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15F5E-F016-4B3F-87F9-59467D30FC10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68B88806-D755-4F7F-B3C9-F352085F0C3D}">
      <dgm:prSet phldrT="[Текст]" custT="1"/>
      <dgm:spPr/>
      <dgm:t>
        <a:bodyPr/>
        <a:lstStyle/>
        <a:p>
          <a:r>
            <a:rPr lang="ru-RU" sz="1200" dirty="0"/>
            <a:t>Дан</a:t>
          </a:r>
        </a:p>
      </dgm:t>
    </dgm:pt>
    <dgm:pt modelId="{1EA509E0-B86D-4993-96E5-9B8720644127}" type="parTrans" cxnId="{F1CA6F9A-0C75-4FAD-B020-DA400162EA85}">
      <dgm:prSet/>
      <dgm:spPr/>
      <dgm:t>
        <a:bodyPr/>
        <a:lstStyle/>
        <a:p>
          <a:endParaRPr lang="ru-RU"/>
        </a:p>
      </dgm:t>
    </dgm:pt>
    <dgm:pt modelId="{32C93BFD-FA0A-490C-8810-6207EE2C90AA}" type="sibTrans" cxnId="{F1CA6F9A-0C75-4FAD-B020-DA400162EA85}">
      <dgm:prSet/>
      <dgm:spPr/>
      <dgm:t>
        <a:bodyPr/>
        <a:lstStyle/>
        <a:p>
          <a:endParaRPr lang="ru-RU"/>
        </a:p>
      </dgm:t>
    </dgm:pt>
    <dgm:pt modelId="{5B797DCD-5927-47FC-A482-DA7EAD96D4DA}">
      <dgm:prSet phldrT="[Текст]" custT="1"/>
      <dgm:spPr/>
      <dgm:t>
        <a:bodyPr/>
        <a:lstStyle/>
        <a:p>
          <a:r>
            <a:rPr lang="ru-RU" sz="1200" dirty="0"/>
            <a:t>Особые свойства многогранника</a:t>
          </a:r>
        </a:p>
      </dgm:t>
    </dgm:pt>
    <dgm:pt modelId="{78715169-CE33-49F9-B29B-AEABC40D0F91}" type="parTrans" cxnId="{1951D435-55C7-41EA-B8C8-1E35089260FA}">
      <dgm:prSet/>
      <dgm:spPr/>
      <dgm:t>
        <a:bodyPr/>
        <a:lstStyle/>
        <a:p>
          <a:endParaRPr lang="ru-RU"/>
        </a:p>
      </dgm:t>
    </dgm:pt>
    <dgm:pt modelId="{A363C266-3B2E-471F-A40E-A836A0DC4759}" type="sibTrans" cxnId="{1951D435-55C7-41EA-B8C8-1E35089260FA}">
      <dgm:prSet/>
      <dgm:spPr/>
      <dgm:t>
        <a:bodyPr/>
        <a:lstStyle/>
        <a:p>
          <a:endParaRPr lang="ru-RU"/>
        </a:p>
      </dgm:t>
    </dgm:pt>
    <dgm:pt modelId="{DAB7618F-F4E1-449D-9D58-78EBAD0CEDEC}">
      <dgm:prSet phldrT="[Текст]" custT="1"/>
      <dgm:spPr/>
      <dgm:t>
        <a:bodyPr/>
        <a:lstStyle/>
        <a:p>
          <a:r>
            <a:rPr lang="ru-RU" sz="1200" dirty="0"/>
            <a:t>Тип многогранника</a:t>
          </a:r>
        </a:p>
      </dgm:t>
    </dgm:pt>
    <dgm:pt modelId="{6B3C978E-712E-4BDE-8ADB-7515B7719ED2}" type="parTrans" cxnId="{8B28F064-3E46-471A-B49F-59024046E28E}">
      <dgm:prSet/>
      <dgm:spPr/>
      <dgm:t>
        <a:bodyPr/>
        <a:lstStyle/>
        <a:p>
          <a:endParaRPr lang="ru-RU"/>
        </a:p>
      </dgm:t>
    </dgm:pt>
    <dgm:pt modelId="{B49AF85E-F602-455A-BEBB-42BF1C74F3A7}" type="sibTrans" cxnId="{8B28F064-3E46-471A-B49F-59024046E28E}">
      <dgm:prSet/>
      <dgm:spPr/>
      <dgm:t>
        <a:bodyPr/>
        <a:lstStyle/>
        <a:p>
          <a:endParaRPr lang="ru-RU"/>
        </a:p>
      </dgm:t>
    </dgm:pt>
    <dgm:pt modelId="{608BD074-C705-4140-9C2C-77D3D708487D}">
      <dgm:prSet custT="1"/>
      <dgm:spPr/>
      <dgm:t>
        <a:bodyPr/>
        <a:lstStyle/>
        <a:p>
          <a:r>
            <a:rPr lang="ru-RU" sz="1200" dirty="0"/>
            <a:t>В котором</a:t>
          </a:r>
        </a:p>
      </dgm:t>
    </dgm:pt>
    <dgm:pt modelId="{546E6956-28ED-4520-85FB-9A43AB591F94}" type="parTrans" cxnId="{51105A72-A04A-4E15-8D13-212B8CAB2A52}">
      <dgm:prSet/>
      <dgm:spPr/>
      <dgm:t>
        <a:bodyPr/>
        <a:lstStyle/>
        <a:p>
          <a:endParaRPr lang="ru-RU"/>
        </a:p>
      </dgm:t>
    </dgm:pt>
    <dgm:pt modelId="{A1930599-11D7-4130-9DB6-9EC7E361F089}" type="sibTrans" cxnId="{51105A72-A04A-4E15-8D13-212B8CAB2A52}">
      <dgm:prSet/>
      <dgm:spPr/>
      <dgm:t>
        <a:bodyPr/>
        <a:lstStyle/>
        <a:p>
          <a:endParaRPr lang="ru-RU"/>
        </a:p>
      </dgm:t>
    </dgm:pt>
    <dgm:pt modelId="{B0E4A6E0-4CC3-43E8-A17D-6F5CFE49B1E5}">
      <dgm:prSet custT="1"/>
      <dgm:spPr/>
      <dgm:t>
        <a:bodyPr/>
        <a:lstStyle/>
        <a:p>
          <a:r>
            <a:rPr lang="ru-RU" sz="1200" dirty="0"/>
            <a:t>Список отрезков с длинами</a:t>
          </a:r>
        </a:p>
      </dgm:t>
    </dgm:pt>
    <dgm:pt modelId="{337C7D59-48F9-4C2B-BC16-C4C4446EB9B9}" type="parTrans" cxnId="{1D8C96BC-430E-4D23-853A-E2D15959A5BF}">
      <dgm:prSet/>
      <dgm:spPr/>
      <dgm:t>
        <a:bodyPr/>
        <a:lstStyle/>
        <a:p>
          <a:endParaRPr lang="ru-RU"/>
        </a:p>
      </dgm:t>
    </dgm:pt>
    <dgm:pt modelId="{5540BBF5-7FD3-484A-A70F-B62D45FD5AC5}" type="sibTrans" cxnId="{1D8C96BC-430E-4D23-853A-E2D15959A5BF}">
      <dgm:prSet/>
      <dgm:spPr/>
      <dgm:t>
        <a:bodyPr/>
        <a:lstStyle/>
        <a:p>
          <a:endParaRPr lang="ru-RU"/>
        </a:p>
      </dgm:t>
    </dgm:pt>
    <dgm:pt modelId="{AC763D80-D407-4F0D-9B80-85AC51DD317C}">
      <dgm:prSet custT="1"/>
      <dgm:spPr/>
      <dgm:t>
        <a:bodyPr/>
        <a:lstStyle/>
        <a:p>
          <a:r>
            <a:rPr lang="ru-RU" sz="1200" dirty="0"/>
            <a:t>Описание положения определённых точек</a:t>
          </a:r>
        </a:p>
      </dgm:t>
    </dgm:pt>
    <dgm:pt modelId="{C439EF69-0F11-4B9B-8546-00C779210697}" type="parTrans" cxnId="{E668554B-373C-4963-B42C-DB9C58A8C045}">
      <dgm:prSet/>
      <dgm:spPr/>
      <dgm:t>
        <a:bodyPr/>
        <a:lstStyle/>
        <a:p>
          <a:endParaRPr lang="ru-RU"/>
        </a:p>
      </dgm:t>
    </dgm:pt>
    <dgm:pt modelId="{9F701145-D7AF-4A33-A499-BB87B1B40580}" type="sibTrans" cxnId="{E668554B-373C-4963-B42C-DB9C58A8C045}">
      <dgm:prSet/>
      <dgm:spPr/>
      <dgm:t>
        <a:bodyPr/>
        <a:lstStyle/>
        <a:p>
          <a:endParaRPr lang="ru-RU"/>
        </a:p>
      </dgm:t>
    </dgm:pt>
    <dgm:pt modelId="{800CAA8C-4ADE-4573-B5CE-44667204083C}">
      <dgm:prSet custT="1"/>
      <dgm:spPr/>
      <dgm:t>
        <a:bodyPr/>
        <a:lstStyle/>
        <a:p>
          <a:r>
            <a:rPr lang="ru-RU" sz="1200" dirty="0"/>
            <a:t>Описание отношений деления</a:t>
          </a:r>
        </a:p>
      </dgm:t>
    </dgm:pt>
    <dgm:pt modelId="{30FFA9E6-DA5F-48FC-8999-9DBEE340EDA2}" type="parTrans" cxnId="{36F30C12-6B3C-4261-B503-BCA83DB12909}">
      <dgm:prSet/>
      <dgm:spPr/>
      <dgm:t>
        <a:bodyPr/>
        <a:lstStyle/>
        <a:p>
          <a:endParaRPr lang="ru-RU"/>
        </a:p>
      </dgm:t>
    </dgm:pt>
    <dgm:pt modelId="{5F973D22-62C3-479D-A07F-9F9A16985FF9}" type="sibTrans" cxnId="{36F30C12-6B3C-4261-B503-BCA83DB12909}">
      <dgm:prSet/>
      <dgm:spPr/>
      <dgm:t>
        <a:bodyPr/>
        <a:lstStyle/>
        <a:p>
          <a:endParaRPr lang="ru-RU"/>
        </a:p>
      </dgm:t>
    </dgm:pt>
    <dgm:pt modelId="{4F7B313A-918A-4204-99DD-C48BBD826749}">
      <dgm:prSet custT="1"/>
      <dgm:spPr/>
      <dgm:t>
        <a:bodyPr/>
        <a:lstStyle/>
        <a:p>
          <a:r>
            <a:rPr lang="ru-RU" sz="1200" dirty="0"/>
            <a:t>Вопрос задачи</a:t>
          </a:r>
        </a:p>
      </dgm:t>
    </dgm:pt>
    <dgm:pt modelId="{53B6568F-958B-45CB-8494-BAFA7638B0B9}" type="parTrans" cxnId="{396EA013-6CE3-461E-8F7C-BFD671B23EE1}">
      <dgm:prSet/>
      <dgm:spPr/>
      <dgm:t>
        <a:bodyPr/>
        <a:lstStyle/>
        <a:p>
          <a:endParaRPr lang="ru-RU"/>
        </a:p>
      </dgm:t>
    </dgm:pt>
    <dgm:pt modelId="{81590441-F4FA-4D97-9C2C-49F131643D8D}" type="sibTrans" cxnId="{396EA013-6CE3-461E-8F7C-BFD671B23EE1}">
      <dgm:prSet/>
      <dgm:spPr/>
      <dgm:t>
        <a:bodyPr/>
        <a:lstStyle/>
        <a:p>
          <a:endParaRPr lang="ru-RU"/>
        </a:p>
      </dgm:t>
    </dgm:pt>
    <dgm:pt modelId="{70882E78-4DD6-4531-9DB7-3B335980A0DD}" type="pres">
      <dgm:prSet presAssocID="{0E815F5E-F016-4B3F-87F9-59467D30FC10}" presName="Name0" presStyleCnt="0">
        <dgm:presLayoutVars>
          <dgm:dir/>
          <dgm:animLvl val="lvl"/>
          <dgm:resizeHandles val="exact"/>
        </dgm:presLayoutVars>
      </dgm:prSet>
      <dgm:spPr/>
    </dgm:pt>
    <dgm:pt modelId="{5E631EBA-D08D-4790-A80F-385210A07E6D}" type="pres">
      <dgm:prSet presAssocID="{68B88806-D755-4F7F-B3C9-F352085F0C3D}" presName="parTxOnly" presStyleLbl="node1" presStyleIdx="0" presStyleCnt="8" custScaleY="92823">
        <dgm:presLayoutVars>
          <dgm:chMax val="0"/>
          <dgm:chPref val="0"/>
          <dgm:bulletEnabled val="1"/>
        </dgm:presLayoutVars>
      </dgm:prSet>
      <dgm:spPr/>
    </dgm:pt>
    <dgm:pt modelId="{9CB1006B-1BFE-497A-8D9B-4366CDD6DAF9}" type="pres">
      <dgm:prSet presAssocID="{32C93BFD-FA0A-490C-8810-6207EE2C90AA}" presName="parTxOnlySpace" presStyleCnt="0"/>
      <dgm:spPr/>
    </dgm:pt>
    <dgm:pt modelId="{14A33744-B63C-43FF-9C43-B15E633DB87C}" type="pres">
      <dgm:prSet presAssocID="{5B797DCD-5927-47FC-A482-DA7EAD96D4DA}" presName="parTxOnly" presStyleLbl="node1" presStyleIdx="1" presStyleCnt="8" custScaleY="92823">
        <dgm:presLayoutVars>
          <dgm:chMax val="0"/>
          <dgm:chPref val="0"/>
          <dgm:bulletEnabled val="1"/>
        </dgm:presLayoutVars>
      </dgm:prSet>
      <dgm:spPr/>
    </dgm:pt>
    <dgm:pt modelId="{B4315001-C7DC-4317-B64A-AF417F06DBA3}" type="pres">
      <dgm:prSet presAssocID="{A363C266-3B2E-471F-A40E-A836A0DC4759}" presName="parTxOnlySpace" presStyleCnt="0"/>
      <dgm:spPr/>
    </dgm:pt>
    <dgm:pt modelId="{3E21DD65-12E8-4829-BCD2-B5B1A6957AEA}" type="pres">
      <dgm:prSet presAssocID="{DAB7618F-F4E1-449D-9D58-78EBAD0CEDEC}" presName="parTxOnly" presStyleLbl="node1" presStyleIdx="2" presStyleCnt="8" custScaleY="92823">
        <dgm:presLayoutVars>
          <dgm:chMax val="0"/>
          <dgm:chPref val="0"/>
          <dgm:bulletEnabled val="1"/>
        </dgm:presLayoutVars>
      </dgm:prSet>
      <dgm:spPr/>
    </dgm:pt>
    <dgm:pt modelId="{75609A50-67EE-4AF5-AD5F-13335DB33C16}" type="pres">
      <dgm:prSet presAssocID="{B49AF85E-F602-455A-BEBB-42BF1C74F3A7}" presName="parTxOnlySpace" presStyleCnt="0"/>
      <dgm:spPr/>
    </dgm:pt>
    <dgm:pt modelId="{8B94A1EE-E324-44B3-ABB0-83BC59B61B3D}" type="pres">
      <dgm:prSet presAssocID="{608BD074-C705-4140-9C2C-77D3D708487D}" presName="parTxOnly" presStyleLbl="node1" presStyleIdx="3" presStyleCnt="8" custScaleY="92823">
        <dgm:presLayoutVars>
          <dgm:chMax val="0"/>
          <dgm:chPref val="0"/>
          <dgm:bulletEnabled val="1"/>
        </dgm:presLayoutVars>
      </dgm:prSet>
      <dgm:spPr/>
    </dgm:pt>
    <dgm:pt modelId="{162B1F87-F5B7-472B-84E9-4BA296ACDF8A}" type="pres">
      <dgm:prSet presAssocID="{A1930599-11D7-4130-9DB6-9EC7E361F089}" presName="parTxOnlySpace" presStyleCnt="0"/>
      <dgm:spPr/>
    </dgm:pt>
    <dgm:pt modelId="{57E3798D-2CAD-4720-BA85-D12AD399B5C7}" type="pres">
      <dgm:prSet presAssocID="{B0E4A6E0-4CC3-43E8-A17D-6F5CFE49B1E5}" presName="parTxOnly" presStyleLbl="node1" presStyleIdx="4" presStyleCnt="8" custScaleY="92823">
        <dgm:presLayoutVars>
          <dgm:chMax val="0"/>
          <dgm:chPref val="0"/>
          <dgm:bulletEnabled val="1"/>
        </dgm:presLayoutVars>
      </dgm:prSet>
      <dgm:spPr/>
    </dgm:pt>
    <dgm:pt modelId="{13BF5367-66A1-40B5-9002-B33B555B85B8}" type="pres">
      <dgm:prSet presAssocID="{5540BBF5-7FD3-484A-A70F-B62D45FD5AC5}" presName="parTxOnlySpace" presStyleCnt="0"/>
      <dgm:spPr/>
    </dgm:pt>
    <dgm:pt modelId="{3130B5DA-4F6C-4ADC-87B8-BA89E55B0ECA}" type="pres">
      <dgm:prSet presAssocID="{AC763D80-D407-4F0D-9B80-85AC51DD317C}" presName="parTxOnly" presStyleLbl="node1" presStyleIdx="5" presStyleCnt="8" custScaleY="92823">
        <dgm:presLayoutVars>
          <dgm:chMax val="0"/>
          <dgm:chPref val="0"/>
          <dgm:bulletEnabled val="1"/>
        </dgm:presLayoutVars>
      </dgm:prSet>
      <dgm:spPr/>
    </dgm:pt>
    <dgm:pt modelId="{8E4EF828-0749-40D1-87B5-260B40608070}" type="pres">
      <dgm:prSet presAssocID="{9F701145-D7AF-4A33-A499-BB87B1B40580}" presName="parTxOnlySpace" presStyleCnt="0"/>
      <dgm:spPr/>
    </dgm:pt>
    <dgm:pt modelId="{D93875BD-2015-4875-8904-C23579E62682}" type="pres">
      <dgm:prSet presAssocID="{800CAA8C-4ADE-4573-B5CE-44667204083C}" presName="parTxOnly" presStyleLbl="node1" presStyleIdx="6" presStyleCnt="8" custScaleY="92823">
        <dgm:presLayoutVars>
          <dgm:chMax val="0"/>
          <dgm:chPref val="0"/>
          <dgm:bulletEnabled val="1"/>
        </dgm:presLayoutVars>
      </dgm:prSet>
      <dgm:spPr/>
    </dgm:pt>
    <dgm:pt modelId="{5BCF8D05-34BD-4C20-937E-12B52B753E88}" type="pres">
      <dgm:prSet presAssocID="{5F973D22-62C3-479D-A07F-9F9A16985FF9}" presName="parTxOnlySpace" presStyleCnt="0"/>
      <dgm:spPr/>
    </dgm:pt>
    <dgm:pt modelId="{BDD71347-CD6F-4168-A281-F27EAE18CEB8}" type="pres">
      <dgm:prSet presAssocID="{4F7B313A-918A-4204-99DD-C48BBD826749}" presName="parTxOnly" presStyleLbl="node1" presStyleIdx="7" presStyleCnt="8" custScaleY="92823">
        <dgm:presLayoutVars>
          <dgm:chMax val="0"/>
          <dgm:chPref val="0"/>
          <dgm:bulletEnabled val="1"/>
        </dgm:presLayoutVars>
      </dgm:prSet>
      <dgm:spPr/>
    </dgm:pt>
  </dgm:ptLst>
  <dgm:cxnLst>
    <dgm:cxn modelId="{36F30C12-6B3C-4261-B503-BCA83DB12909}" srcId="{0E815F5E-F016-4B3F-87F9-59467D30FC10}" destId="{800CAA8C-4ADE-4573-B5CE-44667204083C}" srcOrd="6" destOrd="0" parTransId="{30FFA9E6-DA5F-48FC-8999-9DBEE340EDA2}" sibTransId="{5F973D22-62C3-479D-A07F-9F9A16985FF9}"/>
    <dgm:cxn modelId="{396EA013-6CE3-461E-8F7C-BFD671B23EE1}" srcId="{0E815F5E-F016-4B3F-87F9-59467D30FC10}" destId="{4F7B313A-918A-4204-99DD-C48BBD826749}" srcOrd="7" destOrd="0" parTransId="{53B6568F-958B-45CB-8494-BAFA7638B0B9}" sibTransId="{81590441-F4FA-4D97-9C2C-49F131643D8D}"/>
    <dgm:cxn modelId="{04FEB327-8273-4716-ACE4-0FC73735C65F}" type="presOf" srcId="{B0E4A6E0-4CC3-43E8-A17D-6F5CFE49B1E5}" destId="{57E3798D-2CAD-4720-BA85-D12AD399B5C7}" srcOrd="0" destOrd="0" presId="urn:microsoft.com/office/officeart/2005/8/layout/chevron1"/>
    <dgm:cxn modelId="{1951D435-55C7-41EA-B8C8-1E35089260FA}" srcId="{0E815F5E-F016-4B3F-87F9-59467D30FC10}" destId="{5B797DCD-5927-47FC-A482-DA7EAD96D4DA}" srcOrd="1" destOrd="0" parTransId="{78715169-CE33-49F9-B29B-AEABC40D0F91}" sibTransId="{A363C266-3B2E-471F-A40E-A836A0DC4759}"/>
    <dgm:cxn modelId="{CA7F2F38-7956-4152-96A4-4AFDD3E684CB}" type="presOf" srcId="{608BD074-C705-4140-9C2C-77D3D708487D}" destId="{8B94A1EE-E324-44B3-ABB0-83BC59B61B3D}" srcOrd="0" destOrd="0" presId="urn:microsoft.com/office/officeart/2005/8/layout/chevron1"/>
    <dgm:cxn modelId="{14E7063D-4D67-4A05-884C-50D54921CF76}" type="presOf" srcId="{0E815F5E-F016-4B3F-87F9-59467D30FC10}" destId="{70882E78-4DD6-4531-9DB7-3B335980A0DD}" srcOrd="0" destOrd="0" presId="urn:microsoft.com/office/officeart/2005/8/layout/chevron1"/>
    <dgm:cxn modelId="{519CCF60-95EA-478F-ABA3-C8D5E09CBF85}" type="presOf" srcId="{DAB7618F-F4E1-449D-9D58-78EBAD0CEDEC}" destId="{3E21DD65-12E8-4829-BCD2-B5B1A6957AEA}" srcOrd="0" destOrd="0" presId="urn:microsoft.com/office/officeart/2005/8/layout/chevron1"/>
    <dgm:cxn modelId="{8B28F064-3E46-471A-B49F-59024046E28E}" srcId="{0E815F5E-F016-4B3F-87F9-59467D30FC10}" destId="{DAB7618F-F4E1-449D-9D58-78EBAD0CEDEC}" srcOrd="2" destOrd="0" parTransId="{6B3C978E-712E-4BDE-8ADB-7515B7719ED2}" sibTransId="{B49AF85E-F602-455A-BEBB-42BF1C74F3A7}"/>
    <dgm:cxn modelId="{E668554B-373C-4963-B42C-DB9C58A8C045}" srcId="{0E815F5E-F016-4B3F-87F9-59467D30FC10}" destId="{AC763D80-D407-4F0D-9B80-85AC51DD317C}" srcOrd="5" destOrd="0" parTransId="{C439EF69-0F11-4B9B-8546-00C779210697}" sibTransId="{9F701145-D7AF-4A33-A499-BB87B1B40580}"/>
    <dgm:cxn modelId="{51105A72-A04A-4E15-8D13-212B8CAB2A52}" srcId="{0E815F5E-F016-4B3F-87F9-59467D30FC10}" destId="{608BD074-C705-4140-9C2C-77D3D708487D}" srcOrd="3" destOrd="0" parTransId="{546E6956-28ED-4520-85FB-9A43AB591F94}" sibTransId="{A1930599-11D7-4130-9DB6-9EC7E361F089}"/>
    <dgm:cxn modelId="{6D8FC772-DA2E-4378-B99F-6B4E6F96C8CB}" type="presOf" srcId="{5B797DCD-5927-47FC-A482-DA7EAD96D4DA}" destId="{14A33744-B63C-43FF-9C43-B15E633DB87C}" srcOrd="0" destOrd="0" presId="urn:microsoft.com/office/officeart/2005/8/layout/chevron1"/>
    <dgm:cxn modelId="{16FB8F55-918E-4356-A042-5791DB834478}" type="presOf" srcId="{4F7B313A-918A-4204-99DD-C48BBD826749}" destId="{BDD71347-CD6F-4168-A281-F27EAE18CEB8}" srcOrd="0" destOrd="0" presId="urn:microsoft.com/office/officeart/2005/8/layout/chevron1"/>
    <dgm:cxn modelId="{C83E207E-C838-4F06-B36D-AF1C22A2EBFA}" type="presOf" srcId="{800CAA8C-4ADE-4573-B5CE-44667204083C}" destId="{D93875BD-2015-4875-8904-C23579E62682}" srcOrd="0" destOrd="0" presId="urn:microsoft.com/office/officeart/2005/8/layout/chevron1"/>
    <dgm:cxn modelId="{09121E98-0353-4B9F-BD06-58703B25E0E5}" type="presOf" srcId="{68B88806-D755-4F7F-B3C9-F352085F0C3D}" destId="{5E631EBA-D08D-4790-A80F-385210A07E6D}" srcOrd="0" destOrd="0" presId="urn:microsoft.com/office/officeart/2005/8/layout/chevron1"/>
    <dgm:cxn modelId="{C6802599-6B84-4423-A714-BDDA0836CDC4}" type="presOf" srcId="{AC763D80-D407-4F0D-9B80-85AC51DD317C}" destId="{3130B5DA-4F6C-4ADC-87B8-BA89E55B0ECA}" srcOrd="0" destOrd="0" presId="urn:microsoft.com/office/officeart/2005/8/layout/chevron1"/>
    <dgm:cxn modelId="{F1CA6F9A-0C75-4FAD-B020-DA400162EA85}" srcId="{0E815F5E-F016-4B3F-87F9-59467D30FC10}" destId="{68B88806-D755-4F7F-B3C9-F352085F0C3D}" srcOrd="0" destOrd="0" parTransId="{1EA509E0-B86D-4993-96E5-9B8720644127}" sibTransId="{32C93BFD-FA0A-490C-8810-6207EE2C90AA}"/>
    <dgm:cxn modelId="{1D8C96BC-430E-4D23-853A-E2D15959A5BF}" srcId="{0E815F5E-F016-4B3F-87F9-59467D30FC10}" destId="{B0E4A6E0-4CC3-43E8-A17D-6F5CFE49B1E5}" srcOrd="4" destOrd="0" parTransId="{337C7D59-48F9-4C2B-BC16-C4C4446EB9B9}" sibTransId="{5540BBF5-7FD3-484A-A70F-B62D45FD5AC5}"/>
    <dgm:cxn modelId="{F3287074-AEBC-4B7E-A2C5-823B303CBBC5}" type="presParOf" srcId="{70882E78-4DD6-4531-9DB7-3B335980A0DD}" destId="{5E631EBA-D08D-4790-A80F-385210A07E6D}" srcOrd="0" destOrd="0" presId="urn:microsoft.com/office/officeart/2005/8/layout/chevron1"/>
    <dgm:cxn modelId="{E1800877-85C8-49CD-848A-D7AE4255222A}" type="presParOf" srcId="{70882E78-4DD6-4531-9DB7-3B335980A0DD}" destId="{9CB1006B-1BFE-497A-8D9B-4366CDD6DAF9}" srcOrd="1" destOrd="0" presId="urn:microsoft.com/office/officeart/2005/8/layout/chevron1"/>
    <dgm:cxn modelId="{7F506551-B8DF-4240-A9E8-F1C28A607639}" type="presParOf" srcId="{70882E78-4DD6-4531-9DB7-3B335980A0DD}" destId="{14A33744-B63C-43FF-9C43-B15E633DB87C}" srcOrd="2" destOrd="0" presId="urn:microsoft.com/office/officeart/2005/8/layout/chevron1"/>
    <dgm:cxn modelId="{B19EA922-F27E-4D3B-B26F-B1B4250A554F}" type="presParOf" srcId="{70882E78-4DD6-4531-9DB7-3B335980A0DD}" destId="{B4315001-C7DC-4317-B64A-AF417F06DBA3}" srcOrd="3" destOrd="0" presId="urn:microsoft.com/office/officeart/2005/8/layout/chevron1"/>
    <dgm:cxn modelId="{AB3C0769-F345-4E87-AF65-0AE821D98EFD}" type="presParOf" srcId="{70882E78-4DD6-4531-9DB7-3B335980A0DD}" destId="{3E21DD65-12E8-4829-BCD2-B5B1A6957AEA}" srcOrd="4" destOrd="0" presId="urn:microsoft.com/office/officeart/2005/8/layout/chevron1"/>
    <dgm:cxn modelId="{A1D8839E-7A06-4C28-B2B1-5D5D68D343AA}" type="presParOf" srcId="{70882E78-4DD6-4531-9DB7-3B335980A0DD}" destId="{75609A50-67EE-4AF5-AD5F-13335DB33C16}" srcOrd="5" destOrd="0" presId="urn:microsoft.com/office/officeart/2005/8/layout/chevron1"/>
    <dgm:cxn modelId="{2E35EEF1-46B7-4ABA-8FC9-D92CDD30B41B}" type="presParOf" srcId="{70882E78-4DD6-4531-9DB7-3B335980A0DD}" destId="{8B94A1EE-E324-44B3-ABB0-83BC59B61B3D}" srcOrd="6" destOrd="0" presId="urn:microsoft.com/office/officeart/2005/8/layout/chevron1"/>
    <dgm:cxn modelId="{BCE30744-3DC1-42AD-B394-D67E1E892CC6}" type="presParOf" srcId="{70882E78-4DD6-4531-9DB7-3B335980A0DD}" destId="{162B1F87-F5B7-472B-84E9-4BA296ACDF8A}" srcOrd="7" destOrd="0" presId="urn:microsoft.com/office/officeart/2005/8/layout/chevron1"/>
    <dgm:cxn modelId="{9B144C21-A2CA-4049-9312-553DA6072C4D}" type="presParOf" srcId="{70882E78-4DD6-4531-9DB7-3B335980A0DD}" destId="{57E3798D-2CAD-4720-BA85-D12AD399B5C7}" srcOrd="8" destOrd="0" presId="urn:microsoft.com/office/officeart/2005/8/layout/chevron1"/>
    <dgm:cxn modelId="{067E42A0-EF1D-4294-B9D3-F83DFA29DB3D}" type="presParOf" srcId="{70882E78-4DD6-4531-9DB7-3B335980A0DD}" destId="{13BF5367-66A1-40B5-9002-B33B555B85B8}" srcOrd="9" destOrd="0" presId="urn:microsoft.com/office/officeart/2005/8/layout/chevron1"/>
    <dgm:cxn modelId="{519482BA-4397-448B-88F1-81CC865952A6}" type="presParOf" srcId="{70882E78-4DD6-4531-9DB7-3B335980A0DD}" destId="{3130B5DA-4F6C-4ADC-87B8-BA89E55B0ECA}" srcOrd="10" destOrd="0" presId="urn:microsoft.com/office/officeart/2005/8/layout/chevron1"/>
    <dgm:cxn modelId="{A7A932FC-5E56-4EEE-9D60-630F4BBA0801}" type="presParOf" srcId="{70882E78-4DD6-4531-9DB7-3B335980A0DD}" destId="{8E4EF828-0749-40D1-87B5-260B40608070}" srcOrd="11" destOrd="0" presId="urn:microsoft.com/office/officeart/2005/8/layout/chevron1"/>
    <dgm:cxn modelId="{90A50890-0E7B-426C-9018-80F842BDF88E}" type="presParOf" srcId="{70882E78-4DD6-4531-9DB7-3B335980A0DD}" destId="{D93875BD-2015-4875-8904-C23579E62682}" srcOrd="12" destOrd="0" presId="urn:microsoft.com/office/officeart/2005/8/layout/chevron1"/>
    <dgm:cxn modelId="{7F18DCF5-FCBE-4ABA-B758-4641BB92F593}" type="presParOf" srcId="{70882E78-4DD6-4531-9DB7-3B335980A0DD}" destId="{5BCF8D05-34BD-4C20-937E-12B52B753E88}" srcOrd="13" destOrd="0" presId="urn:microsoft.com/office/officeart/2005/8/layout/chevron1"/>
    <dgm:cxn modelId="{B2975E06-F5F0-4975-9435-6DDFCE0EF9F4}" type="presParOf" srcId="{70882E78-4DD6-4531-9DB7-3B335980A0DD}" destId="{BDD71347-CD6F-4168-A281-F27EAE18CEB8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31EBA-D08D-4790-A80F-385210A07E6D}">
      <dsp:nvSpPr>
        <dsp:cNvPr id="0" name=""/>
        <dsp:cNvSpPr/>
      </dsp:nvSpPr>
      <dsp:spPr>
        <a:xfrm>
          <a:off x="1034" y="602276"/>
          <a:ext cx="1657608" cy="615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Дан</a:t>
          </a:r>
        </a:p>
      </dsp:txBody>
      <dsp:txXfrm>
        <a:off x="308762" y="602276"/>
        <a:ext cx="1042152" cy="615456"/>
      </dsp:txXfrm>
    </dsp:sp>
    <dsp:sp modelId="{14A33744-B63C-43FF-9C43-B15E633DB87C}">
      <dsp:nvSpPr>
        <dsp:cNvPr id="0" name=""/>
        <dsp:cNvSpPr/>
      </dsp:nvSpPr>
      <dsp:spPr>
        <a:xfrm>
          <a:off x="1492881" y="602276"/>
          <a:ext cx="1657608" cy="615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Особые свойства многогранника</a:t>
          </a:r>
        </a:p>
      </dsp:txBody>
      <dsp:txXfrm>
        <a:off x="1800609" y="602276"/>
        <a:ext cx="1042152" cy="615456"/>
      </dsp:txXfrm>
    </dsp:sp>
    <dsp:sp modelId="{3E21DD65-12E8-4829-BCD2-B5B1A6957AEA}">
      <dsp:nvSpPr>
        <dsp:cNvPr id="0" name=""/>
        <dsp:cNvSpPr/>
      </dsp:nvSpPr>
      <dsp:spPr>
        <a:xfrm>
          <a:off x="2984729" y="602276"/>
          <a:ext cx="1657608" cy="615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Тип многогранника</a:t>
          </a:r>
        </a:p>
      </dsp:txBody>
      <dsp:txXfrm>
        <a:off x="3292457" y="602276"/>
        <a:ext cx="1042152" cy="615456"/>
      </dsp:txXfrm>
    </dsp:sp>
    <dsp:sp modelId="{8B94A1EE-E324-44B3-ABB0-83BC59B61B3D}">
      <dsp:nvSpPr>
        <dsp:cNvPr id="0" name=""/>
        <dsp:cNvSpPr/>
      </dsp:nvSpPr>
      <dsp:spPr>
        <a:xfrm>
          <a:off x="4476577" y="602276"/>
          <a:ext cx="1657608" cy="615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 котором</a:t>
          </a:r>
        </a:p>
      </dsp:txBody>
      <dsp:txXfrm>
        <a:off x="4784305" y="602276"/>
        <a:ext cx="1042152" cy="615456"/>
      </dsp:txXfrm>
    </dsp:sp>
    <dsp:sp modelId="{57E3798D-2CAD-4720-BA85-D12AD399B5C7}">
      <dsp:nvSpPr>
        <dsp:cNvPr id="0" name=""/>
        <dsp:cNvSpPr/>
      </dsp:nvSpPr>
      <dsp:spPr>
        <a:xfrm>
          <a:off x="5968425" y="602276"/>
          <a:ext cx="1657608" cy="615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Список отрезков с длинами</a:t>
          </a:r>
        </a:p>
      </dsp:txBody>
      <dsp:txXfrm>
        <a:off x="6276153" y="602276"/>
        <a:ext cx="1042152" cy="615456"/>
      </dsp:txXfrm>
    </dsp:sp>
    <dsp:sp modelId="{3130B5DA-4F6C-4ADC-87B8-BA89E55B0ECA}">
      <dsp:nvSpPr>
        <dsp:cNvPr id="0" name=""/>
        <dsp:cNvSpPr/>
      </dsp:nvSpPr>
      <dsp:spPr>
        <a:xfrm>
          <a:off x="7460272" y="602276"/>
          <a:ext cx="1657608" cy="615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Описание положения определённых точек</a:t>
          </a:r>
        </a:p>
      </dsp:txBody>
      <dsp:txXfrm>
        <a:off x="7768000" y="602276"/>
        <a:ext cx="1042152" cy="615456"/>
      </dsp:txXfrm>
    </dsp:sp>
    <dsp:sp modelId="{D93875BD-2015-4875-8904-C23579E62682}">
      <dsp:nvSpPr>
        <dsp:cNvPr id="0" name=""/>
        <dsp:cNvSpPr/>
      </dsp:nvSpPr>
      <dsp:spPr>
        <a:xfrm>
          <a:off x="8952120" y="602276"/>
          <a:ext cx="1657608" cy="615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Описание отношений деления</a:t>
          </a:r>
        </a:p>
      </dsp:txBody>
      <dsp:txXfrm>
        <a:off x="9259848" y="602276"/>
        <a:ext cx="1042152" cy="615456"/>
      </dsp:txXfrm>
    </dsp:sp>
    <dsp:sp modelId="{BDD71347-CD6F-4168-A281-F27EAE18CEB8}">
      <dsp:nvSpPr>
        <dsp:cNvPr id="0" name=""/>
        <dsp:cNvSpPr/>
      </dsp:nvSpPr>
      <dsp:spPr>
        <a:xfrm>
          <a:off x="10443968" y="602276"/>
          <a:ext cx="1657608" cy="61545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Вопрос задачи</a:t>
          </a:r>
        </a:p>
      </dsp:txBody>
      <dsp:txXfrm>
        <a:off x="10751696" y="602276"/>
        <a:ext cx="1042152" cy="615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58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6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7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24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39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51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5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6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3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58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42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959B-AEA5-4427-960C-6EFA41562FE7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F760-51DF-427D-855B-3F4B4DC9A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099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8E65A-3FEF-436D-A340-D0DFAE119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Генерация осмысленных задач по геометрии на основе корпуса задач с сайта problems.ru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E4612C-D89A-4109-83AF-93FDB7D80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92736"/>
            <a:ext cx="9448800" cy="685800"/>
          </a:xfrm>
        </p:spPr>
        <p:txBody>
          <a:bodyPr/>
          <a:lstStyle/>
          <a:p>
            <a:r>
              <a:rPr lang="ru-RU" dirty="0"/>
              <a:t>Выполнил: Легкодух Кирилл 10И1</a:t>
            </a:r>
          </a:p>
        </p:txBody>
      </p:sp>
    </p:spTree>
    <p:extLst>
      <p:ext uri="{BB962C8B-B14F-4D97-AF65-F5344CB8AC3E}">
        <p14:creationId xmlns:p14="http://schemas.microsoft.com/office/powerpoint/2010/main" val="405651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883BC-32D6-4486-B2EA-A7FDA7D6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паттернов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53739-A1B1-4A72-9035-6D2C9444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На основе топа частотного списка и первых предложений задач был создан список паттернов:</a:t>
            </a:r>
          </a:p>
          <a:p>
            <a:pPr marL="0" indent="0">
              <a:buNone/>
            </a:pPr>
            <a:r>
              <a:rPr lang="ru-RU" dirty="0"/>
              <a:t>1. Отрезок ... параллелен плоскости ... , причём точки лежат ...</a:t>
            </a:r>
            <a:br>
              <a:rPr lang="ru-RU" dirty="0"/>
            </a:br>
            <a:r>
              <a:rPr lang="ru-RU" dirty="0"/>
              <a:t>2. В основании ... лежит ..., ребро перпендикулярно плоскости основания ....</a:t>
            </a:r>
            <a:br>
              <a:rPr lang="ru-RU" dirty="0"/>
            </a:br>
            <a:r>
              <a:rPr lang="ru-RU" dirty="0"/>
              <a:t>3. Основание прямой .... (тут многогранник) - .... (тут фигура), в котором ...</a:t>
            </a:r>
            <a:br>
              <a:rPr lang="ru-RU" dirty="0"/>
            </a:br>
            <a:r>
              <a:rPr lang="ru-RU" dirty="0"/>
              <a:t>4. Сторона основания равна ...</a:t>
            </a:r>
            <a:br>
              <a:rPr lang="ru-RU" dirty="0"/>
            </a:br>
            <a:r>
              <a:rPr lang="ru-RU" dirty="0"/>
              <a:t>5. Точка ... расположена ... , на продолжении (ребра) ..., на ....</a:t>
            </a:r>
            <a:br>
              <a:rPr lang="ru-RU" dirty="0"/>
            </a:br>
            <a:r>
              <a:rPr lang="ru-RU" dirty="0"/>
              <a:t>6. Точка ... - середина ребра ...</a:t>
            </a:r>
            <a:br>
              <a:rPr lang="ru-RU" dirty="0"/>
            </a:br>
            <a:r>
              <a:rPr lang="ru-RU" dirty="0"/>
              <a:t>7. Дан .... (многогранник), в котором ...</a:t>
            </a:r>
            <a:br>
              <a:rPr lang="ru-RU" dirty="0"/>
            </a:br>
            <a:r>
              <a:rPr lang="ru-RU" dirty="0"/>
              <a:t>8. Тело в форме .... с одинаковыми рёбрами поставлено гранью на плоскость ...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	Было решено сделать генерацию на основании паттерна №7, так как он позволяет легче всего внедрять в свою синтаксическую и лексическую структуру новые слова, расширяющие многообразие генерируемых задач</a:t>
            </a:r>
          </a:p>
        </p:txBody>
      </p:sp>
    </p:spTree>
    <p:extLst>
      <p:ext uri="{BB962C8B-B14F-4D97-AF65-F5344CB8AC3E}">
        <p14:creationId xmlns:p14="http://schemas.microsoft.com/office/powerpoint/2010/main" val="75404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27D01-581E-457D-9622-3CF55982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внутри паттерна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F165BD-7FAD-424E-900F-00EBAE70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Структура паттерна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Под многогранником с особыми свойствами имеются в виду, например, прямая призма или правильный тетраэдр. Под описанием положения определенных точек имеются в виду словосочетания вида «</a:t>
            </a:r>
            <a:r>
              <a:rPr lang="en-US" sz="2000" dirty="0"/>
              <a:t>n </a:t>
            </a:r>
            <a:r>
              <a:rPr lang="ru-RU" sz="2000" dirty="0"/>
              <a:t>принадлежит </a:t>
            </a:r>
            <a:r>
              <a:rPr lang="en-US" sz="2000" dirty="0"/>
              <a:t>ab</a:t>
            </a:r>
            <a:r>
              <a:rPr lang="ru-RU" sz="2000" dirty="0"/>
              <a:t>»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A66C611E-0574-486F-9AE9-E81558B93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494190"/>
              </p:ext>
            </p:extLst>
          </p:nvPr>
        </p:nvGraphicFramePr>
        <p:xfrm>
          <a:off x="136280" y="2281604"/>
          <a:ext cx="12102611" cy="182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7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8BD4C-C7D5-4DFB-A785-39A3EE41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сгенерированных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914CD-4A6D-474B-A30B-C90DC0EE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	Задача: Дан куб abcda1b1c1d1, в котором b1a=13, </a:t>
            </a:r>
            <a:r>
              <a:rPr lang="ru-RU" sz="1800" dirty="0" err="1"/>
              <a:t>ca</a:t>
            </a:r>
            <a:r>
              <a:rPr lang="ru-RU" sz="1800" dirty="0"/>
              <a:t>=8, c1d=15, причём q принадлежит </a:t>
            </a:r>
            <a:r>
              <a:rPr lang="ru-RU" sz="1800" dirty="0" err="1"/>
              <a:t>dc</a:t>
            </a:r>
            <a:r>
              <a:rPr lang="ru-RU" sz="1800" dirty="0"/>
              <a:t> и делит этот отрезок в отношении 3 : 5, y принадлежит d1c и делит этот отрезок в отношении 10 : 8, n принадлежит </a:t>
            </a:r>
            <a:r>
              <a:rPr lang="ru-RU" sz="1800" dirty="0" err="1"/>
              <a:t>cb</a:t>
            </a:r>
            <a:r>
              <a:rPr lang="ru-RU" sz="1800" dirty="0"/>
              <a:t> и делит этот отрезок в отношении 8 : 3,  постройте сечение  abcda1b1c1d1 плоскостью </a:t>
            </a:r>
            <a:r>
              <a:rPr lang="ru-RU" sz="1800" dirty="0" err="1"/>
              <a:t>qyn</a:t>
            </a:r>
            <a:r>
              <a:rPr lang="ru-RU" sz="1800" dirty="0"/>
              <a:t>.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	Задача: Дан куб abcda1b1c1d1, в котором b1a=18, </a:t>
            </a:r>
            <a:r>
              <a:rPr lang="ru-RU" sz="1800" dirty="0" err="1"/>
              <a:t>bd</a:t>
            </a:r>
            <a:r>
              <a:rPr lang="ru-RU" sz="1800" dirty="0"/>
              <a:t>=11, </a:t>
            </a:r>
            <a:r>
              <a:rPr lang="ru-RU" sz="1800" dirty="0" err="1"/>
              <a:t>ba</a:t>
            </a:r>
            <a:r>
              <a:rPr lang="ru-RU" sz="1800" dirty="0"/>
              <a:t>=19, причём r принадлежит d1c и делит этот отрезок в отношении 4 : 9, s принадлежит </a:t>
            </a:r>
            <a:r>
              <a:rPr lang="ru-RU" sz="1800" dirty="0" err="1"/>
              <a:t>cb</a:t>
            </a:r>
            <a:r>
              <a:rPr lang="ru-RU" sz="1800" dirty="0"/>
              <a:t> и делит этот отрезок в отношении 1 : 4, p принадлежит dc1 и делит этот отрезок в отношении 6 : 3,  найдите отношение объёмов  abcda1b1c1d1 и rspa1b1c1d1.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	Задача: Дан куб abcda1b1c1d1, в котором c1a=3, </a:t>
            </a:r>
            <a:r>
              <a:rPr lang="ru-RU" sz="1800" dirty="0" err="1"/>
              <a:t>dc</a:t>
            </a:r>
            <a:r>
              <a:rPr lang="ru-RU" sz="1800" dirty="0"/>
              <a:t>=5, cb1=16, причём r принадлежит b1a и делит этот отрезок в отношении 2 : 8, s принадлежит bc1 и делит этот отрезок в отношении 5 : 1, p принадлежит a1b и делит этот отрезок в отношении 1 : 3,  найдите отношение объёмов  abcda1b1c1d1 и rspa1b1c1d1.</a:t>
            </a:r>
          </a:p>
        </p:txBody>
      </p:sp>
    </p:spTree>
    <p:extLst>
      <p:ext uri="{BB962C8B-B14F-4D97-AF65-F5344CB8AC3E}">
        <p14:creationId xmlns:p14="http://schemas.microsoft.com/office/powerpoint/2010/main" val="5543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A2A1D-AFFB-4124-9EBC-4D1382A9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доработать проект?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0FD9F1-C955-44BE-9B44-856CAEE4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1. Можно написать с помощью создания промежуточных </a:t>
            </a:r>
            <a:r>
              <a:rPr lang="ru-RU" sz="1800" dirty="0" err="1"/>
              <a:t>частотников</a:t>
            </a:r>
            <a:r>
              <a:rPr lang="ru-RU" sz="1800" dirty="0"/>
              <a:t> алгоритм, который бы сам выделял паттерны.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2. Следует сделать внутреннюю генерацию внутри паттерна автоматической.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3. Генерировать следует не только дополнительные параметры в одном паттерне, а ещё и сами паттерны.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4. Внутри самого паттерна следует продумать более глубокую генерацию, например, значения величин некоторых углов, а не только отношения, в которых делят </a:t>
            </a:r>
            <a:r>
              <a:rPr lang="ru-RU" sz="1800" dirty="0" err="1"/>
              <a:t>рандомные</a:t>
            </a:r>
            <a:r>
              <a:rPr lang="ru-RU" sz="1800" dirty="0"/>
              <a:t> точки ребра и отрезки внутри многогранника. </a:t>
            </a:r>
          </a:p>
        </p:txBody>
      </p:sp>
    </p:spTree>
    <p:extLst>
      <p:ext uri="{BB962C8B-B14F-4D97-AF65-F5344CB8AC3E}">
        <p14:creationId xmlns:p14="http://schemas.microsoft.com/office/powerpoint/2010/main" val="183222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96B2E-05B9-4D62-9B12-D59864C6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0CCF04-3BB1-4B50-9414-5B3512D1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5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2EA52-971B-4C78-800C-942E7DB6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работы: что нужно сделать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E5907-B567-4C49-8C1D-9B81ABEB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Создать корпус из задач по стереометрии с сайта </a:t>
            </a:r>
            <a:r>
              <a:rPr lang="en-US" dirty="0"/>
              <a:t>problems.ru</a:t>
            </a:r>
          </a:p>
          <a:p>
            <a:pPr marL="0" indent="0">
              <a:buNone/>
            </a:pPr>
            <a:r>
              <a:rPr lang="en-US" dirty="0"/>
              <a:t>2.</a:t>
            </a:r>
            <a:r>
              <a:rPr lang="ru-RU" dirty="0"/>
              <a:t> Обработать корпус</a:t>
            </a:r>
          </a:p>
          <a:p>
            <a:pPr marL="457200" lvl="1" indent="0">
              <a:buNone/>
            </a:pPr>
            <a:r>
              <a:rPr lang="ru-RU" dirty="0"/>
              <a:t>2.1. </a:t>
            </a:r>
            <a:r>
              <a:rPr lang="ru-RU" dirty="0" err="1"/>
              <a:t>Токенизировать</a:t>
            </a:r>
            <a:r>
              <a:rPr lang="ru-RU" dirty="0"/>
              <a:t> задачи</a:t>
            </a:r>
          </a:p>
          <a:p>
            <a:pPr marL="457200" lvl="1" indent="0">
              <a:buNone/>
            </a:pPr>
            <a:r>
              <a:rPr lang="ru-RU" dirty="0"/>
              <a:t>2.2. Построить </a:t>
            </a:r>
            <a:r>
              <a:rPr lang="ru-RU" dirty="0" err="1"/>
              <a:t>частотник</a:t>
            </a:r>
            <a:r>
              <a:rPr lang="ru-RU" dirty="0"/>
              <a:t> токенов (без стоп-слов)</a:t>
            </a:r>
          </a:p>
          <a:p>
            <a:pPr marL="457200" lvl="1" indent="0">
              <a:buNone/>
            </a:pPr>
            <a:r>
              <a:rPr lang="ru-RU" dirty="0"/>
              <a:t>2.3. Проверить гипотезу (будет рассмотрена позднее)</a:t>
            </a:r>
          </a:p>
          <a:p>
            <a:pPr marL="457200" lvl="1" indent="0">
              <a:buNone/>
            </a:pPr>
            <a:r>
              <a:rPr lang="ru-RU" dirty="0"/>
              <a:t>2.4. Рассмотреть первые предложения каждой задачи.</a:t>
            </a:r>
          </a:p>
          <a:p>
            <a:pPr marL="457200" lvl="1" indent="0">
              <a:buNone/>
            </a:pPr>
            <a:r>
              <a:rPr lang="ru-RU" dirty="0"/>
              <a:t>2.5. Проанализировать типичные названия объектов (точек, плоскостей, фигур и </a:t>
            </a:r>
            <a:r>
              <a:rPr lang="ru-RU" dirty="0" err="1"/>
              <a:t>тд</a:t>
            </a:r>
            <a:r>
              <a:rPr lang="ru-RU" dirty="0"/>
              <a:t>) и типичные названия многогранников и фигур.</a:t>
            </a:r>
          </a:p>
          <a:p>
            <a:pPr marL="457200" lvl="1" indent="0">
              <a:buNone/>
            </a:pPr>
            <a:r>
              <a:rPr lang="ru-RU" dirty="0"/>
              <a:t>2.6. Если неверна первая гипотеза, на основе </a:t>
            </a:r>
            <a:r>
              <a:rPr lang="ru-RU" dirty="0" err="1"/>
              <a:t>частотника</a:t>
            </a:r>
            <a:r>
              <a:rPr lang="ru-RU" dirty="0"/>
              <a:t> токенов и первых предложений создать варианты «паттернов».</a:t>
            </a:r>
          </a:p>
          <a:p>
            <a:pPr marL="457200" lvl="1" indent="0">
              <a:buNone/>
            </a:pPr>
            <a:r>
              <a:rPr lang="ru-RU" dirty="0"/>
              <a:t>2.7. Выбрать паттерн, позволяющий создать наибольшее количество задач (оценка примерная) и прописать генерацию внутри паттерна вручную.</a:t>
            </a:r>
          </a:p>
        </p:txBody>
      </p:sp>
    </p:spTree>
    <p:extLst>
      <p:ext uri="{BB962C8B-B14F-4D97-AF65-F5344CB8AC3E}">
        <p14:creationId xmlns:p14="http://schemas.microsoft.com/office/powerpoint/2010/main" val="335489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A6E2F-54D3-4F8F-AA75-8C354C26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Примеры задач с сайта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problems.ru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DFBD85-E7BF-4740-A76A-4A0B5023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Корпус формировался с использованием </a:t>
            </a:r>
            <a:r>
              <a:rPr lang="en-US" sz="1800" dirty="0" err="1"/>
              <a:t>BootCat</a:t>
            </a:r>
            <a:r>
              <a:rPr lang="ru-RU" sz="1800" dirty="0"/>
              <a:t>. Задачи для корпуса были взяты из каталогов Геометрия</a:t>
            </a:r>
            <a:r>
              <a:rPr lang="en-US" sz="1800" dirty="0"/>
              <a:t>/</a:t>
            </a:r>
            <a:r>
              <a:rPr lang="ru-RU" sz="1800" dirty="0"/>
              <a:t>Стереометрия</a:t>
            </a:r>
            <a:r>
              <a:rPr lang="en-US" sz="1800" dirty="0"/>
              <a:t>/</a:t>
            </a:r>
            <a:r>
              <a:rPr lang="ru-RU" sz="1800" dirty="0"/>
              <a:t>тетраэдр и пирамида</a:t>
            </a:r>
            <a:r>
              <a:rPr lang="en-US" sz="1800" dirty="0"/>
              <a:t>&amp;</a:t>
            </a:r>
            <a:r>
              <a:rPr lang="ru-RU" sz="1800" dirty="0"/>
              <a:t>сечения, развёртки и остовы</a:t>
            </a:r>
            <a:endParaRPr lang="en-US" sz="1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B5466F-BA6B-435A-B5E3-257F260FA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" b="-3"/>
          <a:stretch/>
        </p:blipFill>
        <p:spPr>
          <a:xfrm>
            <a:off x="841247" y="2516777"/>
            <a:ext cx="6557479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4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15BA6-6262-46B9-88D2-D4F7CF2E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88" y="591344"/>
            <a:ext cx="3531146" cy="5585619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FFFFFF"/>
                </a:solidFill>
              </a:rPr>
              <a:t>Токенизация</a:t>
            </a:r>
            <a:r>
              <a:rPr lang="ru-RU" sz="3200" dirty="0">
                <a:solidFill>
                  <a:srgbClr val="FFFFFF"/>
                </a:solidFill>
              </a:rPr>
              <a:t> корпуса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E72976-F442-439C-B641-C0195D1A69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2529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Использова</a:t>
            </a:r>
            <a:r>
              <a:rPr lang="ru-RU" altLang="ru-RU" dirty="0">
                <a:latin typeface="Consolas" panose="020B0609020204030204" pitchFamily="49" charset="0"/>
              </a:rPr>
              <a:t>л модуль </a:t>
            </a:r>
            <a:r>
              <a:rPr lang="en-US" altLang="ru-RU" dirty="0" err="1">
                <a:latin typeface="Consolas" panose="020B0609020204030204" pitchFamily="49" charset="0"/>
              </a:rPr>
              <a:t>nltk</a:t>
            </a:r>
            <a:r>
              <a:rPr lang="en-US" altLang="ru-RU" dirty="0">
                <a:latin typeface="Consolas" panose="020B0609020204030204" pitchFamily="49" charset="0"/>
              </a:rPr>
              <a:t>:</a:t>
            </a:r>
            <a:endParaRPr kumimoji="0" lang="ru-RU" altLang="ru-RU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nltk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word_tokenize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punctuation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nltk.corpus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import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stopwords</a:t>
            </a:r>
            <a:endParaRPr kumimoji="0" lang="ru-RU" altLang="ru-RU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1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60CF7-512D-4A07-9D05-0FE00F31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Частотник</a:t>
            </a:r>
            <a:r>
              <a:rPr lang="ru-RU" dirty="0"/>
              <a:t> (использовал </a:t>
            </a:r>
            <a:r>
              <a:rPr lang="en-US" dirty="0"/>
              <a:t>Counter </a:t>
            </a:r>
            <a:r>
              <a:rPr lang="ru-RU" dirty="0"/>
              <a:t>из </a:t>
            </a:r>
            <a:r>
              <a:rPr lang="en-US" dirty="0"/>
              <a:t>Collections)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505A4-2251-4178-A16B-0DF64AF5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3253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[('–', 93),</a:t>
            </a:r>
          </a:p>
          <a:p>
            <a:pPr marL="0" indent="0">
              <a:buNone/>
            </a:pPr>
            <a:r>
              <a:rPr lang="ru-RU" dirty="0"/>
              <a:t> ('пирамиды', 82),</a:t>
            </a:r>
          </a:p>
          <a:p>
            <a:pPr marL="0" indent="0">
              <a:buNone/>
            </a:pPr>
            <a:r>
              <a:rPr lang="ru-RU" dirty="0"/>
              <a:t> ('найдите', 47),</a:t>
            </a:r>
          </a:p>
          <a:p>
            <a:pPr marL="0" indent="0">
              <a:buNone/>
            </a:pPr>
            <a:r>
              <a:rPr lang="ru-RU" dirty="0"/>
              <a:t> ('</a:t>
            </a:r>
            <a:r>
              <a:rPr lang="en-US" dirty="0"/>
              <a:t>a', 43),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('</a:t>
            </a:r>
            <a:r>
              <a:rPr lang="ru-RU" dirty="0"/>
              <a:t>основания', 41),</a:t>
            </a:r>
          </a:p>
          <a:p>
            <a:pPr marL="0" indent="0">
              <a:buNone/>
            </a:pPr>
            <a:r>
              <a:rPr lang="ru-RU" dirty="0"/>
              <a:t> ('</a:t>
            </a:r>
            <a:r>
              <a:rPr lang="en-US" dirty="0" err="1"/>
              <a:t>abcd</a:t>
            </a:r>
            <a:r>
              <a:rPr lang="en-US" dirty="0"/>
              <a:t>', 39),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('</a:t>
            </a:r>
            <a:r>
              <a:rPr lang="ru-RU" dirty="0"/>
              <a:t>объём', 37), </a:t>
            </a:r>
          </a:p>
          <a:p>
            <a:pPr marL="0" indent="0">
              <a:buNone/>
            </a:pPr>
            <a:r>
              <a:rPr lang="ru-RU" dirty="0"/>
              <a:t>('</a:t>
            </a:r>
            <a:r>
              <a:rPr lang="en-US" dirty="0"/>
              <a:t>m', 35),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('k', 32),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('</a:t>
            </a:r>
            <a:r>
              <a:rPr lang="ru-RU" dirty="0"/>
              <a:t>точки', 31), </a:t>
            </a:r>
          </a:p>
          <a:p>
            <a:pPr marL="0" indent="0">
              <a:buNone/>
            </a:pPr>
            <a:r>
              <a:rPr lang="ru-RU" dirty="0"/>
              <a:t>('</a:t>
            </a:r>
            <a:r>
              <a:rPr lang="en-US" dirty="0"/>
              <a:t>ab', 30),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('</a:t>
            </a:r>
            <a:r>
              <a:rPr lang="ru-RU" dirty="0"/>
              <a:t>плоскости', 30),</a:t>
            </a:r>
          </a:p>
          <a:p>
            <a:pPr marL="0" indent="0">
              <a:buNone/>
            </a:pPr>
            <a:r>
              <a:rPr lang="ru-RU" dirty="0"/>
              <a:t> ('точка', 29), </a:t>
            </a:r>
          </a:p>
          <a:p>
            <a:pPr marL="0" indent="0">
              <a:buNone/>
            </a:pPr>
            <a:r>
              <a:rPr lang="ru-RU" dirty="0"/>
              <a:t>('треугольной', 29),</a:t>
            </a:r>
          </a:p>
          <a:p>
            <a:pPr marL="0" indent="0">
              <a:buNone/>
            </a:pPr>
            <a:r>
              <a:rPr lang="ru-RU" dirty="0"/>
              <a:t> ('правильной', 26)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3F6D8-1217-4D5B-9122-7C2B9463C28D}"/>
              </a:ext>
            </a:extLst>
          </p:cNvPr>
          <p:cNvSpPr txBox="1"/>
          <p:nvPr/>
        </p:nvSpPr>
        <p:spPr>
          <a:xfrm>
            <a:off x="3402623" y="2022232"/>
            <a:ext cx="8387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мы видим, наиболее часто встречаются названия </a:t>
            </a:r>
            <a:r>
              <a:rPr lang="ru-RU" dirty="0" err="1"/>
              <a:t>геометрическиз</a:t>
            </a:r>
            <a:r>
              <a:rPr lang="ru-RU" dirty="0"/>
              <a:t> объектов («пирамида», «основание», «объём» и </a:t>
            </a:r>
            <a:r>
              <a:rPr lang="ru-RU" dirty="0" err="1"/>
              <a:t>тд</a:t>
            </a:r>
            <a:r>
              <a:rPr lang="ru-RU" dirty="0"/>
              <a:t>).</a:t>
            </a:r>
          </a:p>
          <a:p>
            <a:r>
              <a:rPr lang="ru-RU" dirty="0"/>
              <a:t>Кроме того, часто встречаются слова из неспецифической лексики («найдите»), на которые мы не будем обращать внимание, ведь и так понятно, что нам придётся их использовать.</a:t>
            </a:r>
          </a:p>
          <a:p>
            <a:r>
              <a:rPr lang="ru-RU" dirty="0"/>
              <a:t>Также встречаются названия объектов (их «имена»), которые мы рассмотрим позднее.</a:t>
            </a:r>
          </a:p>
          <a:p>
            <a:r>
              <a:rPr lang="ru-RU" dirty="0"/>
              <a:t>Последней группой слов, которые можно выделить, является группа, содержащая слова, характеризующие свойства геометрических объектов («прямая», «правильная», «треугольная» и т.д.). Именно слова из этой группы не нуждаются в прописывании в паттерне, потому что генерация </a:t>
            </a:r>
            <a:r>
              <a:rPr lang="ru-RU" dirty="0" err="1"/>
              <a:t>рандомных</a:t>
            </a:r>
            <a:r>
              <a:rPr lang="ru-RU" dirty="0"/>
              <a:t> свойств не влияет на осмысленность задачи, а зачастую лишь изменяет сложность её решения (если многогранник является правильным, то наличие большого числа других данных позволяет решить задачу очень быстро</a:t>
            </a:r>
            <a:r>
              <a:rPr lang="ru-RU"/>
              <a:t>, например).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52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4BF16-722D-4740-B729-9BF385EB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EE42E-E895-47AA-B4C3-2FB94E8E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Можно сгенерировать задачу, если ввести первую фразу, а дальнейшая часть будет строиться по принципу, когда выбирается последнее слово в условии задачи (строке) и ищется </a:t>
            </a:r>
            <a:r>
              <a:rPr lang="ru-RU" dirty="0" err="1"/>
              <a:t>рандомное</a:t>
            </a:r>
            <a:r>
              <a:rPr lang="ru-RU" dirty="0"/>
              <a:t> слово в </a:t>
            </a:r>
            <a:r>
              <a:rPr lang="ru-RU" dirty="0" err="1"/>
              <a:t>токенизированном</a:t>
            </a:r>
            <a:r>
              <a:rPr lang="ru-RU" dirty="0"/>
              <a:t> корпусе, которое хотя бы в одной из задач корпуса использовалось после последнего слова строки.</a:t>
            </a:r>
          </a:p>
          <a:p>
            <a:pPr marL="0" indent="0">
              <a:buNone/>
            </a:pPr>
            <a:r>
              <a:rPr lang="ru-RU" dirty="0"/>
              <a:t>	Пример подобной генерации: ['дан', 'тетраэдр', '</a:t>
            </a:r>
            <a:r>
              <a:rPr lang="en-US" dirty="0"/>
              <a:t>ab', 'd', '</a:t>
            </a:r>
            <a:r>
              <a:rPr lang="ru-RU" dirty="0"/>
              <a:t>котором', '</a:t>
            </a:r>
            <a:r>
              <a:rPr lang="en-US" dirty="0"/>
              <a:t>ab', '6', 'ac', '7', 'ad', '3', '</a:t>
            </a:r>
            <a:r>
              <a:rPr lang="en-US" dirty="0" err="1"/>
              <a:t>bc</a:t>
            </a:r>
            <a:r>
              <a:rPr lang="en-US" dirty="0"/>
              <a:t>', '8', 'bd', '4', 'cd', '5', '</a:t>
            </a:r>
            <a:r>
              <a:rPr lang="ru-RU" dirty="0"/>
              <a:t>найдите', '</a:t>
            </a:r>
            <a:r>
              <a:rPr lang="en-US" dirty="0"/>
              <a:t>cm', 'm', '–', '</a:t>
            </a:r>
            <a:r>
              <a:rPr lang="ru-RU" dirty="0"/>
              <a:t>точка', 'пересечения', 'медиан', 'грани', '</a:t>
            </a:r>
            <a:r>
              <a:rPr lang="en-US" dirty="0" err="1"/>
              <a:t>adb</a:t>
            </a:r>
            <a:r>
              <a:rPr lang="en-US" dirty="0"/>
              <a:t>', '</a:t>
            </a:r>
            <a:r>
              <a:rPr lang="ru-RU" dirty="0"/>
              <a:t>вершины', 'основания', '</a:t>
            </a:r>
            <a:r>
              <a:rPr lang="en-US" dirty="0" err="1"/>
              <a:t>lmn</a:t>
            </a:r>
            <a:r>
              <a:rPr lang="en-US" dirty="0"/>
              <a:t>', '</a:t>
            </a:r>
            <a:r>
              <a:rPr lang="ru-RU" dirty="0"/>
              <a:t>призмы', 'лежат', 'боковых', 'рёбрах', 'пирамиды', 'известно', '</a:t>
            </a:r>
            <a:r>
              <a:rPr lang="en-US" dirty="0" err="1"/>
              <a:t>ll</a:t>
            </a:r>
            <a:r>
              <a:rPr lang="en-US" dirty="0"/>
              <a:t>', '1', '</a:t>
            </a:r>
            <a:r>
              <a:rPr lang="en-US" dirty="0" err="1"/>
              <a:t>lm</a:t>
            </a:r>
            <a:r>
              <a:rPr lang="en-US" dirty="0"/>
              <a:t>', '</a:t>
            </a:r>
            <a:r>
              <a:rPr lang="ru-RU" dirty="0" err="1"/>
              <a:t>т.е</a:t>
            </a:r>
            <a:r>
              <a:rPr lang="ru-RU" dirty="0"/>
              <a:t>', 'высота', 'призмы', 'равна', 'стороне', 'её', 'основания', 'кроме', '</a:t>
            </a:r>
            <a:r>
              <a:rPr lang="en-US" dirty="0" err="1"/>
              <a:t>sa</a:t>
            </a:r>
            <a:r>
              <a:rPr lang="en-US" dirty="0"/>
              <a:t>', 'ab', 'a', '</a:t>
            </a:r>
            <a:r>
              <a:rPr lang="ru-RU" dirty="0" err="1"/>
              <a:t>т.е</a:t>
            </a:r>
            <a:r>
              <a:rPr lang="ru-RU" dirty="0"/>
              <a:t>', 'каждое', 'ребро', 'пирамиды', 'равно', '</a:t>
            </a:r>
            <a:r>
              <a:rPr lang="en-US" dirty="0"/>
              <a:t>a', '</a:t>
            </a:r>
            <a:r>
              <a:rPr lang="ru-RU" dirty="0"/>
              <a:t>чему', 'равен', 'объём', 'призмы', 'высота', 'правильной', 'треугольной', 'пирамиды', 'образует', 'боковой', 'гранью', 'угол', 'косинус', 'которого', 'равен', 'найдите', 'угол', 'боковой', 'грани', 'плоскостью', 'основания', 'б', 'угол', 'бокового', 'ребра', 'плоскостью</a:t>
            </a:r>
            <a:r>
              <a:rPr lang="en-US" dirty="0"/>
              <a:t>’</a:t>
            </a: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860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0328B-7E82-40B4-BC42-CFBEA80E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Опровержение гипотезы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84234C-AA8E-4BA9-95F0-F2842B6E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	Первая проблема – бесконечный поток слов, которые есть в сгенерированной задаче (почти нет слов в других задачах, которые нельзя было бы продолжить словами из другой задачи).  Закончить генерацию на определённом слове по счёту невозможно, так как в таком случае потеряется смысл с очень высокой вероятностью. Можно закончить составление задачи предложением, начинающимся со слова «найдите», но это не решает вторую проблему.</a:t>
            </a:r>
          </a:p>
          <a:p>
            <a:pPr marL="0" indent="0">
              <a:buNone/>
            </a:pPr>
            <a:r>
              <a:rPr lang="ru-RU" dirty="0"/>
              <a:t>	Вторая проблема – после названия плоскости или фигуры может быть сгенерировано новое понятие, которое до этого не упоминалось в задаче или конфликтует с уже упомянутым (например, в приведённой ранее задаче речь сначала идёт о тетраэдре, но по ходу генерации теми же буквами обозначается пирамида, призма и </a:t>
            </a:r>
            <a:r>
              <a:rPr lang="ru-RU" dirty="0" err="1"/>
              <a:t>тд</a:t>
            </a:r>
            <a:r>
              <a:rPr lang="ru-RU" dirty="0"/>
              <a:t>, что конфликтует с уже существующим условием. Кроме того, такую задачу будет невозможно решить, так как приводится список данных, недостаточных для решения (приводятся длины, а нужно найти отношение площадей плоскостей, например, для чего всегда нужен угол, а ни один угол в условии не обозначен). Также не согласуются падежи часто в ходе такой генерации.</a:t>
            </a:r>
          </a:p>
          <a:p>
            <a:pPr marL="0" indent="0">
              <a:buNone/>
            </a:pPr>
            <a:r>
              <a:rPr lang="ru-RU" dirty="0"/>
              <a:t>	Существует ещё и третья проблема, но она очень незначительная и легко решается. Проблема заключается в том, что часть сгенерированной задачи с высокой вероятностью может совпадать с одной из уже созданных. Решается такая проблема очень легко, но в таком решении нет смысла, так как не решена вторая проблема.</a:t>
            </a:r>
          </a:p>
        </p:txBody>
      </p:sp>
    </p:spTree>
    <p:extLst>
      <p:ext uri="{BB962C8B-B14F-4D97-AF65-F5344CB8AC3E}">
        <p14:creationId xmlns:p14="http://schemas.microsoft.com/office/powerpoint/2010/main" val="16332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A22BC-5946-416E-A36E-973FB5CB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Рассмотрение первых предложений каждой задачи из корпуса.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F3C0E-67E7-4C1F-AE70-2835A535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сложность: 4</a:t>
            </a:r>
          </a:p>
          <a:p>
            <a:pPr marL="0" indent="0">
              <a:buNone/>
            </a:pPr>
            <a:r>
              <a:rPr lang="ru-RU" dirty="0"/>
              <a:t>классы: 10,11</a:t>
            </a:r>
          </a:p>
          <a:p>
            <a:pPr marL="0" indent="0">
              <a:buNone/>
            </a:pPr>
            <a:r>
              <a:rPr lang="ru-RU" dirty="0"/>
              <a:t>в основании пирамиды </a:t>
            </a:r>
            <a:r>
              <a:rPr lang="ru-RU" dirty="0" err="1"/>
              <a:t>sabcd</a:t>
            </a:r>
            <a:r>
              <a:rPr lang="ru-RU" dirty="0"/>
              <a:t> лежит ромб </a:t>
            </a:r>
            <a:r>
              <a:rPr lang="ru-RU" dirty="0" err="1"/>
              <a:t>abcd</a:t>
            </a:r>
            <a:r>
              <a:rPr lang="ru-RU" dirty="0"/>
              <a:t> , ребро </a:t>
            </a:r>
            <a:r>
              <a:rPr lang="ru-RU" dirty="0" err="1"/>
              <a:t>sd</a:t>
            </a:r>
            <a:r>
              <a:rPr lang="ru-RU" dirty="0"/>
              <a:t> перпендикулярно плоскости основания, </a:t>
            </a:r>
            <a:r>
              <a:rPr lang="ru-RU" dirty="0" err="1"/>
              <a:t>sd</a:t>
            </a:r>
            <a:r>
              <a:rPr lang="ru-RU" dirty="0"/>
              <a:t>=6 , </a:t>
            </a:r>
            <a:r>
              <a:rPr lang="ru-RU" dirty="0" err="1"/>
              <a:t>bd</a:t>
            </a:r>
            <a:r>
              <a:rPr lang="ru-RU" dirty="0"/>
              <a:t>=3 , </a:t>
            </a:r>
            <a:r>
              <a:rPr lang="ru-RU" dirty="0" err="1"/>
              <a:t>ac</a:t>
            </a:r>
            <a:r>
              <a:rPr lang="ru-RU" dirty="0"/>
              <a:t>=2 </a:t>
            </a:r>
          </a:p>
          <a:p>
            <a:pPr marL="0" indent="0">
              <a:buNone/>
            </a:pPr>
            <a:r>
              <a:rPr lang="ru-RU" dirty="0"/>
              <a:t>сложность: 4</a:t>
            </a:r>
          </a:p>
          <a:p>
            <a:pPr marL="0" indent="0">
              <a:buNone/>
            </a:pPr>
            <a:r>
              <a:rPr lang="ru-RU" dirty="0"/>
              <a:t>классы: 10,11</a:t>
            </a:r>
          </a:p>
          <a:p>
            <a:pPr marL="0" indent="0">
              <a:buNone/>
            </a:pPr>
            <a:r>
              <a:rPr lang="ru-RU" dirty="0"/>
              <a:t>основание прямой призмы </a:t>
            </a:r>
            <a:r>
              <a:rPr lang="ru-RU" dirty="0" err="1"/>
              <a:t>abca₁b₁c</a:t>
            </a:r>
            <a:r>
              <a:rPr lang="ru-RU" dirty="0"/>
              <a:t>₁ ─ равнобедренный треугольник </a:t>
            </a:r>
            <a:r>
              <a:rPr lang="ru-RU" dirty="0" err="1"/>
              <a:t>abc</a:t>
            </a:r>
            <a:r>
              <a:rPr lang="ru-RU" dirty="0"/>
              <a:t>, в котором </a:t>
            </a:r>
            <a:r>
              <a:rPr lang="ru-RU" dirty="0" err="1"/>
              <a:t>ab</a:t>
            </a:r>
            <a:r>
              <a:rPr lang="ru-RU" dirty="0"/>
              <a:t> = </a:t>
            </a:r>
            <a:r>
              <a:rPr lang="ru-RU" dirty="0" err="1"/>
              <a:t>bc</a:t>
            </a:r>
            <a:r>
              <a:rPr lang="ru-RU" dirty="0"/>
              <a:t> = 5, ∠</a:t>
            </a:r>
            <a:r>
              <a:rPr lang="ru-RU" dirty="0" err="1"/>
              <a:t>abc</a:t>
            </a:r>
            <a:r>
              <a:rPr lang="ru-RU" dirty="0"/>
              <a:t> = 2 </a:t>
            </a:r>
            <a:r>
              <a:rPr lang="ru-RU" dirty="0" err="1"/>
              <a:t>arcsin</a:t>
            </a:r>
            <a:r>
              <a:rPr lang="ru-RU" dirty="0"/>
              <a:t> ⅗</a:t>
            </a:r>
          </a:p>
          <a:p>
            <a:pPr marL="0" indent="0">
              <a:buNone/>
            </a:pPr>
            <a:r>
              <a:rPr lang="ru-RU" dirty="0"/>
              <a:t>сложность: 4</a:t>
            </a:r>
          </a:p>
          <a:p>
            <a:pPr marL="0" indent="0">
              <a:buNone/>
            </a:pPr>
            <a:r>
              <a:rPr lang="ru-RU" dirty="0"/>
              <a:t>классы: 10,11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Как мы видим, многие предложения не имеет смысла, но имеющих смысл предложений хватает для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380729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3A61B-DE3A-47D1-8B31-F06AE298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Рассмотрение названий фигур и геометрических объектов.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5C23C-B12D-468A-8D8D-A51B1BF8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a', 'q', 'a', 'r', 'o', 'r', '</a:t>
            </a:r>
            <a:r>
              <a:rPr lang="en-US" dirty="0" err="1"/>
              <a:t>pabcd</a:t>
            </a:r>
            <a:r>
              <a:rPr lang="en-US" dirty="0"/>
              <a:t>', 'p', 'k', '</a:t>
            </a:r>
            <a:r>
              <a:rPr lang="en-US" dirty="0" err="1"/>
              <a:t>bc</a:t>
            </a:r>
            <a:r>
              <a:rPr lang="en-US" dirty="0"/>
              <a:t>', 'o', 'pm', 'm', '</a:t>
            </a:r>
            <a:r>
              <a:rPr lang="en-US" dirty="0" err="1"/>
              <a:t>abcd</a:t>
            </a:r>
            <a:r>
              <a:rPr lang="en-US" dirty="0"/>
              <a:t>', 'pm', 'h', '</a:t>
            </a:r>
            <a:r>
              <a:rPr lang="en-US" dirty="0" err="1"/>
              <a:t>pkm</a:t>
            </a:r>
            <a:r>
              <a:rPr lang="en-US" dirty="0"/>
              <a:t>', 'km', 'p', 'k', 'm', 'r', 'o', 'pm', 'km'</a:t>
            </a:r>
            <a:r>
              <a:rPr lang="ru-RU" dirty="0"/>
              <a:t> – полученные с помощью обработки (с помощью регулярных выражений и библиотеки </a:t>
            </a:r>
            <a:r>
              <a:rPr lang="en-US" dirty="0"/>
              <a:t>‘re’</a:t>
            </a:r>
            <a:r>
              <a:rPr lang="ru-RU" dirty="0"/>
              <a:t>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Как мы видим, очень часто используются буквы </a:t>
            </a:r>
            <a:r>
              <a:rPr lang="en-US" dirty="0"/>
              <a:t>a</a:t>
            </a:r>
            <a:r>
              <a:rPr lang="ru-RU" dirty="0"/>
              <a:t>, </a:t>
            </a:r>
            <a:r>
              <a:rPr lang="en-US" dirty="0"/>
              <a:t>b, c, d, m, n, p, k</a:t>
            </a:r>
            <a:r>
              <a:rPr lang="ru-RU" dirty="0"/>
              <a:t>. Но длиннее 3-х символов бывают обычно только выражения из первых букв алфавита, кроме того, обозначения вида </a:t>
            </a:r>
            <a:r>
              <a:rPr lang="en-US" dirty="0"/>
              <a:t>‘letter1’</a:t>
            </a:r>
            <a:r>
              <a:rPr lang="ru-RU" dirty="0"/>
              <a:t> всегда используется с первыми буквами алфавита в составе. Значит, для обозначения многогранников (в «дано», например) используются последовательности из первых букв английского алфавита. При этом дополнительно вводимые точки носят часто имена </a:t>
            </a:r>
            <a:r>
              <a:rPr lang="en-US" dirty="0"/>
              <a:t>‘k’, ‘m’, ‘n’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406105456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5788</TotalTime>
  <Words>1686</Words>
  <Application>Microsoft Office PowerPoint</Application>
  <PresentationFormat>Широкоэкранный</PresentationFormat>
  <Paragraphs>94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Consolas</vt:lpstr>
      <vt:lpstr>След самолета</vt:lpstr>
      <vt:lpstr>Генерация осмысленных задач по геометрии на основе корпуса задач с сайта problems.ru</vt:lpstr>
      <vt:lpstr>План работы: что нужно сделать</vt:lpstr>
      <vt:lpstr>Примеры задач с сайта problems.ru</vt:lpstr>
      <vt:lpstr>Токенизация корпуса</vt:lpstr>
      <vt:lpstr>Частотник (использовал Counter из Collections)</vt:lpstr>
      <vt:lpstr>Гипотеза</vt:lpstr>
      <vt:lpstr>Опровержение гипотезы</vt:lpstr>
      <vt:lpstr>Рассмотрение первых предложений каждой задачи из корпуса.</vt:lpstr>
      <vt:lpstr>Рассмотрение названий фигур и геометрических объектов.</vt:lpstr>
      <vt:lpstr>Создание паттернов</vt:lpstr>
      <vt:lpstr>Генерация внутри паттерна</vt:lpstr>
      <vt:lpstr>Примеры сгенерированных задач</vt:lpstr>
      <vt:lpstr>Как можно доработать проект?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осмысленных задач по геометрии на основе корпуса задач с сайта problems.ru</dc:title>
  <dc:creator>Кирилл Легкодух</dc:creator>
  <cp:lastModifiedBy>Кирилл Легкодух</cp:lastModifiedBy>
  <cp:revision>32</cp:revision>
  <dcterms:created xsi:type="dcterms:W3CDTF">2020-05-24T21:07:02Z</dcterms:created>
  <dcterms:modified xsi:type="dcterms:W3CDTF">2020-05-29T08:43:07Z</dcterms:modified>
</cp:coreProperties>
</file>