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8" r:id="rId2"/>
    <p:sldId id="280" r:id="rId3"/>
    <p:sldId id="305" r:id="rId4"/>
    <p:sldId id="310" r:id="rId5"/>
    <p:sldId id="313" r:id="rId6"/>
    <p:sldId id="324" r:id="rId7"/>
    <p:sldId id="325" r:id="rId8"/>
    <p:sldId id="289" r:id="rId9"/>
    <p:sldId id="316" r:id="rId10"/>
    <p:sldId id="314" r:id="rId11"/>
    <p:sldId id="319" r:id="rId12"/>
    <p:sldId id="326" r:id="rId13"/>
    <p:sldId id="323" r:id="rId14"/>
    <p:sldId id="315" r:id="rId15"/>
  </p:sldIdLst>
  <p:sldSz cx="9144000" cy="6858000" type="screen4x3"/>
  <p:notesSz cx="6669088" cy="9896475"/>
  <p:defaultTextStyle>
    <a:defPPr>
      <a:defRPr lang="en-GB"/>
    </a:defPPr>
    <a:lvl1pPr algn="ctr" rtl="0" fontAlgn="base">
      <a:spcBef>
        <a:spcPct val="50000"/>
      </a:spcBef>
      <a:spcAft>
        <a:spcPct val="0"/>
      </a:spcAft>
      <a:defRPr sz="2400" b="1" kern="1200">
        <a:solidFill>
          <a:schemeClr val="tx1"/>
        </a:solidFill>
        <a:latin typeface="Verdana" pitchFamily="34" charset="0"/>
        <a:ea typeface="+mn-ea"/>
        <a:cs typeface="Arial" charset="0"/>
      </a:defRPr>
    </a:lvl1pPr>
    <a:lvl2pPr marL="457200" algn="ctr" rtl="0" fontAlgn="base">
      <a:spcBef>
        <a:spcPct val="50000"/>
      </a:spcBef>
      <a:spcAft>
        <a:spcPct val="0"/>
      </a:spcAft>
      <a:defRPr sz="2400" b="1" kern="1200">
        <a:solidFill>
          <a:schemeClr val="tx1"/>
        </a:solidFill>
        <a:latin typeface="Verdana" pitchFamily="34" charset="0"/>
        <a:ea typeface="+mn-ea"/>
        <a:cs typeface="Arial" charset="0"/>
      </a:defRPr>
    </a:lvl2pPr>
    <a:lvl3pPr marL="914400" algn="ctr" rtl="0" fontAlgn="base">
      <a:spcBef>
        <a:spcPct val="50000"/>
      </a:spcBef>
      <a:spcAft>
        <a:spcPct val="0"/>
      </a:spcAft>
      <a:defRPr sz="2400" b="1" kern="1200">
        <a:solidFill>
          <a:schemeClr val="tx1"/>
        </a:solidFill>
        <a:latin typeface="Verdana" pitchFamily="34" charset="0"/>
        <a:ea typeface="+mn-ea"/>
        <a:cs typeface="Arial" charset="0"/>
      </a:defRPr>
    </a:lvl3pPr>
    <a:lvl4pPr marL="1371600" algn="ctr" rtl="0" fontAlgn="base">
      <a:spcBef>
        <a:spcPct val="50000"/>
      </a:spcBef>
      <a:spcAft>
        <a:spcPct val="0"/>
      </a:spcAft>
      <a:defRPr sz="2400" b="1" kern="1200">
        <a:solidFill>
          <a:schemeClr val="tx1"/>
        </a:solidFill>
        <a:latin typeface="Verdana" pitchFamily="34" charset="0"/>
        <a:ea typeface="+mn-ea"/>
        <a:cs typeface="Arial" charset="0"/>
      </a:defRPr>
    </a:lvl4pPr>
    <a:lvl5pPr marL="1828800" algn="ctr" rtl="0" fontAlgn="base">
      <a:spcBef>
        <a:spcPct val="50000"/>
      </a:spcBef>
      <a:spcAft>
        <a:spcPct val="0"/>
      </a:spcAft>
      <a:defRPr sz="2400" b="1" kern="1200">
        <a:solidFill>
          <a:schemeClr val="tx1"/>
        </a:solidFill>
        <a:latin typeface="Verdana" pitchFamily="34" charset="0"/>
        <a:ea typeface="+mn-ea"/>
        <a:cs typeface="Arial" charset="0"/>
      </a:defRPr>
    </a:lvl5pPr>
    <a:lvl6pPr marL="2286000" algn="l" defTabSz="914400" rtl="0" eaLnBrk="1" latinLnBrk="0" hangingPunct="1">
      <a:defRPr sz="2400" b="1" kern="1200">
        <a:solidFill>
          <a:schemeClr val="tx1"/>
        </a:solidFill>
        <a:latin typeface="Verdana" pitchFamily="34" charset="0"/>
        <a:ea typeface="+mn-ea"/>
        <a:cs typeface="Arial" charset="0"/>
      </a:defRPr>
    </a:lvl6pPr>
    <a:lvl7pPr marL="2743200" algn="l" defTabSz="914400" rtl="0" eaLnBrk="1" latinLnBrk="0" hangingPunct="1">
      <a:defRPr sz="2400" b="1" kern="1200">
        <a:solidFill>
          <a:schemeClr val="tx1"/>
        </a:solidFill>
        <a:latin typeface="Verdana" pitchFamily="34" charset="0"/>
        <a:ea typeface="+mn-ea"/>
        <a:cs typeface="Arial" charset="0"/>
      </a:defRPr>
    </a:lvl7pPr>
    <a:lvl8pPr marL="3200400" algn="l" defTabSz="914400" rtl="0" eaLnBrk="1" latinLnBrk="0" hangingPunct="1">
      <a:defRPr sz="2400" b="1" kern="1200">
        <a:solidFill>
          <a:schemeClr val="tx1"/>
        </a:solidFill>
        <a:latin typeface="Verdana" pitchFamily="34" charset="0"/>
        <a:ea typeface="+mn-ea"/>
        <a:cs typeface="Arial" charset="0"/>
      </a:defRPr>
    </a:lvl8pPr>
    <a:lvl9pPr marL="3657600" algn="l" defTabSz="914400" rtl="0" eaLnBrk="1" latinLnBrk="0" hangingPunct="1">
      <a:defRPr sz="24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showPr>
  <p:clrMru>
    <a:srgbClr val="FFFFB7"/>
    <a:srgbClr val="FFFF99"/>
    <a:srgbClr val="FDD0B5"/>
    <a:srgbClr val="FCC29E"/>
    <a:srgbClr val="FFCDBD"/>
    <a:srgbClr val="FFC5B3"/>
    <a:srgbClr val="FFAA8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4" autoAdjust="0"/>
    <p:restoredTop sz="97199" autoAdjust="0"/>
  </p:normalViewPr>
  <p:slideViewPr>
    <p:cSldViewPr snapToObjects="1">
      <p:cViewPr varScale="1">
        <p:scale>
          <a:sx n="72" d="100"/>
          <a:sy n="72" d="100"/>
        </p:scale>
        <p:origin x="-40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notesViewPr>
    <p:cSldViewPr snapToObjects="1">
      <p:cViewPr varScale="1">
        <p:scale>
          <a:sx n="59" d="100"/>
          <a:sy n="59" d="100"/>
        </p:scale>
        <p:origin x="-990" y="-84"/>
      </p:cViewPr>
      <p:guideLst>
        <p:guide orient="horz" pos="311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atin typeface="Arial" charset="0"/>
              </a:defRPr>
            </a:lvl1pPr>
          </a:lstStyle>
          <a:p>
            <a:endParaRPr lang="en-GB"/>
          </a:p>
        </p:txBody>
      </p:sp>
      <p:sp>
        <p:nvSpPr>
          <p:cNvPr id="87043" name="Rectangle 3"/>
          <p:cNvSpPr>
            <a:spLocks noGrp="1" noChangeArrowheads="1"/>
          </p:cNvSpPr>
          <p:nvPr>
            <p:ph type="dt" sz="quarter" idx="1"/>
          </p:nvPr>
        </p:nvSpPr>
        <p:spPr bwMode="auto">
          <a:xfrm>
            <a:off x="377825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charset="0"/>
              </a:defRPr>
            </a:lvl1pPr>
          </a:lstStyle>
          <a:p>
            <a:endParaRPr lang="en-GB"/>
          </a:p>
        </p:txBody>
      </p:sp>
      <p:sp>
        <p:nvSpPr>
          <p:cNvPr id="87044" name="Rectangle 4"/>
          <p:cNvSpPr>
            <a:spLocks noGrp="1" noChangeArrowheads="1"/>
          </p:cNvSpPr>
          <p:nvPr>
            <p:ph type="ftr" sz="quarter" idx="2"/>
          </p:nvPr>
        </p:nvSpPr>
        <p:spPr bwMode="auto">
          <a:xfrm>
            <a:off x="0" y="9399588"/>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Arial" charset="0"/>
              </a:defRPr>
            </a:lvl1pPr>
          </a:lstStyle>
          <a:p>
            <a:endParaRPr lang="en-GB"/>
          </a:p>
        </p:txBody>
      </p:sp>
      <p:sp>
        <p:nvSpPr>
          <p:cNvPr id="87045" name="Rectangle 5"/>
          <p:cNvSpPr>
            <a:spLocks noGrp="1" noChangeArrowheads="1"/>
          </p:cNvSpPr>
          <p:nvPr>
            <p:ph type="sldNum" sz="quarter" idx="3"/>
          </p:nvPr>
        </p:nvSpPr>
        <p:spPr bwMode="auto">
          <a:xfrm>
            <a:off x="3778250" y="9399588"/>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charset="0"/>
              </a:defRPr>
            </a:lvl1pPr>
          </a:lstStyle>
          <a:p>
            <a:fld id="{793524A2-BF63-4536-89DA-F5E4F0BEF74F}"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atin typeface="Arial" charset="0"/>
              </a:defRPr>
            </a:lvl1pPr>
          </a:lstStyle>
          <a:p>
            <a:endParaRPr lang="en-GB"/>
          </a:p>
        </p:txBody>
      </p:sp>
      <p:sp>
        <p:nvSpPr>
          <p:cNvPr id="4099" name="Rectangle 3"/>
          <p:cNvSpPr>
            <a:spLocks noGrp="1" noChangeArrowheads="1"/>
          </p:cNvSpPr>
          <p:nvPr>
            <p:ph type="dt" idx="1"/>
          </p:nvPr>
        </p:nvSpPr>
        <p:spPr bwMode="auto">
          <a:xfrm>
            <a:off x="3778250" y="0"/>
            <a:ext cx="28892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Arial" charset="0"/>
              </a:defRPr>
            </a:lvl1pPr>
          </a:lstStyle>
          <a:p>
            <a:endParaRPr lang="en-GB"/>
          </a:p>
        </p:txBody>
      </p:sp>
      <p:sp>
        <p:nvSpPr>
          <p:cNvPr id="4100" name="Rectangle 4"/>
          <p:cNvSpPr>
            <a:spLocks noRot="1" noChangeArrowheads="1" noTextEdit="1"/>
          </p:cNvSpPr>
          <p:nvPr>
            <p:ph type="sldImg" idx="2"/>
          </p:nvPr>
        </p:nvSpPr>
        <p:spPr bwMode="auto">
          <a:xfrm>
            <a:off x="862013" y="742950"/>
            <a:ext cx="4946650" cy="3709988"/>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66750" y="4700588"/>
            <a:ext cx="5335588" cy="4452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2" name="Rectangle 6"/>
          <p:cNvSpPr>
            <a:spLocks noGrp="1" noChangeArrowheads="1"/>
          </p:cNvSpPr>
          <p:nvPr>
            <p:ph type="ftr" sz="quarter" idx="4"/>
          </p:nvPr>
        </p:nvSpPr>
        <p:spPr bwMode="auto">
          <a:xfrm>
            <a:off x="0" y="9399588"/>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Arial" charset="0"/>
              </a:defRPr>
            </a:lvl1pPr>
          </a:lstStyle>
          <a:p>
            <a:endParaRPr lang="en-GB"/>
          </a:p>
        </p:txBody>
      </p:sp>
      <p:sp>
        <p:nvSpPr>
          <p:cNvPr id="4103" name="Rectangle 7"/>
          <p:cNvSpPr>
            <a:spLocks noGrp="1" noChangeArrowheads="1"/>
          </p:cNvSpPr>
          <p:nvPr>
            <p:ph type="sldNum" sz="quarter" idx="5"/>
          </p:nvPr>
        </p:nvSpPr>
        <p:spPr bwMode="auto">
          <a:xfrm>
            <a:off x="3778250" y="9399588"/>
            <a:ext cx="28892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charset="0"/>
              </a:defRPr>
            </a:lvl1pPr>
          </a:lstStyle>
          <a:p>
            <a:fld id="{825755FC-6B68-4BA4-B108-3DE5BE465034}"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072ED-5975-47D1-B2A1-E10D1D4CCC5E}" type="slidenum">
              <a:rPr lang="en-GB"/>
              <a:pPr/>
              <a:t>5</a:t>
            </a:fld>
            <a:endParaRPr lang="en-GB"/>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pPr>
              <a:buFontTx/>
              <a:buChar char="•"/>
            </a:pPr>
            <a:r>
              <a:rPr lang="en-US"/>
              <a:t>Contribution of library staff in the partner organisations is vital to achieving the goals.</a:t>
            </a:r>
          </a:p>
          <a:p>
            <a:pPr>
              <a:buFontTx/>
              <a:buChar char="•"/>
            </a:pPr>
            <a:r>
              <a:rPr lang="en-US"/>
              <a:t>Scale of the project means that the project teams require the expert knowledge of the staff ‘on the ground’, to help them identify and meet the different learning and information needs of the many local communities involved. </a:t>
            </a:r>
          </a:p>
          <a:p>
            <a:pPr>
              <a:buFontTx/>
              <a:buChar char="•"/>
            </a:pPr>
            <a:r>
              <a:rPr lang="en-US"/>
              <a:t>Library staff will be the welcoming, friendly face of the project - encouraging people to participate, making them feel comfortable in the library environment, and providing the information and enquiry service that is already part of their everyday role.</a:t>
            </a:r>
          </a:p>
          <a:p>
            <a:pPr>
              <a:buFontTx/>
              <a:buChar char="•"/>
            </a:pPr>
            <a:r>
              <a:rPr lang="en-GB"/>
              <a:t>Number of library staff also undertaken NVQ in Careers advice and guidance, funded by CyMAL</a:t>
            </a:r>
          </a:p>
          <a:p>
            <a:r>
              <a:rPr lang="en-GB"/>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CEAE5-0117-4839-B3D4-B0E04EB782B0}" type="slidenum">
              <a:rPr lang="en-GB"/>
              <a:pPr/>
              <a:t>6</a:t>
            </a:fld>
            <a:endParaRPr lang="en-GB"/>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sz="1600"/>
          </a:p>
          <a:p>
            <a:r>
              <a:rPr lang="en-GB" sz="1600"/>
              <a:t>Information Literacy Covers</a:t>
            </a:r>
          </a:p>
          <a:p>
            <a:pPr>
              <a:buFontTx/>
              <a:buChar char="•"/>
            </a:pPr>
            <a:r>
              <a:rPr lang="en-GB" sz="1600"/>
              <a:t>Literacy</a:t>
            </a:r>
          </a:p>
          <a:p>
            <a:pPr>
              <a:buFontTx/>
              <a:buChar char="•"/>
            </a:pPr>
            <a:r>
              <a:rPr lang="en-GB" sz="1600"/>
              <a:t>Computer literacy</a:t>
            </a:r>
          </a:p>
          <a:p>
            <a:pPr>
              <a:buFontTx/>
              <a:buChar char="•"/>
            </a:pPr>
            <a:r>
              <a:rPr lang="en-GB" sz="1600"/>
              <a:t>Internet literacy</a:t>
            </a:r>
          </a:p>
          <a:p>
            <a:pPr>
              <a:buFontTx/>
              <a:buChar char="•"/>
            </a:pPr>
            <a:r>
              <a:rPr lang="en-GB" sz="1600"/>
              <a:t>Media literacy </a:t>
            </a:r>
          </a:p>
          <a:p>
            <a:pPr>
              <a:buFontTx/>
              <a:buChar char="•"/>
            </a:pPr>
            <a:r>
              <a:rPr lang="en-GB" sz="1600"/>
              <a:t>Research skills</a:t>
            </a:r>
          </a:p>
          <a:p>
            <a:pPr>
              <a:buFontTx/>
              <a:buChar char="•"/>
            </a:pPr>
            <a:r>
              <a:rPr lang="en-GB" sz="1600"/>
              <a:t>Critical thinking </a:t>
            </a:r>
          </a:p>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A0E53-B8E7-4F66-9DAC-D6A8A3164ED2}" type="slidenum">
              <a:rPr lang="en-GB"/>
              <a:pPr/>
              <a:t>14</a:t>
            </a:fld>
            <a:endParaRPr lang="en-GB"/>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74638"/>
            <a:ext cx="2108200" cy="5530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274638"/>
            <a:ext cx="6175375" cy="5530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0825" y="274638"/>
            <a:ext cx="8435975" cy="1143000"/>
          </a:xfrm>
        </p:spPr>
        <p:txBody>
          <a:bodyPr/>
          <a:lstStyle/>
          <a:p>
            <a:r>
              <a:rPr lang="en-US"/>
              <a:t>Click to edit Master title style</a:t>
            </a:r>
          </a:p>
        </p:txBody>
      </p:sp>
      <p:sp>
        <p:nvSpPr>
          <p:cNvPr id="3" name="Table Placeholder 2"/>
          <p:cNvSpPr>
            <a:spLocks noGrp="1"/>
          </p:cNvSpPr>
          <p:nvPr>
            <p:ph type="tbl" idx="1"/>
          </p:nvPr>
        </p:nvSpPr>
        <p:spPr>
          <a:xfrm>
            <a:off x="250825" y="1600200"/>
            <a:ext cx="8435975" cy="4205288"/>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600200"/>
            <a:ext cx="4141788"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5013" y="1600200"/>
            <a:ext cx="4141787" cy="420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274638"/>
            <a:ext cx="8435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a:t>
            </a:r>
          </a:p>
        </p:txBody>
      </p:sp>
      <p:sp>
        <p:nvSpPr>
          <p:cNvPr id="1027" name="Rectangle 3"/>
          <p:cNvSpPr>
            <a:spLocks noGrp="1" noChangeArrowheads="1"/>
          </p:cNvSpPr>
          <p:nvPr>
            <p:ph type="body" idx="1"/>
          </p:nvPr>
        </p:nvSpPr>
        <p:spPr bwMode="auto">
          <a:xfrm>
            <a:off x="250825" y="1600200"/>
            <a:ext cx="8435975" cy="4205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a:t>
            </a:r>
          </a:p>
          <a:p>
            <a:pPr lvl="1"/>
            <a:r>
              <a:rPr lang="en-GB" smtClean="0"/>
              <a:t>Second level</a:t>
            </a:r>
          </a:p>
          <a:p>
            <a:pPr lvl="2"/>
            <a:r>
              <a:rPr lang="en-GB" smtClean="0"/>
              <a:t>Third level</a:t>
            </a:r>
          </a:p>
          <a:p>
            <a:pPr lvl="3"/>
            <a:r>
              <a:rPr lang="en-GB" smtClean="0"/>
              <a:t>Fourth level</a:t>
            </a:r>
          </a:p>
          <a:p>
            <a:pPr lvl="4"/>
            <a:r>
              <a:rPr lang="en-GB" smtClean="0"/>
              <a:t>Fifth level</a:t>
            </a:r>
          </a:p>
        </p:txBody>
      </p:sp>
      <p:pic>
        <p:nvPicPr>
          <p:cNvPr id="1034" name="Picture 10" descr="ESF Obj 1 and 3 logo"/>
          <p:cNvPicPr>
            <a:picLocks noChangeAspect="1" noChangeArrowheads="1"/>
          </p:cNvPicPr>
          <p:nvPr userDrawn="1"/>
        </p:nvPicPr>
        <p:blipFill>
          <a:blip r:embed="rId14"/>
          <a:srcRect/>
          <a:stretch>
            <a:fillRect/>
          </a:stretch>
        </p:blipFill>
        <p:spPr bwMode="auto">
          <a:xfrm>
            <a:off x="5373688" y="5876925"/>
            <a:ext cx="3375025" cy="720725"/>
          </a:xfrm>
          <a:prstGeom prst="rect">
            <a:avLst/>
          </a:prstGeom>
          <a:noFill/>
        </p:spPr>
      </p:pic>
      <p:pic>
        <p:nvPicPr>
          <p:cNvPr id="1035" name="Picture 11" descr="Gateways to learning logo"/>
          <p:cNvPicPr>
            <a:picLocks noChangeAspect="1" noChangeArrowheads="1"/>
          </p:cNvPicPr>
          <p:nvPr userDrawn="1"/>
        </p:nvPicPr>
        <p:blipFill>
          <a:blip r:embed="rId15"/>
          <a:srcRect/>
          <a:stretch>
            <a:fillRect/>
          </a:stretch>
        </p:blipFill>
        <p:spPr bwMode="auto">
          <a:xfrm>
            <a:off x="925513" y="5734050"/>
            <a:ext cx="1485900" cy="10795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iming>
    <p:tnLst>
      <p:par>
        <p:cTn id="1" dur="indefinite" restart="never" nodeType="tmRoot"/>
      </p:par>
    </p:tnLst>
  </p:timing>
  <p:txStyles>
    <p:titleStyle>
      <a:lvl1pPr algn="ctr" rtl="0" fontAlgn="base">
        <a:spcBef>
          <a:spcPct val="0"/>
        </a:spcBef>
        <a:spcAft>
          <a:spcPct val="0"/>
        </a:spcAft>
        <a:defRPr sz="6600">
          <a:solidFill>
            <a:schemeClr val="tx2"/>
          </a:solidFill>
          <a:latin typeface="+mj-lt"/>
          <a:ea typeface="+mj-ea"/>
          <a:cs typeface="+mj-cs"/>
        </a:defRPr>
      </a:lvl1pPr>
      <a:lvl2pPr algn="ctr" rtl="0" fontAlgn="base">
        <a:spcBef>
          <a:spcPct val="0"/>
        </a:spcBef>
        <a:spcAft>
          <a:spcPct val="0"/>
        </a:spcAft>
        <a:defRPr sz="6600">
          <a:solidFill>
            <a:schemeClr val="tx2"/>
          </a:solidFill>
          <a:latin typeface="Verdana" pitchFamily="34" charset="0"/>
          <a:cs typeface="Arial" charset="0"/>
        </a:defRPr>
      </a:lvl2pPr>
      <a:lvl3pPr algn="ctr" rtl="0" fontAlgn="base">
        <a:spcBef>
          <a:spcPct val="0"/>
        </a:spcBef>
        <a:spcAft>
          <a:spcPct val="0"/>
        </a:spcAft>
        <a:defRPr sz="6600">
          <a:solidFill>
            <a:schemeClr val="tx2"/>
          </a:solidFill>
          <a:latin typeface="Verdana" pitchFamily="34" charset="0"/>
          <a:cs typeface="Arial" charset="0"/>
        </a:defRPr>
      </a:lvl3pPr>
      <a:lvl4pPr algn="ctr" rtl="0" fontAlgn="base">
        <a:spcBef>
          <a:spcPct val="0"/>
        </a:spcBef>
        <a:spcAft>
          <a:spcPct val="0"/>
        </a:spcAft>
        <a:defRPr sz="6600">
          <a:solidFill>
            <a:schemeClr val="tx2"/>
          </a:solidFill>
          <a:latin typeface="Verdana" pitchFamily="34" charset="0"/>
          <a:cs typeface="Arial" charset="0"/>
        </a:defRPr>
      </a:lvl4pPr>
      <a:lvl5pPr algn="ctr" rtl="0" fontAlgn="base">
        <a:spcBef>
          <a:spcPct val="0"/>
        </a:spcBef>
        <a:spcAft>
          <a:spcPct val="0"/>
        </a:spcAft>
        <a:defRPr sz="6600">
          <a:solidFill>
            <a:schemeClr val="tx2"/>
          </a:solidFill>
          <a:latin typeface="Verdana" pitchFamily="34" charset="0"/>
          <a:cs typeface="Arial" charset="0"/>
        </a:defRPr>
      </a:lvl5pPr>
      <a:lvl6pPr marL="457200" algn="ctr" rtl="0" fontAlgn="base">
        <a:spcBef>
          <a:spcPct val="0"/>
        </a:spcBef>
        <a:spcAft>
          <a:spcPct val="0"/>
        </a:spcAft>
        <a:defRPr sz="6600">
          <a:solidFill>
            <a:schemeClr val="tx2"/>
          </a:solidFill>
          <a:latin typeface="Verdana" pitchFamily="34" charset="0"/>
          <a:cs typeface="Arial" charset="0"/>
        </a:defRPr>
      </a:lvl6pPr>
      <a:lvl7pPr marL="914400" algn="ctr" rtl="0" fontAlgn="base">
        <a:spcBef>
          <a:spcPct val="0"/>
        </a:spcBef>
        <a:spcAft>
          <a:spcPct val="0"/>
        </a:spcAft>
        <a:defRPr sz="6600">
          <a:solidFill>
            <a:schemeClr val="tx2"/>
          </a:solidFill>
          <a:latin typeface="Verdana" pitchFamily="34" charset="0"/>
          <a:cs typeface="Arial" charset="0"/>
        </a:defRPr>
      </a:lvl7pPr>
      <a:lvl8pPr marL="1371600" algn="ctr" rtl="0" fontAlgn="base">
        <a:spcBef>
          <a:spcPct val="0"/>
        </a:spcBef>
        <a:spcAft>
          <a:spcPct val="0"/>
        </a:spcAft>
        <a:defRPr sz="6600">
          <a:solidFill>
            <a:schemeClr val="tx2"/>
          </a:solidFill>
          <a:latin typeface="Verdana" pitchFamily="34" charset="0"/>
          <a:cs typeface="Arial" charset="0"/>
        </a:defRPr>
      </a:lvl8pPr>
      <a:lvl9pPr marL="1828800" algn="ctr" rtl="0" fontAlgn="base">
        <a:spcBef>
          <a:spcPct val="0"/>
        </a:spcBef>
        <a:spcAft>
          <a:spcPct val="0"/>
        </a:spcAft>
        <a:defRPr sz="6600">
          <a:solidFill>
            <a:schemeClr val="tx2"/>
          </a:solidFill>
          <a:latin typeface="Verdana" pitchFamily="34" charset="0"/>
          <a:cs typeface="Arial" charset="0"/>
        </a:defRPr>
      </a:lvl9pPr>
    </p:titleStyle>
    <p:bodyStyle>
      <a:lvl1pPr marL="342900" indent="-342900" algn="l" rtl="0" fontAlgn="base">
        <a:spcBef>
          <a:spcPct val="20000"/>
        </a:spcBef>
        <a:spcAft>
          <a:spcPct val="0"/>
        </a:spcAft>
        <a:buChar char="•"/>
        <a:defRPr sz="60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dhow.pp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1" name="Picture 5" descr="Gateways Storys2"/>
          <p:cNvPicPr>
            <a:picLocks noChangeAspect="1" noChangeArrowheads="1"/>
          </p:cNvPicPr>
          <p:nvPr/>
        </p:nvPicPr>
        <p:blipFill>
          <a:blip r:embed="rId2"/>
          <a:srcRect/>
          <a:stretch>
            <a:fillRect/>
          </a:stretch>
        </p:blipFill>
        <p:spPr bwMode="auto">
          <a:xfrm>
            <a:off x="0" y="3149600"/>
            <a:ext cx="9144000" cy="3735388"/>
          </a:xfrm>
          <a:prstGeom prst="rect">
            <a:avLst/>
          </a:prstGeom>
          <a:noFill/>
        </p:spPr>
      </p:pic>
      <p:sp>
        <p:nvSpPr>
          <p:cNvPr id="70663" name="Text Box 7"/>
          <p:cNvSpPr txBox="1">
            <a:spLocks noChangeArrowheads="1"/>
          </p:cNvSpPr>
          <p:nvPr/>
        </p:nvSpPr>
        <p:spPr bwMode="auto">
          <a:xfrm>
            <a:off x="0" y="476250"/>
            <a:ext cx="9144000" cy="2468563"/>
          </a:xfrm>
          <a:prstGeom prst="rect">
            <a:avLst/>
          </a:prstGeom>
          <a:noFill/>
          <a:ln w="9525" algn="ctr">
            <a:noFill/>
            <a:miter lim="800000"/>
            <a:headEnd/>
            <a:tailEnd/>
          </a:ln>
          <a:effectLst/>
        </p:spPr>
        <p:txBody>
          <a:bodyPr>
            <a:spAutoFit/>
          </a:bodyPr>
          <a:lstStyle/>
          <a:p>
            <a:pPr>
              <a:lnSpc>
                <a:spcPct val="130000"/>
              </a:lnSpc>
              <a:spcBef>
                <a:spcPct val="0"/>
              </a:spcBef>
            </a:pPr>
            <a:r>
              <a:rPr lang="en-GB" sz="4000"/>
              <a:t>Developing information skills </a:t>
            </a:r>
          </a:p>
          <a:p>
            <a:pPr>
              <a:lnSpc>
                <a:spcPct val="130000"/>
              </a:lnSpc>
              <a:spcBef>
                <a:spcPct val="0"/>
              </a:spcBef>
            </a:pPr>
            <a:r>
              <a:rPr lang="en-GB" sz="4000"/>
              <a:t>in</a:t>
            </a:r>
          </a:p>
          <a:p>
            <a:pPr>
              <a:lnSpc>
                <a:spcPct val="130000"/>
              </a:lnSpc>
              <a:spcBef>
                <a:spcPct val="0"/>
              </a:spcBef>
            </a:pPr>
            <a:r>
              <a:rPr lang="en-GB" sz="4000"/>
              <a:t>South East Wales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sz="4000" b="1"/>
              <a:t>Why libraries?</a:t>
            </a:r>
          </a:p>
        </p:txBody>
      </p:sp>
      <p:sp>
        <p:nvSpPr>
          <p:cNvPr id="103427" name="Rectangle 3"/>
          <p:cNvSpPr>
            <a:spLocks noGrp="1" noChangeArrowheads="1"/>
          </p:cNvSpPr>
          <p:nvPr>
            <p:ph type="body" sz="half" idx="1"/>
          </p:nvPr>
        </p:nvSpPr>
        <p:spPr>
          <a:xfrm>
            <a:off x="250825" y="2032000"/>
            <a:ext cx="4141788" cy="3197225"/>
          </a:xfrm>
        </p:spPr>
        <p:txBody>
          <a:bodyPr/>
          <a:lstStyle/>
          <a:p>
            <a:pPr>
              <a:lnSpc>
                <a:spcPct val="90000"/>
              </a:lnSpc>
              <a:buFont typeface="Wingdings" pitchFamily="2" charset="2"/>
              <a:buChar char="§"/>
            </a:pPr>
            <a:r>
              <a:rPr lang="en-GB" b="1"/>
              <a:t>Informal</a:t>
            </a:r>
          </a:p>
          <a:p>
            <a:pPr>
              <a:lnSpc>
                <a:spcPct val="90000"/>
              </a:lnSpc>
              <a:buFont typeface="Wingdings" pitchFamily="2" charset="2"/>
              <a:buChar char="§"/>
            </a:pPr>
            <a:r>
              <a:rPr lang="en-GB" b="1"/>
              <a:t>Inclusive</a:t>
            </a:r>
          </a:p>
          <a:p>
            <a:pPr>
              <a:lnSpc>
                <a:spcPct val="90000"/>
              </a:lnSpc>
              <a:buFont typeface="Wingdings" pitchFamily="2" charset="2"/>
              <a:buChar char="§"/>
            </a:pPr>
            <a:r>
              <a:rPr lang="en-GB" b="1"/>
              <a:t>Friendly</a:t>
            </a:r>
          </a:p>
          <a:p>
            <a:pPr>
              <a:lnSpc>
                <a:spcPct val="90000"/>
              </a:lnSpc>
              <a:buFont typeface="Wingdings" pitchFamily="2" charset="2"/>
              <a:buChar char="§"/>
            </a:pPr>
            <a:r>
              <a:rPr lang="en-GB" b="1"/>
              <a:t>Individual interest</a:t>
            </a:r>
          </a:p>
          <a:p>
            <a:pPr>
              <a:lnSpc>
                <a:spcPct val="90000"/>
              </a:lnSpc>
              <a:buFont typeface="Wingdings" pitchFamily="2" charset="2"/>
              <a:buChar char="§"/>
            </a:pPr>
            <a:r>
              <a:rPr lang="en-GB" b="1"/>
              <a:t>One-to-one support</a:t>
            </a:r>
          </a:p>
        </p:txBody>
      </p:sp>
      <p:sp>
        <p:nvSpPr>
          <p:cNvPr id="103428" name="Rectangle 4"/>
          <p:cNvSpPr>
            <a:spLocks noGrp="1" noChangeArrowheads="1"/>
          </p:cNvSpPr>
          <p:nvPr>
            <p:ph type="body" sz="half" idx="2"/>
          </p:nvPr>
        </p:nvSpPr>
        <p:spPr>
          <a:xfrm>
            <a:off x="4427538" y="2032000"/>
            <a:ext cx="5040312" cy="3268663"/>
          </a:xfrm>
        </p:spPr>
        <p:txBody>
          <a:bodyPr/>
          <a:lstStyle/>
          <a:p>
            <a:pPr>
              <a:lnSpc>
                <a:spcPct val="90000"/>
              </a:lnSpc>
              <a:buFont typeface="Wingdings" pitchFamily="2" charset="2"/>
              <a:buChar char="§"/>
            </a:pPr>
            <a:r>
              <a:rPr lang="en-GB" b="1"/>
              <a:t>Community locations</a:t>
            </a:r>
          </a:p>
          <a:p>
            <a:pPr>
              <a:lnSpc>
                <a:spcPct val="90000"/>
              </a:lnSpc>
              <a:buFont typeface="Wingdings" pitchFamily="2" charset="2"/>
              <a:buChar char="§"/>
            </a:pPr>
            <a:r>
              <a:rPr lang="en-GB" b="1"/>
              <a:t>Public transport access</a:t>
            </a:r>
          </a:p>
          <a:p>
            <a:pPr>
              <a:lnSpc>
                <a:spcPct val="90000"/>
              </a:lnSpc>
              <a:buFont typeface="Wingdings" pitchFamily="2" charset="2"/>
              <a:buChar char="§"/>
            </a:pPr>
            <a:r>
              <a:rPr lang="en-GB" b="1"/>
              <a:t>Outreach services</a:t>
            </a:r>
          </a:p>
          <a:p>
            <a:pPr>
              <a:lnSpc>
                <a:spcPct val="90000"/>
              </a:lnSpc>
              <a:buFont typeface="Wingdings" pitchFamily="2" charset="2"/>
              <a:buChar char="§"/>
            </a:pPr>
            <a:r>
              <a:rPr lang="en-GB" b="1"/>
              <a:t>Opening hours</a:t>
            </a:r>
          </a:p>
          <a:p>
            <a:pPr>
              <a:lnSpc>
                <a:spcPct val="90000"/>
              </a:lnSpc>
              <a:buFont typeface="Wingdings" pitchFamily="2" charset="2"/>
              <a:buChar char="§"/>
            </a:pPr>
            <a:r>
              <a:rPr lang="en-GB" b="1"/>
              <a:t>Free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r="-45605"/>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sz="4000" b="1"/>
              <a:t>The role of library staff</a:t>
            </a:r>
          </a:p>
        </p:txBody>
      </p:sp>
      <p:sp>
        <p:nvSpPr>
          <p:cNvPr id="109571" name="Rectangle 3"/>
          <p:cNvSpPr>
            <a:spLocks noGrp="1" noChangeArrowheads="1"/>
          </p:cNvSpPr>
          <p:nvPr>
            <p:ph type="body" idx="1"/>
          </p:nvPr>
        </p:nvSpPr>
        <p:spPr>
          <a:xfrm>
            <a:off x="1474788" y="1887538"/>
            <a:ext cx="7993062" cy="2765425"/>
          </a:xfrm>
        </p:spPr>
        <p:txBody>
          <a:bodyPr/>
          <a:lstStyle/>
          <a:p>
            <a:pPr>
              <a:lnSpc>
                <a:spcPct val="80000"/>
              </a:lnSpc>
              <a:buFont typeface="Wingdings" pitchFamily="2" charset="2"/>
              <a:buChar char="§"/>
            </a:pPr>
            <a:r>
              <a:rPr lang="en-GB" sz="3200" b="1"/>
              <a:t>Engagement </a:t>
            </a:r>
          </a:p>
          <a:p>
            <a:pPr>
              <a:lnSpc>
                <a:spcPct val="80000"/>
              </a:lnSpc>
              <a:buFont typeface="Wingdings" pitchFamily="2" charset="2"/>
              <a:buChar char="§"/>
            </a:pPr>
            <a:r>
              <a:rPr lang="en-GB" sz="3200" b="1"/>
              <a:t>Recruiting</a:t>
            </a:r>
          </a:p>
          <a:p>
            <a:pPr>
              <a:lnSpc>
                <a:spcPct val="80000"/>
              </a:lnSpc>
              <a:buFont typeface="Wingdings" pitchFamily="2" charset="2"/>
              <a:buChar char="§"/>
            </a:pPr>
            <a:r>
              <a:rPr lang="en-GB" sz="3200" b="1"/>
              <a:t>Information literacy support</a:t>
            </a:r>
          </a:p>
          <a:p>
            <a:pPr>
              <a:lnSpc>
                <a:spcPct val="80000"/>
              </a:lnSpc>
              <a:buFont typeface="Wingdings" pitchFamily="2" charset="2"/>
              <a:buChar char="§"/>
            </a:pPr>
            <a:r>
              <a:rPr lang="en-GB" sz="3200" b="1"/>
              <a:t>Careers advice &amp; guidance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sz="4000" b="1"/>
              <a:t>Successes to date</a:t>
            </a:r>
          </a:p>
        </p:txBody>
      </p:sp>
      <p:sp>
        <p:nvSpPr>
          <p:cNvPr id="123907" name="Rectangle 3"/>
          <p:cNvSpPr>
            <a:spLocks noGrp="1" noChangeArrowheads="1"/>
          </p:cNvSpPr>
          <p:nvPr>
            <p:ph type="body" idx="1"/>
          </p:nvPr>
        </p:nvSpPr>
        <p:spPr>
          <a:xfrm>
            <a:off x="1835150" y="2103438"/>
            <a:ext cx="5472113" cy="4205287"/>
          </a:xfrm>
        </p:spPr>
        <p:txBody>
          <a:bodyPr/>
          <a:lstStyle/>
          <a:p>
            <a:r>
              <a:rPr lang="en-GB" sz="3600" b="1"/>
              <a:t>4000 cardholders</a:t>
            </a:r>
          </a:p>
          <a:p>
            <a:r>
              <a:rPr lang="en-GB" sz="3600" b="1"/>
              <a:t>1500 learners</a:t>
            </a:r>
          </a:p>
          <a:p>
            <a:r>
              <a:rPr lang="en-GB" sz="3600" b="1"/>
              <a:t>250 qualifications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r="-45605"/>
          </a:stretch>
        </a:blip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80975" y="274638"/>
            <a:ext cx="9324975" cy="1143000"/>
          </a:xfrm>
        </p:spPr>
        <p:txBody>
          <a:bodyPr/>
          <a:lstStyle/>
          <a:p>
            <a:r>
              <a:rPr lang="en-GB" sz="4000" b="1"/>
              <a:t>Opportunities</a:t>
            </a:r>
          </a:p>
        </p:txBody>
      </p:sp>
      <p:sp>
        <p:nvSpPr>
          <p:cNvPr id="113667" name="Rectangle 3"/>
          <p:cNvSpPr>
            <a:spLocks noGrp="1" noChangeArrowheads="1"/>
          </p:cNvSpPr>
          <p:nvPr>
            <p:ph type="body" idx="1"/>
          </p:nvPr>
        </p:nvSpPr>
        <p:spPr>
          <a:xfrm>
            <a:off x="971550" y="1816100"/>
            <a:ext cx="8208963" cy="3413125"/>
          </a:xfrm>
        </p:spPr>
        <p:txBody>
          <a:bodyPr/>
          <a:lstStyle/>
          <a:p>
            <a:pPr>
              <a:lnSpc>
                <a:spcPct val="80000"/>
              </a:lnSpc>
              <a:buFont typeface="Wingdings" pitchFamily="2" charset="2"/>
              <a:buChar char="§"/>
            </a:pPr>
            <a:r>
              <a:rPr lang="en-GB" sz="3200" b="1"/>
              <a:t>Consolidate &amp; extend staff engagement</a:t>
            </a:r>
          </a:p>
          <a:p>
            <a:pPr>
              <a:lnSpc>
                <a:spcPct val="80000"/>
              </a:lnSpc>
              <a:buFont typeface="Wingdings" pitchFamily="2" charset="2"/>
              <a:buChar char="§"/>
            </a:pPr>
            <a:r>
              <a:rPr lang="en-GB" sz="3200" b="1"/>
              <a:t>Outreach work</a:t>
            </a:r>
          </a:p>
          <a:p>
            <a:pPr>
              <a:lnSpc>
                <a:spcPct val="80000"/>
              </a:lnSpc>
              <a:buFont typeface="Wingdings" pitchFamily="2" charset="2"/>
              <a:buChar char="§"/>
            </a:pPr>
            <a:r>
              <a:rPr lang="en-GB" sz="3200" b="1"/>
              <a:t>Broaden client groups</a:t>
            </a:r>
          </a:p>
          <a:p>
            <a:pPr>
              <a:lnSpc>
                <a:spcPct val="80000"/>
              </a:lnSpc>
              <a:buFont typeface="Wingdings" pitchFamily="2" charset="2"/>
              <a:buChar char="§"/>
            </a:pPr>
            <a:r>
              <a:rPr lang="en-GB" sz="3200" b="1"/>
              <a:t>Integral to ‘Citizen Entitlements’</a:t>
            </a:r>
          </a:p>
          <a:p>
            <a:pPr>
              <a:lnSpc>
                <a:spcPct val="80000"/>
              </a:lnSpc>
              <a:buFont typeface="Wingdings" pitchFamily="2" charset="2"/>
              <a:buNone/>
            </a:pPr>
            <a:endParaRPr lang="en-GB" sz="36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4450" name="Text Box 2">
            <a:hlinkClick r:id="rId4" action="ppaction://hlinkpres?slideindex=1&amp;slidetitle="/>
          </p:cNvPr>
          <p:cNvSpPr txBox="1">
            <a:spLocks noChangeArrowheads="1"/>
          </p:cNvSpPr>
          <p:nvPr/>
        </p:nvSpPr>
        <p:spPr bwMode="auto">
          <a:xfrm>
            <a:off x="2268538" y="1341438"/>
            <a:ext cx="5543550" cy="1006475"/>
          </a:xfrm>
          <a:prstGeom prst="rect">
            <a:avLst/>
          </a:prstGeom>
          <a:noFill/>
          <a:ln w="9525">
            <a:noFill/>
            <a:miter lim="800000"/>
            <a:headEnd/>
            <a:tailEnd/>
          </a:ln>
          <a:effectLst/>
        </p:spPr>
        <p:txBody>
          <a:bodyPr>
            <a:spAutoFit/>
          </a:bodyPr>
          <a:lstStyle/>
          <a:p>
            <a:pPr algn="l"/>
            <a:r>
              <a:rPr lang="en-GB" sz="6000"/>
              <a:t>Questions?</a:t>
            </a:r>
          </a:p>
        </p:txBody>
      </p:sp>
      <p:sp>
        <p:nvSpPr>
          <p:cNvPr id="104451" name="Text Box 3"/>
          <p:cNvSpPr txBox="1">
            <a:spLocks noChangeArrowheads="1"/>
          </p:cNvSpPr>
          <p:nvPr/>
        </p:nvSpPr>
        <p:spPr bwMode="auto">
          <a:xfrm>
            <a:off x="34925" y="2924175"/>
            <a:ext cx="8964613" cy="701675"/>
          </a:xfrm>
          <a:prstGeom prst="rect">
            <a:avLst/>
          </a:prstGeom>
          <a:noFill/>
          <a:ln w="9525">
            <a:noFill/>
            <a:miter lim="800000"/>
            <a:headEnd/>
            <a:tailEnd/>
          </a:ln>
          <a:effectLst/>
        </p:spPr>
        <p:txBody>
          <a:bodyPr>
            <a:spAutoFit/>
          </a:bodyPr>
          <a:lstStyle/>
          <a:p>
            <a:pPr algn="l"/>
            <a:r>
              <a:rPr lang="en-GB" sz="4000"/>
              <a:t>www.gatewaystolearning.com</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r="-45605"/>
          </a:stretch>
        </a:blipFill>
        <a:effectLst/>
      </p:bgPr>
    </p:bg>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68313" y="238125"/>
            <a:ext cx="8424862" cy="5505450"/>
          </a:xfrm>
          <a:prstGeom prst="rect">
            <a:avLst/>
          </a:prstGeom>
          <a:noFill/>
          <a:ln w="9525">
            <a:noFill/>
            <a:miter lim="800000"/>
            <a:headEnd/>
            <a:tailEnd/>
          </a:ln>
          <a:effectLst/>
        </p:spPr>
        <p:txBody>
          <a:bodyPr>
            <a:spAutoFit/>
          </a:bodyPr>
          <a:lstStyle/>
          <a:p>
            <a:pPr algn="l"/>
            <a:r>
              <a:rPr lang="en-US" sz="4000"/>
              <a:t>Introduction</a:t>
            </a:r>
          </a:p>
          <a:p>
            <a:pPr algn="l"/>
            <a:endParaRPr lang="en-US" sz="1800"/>
          </a:p>
          <a:p>
            <a:pPr algn="l">
              <a:buFont typeface="Wingdings" pitchFamily="2" charset="2"/>
              <a:buChar char="q"/>
            </a:pPr>
            <a:r>
              <a:rPr lang="en-US" sz="3200"/>
              <a:t>Aims of Gateways to Learning</a:t>
            </a:r>
          </a:p>
          <a:p>
            <a:pPr algn="l">
              <a:buFont typeface="Wingdings" pitchFamily="2" charset="2"/>
              <a:buChar char="q"/>
            </a:pPr>
            <a:r>
              <a:rPr lang="en-US" sz="3200"/>
              <a:t>Barriers to learning</a:t>
            </a:r>
          </a:p>
          <a:p>
            <a:pPr algn="l">
              <a:buFont typeface="Wingdings" pitchFamily="2" charset="2"/>
              <a:buChar char="q"/>
            </a:pPr>
            <a:r>
              <a:rPr lang="en-US" sz="3200"/>
              <a:t>Information skills in libraries</a:t>
            </a:r>
          </a:p>
          <a:p>
            <a:pPr algn="l">
              <a:buFont typeface="Wingdings" pitchFamily="2" charset="2"/>
              <a:buChar char="q"/>
            </a:pPr>
            <a:r>
              <a:rPr lang="en-US" sz="3200"/>
              <a:t>Why libraries?</a:t>
            </a:r>
          </a:p>
          <a:p>
            <a:pPr algn="l">
              <a:buFont typeface="Wingdings" pitchFamily="2" charset="2"/>
              <a:buChar char="q"/>
            </a:pPr>
            <a:r>
              <a:rPr lang="en-US" sz="3200"/>
              <a:t>Opportunities</a:t>
            </a:r>
          </a:p>
          <a:p>
            <a:pPr algn="l">
              <a:buFont typeface="Wingdings" pitchFamily="2" charset="2"/>
              <a:buChar char="q"/>
            </a:pPr>
            <a:endParaRPr lang="en-US" sz="32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00113" y="188913"/>
            <a:ext cx="7556500" cy="1143000"/>
          </a:xfrm>
        </p:spPr>
        <p:txBody>
          <a:bodyPr/>
          <a:lstStyle/>
          <a:p>
            <a:r>
              <a:rPr lang="en-GB" sz="4000" b="1"/>
              <a:t>Aims</a:t>
            </a:r>
          </a:p>
        </p:txBody>
      </p:sp>
      <p:sp>
        <p:nvSpPr>
          <p:cNvPr id="90115" name="Rectangle 3"/>
          <p:cNvSpPr>
            <a:spLocks noGrp="1" noChangeArrowheads="1"/>
          </p:cNvSpPr>
          <p:nvPr>
            <p:ph type="body" idx="1"/>
          </p:nvPr>
        </p:nvSpPr>
        <p:spPr>
          <a:xfrm>
            <a:off x="250825" y="1412875"/>
            <a:ext cx="8642350" cy="4032250"/>
          </a:xfrm>
        </p:spPr>
        <p:txBody>
          <a:bodyPr/>
          <a:lstStyle/>
          <a:p>
            <a:pPr algn="ctr">
              <a:lnSpc>
                <a:spcPct val="130000"/>
              </a:lnSpc>
              <a:buFontTx/>
              <a:buNone/>
            </a:pPr>
            <a:r>
              <a:rPr lang="en-GB" sz="3200" b="1"/>
              <a:t>Widen participation in learning</a:t>
            </a:r>
          </a:p>
          <a:p>
            <a:pPr algn="ctr">
              <a:lnSpc>
                <a:spcPct val="130000"/>
              </a:lnSpc>
              <a:buFontTx/>
              <a:buNone/>
            </a:pPr>
            <a:endParaRPr lang="en-GB" sz="3200" b="1"/>
          </a:p>
          <a:p>
            <a:pPr algn="ctr">
              <a:spcBef>
                <a:spcPct val="0"/>
              </a:spcBef>
              <a:buFontTx/>
              <a:buNone/>
            </a:pPr>
            <a:r>
              <a:rPr lang="en-GB" sz="3200" b="1"/>
              <a:t>Help people become confident &amp;</a:t>
            </a:r>
          </a:p>
          <a:p>
            <a:pPr algn="ctr">
              <a:spcBef>
                <a:spcPct val="0"/>
              </a:spcBef>
              <a:buFontTx/>
              <a:buNone/>
            </a:pPr>
            <a:r>
              <a:rPr lang="en-GB" sz="3200" b="1"/>
              <a:t>critical information users</a:t>
            </a:r>
          </a:p>
          <a:p>
            <a:pPr algn="ctr">
              <a:spcBef>
                <a:spcPct val="0"/>
              </a:spcBef>
              <a:buFontTx/>
              <a:buNone/>
            </a:pPr>
            <a:endParaRPr lang="en-GB" sz="3200" b="1"/>
          </a:p>
          <a:p>
            <a:pPr algn="ctr">
              <a:spcBef>
                <a:spcPct val="0"/>
              </a:spcBef>
              <a:buFontTx/>
              <a:buNone/>
            </a:pPr>
            <a:r>
              <a:rPr lang="en-GB" sz="3200" b="1"/>
              <a:t>Promote libraries as community information sources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95288" y="274638"/>
            <a:ext cx="8748712" cy="1143000"/>
          </a:xfrm>
        </p:spPr>
        <p:txBody>
          <a:bodyPr/>
          <a:lstStyle/>
          <a:p>
            <a:r>
              <a:rPr lang="en-GB" sz="4000" b="1"/>
              <a:t>Information skills </a:t>
            </a:r>
          </a:p>
        </p:txBody>
      </p:sp>
      <p:sp>
        <p:nvSpPr>
          <p:cNvPr id="98307" name="Rectangle 3"/>
          <p:cNvSpPr>
            <a:spLocks noGrp="1" noChangeArrowheads="1"/>
          </p:cNvSpPr>
          <p:nvPr>
            <p:ph type="body" idx="1"/>
          </p:nvPr>
        </p:nvSpPr>
        <p:spPr>
          <a:xfrm>
            <a:off x="971550" y="1598613"/>
            <a:ext cx="7632700" cy="3630612"/>
          </a:xfrm>
        </p:spPr>
        <p:txBody>
          <a:bodyPr/>
          <a:lstStyle/>
          <a:p>
            <a:pPr>
              <a:spcBef>
                <a:spcPct val="0"/>
              </a:spcBef>
              <a:buFont typeface="Wingdings" pitchFamily="2" charset="2"/>
              <a:buNone/>
            </a:pPr>
            <a:r>
              <a:rPr lang="en-GB" sz="3200" b="1"/>
              <a:t>Prerequisite for: </a:t>
            </a:r>
          </a:p>
          <a:p>
            <a:pPr>
              <a:spcBef>
                <a:spcPct val="0"/>
              </a:spcBef>
              <a:buFont typeface="Wingdings" pitchFamily="2" charset="2"/>
              <a:buNone/>
            </a:pPr>
            <a:endParaRPr lang="en-GB" sz="3200" b="1"/>
          </a:p>
          <a:p>
            <a:pPr>
              <a:spcBef>
                <a:spcPct val="0"/>
              </a:spcBef>
              <a:buFont typeface="Wingdings" pitchFamily="2" charset="2"/>
              <a:buChar char="§"/>
            </a:pPr>
            <a:r>
              <a:rPr lang="en-GB" sz="3200" b="1"/>
              <a:t>Social inclusion</a:t>
            </a:r>
          </a:p>
          <a:p>
            <a:pPr>
              <a:spcBef>
                <a:spcPct val="0"/>
              </a:spcBef>
              <a:buFont typeface="Wingdings" pitchFamily="2" charset="2"/>
              <a:buChar char="§"/>
            </a:pPr>
            <a:r>
              <a:rPr lang="en-GB" sz="3200" b="1"/>
              <a:t>Creation of new knowledge</a:t>
            </a:r>
          </a:p>
          <a:p>
            <a:pPr>
              <a:spcBef>
                <a:spcPct val="0"/>
              </a:spcBef>
              <a:buFont typeface="Wingdings" pitchFamily="2" charset="2"/>
              <a:buChar char="§"/>
            </a:pPr>
            <a:r>
              <a:rPr lang="en-GB" sz="3200" b="1"/>
              <a:t>Personal empowerment</a:t>
            </a:r>
          </a:p>
          <a:p>
            <a:pPr>
              <a:spcBef>
                <a:spcPct val="0"/>
              </a:spcBef>
              <a:buFont typeface="Wingdings" pitchFamily="2" charset="2"/>
              <a:buChar char="§"/>
            </a:pPr>
            <a:r>
              <a:rPr lang="en-GB" sz="3200" b="1"/>
              <a:t>Learning for life</a:t>
            </a:r>
          </a:p>
        </p:txBody>
      </p:sp>
      <p:sp>
        <p:nvSpPr>
          <p:cNvPr id="98308" name="Text Box 4"/>
          <p:cNvSpPr txBox="1">
            <a:spLocks noChangeArrowheads="1"/>
          </p:cNvSpPr>
          <p:nvPr/>
        </p:nvSpPr>
        <p:spPr bwMode="auto">
          <a:xfrm>
            <a:off x="7164388" y="5229225"/>
            <a:ext cx="1655762" cy="366713"/>
          </a:xfrm>
          <a:prstGeom prst="rect">
            <a:avLst/>
          </a:prstGeom>
          <a:noFill/>
          <a:ln w="9525">
            <a:noFill/>
            <a:miter lim="800000"/>
            <a:headEnd/>
            <a:tailEnd/>
          </a:ln>
          <a:effectLst/>
        </p:spPr>
        <p:txBody>
          <a:bodyPr>
            <a:spAutoFit/>
          </a:bodyPr>
          <a:lstStyle/>
          <a:p>
            <a:pPr algn="l"/>
            <a:r>
              <a:rPr lang="en-GB" sz="1800" b="0">
                <a:latin typeface="Arial" charset="0"/>
              </a:rPr>
              <a:t>Bundy 2004</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27088" y="274638"/>
            <a:ext cx="7345362" cy="1143000"/>
          </a:xfrm>
        </p:spPr>
        <p:txBody>
          <a:bodyPr/>
          <a:lstStyle/>
          <a:p>
            <a:pPr algn="l"/>
            <a:r>
              <a:rPr lang="en-GB" sz="4000" b="1"/>
              <a:t>Barriers to learning</a:t>
            </a:r>
          </a:p>
        </p:txBody>
      </p:sp>
      <p:sp>
        <p:nvSpPr>
          <p:cNvPr id="101379" name="Rectangle 3"/>
          <p:cNvSpPr>
            <a:spLocks noGrp="1" noChangeArrowheads="1"/>
          </p:cNvSpPr>
          <p:nvPr>
            <p:ph type="body" sz="half" idx="1"/>
          </p:nvPr>
        </p:nvSpPr>
        <p:spPr>
          <a:xfrm>
            <a:off x="250825" y="1958975"/>
            <a:ext cx="4141788" cy="3341688"/>
          </a:xfrm>
        </p:spPr>
        <p:txBody>
          <a:bodyPr/>
          <a:lstStyle/>
          <a:p>
            <a:pPr marL="762000" indent="-762000" algn="ctr">
              <a:buFont typeface="Wingdings" pitchFamily="2" charset="2"/>
              <a:buNone/>
            </a:pPr>
            <a:r>
              <a:rPr lang="en-GB" sz="3600" b="1"/>
              <a:t>Psychological</a:t>
            </a:r>
          </a:p>
          <a:p>
            <a:pPr marL="762000" indent="-762000">
              <a:buFont typeface="Wingdings" pitchFamily="2" charset="2"/>
              <a:buChar char="§"/>
            </a:pPr>
            <a:r>
              <a:rPr lang="en-GB" sz="2400" b="1"/>
              <a:t>Motivation</a:t>
            </a:r>
          </a:p>
          <a:p>
            <a:pPr marL="762000" indent="-762000">
              <a:buFont typeface="Wingdings" pitchFamily="2" charset="2"/>
              <a:buChar char="§"/>
            </a:pPr>
            <a:r>
              <a:rPr lang="en-GB" sz="2400" b="1"/>
              <a:t>Lack of confidence</a:t>
            </a:r>
          </a:p>
          <a:p>
            <a:pPr marL="762000" indent="-762000">
              <a:buFont typeface="Wingdings" pitchFamily="2" charset="2"/>
              <a:buChar char="§"/>
            </a:pPr>
            <a:r>
              <a:rPr lang="en-GB" sz="2400" b="1"/>
              <a:t>Low esteem</a:t>
            </a:r>
          </a:p>
          <a:p>
            <a:pPr marL="762000" indent="-762000">
              <a:buFont typeface="Wingdings" pitchFamily="2" charset="2"/>
              <a:buChar char="§"/>
            </a:pPr>
            <a:r>
              <a:rPr lang="en-GB" sz="2400" b="1"/>
              <a:t>Prior experience</a:t>
            </a:r>
          </a:p>
          <a:p>
            <a:pPr marL="762000" indent="-762000">
              <a:buFont typeface="Wingdings" pitchFamily="2" charset="2"/>
              <a:buChar char="§"/>
            </a:pPr>
            <a:r>
              <a:rPr lang="en-GB" sz="2400" b="1"/>
              <a:t>Recognition of need</a:t>
            </a:r>
          </a:p>
          <a:p>
            <a:pPr marL="762000" indent="-762000">
              <a:buFont typeface="Wingdings" pitchFamily="2" charset="2"/>
              <a:buChar char="§"/>
            </a:pPr>
            <a:endParaRPr lang="en-GB" sz="2400"/>
          </a:p>
        </p:txBody>
      </p:sp>
      <p:sp>
        <p:nvSpPr>
          <p:cNvPr id="101380" name="Rectangle 4"/>
          <p:cNvSpPr>
            <a:spLocks noGrp="1" noChangeArrowheads="1"/>
          </p:cNvSpPr>
          <p:nvPr>
            <p:ph type="body" sz="half" idx="2"/>
          </p:nvPr>
        </p:nvSpPr>
        <p:spPr>
          <a:xfrm>
            <a:off x="5121275" y="1989138"/>
            <a:ext cx="3627438" cy="3197225"/>
          </a:xfrm>
        </p:spPr>
        <p:txBody>
          <a:bodyPr/>
          <a:lstStyle/>
          <a:p>
            <a:pPr algn="ctr">
              <a:buFontTx/>
              <a:buNone/>
            </a:pPr>
            <a:r>
              <a:rPr lang="en-GB" sz="3600" b="1"/>
              <a:t>Practical</a:t>
            </a:r>
          </a:p>
          <a:p>
            <a:pPr>
              <a:buFont typeface="Wingdings" pitchFamily="2" charset="2"/>
              <a:buChar char="§"/>
            </a:pPr>
            <a:r>
              <a:rPr lang="en-GB" sz="2400" b="1"/>
              <a:t>Access</a:t>
            </a:r>
          </a:p>
          <a:p>
            <a:pPr>
              <a:buFont typeface="Wingdings" pitchFamily="2" charset="2"/>
              <a:buChar char="§"/>
            </a:pPr>
            <a:r>
              <a:rPr lang="en-GB" sz="2400" b="1"/>
              <a:t>Transport</a:t>
            </a:r>
          </a:p>
          <a:p>
            <a:pPr>
              <a:buFont typeface="Wingdings" pitchFamily="2" charset="2"/>
              <a:buChar char="§"/>
            </a:pPr>
            <a:r>
              <a:rPr lang="en-GB" sz="2400" b="1"/>
              <a:t>Childcare</a:t>
            </a:r>
          </a:p>
          <a:p>
            <a:pPr>
              <a:buFont typeface="Wingdings" pitchFamily="2" charset="2"/>
              <a:buChar char="§"/>
            </a:pPr>
            <a:r>
              <a:rPr lang="en-GB" sz="2400" b="1"/>
              <a:t>Cost</a:t>
            </a:r>
          </a:p>
          <a:p>
            <a:pPr>
              <a:buFont typeface="Wingdings" pitchFamily="2" charset="2"/>
              <a:buChar char="§"/>
            </a:pPr>
            <a:r>
              <a:rPr lang="en-GB" sz="2400" b="1"/>
              <a:t>Time</a:t>
            </a:r>
          </a:p>
          <a:p>
            <a:pPr>
              <a:buFontTx/>
              <a:buNone/>
            </a:pPr>
            <a:endParaRPr lang="en-GB" sz="2400" b="1"/>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0" y="692150"/>
            <a:ext cx="9144000" cy="1143000"/>
          </a:xfrm>
        </p:spPr>
        <p:txBody>
          <a:bodyPr/>
          <a:lstStyle/>
          <a:p>
            <a:r>
              <a:rPr lang="en-GB" sz="4000" b="1"/>
              <a:t>Information skills in libraries</a:t>
            </a:r>
            <a:endParaRPr lang="en-GB" sz="4800"/>
          </a:p>
        </p:txBody>
      </p:sp>
      <p:sp>
        <p:nvSpPr>
          <p:cNvPr id="116739" name="Text Box 3"/>
          <p:cNvSpPr txBox="1">
            <a:spLocks noChangeArrowheads="1"/>
          </p:cNvSpPr>
          <p:nvPr/>
        </p:nvSpPr>
        <p:spPr bwMode="auto">
          <a:xfrm>
            <a:off x="900113" y="1835150"/>
            <a:ext cx="8064500" cy="3629025"/>
          </a:xfrm>
          <a:prstGeom prst="rect">
            <a:avLst/>
          </a:prstGeom>
          <a:noFill/>
          <a:ln w="9525" algn="ctr">
            <a:noFill/>
            <a:miter lim="800000"/>
            <a:headEnd/>
            <a:tailEnd/>
          </a:ln>
          <a:effectLst/>
        </p:spPr>
        <p:txBody>
          <a:bodyPr>
            <a:spAutoFit/>
          </a:bodyPr>
          <a:lstStyle/>
          <a:p>
            <a:pPr algn="l">
              <a:buFont typeface="Wingdings" pitchFamily="2" charset="2"/>
              <a:buChar char="§"/>
            </a:pPr>
            <a:r>
              <a:rPr lang="en-GB" sz="3200"/>
              <a:t>Taster sessions</a:t>
            </a:r>
          </a:p>
          <a:p>
            <a:pPr algn="l">
              <a:buFont typeface="Wingdings" pitchFamily="2" charset="2"/>
              <a:buChar char="§"/>
            </a:pPr>
            <a:r>
              <a:rPr lang="en-GB" sz="3200"/>
              <a:t>One-to-one support</a:t>
            </a:r>
          </a:p>
          <a:p>
            <a:pPr algn="l">
              <a:buFont typeface="Wingdings" pitchFamily="2" charset="2"/>
              <a:buChar char="§"/>
            </a:pPr>
            <a:r>
              <a:rPr lang="en-GB" sz="3200"/>
              <a:t>Open College Network (OCN)</a:t>
            </a:r>
          </a:p>
          <a:p>
            <a:pPr>
              <a:buFont typeface="Wingdings" pitchFamily="2" charset="2"/>
              <a:buNone/>
            </a:pPr>
            <a:endParaRPr lang="en-GB" sz="1600"/>
          </a:p>
          <a:p>
            <a:pPr>
              <a:buFont typeface="Wingdings" pitchFamily="2" charset="2"/>
              <a:buNone/>
            </a:pPr>
            <a:r>
              <a:rPr lang="en-GB" sz="3200"/>
              <a:t>Based on individual learner interests or needs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124075" y="274638"/>
            <a:ext cx="4968875" cy="1143000"/>
          </a:xfrm>
        </p:spPr>
        <p:txBody>
          <a:bodyPr/>
          <a:lstStyle/>
          <a:p>
            <a:r>
              <a:rPr lang="en-GB" sz="4000" b="1"/>
              <a:t>5 steps model</a:t>
            </a:r>
          </a:p>
        </p:txBody>
      </p:sp>
      <p:graphicFrame>
        <p:nvGraphicFramePr>
          <p:cNvPr id="122908" name="Group 28"/>
          <p:cNvGraphicFramePr>
            <a:graphicFrameLocks noGrp="1"/>
          </p:cNvGraphicFramePr>
          <p:nvPr/>
        </p:nvGraphicFramePr>
        <p:xfrm>
          <a:off x="287338" y="2209800"/>
          <a:ext cx="8569325" cy="1755775"/>
        </p:xfrm>
        <a:graphic>
          <a:graphicData uri="http://schemas.openxmlformats.org/drawingml/2006/table">
            <a:tbl>
              <a:tblPr/>
              <a:tblGrid>
                <a:gridCol w="1714500"/>
                <a:gridCol w="1714500"/>
                <a:gridCol w="1711325"/>
                <a:gridCol w="1714500"/>
                <a:gridCol w="1714500"/>
              </a:tblGrid>
              <a:tr h="857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smtClean="0">
                          <a:ln>
                            <a:noFill/>
                          </a:ln>
                          <a:solidFill>
                            <a:schemeClr val="tx1"/>
                          </a:solidFill>
                          <a:effectLst/>
                          <a:latin typeface="Verdana" pitchFamily="34"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smtClean="0">
                          <a:ln>
                            <a:noFill/>
                          </a:ln>
                          <a:solidFill>
                            <a:schemeClr val="tx1"/>
                          </a:solidFill>
                          <a:effectLst/>
                          <a:latin typeface="Verdana" pitchFamily="34" charset="0"/>
                          <a:cs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smtClean="0">
                          <a:ln>
                            <a:noFill/>
                          </a:ln>
                          <a:solidFill>
                            <a:schemeClr val="tx1"/>
                          </a:solidFill>
                          <a:effectLst/>
                          <a:latin typeface="Verdana" pitchFamily="34" charset="0"/>
                          <a:cs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smtClean="0">
                          <a:ln>
                            <a:noFill/>
                          </a:ln>
                          <a:solidFill>
                            <a:schemeClr val="tx1"/>
                          </a:solidFill>
                          <a:effectLst/>
                          <a:latin typeface="Verdana" pitchFamily="34"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3200" b="0" i="0" u="none" strike="noStrike" cap="none" normalizeH="0" baseline="0" smtClean="0">
                          <a:ln>
                            <a:noFill/>
                          </a:ln>
                          <a:solidFill>
                            <a:schemeClr val="tx1"/>
                          </a:solidFill>
                          <a:effectLst/>
                          <a:latin typeface="Verdana" pitchFamily="34" charset="0"/>
                          <a:cs typeface="Arial"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8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Verdana" pitchFamily="34" charset="0"/>
                          <a:cs typeface="Arial" charset="0"/>
                        </a:rPr>
                        <a:t>Need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Verdana" pitchFamily="34" charset="0"/>
                          <a:cs typeface="Arial" charset="0"/>
                        </a:rPr>
                        <a:t>Locate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Verdana" pitchFamily="34" charset="0"/>
                          <a:cs typeface="Arial" charset="0"/>
                        </a:rPr>
                        <a:t>Search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Verdana" pitchFamily="34" charset="0"/>
                          <a:cs typeface="Arial" charset="0"/>
                        </a:rPr>
                        <a:t>Evaluate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tx1"/>
                          </a:solidFill>
                          <a:effectLst/>
                          <a:latin typeface="Verdana" pitchFamily="34" charset="0"/>
                          <a:cs typeface="Arial" charset="0"/>
                        </a:rPr>
                        <a:t>Use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32" name="Picture 12" descr="slide7"/>
          <p:cNvPicPr preferRelativeResize="0">
            <a:picLocks noChangeAspect="1" noChangeArrowheads="1"/>
          </p:cNvPicPr>
          <p:nvPr/>
        </p:nvPicPr>
        <p:blipFill>
          <a:blip r:embed="rId2"/>
          <a:srcRect/>
          <a:stretch>
            <a:fillRect/>
          </a:stretch>
        </p:blipFill>
        <p:spPr bwMode="auto">
          <a:xfrm>
            <a:off x="0" y="0"/>
            <a:ext cx="9174163" cy="4725988"/>
          </a:xfrm>
          <a:prstGeom prst="rect">
            <a:avLst/>
          </a:prstGeom>
          <a:noFill/>
        </p:spPr>
      </p:pic>
      <p:sp>
        <p:nvSpPr>
          <p:cNvPr id="56325" name="Text Box 5"/>
          <p:cNvSpPr txBox="1">
            <a:spLocks noChangeArrowheads="1"/>
          </p:cNvSpPr>
          <p:nvPr/>
        </p:nvSpPr>
        <p:spPr bwMode="auto">
          <a:xfrm>
            <a:off x="2987675" y="620713"/>
            <a:ext cx="2952750" cy="701675"/>
          </a:xfrm>
          <a:prstGeom prst="rect">
            <a:avLst/>
          </a:prstGeom>
          <a:noFill/>
          <a:ln w="9525">
            <a:noFill/>
            <a:miter lim="800000"/>
            <a:headEnd/>
            <a:tailEnd/>
          </a:ln>
          <a:effectLst/>
        </p:spPr>
        <p:txBody>
          <a:bodyPr>
            <a:spAutoFit/>
          </a:bodyPr>
          <a:lstStyle/>
          <a:p>
            <a:r>
              <a:rPr lang="en-GB" sz="4000"/>
              <a:t>Sophie</a:t>
            </a:r>
          </a:p>
        </p:txBody>
      </p:sp>
      <p:sp>
        <p:nvSpPr>
          <p:cNvPr id="56333" name="Text Box 13"/>
          <p:cNvSpPr txBox="1">
            <a:spLocks noChangeArrowheads="1"/>
          </p:cNvSpPr>
          <p:nvPr/>
        </p:nvSpPr>
        <p:spPr bwMode="auto">
          <a:xfrm>
            <a:off x="684213" y="3787775"/>
            <a:ext cx="5832475" cy="1311275"/>
          </a:xfrm>
          <a:prstGeom prst="rect">
            <a:avLst/>
          </a:prstGeom>
          <a:noFill/>
          <a:ln w="9525" algn="ctr">
            <a:noFill/>
            <a:miter lim="800000"/>
            <a:headEnd/>
            <a:tailEnd/>
          </a:ln>
          <a:effectLst/>
        </p:spPr>
        <p:txBody>
          <a:bodyPr>
            <a:spAutoFit/>
          </a:bodyPr>
          <a:lstStyle/>
          <a:p>
            <a:pPr algn="l">
              <a:buFont typeface="Wingdings" pitchFamily="2" charset="2"/>
              <a:buChar char="§"/>
            </a:pPr>
            <a:r>
              <a:rPr lang="en-GB" sz="3200"/>
              <a:t>Job searching</a:t>
            </a:r>
          </a:p>
          <a:p>
            <a:pPr algn="l">
              <a:buFont typeface="Wingdings" pitchFamily="2" charset="2"/>
              <a:buChar char="§"/>
            </a:pPr>
            <a:r>
              <a:rPr lang="en-GB" sz="3200"/>
              <a:t>Learning new skills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2555875" y="620713"/>
            <a:ext cx="4032250" cy="762000"/>
          </a:xfrm>
          <a:prstGeom prst="rect">
            <a:avLst/>
          </a:prstGeom>
          <a:noFill/>
          <a:ln w="9525">
            <a:noFill/>
            <a:miter lim="800000"/>
            <a:headEnd/>
            <a:tailEnd/>
          </a:ln>
          <a:effectLst/>
        </p:spPr>
        <p:txBody>
          <a:bodyPr>
            <a:spAutoFit/>
          </a:bodyPr>
          <a:lstStyle/>
          <a:p>
            <a:r>
              <a:rPr lang="en-GB" sz="4400"/>
              <a:t>Caerphilly</a:t>
            </a:r>
          </a:p>
        </p:txBody>
      </p:sp>
      <p:pic>
        <p:nvPicPr>
          <p:cNvPr id="106499" name="Picture 3" descr="slide4"/>
          <p:cNvPicPr>
            <a:picLocks noChangeAspect="1" noChangeArrowheads="1"/>
          </p:cNvPicPr>
          <p:nvPr/>
        </p:nvPicPr>
        <p:blipFill>
          <a:blip r:embed="rId2"/>
          <a:srcRect/>
          <a:stretch>
            <a:fillRect/>
          </a:stretch>
        </p:blipFill>
        <p:spPr bwMode="auto">
          <a:xfrm>
            <a:off x="-30163" y="0"/>
            <a:ext cx="9174163" cy="4725988"/>
          </a:xfrm>
          <a:prstGeom prst="rect">
            <a:avLst/>
          </a:prstGeom>
          <a:noFill/>
        </p:spPr>
      </p:pic>
      <p:sp>
        <p:nvSpPr>
          <p:cNvPr id="106500" name="Rectangle 4"/>
          <p:cNvSpPr>
            <a:spLocks noChangeArrowheads="1"/>
          </p:cNvSpPr>
          <p:nvPr/>
        </p:nvSpPr>
        <p:spPr bwMode="auto">
          <a:xfrm>
            <a:off x="827088" y="3716338"/>
            <a:ext cx="4572000" cy="1311275"/>
          </a:xfrm>
          <a:prstGeom prst="rect">
            <a:avLst/>
          </a:prstGeom>
          <a:noFill/>
          <a:ln w="9525" algn="ctr">
            <a:noFill/>
            <a:miter lim="800000"/>
            <a:headEnd/>
            <a:tailEnd/>
          </a:ln>
          <a:effectLst/>
        </p:spPr>
        <p:txBody>
          <a:bodyPr>
            <a:spAutoFit/>
          </a:bodyPr>
          <a:lstStyle/>
          <a:p>
            <a:pPr algn="l">
              <a:buFont typeface="Wingdings" pitchFamily="2" charset="2"/>
              <a:buChar char="§"/>
            </a:pPr>
            <a:r>
              <a:rPr lang="en-GB" sz="3200"/>
              <a:t>Unemployed</a:t>
            </a:r>
          </a:p>
          <a:p>
            <a:pPr algn="l">
              <a:buFont typeface="Wingdings" pitchFamily="2" charset="2"/>
              <a:buChar char="§"/>
            </a:pPr>
            <a:r>
              <a:rPr lang="en-GB" sz="3200"/>
              <a:t>Egyptology</a:t>
            </a:r>
            <a:r>
              <a:rPr lang="en-GB"/>
              <a:t> </a:t>
            </a:r>
          </a:p>
        </p:txBody>
      </p:sp>
      <p:sp>
        <p:nvSpPr>
          <p:cNvPr id="106501" name="Text Box 5"/>
          <p:cNvSpPr txBox="1">
            <a:spLocks noChangeArrowheads="1"/>
          </p:cNvSpPr>
          <p:nvPr/>
        </p:nvSpPr>
        <p:spPr bwMode="auto">
          <a:xfrm>
            <a:off x="3563938" y="1052513"/>
            <a:ext cx="2087562" cy="701675"/>
          </a:xfrm>
          <a:prstGeom prst="rect">
            <a:avLst/>
          </a:prstGeom>
          <a:noFill/>
          <a:ln w="9525" algn="ctr">
            <a:noFill/>
            <a:miter lim="800000"/>
            <a:headEnd/>
            <a:tailEnd/>
          </a:ln>
          <a:effectLst/>
        </p:spPr>
        <p:txBody>
          <a:bodyPr>
            <a:spAutoFit/>
          </a:bodyPr>
          <a:lstStyle/>
          <a:p>
            <a:r>
              <a:rPr lang="en-GB" sz="4000"/>
              <a:t>Alan</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1"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1"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302</Words>
  <Application>Microsoft Office PowerPoint</Application>
  <PresentationFormat>On-screen Show (4:3)</PresentationFormat>
  <Paragraphs>102</Paragraphs>
  <Slides>14</Slides>
  <Notes>3</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14</vt:i4>
      </vt:variant>
    </vt:vector>
  </HeadingPairs>
  <TitlesOfParts>
    <vt:vector size="19" baseType="lpstr">
      <vt:lpstr>Arial</vt:lpstr>
      <vt:lpstr>Verdana</vt:lpstr>
      <vt:lpstr>Wingdings</vt:lpstr>
      <vt:lpstr>Times New Roman</vt:lpstr>
      <vt:lpstr>Default Design</vt:lpstr>
      <vt:lpstr>PowerPoint Presentation</vt:lpstr>
      <vt:lpstr>PowerPoint Presentation</vt:lpstr>
      <vt:lpstr>Aims</vt:lpstr>
      <vt:lpstr>Information skills </vt:lpstr>
      <vt:lpstr>Barriers to learning</vt:lpstr>
      <vt:lpstr>Information skills in libraries</vt:lpstr>
      <vt:lpstr>5 steps model</vt:lpstr>
      <vt:lpstr>PowerPoint Presentation</vt:lpstr>
      <vt:lpstr>PowerPoint Presentation</vt:lpstr>
      <vt:lpstr>Why libraries?</vt:lpstr>
      <vt:lpstr>The role of library staff</vt:lpstr>
      <vt:lpstr>Successes to date</vt:lpstr>
      <vt:lpstr>Opportunities</vt:lpstr>
      <vt:lpstr>PowerPoint Presentation</vt:lpstr>
    </vt:vector>
  </TitlesOfParts>
  <Company>University of Wales, Newport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cclark02</dc:creator>
  <cp:lastModifiedBy>IT Services</cp:lastModifiedBy>
  <cp:revision>69</cp:revision>
  <dcterms:created xsi:type="dcterms:W3CDTF">2006-05-10T12:41:52Z</dcterms:created>
  <dcterms:modified xsi:type="dcterms:W3CDTF">2007-03-08T09:35:41Z</dcterms:modified>
</cp:coreProperties>
</file>