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571" r:id="rId2"/>
    <p:sldId id="514" r:id="rId3"/>
    <p:sldId id="587" r:id="rId4"/>
    <p:sldId id="588" r:id="rId5"/>
    <p:sldId id="578" r:id="rId6"/>
    <p:sldId id="589" r:id="rId7"/>
    <p:sldId id="555" r:id="rId8"/>
    <p:sldId id="556" r:id="rId9"/>
    <p:sldId id="439" r:id="rId10"/>
    <p:sldId id="469" r:id="rId11"/>
    <p:sldId id="534" r:id="rId12"/>
    <p:sldId id="579" r:id="rId13"/>
    <p:sldId id="448" r:id="rId14"/>
    <p:sldId id="492" r:id="rId15"/>
    <p:sldId id="585" r:id="rId16"/>
    <p:sldId id="581" r:id="rId17"/>
    <p:sldId id="582" r:id="rId18"/>
    <p:sldId id="535" r:id="rId19"/>
    <p:sldId id="348" r:id="rId20"/>
    <p:sldId id="590" r:id="rId21"/>
    <p:sldId id="591" r:id="rId22"/>
    <p:sldId id="592" r:id="rId23"/>
    <p:sldId id="593" r:id="rId24"/>
    <p:sldId id="594" r:id="rId25"/>
    <p:sldId id="595" r:id="rId26"/>
    <p:sldId id="596" r:id="rId27"/>
    <p:sldId id="597" r:id="rId28"/>
    <p:sldId id="598" r:id="rId29"/>
    <p:sldId id="605" r:id="rId30"/>
    <p:sldId id="606" r:id="rId31"/>
    <p:sldId id="615" r:id="rId32"/>
    <p:sldId id="616" r:id="rId33"/>
    <p:sldId id="599" r:id="rId34"/>
    <p:sldId id="600" r:id="rId35"/>
    <p:sldId id="601" r:id="rId36"/>
    <p:sldId id="602" r:id="rId37"/>
    <p:sldId id="603" r:id="rId38"/>
    <p:sldId id="604" r:id="rId39"/>
    <p:sldId id="609" r:id="rId40"/>
    <p:sldId id="607" r:id="rId41"/>
    <p:sldId id="608" r:id="rId42"/>
    <p:sldId id="610" r:id="rId43"/>
    <p:sldId id="611" r:id="rId44"/>
    <p:sldId id="612" r:id="rId45"/>
    <p:sldId id="613" r:id="rId46"/>
    <p:sldId id="614" r:id="rId47"/>
    <p:sldId id="617" r:id="rId48"/>
  </p:sldIdLst>
  <p:sldSz cx="10287000" cy="6858000" type="35mm"/>
  <p:notesSz cx="6858000" cy="9144000"/>
  <p:defaultTextStyle>
    <a:defPPr>
      <a:defRPr lang="en-US"/>
    </a:defPPr>
    <a:lvl1pPr algn="ctr" rtl="0" eaLnBrk="0" fontAlgn="base" hangingPunct="0">
      <a:spcBef>
        <a:spcPct val="0"/>
      </a:spcBef>
      <a:spcAft>
        <a:spcPct val="0"/>
      </a:spcAft>
      <a:defRPr sz="2400" b="1" kern="1200">
        <a:solidFill>
          <a:srgbClr val="FFFF00"/>
        </a:solidFill>
        <a:latin typeface="Tahoma" pitchFamily="34" charset="0"/>
        <a:ea typeface="+mn-ea"/>
        <a:cs typeface="+mn-cs"/>
      </a:defRPr>
    </a:lvl1pPr>
    <a:lvl2pPr marL="457200" algn="ctr" rtl="0" eaLnBrk="0" fontAlgn="base" hangingPunct="0">
      <a:spcBef>
        <a:spcPct val="0"/>
      </a:spcBef>
      <a:spcAft>
        <a:spcPct val="0"/>
      </a:spcAft>
      <a:defRPr sz="2400" b="1" kern="1200">
        <a:solidFill>
          <a:srgbClr val="FFFF00"/>
        </a:solidFill>
        <a:latin typeface="Tahoma" pitchFamily="34" charset="0"/>
        <a:ea typeface="+mn-ea"/>
        <a:cs typeface="+mn-cs"/>
      </a:defRPr>
    </a:lvl2pPr>
    <a:lvl3pPr marL="914400" algn="ctr" rtl="0" eaLnBrk="0" fontAlgn="base" hangingPunct="0">
      <a:spcBef>
        <a:spcPct val="0"/>
      </a:spcBef>
      <a:spcAft>
        <a:spcPct val="0"/>
      </a:spcAft>
      <a:defRPr sz="2400" b="1" kern="1200">
        <a:solidFill>
          <a:srgbClr val="FFFF00"/>
        </a:solidFill>
        <a:latin typeface="Tahoma" pitchFamily="34" charset="0"/>
        <a:ea typeface="+mn-ea"/>
        <a:cs typeface="+mn-cs"/>
      </a:defRPr>
    </a:lvl3pPr>
    <a:lvl4pPr marL="1371600" algn="ctr" rtl="0" eaLnBrk="0" fontAlgn="base" hangingPunct="0">
      <a:spcBef>
        <a:spcPct val="0"/>
      </a:spcBef>
      <a:spcAft>
        <a:spcPct val="0"/>
      </a:spcAft>
      <a:defRPr sz="2400" b="1" kern="1200">
        <a:solidFill>
          <a:srgbClr val="FFFF00"/>
        </a:solidFill>
        <a:latin typeface="Tahoma" pitchFamily="34" charset="0"/>
        <a:ea typeface="+mn-ea"/>
        <a:cs typeface="+mn-cs"/>
      </a:defRPr>
    </a:lvl4pPr>
    <a:lvl5pPr marL="1828800" algn="ctr" rtl="0" eaLnBrk="0" fontAlgn="base" hangingPunct="0">
      <a:spcBef>
        <a:spcPct val="0"/>
      </a:spcBef>
      <a:spcAft>
        <a:spcPct val="0"/>
      </a:spcAft>
      <a:defRPr sz="2400" b="1" kern="1200">
        <a:solidFill>
          <a:srgbClr val="FFFF00"/>
        </a:solidFill>
        <a:latin typeface="Tahoma" pitchFamily="34" charset="0"/>
        <a:ea typeface="+mn-ea"/>
        <a:cs typeface="+mn-cs"/>
      </a:defRPr>
    </a:lvl5pPr>
    <a:lvl6pPr marL="2286000" algn="l" defTabSz="914400" rtl="0" eaLnBrk="1" latinLnBrk="0" hangingPunct="1">
      <a:defRPr sz="2400" b="1" kern="1200">
        <a:solidFill>
          <a:srgbClr val="FFFF00"/>
        </a:solidFill>
        <a:latin typeface="Tahoma" pitchFamily="34" charset="0"/>
        <a:ea typeface="+mn-ea"/>
        <a:cs typeface="+mn-cs"/>
      </a:defRPr>
    </a:lvl6pPr>
    <a:lvl7pPr marL="2743200" algn="l" defTabSz="914400" rtl="0" eaLnBrk="1" latinLnBrk="0" hangingPunct="1">
      <a:defRPr sz="2400" b="1" kern="1200">
        <a:solidFill>
          <a:srgbClr val="FFFF00"/>
        </a:solidFill>
        <a:latin typeface="Tahoma" pitchFamily="34" charset="0"/>
        <a:ea typeface="+mn-ea"/>
        <a:cs typeface="+mn-cs"/>
      </a:defRPr>
    </a:lvl7pPr>
    <a:lvl8pPr marL="3200400" algn="l" defTabSz="914400" rtl="0" eaLnBrk="1" latinLnBrk="0" hangingPunct="1">
      <a:defRPr sz="2400" b="1" kern="1200">
        <a:solidFill>
          <a:srgbClr val="FFFF00"/>
        </a:solidFill>
        <a:latin typeface="Tahoma" pitchFamily="34" charset="0"/>
        <a:ea typeface="+mn-ea"/>
        <a:cs typeface="+mn-cs"/>
      </a:defRPr>
    </a:lvl8pPr>
    <a:lvl9pPr marL="3657600" algn="l" defTabSz="914400" rtl="0" eaLnBrk="1" latinLnBrk="0" hangingPunct="1">
      <a:defRPr sz="2400" b="1" kern="1200">
        <a:solidFill>
          <a:srgbClr val="FFFF00"/>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showPr>
  <p:clrMru>
    <a:srgbClr val="080808"/>
    <a:srgbClr val="663300"/>
    <a:srgbClr val="9900CC"/>
    <a:srgbClr val="EAEAEA"/>
    <a:srgbClr val="00FFFF"/>
    <a:srgbClr val="66CCFF"/>
    <a:srgbClr val="FFFFCC"/>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07" autoAdjust="0"/>
    <p:restoredTop sz="81142" autoAdjust="0"/>
  </p:normalViewPr>
  <p:slideViewPr>
    <p:cSldViewPr snapToGrid="0">
      <p:cViewPr>
        <p:scale>
          <a:sx n="50" d="100"/>
          <a:sy n="50" d="100"/>
        </p:scale>
        <p:origin x="-186" y="-324"/>
      </p:cViewPr>
      <p:guideLst>
        <p:guide orient="horz" pos="463"/>
        <p:guide pos="6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6018"/>
    </p:cViewPr>
  </p:sorterViewPr>
  <p:notesViewPr>
    <p:cSldViewPr snapToGrid="0">
      <p:cViewPr>
        <p:scale>
          <a:sx n="66" d="100"/>
          <a:sy n="66" d="100"/>
        </p:scale>
        <p:origin x="-234" y="1224"/>
      </p:cViewPr>
      <p:guideLst>
        <p:guide orient="horz" pos="2640"/>
        <p:guide pos="384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10.xml"/><Relationship Id="rId7" Type="http://schemas.openxmlformats.org/officeDocument/2006/relationships/slide" Target="slides/slide19.xml"/><Relationship Id="rId2" Type="http://schemas.openxmlformats.org/officeDocument/2006/relationships/slide" Target="slides/slide6.xml"/><Relationship Id="rId1" Type="http://schemas.openxmlformats.org/officeDocument/2006/relationships/slide" Target="slides/slide4.xml"/><Relationship Id="rId6" Type="http://schemas.openxmlformats.org/officeDocument/2006/relationships/slide" Target="slides/slide18.xml"/><Relationship Id="rId5" Type="http://schemas.openxmlformats.org/officeDocument/2006/relationships/slide" Target="slides/slide15.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35288" cy="452438"/>
          </a:xfrm>
          <a:prstGeom prst="rect">
            <a:avLst/>
          </a:prstGeom>
          <a:noFill/>
          <a:ln w="9525">
            <a:noFill/>
            <a:miter lim="800000"/>
            <a:headEnd/>
            <a:tailEnd/>
          </a:ln>
          <a:effectLst/>
        </p:spPr>
        <p:txBody>
          <a:bodyPr vert="horz" wrap="square" lIns="94894" tIns="47447" rIns="94894" bIns="47447" numCol="1" anchor="t" anchorCtr="0" compatLnSpc="1">
            <a:prstTxWarp prst="textNoShape">
              <a:avLst/>
            </a:prstTxWarp>
          </a:bodyPr>
          <a:lstStyle>
            <a:lvl1pPr algn="l" defTabSz="949325">
              <a:defRPr sz="1200" b="0">
                <a:solidFill>
                  <a:schemeClr val="tx1"/>
                </a:solidFill>
                <a:latin typeface="Times New Roman" charset="0"/>
              </a:defRPr>
            </a:lvl1pPr>
          </a:lstStyle>
          <a:p>
            <a:endParaRPr lang="en-US"/>
          </a:p>
        </p:txBody>
      </p:sp>
      <p:sp>
        <p:nvSpPr>
          <p:cNvPr id="29699" name="Rectangle 3"/>
          <p:cNvSpPr>
            <a:spLocks noGrp="1" noChangeArrowheads="1"/>
          </p:cNvSpPr>
          <p:nvPr>
            <p:ph type="dt" sz="quarter" idx="1"/>
          </p:nvPr>
        </p:nvSpPr>
        <p:spPr bwMode="auto">
          <a:xfrm>
            <a:off x="3916363" y="0"/>
            <a:ext cx="2935287" cy="452438"/>
          </a:xfrm>
          <a:prstGeom prst="rect">
            <a:avLst/>
          </a:prstGeom>
          <a:noFill/>
          <a:ln w="9525">
            <a:noFill/>
            <a:miter lim="800000"/>
            <a:headEnd/>
            <a:tailEnd/>
          </a:ln>
          <a:effectLst/>
        </p:spPr>
        <p:txBody>
          <a:bodyPr vert="horz" wrap="square" lIns="94894" tIns="47447" rIns="94894" bIns="47447" numCol="1" anchor="t" anchorCtr="0" compatLnSpc="1">
            <a:prstTxWarp prst="textNoShape">
              <a:avLst/>
            </a:prstTxWarp>
          </a:bodyPr>
          <a:lstStyle>
            <a:lvl1pPr algn="r" defTabSz="949325">
              <a:defRPr sz="1200" b="0">
                <a:solidFill>
                  <a:schemeClr val="tx1"/>
                </a:solidFill>
                <a:latin typeface="Times New Roman" charset="0"/>
              </a:defRPr>
            </a:lvl1pPr>
          </a:lstStyle>
          <a:p>
            <a:endParaRPr lang="en-US"/>
          </a:p>
        </p:txBody>
      </p:sp>
      <p:sp>
        <p:nvSpPr>
          <p:cNvPr id="29700" name="Rectangle 4"/>
          <p:cNvSpPr>
            <a:spLocks noGrp="1" noChangeArrowheads="1"/>
          </p:cNvSpPr>
          <p:nvPr>
            <p:ph type="ftr" sz="quarter" idx="2"/>
          </p:nvPr>
        </p:nvSpPr>
        <p:spPr bwMode="auto">
          <a:xfrm>
            <a:off x="0" y="8685213"/>
            <a:ext cx="2935288" cy="452437"/>
          </a:xfrm>
          <a:prstGeom prst="rect">
            <a:avLst/>
          </a:prstGeom>
          <a:noFill/>
          <a:ln w="9525">
            <a:noFill/>
            <a:miter lim="800000"/>
            <a:headEnd/>
            <a:tailEnd/>
          </a:ln>
          <a:effectLst/>
        </p:spPr>
        <p:txBody>
          <a:bodyPr vert="horz" wrap="square" lIns="94894" tIns="47447" rIns="94894" bIns="47447" numCol="1" anchor="b" anchorCtr="0" compatLnSpc="1">
            <a:prstTxWarp prst="textNoShape">
              <a:avLst/>
            </a:prstTxWarp>
          </a:bodyPr>
          <a:lstStyle>
            <a:lvl1pPr algn="l" defTabSz="949325">
              <a:defRPr sz="1200" b="0">
                <a:solidFill>
                  <a:schemeClr val="tx1"/>
                </a:solidFill>
                <a:latin typeface="Times New Roman" charset="0"/>
              </a:defRPr>
            </a:lvl1pPr>
          </a:lstStyle>
          <a:p>
            <a:endParaRPr lang="en-US"/>
          </a:p>
        </p:txBody>
      </p:sp>
      <p:sp>
        <p:nvSpPr>
          <p:cNvPr id="29701" name="Rectangle 5"/>
          <p:cNvSpPr>
            <a:spLocks noGrp="1" noChangeArrowheads="1"/>
          </p:cNvSpPr>
          <p:nvPr>
            <p:ph type="sldNum" sz="quarter" idx="3"/>
          </p:nvPr>
        </p:nvSpPr>
        <p:spPr bwMode="auto">
          <a:xfrm>
            <a:off x="3916363" y="8685213"/>
            <a:ext cx="2935287" cy="452437"/>
          </a:xfrm>
          <a:prstGeom prst="rect">
            <a:avLst/>
          </a:prstGeom>
          <a:noFill/>
          <a:ln w="9525">
            <a:noFill/>
            <a:miter lim="800000"/>
            <a:headEnd/>
            <a:tailEnd/>
          </a:ln>
          <a:effectLst/>
        </p:spPr>
        <p:txBody>
          <a:bodyPr vert="horz" wrap="square" lIns="94894" tIns="47447" rIns="94894" bIns="47447" numCol="1" anchor="b" anchorCtr="0" compatLnSpc="1">
            <a:prstTxWarp prst="textNoShape">
              <a:avLst/>
            </a:prstTxWarp>
          </a:bodyPr>
          <a:lstStyle>
            <a:lvl1pPr algn="r" defTabSz="949325">
              <a:defRPr sz="1200" b="0">
                <a:solidFill>
                  <a:schemeClr val="tx1"/>
                </a:solidFill>
                <a:latin typeface="Times New Roman" charset="0"/>
              </a:defRPr>
            </a:lvl1pPr>
          </a:lstStyle>
          <a:p>
            <a:fld id="{33EEE68E-52A4-48FF-A48A-3FE92E5224A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3388" cy="455613"/>
          </a:xfrm>
          <a:prstGeom prst="rect">
            <a:avLst/>
          </a:prstGeom>
          <a:noFill/>
          <a:ln w="9525">
            <a:noFill/>
            <a:miter lim="800000"/>
            <a:headEnd/>
            <a:tailEnd/>
          </a:ln>
          <a:effectLst/>
        </p:spPr>
        <p:txBody>
          <a:bodyPr vert="horz" wrap="square" lIns="95786" tIns="47892" rIns="95786" bIns="47892" numCol="1" anchor="t" anchorCtr="0" compatLnSpc="1">
            <a:prstTxWarp prst="textNoShape">
              <a:avLst/>
            </a:prstTxWarp>
          </a:bodyPr>
          <a:lstStyle>
            <a:lvl1pPr algn="l" defTabSz="957263">
              <a:defRPr sz="1200" b="0">
                <a:solidFill>
                  <a:schemeClr val="tx1"/>
                </a:solidFill>
                <a:latin typeface="Times New Roman" charset="0"/>
              </a:defRPr>
            </a:lvl1pPr>
          </a:lstStyle>
          <a:p>
            <a:endParaRPr lang="en-US"/>
          </a:p>
        </p:txBody>
      </p:sp>
      <p:sp>
        <p:nvSpPr>
          <p:cNvPr id="13315" name="Rectangle 3"/>
          <p:cNvSpPr>
            <a:spLocks noGrp="1" noChangeArrowheads="1"/>
          </p:cNvSpPr>
          <p:nvPr>
            <p:ph type="dt" idx="1"/>
          </p:nvPr>
        </p:nvSpPr>
        <p:spPr bwMode="auto">
          <a:xfrm>
            <a:off x="3884613" y="0"/>
            <a:ext cx="2973387" cy="455613"/>
          </a:xfrm>
          <a:prstGeom prst="rect">
            <a:avLst/>
          </a:prstGeom>
          <a:noFill/>
          <a:ln w="9525">
            <a:noFill/>
            <a:miter lim="800000"/>
            <a:headEnd/>
            <a:tailEnd/>
          </a:ln>
          <a:effectLst/>
        </p:spPr>
        <p:txBody>
          <a:bodyPr vert="horz" wrap="square" lIns="95786" tIns="47892" rIns="95786" bIns="47892" numCol="1" anchor="t" anchorCtr="0" compatLnSpc="1">
            <a:prstTxWarp prst="textNoShape">
              <a:avLst/>
            </a:prstTxWarp>
          </a:bodyPr>
          <a:lstStyle>
            <a:lvl1pPr algn="r" defTabSz="957263">
              <a:defRPr sz="1200" b="0">
                <a:solidFill>
                  <a:schemeClr val="tx1"/>
                </a:solidFill>
                <a:latin typeface="Times New Roman" charset="0"/>
              </a:defRPr>
            </a:lvl1pPr>
          </a:lstStyle>
          <a:p>
            <a:endParaRPr lang="en-US"/>
          </a:p>
        </p:txBody>
      </p:sp>
      <p:sp>
        <p:nvSpPr>
          <p:cNvPr id="13316" name="Rectangle 4"/>
          <p:cNvSpPr>
            <a:spLocks noChangeArrowheads="1" noTextEdit="1"/>
          </p:cNvSpPr>
          <p:nvPr>
            <p:ph type="sldImg" idx="2"/>
          </p:nvPr>
        </p:nvSpPr>
        <p:spPr bwMode="auto">
          <a:xfrm>
            <a:off x="858838" y="688975"/>
            <a:ext cx="5140325" cy="3425825"/>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17575" y="4343400"/>
            <a:ext cx="5022850" cy="4111625"/>
          </a:xfrm>
          <a:prstGeom prst="rect">
            <a:avLst/>
          </a:prstGeom>
          <a:noFill/>
          <a:ln w="9525">
            <a:noFill/>
            <a:miter lim="800000"/>
            <a:headEnd/>
            <a:tailEnd/>
          </a:ln>
          <a:effectLst/>
        </p:spPr>
        <p:txBody>
          <a:bodyPr vert="horz" wrap="square" lIns="95786" tIns="47892" rIns="95786" bIns="478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688388"/>
            <a:ext cx="2973388" cy="455612"/>
          </a:xfrm>
          <a:prstGeom prst="rect">
            <a:avLst/>
          </a:prstGeom>
          <a:noFill/>
          <a:ln w="9525">
            <a:noFill/>
            <a:miter lim="800000"/>
            <a:headEnd/>
            <a:tailEnd/>
          </a:ln>
          <a:effectLst/>
        </p:spPr>
        <p:txBody>
          <a:bodyPr vert="horz" wrap="square" lIns="95786" tIns="47892" rIns="95786" bIns="47892" numCol="1" anchor="b" anchorCtr="0" compatLnSpc="1">
            <a:prstTxWarp prst="textNoShape">
              <a:avLst/>
            </a:prstTxWarp>
          </a:bodyPr>
          <a:lstStyle>
            <a:lvl1pPr algn="l" defTabSz="957263">
              <a:defRPr sz="1200" b="0">
                <a:solidFill>
                  <a:schemeClr val="tx1"/>
                </a:solidFill>
                <a:latin typeface="Times New Roman" charset="0"/>
              </a:defRPr>
            </a:lvl1pPr>
          </a:lstStyle>
          <a:p>
            <a:endParaRPr lang="en-US"/>
          </a:p>
        </p:txBody>
      </p:sp>
      <p:sp>
        <p:nvSpPr>
          <p:cNvPr id="13319" name="Rectangle 7"/>
          <p:cNvSpPr>
            <a:spLocks noGrp="1" noChangeArrowheads="1"/>
          </p:cNvSpPr>
          <p:nvPr>
            <p:ph type="sldNum" sz="quarter" idx="5"/>
          </p:nvPr>
        </p:nvSpPr>
        <p:spPr bwMode="auto">
          <a:xfrm>
            <a:off x="3884613" y="8688388"/>
            <a:ext cx="2973387" cy="455612"/>
          </a:xfrm>
          <a:prstGeom prst="rect">
            <a:avLst/>
          </a:prstGeom>
          <a:noFill/>
          <a:ln w="9525">
            <a:noFill/>
            <a:miter lim="800000"/>
            <a:headEnd/>
            <a:tailEnd/>
          </a:ln>
          <a:effectLst/>
        </p:spPr>
        <p:txBody>
          <a:bodyPr vert="horz" wrap="square" lIns="95786" tIns="47892" rIns="95786" bIns="47892" numCol="1" anchor="b" anchorCtr="0" compatLnSpc="1">
            <a:prstTxWarp prst="textNoShape">
              <a:avLst/>
            </a:prstTxWarp>
          </a:bodyPr>
          <a:lstStyle>
            <a:lvl1pPr algn="r" defTabSz="957263">
              <a:defRPr sz="1200" b="0">
                <a:solidFill>
                  <a:schemeClr val="tx1"/>
                </a:solidFill>
                <a:latin typeface="Times New Roman" charset="0"/>
              </a:defRPr>
            </a:lvl1pPr>
          </a:lstStyle>
          <a:p>
            <a:fld id="{79C5DD5F-86DC-46F9-AB8B-56F6D305E39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2D31D-C586-48FC-BB4C-EB92557830CE}" type="slidenum">
              <a:rPr lang="en-US"/>
              <a:pPr/>
              <a:t>1</a:t>
            </a:fld>
            <a:endParaRPr lang="en-US"/>
          </a:p>
        </p:txBody>
      </p:sp>
      <p:sp>
        <p:nvSpPr>
          <p:cNvPr id="857090" name="Rectangle 2"/>
          <p:cNvSpPr>
            <a:spLocks noChangeArrowheads="1" noTextEdit="1"/>
          </p:cNvSpPr>
          <p:nvPr>
            <p:ph type="sldImg"/>
          </p:nvPr>
        </p:nvSpPr>
        <p:spPr>
          <a:ln/>
        </p:spPr>
      </p:sp>
      <p:sp>
        <p:nvSpPr>
          <p:cNvPr id="857091" name="Rectangle 3"/>
          <p:cNvSpPr>
            <a:spLocks noGrp="1" noChangeArrowheads="1"/>
          </p:cNvSpPr>
          <p:nvPr>
            <p:ph type="body" idx="1"/>
          </p:nvPr>
        </p:nvSpPr>
        <p:spPr/>
        <p:txBody>
          <a:bodyPr/>
          <a:lstStyle/>
          <a:p>
            <a:pPr>
              <a:spcBef>
                <a:spcPts val="500"/>
              </a:spcBef>
              <a:spcAft>
                <a:spcPts val="500"/>
              </a:spcAft>
            </a:pPr>
            <a:r>
              <a:rPr lang="en-US" sz="1000">
                <a:latin typeface="Verdana" pitchFamily="34" charset="0"/>
              </a:rPr>
              <a:t>The CDC Growth Charts, released in May 2000, consist of revised versions of the growth charts developed by the National Center for Health Statistics (NCHS) in 1977 and the addition of the Body Mass Index (BMI)-for-age charts.</a:t>
            </a:r>
          </a:p>
          <a:p>
            <a:pPr>
              <a:spcBef>
                <a:spcPts val="500"/>
              </a:spcBef>
              <a:spcAft>
                <a:spcPts val="500"/>
              </a:spcAft>
            </a:pPr>
            <a:endParaRPr lang="en-US" sz="1000">
              <a:latin typeface="Verdana" pitchFamily="34" charset="0"/>
            </a:endParaRPr>
          </a:p>
          <a:p>
            <a:pPr>
              <a:spcBef>
                <a:spcPts val="500"/>
              </a:spcBef>
              <a:spcAft>
                <a:spcPts val="500"/>
              </a:spcAft>
            </a:pPr>
            <a:r>
              <a:rPr lang="en-US" sz="1000">
                <a:latin typeface="Verdana" pitchFamily="34" charset="0"/>
              </a:rPr>
              <a:t>The development of the growth charts was a collaborative effort between the Division of Health Examination Statistics in the National Center for Health Statistics (NCHS) and the Division of Nutrition and Physical Activity (DNPA) in the National Center for Chronic Disease Prevention and Health Promotion (NCCDPHP) at the Centers for Disease Control and Prevention (CDC).</a:t>
            </a:r>
            <a:endParaRPr lang="en-US">
              <a:latin typeface="Verdana" pitchFamily="34" charset="0"/>
            </a:endParaRPr>
          </a:p>
          <a:p>
            <a:endParaRPr lang="en-US">
              <a:latin typeface="Verdana" pitchFamily="34" charset="0"/>
            </a:endParaRPr>
          </a:p>
          <a:p>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C4C74-BF9B-45B9-B11B-48DFBF91ACBC}" type="slidenum">
              <a:rPr lang="en-US"/>
              <a:pPr/>
              <a:t>10</a:t>
            </a:fld>
            <a:endParaRPr lang="en-US"/>
          </a:p>
        </p:txBody>
      </p:sp>
      <p:sp>
        <p:nvSpPr>
          <p:cNvPr id="568322" name="Rectangle 2"/>
          <p:cNvSpPr>
            <a:spLocks noChangeArrowheads="1" noTextEdit="1"/>
          </p:cNvSpPr>
          <p:nvPr>
            <p:ph type="sldImg"/>
          </p:nvPr>
        </p:nvSpPr>
        <p:spPr>
          <a:ln/>
        </p:spPr>
      </p:sp>
      <p:sp>
        <p:nvSpPr>
          <p:cNvPr id="568323" name="Rectangle 3"/>
          <p:cNvSpPr>
            <a:spLocks noGrp="1" noChangeArrowheads="1"/>
          </p:cNvSpPr>
          <p:nvPr>
            <p:ph type="body" idx="1"/>
          </p:nvPr>
        </p:nvSpPr>
        <p:spPr/>
        <p:txBody>
          <a:bodyPr/>
          <a:lstStyle/>
          <a:p>
            <a:pPr>
              <a:spcBef>
                <a:spcPts val="500"/>
              </a:spcBef>
              <a:spcAft>
                <a:spcPts val="500"/>
              </a:spcAft>
            </a:pPr>
            <a:r>
              <a:rPr lang="en-US" sz="1000">
                <a:latin typeface="Verdana" pitchFamily="34" charset="0"/>
              </a:rPr>
              <a:t>This graph shows the considerable increase in the prevalence of overweight in NHANES III (green bar) for boys and girls ages 6 to 11 and 12 to 19 when compared to NHANES I (purple bar) and II (white bar). If data from NHANES III had been included, the resulting 95th percentile curve would have been higher. Consequently, weight data for children 6 years and older were excluded. </a:t>
            </a:r>
          </a:p>
          <a:p>
            <a:endParaRPr lang="en-US" sz="1000">
              <a:latin typeface="Verdan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2979F-BDCA-4A2C-B27B-28847E739B66}" type="slidenum">
              <a:rPr lang="en-US"/>
              <a:pPr/>
              <a:t>11</a:t>
            </a:fld>
            <a:endParaRPr lang="en-US"/>
          </a:p>
        </p:txBody>
      </p:sp>
      <p:sp>
        <p:nvSpPr>
          <p:cNvPr id="633858" name="Rectangle 2"/>
          <p:cNvSpPr>
            <a:spLocks noChangeArrowheads="1" noTextEdit="1"/>
          </p:cNvSpPr>
          <p:nvPr>
            <p:ph type="sldImg"/>
          </p:nvPr>
        </p:nvSpPr>
        <p:spPr>
          <a:ln/>
        </p:spPr>
      </p:sp>
      <p:sp>
        <p:nvSpPr>
          <p:cNvPr id="633859" name="Rectangle 3"/>
          <p:cNvSpPr>
            <a:spLocks noGrp="1" noChangeArrowheads="1"/>
          </p:cNvSpPr>
          <p:nvPr>
            <p:ph type="body" idx="1"/>
          </p:nvPr>
        </p:nvSpPr>
        <p:spPr>
          <a:xfrm>
            <a:off x="893763" y="4271963"/>
            <a:ext cx="5143500" cy="4183062"/>
          </a:xfrm>
        </p:spPr>
        <p:txBody>
          <a:bodyPr/>
          <a:lstStyle/>
          <a:p>
            <a:r>
              <a:rPr lang="en-US" sz="1000">
                <a:solidFill>
                  <a:srgbClr val="333333"/>
                </a:solidFill>
                <a:latin typeface="Verdana" pitchFamily="34" charset="0"/>
              </a:rPr>
              <a:t>CDC promotes one set of growth charts for all racial and ethnic groups. Racial- and ethnic-specific charts are not recommended because studies support the premise that differences in growth among various racial and ethnic groups are the result of environmental rather than genetic influences.</a:t>
            </a:r>
          </a:p>
          <a:p>
            <a:endParaRPr lang="en-US" sz="1000">
              <a:solidFill>
                <a:srgbClr val="333333"/>
              </a:solidFill>
              <a:latin typeface="Verdana" pitchFamily="34" charset="0"/>
            </a:endParaRPr>
          </a:p>
          <a:p>
            <a:r>
              <a:rPr lang="en-US" sz="1000">
                <a:solidFill>
                  <a:srgbClr val="333333"/>
                </a:solidFill>
                <a:latin typeface="Verdana" pitchFamily="34" charset="0"/>
              </a:rPr>
              <a:t>Also, the reference population lacked sufficient numbers of specific racial/ethnic groups to consider separate charts. </a:t>
            </a:r>
            <a:endParaRPr lang="en-US" sz="1000">
              <a:latin typeface="Verdana" pitchFamily="34" charset="0"/>
            </a:endParaRPr>
          </a:p>
          <a:p>
            <a:r>
              <a:rPr lang="en-US" sz="1000">
                <a:latin typeface="Verdana" pitchFamily="34" charset="0"/>
              </a:rPr>
              <a:t>Although some studies using BMI-for-age to evaluate at risk of overweight and overweight have found differences by ethnic and racial groups, factors that affect differences in growth among racial and ethnic groups, if they truly exist, remain unclear and more research is needed to clarify the issue. </a:t>
            </a:r>
          </a:p>
          <a:p>
            <a:endParaRPr lang="en-US" sz="1000">
              <a:latin typeface="Verdan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A7576-AB25-4D44-A171-993475ECAD27}" type="slidenum">
              <a:rPr lang="en-US"/>
              <a:pPr/>
              <a:t>12</a:t>
            </a:fld>
            <a:endParaRPr lang="en-US"/>
          </a:p>
        </p:txBody>
      </p:sp>
      <p:sp>
        <p:nvSpPr>
          <p:cNvPr id="898050" name="Rectangle 2"/>
          <p:cNvSpPr>
            <a:spLocks noChangeArrowheads="1" noTextEdit="1"/>
          </p:cNvSpPr>
          <p:nvPr>
            <p:ph type="sldImg"/>
          </p:nvPr>
        </p:nvSpPr>
        <p:spPr>
          <a:ln/>
        </p:spPr>
      </p:sp>
      <p:sp>
        <p:nvSpPr>
          <p:cNvPr id="898051" name="Rectangle 3"/>
          <p:cNvSpPr>
            <a:spLocks noGrp="1" noChangeArrowheads="1"/>
          </p:cNvSpPr>
          <p:nvPr>
            <p:ph type="body" idx="1"/>
          </p:nvPr>
        </p:nvSpPr>
        <p:spPr/>
        <p:txBody>
          <a:bodyPr/>
          <a:lstStyle/>
          <a:p>
            <a:r>
              <a:rPr lang="en-US" sz="1000">
                <a:solidFill>
                  <a:srgbClr val="333333"/>
                </a:solidFill>
                <a:latin typeface="Verdana" pitchFamily="34" charset="0"/>
              </a:rPr>
              <a:t>A study by Mei et al., illustrates the effect of environmental factors on growth. This graph shows the trend of the prevalence of low height-for-age or stunting of recently immigrated refugee children from Southeast Asia to the United States in the early 1980s (yellow line) compared to white children (red line) living in the United States. By the 1990s, the prevalence of low height-for-age had declined among Asian children and height-for-age was almost identical to that of white children in the United States. Changing socioeconomic status often is associated with improved growth.</a:t>
            </a:r>
          </a:p>
          <a:p>
            <a:endParaRPr lang="en-US" sz="1000">
              <a:latin typeface="Arial" charset="0"/>
            </a:endParaRPr>
          </a:p>
          <a:p>
            <a:endParaRPr lang="en-US" sz="1400">
              <a:latin typeface="Arial" charset="0"/>
            </a:endParaRPr>
          </a:p>
          <a:p>
            <a:endParaRPr lang="en-US" sz="140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F66AE-C312-4862-A130-18210099D265}" type="slidenum">
              <a:rPr lang="en-US"/>
              <a:pPr/>
              <a:t>13</a:t>
            </a:fld>
            <a:endParaRPr lang="en-US"/>
          </a:p>
        </p:txBody>
      </p:sp>
      <p:sp>
        <p:nvSpPr>
          <p:cNvPr id="555010" name="Rectangle 2"/>
          <p:cNvSpPr>
            <a:spLocks noChangeArrowheads="1" noTextEdit="1"/>
          </p:cNvSpPr>
          <p:nvPr>
            <p:ph type="sldImg"/>
          </p:nvPr>
        </p:nvSpPr>
        <p:spPr>
          <a:ln/>
        </p:spPr>
      </p:sp>
      <p:sp>
        <p:nvSpPr>
          <p:cNvPr id="555011" name="Rectangle 3"/>
          <p:cNvSpPr>
            <a:spLocks noGrp="1" noChangeArrowheads="1"/>
          </p:cNvSpPr>
          <p:nvPr>
            <p:ph type="body" idx="1"/>
          </p:nvPr>
        </p:nvSpPr>
        <p:spPr>
          <a:xfrm>
            <a:off x="447675" y="4343400"/>
            <a:ext cx="5589588" cy="4351338"/>
          </a:xfrm>
        </p:spPr>
        <p:txBody>
          <a:bodyPr/>
          <a:lstStyle/>
          <a:p>
            <a:r>
              <a:rPr lang="en-US" sz="1000">
                <a:latin typeface="Verdana" pitchFamily="34" charset="0"/>
              </a:rPr>
              <a:t>Another characteristics of the reference population that needs to be considered is that the growth patterns of breast-fed infants differ from those of formula-fed infants. Generally, breast-fed infants grow more rapidly in the first 2 months of life and not as rapidly at 3 to 4 months. Breast-fed infants continue to grow less rapidly up to 12 months compared with the 1977 reference data, which were based on mainly formula-fed infants. </a:t>
            </a:r>
          </a:p>
          <a:p>
            <a:endParaRPr lang="en-US" sz="1000">
              <a:latin typeface="Verdana" pitchFamily="34" charset="0"/>
            </a:endParaRPr>
          </a:p>
          <a:p>
            <a:r>
              <a:rPr lang="en-US" sz="1000">
                <a:latin typeface="Verdana" pitchFamily="34" charset="0"/>
              </a:rPr>
              <a:t>The new reference represents the combined growth patterns of both breast- and formula- fed infants in the United States.  About 50 percent of the infants born were reported to have been breast-fed and about 33 percent of those were breast-fed 3 months or longer. </a:t>
            </a:r>
            <a:r>
              <a:rPr lang="en-US" sz="1000">
                <a:solidFill>
                  <a:srgbClr val="333333"/>
                </a:solidFill>
                <a:latin typeface="Verdana" pitchFamily="34" charset="0"/>
              </a:rPr>
              <a:t>Because the patterns of growth for exclusively breast-fed and formula-fed infants differ, caution must be used when interpreting growth of exclusively breast-fed infants. The American Academy of Pediatrics (AAP) recommends exclusively breastfeeding for the first 6 months and continuing for at least 12 months. Currently, a reference for </a:t>
            </a:r>
            <a:r>
              <a:rPr lang="en-US" sz="1000" u="sng">
                <a:solidFill>
                  <a:srgbClr val="333333"/>
                </a:solidFill>
                <a:latin typeface="Verdana" pitchFamily="34" charset="0"/>
              </a:rPr>
              <a:t>exclusively breast-fed</a:t>
            </a:r>
            <a:r>
              <a:rPr lang="en-US" sz="1000">
                <a:solidFill>
                  <a:srgbClr val="333333"/>
                </a:solidFill>
                <a:latin typeface="Verdana" pitchFamily="34" charset="0"/>
              </a:rPr>
              <a:t> infants is not available. </a:t>
            </a:r>
          </a:p>
          <a:p>
            <a:endParaRPr lang="en-US" sz="1000">
              <a:solidFill>
                <a:srgbClr val="333333"/>
              </a:solidFill>
              <a:latin typeface="Verdana" pitchFamily="34" charset="0"/>
            </a:endParaRPr>
          </a:p>
          <a:p>
            <a:r>
              <a:rPr lang="en-US" sz="1000">
                <a:latin typeface="Verdana" pitchFamily="34" charset="0"/>
              </a:rPr>
              <a:t>However,  </a:t>
            </a:r>
            <a:r>
              <a:rPr lang="en-US" sz="1000">
                <a:solidFill>
                  <a:srgbClr val="333333"/>
                </a:solidFill>
                <a:latin typeface="Verdana" pitchFamily="34" charset="0"/>
              </a:rPr>
              <a:t>CDC is collaborating with </a:t>
            </a:r>
            <a:r>
              <a:rPr lang="en-US" sz="1000">
                <a:latin typeface="Verdana" pitchFamily="34" charset="0"/>
              </a:rPr>
              <a:t>the World Health Organization (</a:t>
            </a:r>
            <a:r>
              <a:rPr lang="en-US" sz="1000">
                <a:solidFill>
                  <a:srgbClr val="333333"/>
                </a:solidFill>
                <a:latin typeface="Verdana" pitchFamily="34" charset="0"/>
              </a:rPr>
              <a:t>WHO) to develop a set of international growth charts for infants and children through 5 years of age based on the growth of </a:t>
            </a:r>
            <a:r>
              <a:rPr lang="en-US" sz="1000">
                <a:latin typeface="Verdana" pitchFamily="34" charset="0"/>
              </a:rPr>
              <a:t>infants and children fed according to WHO recommendations (breast-fed at least 12 months and complementary food introduced sometime between 4 and 6 months).</a:t>
            </a:r>
            <a:r>
              <a:rPr lang="en-US" sz="1000">
                <a:solidFill>
                  <a:srgbClr val="333333"/>
                </a:solidFill>
                <a:latin typeface="Verdana" pitchFamily="34" charset="0"/>
              </a:rPr>
              <a:t> </a:t>
            </a:r>
            <a:br>
              <a:rPr lang="en-US" sz="1000">
                <a:solidFill>
                  <a:srgbClr val="333333"/>
                </a:solidFill>
                <a:latin typeface="Verdana" pitchFamily="34" charset="0"/>
              </a:rPr>
            </a:br>
            <a:endParaRPr lang="en-US" sz="1000">
              <a:solidFill>
                <a:srgbClr val="333333"/>
              </a:solidFill>
              <a:latin typeface="Verdana" pitchFamily="34" charset="0"/>
            </a:endParaRPr>
          </a:p>
          <a:p>
            <a:pPr algn="ctr"/>
            <a:endParaRPr lang="en-US" sz="1100">
              <a:latin typeface="Verdana" pitchFamily="34" charset="0"/>
            </a:endParaRPr>
          </a:p>
          <a:p>
            <a:endParaRPr lang="en-US" sz="1100">
              <a:latin typeface="Verdan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449F7-0D21-4776-84AA-DE2E9449F7CB}" type="slidenum">
              <a:rPr lang="en-US"/>
              <a:pPr/>
              <a:t>14</a:t>
            </a:fld>
            <a:endParaRPr lang="en-US"/>
          </a:p>
        </p:txBody>
      </p:sp>
      <p:sp>
        <p:nvSpPr>
          <p:cNvPr id="546818" name="Rectangle 2"/>
          <p:cNvSpPr>
            <a:spLocks noChangeArrowheads="1" noTextEdit="1"/>
          </p:cNvSpPr>
          <p:nvPr>
            <p:ph type="sldImg"/>
          </p:nvPr>
        </p:nvSpPr>
        <p:spPr>
          <a:xfrm>
            <a:off x="881063" y="674688"/>
            <a:ext cx="5138737" cy="3425825"/>
          </a:xfrm>
          <a:ln/>
        </p:spPr>
      </p:sp>
      <p:sp>
        <p:nvSpPr>
          <p:cNvPr id="546819" name="Rectangle 3"/>
          <p:cNvSpPr>
            <a:spLocks noGrp="1" noChangeArrowheads="1"/>
          </p:cNvSpPr>
          <p:nvPr>
            <p:ph type="body" idx="1"/>
          </p:nvPr>
        </p:nvSpPr>
        <p:spPr>
          <a:xfrm>
            <a:off x="373063" y="4122738"/>
            <a:ext cx="5664200" cy="4795837"/>
          </a:xfrm>
        </p:spPr>
        <p:txBody>
          <a:bodyPr/>
          <a:lstStyle/>
          <a:p>
            <a:r>
              <a:rPr lang="en-US" sz="1000">
                <a:latin typeface="Verdana" pitchFamily="34" charset="0"/>
              </a:rPr>
              <a:t>There are several common measures for monitoring a child’s growth. These include head circumference, length or height, and body weight.</a:t>
            </a:r>
          </a:p>
          <a:p>
            <a:endParaRPr lang="en-US" sz="1000">
              <a:latin typeface="Verdana" pitchFamily="34" charset="0"/>
            </a:endParaRPr>
          </a:p>
          <a:p>
            <a:r>
              <a:rPr lang="en-US" sz="1000">
                <a:latin typeface="Verdana" pitchFamily="34" charset="0"/>
              </a:rPr>
              <a:t>The most common indices to compare weight and stature measurements with reference curves are length or stature-for-age, weight-for-age, weight-for-length for children &lt; 2 years of age, and BMI-for-age for children 2 to 20 years of age. </a:t>
            </a:r>
          </a:p>
          <a:p>
            <a:endParaRPr lang="en-US" sz="1000">
              <a:latin typeface="Verdana" pitchFamily="34" charset="0"/>
            </a:endParaRPr>
          </a:p>
          <a:p>
            <a:r>
              <a:rPr lang="en-US" sz="1000">
                <a:latin typeface="Verdana" pitchFamily="34" charset="0"/>
              </a:rPr>
              <a:t>Head circumference reflects brain size and is often used to screen for potential developmental problems among infants at birth to 24 months old.  Children with a head circumference less than the 5th percentile or above the 95th percentile have health or developmental risks that need further medical assessment. </a:t>
            </a:r>
          </a:p>
          <a:p>
            <a:endParaRPr lang="en-US" sz="1000">
              <a:latin typeface="Verdana" pitchFamily="34" charset="0"/>
            </a:endParaRPr>
          </a:p>
          <a:p>
            <a:r>
              <a:rPr lang="en-US" sz="1000">
                <a:latin typeface="Verdana" pitchFamily="34" charset="0"/>
              </a:rPr>
              <a:t>Infants and children whose length- or stature-for-age is less than the 5th percentile may be short because their parents are short or they may be stunted because of  long-term malnutrition, delayed maturation, chronic illness, or genetic disorder.</a:t>
            </a:r>
          </a:p>
          <a:p>
            <a:endParaRPr lang="en-US" sz="1000">
              <a:latin typeface="Verdana" pitchFamily="34" charset="0"/>
            </a:endParaRPr>
          </a:p>
          <a:p>
            <a:r>
              <a:rPr lang="en-US" sz="1000">
                <a:latin typeface="Verdana" pitchFamily="34" charset="0"/>
              </a:rPr>
              <a:t>Underweight defined as weight-for-length or BMI-for-age less than the 5th percentile may be indicative of  recent malnutrition,  dehydration, or a genetic disorder.  </a:t>
            </a:r>
          </a:p>
          <a:p>
            <a:endParaRPr lang="en-US" sz="1000">
              <a:latin typeface="Verdana" pitchFamily="34" charset="0"/>
            </a:endParaRPr>
          </a:p>
          <a:p>
            <a:r>
              <a:rPr lang="en-US" sz="1000">
                <a:latin typeface="Verdana" pitchFamily="34" charset="0"/>
              </a:rPr>
              <a:t>The cutoff values of less than the 5th percentile and above the 95th percentile are used to screen for potential health or nutrition problems and identify children who may need further medical assessment. </a:t>
            </a:r>
          </a:p>
          <a:p>
            <a:endParaRPr lang="en-US" sz="1000">
              <a:latin typeface="Verdan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C4C86-78F7-4356-9C08-3032410101EA}" type="slidenum">
              <a:rPr lang="en-US"/>
              <a:pPr/>
              <a:t>15</a:t>
            </a:fld>
            <a:endParaRPr lang="en-US"/>
          </a:p>
        </p:txBody>
      </p:sp>
      <p:sp>
        <p:nvSpPr>
          <p:cNvPr id="900098" name="Rectangle 1026"/>
          <p:cNvSpPr>
            <a:spLocks noChangeArrowheads="1" noTextEdit="1"/>
          </p:cNvSpPr>
          <p:nvPr>
            <p:ph type="sldImg"/>
          </p:nvPr>
        </p:nvSpPr>
        <p:spPr>
          <a:ln/>
        </p:spPr>
      </p:sp>
      <p:sp>
        <p:nvSpPr>
          <p:cNvPr id="900099" name="Rectangle 1027"/>
          <p:cNvSpPr>
            <a:spLocks noGrp="1" noChangeArrowheads="1"/>
          </p:cNvSpPr>
          <p:nvPr>
            <p:ph type="body" idx="1"/>
          </p:nvPr>
        </p:nvSpPr>
        <p:spPr/>
        <p:txBody>
          <a:bodyPr/>
          <a:lstStyle/>
          <a:p>
            <a:r>
              <a:rPr lang="en-US" sz="1000">
                <a:latin typeface="Verdana" pitchFamily="34" charset="0"/>
              </a:rPr>
              <a:t>“Overweight” rather than obesity is the term preferred for describing infants or children greater than or equal to the 95th percentile of weight-for-length or BMI-for-age.  The 85th percentile is included on the BMI-for-age and the weight-for-stature charts.  Expert committees have indicated that children and adolescents aged 2 to 20 years between the 85th and 95th percentiles are at risk of overweight.  </a:t>
            </a:r>
          </a:p>
          <a:p>
            <a:endParaRPr lang="en-US" sz="1000">
              <a:latin typeface="Verdana" pitchFamily="34" charset="0"/>
            </a:endParaRPr>
          </a:p>
          <a:p>
            <a:r>
              <a:rPr lang="en-US" sz="1000">
                <a:latin typeface="Verdana" pitchFamily="34" charset="0"/>
              </a:rPr>
              <a:t>Evaluating a child’s pattern of growth over time is more important than a single measure of size.  The pattern of growth is based on periodic measurements which are tracked on a percentile line as a child grows.</a:t>
            </a:r>
            <a:r>
              <a:rPr lang="en-US">
                <a:latin typeface="Verdana" pitchFamily="34" charset="0"/>
              </a:rPr>
              <a:t> </a:t>
            </a:r>
          </a:p>
          <a:p>
            <a:endParaRPr lang="en-US">
              <a:latin typeface="Verdana" pitchFamily="34" charset="0"/>
            </a:endParaRPr>
          </a:p>
          <a:p>
            <a:endParaRPr lang="en-US">
              <a:latin typeface="Verdan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1D0A4-DBEB-48C3-80F7-3AF8115C33D4}" type="slidenum">
              <a:rPr lang="en-US"/>
              <a:pPr/>
              <a:t>16</a:t>
            </a:fld>
            <a:endParaRPr lang="en-US"/>
          </a:p>
        </p:txBody>
      </p:sp>
      <p:sp>
        <p:nvSpPr>
          <p:cNvPr id="897026" name="Rectangle 2"/>
          <p:cNvSpPr>
            <a:spLocks noChangeArrowheads="1" noTextEdit="1"/>
          </p:cNvSpPr>
          <p:nvPr>
            <p:ph type="sldImg"/>
          </p:nvPr>
        </p:nvSpPr>
        <p:spPr>
          <a:ln/>
        </p:spPr>
      </p:sp>
      <p:sp>
        <p:nvSpPr>
          <p:cNvPr id="897027" name="Rectangle 3"/>
          <p:cNvSpPr>
            <a:spLocks noGrp="1" noChangeArrowheads="1"/>
          </p:cNvSpPr>
          <p:nvPr>
            <p:ph type="body" idx="1"/>
          </p:nvPr>
        </p:nvSpPr>
        <p:spPr>
          <a:xfrm>
            <a:off x="893763" y="4343400"/>
            <a:ext cx="5046662" cy="4500563"/>
          </a:xfrm>
        </p:spPr>
        <p:txBody>
          <a:bodyPr/>
          <a:lstStyle/>
          <a:p>
            <a:r>
              <a:rPr lang="en-US" sz="1000">
                <a:latin typeface="Verdana" pitchFamily="34" charset="0"/>
              </a:rPr>
              <a:t>Practitioners have asked about the impact of the new reference population on the prevalence of nutrition indicators including stunting or shortness, underweight, and overweight. To answer this question, data from NHANES III were used to compare the 2000 (new) reference with the 1977(old) reference. There are only slight differences in the prevalence rates of shortness, underweight, and overweight when using the new reference.  Fewer children will be classified as short or stunted, but a few more will be classified as underweight. </a:t>
            </a:r>
          </a:p>
          <a:p>
            <a:endParaRPr lang="en-US" sz="1000">
              <a:latin typeface="Verdana" pitchFamily="34" charset="0"/>
            </a:endParaRPr>
          </a:p>
          <a:p>
            <a:r>
              <a:rPr lang="en-US" sz="1000">
                <a:latin typeface="Verdana" pitchFamily="34" charset="0"/>
              </a:rPr>
              <a:t>Specifically, among children &lt; 2 years old:</a:t>
            </a:r>
          </a:p>
          <a:p>
            <a:endParaRPr lang="en-US" sz="1000">
              <a:latin typeface="Verdana" pitchFamily="34" charset="0"/>
            </a:endParaRPr>
          </a:p>
          <a:p>
            <a:r>
              <a:rPr lang="en-US" sz="1000">
                <a:latin typeface="Verdana" pitchFamily="34" charset="0"/>
                <a:sym typeface="Wingdings" pitchFamily="2" charset="2"/>
              </a:rPr>
              <a:t> </a:t>
            </a:r>
            <a:r>
              <a:rPr lang="en-US" sz="1000">
                <a:latin typeface="Verdana" pitchFamily="34" charset="0"/>
              </a:rPr>
              <a:t>the prevalence of stunting or shortness, defined as length-for-age less than the 5th percentile, is 1% to 2% lower;</a:t>
            </a:r>
          </a:p>
          <a:p>
            <a:endParaRPr lang="en-US" sz="1000">
              <a:latin typeface="Verdana" pitchFamily="34" charset="0"/>
            </a:endParaRPr>
          </a:p>
          <a:p>
            <a:r>
              <a:rPr lang="en-US" sz="1000">
                <a:latin typeface="Verdana" pitchFamily="34" charset="0"/>
                <a:sym typeface="Wingdings" pitchFamily="2" charset="2"/>
              </a:rPr>
              <a:t> </a:t>
            </a:r>
            <a:r>
              <a:rPr lang="en-US" sz="1000">
                <a:latin typeface="Verdana" pitchFamily="34" charset="0"/>
              </a:rPr>
              <a:t>Underweight, defined as weight-for-length less than the 5th percentile, is 1% to 2% higher; and</a:t>
            </a:r>
          </a:p>
          <a:p>
            <a:endParaRPr lang="en-US" sz="1000">
              <a:latin typeface="Verdana" pitchFamily="34" charset="0"/>
            </a:endParaRPr>
          </a:p>
          <a:p>
            <a:r>
              <a:rPr lang="en-US" sz="1000">
                <a:latin typeface="Verdana" pitchFamily="34" charset="0"/>
                <a:sym typeface="Wingdings" pitchFamily="2" charset="2"/>
              </a:rPr>
              <a:t></a:t>
            </a:r>
            <a:r>
              <a:rPr lang="en-US" sz="1000">
                <a:latin typeface="Verdana" pitchFamily="34" charset="0"/>
              </a:rPr>
              <a:t> Overweight, defined as equal to or greater than the 95th percentile, is 2% lower for females and 2% lower for males. </a:t>
            </a:r>
          </a:p>
          <a:p>
            <a:endParaRPr lang="en-US" sz="1000">
              <a:latin typeface="Verdan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31AAF-B927-4C5C-86DD-BAD79AB12207}" type="slidenum">
              <a:rPr lang="en-US"/>
              <a:pPr/>
              <a:t>17</a:t>
            </a:fld>
            <a:endParaRPr lang="en-US"/>
          </a:p>
        </p:txBody>
      </p:sp>
      <p:sp>
        <p:nvSpPr>
          <p:cNvPr id="896002" name="Rectangle 2050"/>
          <p:cNvSpPr>
            <a:spLocks noChangeArrowheads="1" noTextEdit="1"/>
          </p:cNvSpPr>
          <p:nvPr>
            <p:ph type="sldImg"/>
          </p:nvPr>
        </p:nvSpPr>
        <p:spPr>
          <a:ln/>
        </p:spPr>
      </p:sp>
      <p:sp>
        <p:nvSpPr>
          <p:cNvPr id="896003" name="Rectangle 2051"/>
          <p:cNvSpPr>
            <a:spLocks noGrp="1" noChangeArrowheads="1"/>
          </p:cNvSpPr>
          <p:nvPr>
            <p:ph type="body" idx="1"/>
          </p:nvPr>
        </p:nvSpPr>
        <p:spPr/>
        <p:txBody>
          <a:bodyPr/>
          <a:lstStyle/>
          <a:p>
            <a:r>
              <a:rPr lang="en-US" sz="1000">
                <a:solidFill>
                  <a:srgbClr val="333333"/>
                </a:solidFill>
                <a:latin typeface="Verdana" pitchFamily="34" charset="0"/>
              </a:rPr>
              <a:t>Among children 2 to 5 years, the greatest difference is found in an increase in the prevalence of underweight  by 3 – 4 percent in 2 to 5 year-old girls and boys.</a:t>
            </a:r>
            <a:br>
              <a:rPr lang="en-US" sz="1000">
                <a:solidFill>
                  <a:srgbClr val="333333"/>
                </a:solidFill>
                <a:latin typeface="Verdana" pitchFamily="34" charset="0"/>
              </a:rPr>
            </a:br>
            <a:endParaRPr lang="en-US" sz="1000">
              <a:solidFill>
                <a:srgbClr val="333333"/>
              </a:solidFill>
              <a:latin typeface="Verdana" pitchFamily="34" charset="0"/>
            </a:endParaRPr>
          </a:p>
          <a:p>
            <a:r>
              <a:rPr lang="en-US" sz="1000">
                <a:solidFill>
                  <a:srgbClr val="333333"/>
                </a:solidFill>
                <a:latin typeface="Verdana" pitchFamily="34" charset="0"/>
              </a:rPr>
              <a:t>In older children, little change in the prevalence of nutrition indicators was found. </a:t>
            </a:r>
            <a:endParaRPr lang="en-US" sz="1000">
              <a:latin typeface="Arial" charset="0"/>
            </a:endParaRPr>
          </a:p>
          <a:p>
            <a:pPr>
              <a:buFont typeface="Wingdings" pitchFamily="2" charset="2"/>
              <a:buNone/>
            </a:pPr>
            <a:endParaRPr lang="en-US" sz="1000">
              <a:solidFill>
                <a:srgbClr val="333333"/>
              </a:solidFill>
              <a:latin typeface="Verdana" pitchFamily="34" charset="0"/>
            </a:endParaRPr>
          </a:p>
          <a:p>
            <a:endParaRPr lang="en-US" sz="140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97D7B-0B86-41AD-9BE8-B8783A5F1D24}" type="slidenum">
              <a:rPr lang="en-US"/>
              <a:pPr/>
              <a:t>18</a:t>
            </a:fld>
            <a:endParaRPr lang="en-US"/>
          </a:p>
        </p:txBody>
      </p:sp>
      <p:sp>
        <p:nvSpPr>
          <p:cNvPr id="606210" name="Rectangle 2"/>
          <p:cNvSpPr>
            <a:spLocks noChangeArrowheads="1" noTextEdit="1"/>
          </p:cNvSpPr>
          <p:nvPr>
            <p:ph type="sldImg"/>
          </p:nvPr>
        </p:nvSpPr>
        <p:spPr>
          <a:xfrm>
            <a:off x="860425" y="688975"/>
            <a:ext cx="5140325" cy="3425825"/>
          </a:xfrm>
          <a:ln w="12700" cap="flat">
            <a:solidFill>
              <a:schemeClr val="tx1"/>
            </a:solidFill>
          </a:ln>
        </p:spPr>
      </p:sp>
      <p:sp>
        <p:nvSpPr>
          <p:cNvPr id="606211" name="Rectangle 3"/>
          <p:cNvSpPr>
            <a:spLocks noGrp="1" noChangeArrowheads="1"/>
          </p:cNvSpPr>
          <p:nvPr>
            <p:ph type="body" idx="1"/>
          </p:nvPr>
        </p:nvSpPr>
        <p:spPr>
          <a:xfrm>
            <a:off x="919163" y="4343400"/>
            <a:ext cx="5019675" cy="4111625"/>
          </a:xfrm>
          <a:noFill/>
          <a:ln/>
        </p:spPr>
        <p:txBody>
          <a:bodyPr lIns="93887" tIns="46118" rIns="93887" bIns="46118"/>
          <a:lstStyle/>
          <a:p>
            <a:pPr>
              <a:buClr>
                <a:schemeClr val="tx1"/>
              </a:buClr>
              <a:buSzPct val="70000"/>
              <a:buFont typeface="Symbol" pitchFamily="18" charset="2"/>
              <a:buChar char="·"/>
            </a:pPr>
            <a:r>
              <a:rPr lang="en-US" sz="1000">
                <a:latin typeface="Verdana" pitchFamily="34" charset="0"/>
              </a:rPr>
              <a:t> Body Mass Index (BMI) is an anthropometric index of weight and height (stature) that is defined as body weight in kilograms divided by height in meters squared. </a:t>
            </a:r>
            <a:r>
              <a:rPr lang="en-US" sz="1000" baseline="30000">
                <a:latin typeface="Verdana" pitchFamily="34" charset="0"/>
              </a:rPr>
              <a:t> </a:t>
            </a:r>
            <a:r>
              <a:rPr lang="en-US" sz="1000">
                <a:latin typeface="Verdana" pitchFamily="34" charset="0"/>
              </a:rPr>
              <a:t>BMI is the commonly accepted index for classifying adiposity in adults and it is recommended for use with children and adolescents. </a:t>
            </a:r>
          </a:p>
          <a:p>
            <a:pPr>
              <a:buClr>
                <a:schemeClr val="tx1"/>
              </a:buClr>
              <a:buSzPct val="70000"/>
              <a:buFont typeface="Symbol" pitchFamily="18" charset="2"/>
              <a:buNone/>
            </a:pPr>
            <a:endParaRPr lang="en-US" sz="1000">
              <a:latin typeface="Verdana" pitchFamily="34" charset="0"/>
            </a:endParaRPr>
          </a:p>
          <a:p>
            <a:pPr>
              <a:buFontTx/>
              <a:buChar char="•"/>
            </a:pPr>
            <a:r>
              <a:rPr lang="en-US" sz="1000">
                <a:latin typeface="Verdana" pitchFamily="34" charset="0"/>
              </a:rPr>
              <a:t> Like weight-for-height, BMI is a </a:t>
            </a:r>
            <a:r>
              <a:rPr lang="en-US" sz="1000" u="sng">
                <a:latin typeface="Verdana" pitchFamily="34" charset="0"/>
              </a:rPr>
              <a:t>screening</a:t>
            </a:r>
            <a:r>
              <a:rPr lang="en-US" sz="1000">
                <a:latin typeface="Verdana" pitchFamily="34" charset="0"/>
              </a:rPr>
              <a:t> tool used to identify individuals who are underweight or overweight.  </a:t>
            </a:r>
            <a:r>
              <a:rPr lang="en-US" sz="1000">
                <a:latin typeface="Verdana" pitchFamily="34" charset="0"/>
                <a:sym typeface="Symbol" pitchFamily="18" charset="2"/>
              </a:rPr>
              <a:t>BMI is not a diagnostic tool.  For example, a</a:t>
            </a:r>
            <a:r>
              <a:rPr lang="en-US" sz="1000">
                <a:latin typeface="Verdana" pitchFamily="34" charset="0"/>
              </a:rPr>
              <a:t> child who is relatively heavy may have a high BMI for his or her age or high weight-for-stature. To determine whether the child has excess fat, further assessment needed might include triceps skinfold measurements. To determine a counseling strategy, assessments of diet, health, and physical activity are needed.</a:t>
            </a:r>
          </a:p>
          <a:p>
            <a:endParaRPr lang="en-US" sz="1000">
              <a:latin typeface="Verdana" pitchFamily="34" charset="0"/>
            </a:endParaRPr>
          </a:p>
          <a:p>
            <a:pPr>
              <a:buClr>
                <a:schemeClr val="tx1"/>
              </a:buClr>
              <a:buFontTx/>
              <a:buChar char="•"/>
            </a:pPr>
            <a:r>
              <a:rPr lang="en-US" sz="1000">
                <a:latin typeface="Verdana" pitchFamily="34" charset="0"/>
              </a:rPr>
              <a:t> BMI is gender specific and age specific for children.  BMI-for-age is the measure used for ages 2 to 20 years since BMI changes substantially as children get older. Whereas f</a:t>
            </a:r>
            <a:r>
              <a:rPr lang="en-US" sz="1000">
                <a:solidFill>
                  <a:srgbClr val="333333"/>
                </a:solidFill>
                <a:latin typeface="Verdana" pitchFamily="34" charset="0"/>
              </a:rPr>
              <a:t>or adults, BMI is neither age nor gender specific and nutritional status is defined by fixed cut points. </a:t>
            </a:r>
            <a:br>
              <a:rPr lang="en-US" sz="1000">
                <a:solidFill>
                  <a:srgbClr val="333333"/>
                </a:solidFill>
                <a:latin typeface="Verdana" pitchFamily="34" charset="0"/>
              </a:rPr>
            </a:br>
            <a:endParaRPr lang="en-US" sz="1000">
              <a:solidFill>
                <a:srgbClr val="333333"/>
              </a:solidFill>
              <a:latin typeface="Verdan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C2B68-BD04-4CEE-8B7F-A74CC28AFF75}" type="slidenum">
              <a:rPr lang="en-US"/>
              <a:pPr/>
              <a:t>19</a:t>
            </a:fld>
            <a:endParaRPr lang="en-US"/>
          </a:p>
        </p:txBody>
      </p:sp>
      <p:sp>
        <p:nvSpPr>
          <p:cNvPr id="231426" name="Rectangle 2"/>
          <p:cNvSpPr>
            <a:spLocks noChangeArrowheads="1" noTextEdit="1"/>
          </p:cNvSpPr>
          <p:nvPr>
            <p:ph type="sldImg"/>
          </p:nvPr>
        </p:nvSpPr>
        <p:spPr>
          <a:xfrm>
            <a:off x="877888" y="681038"/>
            <a:ext cx="5094287" cy="3395662"/>
          </a:xfrm>
          <a:ln/>
        </p:spPr>
      </p:sp>
      <p:sp>
        <p:nvSpPr>
          <p:cNvPr id="231427" name="Rectangle 3"/>
          <p:cNvSpPr>
            <a:spLocks noGrp="1" noChangeArrowheads="1"/>
          </p:cNvSpPr>
          <p:nvPr>
            <p:ph type="body" idx="1"/>
          </p:nvPr>
        </p:nvSpPr>
        <p:spPr>
          <a:xfrm>
            <a:off x="903288" y="4379913"/>
            <a:ext cx="5045075" cy="4076700"/>
          </a:xfrm>
        </p:spPr>
        <p:txBody>
          <a:bodyPr/>
          <a:lstStyle/>
          <a:p>
            <a:r>
              <a:rPr lang="en-US" sz="1000">
                <a:latin typeface="Verdana" pitchFamily="34" charset="0"/>
              </a:rPr>
              <a:t>There are several advantages to using BMI-for-age as a screening tool for overweight and underweight. BMI-for-age provides a reference for adolescents that was not previously available. When the 1977 NCHS growth charts were developed, weight-for-height percentiles were provided only for prepubescent girls up to 10 years and for boys up to 11.5 years. BMI-for-age is the only indicator that allows us to plot a measure of weight and height with age on the same chart. Age and stage of sexual maturation are highly related to body fatness. BMI-for-age was not available in the 1977 charts. </a:t>
            </a:r>
          </a:p>
          <a:p>
            <a:endParaRPr lang="en-US" sz="1000">
              <a:latin typeface="Verdana" pitchFamily="34" charset="0"/>
            </a:endParaRPr>
          </a:p>
          <a:p>
            <a:r>
              <a:rPr lang="en-US" sz="1000">
                <a:latin typeface="Verdana" pitchFamily="34" charset="0"/>
              </a:rPr>
              <a:t>Another advantage is that BMI-for-age is the measure that is consistent with the adult index so BMI can be used continuously from 2 years of age to adulthood.</a:t>
            </a:r>
          </a:p>
          <a:p>
            <a:endParaRPr lang="en-US" sz="1000">
              <a:latin typeface="Verdana" pitchFamily="34" charset="0"/>
            </a:endParaRPr>
          </a:p>
          <a:p>
            <a:r>
              <a:rPr lang="en-US" sz="1000">
                <a:latin typeface="Verdana" pitchFamily="34" charset="0"/>
              </a:rPr>
              <a:t>BMI can be used to track body size beginning at 2 years of age and continue throughout the life cycle. This is important since BMI in childhood is a determinant of adult BMI.</a:t>
            </a:r>
            <a:r>
              <a:rPr lang="en-US">
                <a:latin typeface="Verdana" pitchFamily="34" charset="0"/>
              </a:rPr>
              <a:t> </a:t>
            </a:r>
          </a:p>
          <a:p>
            <a:endParaRPr lang="en-US">
              <a:latin typeface="Verdana" pitchFamily="34" charset="0"/>
            </a:endParaRPr>
          </a:p>
          <a:p>
            <a:endParaRPr lang="en-US">
              <a:latin typeface="Verdan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BA84A-DA03-411C-8749-5CB1550A86AD}" type="slidenum">
              <a:rPr lang="en-US"/>
              <a:pPr/>
              <a:t>2</a:t>
            </a:fld>
            <a:endParaRPr lang="en-US"/>
          </a:p>
        </p:txBody>
      </p:sp>
      <p:sp>
        <p:nvSpPr>
          <p:cNvPr id="527362" name="Rectangle 2"/>
          <p:cNvSpPr>
            <a:spLocks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sz="1000">
                <a:latin typeface="Verdana" pitchFamily="34" charset="0"/>
              </a:rPr>
              <a:t>The objectives of this training are to present general information about the new growth charts, the science behind the development of the growth charts, the rationale for using BMI-for-age and the advantages of using the BMI-for-age charts as a screening tool. </a:t>
            </a:r>
          </a:p>
          <a:p>
            <a:endParaRPr lang="en-US" sz="1000">
              <a:latin typeface="Verdan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BA59A-ED06-43F6-9CD0-8667C2474DB8}" type="slidenum">
              <a:rPr lang="en-US"/>
              <a:pPr/>
              <a:t>20</a:t>
            </a:fld>
            <a:endParaRPr lang="en-US"/>
          </a:p>
        </p:txBody>
      </p:sp>
      <p:sp>
        <p:nvSpPr>
          <p:cNvPr id="962562" name="Rectangle 2"/>
          <p:cNvSpPr>
            <a:spLocks noChangeArrowheads="1"/>
          </p:cNvSpPr>
          <p:nvPr>
            <p:ph type="sldImg"/>
          </p:nvPr>
        </p:nvSpPr>
        <p:spPr bwMode="auto">
          <a:xfrm>
            <a:off x="869950" y="695325"/>
            <a:ext cx="5118100" cy="3411538"/>
          </a:xfrm>
          <a:prstGeom prst="rect">
            <a:avLst/>
          </a:prstGeom>
          <a:solidFill>
            <a:srgbClr val="FFFFFF"/>
          </a:solidFill>
          <a:ln>
            <a:solidFill>
              <a:srgbClr val="000000"/>
            </a:solidFill>
            <a:miter lim="800000"/>
            <a:headEnd/>
            <a:tailEnd/>
          </a:ln>
        </p:spPr>
      </p:sp>
      <p:sp>
        <p:nvSpPr>
          <p:cNvPr id="96256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The tracking of BMI that occurs from childhood to adulthood is clearly shown in data from a study by Robert Whitaker (Children’s Hospital Medical Center in Cincinnati) and colleagues. They examined the probability of obesity in young adults in relation to the presence or absence of overweight at various times during childhood. For example, in children 10 to 15 years old, 10% of those with BMI-for-age &lt; 85th percentile were obese at age 25 whereas 75% of those with a BMI-for-age  </a:t>
            </a:r>
            <a:r>
              <a:rPr lang="en-US" sz="1000" u="sng">
                <a:latin typeface="Verdana" pitchFamily="34" charset="0"/>
              </a:rPr>
              <a:t>&gt;</a:t>
            </a:r>
            <a:r>
              <a:rPr lang="en-US" sz="1000">
                <a:latin typeface="Verdana" pitchFamily="34" charset="0"/>
              </a:rPr>
              <a:t> 85th percentile were obese as adults and 80% of those with a BMI-for-age </a:t>
            </a:r>
            <a:r>
              <a:rPr lang="en-US" sz="1000" u="sng">
                <a:latin typeface="Verdana" pitchFamily="34" charset="0"/>
              </a:rPr>
              <a:t>&gt;</a:t>
            </a:r>
            <a:r>
              <a:rPr lang="en-US" sz="1000">
                <a:latin typeface="Verdana" pitchFamily="34" charset="0"/>
              </a:rPr>
              <a:t> 95th percentile were obese at age 25. (The sample size for the study was 854.)  This study clearly shows that an overweight child is more likely than a child of normal weight to be obese as an adult.</a:t>
            </a:r>
          </a:p>
          <a:p>
            <a:r>
              <a:rPr lang="en-US" sz="1000">
                <a:latin typeface="Verdana" pitchFamily="34" charset="0"/>
              </a:rPr>
              <a:t>Other studies have shown this same trend of tracking occurring from childhood to adulthood.</a:t>
            </a:r>
            <a:r>
              <a:rPr lang="en-US">
                <a:latin typeface="Verdana" pitchFamily="34" charset="0"/>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FEA5B-C3C8-464B-A572-9C726B8DA1E7}" type="slidenum">
              <a:rPr lang="en-US"/>
              <a:pPr/>
              <a:t>21</a:t>
            </a:fld>
            <a:endParaRPr lang="en-US"/>
          </a:p>
        </p:txBody>
      </p:sp>
      <p:sp>
        <p:nvSpPr>
          <p:cNvPr id="964610" name="Rectangle 2"/>
          <p:cNvSpPr>
            <a:spLocks noChangeArrowheads="1"/>
          </p:cNvSpPr>
          <p:nvPr>
            <p:ph type="sldImg"/>
          </p:nvPr>
        </p:nvSpPr>
        <p:spPr bwMode="auto">
          <a:xfrm>
            <a:off x="877888" y="681038"/>
            <a:ext cx="5094287" cy="3395662"/>
          </a:xfrm>
          <a:prstGeom prst="rect">
            <a:avLst/>
          </a:prstGeom>
          <a:solidFill>
            <a:srgbClr val="FFFFFF"/>
          </a:solidFill>
          <a:ln>
            <a:solidFill>
              <a:srgbClr val="000000"/>
            </a:solidFill>
            <a:miter lim="800000"/>
            <a:headEnd/>
            <a:tailEnd/>
          </a:ln>
        </p:spPr>
      </p:sp>
      <p:sp>
        <p:nvSpPr>
          <p:cNvPr id="964611" name="Rectangle 3"/>
          <p:cNvSpPr>
            <a:spLocks noChangeArrowheads="1"/>
          </p:cNvSpPr>
          <p:nvPr>
            <p:ph type="body" idx="1"/>
          </p:nvPr>
        </p:nvSpPr>
        <p:spPr bwMode="auto">
          <a:xfrm>
            <a:off x="903288" y="4379913"/>
            <a:ext cx="5045075" cy="4076700"/>
          </a:xfrm>
          <a:prstGeom prst="rect">
            <a:avLst/>
          </a:prstGeom>
          <a:solidFill>
            <a:srgbClr val="FFFFFF"/>
          </a:solidFill>
          <a:ln>
            <a:solidFill>
              <a:srgbClr val="000000"/>
            </a:solidFill>
            <a:miter lim="800000"/>
            <a:headEnd/>
            <a:tailEnd/>
          </a:ln>
        </p:spPr>
        <p:txBody>
          <a:bodyPr lIns="89730" tIns="44865" rIns="89730" bIns="44865"/>
          <a:lstStyle/>
          <a:p>
            <a:pPr>
              <a:buFontTx/>
              <a:buChar char="•"/>
            </a:pPr>
            <a:r>
              <a:rPr lang="en-US" sz="1000">
                <a:latin typeface="Verdana" pitchFamily="34" charset="0"/>
              </a:rPr>
              <a:t> Another advantage of using BMI-for-age to screen for overweight or at risk of overweight in children is that it correlates with clinical risk factors for cardiovascular disease including hyperlipidemia, elevated insulin, and high blood pressure.  Freedman and colleagues* used data from the Bogalusa Heart Study and found that approximately 60% of 5- to 10 year-old children who were overweight had at least one biochemical or clinical risk factor for cardiovascular disease such as those just mentioned, and 20% had two or more risk factors.*                           </a:t>
            </a:r>
          </a:p>
          <a:p>
            <a:pPr>
              <a:buFontTx/>
              <a:buChar char="•"/>
            </a:pPr>
            <a:endParaRPr lang="en-US" sz="1000">
              <a:latin typeface="Verdana" pitchFamily="34" charset="0"/>
            </a:endParaRPr>
          </a:p>
          <a:p>
            <a:pPr>
              <a:buFontTx/>
              <a:buChar char="•"/>
            </a:pPr>
            <a:r>
              <a:rPr lang="en-US" sz="1000">
                <a:latin typeface="Verdana" pitchFamily="34" charset="0"/>
              </a:rPr>
              <a:t>We know that risk factors in children become chronic diseases in adults. BMI-for-age during pubescence is related to lipid and lipoprotein levels and blood pressure in middle age.</a:t>
            </a:r>
          </a:p>
          <a:p>
            <a:endParaRPr lang="en-US" sz="1000">
              <a:latin typeface="Verdana" pitchFamily="34" charset="0"/>
            </a:endParaRPr>
          </a:p>
          <a:p>
            <a:r>
              <a:rPr lang="en-US" sz="1000">
                <a:latin typeface="Verdana" pitchFamily="34" charset="0"/>
              </a:rPr>
              <a:t>*Freedman et al., The relation of overweight to cardiovascular risk factors among children and adolescents: the Bogalusa Heart Study. </a:t>
            </a:r>
            <a:r>
              <a:rPr lang="en-US" sz="1000" u="sng">
                <a:latin typeface="Verdana" pitchFamily="34" charset="0"/>
              </a:rPr>
              <a:t>Pediatrics</a:t>
            </a:r>
            <a:r>
              <a:rPr lang="en-US" sz="1000">
                <a:latin typeface="Verdana" pitchFamily="34" charset="0"/>
              </a:rPr>
              <a:t> 1999;103:1175-1182.</a:t>
            </a:r>
          </a:p>
          <a:p>
            <a:endParaRPr lang="en-US" sz="1000">
              <a:latin typeface="Verdana" pitchFamily="34" charset="0"/>
            </a:endParaRPr>
          </a:p>
          <a:p>
            <a:endParaRPr lang="en-US" sz="1000">
              <a:latin typeface="Verdan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0B55E-01B9-48BA-B5BF-9C44CF424B5C}" type="slidenum">
              <a:rPr lang="en-US"/>
              <a:pPr/>
              <a:t>22</a:t>
            </a:fld>
            <a:endParaRPr lang="en-US"/>
          </a:p>
        </p:txBody>
      </p:sp>
      <p:sp>
        <p:nvSpPr>
          <p:cNvPr id="966658"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66659"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BMI-for-age compares well with both weight-for-stature measurements and measures of body fat.</a:t>
            </a:r>
          </a:p>
          <a:p>
            <a:endParaRPr lang="en-US" sz="1000">
              <a:latin typeface="Verdana" pitchFamily="34" charset="0"/>
            </a:endParaRPr>
          </a:p>
          <a:p>
            <a:r>
              <a:rPr lang="en-US" sz="1000">
                <a:latin typeface="Verdana" pitchFamily="34" charset="0"/>
              </a:rPr>
              <a:t>A study completed by researchers at CDC compared the performance of BMI-for-age and weight-for-stature with fatness measured by dual energy x-ray absorptometry (DXA), a direct measure of adiposity. </a:t>
            </a:r>
          </a:p>
          <a:p>
            <a:r>
              <a:rPr lang="en-US" sz="1000">
                <a:latin typeface="Verdana" pitchFamily="34" charset="0"/>
              </a:rPr>
              <a:t> </a:t>
            </a:r>
          </a:p>
          <a:p>
            <a:pPr lvl="2"/>
            <a:r>
              <a:rPr lang="en-US" sz="1000">
                <a:latin typeface="Verdana" pitchFamily="34" charset="0"/>
              </a:rPr>
              <a:t>	NHANES III data were used to test how well BMI-for-age predicts underweight (below 15th percentile) and overweight (&gt;85th percentile) relative to the traditional weight-for-stature in children 2 to 19 years old.</a:t>
            </a:r>
          </a:p>
          <a:p>
            <a:pPr lvl="2"/>
            <a:endParaRPr lang="en-US" sz="1000">
              <a:latin typeface="Verdana" pitchFamily="34" charset="0"/>
            </a:endParaRPr>
          </a:p>
          <a:p>
            <a:pPr lvl="2"/>
            <a:r>
              <a:rPr lang="en-US" sz="1000">
                <a:latin typeface="Verdana" pitchFamily="34" charset="0"/>
              </a:rPr>
              <a:t>	Both BMI-for-age and weight-for-stature performed equally well in screening for  underweight and overweight among children 3 to 5 years of age. </a:t>
            </a:r>
          </a:p>
          <a:p>
            <a:pPr lvl="2"/>
            <a:endParaRPr lang="en-US" sz="1000">
              <a:latin typeface="Verdana" pitchFamily="34" charset="0"/>
            </a:endParaRPr>
          </a:p>
          <a:p>
            <a:pPr lvl="2"/>
            <a:r>
              <a:rPr lang="en-US" sz="1000">
                <a:latin typeface="Verdana" pitchFamily="34" charset="0"/>
              </a:rPr>
              <a:t>	For school-aged children (6 to 11 and 12 to 19 age groups), BMI-for-age was slightly better than weight-for-stature in predicting underweight and overweight. </a:t>
            </a:r>
          </a:p>
          <a:p>
            <a:pPr lvl="2"/>
            <a:endParaRPr lang="en-US" sz="1000">
              <a:latin typeface="Verdana" pitchFamily="34" charset="0"/>
            </a:endParaRPr>
          </a:p>
          <a:p>
            <a:pPr lvl="2"/>
            <a:r>
              <a:rPr lang="en-US" sz="1000">
                <a:latin typeface="Verdana" pitchFamily="34" charset="0"/>
              </a:rPr>
              <a:t>	Ratios of weight relative to stature such as BMI-for-age and weight-for-stature may be used as indirect measures of overweight that correlate with more direct measures. </a:t>
            </a:r>
          </a:p>
          <a:p>
            <a:endParaRPr lang="en-US" sz="1000">
              <a:latin typeface="Verdana" pitchFamily="34" charset="0"/>
            </a:endParaRPr>
          </a:p>
          <a:p>
            <a:r>
              <a:rPr lang="en-US" sz="1000">
                <a:latin typeface="Verdana" pitchFamily="34" charset="0"/>
              </a:rPr>
              <a:t>BMI-for-age is significantly correlated with subcutaneous and total body fatness in adolescents. It is not a measure of body fatness but rather a proxy for body fat.</a:t>
            </a:r>
          </a:p>
          <a:p>
            <a:endParaRPr lang="en-US" sz="1000">
              <a:latin typeface="Verdana" pitchFamily="34" charset="0"/>
            </a:endParaRPr>
          </a:p>
          <a:p>
            <a:r>
              <a:rPr lang="en-US">
                <a:latin typeface="Verdana" pitchFamily="34" charset="0"/>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9AC3F-6868-4210-A032-45B0FEA94A45}" type="slidenum">
              <a:rPr lang="en-US"/>
              <a:pPr/>
              <a:t>23</a:t>
            </a:fld>
            <a:endParaRPr lang="en-US"/>
          </a:p>
        </p:txBody>
      </p:sp>
      <p:sp>
        <p:nvSpPr>
          <p:cNvPr id="968706" name="Rectangle 2"/>
          <p:cNvSpPr>
            <a:spLocks noChangeArrowheads="1"/>
          </p:cNvSpPr>
          <p:nvPr>
            <p:ph type="sldImg"/>
          </p:nvPr>
        </p:nvSpPr>
        <p:spPr bwMode="auto">
          <a:xfrm>
            <a:off x="860425" y="688975"/>
            <a:ext cx="5140325" cy="3425825"/>
          </a:xfrm>
          <a:prstGeom prst="rect">
            <a:avLst/>
          </a:prstGeom>
          <a:noFill/>
          <a:ln w="12700" cap="flat">
            <a:solidFill>
              <a:schemeClr val="tx1"/>
            </a:solidFill>
            <a:miter lim="800000"/>
            <a:headEnd/>
            <a:tailEnd/>
          </a:ln>
        </p:spPr>
      </p:sp>
      <p:sp>
        <p:nvSpPr>
          <p:cNvPr id="968707" name="Rectangle 3"/>
          <p:cNvSpPr>
            <a:spLocks noChangeArrowheads="1"/>
          </p:cNvSpPr>
          <p:nvPr>
            <p:ph type="body" idx="1"/>
          </p:nvPr>
        </p:nvSpPr>
        <p:spPr bwMode="auto">
          <a:xfrm>
            <a:off x="820738" y="4343400"/>
            <a:ext cx="5216525" cy="4111625"/>
          </a:xfrm>
          <a:prstGeom prst="rect">
            <a:avLst/>
          </a:prstGeom>
          <a:noFill/>
          <a:ln w="12700">
            <a:miter lim="800000"/>
            <a:headEnd/>
            <a:tailEnd/>
          </a:ln>
        </p:spPr>
        <p:txBody>
          <a:bodyPr lIns="93887" tIns="46118" rIns="93887" bIns="46118"/>
          <a:lstStyle/>
          <a:p>
            <a:r>
              <a:rPr lang="en-US" sz="1000">
                <a:latin typeface="Verdana" pitchFamily="34" charset="0"/>
              </a:rPr>
              <a:t>Because of the numerous advantages of using BMI-for-age for assessing overweight in children and adolescents, expert committees and advisory groups have recommended BMI-for-age as the accepted measure.  Published references are listed on the slide. Briefly, the background on recommendations to use BMI-for-age follow:</a:t>
            </a:r>
          </a:p>
          <a:p>
            <a:endParaRPr lang="en-US" sz="1000">
              <a:latin typeface="Verdana" pitchFamily="34" charset="0"/>
            </a:endParaRPr>
          </a:p>
          <a:p>
            <a:pPr>
              <a:buFontTx/>
              <a:buChar char="•"/>
            </a:pPr>
            <a:r>
              <a:rPr lang="en-US" sz="1000">
                <a:latin typeface="Verdana" pitchFamily="34" charset="0"/>
              </a:rPr>
              <a:t> In 1994, an expert committee on Clinical Guidelines for Overweight in Adolescent Preventive Services was convened to provide advice on the development of Bright Futures: National Guidelines for Health Supervision of Infants, Children and Adolescents and Guidelines for Adolescent Preventive Services (GAPS). The committee recommended that BMI-for-age be used to routinely screen for overweight in adolescents.</a:t>
            </a:r>
          </a:p>
          <a:p>
            <a:pPr>
              <a:buFontTx/>
              <a:buChar char="•"/>
            </a:pPr>
            <a:endParaRPr lang="en-US" sz="1000">
              <a:latin typeface="Verdana" pitchFamily="34" charset="0"/>
            </a:endParaRPr>
          </a:p>
          <a:p>
            <a:pPr>
              <a:buFontTx/>
              <a:buChar char="•"/>
            </a:pPr>
            <a:r>
              <a:rPr lang="en-US" sz="1000">
                <a:latin typeface="Verdana" pitchFamily="34" charset="0"/>
              </a:rPr>
              <a:t> In 1997, a consensus panel recommended that BMI for age be used routinely to screen children for overweight. They also recommended cutpoints of between the 85th and 95th percentiles to identify children and adolescents as at risk of overweight and at or above the 95th percentile to identify children and adolescents as overweight. (Barlow and Dietz, 1998).</a:t>
            </a:r>
          </a:p>
          <a:p>
            <a:pPr>
              <a:buFontTx/>
              <a:buChar char="•"/>
            </a:pPr>
            <a:endParaRPr lang="en-US" sz="1000">
              <a:latin typeface="Verdana" pitchFamily="34" charset="0"/>
            </a:endParaRPr>
          </a:p>
          <a:p>
            <a:pPr>
              <a:buFontTx/>
              <a:buChar char="•"/>
            </a:pPr>
            <a:r>
              <a:rPr lang="en-US" sz="1000">
                <a:latin typeface="Verdana" pitchFamily="34" charset="0"/>
              </a:rPr>
              <a:t>  Also, in 1997, an international conference convened by the International Obesity Task Force concluded that BMI is a reasonable measure for assessing overweight in children and adolescents worldwide. (Dietz and Bellizzi, 1999; Bellizzi and Dietz, 1999).</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9103A-C6A9-48F3-B7D2-2D08256C091C}" type="slidenum">
              <a:rPr lang="en-US"/>
              <a:pPr/>
              <a:t>24</a:t>
            </a:fld>
            <a:endParaRPr lang="en-US"/>
          </a:p>
        </p:txBody>
      </p:sp>
      <p:sp>
        <p:nvSpPr>
          <p:cNvPr id="970754"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70755"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The shapes of the weight-for-stature and the BMI-for-age growth curves differ, as you can see. The weight-for-stature curve shows how weight increases in relation to stature. The BMI-for-age chart shows age-related changes in growth and can be used up to age 20. With the BMI-for-age chart weight, stature and age of a child are considered whereas with the weight-for-stature chart, only weight and stature are used. </a:t>
            </a:r>
          </a:p>
          <a:p>
            <a:endParaRPr lang="en-US" sz="1000">
              <a:latin typeface="Verdan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4916D-F123-4C8B-B934-F381ABCE6852}" type="slidenum">
              <a:rPr lang="en-US"/>
              <a:pPr/>
              <a:t>25</a:t>
            </a:fld>
            <a:endParaRPr lang="en-US"/>
          </a:p>
        </p:txBody>
      </p:sp>
      <p:sp>
        <p:nvSpPr>
          <p:cNvPr id="972802"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72803"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BMI changes substantially with age. After about 1 year of age, BMI-for-age begins to decline and it continues falling during the preschool years until it reaches a minimum around 4 to 6 years of age. Here you see BMI-for-age tracking on the 95</a:t>
            </a:r>
            <a:r>
              <a:rPr lang="en-US" sz="1000" baseline="30000">
                <a:solidFill>
                  <a:srgbClr val="333333"/>
                </a:solidFill>
                <a:latin typeface="Verdana" pitchFamily="34" charset="0"/>
              </a:rPr>
              <a:t>th</a:t>
            </a:r>
            <a:r>
              <a:rPr lang="en-US" sz="1000">
                <a:solidFill>
                  <a:srgbClr val="333333"/>
                </a:solidFill>
                <a:latin typeface="Verdana" pitchFamily="34" charset="0"/>
              </a:rPr>
              <a:t> percentile.</a:t>
            </a:r>
            <a:endParaRPr lang="en-US" sz="1000">
              <a:latin typeface="Verdana" pitchFamily="34" charset="0"/>
            </a:endParaRPr>
          </a:p>
          <a:p>
            <a:endParaRPr lang="en-US" sz="1000">
              <a:latin typeface="Verdana" pitchFamily="34" charset="0"/>
            </a:endParaRPr>
          </a:p>
          <a:p>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52ECC-C1B2-430B-A844-B0905DF943CF}" type="slidenum">
              <a:rPr lang="en-US"/>
              <a:pPr/>
              <a:t>26</a:t>
            </a:fld>
            <a:endParaRPr lang="en-US"/>
          </a:p>
        </p:txBody>
      </p:sp>
      <p:sp>
        <p:nvSpPr>
          <p:cNvPr id="974850"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74851"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Here you see a section of the BMI-for-age chart for boys enlarged to show the shape of the curve in more detail. After 4 to 6 years of age, BMI-for-age begins a gradual increase through adolescence and most of adulthood. The rebound or increase in BMI that occurs after it reaches its lowest point is referred to as "adiposity" rebound. This is a normal pattern of growth that occurs in all children.</a:t>
            </a:r>
          </a:p>
          <a:p>
            <a:endParaRPr lang="en-US" sz="1000">
              <a:solidFill>
                <a:srgbClr val="333333"/>
              </a:solidFill>
              <a:latin typeface="Verdana" pitchFamily="34" charset="0"/>
            </a:endParaRPr>
          </a:p>
          <a:p>
            <a:r>
              <a:rPr lang="en-US" sz="1000">
                <a:solidFill>
                  <a:srgbClr val="333333"/>
                </a:solidFill>
                <a:latin typeface="Verdana" pitchFamily="34" charset="0"/>
              </a:rPr>
              <a:t>Recent research has shown that the age when the "adiposity" rebound occurs may be a critical period in childhood for the development of obesity as an adult. An early "adiposity" rebound, occurring before ages 4 to 6, is associated with obesity in adulthood. In the example shown here, adiposity rebound occurred at around age 3. BMI reached the lowest point at 32 months (2 years 8 months) and then began to increase.</a:t>
            </a:r>
          </a:p>
          <a:p>
            <a:endParaRPr lang="en-US" sz="1000">
              <a:solidFill>
                <a:srgbClr val="333333"/>
              </a:solidFill>
              <a:latin typeface="Verdana" pitchFamily="34" charset="0"/>
            </a:endParaRPr>
          </a:p>
          <a:p>
            <a:r>
              <a:rPr lang="en-US" sz="1000">
                <a:solidFill>
                  <a:srgbClr val="333333"/>
                </a:solidFill>
                <a:latin typeface="Verdana" pitchFamily="34" charset="0"/>
              </a:rPr>
              <a:t>However, studies have yet to determine whether the higher BMI in childhood is truly adipose tissue versus lean body mass or bone. Additional research is needed to further understand the impact of early adiposity rebound on adult obesity. (Note that we put the word adiposity in quotations when using it in this context since we do not know if it is truly adipose tissue.) </a:t>
            </a:r>
          </a:p>
          <a:p>
            <a:endParaRPr lang="en-US" sz="100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E0D08-0694-4B2C-BF09-E2279FAFE0AA}" type="slidenum">
              <a:rPr lang="en-US"/>
              <a:pPr/>
              <a:t>27</a:t>
            </a:fld>
            <a:endParaRPr lang="en-US"/>
          </a:p>
        </p:txBody>
      </p:sp>
      <p:sp>
        <p:nvSpPr>
          <p:cNvPr id="976898" name="Rectangle 2"/>
          <p:cNvSpPr>
            <a:spLocks noChangeArrowheads="1"/>
          </p:cNvSpPr>
          <p:nvPr>
            <p:ph type="sldImg"/>
          </p:nvPr>
        </p:nvSpPr>
        <p:spPr bwMode="auto">
          <a:xfrm>
            <a:off x="860425" y="688975"/>
            <a:ext cx="5140325" cy="3425825"/>
          </a:xfrm>
          <a:prstGeom prst="rect">
            <a:avLst/>
          </a:prstGeom>
          <a:noFill/>
          <a:ln w="12700" cap="flat">
            <a:solidFill>
              <a:schemeClr val="tx1"/>
            </a:solidFill>
            <a:miter lim="800000"/>
            <a:headEnd/>
            <a:tailEnd/>
          </a:ln>
        </p:spPr>
      </p:sp>
      <p:sp>
        <p:nvSpPr>
          <p:cNvPr id="976899" name="Rectangle 3"/>
          <p:cNvSpPr>
            <a:spLocks noChangeArrowheads="1"/>
          </p:cNvSpPr>
          <p:nvPr>
            <p:ph type="body" idx="1"/>
          </p:nvPr>
        </p:nvSpPr>
        <p:spPr bwMode="auto">
          <a:xfrm>
            <a:off x="919163" y="4343400"/>
            <a:ext cx="5019675" cy="4111625"/>
          </a:xfrm>
          <a:prstGeom prst="rect">
            <a:avLst/>
          </a:prstGeom>
          <a:noFill/>
          <a:ln w="12700">
            <a:miter lim="800000"/>
            <a:headEnd/>
            <a:tailEnd/>
          </a:ln>
        </p:spPr>
        <p:txBody>
          <a:bodyPr lIns="93887" tIns="46118" rIns="93887" bIns="46118"/>
          <a:lstStyle/>
          <a:p>
            <a:r>
              <a:rPr lang="en-US" sz="1000">
                <a:solidFill>
                  <a:srgbClr val="333333"/>
                </a:solidFill>
                <a:latin typeface="Verdana" pitchFamily="34" charset="0"/>
              </a:rPr>
              <a:t>The expert committees’ recommendations are to classify BMI-for-age at or above the 95th percentile as overweight and between the 85th and 95th percentile as at risk of overweight. </a:t>
            </a:r>
          </a:p>
          <a:p>
            <a:endParaRPr lang="en-US" sz="1000">
              <a:solidFill>
                <a:srgbClr val="333333"/>
              </a:solidFill>
              <a:latin typeface="Verdana" pitchFamily="34" charset="0"/>
            </a:endParaRPr>
          </a:p>
          <a:p>
            <a:r>
              <a:rPr lang="en-US" sz="1000">
                <a:solidFill>
                  <a:srgbClr val="333333"/>
                </a:solidFill>
                <a:latin typeface="Verdana" pitchFamily="34" charset="0"/>
              </a:rPr>
              <a:t>The 85th percentile is included on the BMI-for-age and the weight-for-stature charts to identify those at risk of overweight.</a:t>
            </a:r>
          </a:p>
          <a:p>
            <a:r>
              <a:rPr lang="en-US" sz="1000">
                <a:solidFill>
                  <a:srgbClr val="333333"/>
                </a:solidFill>
                <a:latin typeface="Verdana" pitchFamily="34" charset="0"/>
              </a:rPr>
              <a:t> </a:t>
            </a:r>
          </a:p>
          <a:p>
            <a:r>
              <a:rPr lang="en-US" sz="1000">
                <a:solidFill>
                  <a:srgbClr val="333333"/>
                </a:solidFill>
                <a:latin typeface="Verdana" pitchFamily="34" charset="0"/>
              </a:rPr>
              <a:t>The cutoff for underweight of less than the 5th percentile is based on recommendations by the World Health Organization Expert Committee on Physical Status.</a:t>
            </a:r>
            <a:r>
              <a:rPr lang="en-US" sz="1000" baseline="30000">
                <a:solidFill>
                  <a:srgbClr val="333333"/>
                </a:solidFill>
                <a:latin typeface="Verdana" pitchFamily="34" charset="0"/>
              </a:rPr>
              <a:t>1 </a:t>
            </a:r>
          </a:p>
          <a:p>
            <a:endParaRPr lang="en-US" sz="1000">
              <a:latin typeface="Verdana" pitchFamily="34" charset="0"/>
            </a:endParaRPr>
          </a:p>
          <a:p>
            <a:r>
              <a:rPr lang="en-US" sz="800" baseline="30000">
                <a:latin typeface="Verdana" pitchFamily="34" charset="0"/>
              </a:rPr>
              <a:t>1 </a:t>
            </a:r>
            <a:r>
              <a:rPr lang="en-US" sz="800">
                <a:latin typeface="Verdana" pitchFamily="34" charset="0"/>
              </a:rPr>
              <a:t>The World Health Organization Expert Committee on Physical Status. The Use and Interpretation of Anthropometry. </a:t>
            </a:r>
            <a:r>
              <a:rPr lang="en-US" sz="800" u="sng">
                <a:latin typeface="Verdana" pitchFamily="34" charset="0"/>
              </a:rPr>
              <a:t>Physical Status: Report of a WHO Expert Committee: WHO Technical Report Series 854</a:t>
            </a:r>
            <a:r>
              <a:rPr lang="en-US" sz="800">
                <a:latin typeface="Verdana" pitchFamily="34" charset="0"/>
              </a:rPr>
              <a:t>, WHO, Geneva, 1996.</a:t>
            </a:r>
          </a:p>
          <a:p>
            <a:endParaRPr lang="en-US" sz="800">
              <a:latin typeface="Verdana"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59776-C1BC-4776-8824-4B75530A4A96}" type="slidenum">
              <a:rPr lang="en-US"/>
              <a:pPr/>
              <a:t>28</a:t>
            </a:fld>
            <a:endParaRPr lang="en-US"/>
          </a:p>
        </p:txBody>
      </p:sp>
      <p:sp>
        <p:nvSpPr>
          <p:cNvPr id="978946" name="Rectangle 2"/>
          <p:cNvSpPr>
            <a:spLocks noChangeArrowheads="1"/>
          </p:cNvSpPr>
          <p:nvPr>
            <p:ph type="sldImg"/>
          </p:nvPr>
        </p:nvSpPr>
        <p:spPr bwMode="auto">
          <a:xfrm>
            <a:off x="938213" y="738188"/>
            <a:ext cx="5141912" cy="3427412"/>
          </a:xfrm>
          <a:prstGeom prst="rect">
            <a:avLst/>
          </a:prstGeom>
          <a:solidFill>
            <a:srgbClr val="FFFFFF"/>
          </a:solidFill>
          <a:ln>
            <a:solidFill>
              <a:srgbClr val="000000"/>
            </a:solidFill>
            <a:miter lim="800000"/>
            <a:headEnd/>
            <a:tailEnd/>
          </a:ln>
        </p:spPr>
      </p:sp>
      <p:sp>
        <p:nvSpPr>
          <p:cNvPr id="978947"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“The validity of selected cutoff points to identify adolescents with the highest percentage of body fat has been investigated. In general, common cutoff points for BMI and relative weight have low sensitivities but high specificities. For example, BMIs </a:t>
            </a:r>
            <a:r>
              <a:rPr lang="en-US" sz="1000" u="sng">
                <a:solidFill>
                  <a:srgbClr val="333333"/>
                </a:solidFill>
                <a:latin typeface="Verdana" pitchFamily="34" charset="0"/>
              </a:rPr>
              <a:t>&gt;</a:t>
            </a:r>
            <a:r>
              <a:rPr lang="en-US" sz="1000">
                <a:solidFill>
                  <a:srgbClr val="333333"/>
                </a:solidFill>
                <a:latin typeface="Verdana" pitchFamily="34" charset="0"/>
              </a:rPr>
              <a:t> 85</a:t>
            </a:r>
            <a:r>
              <a:rPr lang="en-US" sz="1000" baseline="30000">
                <a:solidFill>
                  <a:srgbClr val="333333"/>
                </a:solidFill>
                <a:latin typeface="Verdana" pitchFamily="34" charset="0"/>
              </a:rPr>
              <a:t>th</a:t>
            </a:r>
            <a:r>
              <a:rPr lang="en-US" sz="1000">
                <a:solidFill>
                  <a:srgbClr val="333333"/>
                </a:solidFill>
                <a:latin typeface="Verdana" pitchFamily="34" charset="0"/>
              </a:rPr>
              <a:t> percentile has a sensitivity of 29% and 23% for identifying adolescent males and females, respectively, who are above the 90</a:t>
            </a:r>
            <a:r>
              <a:rPr lang="en-US" sz="1000" baseline="30000">
                <a:solidFill>
                  <a:srgbClr val="333333"/>
                </a:solidFill>
                <a:latin typeface="Verdana" pitchFamily="34" charset="0"/>
              </a:rPr>
              <a:t>th</a:t>
            </a:r>
            <a:r>
              <a:rPr lang="en-US" sz="1000">
                <a:solidFill>
                  <a:srgbClr val="333333"/>
                </a:solidFill>
                <a:latin typeface="Verdana" pitchFamily="34" charset="0"/>
              </a:rPr>
              <a:t> percentile for percentage body fat; corresponding specificities are 99% and 100%. In screening for adolescent overweight, specificity may be more important than sensitivity. Maximizing specificity minimizes the proportion of adolescents who will be incorrectly considered overweight by the screen.” </a:t>
            </a:r>
            <a:r>
              <a:rPr lang="en-US" sz="1000" baseline="30000">
                <a:solidFill>
                  <a:srgbClr val="333333"/>
                </a:solidFill>
                <a:latin typeface="Verdana" pitchFamily="34" charset="0"/>
              </a:rPr>
              <a:t>1</a:t>
            </a:r>
          </a:p>
          <a:p>
            <a:endParaRPr lang="en-US" sz="1000">
              <a:solidFill>
                <a:srgbClr val="333333"/>
              </a:solidFill>
              <a:latin typeface="Verdana" pitchFamily="34" charset="0"/>
            </a:endParaRPr>
          </a:p>
          <a:p>
            <a:r>
              <a:rPr lang="en-US" sz="1000">
                <a:solidFill>
                  <a:srgbClr val="333333"/>
                </a:solidFill>
                <a:latin typeface="Verdana" pitchFamily="34" charset="0"/>
              </a:rPr>
              <a:t>Recently it has been shown that cardiovascular risk factors are associated with the established BMI-for-age cutoffs. Freedman et al., (1999) found that approximately 60% of 5- to 10 year-old children with BMI-for-age values </a:t>
            </a:r>
            <a:r>
              <a:rPr lang="en-US" sz="1000" u="sng">
                <a:solidFill>
                  <a:srgbClr val="333333"/>
                </a:solidFill>
                <a:latin typeface="Verdana" pitchFamily="34" charset="0"/>
              </a:rPr>
              <a:t>&gt;</a:t>
            </a:r>
            <a:r>
              <a:rPr lang="en-US" sz="1000">
                <a:solidFill>
                  <a:srgbClr val="333333"/>
                </a:solidFill>
                <a:latin typeface="Verdana" pitchFamily="34" charset="0"/>
              </a:rPr>
              <a:t> the 95</a:t>
            </a:r>
            <a:r>
              <a:rPr lang="en-US" sz="1000" baseline="30000">
                <a:solidFill>
                  <a:srgbClr val="333333"/>
                </a:solidFill>
                <a:latin typeface="Verdana" pitchFamily="34" charset="0"/>
              </a:rPr>
              <a:t>th </a:t>
            </a:r>
            <a:r>
              <a:rPr lang="en-US" sz="1000">
                <a:solidFill>
                  <a:srgbClr val="333333"/>
                </a:solidFill>
                <a:latin typeface="Verdana" pitchFamily="34" charset="0"/>
              </a:rPr>
              <a:t>percentile had at least one biochemical or clinical risk factor for cardiovascular disease such as hypertension, elevated insulin levels, and hyperlipidemia. Twenty percent of children had two or more risk factors.</a:t>
            </a:r>
            <a:r>
              <a:rPr lang="en-US" sz="1000" baseline="30000">
                <a:solidFill>
                  <a:srgbClr val="333333"/>
                </a:solidFill>
                <a:latin typeface="Verdana" pitchFamily="34" charset="0"/>
              </a:rPr>
              <a:t> </a:t>
            </a:r>
          </a:p>
          <a:p>
            <a:endParaRPr lang="en-US" sz="1000" baseline="30000">
              <a:solidFill>
                <a:srgbClr val="333333"/>
              </a:solidFill>
              <a:latin typeface="Verdana" pitchFamily="34" charset="0"/>
            </a:endParaRPr>
          </a:p>
          <a:p>
            <a:r>
              <a:rPr lang="en-US" sz="800" baseline="30000">
                <a:solidFill>
                  <a:srgbClr val="000000"/>
                </a:solidFill>
                <a:latin typeface="Verdana" pitchFamily="34" charset="0"/>
              </a:rPr>
              <a:t>1</a:t>
            </a:r>
            <a:r>
              <a:rPr lang="en-US" sz="800">
                <a:solidFill>
                  <a:srgbClr val="000000"/>
                </a:solidFill>
                <a:latin typeface="Verdana" pitchFamily="34" charset="0"/>
              </a:rPr>
              <a:t> Himes and Dietz, Guidelines for overweight in adolescent preventive services: Recommendations from an expert committee. </a:t>
            </a:r>
            <a:r>
              <a:rPr lang="en-US" sz="800" u="sng">
                <a:solidFill>
                  <a:srgbClr val="000000"/>
                </a:solidFill>
                <a:latin typeface="Verdana" pitchFamily="34" charset="0"/>
              </a:rPr>
              <a:t>Am J Clin Nutr</a:t>
            </a:r>
            <a:r>
              <a:rPr lang="en-US" sz="800">
                <a:solidFill>
                  <a:srgbClr val="000000"/>
                </a:solidFill>
                <a:latin typeface="Verdana" pitchFamily="34" charset="0"/>
              </a:rPr>
              <a:t> 1994;59:307-316.</a:t>
            </a:r>
          </a:p>
          <a:p>
            <a:endParaRPr lang="en-US" sz="800">
              <a:solidFill>
                <a:srgbClr val="000000"/>
              </a:solidFill>
              <a:latin typeface="Verdana" pitchFamily="34" charset="0"/>
            </a:endParaRPr>
          </a:p>
          <a:p>
            <a:endParaRPr lang="en-US" sz="1000" baseline="3000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D77A3-AA34-46B6-9139-FA364B83E559}" type="slidenum">
              <a:rPr lang="en-US"/>
              <a:pPr/>
              <a:t>29</a:t>
            </a:fld>
            <a:endParaRPr lang="en-US"/>
          </a:p>
        </p:txBody>
      </p:sp>
      <p:sp>
        <p:nvSpPr>
          <p:cNvPr id="993282" name="Rectangle 2"/>
          <p:cNvSpPr>
            <a:spLocks noChangeArrowheads="1"/>
          </p:cNvSpPr>
          <p:nvPr>
            <p:ph type="sldImg"/>
          </p:nvPr>
        </p:nvSpPr>
        <p:spPr bwMode="auto">
          <a:xfrm>
            <a:off x="860425" y="688975"/>
            <a:ext cx="5140325" cy="3425825"/>
          </a:xfrm>
          <a:prstGeom prst="rect">
            <a:avLst/>
          </a:prstGeom>
          <a:noFill/>
          <a:ln w="12700" cap="flat">
            <a:solidFill>
              <a:schemeClr val="tx1"/>
            </a:solidFill>
            <a:miter lim="800000"/>
            <a:headEnd/>
            <a:tailEnd/>
          </a:ln>
        </p:spPr>
      </p:sp>
      <p:sp>
        <p:nvSpPr>
          <p:cNvPr id="993283" name="Rectangle 3"/>
          <p:cNvSpPr>
            <a:spLocks noChangeArrowheads="1"/>
          </p:cNvSpPr>
          <p:nvPr>
            <p:ph type="body" idx="1"/>
          </p:nvPr>
        </p:nvSpPr>
        <p:spPr bwMode="auto">
          <a:xfrm>
            <a:off x="919163" y="4343400"/>
            <a:ext cx="5019675" cy="4111625"/>
          </a:xfrm>
          <a:prstGeom prst="rect">
            <a:avLst/>
          </a:prstGeom>
          <a:noFill/>
          <a:ln w="12700">
            <a:miter lim="800000"/>
            <a:headEnd/>
            <a:tailEnd/>
          </a:ln>
        </p:spPr>
        <p:txBody>
          <a:bodyPr lIns="93887" tIns="46118" rIns="93887" bIns="46118"/>
          <a:lstStyle/>
          <a:p>
            <a:r>
              <a:rPr lang="en-US" sz="1000">
                <a:solidFill>
                  <a:srgbClr val="333333"/>
                </a:solidFill>
                <a:latin typeface="Verdana" pitchFamily="34" charset="0"/>
              </a:rPr>
              <a:t>BMI can be calculated using either the metric system or the English system. A hand-held calculator or the CDC Table for Calculated Body Mass Index Values for Selected Heights and Weights for Ages 2 to 20 can be used. With the metric system, the formula for BMI is weight in kilograms divided by height in meters squared. Because height is commonly measured in centimeters, an alternate calculation formula is to divide weight in kilograms by height in centimeters squared, and then multiply the result by 10,000. </a:t>
            </a:r>
            <a:r>
              <a:rPr lang="en-US" sz="1000" i="1">
                <a:solidFill>
                  <a:srgbClr val="333333"/>
                </a:solidFill>
                <a:latin typeface="Verdana" pitchFamily="34" charset="0"/>
              </a:rPr>
              <a:t>When using a hand-held calculator: </a:t>
            </a:r>
            <a:r>
              <a:rPr lang="en-US" sz="1000">
                <a:solidFill>
                  <a:srgbClr val="333333"/>
                </a:solidFill>
                <a:latin typeface="Verdana" pitchFamily="34" charset="0"/>
              </a:rPr>
              <a:t>if your calculator has a square function, divide weight (kg) by height (cm) squared, multiply by 10,000 and round to one decimal place;  if your calculator does not have a square function, divide weight by height twice as shown in the calculation formula above, multiply by 10,000 and round to one decimal place. Calculations for BMI can be completed as a continuous equation.</a:t>
            </a:r>
          </a:p>
          <a:p>
            <a:endParaRPr lang="en-US" sz="1000">
              <a:solidFill>
                <a:srgbClr val="333333"/>
              </a:solidFill>
              <a:latin typeface="Verdana" pitchFamily="34" charset="0"/>
            </a:endParaRPr>
          </a:p>
          <a:p>
            <a:r>
              <a:rPr lang="en-US" sz="1000" b="1">
                <a:latin typeface="Verdana" pitchFamily="34" charset="0"/>
              </a:rPr>
              <a:t>Example:</a:t>
            </a:r>
            <a:r>
              <a:rPr lang="en-US" sz="1000">
                <a:latin typeface="Verdana" pitchFamily="34" charset="0"/>
              </a:rPr>
              <a:t> a child has a weight of 16.9 kg and height of 105.4 cm.  When the calculations are completed we find his BMI to be 15.2.</a:t>
            </a:r>
          </a:p>
          <a:p>
            <a:endParaRPr lang="en-US" sz="1000">
              <a:latin typeface="Verdan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44DD7-5E63-43F7-B996-51405C319146}" type="slidenum">
              <a:rPr lang="en-US"/>
              <a:pPr/>
              <a:t>3</a:t>
            </a:fld>
            <a:endParaRPr lang="en-US"/>
          </a:p>
        </p:txBody>
      </p:sp>
      <p:sp>
        <p:nvSpPr>
          <p:cNvPr id="946178" name="Rectangle 9218"/>
          <p:cNvSpPr>
            <a:spLocks noChangeArrowheads="1" noTextEdit="1"/>
          </p:cNvSpPr>
          <p:nvPr>
            <p:ph type="sldImg"/>
          </p:nvPr>
        </p:nvSpPr>
        <p:spPr>
          <a:xfrm>
            <a:off x="862013" y="690563"/>
            <a:ext cx="5133975" cy="3422650"/>
          </a:xfrm>
          <a:ln/>
        </p:spPr>
      </p:sp>
      <p:sp>
        <p:nvSpPr>
          <p:cNvPr id="946179" name="Rectangle 9219"/>
          <p:cNvSpPr>
            <a:spLocks noGrp="1" noChangeArrowheads="1"/>
          </p:cNvSpPr>
          <p:nvPr>
            <p:ph type="body" idx="1"/>
          </p:nvPr>
        </p:nvSpPr>
        <p:spPr>
          <a:xfrm>
            <a:off x="917575" y="4343400"/>
            <a:ext cx="5022850" cy="4110038"/>
          </a:xfrm>
        </p:spPr>
        <p:txBody>
          <a:bodyPr lIns="91121" tIns="45561" rIns="91121" bIns="45561"/>
          <a:lstStyle/>
          <a:p>
            <a:pPr>
              <a:spcBef>
                <a:spcPts val="500"/>
              </a:spcBef>
              <a:spcAft>
                <a:spcPts val="500"/>
              </a:spcAft>
            </a:pPr>
            <a:r>
              <a:rPr lang="en-US" sz="1000">
                <a:latin typeface="Verdana" pitchFamily="34" charset="0"/>
              </a:rPr>
              <a:t>New growth charts are shown on this list. They are revised versions of the NCHS growth charts with the addition of the new Body Mass Index-for-age charts.  CDC recommends that the BMI-for-age charts be used for all children 2 to 20 years of age in place of the weight-for-stature charts developed in 1977.  There are 14 gender and age specific charts and 2 optional charts.</a:t>
            </a:r>
          </a:p>
          <a:p>
            <a:pPr>
              <a:spcBef>
                <a:spcPts val="500"/>
              </a:spcBef>
              <a:spcAft>
                <a:spcPts val="500"/>
              </a:spcAft>
            </a:pPr>
            <a:endParaRPr lang="en-US" sz="1000">
              <a:latin typeface="Verdana" pitchFamily="34" charset="0"/>
            </a:endParaRPr>
          </a:p>
          <a:p>
            <a:pPr>
              <a:spcBef>
                <a:spcPts val="500"/>
              </a:spcBef>
              <a:spcAft>
                <a:spcPts val="500"/>
              </a:spcAft>
            </a:pPr>
            <a:r>
              <a:rPr lang="en-US" sz="1000">
                <a:latin typeface="Verdana" pitchFamily="34" charset="0"/>
              </a:rPr>
              <a:t>Because BMI has not been used commonly in the pediatric population, the weight-for-stature charts are included as an option for assessing children primarily between 2 and 5 years of age as pediatric health care providers make the transition to the BMI-for-age chart. The weight-for-stature charts can be used to plot stature from 77 to 121 centimeters. </a:t>
            </a:r>
          </a:p>
          <a:p>
            <a:pPr>
              <a:spcBef>
                <a:spcPts val="500"/>
              </a:spcBef>
              <a:spcAft>
                <a:spcPts val="500"/>
              </a:spcAft>
            </a:pPr>
            <a:endParaRPr lang="en-US" sz="1000">
              <a:latin typeface="Verdana" pitchFamily="34" charset="0"/>
            </a:endParaRPr>
          </a:p>
          <a:p>
            <a:pPr>
              <a:spcBef>
                <a:spcPts val="500"/>
              </a:spcBef>
              <a:spcAft>
                <a:spcPts val="500"/>
              </a:spcAft>
            </a:pPr>
            <a:r>
              <a:rPr lang="en-US" sz="1000">
                <a:latin typeface="Verdana" pitchFamily="34" charset="0"/>
              </a:rPr>
              <a:t>Between the ages of 24 and 36 months, clinicians may choose to measure recumbent length rather than stature (i.e., standing height), and plot it on the weight-for-length chart for infants from birth to 36 months. The method of choice for measuring a child (i.e., stature or length) determines the growth chart that will be used since length can not be plotted on the BMI-for-age chart and stature can not be plotted on the weight-for-length chart for infants birth to 36 months.</a:t>
            </a:r>
          </a:p>
          <a:p>
            <a:endParaRPr lang="en-US" sz="1000">
              <a:latin typeface="Verdana"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4F670-88C2-4714-B237-68769ACF2D4A}" type="slidenum">
              <a:rPr lang="en-US"/>
              <a:pPr/>
              <a:t>30</a:t>
            </a:fld>
            <a:endParaRPr lang="en-US"/>
          </a:p>
        </p:txBody>
      </p:sp>
      <p:sp>
        <p:nvSpPr>
          <p:cNvPr id="995330" name="Rectangle 2"/>
          <p:cNvSpPr>
            <a:spLocks noChangeArrowheads="1"/>
          </p:cNvSpPr>
          <p:nvPr>
            <p:ph type="sldImg"/>
          </p:nvPr>
        </p:nvSpPr>
        <p:spPr bwMode="auto">
          <a:xfrm>
            <a:off x="860425" y="688975"/>
            <a:ext cx="5140325" cy="3425825"/>
          </a:xfrm>
          <a:prstGeom prst="rect">
            <a:avLst/>
          </a:prstGeom>
          <a:noFill/>
          <a:ln w="12700" cap="flat">
            <a:solidFill>
              <a:schemeClr val="tx1"/>
            </a:solidFill>
            <a:miter lim="800000"/>
            <a:headEnd/>
            <a:tailEnd/>
          </a:ln>
        </p:spPr>
      </p:sp>
      <p:sp>
        <p:nvSpPr>
          <p:cNvPr id="995331" name="Rectangle 3"/>
          <p:cNvSpPr>
            <a:spLocks noChangeArrowheads="1"/>
          </p:cNvSpPr>
          <p:nvPr>
            <p:ph type="body" idx="1"/>
          </p:nvPr>
        </p:nvSpPr>
        <p:spPr bwMode="auto">
          <a:xfrm>
            <a:off x="919163" y="4343400"/>
            <a:ext cx="5019675" cy="4111625"/>
          </a:xfrm>
          <a:prstGeom prst="rect">
            <a:avLst/>
          </a:prstGeom>
          <a:noFill/>
          <a:ln w="12700">
            <a:miter lim="800000"/>
            <a:headEnd/>
            <a:tailEnd/>
          </a:ln>
        </p:spPr>
        <p:txBody>
          <a:bodyPr lIns="93887" tIns="46118" rIns="93887" bIns="46118"/>
          <a:lstStyle/>
          <a:p>
            <a:r>
              <a:rPr lang="en-US" sz="1000">
                <a:solidFill>
                  <a:srgbClr val="333333"/>
                </a:solidFill>
                <a:latin typeface="Verdana" pitchFamily="34" charset="0"/>
              </a:rPr>
              <a:t>When using English measurements, ounces (oz) and fractions must be changed to decimal values. Then, calculate BMI by dividing weight in pounds (lbs) by height in inches (in) squared and multiplying by a conversion factor of 703.</a:t>
            </a:r>
          </a:p>
          <a:p>
            <a:endParaRPr lang="en-US" sz="1000">
              <a:solidFill>
                <a:srgbClr val="333333"/>
              </a:solidFill>
              <a:latin typeface="Verdana" pitchFamily="34" charset="0"/>
            </a:endParaRPr>
          </a:p>
          <a:p>
            <a:r>
              <a:rPr lang="en-US" sz="1000" i="1">
                <a:solidFill>
                  <a:srgbClr val="333333"/>
                </a:solidFill>
                <a:latin typeface="Verdana" pitchFamily="34" charset="0"/>
              </a:rPr>
              <a:t>When using a hand-held calculator,</a:t>
            </a:r>
            <a:r>
              <a:rPr lang="en-US" sz="1000">
                <a:solidFill>
                  <a:srgbClr val="333333"/>
                </a:solidFill>
                <a:latin typeface="Verdana" pitchFamily="34" charset="0"/>
              </a:rPr>
              <a:t> if your calculator has a square function, divide weight (lbs) by height (in) squared, multiply by 703 and round to one decimal place.  If your calculator does not have a square function, divide weight by height twice as shown in the calculation above, multiply by 703 and round to one decimal place. Calculations for BMI can be completed as a continuous equation. Note that the formula for the latter calculation is on the CDC Clinical Growth Charts and will be the calculation used in this module. </a:t>
            </a:r>
          </a:p>
          <a:p>
            <a:endParaRPr lang="en-US" sz="1000">
              <a:solidFill>
                <a:srgbClr val="333333"/>
              </a:solidFill>
              <a:latin typeface="Verdana" pitchFamily="34" charset="0"/>
            </a:endParaRPr>
          </a:p>
          <a:p>
            <a:r>
              <a:rPr lang="en-US" sz="1000" b="1">
                <a:solidFill>
                  <a:srgbClr val="000099"/>
                </a:solidFill>
                <a:latin typeface="Verdana" pitchFamily="34" charset="0"/>
              </a:rPr>
              <a:t>Example:</a:t>
            </a:r>
            <a:r>
              <a:rPr lang="en-US" sz="1000" i="1">
                <a:solidFill>
                  <a:srgbClr val="333333"/>
                </a:solidFill>
                <a:latin typeface="Verdana" pitchFamily="34" charset="0"/>
              </a:rPr>
              <a:t> </a:t>
            </a:r>
            <a:r>
              <a:rPr lang="en-US" sz="1000">
                <a:solidFill>
                  <a:srgbClr val="333333"/>
                </a:solidFill>
                <a:latin typeface="Verdana" pitchFamily="34" charset="0"/>
              </a:rPr>
              <a:t>A child’s weight is 37 pounds and 4 ounces and his height is 41 1/2 inches.  First, convert ounces and fractions to decimals:  Weight of 37 lbs and 4 oz = 37.25 lbs (16 ounces = 1 pound so 4 oz/16 oz = 0.25).  Height = 41.5 in. Then divide (37.25 lbs by 41.5 in twice) x 703 = 15.2</a:t>
            </a:r>
            <a:br>
              <a:rPr lang="en-US" sz="1000">
                <a:solidFill>
                  <a:srgbClr val="333333"/>
                </a:solidFill>
                <a:latin typeface="Verdana" pitchFamily="34" charset="0"/>
              </a:rPr>
            </a:br>
            <a:endParaRPr lang="en-US" sz="1000">
              <a:latin typeface="Arial" charset="0"/>
            </a:endParaRPr>
          </a:p>
          <a:p>
            <a:endParaRPr lang="en-US">
              <a:latin typeface="Arial" charset="0"/>
            </a:endParaRPr>
          </a:p>
          <a:p>
            <a:endParaRPr lang="en-US" sz="140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2F098-884A-4DBC-BA68-8BF922393B79}" type="slidenum">
              <a:rPr lang="en-US"/>
              <a:pPr/>
              <a:t>31</a:t>
            </a:fld>
            <a:endParaRPr lang="en-US"/>
          </a:p>
        </p:txBody>
      </p:sp>
      <p:sp>
        <p:nvSpPr>
          <p:cNvPr id="1015810" name="Rectangle 2"/>
          <p:cNvSpPr>
            <a:spLocks noChangeArrowheads="1"/>
          </p:cNvSpPr>
          <p:nvPr>
            <p:ph type="sldImg"/>
          </p:nvPr>
        </p:nvSpPr>
        <p:spPr bwMode="auto">
          <a:xfrm>
            <a:off x="860425" y="688975"/>
            <a:ext cx="5137150" cy="3424238"/>
          </a:xfrm>
          <a:prstGeom prst="rect">
            <a:avLst/>
          </a:prstGeom>
          <a:solidFill>
            <a:srgbClr val="FFFFFF"/>
          </a:solidFill>
          <a:ln>
            <a:solidFill>
              <a:srgbClr val="000000"/>
            </a:solidFill>
            <a:miter lim="800000"/>
            <a:headEnd/>
            <a:tailEnd/>
          </a:ln>
        </p:spPr>
      </p:sp>
      <p:sp>
        <p:nvSpPr>
          <p:cNvPr id="1015811"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a:lstStyle/>
          <a:p>
            <a:r>
              <a:rPr lang="en-US" sz="1000">
                <a:latin typeface="Verdana" pitchFamily="34" charset="0"/>
              </a:rPr>
              <a:t>An alternate method to obtain BMI is to use the CDC Table </a:t>
            </a:r>
            <a:r>
              <a:rPr lang="en-US" sz="1000">
                <a:solidFill>
                  <a:srgbClr val="333333"/>
                </a:solidFill>
                <a:latin typeface="Verdana" pitchFamily="34" charset="0"/>
              </a:rPr>
              <a:t>for Calculated Body Mass Index Values for Selected Heights and Weights for Ages 2 to 20. This is available in an 8.5 x 11 inch format or a checkbook size format that you see here. These can be printed from the growth chart Web site. (http://www.cdc.gov/growthcharts)</a:t>
            </a:r>
          </a:p>
          <a:p>
            <a:endParaRPr lang="en-US" sz="1000">
              <a:solidFill>
                <a:srgbClr val="333333"/>
              </a:solidFill>
              <a:latin typeface="Verdana" pitchFamily="34" charset="0"/>
            </a:endParaRPr>
          </a:p>
          <a:p>
            <a:r>
              <a:rPr lang="en-US" sz="1000">
                <a:latin typeface="Verdana" pitchFamily="34" charset="0"/>
              </a:rPr>
              <a:t>Selected BMIs are calculated  from heights that range 29 to 78 in. and the corresponding centimeters; and from weights ranging from 18 to 250 pounds and the corresponding kilograms. </a:t>
            </a:r>
            <a:endParaRPr lang="en-US" sz="1000">
              <a:solidFill>
                <a:srgbClr val="333333"/>
              </a:solidFill>
              <a:latin typeface="Verdana"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0F539-E638-4D50-874B-F29964D55F9C}" type="slidenum">
              <a:rPr lang="en-US"/>
              <a:pPr/>
              <a:t>32</a:t>
            </a:fld>
            <a:endParaRPr lang="en-US"/>
          </a:p>
        </p:txBody>
      </p:sp>
      <p:sp>
        <p:nvSpPr>
          <p:cNvPr id="1017858" name="Rectangle 2"/>
          <p:cNvSpPr>
            <a:spLocks noChangeArrowheads="1"/>
          </p:cNvSpPr>
          <p:nvPr>
            <p:ph type="sldImg"/>
          </p:nvPr>
        </p:nvSpPr>
        <p:spPr bwMode="auto">
          <a:xfrm>
            <a:off x="860425" y="688975"/>
            <a:ext cx="5137150" cy="3424238"/>
          </a:xfrm>
          <a:prstGeom prst="rect">
            <a:avLst/>
          </a:prstGeom>
          <a:solidFill>
            <a:srgbClr val="FFFFFF"/>
          </a:solidFill>
          <a:ln>
            <a:solidFill>
              <a:srgbClr val="000000"/>
            </a:solidFill>
            <a:miter lim="800000"/>
            <a:headEnd/>
            <a:tailEnd/>
          </a:ln>
        </p:spPr>
      </p:sp>
      <p:sp>
        <p:nvSpPr>
          <p:cNvPr id="1017859"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a:lstStyle/>
          <a:p>
            <a:r>
              <a:rPr lang="en-US" sz="1000">
                <a:latin typeface="Verdana" pitchFamily="34" charset="0"/>
              </a:rPr>
              <a:t>Here you see a page from the checkbook size CDC Table </a:t>
            </a:r>
            <a:r>
              <a:rPr lang="en-US" sz="1000">
                <a:solidFill>
                  <a:srgbClr val="333333"/>
                </a:solidFill>
                <a:latin typeface="Verdana" pitchFamily="34" charset="0"/>
              </a:rPr>
              <a:t>for Calculated Body Mass Index Values for Selected Heights and Weights for Ages 2 to 20.</a:t>
            </a:r>
            <a:r>
              <a:rPr lang="en-US" sz="1000">
                <a:latin typeface="Verdana" pitchFamily="34" charset="0"/>
              </a:rPr>
              <a:t> To find the BMI of a child who is 33.5 inches tall with a weight of 28.0 pounds, find the height of 33.5 inches in the left column (circled in red) and the weight of 28 pounds on the top row (circled in red). The intersection of these two is the BMI (circled in red). In this example, the BMI is 17.5.</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1D5E9-66D8-4B8E-844A-A6850BEA40C5}" type="slidenum">
              <a:rPr lang="en-US"/>
              <a:pPr/>
              <a:t>33</a:t>
            </a:fld>
            <a:endParaRPr lang="en-US"/>
          </a:p>
        </p:txBody>
      </p:sp>
      <p:sp>
        <p:nvSpPr>
          <p:cNvPr id="980994"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80995" name="Rectangle 3"/>
          <p:cNvSpPr>
            <a:spLocks noChangeArrowheads="1"/>
          </p:cNvSpPr>
          <p:nvPr>
            <p:ph type="body" idx="1"/>
          </p:nvPr>
        </p:nvSpPr>
        <p:spPr bwMode="auto">
          <a:xfrm>
            <a:off x="917575" y="4343400"/>
            <a:ext cx="5119688"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In the next three slides, we want you to do a self-test to see how well you can screen for risk of overweight in children by looking. We want you to try to identify children with a BMI-for-age equal to or greater than the 85th percentile and less than the 95th percentile. </a:t>
            </a:r>
          </a:p>
          <a:p>
            <a:endParaRPr lang="en-US" sz="1000">
              <a:latin typeface="Verdana" pitchFamily="34" charset="0"/>
            </a:endParaRPr>
          </a:p>
          <a:p>
            <a:r>
              <a:rPr lang="en-US" sz="1000">
                <a:latin typeface="Verdana" pitchFamily="34" charset="0"/>
              </a:rPr>
              <a:t>It has been said that “few medical conditions can be diagnosed as confidently by untrained individuals as gross obesity.”  Yet it is very difficult to distinguish children who are at risk of overweight from normal children.  In childhood, the distinction is made more difficult by age-related physiological variations.</a:t>
            </a:r>
          </a:p>
          <a:p>
            <a:endParaRPr lang="en-US" sz="1000">
              <a:latin typeface="Verdana" pitchFamily="34" charset="0"/>
            </a:endParaRPr>
          </a:p>
          <a:p>
            <a:r>
              <a:rPr lang="en-US" sz="1000">
                <a:latin typeface="Verdana" pitchFamily="34" charset="0"/>
              </a:rPr>
              <a:t>So, see how you do with the three photos. This first one is a boy who is 3 years old. Does he appear at risk of overweight?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2D3B5-5C6D-4FDA-AB91-3EF19032E309}" type="slidenum">
              <a:rPr lang="en-US"/>
              <a:pPr/>
              <a:t>34</a:t>
            </a:fld>
            <a:endParaRPr lang="en-US"/>
          </a:p>
        </p:txBody>
      </p:sp>
      <p:sp>
        <p:nvSpPr>
          <p:cNvPr id="983042"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83043"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This boy’s height is 39.7 inches and his weight is 41 pounds. Using his height and weight, his calculated BMI is 18.3. </a:t>
            </a:r>
          </a:p>
          <a:p>
            <a:endParaRPr lang="en-US" sz="1000">
              <a:latin typeface="Verdana" pitchFamily="34" charset="0"/>
            </a:endParaRPr>
          </a:p>
          <a:p>
            <a:r>
              <a:rPr lang="en-US" sz="1000">
                <a:latin typeface="Verdana" pitchFamily="34" charset="0"/>
              </a:rPr>
              <a:t>Plotted on the BMI-for-age chart for boys, his BMI-for-age falls above the 95th percentile.  Likewise, when plotted on the weight-for stature grid, it falls above the 95th percentile.</a:t>
            </a:r>
          </a:p>
          <a:p>
            <a:endParaRPr lang="en-US" sz="1000">
              <a:latin typeface="Verdana"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AFCBF-89D8-4C20-9CC0-5ACEA774BBF9}" type="slidenum">
              <a:rPr lang="en-US"/>
              <a:pPr/>
              <a:t>35</a:t>
            </a:fld>
            <a:endParaRPr lang="en-US"/>
          </a:p>
        </p:txBody>
      </p:sp>
      <p:sp>
        <p:nvSpPr>
          <p:cNvPr id="985090"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85091"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Here is 4-year-old girl. Is she at risk for overweight?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A0C09-EB56-4B9E-96B0-45372A410ABF}" type="slidenum">
              <a:rPr lang="en-US"/>
              <a:pPr/>
              <a:t>36</a:t>
            </a:fld>
            <a:endParaRPr lang="en-US"/>
          </a:p>
        </p:txBody>
      </p:sp>
      <p:sp>
        <p:nvSpPr>
          <p:cNvPr id="987138"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87139"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This girl’s height is 41.9 inches and her weight is 34.5 pounds. Using her height and weight we calculated BMI to be 13.9. </a:t>
            </a:r>
          </a:p>
          <a:p>
            <a:r>
              <a:rPr lang="en-US" sz="1000">
                <a:latin typeface="Verdana" pitchFamily="34" charset="0"/>
              </a:rPr>
              <a:t>Plotted on the BMI-for-age chart for girls, her BMI-for-age falls on the 10th percentile.  Likewise, when plotted on the weight-for stature chart, it falls on the 10th percentile.</a:t>
            </a:r>
          </a:p>
          <a:p>
            <a:endParaRPr lang="en-US" sz="1000">
              <a:latin typeface="Verdana"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9A83B-694A-4ACA-9DCE-CF17AF83E2C4}" type="slidenum">
              <a:rPr lang="en-US"/>
              <a:pPr/>
              <a:t>37</a:t>
            </a:fld>
            <a:endParaRPr lang="en-US"/>
          </a:p>
        </p:txBody>
      </p:sp>
      <p:sp>
        <p:nvSpPr>
          <p:cNvPr id="989186"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89187"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This is another 4-year-old girl.</a:t>
            </a:r>
          </a:p>
          <a:p>
            <a:endParaRPr lang="en-US" sz="1000">
              <a:latin typeface="Verdana" pitchFamily="34" charset="0"/>
            </a:endParaRPr>
          </a:p>
          <a:p>
            <a:r>
              <a:rPr lang="en-US" sz="1000">
                <a:latin typeface="Verdana" pitchFamily="34" charset="0"/>
              </a:rPr>
              <a:t>Does she appear at risk of overweight?</a:t>
            </a:r>
          </a:p>
          <a:p>
            <a:endParaRPr lang="en-US" sz="1000">
              <a:latin typeface="Verdana"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60B302-377A-4360-ABEF-630C40EA9B0B}" type="slidenum">
              <a:rPr lang="en-US"/>
              <a:pPr/>
              <a:t>38</a:t>
            </a:fld>
            <a:endParaRPr lang="en-US"/>
          </a:p>
        </p:txBody>
      </p:sp>
      <p:sp>
        <p:nvSpPr>
          <p:cNvPr id="991234"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91235"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This girl’s height is 39.2 inches and her weight is 38.6 pounds. Using her height and weight we calculated BMI to be 17.8. </a:t>
            </a:r>
          </a:p>
          <a:p>
            <a:r>
              <a:rPr lang="en-US" sz="1000">
                <a:latin typeface="Verdana" pitchFamily="34" charset="0"/>
              </a:rPr>
              <a:t>Plotted on the BMI-for-age chart for girls, her BMI-for-age falls between the 90</a:t>
            </a:r>
            <a:r>
              <a:rPr lang="en-US" sz="1000" baseline="30000">
                <a:latin typeface="Verdana" pitchFamily="34" charset="0"/>
              </a:rPr>
              <a:t>th</a:t>
            </a:r>
            <a:r>
              <a:rPr lang="en-US" sz="1000">
                <a:latin typeface="Verdana" pitchFamily="34" charset="0"/>
              </a:rPr>
              <a:t>  and 95</a:t>
            </a:r>
            <a:r>
              <a:rPr lang="en-US" sz="1000" baseline="30000">
                <a:latin typeface="Verdana" pitchFamily="34" charset="0"/>
              </a:rPr>
              <a:t>th</a:t>
            </a:r>
            <a:r>
              <a:rPr lang="en-US" sz="1000">
                <a:latin typeface="Verdana" pitchFamily="34" charset="0"/>
              </a:rPr>
              <a:t> percentiles. She is classified as at risk of overweight. </a:t>
            </a:r>
          </a:p>
          <a:p>
            <a:endParaRPr lang="en-US" sz="1000">
              <a:latin typeface="Verdana" pitchFamily="34" charset="0"/>
            </a:endParaRPr>
          </a:p>
          <a:p>
            <a:r>
              <a:rPr lang="en-US" sz="1000">
                <a:latin typeface="Verdana" pitchFamily="34" charset="0"/>
              </a:rPr>
              <a:t>The point of this exercise is to demonstrate the difficulty of making a consistently accurate visual assessment of at risk of overweight.  BMI-for-age needs to be obtained and plotted on the appropriate growth chart to determine risk of overweight. </a:t>
            </a:r>
          </a:p>
          <a:p>
            <a:endParaRPr lang="en-US" sz="1000">
              <a:latin typeface="Verdana" pitchFamily="34" charset="0"/>
            </a:endParaRPr>
          </a:p>
          <a:p>
            <a:endParaRPr lang="en-US" sz="1400">
              <a:latin typeface="Verdana" pitchFamily="34" charset="0"/>
            </a:endParaRP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6F4DF-15FF-4289-BA14-95BB88B9100F}" type="slidenum">
              <a:rPr lang="en-US"/>
              <a:pPr/>
              <a:t>39</a:t>
            </a:fld>
            <a:endParaRPr lang="en-US"/>
          </a:p>
        </p:txBody>
      </p:sp>
      <p:sp>
        <p:nvSpPr>
          <p:cNvPr id="1001474"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1001475"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Measurements must be obtained and recorded accurately if they are to be used as an effective screening tool. Stature and weight should be measured following recommended protocols.</a:t>
            </a:r>
          </a:p>
          <a:p>
            <a:endParaRPr lang="en-US" sz="1000">
              <a:solidFill>
                <a:srgbClr val="333333"/>
              </a:solidFill>
              <a:latin typeface="Verdana" pitchFamily="34" charset="0"/>
            </a:endParaRPr>
          </a:p>
          <a:p>
            <a:r>
              <a:rPr lang="en-US" sz="1000">
                <a:latin typeface="Verdana" pitchFamily="34" charset="0"/>
              </a:rPr>
              <a:t>To illustrate the importance of accurate data, we used the case of a 5.5-year-old boy, weighing 41.5 lb with a height of 43 inches. His calculated BMI-for-age is 15.8. When plotted on the BMI-for-age chart for boys, his BMI is on the 50th percentile. If his height were measured or recorded inaccurately at 42.25 (3/4-inch below his actual height of 43 inches), his BMI-for-age would be 16.3 and would fall on the 75th percentile (orange dot). A measurement error of 3/4-inch in height resulted in a change of 25 percentiles. In this example, the measurement error did not cause a change in classification because growth remained within the normal range but you see what could happen.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43E46-48DE-4589-AF42-1826070B094B}" type="slidenum">
              <a:rPr lang="en-US"/>
              <a:pPr/>
              <a:t>4</a:t>
            </a:fld>
            <a:endParaRPr lang="en-US"/>
          </a:p>
        </p:txBody>
      </p:sp>
      <p:sp>
        <p:nvSpPr>
          <p:cNvPr id="948226" name="Rectangle 2"/>
          <p:cNvSpPr>
            <a:spLocks noChangeArrowheads="1" noTextEdit="1"/>
          </p:cNvSpPr>
          <p:nvPr>
            <p:ph type="sldImg"/>
          </p:nvPr>
        </p:nvSpPr>
        <p:spPr>
          <a:xfrm>
            <a:off x="866775" y="687388"/>
            <a:ext cx="5119688" cy="3413125"/>
          </a:xfrm>
          <a:ln/>
        </p:spPr>
      </p:sp>
      <p:sp>
        <p:nvSpPr>
          <p:cNvPr id="948227" name="Rectangle 3"/>
          <p:cNvSpPr>
            <a:spLocks noGrp="1" noChangeArrowheads="1"/>
          </p:cNvSpPr>
          <p:nvPr>
            <p:ph type="body" idx="1"/>
          </p:nvPr>
        </p:nvSpPr>
        <p:spPr>
          <a:xfrm>
            <a:off x="893763" y="4346575"/>
            <a:ext cx="5143500" cy="4108450"/>
          </a:xfrm>
        </p:spPr>
        <p:txBody>
          <a:bodyPr lIns="91121" tIns="45561" rIns="91121" bIns="45561"/>
          <a:lstStyle/>
          <a:p>
            <a:r>
              <a:rPr lang="en-US" sz="1000">
                <a:latin typeface="Verdana" pitchFamily="34" charset="0"/>
              </a:rPr>
              <a:t>There are several new features of the growth charts. These include</a:t>
            </a:r>
          </a:p>
          <a:p>
            <a:endParaRPr lang="en-US" sz="1000">
              <a:latin typeface="Verdana" pitchFamily="34" charset="0"/>
            </a:endParaRPr>
          </a:p>
          <a:p>
            <a:pPr>
              <a:buFontTx/>
              <a:buChar char="•"/>
            </a:pPr>
            <a:r>
              <a:rPr lang="en-US" sz="1000">
                <a:latin typeface="Verdana" pitchFamily="34" charset="0"/>
              </a:rPr>
              <a:t>The addition of the BMI-for-age chart for children and adolescents 2 to 20 years;  </a:t>
            </a:r>
          </a:p>
          <a:p>
            <a:endParaRPr lang="en-US" sz="1000">
              <a:latin typeface="Verdana" pitchFamily="34" charset="0"/>
            </a:endParaRPr>
          </a:p>
          <a:p>
            <a:pPr>
              <a:spcBef>
                <a:spcPts val="500"/>
              </a:spcBef>
              <a:spcAft>
                <a:spcPts val="500"/>
              </a:spcAft>
              <a:buFontTx/>
              <a:buChar char="•"/>
            </a:pPr>
            <a:r>
              <a:rPr lang="en-US" sz="1000">
                <a:latin typeface="Verdana" pitchFamily="34" charset="0"/>
              </a:rPr>
              <a:t>The addition of the 85th percentile to identify at risk of overweight</a:t>
            </a:r>
            <a:r>
              <a:rPr lang="en-US" sz="1000" b="1">
                <a:latin typeface="Verdana" pitchFamily="34" charset="0"/>
              </a:rPr>
              <a:t> </a:t>
            </a:r>
            <a:r>
              <a:rPr lang="en-US" sz="1000">
                <a:latin typeface="Verdana" pitchFamily="34" charset="0"/>
              </a:rPr>
              <a:t>on the BMI-for-age chart and weight-for-stature chart;</a:t>
            </a:r>
          </a:p>
          <a:p>
            <a:pPr>
              <a:spcBef>
                <a:spcPts val="500"/>
              </a:spcBef>
              <a:spcAft>
                <a:spcPts val="500"/>
              </a:spcAft>
            </a:pPr>
            <a:endParaRPr lang="en-US" sz="1000">
              <a:latin typeface="Verdana" pitchFamily="34" charset="0"/>
            </a:endParaRPr>
          </a:p>
          <a:p>
            <a:pPr>
              <a:buFontTx/>
              <a:buChar char="•"/>
            </a:pPr>
            <a:r>
              <a:rPr lang="en-US" sz="1000">
                <a:latin typeface="Verdana" pitchFamily="34" charset="0"/>
              </a:rPr>
              <a:t>The addition of the 3rd and 97th percentiles.  Pediatric endocrinologists and others providing services to special populations may choose to use these charts when caring for children growing at the outer percentiles; </a:t>
            </a:r>
          </a:p>
          <a:p>
            <a:endParaRPr lang="en-US" sz="1000">
              <a:latin typeface="Verdana" pitchFamily="34" charset="0"/>
            </a:endParaRPr>
          </a:p>
          <a:p>
            <a:pPr>
              <a:buFontTx/>
              <a:buChar char="•"/>
            </a:pPr>
            <a:r>
              <a:rPr lang="en-US" sz="1000">
                <a:latin typeface="Verdana" pitchFamily="34" charset="0"/>
              </a:rPr>
              <a:t>The limits for length and height were extended: On the weight-for-length chart for children from birth to 36 months old, length was extended from 49 to 45 cm. On the optional weight-for-stature chart, the extension from 90 to 77 cm allows almost all 2-year-old children to be plotted on the chart;</a:t>
            </a:r>
          </a:p>
          <a:p>
            <a:endParaRPr lang="en-US" sz="1000">
              <a:latin typeface="Verdana" pitchFamily="34" charset="0"/>
            </a:endParaRPr>
          </a:p>
          <a:p>
            <a:pPr>
              <a:buFontTx/>
              <a:buChar char="•"/>
            </a:pPr>
            <a:r>
              <a:rPr lang="en-US" sz="1000">
                <a:latin typeface="Verdana" pitchFamily="34" charset="0"/>
              </a:rPr>
              <a:t> The agreement of smoothed percentile curves and z-scores;</a:t>
            </a:r>
            <a:r>
              <a:rPr lang="en-US" sz="1000" b="1">
                <a:latin typeface="Verdana" pitchFamily="34" charset="0"/>
              </a:rPr>
              <a:t> </a:t>
            </a:r>
          </a:p>
          <a:p>
            <a:endParaRPr lang="en-US" sz="1000">
              <a:latin typeface="Verdana" pitchFamily="34" charset="0"/>
            </a:endParaRPr>
          </a:p>
          <a:p>
            <a:pPr>
              <a:spcBef>
                <a:spcPts val="500"/>
              </a:spcBef>
              <a:spcAft>
                <a:spcPts val="500"/>
              </a:spcAft>
              <a:buFontTx/>
              <a:buChar char="•"/>
            </a:pPr>
            <a:r>
              <a:rPr lang="en-US" sz="1000">
                <a:latin typeface="Verdana" pitchFamily="34" charset="0"/>
              </a:rPr>
              <a:t> Correction in the disjunction that occurred between 24 and 36 months of age when switching from length to stature using the 1977 NCHS growth charts;</a:t>
            </a:r>
          </a:p>
          <a:p>
            <a:pPr>
              <a:buFontTx/>
              <a:buChar char="•"/>
            </a:pPr>
            <a:endParaRPr lang="en-US" sz="1000">
              <a:latin typeface="Verdana"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1BE6B-C8B3-405A-8175-8AD14723FB98}" type="slidenum">
              <a:rPr lang="en-US"/>
              <a:pPr/>
              <a:t>40</a:t>
            </a:fld>
            <a:endParaRPr lang="en-US"/>
          </a:p>
        </p:txBody>
      </p:sp>
      <p:sp>
        <p:nvSpPr>
          <p:cNvPr id="997378" name="Rectangle 2"/>
          <p:cNvSpPr>
            <a:spLocks noChangeArrowheads="1"/>
          </p:cNvSpPr>
          <p:nvPr>
            <p:ph type="sldImg"/>
          </p:nvPr>
        </p:nvSpPr>
        <p:spPr bwMode="auto">
          <a:xfrm>
            <a:off x="860425" y="688975"/>
            <a:ext cx="5140325" cy="3425825"/>
          </a:xfrm>
          <a:prstGeom prst="rect">
            <a:avLst/>
          </a:prstGeom>
          <a:noFill/>
          <a:ln w="12700" cap="flat">
            <a:solidFill>
              <a:schemeClr val="tx1"/>
            </a:solidFill>
            <a:miter lim="800000"/>
            <a:headEnd/>
            <a:tailEnd/>
          </a:ln>
        </p:spPr>
      </p:sp>
      <p:sp>
        <p:nvSpPr>
          <p:cNvPr id="997379" name="Rectangle 3"/>
          <p:cNvSpPr>
            <a:spLocks noChangeArrowheads="1"/>
          </p:cNvSpPr>
          <p:nvPr>
            <p:ph type="body" idx="1"/>
          </p:nvPr>
        </p:nvSpPr>
        <p:spPr bwMode="auto">
          <a:xfrm>
            <a:off x="919163" y="4343400"/>
            <a:ext cx="5019675" cy="4111625"/>
          </a:xfrm>
          <a:prstGeom prst="rect">
            <a:avLst/>
          </a:prstGeom>
          <a:noFill/>
          <a:ln w="12700">
            <a:miter lim="800000"/>
            <a:headEnd/>
            <a:tailEnd/>
          </a:ln>
        </p:spPr>
        <p:txBody>
          <a:bodyPr lIns="93887" tIns="46118" rIns="93887" bIns="46118"/>
          <a:lstStyle/>
          <a:p>
            <a:r>
              <a:rPr lang="en-US" sz="1000">
                <a:solidFill>
                  <a:srgbClr val="333333"/>
                </a:solidFill>
                <a:latin typeface="Verdana" pitchFamily="34" charset="0"/>
              </a:rPr>
              <a:t>Interpretation of BMI plotted on a BMI-for-age chart is based on the established cutoff values. </a:t>
            </a:r>
            <a:r>
              <a:rPr lang="en-US" sz="1000" b="1">
                <a:solidFill>
                  <a:srgbClr val="000099"/>
                </a:solidFill>
                <a:latin typeface="Verdana" pitchFamily="34" charset="0"/>
              </a:rPr>
              <a:t> </a:t>
            </a:r>
            <a:r>
              <a:rPr lang="en-US" sz="1000">
                <a:solidFill>
                  <a:srgbClr val="000099"/>
                </a:solidFill>
                <a:latin typeface="Verdana" pitchFamily="34" charset="0"/>
              </a:rPr>
              <a:t/>
            </a:r>
            <a:br>
              <a:rPr lang="en-US" sz="1000">
                <a:solidFill>
                  <a:srgbClr val="000099"/>
                </a:solidFill>
                <a:latin typeface="Verdana" pitchFamily="34" charset="0"/>
              </a:rPr>
            </a:br>
            <a:r>
              <a:rPr lang="en-US" sz="1000" b="1">
                <a:solidFill>
                  <a:srgbClr val="000099"/>
                </a:solidFill>
                <a:latin typeface="Verdana" pitchFamily="34" charset="0"/>
              </a:rPr>
              <a:t>  </a:t>
            </a:r>
            <a:r>
              <a:rPr lang="en-US" sz="1000">
                <a:solidFill>
                  <a:srgbClr val="333333"/>
                </a:solidFill>
                <a:latin typeface="Verdana" pitchFamily="34" charset="0"/>
              </a:rPr>
              <a:t>    </a:t>
            </a:r>
          </a:p>
          <a:p>
            <a:r>
              <a:rPr lang="en-US" sz="1000">
                <a:solidFill>
                  <a:srgbClr val="333333"/>
                </a:solidFill>
                <a:latin typeface="Verdana" pitchFamily="34" charset="0"/>
              </a:rPr>
              <a:t>These percentiles indicate the rank of BMI in a group of 100 children of the same gender and age. For example, in a group of 100 children, you would expect:</a:t>
            </a:r>
          </a:p>
          <a:p>
            <a:endParaRPr lang="en-US" sz="1000">
              <a:solidFill>
                <a:srgbClr val="333333"/>
              </a:solidFill>
              <a:latin typeface="Verdana" pitchFamily="34" charset="0"/>
            </a:endParaRPr>
          </a:p>
          <a:p>
            <a:r>
              <a:rPr lang="en-US" sz="1000">
                <a:solidFill>
                  <a:srgbClr val="333333"/>
                </a:solidFill>
                <a:latin typeface="Verdana" pitchFamily="34" charset="0"/>
              </a:rPr>
              <a:t>	5 children to have a BMI-for-age that is at or above the 95</a:t>
            </a:r>
            <a:r>
              <a:rPr lang="en-US" sz="1000" baseline="30000">
                <a:solidFill>
                  <a:srgbClr val="333333"/>
                </a:solidFill>
                <a:latin typeface="Verdana" pitchFamily="34" charset="0"/>
              </a:rPr>
              <a:t>th</a:t>
            </a:r>
            <a:r>
              <a:rPr lang="en-US" sz="1000">
                <a:solidFill>
                  <a:srgbClr val="333333"/>
                </a:solidFill>
                <a:latin typeface="Verdana" pitchFamily="34" charset="0"/>
              </a:rPr>
              <a:t> percentile </a:t>
            </a:r>
          </a:p>
          <a:p>
            <a:r>
              <a:rPr lang="en-US" sz="1000">
                <a:solidFill>
                  <a:srgbClr val="333333"/>
                </a:solidFill>
                <a:latin typeface="Verdana" pitchFamily="34" charset="0"/>
              </a:rPr>
              <a:t>	10 to have a BMI-for-age that is between the 85</a:t>
            </a:r>
            <a:r>
              <a:rPr lang="en-US" sz="1000" baseline="30000">
                <a:solidFill>
                  <a:srgbClr val="333333"/>
                </a:solidFill>
                <a:latin typeface="Verdana" pitchFamily="34" charset="0"/>
              </a:rPr>
              <a:t>th</a:t>
            </a:r>
            <a:r>
              <a:rPr lang="en-US" sz="1000">
                <a:solidFill>
                  <a:srgbClr val="333333"/>
                </a:solidFill>
                <a:latin typeface="Verdana" pitchFamily="34" charset="0"/>
              </a:rPr>
              <a:t> and 95</a:t>
            </a:r>
            <a:r>
              <a:rPr lang="en-US" sz="1000" baseline="30000">
                <a:solidFill>
                  <a:srgbClr val="333333"/>
                </a:solidFill>
                <a:latin typeface="Verdana" pitchFamily="34" charset="0"/>
              </a:rPr>
              <a:t>th</a:t>
            </a:r>
            <a:r>
              <a:rPr lang="en-US" sz="1000">
                <a:solidFill>
                  <a:srgbClr val="333333"/>
                </a:solidFill>
                <a:latin typeface="Verdana" pitchFamily="34" charset="0"/>
              </a:rPr>
              <a:t> percentiles </a:t>
            </a:r>
          </a:p>
          <a:p>
            <a:r>
              <a:rPr lang="en-US" sz="1000">
                <a:solidFill>
                  <a:srgbClr val="333333"/>
                </a:solidFill>
                <a:latin typeface="Verdana" pitchFamily="34" charset="0"/>
              </a:rPr>
              <a:t>	5 to have a BMI-for-age less than the 5 percentile,  </a:t>
            </a:r>
          </a:p>
          <a:p>
            <a:r>
              <a:rPr lang="en-US" sz="1000">
                <a:solidFill>
                  <a:srgbClr val="333333"/>
                </a:solidFill>
                <a:latin typeface="Verdana" pitchFamily="34" charset="0"/>
              </a:rPr>
              <a:t>	80 children will have a BMI-for-age that is within the normal range.</a:t>
            </a:r>
          </a:p>
          <a:p>
            <a:endParaRPr lang="en-US" sz="1000">
              <a:solidFill>
                <a:srgbClr val="333333"/>
              </a:solidFill>
              <a:latin typeface="Verdana" pitchFamily="34" charset="0"/>
            </a:endParaRPr>
          </a:p>
          <a:p>
            <a:r>
              <a:rPr lang="en-US" sz="1000">
                <a:solidFill>
                  <a:srgbClr val="333333"/>
                </a:solidFill>
                <a:latin typeface="Verdana" pitchFamily="34" charset="0"/>
              </a:rPr>
              <a:t>Note that there are no recognized standards to satisfactorily define the lower limits of BMI-for-age for children and adolescents; however, it is reasonable to use BMI-for-age to identify children and adolescents as underweight. Research is needed to determine the validity of using BMI-for-age to screen for underweight.  </a:t>
            </a:r>
            <a:br>
              <a:rPr lang="en-US" sz="1000">
                <a:solidFill>
                  <a:srgbClr val="333333"/>
                </a:solidFill>
                <a:latin typeface="Verdana" pitchFamily="34" charset="0"/>
              </a:rPr>
            </a:br>
            <a:endParaRPr lang="en-US" sz="1000">
              <a:solidFill>
                <a:srgbClr val="333333"/>
              </a:solidFill>
              <a:latin typeface="Verdana"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5B242-FF38-43A5-A46B-DAD60F8BA951}" type="slidenum">
              <a:rPr lang="en-US"/>
              <a:pPr/>
              <a:t>41</a:t>
            </a:fld>
            <a:endParaRPr lang="en-US"/>
          </a:p>
        </p:txBody>
      </p:sp>
      <p:sp>
        <p:nvSpPr>
          <p:cNvPr id="999426"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999427"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pPr>
              <a:buFontTx/>
              <a:buChar char="•"/>
            </a:pPr>
            <a:r>
              <a:rPr lang="en-US" sz="1000">
                <a:latin typeface="Verdana" pitchFamily="34" charset="0"/>
              </a:rPr>
              <a:t>For children, BMI is age and gender specific</a:t>
            </a:r>
          </a:p>
          <a:p>
            <a:endParaRPr lang="en-US" sz="1000">
              <a:latin typeface="Verdana" pitchFamily="34" charset="0"/>
            </a:endParaRPr>
          </a:p>
          <a:p>
            <a:pPr>
              <a:buFontTx/>
              <a:buChar char="•"/>
            </a:pPr>
            <a:r>
              <a:rPr lang="en-US" sz="1000">
                <a:solidFill>
                  <a:srgbClr val="333333"/>
                </a:solidFill>
                <a:latin typeface="Verdana" pitchFamily="34" charset="0"/>
              </a:rPr>
              <a:t>When assessing physical growth, it is desirable to have a series of accurate measurements to establish an observed growth pattern. Having a series of measurements takes into consideration short- and longer-term conditions and provides a context for individual measurements in interpretation. To obtain a clear understanding of the growth pattern observed on the BMI-for-age chart, plot the weight-for-age and stature-for-age charts to determine the pattern of weight and stature separately.</a:t>
            </a:r>
          </a:p>
          <a:p>
            <a:endParaRPr lang="en-US" sz="1000">
              <a:solidFill>
                <a:srgbClr val="333333"/>
              </a:solidFill>
              <a:latin typeface="Verdana" pitchFamily="34" charset="0"/>
            </a:endParaRPr>
          </a:p>
          <a:p>
            <a:pPr>
              <a:buFontTx/>
              <a:buChar char="•"/>
            </a:pPr>
            <a:r>
              <a:rPr lang="en-US" sz="1000">
                <a:latin typeface="Verdana" pitchFamily="34" charset="0"/>
              </a:rPr>
              <a:t>Growth patterns that fall outside the established parameters, the 5th and 95th percentile for any given anthropometric indices, suggest the need to recheck measurements, plots, and calculations and make any necessary corrections or adjustments.  If measurements are correct, further evaluation may be needed to determine the cause.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C72CC-8BE7-422D-8BC4-397715074D07}" type="slidenum">
              <a:rPr lang="en-US"/>
              <a:pPr/>
              <a:t>42</a:t>
            </a:fld>
            <a:endParaRPr lang="en-US"/>
          </a:p>
        </p:txBody>
      </p:sp>
      <p:sp>
        <p:nvSpPr>
          <p:cNvPr id="1003522"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1003523"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Here is an example of interpretation of BMI-for-age:</a:t>
            </a:r>
          </a:p>
          <a:p>
            <a:r>
              <a:rPr lang="en-US" sz="1000">
                <a:latin typeface="Verdana" pitchFamily="34" charset="0"/>
              </a:rPr>
              <a:t>Sam weighs 37 pounds and 4 ounces and is 41.5 inches tall.  He is 3 1/2 years old and his calculated BMI is 15.2.</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1B274-4590-458A-A55E-1A641263544B}" type="slidenum">
              <a:rPr lang="en-US"/>
              <a:pPr/>
              <a:t>43</a:t>
            </a:fld>
            <a:endParaRPr lang="en-US"/>
          </a:p>
        </p:txBody>
      </p:sp>
      <p:sp>
        <p:nvSpPr>
          <p:cNvPr id="1005570"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1005571"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On the BMI-for-age chart, find Sam’s age on the horizontal axis and visually draw a vertical line up from that point, then find his BMI on the vertical axis and visually draw a horizontal line across from that point.  The point where the two intersect represents Sam’s BMI-for-age.</a:t>
            </a:r>
          </a:p>
          <a:p>
            <a:endParaRPr lang="en-US" sz="1000">
              <a:latin typeface="Verdana" pitchFamily="34" charset="0"/>
            </a:endParaRPr>
          </a:p>
          <a:p>
            <a:r>
              <a:rPr lang="en-US" sz="1000">
                <a:latin typeface="Verdana" pitchFamily="34" charset="0"/>
              </a:rPr>
              <a:t>When plotted on the growth chart, Sam’s BMI-for-age falls just below the 25th percentile curve.  Percentile indicates the rank of a measure in a group of 100.  This means that of 100 children the same sex and age as Sam, fewer than 25 children will have a BMI lower than his.</a:t>
            </a:r>
          </a:p>
          <a:p>
            <a:endParaRPr lang="en-US" sz="1000">
              <a:latin typeface="Verdana" pitchFamily="34" charset="0"/>
            </a:endParaRPr>
          </a:p>
          <a:p>
            <a:r>
              <a:rPr lang="en-US" sz="1000">
                <a:latin typeface="Verdana" pitchFamily="34" charset="0"/>
              </a:rPr>
              <a:t>Sam is neither overweight, underweight nor at risk of overweight. When a child’s plotted measurement falls between the 5th and 95th percentiles it is considered to be in the normal range.  Sam’s BMI-for-age is in the normal range. When a child’s percentile rank falls outside the normal range (i.e., outside the 5th or 95th percentiles), further evaluation is needed.</a:t>
            </a:r>
          </a:p>
          <a:p>
            <a:endParaRPr lang="en-US" sz="1000">
              <a:latin typeface="Verdana" pitchFamily="34" charset="0"/>
            </a:endParaRPr>
          </a:p>
          <a:p>
            <a:endParaRPr lang="en-US">
              <a:latin typeface="Verdana"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E1585-0E09-45A2-AAA5-21C8A4A10EF0}" type="slidenum">
              <a:rPr lang="en-US"/>
              <a:pPr/>
              <a:t>44</a:t>
            </a:fld>
            <a:endParaRPr lang="en-US"/>
          </a:p>
        </p:txBody>
      </p:sp>
      <p:sp>
        <p:nvSpPr>
          <p:cNvPr id="1007618"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1007619"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BMI-for-age is the method recommended for screening overweight and underweight in children and adolescents from 2 to 20 years of age. BMI-for-age is a screening tool that may lead to further assessment to diagnose a specific health condition.  </a:t>
            </a:r>
            <a:br>
              <a:rPr lang="en-US" sz="1000">
                <a:solidFill>
                  <a:srgbClr val="333333"/>
                </a:solidFill>
                <a:latin typeface="Verdana" pitchFamily="34" charset="0"/>
              </a:rPr>
            </a:br>
            <a:r>
              <a:rPr lang="en-US" sz="1000">
                <a:solidFill>
                  <a:srgbClr val="333333"/>
                </a:solidFill>
                <a:latin typeface="Verdana" pitchFamily="34" charset="0"/>
              </a:rPr>
              <a:t/>
            </a:r>
            <a:br>
              <a:rPr lang="en-US" sz="1000">
                <a:solidFill>
                  <a:srgbClr val="333333"/>
                </a:solidFill>
                <a:latin typeface="Verdana" pitchFamily="34" charset="0"/>
              </a:rPr>
            </a:br>
            <a:r>
              <a:rPr lang="en-US" sz="1000">
                <a:solidFill>
                  <a:srgbClr val="333333"/>
                </a:solidFill>
                <a:latin typeface="Verdana" pitchFamily="34" charset="0"/>
              </a:rPr>
              <a:t>For children, BMI is age and gender specific and nutritional status is determined based on percentiles. This is different for adults as BMI is neither age nor gender specific and nutritional status is defined by fixed cut points for adults. </a:t>
            </a:r>
            <a:br>
              <a:rPr lang="en-US" sz="1000">
                <a:solidFill>
                  <a:srgbClr val="333333"/>
                </a:solidFill>
                <a:latin typeface="Verdana" pitchFamily="34" charset="0"/>
              </a:rPr>
            </a:br>
            <a:r>
              <a:rPr lang="en-US" sz="1000">
                <a:solidFill>
                  <a:srgbClr val="333333"/>
                </a:solidFill>
                <a:latin typeface="Verdana" pitchFamily="34" charset="0"/>
              </a:rPr>
              <a:t/>
            </a:r>
            <a:br>
              <a:rPr lang="en-US" sz="1000">
                <a:solidFill>
                  <a:srgbClr val="333333"/>
                </a:solidFill>
                <a:latin typeface="Verdana" pitchFamily="34" charset="0"/>
              </a:rPr>
            </a:br>
            <a:r>
              <a:rPr lang="en-US" sz="1000">
                <a:solidFill>
                  <a:srgbClr val="333333"/>
                </a:solidFill>
                <a:latin typeface="Verdana" pitchFamily="34" charset="0"/>
              </a:rPr>
              <a:t>Periodic, accurate measurements and growth records are important elements of growth screening. An accurate interpretation of growth depends on the accuracy of weighing and measuring. </a:t>
            </a:r>
            <a:endParaRPr lang="en-US" sz="1000">
              <a:latin typeface="Verdana" pitchFamily="34" charset="0"/>
            </a:endParaRPr>
          </a:p>
          <a:p>
            <a:endParaRPr lang="en-US" sz="1000">
              <a:latin typeface="Verdana" pitchFamily="34" charset="0"/>
            </a:endParaRPr>
          </a:p>
          <a:p>
            <a:endParaRPr lang="en-US">
              <a:latin typeface="Verdana" pitchFamily="34" charset="0"/>
            </a:endParaRPr>
          </a:p>
          <a:p>
            <a:endParaRPr lang="en-US" sz="1400">
              <a:latin typeface="Arial" charset="0"/>
            </a:endParaRP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237A2-4011-489A-A0FB-C40073447081}" type="slidenum">
              <a:rPr lang="en-US"/>
              <a:pPr/>
              <a:t>45</a:t>
            </a:fld>
            <a:endParaRPr lang="en-US"/>
          </a:p>
        </p:txBody>
      </p:sp>
      <p:sp>
        <p:nvSpPr>
          <p:cNvPr id="1009666"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1009667"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solidFill>
                  <a:srgbClr val="333333"/>
                </a:solidFill>
                <a:latin typeface="Verdana" pitchFamily="34" charset="0"/>
              </a:rPr>
              <a:t>An instruction sheet entitled </a:t>
            </a:r>
            <a:r>
              <a:rPr lang="en-US" sz="1000" i="1" u="sng">
                <a:solidFill>
                  <a:srgbClr val="333333"/>
                </a:solidFill>
                <a:latin typeface="Verdana" pitchFamily="34" charset="0"/>
              </a:rPr>
              <a:t>Use and Interpretation the CDC Growth Charts</a:t>
            </a:r>
            <a:r>
              <a:rPr lang="en-US" sz="1000">
                <a:solidFill>
                  <a:srgbClr val="333333"/>
                </a:solidFill>
                <a:latin typeface="Verdana" pitchFamily="34" charset="0"/>
              </a:rPr>
              <a:t> gives detailed instructions for the steps to calculate BMI and plot BMI-for-age. This is available at www.cdc.gov/growthcharts. </a:t>
            </a:r>
            <a:br>
              <a:rPr lang="en-US" sz="1000">
                <a:solidFill>
                  <a:srgbClr val="333333"/>
                </a:solidFill>
                <a:latin typeface="Verdana" pitchFamily="34" charset="0"/>
              </a:rPr>
            </a:br>
            <a:r>
              <a:rPr lang="en-US" sz="1000">
                <a:solidFill>
                  <a:srgbClr val="333333"/>
                </a:solidFill>
                <a:latin typeface="Verdana" pitchFamily="34" charset="0"/>
              </a:rPr>
              <a:t/>
            </a:r>
            <a:br>
              <a:rPr lang="en-US" sz="1000">
                <a:solidFill>
                  <a:srgbClr val="333333"/>
                </a:solidFill>
                <a:latin typeface="Verdana" pitchFamily="34" charset="0"/>
              </a:rPr>
            </a:br>
            <a:r>
              <a:rPr lang="en-US" sz="1000">
                <a:latin typeface="Verdana" pitchFamily="34" charset="0"/>
              </a:rPr>
              <a:t>The six steps outlined here to plot BMI-for-age are similar to steps for general growth assessment.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3B8A0-110D-4F2C-9736-4CB3D01F4D8E}" type="slidenum">
              <a:rPr lang="en-US"/>
              <a:pPr/>
              <a:t>46</a:t>
            </a:fld>
            <a:endParaRPr lang="en-US"/>
          </a:p>
        </p:txBody>
      </p:sp>
      <p:sp>
        <p:nvSpPr>
          <p:cNvPr id="1011714" name="Rectangle 2"/>
          <p:cNvSpPr>
            <a:spLocks noChangeArrowheads="1"/>
          </p:cNvSpPr>
          <p:nvPr>
            <p:ph type="sldImg"/>
          </p:nvPr>
        </p:nvSpPr>
        <p:spPr bwMode="auto">
          <a:xfrm>
            <a:off x="858838" y="688975"/>
            <a:ext cx="5140325" cy="3425825"/>
          </a:xfrm>
          <a:prstGeom prst="rect">
            <a:avLst/>
          </a:prstGeom>
          <a:solidFill>
            <a:srgbClr val="FFFFFF"/>
          </a:solidFill>
          <a:ln>
            <a:solidFill>
              <a:srgbClr val="000000"/>
            </a:solidFill>
            <a:miter lim="800000"/>
            <a:headEnd/>
            <a:tailEnd/>
          </a:ln>
        </p:spPr>
      </p:sp>
      <p:sp>
        <p:nvSpPr>
          <p:cNvPr id="1011715"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lIns="89730" tIns="44865" rIns="89730" bIns="44865"/>
          <a:lstStyle/>
          <a:p>
            <a:r>
              <a:rPr lang="en-US" sz="1000">
                <a:latin typeface="Verdana" pitchFamily="34" charset="0"/>
              </a:rPr>
              <a:t>Please visit the growth chart Web site at (http://www.cdc.gov/growthcharts) to access additional training materials including web-based interactive training modules and tools related to the growth charts including the BMI tables and the instruction sheet for the growth charts.  The clinical growth charts can be downloaded or printed from this Web site.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6FDD6-A979-40DF-AE34-047BA2385434}" type="slidenum">
              <a:rPr lang="en-US"/>
              <a:pPr/>
              <a:t>47</a:t>
            </a:fld>
            <a:endParaRPr lang="en-US"/>
          </a:p>
        </p:txBody>
      </p:sp>
      <p:sp>
        <p:nvSpPr>
          <p:cNvPr id="1019906" name="Rectangle 2"/>
          <p:cNvSpPr>
            <a:spLocks noChangeArrowheads="1"/>
          </p:cNvSpPr>
          <p:nvPr>
            <p:ph type="sldImg"/>
          </p:nvPr>
        </p:nvSpPr>
        <p:spPr bwMode="auto">
          <a:xfrm>
            <a:off x="860425" y="688975"/>
            <a:ext cx="5137150" cy="3424238"/>
          </a:xfrm>
          <a:prstGeom prst="rect">
            <a:avLst/>
          </a:prstGeom>
          <a:solidFill>
            <a:srgbClr val="FFFFFF"/>
          </a:solidFill>
          <a:ln>
            <a:solidFill>
              <a:srgbClr val="000000"/>
            </a:solidFill>
            <a:miter lim="800000"/>
            <a:headEnd/>
            <a:tailEnd/>
          </a:ln>
        </p:spPr>
      </p:sp>
      <p:sp>
        <p:nvSpPr>
          <p:cNvPr id="1019907" name="Rectangle 3"/>
          <p:cNvSpPr>
            <a:spLocks noChangeArrowheads="1"/>
          </p:cNvSpPr>
          <p:nvPr>
            <p:ph type="body" idx="1"/>
          </p:nvPr>
        </p:nvSpPr>
        <p:spPr bwMode="auto">
          <a:xfrm>
            <a:off x="917575" y="4343400"/>
            <a:ext cx="5022850" cy="4111625"/>
          </a:xfrm>
          <a:prstGeom prst="rect">
            <a:avLst/>
          </a:prstGeom>
          <a:solidFill>
            <a:srgbClr val="FFFFFF"/>
          </a:solidFill>
          <a:ln>
            <a:solidFill>
              <a:srgbClr val="000000"/>
            </a:solidFill>
            <a:miter lim="800000"/>
            <a:headEnd/>
            <a:tailEnd/>
          </a:ln>
        </p:spPr>
        <p:txBody>
          <a:bodyPr/>
          <a:lstStyle/>
          <a:p>
            <a:r>
              <a:rPr lang="en-US" sz="1000">
                <a:latin typeface="Verdana" pitchFamily="34" charset="0"/>
              </a:rPr>
              <a:t>Here is the CDC Web site. All materials related to the growth charts can be accessed at this site.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8F63A4-70EA-4E67-9BEA-0519B60C0B23}" type="slidenum">
              <a:rPr lang="en-US"/>
              <a:pPr/>
              <a:t>5</a:t>
            </a:fld>
            <a:endParaRPr lang="en-US"/>
          </a:p>
        </p:txBody>
      </p:sp>
      <p:sp>
        <p:nvSpPr>
          <p:cNvPr id="874498" name="Rectangle 2"/>
          <p:cNvSpPr>
            <a:spLocks noChangeArrowheads="1" noTextEdit="1"/>
          </p:cNvSpPr>
          <p:nvPr>
            <p:ph type="sldImg"/>
          </p:nvPr>
        </p:nvSpPr>
        <p:spPr>
          <a:ln/>
        </p:spPr>
      </p:sp>
      <p:sp>
        <p:nvSpPr>
          <p:cNvPr id="874499" name="Rectangle 3"/>
          <p:cNvSpPr>
            <a:spLocks noGrp="1" noChangeArrowheads="1"/>
          </p:cNvSpPr>
          <p:nvPr>
            <p:ph type="body" idx="1"/>
          </p:nvPr>
        </p:nvSpPr>
        <p:spPr/>
        <p:txBody>
          <a:bodyPr/>
          <a:lstStyle/>
          <a:p>
            <a:r>
              <a:rPr lang="en-US" sz="1000">
                <a:latin typeface="Verdana" pitchFamily="34" charset="0"/>
              </a:rPr>
              <a:t>In the 1977 charts, the infant and child curves for length-for-age and stature-for-age did not exactly join at the usual junction of 24 to 36 months.  This disjunction occurred in part because recumbent length was obtained from the 1977 Fels data set consisting of upper middle-class infants in Ohio.  Stature was from the 1977 NCHS data sets. When changing from recumbent length to stature in a clinical setting, usually between 24 and 36 months, there appeared to be a downward shift in the child's placement on the charts. </a:t>
            </a:r>
          </a:p>
          <a:p>
            <a:endParaRPr lang="en-US" sz="1000">
              <a:latin typeface="Verdana" pitchFamily="34" charset="0"/>
            </a:endParaRPr>
          </a:p>
          <a:p>
            <a:r>
              <a:rPr lang="en-US" sz="1000">
                <a:latin typeface="Verdana" pitchFamily="34" charset="0"/>
              </a:rPr>
              <a:t>In the new CDC growth charts, there is no longer a disjunction between length and stature because the same reference population of children 2 to 3 years of age was measured for both length and height. (Note that the average difference between recumbent length and stature in national survey data is approximately 0.8 cm.)</a:t>
            </a:r>
            <a:r>
              <a:rPr lang="en-US">
                <a:latin typeface="Verdana" pitchFamily="34" charset="0"/>
              </a:rPr>
              <a:t> </a:t>
            </a:r>
          </a:p>
          <a:p>
            <a:endParaRPr lang="en-US">
              <a:latin typeface="Verdan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93CB0-29F0-4E89-97AF-227438327A60}" type="slidenum">
              <a:rPr lang="en-US"/>
              <a:pPr/>
              <a:t>6</a:t>
            </a:fld>
            <a:endParaRPr lang="en-US"/>
          </a:p>
        </p:txBody>
      </p:sp>
      <p:sp>
        <p:nvSpPr>
          <p:cNvPr id="950274" name="Rectangle 6146"/>
          <p:cNvSpPr>
            <a:spLocks noChangeArrowheads="1" noTextEdit="1"/>
          </p:cNvSpPr>
          <p:nvPr>
            <p:ph type="sldImg"/>
          </p:nvPr>
        </p:nvSpPr>
        <p:spPr>
          <a:xfrm>
            <a:off x="881063" y="682625"/>
            <a:ext cx="5089525" cy="3392488"/>
          </a:xfrm>
          <a:ln/>
        </p:spPr>
      </p:sp>
      <p:sp>
        <p:nvSpPr>
          <p:cNvPr id="950275" name="Rectangle 6147"/>
          <p:cNvSpPr>
            <a:spLocks noGrp="1" noChangeArrowheads="1"/>
          </p:cNvSpPr>
          <p:nvPr>
            <p:ph type="body" idx="1"/>
          </p:nvPr>
        </p:nvSpPr>
        <p:spPr>
          <a:xfrm>
            <a:off x="903288" y="4379913"/>
            <a:ext cx="5045075" cy="4075112"/>
          </a:xfrm>
        </p:spPr>
        <p:txBody>
          <a:bodyPr lIns="91121" tIns="45561" rIns="91121" bIns="45561"/>
          <a:lstStyle/>
          <a:p>
            <a:pPr>
              <a:spcBef>
                <a:spcPts val="500"/>
              </a:spcBef>
              <a:spcAft>
                <a:spcPts val="500"/>
              </a:spcAft>
            </a:pPr>
            <a:r>
              <a:rPr lang="en-US" sz="1000">
                <a:latin typeface="Verdana" pitchFamily="34" charset="0"/>
              </a:rPr>
              <a:t>The reference population used to construct the CDC Growth Charts is a nationally representative sample. Data were obtained from a series of national health examinations and surveys conducted by NCHS from 1963-1994 and from supplemental data.</a:t>
            </a:r>
          </a:p>
          <a:p>
            <a:pPr>
              <a:spcBef>
                <a:spcPts val="500"/>
              </a:spcBef>
              <a:spcAft>
                <a:spcPts val="500"/>
              </a:spcAft>
            </a:pPr>
            <a:endParaRPr lang="en-US" sz="1000">
              <a:latin typeface="Verdana" pitchFamily="34" charset="0"/>
            </a:endParaRPr>
          </a:p>
          <a:p>
            <a:pPr>
              <a:spcBef>
                <a:spcPts val="500"/>
              </a:spcBef>
              <a:spcAft>
                <a:spcPts val="500"/>
              </a:spcAft>
              <a:buFontTx/>
              <a:buChar char="•"/>
            </a:pPr>
            <a:r>
              <a:rPr lang="en-US" sz="1000">
                <a:latin typeface="Verdana" pitchFamily="34" charset="0"/>
              </a:rPr>
              <a:t>The racial and ethnic distribution in the reference population represents that of the U.S. population at the time each of the National Health Examination Survey (NHES) and National Health and Nutrition Examination Survey (NHANES) surveys were conducted. </a:t>
            </a:r>
          </a:p>
          <a:p>
            <a:pPr>
              <a:spcBef>
                <a:spcPts val="500"/>
              </a:spcBef>
              <a:spcAft>
                <a:spcPts val="500"/>
              </a:spcAft>
            </a:pPr>
            <a:endParaRPr lang="en-US" sz="1000">
              <a:latin typeface="Verdana" pitchFamily="34" charset="0"/>
            </a:endParaRPr>
          </a:p>
          <a:p>
            <a:pPr>
              <a:spcBef>
                <a:spcPts val="500"/>
              </a:spcBef>
              <a:spcAft>
                <a:spcPts val="500"/>
              </a:spcAft>
              <a:buFontTx/>
              <a:buChar char="•"/>
            </a:pPr>
            <a:r>
              <a:rPr lang="en-US" sz="1000">
                <a:latin typeface="Verdana" pitchFamily="34" charset="0"/>
              </a:rPr>
              <a:t> For the first time, nationally representative data were used to construct the growth charts for infants — birth to 36 months of age. </a:t>
            </a:r>
          </a:p>
          <a:p>
            <a:pPr>
              <a:spcBef>
                <a:spcPts val="500"/>
              </a:spcBef>
              <a:spcAft>
                <a:spcPts val="500"/>
              </a:spcAft>
            </a:pPr>
            <a:endParaRPr lang="en-US" sz="1000">
              <a:latin typeface="Verdana" pitchFamily="34" charset="0"/>
            </a:endParaRPr>
          </a:p>
          <a:p>
            <a:pPr>
              <a:spcBef>
                <a:spcPts val="500"/>
              </a:spcBef>
              <a:spcAft>
                <a:spcPts val="500"/>
              </a:spcAft>
              <a:buFontTx/>
              <a:buChar char="•"/>
            </a:pPr>
            <a:r>
              <a:rPr lang="en-US" sz="1000">
                <a:latin typeface="Verdana" pitchFamily="34" charset="0"/>
              </a:rPr>
              <a:t> Nationally representative data were used to create the growth charts for children and adolescents 2 to 20 years of age and were obtained from 5 national survey data sets.</a:t>
            </a:r>
          </a:p>
          <a:p>
            <a:pPr>
              <a:spcBef>
                <a:spcPts val="500"/>
              </a:spcBef>
              <a:spcAft>
                <a:spcPts val="500"/>
              </a:spcAft>
            </a:pPr>
            <a:endParaRPr lang="en-US" sz="1000">
              <a:latin typeface="Verdana" pitchFamily="34" charset="0"/>
            </a:endParaRPr>
          </a:p>
          <a:p>
            <a:pPr>
              <a:spcBef>
                <a:spcPts val="500"/>
              </a:spcBef>
              <a:spcAft>
                <a:spcPts val="500"/>
              </a:spcAft>
              <a:buFontTx/>
              <a:buChar char="•"/>
            </a:pPr>
            <a:r>
              <a:rPr lang="en-US" sz="1000">
                <a:latin typeface="Verdana" pitchFamily="34" charset="0"/>
              </a:rPr>
              <a:t>The new reference represents the combined growth pattern of breast- and formula-fed infants in the U.S. Approximately 50 percent of the infants were reported to breastfeed with about 33 percent breastfeeding for 3 months or longer.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1FF12-89CE-4F1F-B2C8-F7A9224A1428}" type="slidenum">
              <a:rPr lang="en-US"/>
              <a:pPr/>
              <a:t>7</a:t>
            </a:fld>
            <a:endParaRPr lang="en-US"/>
          </a:p>
        </p:txBody>
      </p:sp>
      <p:sp>
        <p:nvSpPr>
          <p:cNvPr id="655362" name="Rectangle 1026"/>
          <p:cNvSpPr>
            <a:spLocks noChangeArrowheads="1" noTextEdit="1"/>
          </p:cNvSpPr>
          <p:nvPr>
            <p:ph type="sldImg"/>
          </p:nvPr>
        </p:nvSpPr>
        <p:spPr>
          <a:ln/>
        </p:spPr>
      </p:sp>
      <p:sp>
        <p:nvSpPr>
          <p:cNvPr id="655363" name="Rectangle 1027"/>
          <p:cNvSpPr>
            <a:spLocks noGrp="1" noChangeArrowheads="1"/>
          </p:cNvSpPr>
          <p:nvPr>
            <p:ph type="body" idx="1"/>
          </p:nvPr>
        </p:nvSpPr>
        <p:spPr/>
        <p:txBody>
          <a:bodyPr/>
          <a:lstStyle/>
          <a:p>
            <a:r>
              <a:rPr lang="en-US" sz="1000">
                <a:latin typeface="Verdana" pitchFamily="34" charset="0"/>
              </a:rPr>
              <a:t>For the first time, data used to construct growth charts for infants from birth to 36 months of age is nationally representative. </a:t>
            </a:r>
          </a:p>
          <a:p>
            <a:endParaRPr lang="en-US" sz="1000">
              <a:latin typeface="Verdana" pitchFamily="34" charset="0"/>
            </a:endParaRPr>
          </a:p>
          <a:p>
            <a:r>
              <a:rPr lang="en-US" sz="1000">
                <a:latin typeface="Verdana" pitchFamily="34" charset="0"/>
              </a:rPr>
              <a:t>The new infant growth charts were developed using data from several sources. NHANES III provided weight, length, and head circumference data beginning at 2 months of age. NHANES II provided data beginning at 6 months of age and NHANES I provided data beginning at 12 months of age. Because national surveys did not collect data between birth and 2 months of age, supplemental data was used. These data included 1) birth data from U. S. vital statistics; 2) length and weight-for-length data from Missouri and Wisconsin birth certificates; 3) length data from infants between 0.5 and 4.5 months of age in the Pediatric Nutrition Surveillance System; and 4) head circumference measurements at birth from the Fels Longitudinal Study. </a:t>
            </a:r>
          </a:p>
          <a:p>
            <a:endParaRPr lang="en-US" sz="1000">
              <a:latin typeface="Verdan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8AC2-3B20-48CD-A850-7F47CE15971B}" type="slidenum">
              <a:rPr lang="en-US"/>
              <a:pPr/>
              <a:t>8</a:t>
            </a:fld>
            <a:endParaRPr lang="en-US"/>
          </a:p>
        </p:txBody>
      </p:sp>
      <p:sp>
        <p:nvSpPr>
          <p:cNvPr id="657410" name="Rectangle 2050"/>
          <p:cNvSpPr>
            <a:spLocks noChangeArrowheads="1" noTextEdit="1"/>
          </p:cNvSpPr>
          <p:nvPr>
            <p:ph type="sldImg"/>
          </p:nvPr>
        </p:nvSpPr>
        <p:spPr>
          <a:ln/>
        </p:spPr>
      </p:sp>
      <p:sp>
        <p:nvSpPr>
          <p:cNvPr id="657411" name="Rectangle 2051"/>
          <p:cNvSpPr>
            <a:spLocks noGrp="1" noChangeArrowheads="1"/>
          </p:cNvSpPr>
          <p:nvPr>
            <p:ph type="body" idx="1"/>
          </p:nvPr>
        </p:nvSpPr>
        <p:spPr/>
        <p:txBody>
          <a:bodyPr/>
          <a:lstStyle/>
          <a:p>
            <a:pPr>
              <a:spcBef>
                <a:spcPts val="500"/>
              </a:spcBef>
              <a:spcAft>
                <a:spcPts val="500"/>
              </a:spcAft>
            </a:pPr>
            <a:r>
              <a:rPr lang="en-US" sz="1000">
                <a:latin typeface="Verdana" pitchFamily="34" charset="0"/>
              </a:rPr>
              <a:t>Data used to create the growth charts for children and adolescents 2 to 20 years of age were nationally representative and obtained from 5 national survey data sets.</a:t>
            </a:r>
          </a:p>
          <a:p>
            <a:pPr>
              <a:spcBef>
                <a:spcPts val="500"/>
              </a:spcBef>
              <a:spcAft>
                <a:spcPts val="500"/>
              </a:spcAft>
            </a:pPr>
            <a:endParaRPr lang="en-US" sz="1000">
              <a:latin typeface="Verdana" pitchFamily="34" charset="0"/>
            </a:endParaRPr>
          </a:p>
          <a:p>
            <a:pPr>
              <a:spcBef>
                <a:spcPts val="500"/>
              </a:spcBef>
              <a:spcAft>
                <a:spcPts val="500"/>
              </a:spcAft>
            </a:pPr>
            <a:r>
              <a:rPr lang="en-US" sz="1000">
                <a:latin typeface="Verdana" pitchFamily="34" charset="0"/>
              </a:rPr>
              <a:t>The new growth charts for children and adolescents aged 2 to 20 were developed using data from various sources. NHES - Cycle II, included weight and stature data from children and adolescents from 6 through 11 years of age. Data from Cycle III of NHES represented children and adolescents from 12 through 17 years of age. NHANES I, II, and III provided weight and stature data for children from 2 to 20 years of age. However, the NHANES III weight measures were excluded for children 6 years of age and older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28972-C932-49AC-A275-E0C6DFD6A668}" type="slidenum">
              <a:rPr lang="en-US"/>
              <a:pPr/>
              <a:t>9</a:t>
            </a:fld>
            <a:endParaRPr lang="en-US"/>
          </a:p>
        </p:txBody>
      </p:sp>
      <p:sp>
        <p:nvSpPr>
          <p:cNvPr id="561154" name="Rectangle 1026"/>
          <p:cNvSpPr>
            <a:spLocks noChangeArrowheads="1" noTextEdit="1"/>
          </p:cNvSpPr>
          <p:nvPr>
            <p:ph type="sldImg"/>
          </p:nvPr>
        </p:nvSpPr>
        <p:spPr>
          <a:ln/>
        </p:spPr>
      </p:sp>
      <p:sp>
        <p:nvSpPr>
          <p:cNvPr id="561155" name="Rectangle 1027"/>
          <p:cNvSpPr>
            <a:spLocks noGrp="1" noChangeArrowheads="1"/>
          </p:cNvSpPr>
          <p:nvPr>
            <p:ph type="body" idx="1"/>
          </p:nvPr>
        </p:nvSpPr>
        <p:spPr>
          <a:xfrm>
            <a:off x="671513" y="4343400"/>
            <a:ext cx="5365750" cy="4111625"/>
          </a:xfrm>
        </p:spPr>
        <p:txBody>
          <a:bodyPr/>
          <a:lstStyle/>
          <a:p>
            <a:r>
              <a:rPr lang="en-US" sz="1000">
                <a:latin typeface="Verdana" pitchFamily="34" charset="0"/>
              </a:rPr>
              <a:t>Two groups were excluded from the reference population:</a:t>
            </a:r>
          </a:p>
          <a:p>
            <a:r>
              <a:rPr lang="en-US" sz="1000">
                <a:latin typeface="Verdana" pitchFamily="34" charset="0"/>
              </a:rPr>
              <a:t>Very low birth weight (VLBW) infants were excluded from the reference data because the growth pattern of VLBW infants, who are almost always born premature, is markedly different from that of term infants weighing 2500 g or more. </a:t>
            </a:r>
            <a:r>
              <a:rPr lang="en-US" sz="1000">
                <a:solidFill>
                  <a:srgbClr val="333333"/>
                </a:solidFill>
                <a:latin typeface="Verdana" pitchFamily="34" charset="0"/>
              </a:rPr>
              <a:t>The number of VLBW infants in the reference data was small resulting in the exclusion of less than 1 percent of the data from birth through 35 months old. </a:t>
            </a:r>
            <a:endParaRPr lang="en-US" sz="1000">
              <a:latin typeface="Verdana" pitchFamily="34" charset="0"/>
            </a:endParaRPr>
          </a:p>
          <a:p>
            <a:endParaRPr lang="en-US" sz="1000">
              <a:latin typeface="Verdana" pitchFamily="34" charset="0"/>
            </a:endParaRPr>
          </a:p>
          <a:p>
            <a:r>
              <a:rPr lang="en-US" sz="1000">
                <a:latin typeface="Verdana" pitchFamily="34" charset="0"/>
              </a:rPr>
              <a:t>NHANES III weight data for children 6 years and older were excluded to avoid the influence of an increase in body weight that occurred between the previous national surveys and the NHANES III survey. If these data would have been included an upward shift in the weight-for-age and BMI-for-age curves would have resulted.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p:spPr>
        <p:txBody>
          <a:bodyPr/>
          <a:lstStyle/>
          <a:p>
            <a:r>
              <a:rPr lang="en-US"/>
              <a:t>Click to edit Master title style</a:t>
            </a:r>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A22C29-591F-4283-8458-9B6698EFD45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F58039-B27D-4216-825E-D4761676116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72388" y="609600"/>
            <a:ext cx="1843087"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25" y="609600"/>
            <a:ext cx="5376863"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F3CC84-1F7B-4FAD-B0E6-6D25AA67E91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43125" y="609600"/>
            <a:ext cx="7372350" cy="1143000"/>
          </a:xfrm>
        </p:spPr>
        <p:txBody>
          <a:bodyPr/>
          <a:lstStyle/>
          <a:p>
            <a:r>
              <a:rPr lang="en-US"/>
              <a:t>Click to edit Master title style</a:t>
            </a:r>
          </a:p>
        </p:txBody>
      </p:sp>
      <p:sp>
        <p:nvSpPr>
          <p:cNvPr id="3" name="Chart Placeholder 2"/>
          <p:cNvSpPr>
            <a:spLocks noGrp="1"/>
          </p:cNvSpPr>
          <p:nvPr>
            <p:ph type="chart" idx="1"/>
          </p:nvPr>
        </p:nvSpPr>
        <p:spPr>
          <a:xfrm>
            <a:off x="2143125" y="1981200"/>
            <a:ext cx="7372350" cy="4114800"/>
          </a:xfrm>
        </p:spPr>
        <p:txBody>
          <a:bodyPr/>
          <a:lstStyle/>
          <a:p>
            <a:endParaRPr lang="en-US"/>
          </a:p>
        </p:txBody>
      </p:sp>
      <p:sp>
        <p:nvSpPr>
          <p:cNvPr id="4" name="Date Placeholder 3"/>
          <p:cNvSpPr>
            <a:spLocks noGrp="1"/>
          </p:cNvSpPr>
          <p:nvPr>
            <p:ph type="dt" sz="half" idx="10"/>
          </p:nvPr>
        </p:nvSpPr>
        <p:spPr>
          <a:xfrm>
            <a:off x="771525" y="6248400"/>
            <a:ext cx="2143125" cy="457200"/>
          </a:xfrm>
        </p:spPr>
        <p:txBody>
          <a:bodyPr/>
          <a:lstStyle>
            <a:lvl1pPr>
              <a:defRPr/>
            </a:lvl1pPr>
          </a:lstStyle>
          <a:p>
            <a:endParaRPr lang="en-US"/>
          </a:p>
        </p:txBody>
      </p:sp>
      <p:sp>
        <p:nvSpPr>
          <p:cNvPr id="5" name="Footer Placeholder 4"/>
          <p:cNvSpPr>
            <a:spLocks noGrp="1"/>
          </p:cNvSpPr>
          <p:nvPr>
            <p:ph type="ftr" sz="quarter" idx="11"/>
          </p:nvPr>
        </p:nvSpPr>
        <p:spPr>
          <a:xfrm>
            <a:off x="3514725" y="6248400"/>
            <a:ext cx="325755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372350" y="6248400"/>
            <a:ext cx="2143125" cy="457200"/>
          </a:xfrm>
        </p:spPr>
        <p:txBody>
          <a:bodyPr/>
          <a:lstStyle>
            <a:lvl1pPr>
              <a:defRPr/>
            </a:lvl1pPr>
          </a:lstStyle>
          <a:p>
            <a:fld id="{421FA646-60D7-434C-8257-298F8592CC5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43125" y="609600"/>
            <a:ext cx="7372350" cy="1143000"/>
          </a:xfrm>
        </p:spPr>
        <p:txBody>
          <a:bodyPr/>
          <a:lstStyle/>
          <a:p>
            <a:r>
              <a:rPr lang="en-US"/>
              <a:t>Click to edit Master title style</a:t>
            </a:r>
          </a:p>
        </p:txBody>
      </p:sp>
      <p:sp>
        <p:nvSpPr>
          <p:cNvPr id="3" name="Text Placeholder 2"/>
          <p:cNvSpPr>
            <a:spLocks noGrp="1"/>
          </p:cNvSpPr>
          <p:nvPr>
            <p:ph type="body" sz="half" idx="1"/>
          </p:nvPr>
        </p:nvSpPr>
        <p:spPr>
          <a:xfrm>
            <a:off x="2143125" y="1981200"/>
            <a:ext cx="36099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5905500" y="1981200"/>
            <a:ext cx="3609975" cy="4114800"/>
          </a:xfrm>
        </p:spPr>
        <p:txBody>
          <a:bodyPr/>
          <a:lstStyle/>
          <a:p>
            <a:endParaRPr lang="en-US"/>
          </a:p>
        </p:txBody>
      </p:sp>
      <p:sp>
        <p:nvSpPr>
          <p:cNvPr id="5" name="Date Placeholder 4"/>
          <p:cNvSpPr>
            <a:spLocks noGrp="1"/>
          </p:cNvSpPr>
          <p:nvPr>
            <p:ph type="dt" sz="half" idx="10"/>
          </p:nvPr>
        </p:nvSpPr>
        <p:spPr>
          <a:xfrm>
            <a:off x="771525" y="6248400"/>
            <a:ext cx="2143125" cy="457200"/>
          </a:xfrm>
        </p:spPr>
        <p:txBody>
          <a:bodyPr/>
          <a:lstStyle>
            <a:lvl1pPr>
              <a:defRPr/>
            </a:lvl1pPr>
          </a:lstStyle>
          <a:p>
            <a:endParaRPr lang="en-US"/>
          </a:p>
        </p:txBody>
      </p:sp>
      <p:sp>
        <p:nvSpPr>
          <p:cNvPr id="6" name="Footer Placeholder 5"/>
          <p:cNvSpPr>
            <a:spLocks noGrp="1"/>
          </p:cNvSpPr>
          <p:nvPr>
            <p:ph type="ftr" sz="quarter" idx="11"/>
          </p:nvPr>
        </p:nvSpPr>
        <p:spPr>
          <a:xfrm>
            <a:off x="3514725" y="6248400"/>
            <a:ext cx="325755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372350" y="6248400"/>
            <a:ext cx="2143125" cy="457200"/>
          </a:xfrm>
        </p:spPr>
        <p:txBody>
          <a:bodyPr/>
          <a:lstStyle>
            <a:lvl1pPr>
              <a:defRPr/>
            </a:lvl1pPr>
          </a:lstStyle>
          <a:p>
            <a:fld id="{D3555172-E954-41F4-8A3A-E78CC10495E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0A61FE0-32B9-41B4-B022-73B5917275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B59311-AA0F-4C0E-B91A-6DD8AABC580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43125" y="1981200"/>
            <a:ext cx="36099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05500" y="1981200"/>
            <a:ext cx="36099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FC710-A35D-49F8-8E69-9C1F5A358A6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3F462FE-87AE-489D-8EAB-F5F6180A522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052B7D-6077-45C4-B0A6-8B8434D1EA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CAA538F-D1D7-48CE-AC54-5F3975E026D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28AEB48-9BFC-44FA-8EE0-84E8C17311A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C60882F-9404-4CAD-9541-6C926F4BF07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00009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43125" y="609600"/>
            <a:ext cx="7372350" cy="1143000"/>
          </a:xfrm>
          <a:prstGeom prst="rect">
            <a:avLst/>
          </a:prstGeom>
          <a:noFill/>
          <a:ln w="9525">
            <a:noFill/>
            <a:miter lim="800000"/>
            <a:headEnd/>
            <a:tailEnd/>
          </a:ln>
          <a:effectLst>
            <a:outerShdw dist="35921" dir="2700000" algn="ctr" rotWithShape="0">
              <a:schemeClr val="tx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43125" y="1981200"/>
            <a:ext cx="7372350" cy="4114800"/>
          </a:xfrm>
          <a:prstGeom prst="rect">
            <a:avLst/>
          </a:prstGeom>
          <a:noFill/>
          <a:ln w="9525">
            <a:noFill/>
            <a:miter lim="800000"/>
            <a:headEnd/>
            <a:tailEnd/>
          </a:ln>
          <a:effectLst>
            <a:outerShdw dist="35921" dir="2700000" algn="ctr" rotWithShape="0">
              <a:schemeClr val="tx2"/>
            </a:outerShdw>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Times New Roman" charset="0"/>
              </a:defRPr>
            </a:lvl1pPr>
          </a:lstStyle>
          <a:p>
            <a:endParaRPr lang="en-US"/>
          </a:p>
        </p:txBody>
      </p:sp>
      <p:sp>
        <p:nvSpPr>
          <p:cNvPr id="1029" name="Rectangle 5"/>
          <p:cNvSpPr>
            <a:spLocks noGrp="1" noChangeArrowheads="1"/>
          </p:cNvSpPr>
          <p:nvPr>
            <p:ph type="ftr" sz="quarter" idx="3"/>
          </p:nvPr>
        </p:nvSpPr>
        <p:spPr bwMode="auto">
          <a:xfrm>
            <a:off x="3514725" y="6248400"/>
            <a:ext cx="32575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Times New Roman" charset="0"/>
              </a:defRPr>
            </a:lvl1pPr>
          </a:lstStyle>
          <a:p>
            <a:endParaRPr lang="en-US"/>
          </a:p>
        </p:txBody>
      </p:sp>
      <p:sp>
        <p:nvSpPr>
          <p:cNvPr id="1030" name="Rectangle 6"/>
          <p:cNvSpPr>
            <a:spLocks noGrp="1" noChangeArrowheads="1"/>
          </p:cNvSpPr>
          <p:nvPr>
            <p:ph type="sldNum" sz="quarter" idx="4"/>
          </p:nvPr>
        </p:nvSpPr>
        <p:spPr bwMode="auto">
          <a:xfrm>
            <a:off x="7372350"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Times New Roman" charset="0"/>
              </a:defRPr>
            </a:lvl1pPr>
          </a:lstStyle>
          <a:p>
            <a:fld id="{C10271B3-AD33-4E1C-91D4-78F12E12D1BC}" type="slidenum">
              <a:rPr lang="en-US"/>
              <a:pPr/>
              <a:t>‹#›</a:t>
            </a:fld>
            <a:endParaRPr lang="en-US"/>
          </a:p>
        </p:txBody>
      </p:sp>
      <p:pic>
        <p:nvPicPr>
          <p:cNvPr id="1045" name="Picture 21" descr="R:\VISCOMM\New logo\Color\Solid blue\cdc tagline blue.jpg"/>
          <p:cNvPicPr>
            <a:picLocks noChangeAspect="1" noChangeArrowheads="1"/>
          </p:cNvPicPr>
          <p:nvPr userDrawn="1"/>
        </p:nvPicPr>
        <p:blipFill>
          <a:blip r:embed="rId15">
            <a:lum contrast="24000"/>
          </a:blip>
          <a:srcRect/>
          <a:stretch>
            <a:fillRect/>
          </a:stretch>
        </p:blipFill>
        <p:spPr bwMode="auto">
          <a:xfrm>
            <a:off x="8766175" y="5768975"/>
            <a:ext cx="963613" cy="6492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l" rtl="0" eaLnBrk="0" fontAlgn="base" hangingPunct="0">
        <a:spcBef>
          <a:spcPct val="0"/>
        </a:spcBef>
        <a:spcAft>
          <a:spcPct val="0"/>
        </a:spcAft>
        <a:defRPr sz="4000" b="1">
          <a:solidFill>
            <a:srgbClr val="FFFF00"/>
          </a:solidFill>
          <a:latin typeface="+mj-lt"/>
          <a:ea typeface="+mj-ea"/>
          <a:cs typeface="+mj-cs"/>
        </a:defRPr>
      </a:lvl1pPr>
      <a:lvl2pPr algn="l" rtl="0" eaLnBrk="0" fontAlgn="base" hangingPunct="0">
        <a:spcBef>
          <a:spcPct val="0"/>
        </a:spcBef>
        <a:spcAft>
          <a:spcPct val="0"/>
        </a:spcAft>
        <a:defRPr sz="4000" b="1">
          <a:solidFill>
            <a:srgbClr val="FFFF00"/>
          </a:solidFill>
          <a:latin typeface="Tahoma" pitchFamily="34" charset="0"/>
        </a:defRPr>
      </a:lvl2pPr>
      <a:lvl3pPr algn="l" rtl="0" eaLnBrk="0" fontAlgn="base" hangingPunct="0">
        <a:spcBef>
          <a:spcPct val="0"/>
        </a:spcBef>
        <a:spcAft>
          <a:spcPct val="0"/>
        </a:spcAft>
        <a:defRPr sz="4000" b="1">
          <a:solidFill>
            <a:srgbClr val="FFFF00"/>
          </a:solidFill>
          <a:latin typeface="Tahoma" pitchFamily="34" charset="0"/>
        </a:defRPr>
      </a:lvl3pPr>
      <a:lvl4pPr algn="l" rtl="0" eaLnBrk="0" fontAlgn="base" hangingPunct="0">
        <a:spcBef>
          <a:spcPct val="0"/>
        </a:spcBef>
        <a:spcAft>
          <a:spcPct val="0"/>
        </a:spcAft>
        <a:defRPr sz="4000" b="1">
          <a:solidFill>
            <a:srgbClr val="FFFF00"/>
          </a:solidFill>
          <a:latin typeface="Tahoma" pitchFamily="34" charset="0"/>
        </a:defRPr>
      </a:lvl4pPr>
      <a:lvl5pPr algn="l" rtl="0" eaLnBrk="0" fontAlgn="base" hangingPunct="0">
        <a:spcBef>
          <a:spcPct val="0"/>
        </a:spcBef>
        <a:spcAft>
          <a:spcPct val="0"/>
        </a:spcAft>
        <a:defRPr sz="4000" b="1">
          <a:solidFill>
            <a:srgbClr val="FFFF00"/>
          </a:solidFill>
          <a:latin typeface="Tahoma" pitchFamily="34" charset="0"/>
        </a:defRPr>
      </a:lvl5pPr>
      <a:lvl6pPr marL="457200" algn="l" rtl="0" eaLnBrk="0" fontAlgn="base" hangingPunct="0">
        <a:spcBef>
          <a:spcPct val="0"/>
        </a:spcBef>
        <a:spcAft>
          <a:spcPct val="0"/>
        </a:spcAft>
        <a:defRPr sz="4000" b="1">
          <a:solidFill>
            <a:srgbClr val="FFFF00"/>
          </a:solidFill>
          <a:latin typeface="Tahoma" pitchFamily="34" charset="0"/>
        </a:defRPr>
      </a:lvl6pPr>
      <a:lvl7pPr marL="914400" algn="l" rtl="0" eaLnBrk="0" fontAlgn="base" hangingPunct="0">
        <a:spcBef>
          <a:spcPct val="0"/>
        </a:spcBef>
        <a:spcAft>
          <a:spcPct val="0"/>
        </a:spcAft>
        <a:defRPr sz="4000" b="1">
          <a:solidFill>
            <a:srgbClr val="FFFF00"/>
          </a:solidFill>
          <a:latin typeface="Tahoma" pitchFamily="34" charset="0"/>
        </a:defRPr>
      </a:lvl7pPr>
      <a:lvl8pPr marL="1371600" algn="l" rtl="0" eaLnBrk="0" fontAlgn="base" hangingPunct="0">
        <a:spcBef>
          <a:spcPct val="0"/>
        </a:spcBef>
        <a:spcAft>
          <a:spcPct val="0"/>
        </a:spcAft>
        <a:defRPr sz="4000" b="1">
          <a:solidFill>
            <a:srgbClr val="FFFF00"/>
          </a:solidFill>
          <a:latin typeface="Tahoma" pitchFamily="34" charset="0"/>
        </a:defRPr>
      </a:lvl8pPr>
      <a:lvl9pPr marL="1828800" algn="l" rtl="0" eaLnBrk="0" fontAlgn="base" hangingPunct="0">
        <a:spcBef>
          <a:spcPct val="0"/>
        </a:spcBef>
        <a:spcAft>
          <a:spcPct val="0"/>
        </a:spcAft>
        <a:defRPr sz="4000" b="1">
          <a:solidFill>
            <a:srgbClr val="FFFF00"/>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Text Box 2051"/>
          <p:cNvSpPr txBox="1">
            <a:spLocks noChangeArrowheads="1"/>
          </p:cNvSpPr>
          <p:nvPr/>
        </p:nvSpPr>
        <p:spPr bwMode="auto">
          <a:xfrm>
            <a:off x="0" y="1143000"/>
            <a:ext cx="10287000" cy="1189038"/>
          </a:xfrm>
          <a:prstGeom prst="rect">
            <a:avLst/>
          </a:prstGeom>
          <a:noFill/>
          <a:ln w="9525">
            <a:noFill/>
            <a:miter lim="800000"/>
            <a:headEnd/>
            <a:tailEnd/>
          </a:ln>
          <a:effectLst/>
        </p:spPr>
        <p:txBody>
          <a:bodyPr>
            <a:spAutoFit/>
          </a:bodyPr>
          <a:lstStyle/>
          <a:p>
            <a:pPr>
              <a:spcBef>
                <a:spcPct val="50000"/>
              </a:spcBef>
            </a:pPr>
            <a:r>
              <a:rPr lang="en-US" sz="3600"/>
              <a:t>CDC Growth Charts 2000 </a:t>
            </a:r>
          </a:p>
          <a:p>
            <a:pPr>
              <a:spcBef>
                <a:spcPct val="50000"/>
              </a:spcBef>
            </a:pPr>
            <a:endParaRPr lang="en-US"/>
          </a:p>
        </p:txBody>
      </p:sp>
      <p:sp>
        <p:nvSpPr>
          <p:cNvPr id="692229" name="Text Box 2053"/>
          <p:cNvSpPr txBox="1">
            <a:spLocks noChangeArrowheads="1"/>
          </p:cNvSpPr>
          <p:nvPr/>
        </p:nvSpPr>
        <p:spPr bwMode="auto">
          <a:xfrm>
            <a:off x="685800" y="3695700"/>
            <a:ext cx="9201150" cy="1784350"/>
          </a:xfrm>
          <a:prstGeom prst="rect">
            <a:avLst/>
          </a:prstGeom>
          <a:noFill/>
          <a:ln w="9525">
            <a:noFill/>
            <a:miter lim="800000"/>
            <a:headEnd/>
            <a:tailEnd/>
          </a:ln>
          <a:effectLst/>
        </p:spPr>
        <p:txBody>
          <a:bodyPr>
            <a:spAutoFit/>
          </a:bodyPr>
          <a:lstStyle/>
          <a:p>
            <a:pPr defTabSz="628650">
              <a:spcBef>
                <a:spcPct val="50000"/>
              </a:spcBef>
            </a:pPr>
            <a:r>
              <a:rPr lang="en-US">
                <a:solidFill>
                  <a:srgbClr val="FFFFCC"/>
                </a:solidFill>
              </a:rPr>
              <a:t>Centers for Disease Control and Prevention</a:t>
            </a:r>
            <a:endParaRPr lang="en-US"/>
          </a:p>
          <a:p>
            <a:pPr defTabSz="628650">
              <a:spcBef>
                <a:spcPct val="50000"/>
              </a:spcBef>
            </a:pPr>
            <a:r>
              <a:rPr lang="en-US" sz="1800">
                <a:solidFill>
                  <a:srgbClr val="EAEAEA"/>
                </a:solidFill>
              </a:rPr>
              <a:t>National Center for Chronic Disease Prevention and Health Promotion</a:t>
            </a:r>
            <a:endParaRPr lang="en-US">
              <a:solidFill>
                <a:srgbClr val="EAEAEA"/>
              </a:solidFill>
            </a:endParaRPr>
          </a:p>
          <a:p>
            <a:pPr defTabSz="628650">
              <a:spcBef>
                <a:spcPct val="50000"/>
              </a:spcBef>
            </a:pPr>
            <a:r>
              <a:rPr lang="en-US" sz="2000">
                <a:solidFill>
                  <a:srgbClr val="EAEAEA"/>
                </a:solidFill>
              </a:rPr>
              <a:t>Division of Nutrition and Physical Activity </a:t>
            </a:r>
          </a:p>
          <a:p>
            <a:pPr defTabSz="628650">
              <a:spcBef>
                <a:spcPct val="50000"/>
              </a:spcBef>
            </a:pPr>
            <a:r>
              <a:rPr lang="en-US" sz="2000">
                <a:solidFill>
                  <a:srgbClr val="EAEAEA"/>
                </a:solidFill>
              </a:rPr>
              <a:t>Maternal and Child Nutrition Branch</a:t>
            </a:r>
          </a:p>
        </p:txBody>
      </p:sp>
      <p:sp>
        <p:nvSpPr>
          <p:cNvPr id="692231" name="Line 2055"/>
          <p:cNvSpPr>
            <a:spLocks noChangeShapeType="1"/>
          </p:cNvSpPr>
          <p:nvPr/>
        </p:nvSpPr>
        <p:spPr bwMode="auto">
          <a:xfrm flipV="1">
            <a:off x="1066800" y="2476500"/>
            <a:ext cx="8248650" cy="0"/>
          </a:xfrm>
          <a:prstGeom prst="line">
            <a:avLst/>
          </a:prstGeom>
          <a:noFill/>
          <a:ln w="9525">
            <a:solidFill>
              <a:srgbClr val="00FFFF"/>
            </a:solidFill>
            <a:round/>
            <a:headEnd/>
            <a:tailEnd/>
          </a:ln>
          <a:effectLst/>
        </p:spPr>
        <p:txBody>
          <a:bodyPr wrap="none" anchor="ctr"/>
          <a:lstStyle/>
          <a:p>
            <a:endParaRPr lang="en-US"/>
          </a:p>
        </p:txBody>
      </p:sp>
      <p:sp>
        <p:nvSpPr>
          <p:cNvPr id="692232" name="Text Box 2056"/>
          <p:cNvSpPr txBox="1">
            <a:spLocks noChangeArrowheads="1"/>
          </p:cNvSpPr>
          <p:nvPr/>
        </p:nvSpPr>
        <p:spPr bwMode="auto">
          <a:xfrm>
            <a:off x="762000" y="6172200"/>
            <a:ext cx="2484438" cy="366713"/>
          </a:xfrm>
          <a:prstGeom prst="rect">
            <a:avLst/>
          </a:prstGeom>
          <a:noFill/>
          <a:ln w="9525">
            <a:noFill/>
            <a:miter lim="800000"/>
            <a:headEnd/>
            <a:tailEnd/>
          </a:ln>
          <a:effectLst/>
        </p:spPr>
        <p:txBody>
          <a:bodyPr>
            <a:spAutoFit/>
          </a:bodyPr>
          <a:lstStyle/>
          <a:p>
            <a:pPr>
              <a:spcBef>
                <a:spcPct val="50000"/>
              </a:spcBef>
            </a:pPr>
            <a:r>
              <a:rPr lang="en-US" sz="1800">
                <a:solidFill>
                  <a:srgbClr val="EAEAEA"/>
                </a:solidFill>
              </a:rPr>
              <a:t>Revised June 2002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body" idx="1"/>
          </p:nvPr>
        </p:nvSpPr>
        <p:spPr>
          <a:xfrm>
            <a:off x="498475" y="5876925"/>
            <a:ext cx="8081963" cy="981075"/>
          </a:xfrm>
          <a:noFill/>
          <a:ln/>
          <a:effectLst>
            <a:outerShdw dist="35921" dir="2700000" algn="ctr" rotWithShape="0">
              <a:schemeClr val="tx1"/>
            </a:outerShdw>
          </a:effectLst>
        </p:spPr>
        <p:txBody>
          <a:bodyPr lIns="0" tIns="0" rIns="0" bIns="0"/>
          <a:lstStyle/>
          <a:p>
            <a:pPr marL="0" indent="0" defTabSz="846138">
              <a:spcBef>
                <a:spcPct val="0"/>
              </a:spcBef>
              <a:buClr>
                <a:srgbClr val="8F8F8F"/>
              </a:buClr>
              <a:buSzPct val="90000"/>
              <a:buFont typeface="Monotype Sorts" pitchFamily="2" charset="2"/>
              <a:buNone/>
            </a:pPr>
            <a:r>
              <a:rPr lang="en-US" sz="1600" b="1" baseline="30000">
                <a:solidFill>
                  <a:srgbClr val="FFFF00"/>
                </a:solidFill>
                <a:latin typeface="Tahoma" pitchFamily="34" charset="0"/>
              </a:rPr>
              <a:t>1</a:t>
            </a:r>
            <a:r>
              <a:rPr lang="en-US" sz="1600" b="1">
                <a:solidFill>
                  <a:srgbClr val="FFFF00"/>
                </a:solidFill>
                <a:latin typeface="Tahoma" pitchFamily="34" charset="0"/>
              </a:rPr>
              <a:t>&gt;95</a:t>
            </a:r>
            <a:r>
              <a:rPr lang="en-US" sz="1600" b="1" baseline="30000">
                <a:solidFill>
                  <a:srgbClr val="FFFF00"/>
                </a:solidFill>
                <a:latin typeface="Tahoma" pitchFamily="34" charset="0"/>
              </a:rPr>
              <a:t>th</a:t>
            </a:r>
            <a:r>
              <a:rPr lang="en-US" sz="1600" b="1">
                <a:solidFill>
                  <a:srgbClr val="FFFF00"/>
                </a:solidFill>
                <a:latin typeface="Tahoma" pitchFamily="34" charset="0"/>
              </a:rPr>
              <a:t> percentile BMI-for-age </a:t>
            </a:r>
          </a:p>
          <a:p>
            <a:pPr marL="0" indent="0" defTabSz="846138">
              <a:spcBef>
                <a:spcPct val="0"/>
              </a:spcBef>
              <a:buClr>
                <a:srgbClr val="8F8F8F"/>
              </a:buClr>
              <a:buSzPct val="90000"/>
              <a:buFont typeface="Monotype Sorts" pitchFamily="2" charset="2"/>
              <a:buNone/>
            </a:pPr>
            <a:r>
              <a:rPr lang="en-US" sz="1600" b="1" baseline="30000">
                <a:solidFill>
                  <a:srgbClr val="FFFF00"/>
                </a:solidFill>
                <a:latin typeface="Tahoma" pitchFamily="34" charset="0"/>
              </a:rPr>
              <a:t>2 </a:t>
            </a:r>
            <a:r>
              <a:rPr lang="en-US" sz="1600" b="1">
                <a:solidFill>
                  <a:srgbClr val="FFFF00"/>
                </a:solidFill>
                <a:latin typeface="Tahoma" pitchFamily="34" charset="0"/>
              </a:rPr>
              <a:t>http://www.cdc.gov/nchs/products/pubs/pubd/hestats/overwght99.htm</a:t>
            </a:r>
          </a:p>
          <a:p>
            <a:pPr marL="0" indent="0" defTabSz="846138">
              <a:spcBef>
                <a:spcPct val="0"/>
              </a:spcBef>
              <a:buClr>
                <a:srgbClr val="8F8F8F"/>
              </a:buClr>
              <a:buSzPct val="90000"/>
              <a:buFont typeface="Monotype Sorts" pitchFamily="2" charset="2"/>
              <a:buNone/>
            </a:pPr>
            <a:endParaRPr lang="en-US" sz="1600" b="1">
              <a:solidFill>
                <a:srgbClr val="FFFF00"/>
              </a:solidFill>
              <a:latin typeface="Tahoma" pitchFamily="34" charset="0"/>
            </a:endParaRPr>
          </a:p>
        </p:txBody>
      </p:sp>
      <p:sp>
        <p:nvSpPr>
          <p:cNvPr id="452612" name="Text Box 4"/>
          <p:cNvSpPr txBox="1">
            <a:spLocks noChangeArrowheads="1"/>
          </p:cNvSpPr>
          <p:nvPr/>
        </p:nvSpPr>
        <p:spPr bwMode="auto">
          <a:xfrm>
            <a:off x="0" y="550863"/>
            <a:ext cx="10110788" cy="857250"/>
          </a:xfrm>
          <a:prstGeom prst="rect">
            <a:avLst/>
          </a:prstGeom>
          <a:noFill/>
          <a:ln w="9525">
            <a:noFill/>
            <a:miter lim="800000"/>
            <a:headEnd/>
            <a:tailEnd/>
          </a:ln>
          <a:effectLst>
            <a:outerShdw dist="35921" dir="2700000" algn="ctr" rotWithShape="0">
              <a:schemeClr val="tx1"/>
            </a:outerShdw>
          </a:effectLst>
        </p:spPr>
        <p:txBody>
          <a:bodyPr lIns="0" tIns="0" rIns="0" bIns="0" anchor="ctr"/>
          <a:lstStyle/>
          <a:p>
            <a:pPr defTabSz="758825">
              <a:buClr>
                <a:srgbClr val="000000"/>
              </a:buClr>
              <a:buSzPct val="90000"/>
              <a:buFont typeface="Monotype Sorts" pitchFamily="2" charset="2"/>
              <a:buNone/>
            </a:pPr>
            <a:r>
              <a:rPr lang="en-US" sz="3000"/>
              <a:t>    Age-Adjusted Prevalence of                     Overweight</a:t>
            </a:r>
            <a:r>
              <a:rPr lang="en-US" sz="3000" baseline="30000"/>
              <a:t>1</a:t>
            </a:r>
            <a:r>
              <a:rPr lang="en-US" sz="3000"/>
              <a:t> From NHANES I to III </a:t>
            </a:r>
            <a:r>
              <a:rPr lang="en-US" sz="3000" baseline="30000"/>
              <a:t>2</a:t>
            </a:r>
            <a:r>
              <a:rPr lang="en-US" sz="3000"/>
              <a:t> </a:t>
            </a:r>
          </a:p>
        </p:txBody>
      </p:sp>
      <p:graphicFrame>
        <p:nvGraphicFramePr>
          <p:cNvPr id="452613" name="Object 5"/>
          <p:cNvGraphicFramePr>
            <a:graphicFrameLocks/>
          </p:cNvGraphicFramePr>
          <p:nvPr/>
        </p:nvGraphicFramePr>
        <p:xfrm>
          <a:off x="1585913" y="1751013"/>
          <a:ext cx="7485062" cy="3929062"/>
        </p:xfrm>
        <a:graphic>
          <a:graphicData uri="http://schemas.openxmlformats.org/presentationml/2006/ole">
            <p:oleObj spid="_x0000_s452613" name="Chart" r:id="rId4" imgW="9496654" imgH="4448556" progId="MSGraph.Chart.8">
              <p:embed followColorScheme="textAndBackground"/>
            </p:oleObj>
          </a:graphicData>
        </a:graphic>
      </p:graphicFrame>
      <p:sp>
        <p:nvSpPr>
          <p:cNvPr id="452615" name="Text Box 7"/>
          <p:cNvSpPr txBox="1">
            <a:spLocks noChangeArrowheads="1"/>
          </p:cNvSpPr>
          <p:nvPr/>
        </p:nvSpPr>
        <p:spPr bwMode="auto">
          <a:xfrm>
            <a:off x="3962400" y="5199063"/>
            <a:ext cx="2368550" cy="366712"/>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l"/>
            <a:r>
              <a:rPr lang="en-US" sz="1800"/>
              <a:t>Sex and Age Group</a:t>
            </a:r>
            <a:endParaRPr lang="en-US" sz="1800" i="1"/>
          </a:p>
        </p:txBody>
      </p:sp>
      <p:sp>
        <p:nvSpPr>
          <p:cNvPr id="452616" name="Text Box 8"/>
          <p:cNvSpPr txBox="1">
            <a:spLocks noChangeArrowheads="1"/>
          </p:cNvSpPr>
          <p:nvPr/>
        </p:nvSpPr>
        <p:spPr bwMode="auto">
          <a:xfrm rot="-5438230">
            <a:off x="1028700" y="3630613"/>
            <a:ext cx="1068388" cy="366712"/>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l"/>
            <a:r>
              <a:rPr lang="en-US" sz="1800"/>
              <a:t>Percent</a:t>
            </a:r>
          </a:p>
        </p:txBody>
      </p:sp>
      <p:sp>
        <p:nvSpPr>
          <p:cNvPr id="452619" name="Line 11"/>
          <p:cNvSpPr>
            <a:spLocks noChangeShapeType="1"/>
          </p:cNvSpPr>
          <p:nvPr/>
        </p:nvSpPr>
        <p:spPr bwMode="auto">
          <a:xfrm>
            <a:off x="5067300" y="2895600"/>
            <a:ext cx="0" cy="1771650"/>
          </a:xfrm>
          <a:prstGeom prst="line">
            <a:avLst/>
          </a:prstGeom>
          <a:noFill/>
          <a:ln w="9525">
            <a:solidFill>
              <a:srgbClr val="FFFFCC"/>
            </a:solidFill>
            <a:round/>
            <a:headEnd/>
            <a:tailEnd/>
          </a:ln>
          <a:effectLst/>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0" y="609600"/>
            <a:ext cx="10287000" cy="1143000"/>
          </a:xfrm>
        </p:spPr>
        <p:txBody>
          <a:bodyPr/>
          <a:lstStyle/>
          <a:p>
            <a:pPr algn="ctr"/>
            <a:r>
              <a:rPr lang="en-US" sz="3200"/>
              <a:t>CDC Growth Charts Are for All                        Racial and Ethnic Groups Combined</a:t>
            </a:r>
            <a:endParaRPr lang="en-US"/>
          </a:p>
        </p:txBody>
      </p:sp>
      <p:sp>
        <p:nvSpPr>
          <p:cNvPr id="604163" name="Text Box 3"/>
          <p:cNvSpPr txBox="1">
            <a:spLocks noChangeArrowheads="1"/>
          </p:cNvSpPr>
          <p:nvPr/>
        </p:nvSpPr>
        <p:spPr bwMode="auto">
          <a:xfrm>
            <a:off x="838200" y="2171700"/>
            <a:ext cx="8934450" cy="4151313"/>
          </a:xfrm>
          <a:prstGeom prst="rect">
            <a:avLst/>
          </a:prstGeom>
          <a:noFill/>
          <a:ln w="9525">
            <a:noFill/>
            <a:miter lim="800000"/>
            <a:headEnd/>
            <a:tailEnd/>
          </a:ln>
          <a:effectLst/>
        </p:spPr>
        <p:txBody>
          <a:bodyPr>
            <a:spAutoFit/>
          </a:bodyPr>
          <a:lstStyle/>
          <a:p>
            <a:pPr algn="l" defTabSz="114300">
              <a:spcBef>
                <a:spcPct val="50000"/>
              </a:spcBef>
              <a:buClr>
                <a:srgbClr val="FF6600"/>
              </a:buClr>
              <a:buFontTx/>
              <a:buChar char="•"/>
              <a:tabLst>
                <a:tab pos="404813" algn="l"/>
              </a:tabLst>
            </a:pPr>
            <a:r>
              <a:rPr lang="en-US" sz="2800"/>
              <a:t>  </a:t>
            </a:r>
            <a:r>
              <a:rPr lang="en-US" sz="2800">
                <a:solidFill>
                  <a:schemeClr val="bg1"/>
                </a:solidFill>
              </a:rPr>
              <a:t>Environmental influences appear to contribute 	to variations in growth more than genetic              	influences</a:t>
            </a:r>
            <a:endParaRPr lang="en-US" sz="2800"/>
          </a:p>
          <a:p>
            <a:pPr algn="l" defTabSz="114300">
              <a:spcBef>
                <a:spcPct val="50000"/>
              </a:spcBef>
              <a:buClr>
                <a:srgbClr val="FF6600"/>
              </a:buClr>
              <a:buFontTx/>
              <a:buChar char="•"/>
              <a:tabLst>
                <a:tab pos="404813" algn="l"/>
              </a:tabLst>
            </a:pPr>
            <a:r>
              <a:rPr lang="en-US" sz="2800">
                <a:solidFill>
                  <a:schemeClr val="bg1"/>
                </a:solidFill>
              </a:rPr>
              <a:t>  Inadequate sample data for racial- and ethnic- 	specific charts </a:t>
            </a:r>
          </a:p>
          <a:p>
            <a:pPr algn="l" defTabSz="114300">
              <a:spcBef>
                <a:spcPct val="50000"/>
              </a:spcBef>
              <a:buClr>
                <a:srgbClr val="FF6600"/>
              </a:buClr>
              <a:buFontTx/>
              <a:buChar char="•"/>
              <a:tabLst>
                <a:tab pos="404813" algn="l"/>
              </a:tabLst>
            </a:pPr>
            <a:r>
              <a:rPr lang="en-US" sz="2800">
                <a:solidFill>
                  <a:schemeClr val="bg1"/>
                </a:solidFill>
              </a:rPr>
              <a:t>  The effect of race and ethnicity on BMI-for-	age is 	unclear</a:t>
            </a:r>
            <a:endParaRPr lang="en-US" sz="2800"/>
          </a:p>
          <a:p>
            <a:pPr algn="l" defTabSz="114300">
              <a:spcBef>
                <a:spcPct val="50000"/>
              </a:spcBef>
              <a:buClr>
                <a:srgbClr val="FF6600"/>
              </a:buClr>
              <a:tabLst>
                <a:tab pos="404813" algn="l"/>
              </a:tabLst>
            </a:pPr>
            <a:r>
              <a:rPr lang="en-US" sz="2800"/>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1026"/>
          <p:cNvSpPr>
            <a:spLocks noGrp="1" noChangeArrowheads="1"/>
          </p:cNvSpPr>
          <p:nvPr>
            <p:ph type="title"/>
          </p:nvPr>
        </p:nvSpPr>
        <p:spPr>
          <a:xfrm>
            <a:off x="800100" y="409575"/>
            <a:ext cx="8743950" cy="1143000"/>
          </a:xfrm>
        </p:spPr>
        <p:txBody>
          <a:bodyPr/>
          <a:lstStyle/>
          <a:p>
            <a:r>
              <a:rPr lang="en-US" sz="2800"/>
              <a:t>Age Adjusted Prevalence of Low Height-for-Age by Ethnic Groups, Children Aged 0 to 5 Years</a:t>
            </a:r>
            <a:r>
              <a:rPr lang="en-US" sz="2800" baseline="30000"/>
              <a:t>1</a:t>
            </a:r>
            <a:endParaRPr lang="en-US" sz="3200"/>
          </a:p>
        </p:txBody>
      </p:sp>
      <p:graphicFrame>
        <p:nvGraphicFramePr>
          <p:cNvPr id="1024000" name="Object 3072"/>
          <p:cNvGraphicFramePr>
            <a:graphicFrameLocks noChangeAspect="1"/>
          </p:cNvGraphicFramePr>
          <p:nvPr>
            <p:ph type="chart" idx="1"/>
          </p:nvPr>
        </p:nvGraphicFramePr>
        <p:xfrm>
          <a:off x="1301750" y="1644650"/>
          <a:ext cx="7742238" cy="4070350"/>
        </p:xfrm>
        <a:graphic>
          <a:graphicData uri="http://schemas.openxmlformats.org/presentationml/2006/ole">
            <p:oleObj spid="_x0000_s1024000" name="Chart" r:id="rId4" imgW="7791698" imgH="4096080" progId="MSGraph.Chart.8">
              <p:embed followColorScheme="full"/>
            </p:oleObj>
          </a:graphicData>
        </a:graphic>
      </p:graphicFrame>
      <p:sp>
        <p:nvSpPr>
          <p:cNvPr id="818180" name="Text Box 1028"/>
          <p:cNvSpPr txBox="1">
            <a:spLocks noChangeArrowheads="1"/>
          </p:cNvSpPr>
          <p:nvPr/>
        </p:nvSpPr>
        <p:spPr bwMode="auto">
          <a:xfrm>
            <a:off x="1476375" y="5700713"/>
            <a:ext cx="6019800" cy="366712"/>
          </a:xfrm>
          <a:prstGeom prst="rect">
            <a:avLst/>
          </a:prstGeom>
          <a:noFill/>
          <a:ln w="9525">
            <a:noFill/>
            <a:miter lim="800000"/>
            <a:headEnd/>
            <a:tailEnd/>
          </a:ln>
          <a:effectLst>
            <a:outerShdw dist="35921" dir="2700000" algn="ctr" rotWithShape="0">
              <a:schemeClr val="tx2"/>
            </a:outerShdw>
          </a:effectLst>
        </p:spPr>
        <p:txBody>
          <a:bodyPr>
            <a:spAutoFit/>
          </a:bodyPr>
          <a:lstStyle/>
          <a:p>
            <a:pPr>
              <a:spcBef>
                <a:spcPct val="50000"/>
              </a:spcBef>
            </a:pPr>
            <a:r>
              <a:rPr lang="en-US" sz="1800">
                <a:solidFill>
                  <a:schemeClr val="bg1"/>
                </a:solidFill>
                <a:latin typeface="Arial Narrow" pitchFamily="34" charset="0"/>
              </a:rPr>
              <a:t>     </a:t>
            </a:r>
            <a:r>
              <a:rPr lang="en-US" sz="1800">
                <a:solidFill>
                  <a:schemeClr val="bg1"/>
                </a:solidFill>
              </a:rPr>
              <a:t>Year of Visit</a:t>
            </a:r>
          </a:p>
        </p:txBody>
      </p:sp>
      <p:sp>
        <p:nvSpPr>
          <p:cNvPr id="818181" name="Rectangle 1029"/>
          <p:cNvSpPr>
            <a:spLocks noChangeArrowheads="1"/>
          </p:cNvSpPr>
          <p:nvPr/>
        </p:nvSpPr>
        <p:spPr bwMode="auto">
          <a:xfrm rot="-5260386">
            <a:off x="50007" y="3207543"/>
            <a:ext cx="2038350" cy="366713"/>
          </a:xfrm>
          <a:prstGeom prst="rect">
            <a:avLst/>
          </a:prstGeom>
          <a:noFill/>
          <a:ln w="9525">
            <a:noFill/>
            <a:miter lim="800000"/>
            <a:headEnd/>
            <a:tailEnd/>
          </a:ln>
          <a:effectLst/>
        </p:spPr>
        <p:txBody>
          <a:bodyPr>
            <a:spAutoFit/>
          </a:bodyPr>
          <a:lstStyle/>
          <a:p>
            <a:pPr algn="l"/>
            <a:r>
              <a:rPr lang="en-US" sz="1800">
                <a:solidFill>
                  <a:schemeClr val="bg1"/>
                </a:solidFill>
              </a:rPr>
              <a:t>Percentage</a:t>
            </a:r>
            <a:endParaRPr lang="en-US" sz="1800">
              <a:solidFill>
                <a:schemeClr val="bg1"/>
              </a:solidFill>
              <a:latin typeface="Arial Narrow" pitchFamily="34" charset="0"/>
            </a:endParaRPr>
          </a:p>
        </p:txBody>
      </p:sp>
      <p:sp>
        <p:nvSpPr>
          <p:cNvPr id="818182" name="Text Box 1030"/>
          <p:cNvSpPr txBox="1">
            <a:spLocks noChangeArrowheads="1"/>
          </p:cNvSpPr>
          <p:nvPr/>
        </p:nvSpPr>
        <p:spPr bwMode="auto">
          <a:xfrm>
            <a:off x="800100" y="6088063"/>
            <a:ext cx="7277100" cy="581025"/>
          </a:xfrm>
          <a:prstGeom prst="rect">
            <a:avLst/>
          </a:prstGeom>
          <a:noFill/>
          <a:ln w="9525">
            <a:noFill/>
            <a:miter lim="800000"/>
            <a:headEnd/>
            <a:tailEnd/>
          </a:ln>
          <a:effectLst/>
        </p:spPr>
        <p:txBody>
          <a:bodyPr>
            <a:spAutoFit/>
          </a:bodyPr>
          <a:lstStyle/>
          <a:p>
            <a:pPr algn="l">
              <a:spcBef>
                <a:spcPct val="50000"/>
              </a:spcBef>
            </a:pPr>
            <a:r>
              <a:rPr lang="en-US" sz="1600" baseline="30000">
                <a:solidFill>
                  <a:srgbClr val="FFFFCC"/>
                </a:solidFill>
              </a:rPr>
              <a:t>1</a:t>
            </a:r>
            <a:r>
              <a:rPr lang="en-US" sz="1600">
                <a:solidFill>
                  <a:srgbClr val="FFFFCC"/>
                </a:solidFill>
              </a:rPr>
              <a:t>  Mei, Yip and Trowbridge, </a:t>
            </a:r>
            <a:r>
              <a:rPr lang="en-US" sz="1600" i="1">
                <a:solidFill>
                  <a:srgbClr val="FFFFCC"/>
                </a:solidFill>
                <a:latin typeface="Verdana" pitchFamily="34" charset="0"/>
              </a:rPr>
              <a:t>Asia Pacific J Clin Nutr</a:t>
            </a:r>
            <a:r>
              <a:rPr lang="en-US" sz="1600">
                <a:solidFill>
                  <a:srgbClr val="FFFFCC"/>
                </a:solidFill>
                <a:latin typeface="Verdana" pitchFamily="34" charset="0"/>
              </a:rPr>
              <a:t> 1998; 7(2): 111-116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723900" y="238125"/>
            <a:ext cx="8726488" cy="1143000"/>
          </a:xfrm>
        </p:spPr>
        <p:txBody>
          <a:bodyPr/>
          <a:lstStyle/>
          <a:p>
            <a:pPr algn="ctr" defTabSz="1095375"/>
            <a:r>
              <a:rPr lang="en-US" sz="3200"/>
              <a:t>Breast-Fed vs. Formula-Fed Infants </a:t>
            </a:r>
            <a:endParaRPr lang="en-US"/>
          </a:p>
        </p:txBody>
      </p:sp>
      <p:sp>
        <p:nvSpPr>
          <p:cNvPr id="415747" name="Rectangle 3"/>
          <p:cNvSpPr>
            <a:spLocks noGrp="1" noChangeArrowheads="1"/>
          </p:cNvSpPr>
          <p:nvPr>
            <p:ph type="body" idx="1"/>
          </p:nvPr>
        </p:nvSpPr>
        <p:spPr>
          <a:xfrm>
            <a:off x="1081088" y="1481138"/>
            <a:ext cx="8393112" cy="4379912"/>
          </a:xfrm>
        </p:spPr>
        <p:txBody>
          <a:bodyPr/>
          <a:lstStyle/>
          <a:p>
            <a:pPr defTabSz="571500">
              <a:buClr>
                <a:srgbClr val="FF6600"/>
              </a:buClr>
            </a:pPr>
            <a:r>
              <a:rPr lang="en-US" sz="2400" b="1">
                <a:latin typeface="Tahoma" pitchFamily="34" charset="0"/>
              </a:rPr>
              <a:t>Mode of infant feeding can influence growth </a:t>
            </a:r>
          </a:p>
          <a:p>
            <a:pPr defTabSz="571500">
              <a:buClr>
                <a:srgbClr val="FF6600"/>
              </a:buClr>
              <a:buFontTx/>
              <a:buNone/>
            </a:pPr>
            <a:endParaRPr lang="en-US" sz="2400" b="1">
              <a:latin typeface="Tahoma" pitchFamily="34" charset="0"/>
            </a:endParaRPr>
          </a:p>
          <a:p>
            <a:pPr defTabSz="571500">
              <a:buClr>
                <a:srgbClr val="FF6600"/>
              </a:buClr>
            </a:pPr>
            <a:r>
              <a:rPr lang="en-US" sz="2400" b="1">
                <a:latin typeface="Tahoma" pitchFamily="34" charset="0"/>
              </a:rPr>
              <a:t>New charts represent the combined growth patterns of breast-fed and formula-fed infants</a:t>
            </a:r>
          </a:p>
          <a:p>
            <a:pPr defTabSz="571500">
              <a:buClr>
                <a:srgbClr val="FF6600"/>
              </a:buClr>
              <a:buFontTx/>
              <a:buNone/>
            </a:pPr>
            <a:r>
              <a:rPr lang="en-US" sz="2400" b="1">
                <a:latin typeface="Tahoma" pitchFamily="34" charset="0"/>
              </a:rPr>
              <a:t>	</a:t>
            </a:r>
          </a:p>
          <a:p>
            <a:pPr defTabSz="571500">
              <a:buClr>
                <a:srgbClr val="FF6600"/>
              </a:buClr>
            </a:pPr>
            <a:r>
              <a:rPr lang="en-US" sz="2400" b="1">
                <a:latin typeface="Tahoma" pitchFamily="34" charset="0"/>
              </a:rPr>
              <a:t>Working group of the World Health Organization  (WHO) is developing growth charts for infants and children through age 5 using data collected on infants following WHO feeding recommendations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0" y="333375"/>
            <a:ext cx="10287000" cy="1143000"/>
          </a:xfrm>
        </p:spPr>
        <p:txBody>
          <a:bodyPr/>
          <a:lstStyle/>
          <a:p>
            <a:pPr algn="ctr"/>
            <a:r>
              <a:rPr lang="en-US" sz="3600"/>
              <a:t>Indicators of Nutritional Status</a:t>
            </a:r>
            <a:endParaRPr lang="en-US"/>
          </a:p>
        </p:txBody>
      </p:sp>
      <p:sp>
        <p:nvSpPr>
          <p:cNvPr id="492563" name="Text Box 19"/>
          <p:cNvSpPr txBox="1">
            <a:spLocks noChangeArrowheads="1"/>
          </p:cNvSpPr>
          <p:nvPr/>
        </p:nvSpPr>
        <p:spPr bwMode="auto">
          <a:xfrm>
            <a:off x="6535738" y="2944813"/>
            <a:ext cx="2078037" cy="396875"/>
          </a:xfrm>
          <a:prstGeom prst="rect">
            <a:avLst/>
          </a:prstGeom>
          <a:noFill/>
          <a:ln w="9525">
            <a:noFill/>
            <a:miter lim="800000"/>
            <a:headEnd/>
            <a:tailEnd/>
          </a:ln>
          <a:effectLst/>
        </p:spPr>
        <p:txBody>
          <a:bodyPr wrap="none">
            <a:spAutoFit/>
          </a:bodyPr>
          <a:lstStyle/>
          <a:p>
            <a:pPr algn="l"/>
            <a:r>
              <a:rPr lang="en-US" sz="2000">
                <a:solidFill>
                  <a:schemeClr val="bg1"/>
                </a:solidFill>
              </a:rPr>
              <a:t>&lt;5</a:t>
            </a:r>
            <a:r>
              <a:rPr lang="en-US" sz="2000" baseline="30000">
                <a:solidFill>
                  <a:schemeClr val="bg1"/>
                </a:solidFill>
              </a:rPr>
              <a:t>th</a:t>
            </a:r>
            <a:r>
              <a:rPr lang="en-US" sz="2000">
                <a:solidFill>
                  <a:schemeClr val="bg1"/>
                </a:solidFill>
              </a:rPr>
              <a:t> percentile</a:t>
            </a:r>
          </a:p>
        </p:txBody>
      </p:sp>
      <p:sp>
        <p:nvSpPr>
          <p:cNvPr id="492567" name="Text Box 23"/>
          <p:cNvSpPr txBox="1">
            <a:spLocks noChangeArrowheads="1"/>
          </p:cNvSpPr>
          <p:nvPr/>
        </p:nvSpPr>
        <p:spPr bwMode="auto">
          <a:xfrm>
            <a:off x="1287463" y="2651125"/>
            <a:ext cx="3525837" cy="701675"/>
          </a:xfrm>
          <a:prstGeom prst="rect">
            <a:avLst/>
          </a:prstGeom>
          <a:noFill/>
          <a:ln w="9525">
            <a:noFill/>
            <a:miter lim="800000"/>
            <a:headEnd/>
            <a:tailEnd/>
          </a:ln>
          <a:effectLst/>
        </p:spPr>
        <p:txBody>
          <a:bodyPr wrap="none">
            <a:spAutoFit/>
          </a:bodyPr>
          <a:lstStyle/>
          <a:p>
            <a:pPr algn="l"/>
            <a:r>
              <a:rPr lang="en-US" sz="2000">
                <a:solidFill>
                  <a:srgbClr val="66FF33"/>
                </a:solidFill>
              </a:rPr>
              <a:t>Stunting/shortness</a:t>
            </a:r>
          </a:p>
          <a:p>
            <a:pPr algn="l"/>
            <a:r>
              <a:rPr lang="en-US" sz="2000">
                <a:solidFill>
                  <a:srgbClr val="FF6600"/>
                </a:solidFill>
              </a:rPr>
              <a:t> </a:t>
            </a:r>
            <a:r>
              <a:rPr lang="en-US" sz="2000">
                <a:solidFill>
                  <a:schemeClr val="bg1"/>
                </a:solidFill>
              </a:rPr>
              <a:t> length or stature-for-age</a:t>
            </a:r>
            <a:endParaRPr lang="en-US" sz="2000">
              <a:solidFill>
                <a:srgbClr val="FF6600"/>
              </a:solidFill>
            </a:endParaRPr>
          </a:p>
        </p:txBody>
      </p:sp>
      <p:sp>
        <p:nvSpPr>
          <p:cNvPr id="492568" name="Text Box 24"/>
          <p:cNvSpPr txBox="1">
            <a:spLocks noChangeArrowheads="1"/>
          </p:cNvSpPr>
          <p:nvPr/>
        </p:nvSpPr>
        <p:spPr bwMode="auto">
          <a:xfrm>
            <a:off x="1250950" y="1658938"/>
            <a:ext cx="4021138" cy="701675"/>
          </a:xfrm>
          <a:prstGeom prst="rect">
            <a:avLst/>
          </a:prstGeom>
          <a:noFill/>
          <a:ln w="9525">
            <a:noFill/>
            <a:miter lim="800000"/>
            <a:headEnd/>
            <a:tailEnd/>
          </a:ln>
          <a:effectLst/>
        </p:spPr>
        <p:txBody>
          <a:bodyPr>
            <a:spAutoFit/>
          </a:bodyPr>
          <a:lstStyle/>
          <a:p>
            <a:pPr algn="l"/>
            <a:r>
              <a:rPr lang="en-US" sz="2000">
                <a:solidFill>
                  <a:srgbClr val="66FF33"/>
                </a:solidFill>
              </a:rPr>
              <a:t>Head circumference-for-age</a:t>
            </a:r>
          </a:p>
          <a:p>
            <a:pPr algn="l"/>
            <a:r>
              <a:rPr lang="en-US" sz="2000">
                <a:solidFill>
                  <a:srgbClr val="FF6600"/>
                </a:solidFill>
              </a:rPr>
              <a:t>  </a:t>
            </a:r>
            <a:endParaRPr lang="en-US" sz="2000">
              <a:solidFill>
                <a:schemeClr val="bg1"/>
              </a:solidFill>
            </a:endParaRPr>
          </a:p>
        </p:txBody>
      </p:sp>
      <p:sp>
        <p:nvSpPr>
          <p:cNvPr id="492571" name="Text Box 27"/>
          <p:cNvSpPr txBox="1">
            <a:spLocks noChangeArrowheads="1"/>
          </p:cNvSpPr>
          <p:nvPr/>
        </p:nvSpPr>
        <p:spPr bwMode="auto">
          <a:xfrm>
            <a:off x="6611938" y="4125913"/>
            <a:ext cx="2078037" cy="396875"/>
          </a:xfrm>
          <a:prstGeom prst="rect">
            <a:avLst/>
          </a:prstGeom>
          <a:noFill/>
          <a:ln w="9525">
            <a:noFill/>
            <a:miter lim="800000"/>
            <a:headEnd/>
            <a:tailEnd/>
          </a:ln>
          <a:effectLst/>
        </p:spPr>
        <p:txBody>
          <a:bodyPr wrap="none">
            <a:spAutoFit/>
          </a:bodyPr>
          <a:lstStyle/>
          <a:p>
            <a:pPr algn="l"/>
            <a:r>
              <a:rPr lang="en-US" sz="2000">
                <a:solidFill>
                  <a:schemeClr val="bg1"/>
                </a:solidFill>
              </a:rPr>
              <a:t>&lt;5</a:t>
            </a:r>
            <a:r>
              <a:rPr lang="en-US" sz="2000" baseline="30000">
                <a:solidFill>
                  <a:schemeClr val="bg1"/>
                </a:solidFill>
              </a:rPr>
              <a:t>th</a:t>
            </a:r>
            <a:r>
              <a:rPr lang="en-US" sz="2000">
                <a:solidFill>
                  <a:schemeClr val="bg1"/>
                </a:solidFill>
              </a:rPr>
              <a:t> percentile</a:t>
            </a:r>
          </a:p>
        </p:txBody>
      </p:sp>
      <p:sp>
        <p:nvSpPr>
          <p:cNvPr id="492575" name="Line 31"/>
          <p:cNvSpPr>
            <a:spLocks noChangeShapeType="1"/>
          </p:cNvSpPr>
          <p:nvPr/>
        </p:nvSpPr>
        <p:spPr bwMode="auto">
          <a:xfrm>
            <a:off x="1276350" y="3543300"/>
            <a:ext cx="7219950" cy="0"/>
          </a:xfrm>
          <a:prstGeom prst="line">
            <a:avLst/>
          </a:prstGeom>
          <a:noFill/>
          <a:ln w="9525">
            <a:solidFill>
              <a:schemeClr val="bg1"/>
            </a:solidFill>
            <a:round/>
            <a:headEnd/>
            <a:tailEnd/>
          </a:ln>
          <a:effectLst/>
        </p:spPr>
        <p:txBody>
          <a:bodyPr wrap="none" anchor="ctr"/>
          <a:lstStyle/>
          <a:p>
            <a:endParaRPr lang="en-US"/>
          </a:p>
        </p:txBody>
      </p:sp>
      <p:sp>
        <p:nvSpPr>
          <p:cNvPr id="492576" name="Line 32"/>
          <p:cNvSpPr>
            <a:spLocks noChangeShapeType="1"/>
          </p:cNvSpPr>
          <p:nvPr/>
        </p:nvSpPr>
        <p:spPr bwMode="auto">
          <a:xfrm>
            <a:off x="1219200" y="2476500"/>
            <a:ext cx="7219950" cy="0"/>
          </a:xfrm>
          <a:prstGeom prst="line">
            <a:avLst/>
          </a:prstGeom>
          <a:noFill/>
          <a:ln w="9525">
            <a:solidFill>
              <a:schemeClr val="bg1"/>
            </a:solidFill>
            <a:round/>
            <a:headEnd/>
            <a:tailEnd/>
          </a:ln>
          <a:effectLst/>
        </p:spPr>
        <p:txBody>
          <a:bodyPr wrap="none" anchor="ctr"/>
          <a:lstStyle/>
          <a:p>
            <a:endParaRPr lang="en-US"/>
          </a:p>
        </p:txBody>
      </p:sp>
      <p:sp>
        <p:nvSpPr>
          <p:cNvPr id="492577" name="Text Box 33"/>
          <p:cNvSpPr txBox="1">
            <a:spLocks noChangeArrowheads="1"/>
          </p:cNvSpPr>
          <p:nvPr/>
        </p:nvSpPr>
        <p:spPr bwMode="auto">
          <a:xfrm>
            <a:off x="6326188" y="1592263"/>
            <a:ext cx="2535237" cy="701675"/>
          </a:xfrm>
          <a:prstGeom prst="rect">
            <a:avLst/>
          </a:prstGeom>
          <a:noFill/>
          <a:ln w="9525">
            <a:noFill/>
            <a:miter lim="800000"/>
            <a:headEnd/>
            <a:tailEnd/>
          </a:ln>
          <a:effectLst/>
        </p:spPr>
        <p:txBody>
          <a:bodyPr>
            <a:spAutoFit/>
          </a:bodyPr>
          <a:lstStyle/>
          <a:p>
            <a:pPr algn="l"/>
            <a:r>
              <a:rPr lang="en-US" sz="2000">
                <a:solidFill>
                  <a:schemeClr val="bg1"/>
                </a:solidFill>
              </a:rPr>
              <a:t>  &lt;5</a:t>
            </a:r>
            <a:r>
              <a:rPr lang="en-US" sz="2000" baseline="30000">
                <a:solidFill>
                  <a:schemeClr val="bg1"/>
                </a:solidFill>
              </a:rPr>
              <a:t>th</a:t>
            </a:r>
            <a:r>
              <a:rPr lang="en-US" sz="2000">
                <a:solidFill>
                  <a:schemeClr val="bg1"/>
                </a:solidFill>
              </a:rPr>
              <a:t> percentile</a:t>
            </a:r>
          </a:p>
          <a:p>
            <a:pPr algn="l"/>
            <a:r>
              <a:rPr lang="en-US" sz="2000">
                <a:solidFill>
                  <a:schemeClr val="bg1"/>
                </a:solidFill>
              </a:rPr>
              <a:t>&gt;95</a:t>
            </a:r>
            <a:r>
              <a:rPr lang="en-US" sz="2000" baseline="30000">
                <a:solidFill>
                  <a:schemeClr val="bg1"/>
                </a:solidFill>
              </a:rPr>
              <a:t>th</a:t>
            </a:r>
            <a:r>
              <a:rPr lang="en-US" sz="2000">
                <a:solidFill>
                  <a:schemeClr val="bg1"/>
                </a:solidFill>
              </a:rPr>
              <a:t> percentile </a:t>
            </a:r>
          </a:p>
        </p:txBody>
      </p:sp>
      <p:sp>
        <p:nvSpPr>
          <p:cNvPr id="492578" name="Text Box 34"/>
          <p:cNvSpPr txBox="1">
            <a:spLocks noChangeArrowheads="1"/>
          </p:cNvSpPr>
          <p:nvPr/>
        </p:nvSpPr>
        <p:spPr bwMode="auto">
          <a:xfrm>
            <a:off x="1289050" y="3659188"/>
            <a:ext cx="2611438" cy="1006475"/>
          </a:xfrm>
          <a:prstGeom prst="rect">
            <a:avLst/>
          </a:prstGeom>
          <a:noFill/>
          <a:ln w="9525">
            <a:noFill/>
            <a:miter lim="800000"/>
            <a:headEnd/>
            <a:tailEnd/>
          </a:ln>
          <a:effectLst/>
        </p:spPr>
        <p:txBody>
          <a:bodyPr wrap="none">
            <a:spAutoFit/>
          </a:bodyPr>
          <a:lstStyle/>
          <a:p>
            <a:pPr algn="l"/>
            <a:r>
              <a:rPr lang="en-US" sz="2000">
                <a:solidFill>
                  <a:srgbClr val="66FF33"/>
                </a:solidFill>
              </a:rPr>
              <a:t>Underweight</a:t>
            </a:r>
          </a:p>
          <a:p>
            <a:pPr algn="l"/>
            <a:r>
              <a:rPr lang="en-US" sz="2000">
                <a:solidFill>
                  <a:srgbClr val="FF6600"/>
                </a:solidFill>
              </a:rPr>
              <a:t>  </a:t>
            </a:r>
            <a:r>
              <a:rPr lang="en-US" sz="2000">
                <a:solidFill>
                  <a:schemeClr val="bg1"/>
                </a:solidFill>
              </a:rPr>
              <a:t>weight-for-length</a:t>
            </a:r>
          </a:p>
          <a:p>
            <a:pPr algn="l"/>
            <a:r>
              <a:rPr lang="en-US" sz="2000">
                <a:solidFill>
                  <a:schemeClr val="bg1"/>
                </a:solidFill>
              </a:rPr>
              <a:t>  BMI-for-age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0" y="333375"/>
            <a:ext cx="10287000" cy="1143000"/>
          </a:xfrm>
        </p:spPr>
        <p:txBody>
          <a:bodyPr/>
          <a:lstStyle/>
          <a:p>
            <a:pPr algn="ctr"/>
            <a:r>
              <a:rPr lang="en-US" sz="3600"/>
              <a:t>Indicators of Nutritional Status</a:t>
            </a:r>
            <a:endParaRPr lang="en-US"/>
          </a:p>
        </p:txBody>
      </p:sp>
      <p:sp>
        <p:nvSpPr>
          <p:cNvPr id="899078" name="Text Box 6"/>
          <p:cNvSpPr txBox="1">
            <a:spLocks noChangeArrowheads="1"/>
          </p:cNvSpPr>
          <p:nvPr/>
        </p:nvSpPr>
        <p:spPr bwMode="auto">
          <a:xfrm>
            <a:off x="1246188" y="2387600"/>
            <a:ext cx="3184525" cy="1066800"/>
          </a:xfrm>
          <a:prstGeom prst="rect">
            <a:avLst/>
          </a:prstGeom>
          <a:noFill/>
          <a:ln w="9525">
            <a:noFill/>
            <a:miter lim="800000"/>
            <a:headEnd/>
            <a:tailEnd/>
          </a:ln>
          <a:effectLst/>
        </p:spPr>
        <p:txBody>
          <a:bodyPr>
            <a:spAutoFit/>
          </a:bodyPr>
          <a:lstStyle/>
          <a:p>
            <a:pPr algn="l"/>
            <a:r>
              <a:rPr lang="en-US">
                <a:solidFill>
                  <a:srgbClr val="66FF33"/>
                </a:solidFill>
              </a:rPr>
              <a:t>Overweight</a:t>
            </a:r>
            <a:endParaRPr lang="en-US" sz="2000">
              <a:solidFill>
                <a:srgbClr val="FF6600"/>
              </a:solidFill>
            </a:endParaRPr>
          </a:p>
          <a:p>
            <a:pPr algn="l"/>
            <a:r>
              <a:rPr lang="en-US" sz="2000">
                <a:solidFill>
                  <a:srgbClr val="FF6600"/>
                </a:solidFill>
              </a:rPr>
              <a:t> </a:t>
            </a:r>
            <a:r>
              <a:rPr lang="en-US" sz="2000">
                <a:solidFill>
                  <a:schemeClr val="bg1"/>
                </a:solidFill>
              </a:rPr>
              <a:t> Weight-for-length</a:t>
            </a:r>
          </a:p>
          <a:p>
            <a:pPr algn="l"/>
            <a:r>
              <a:rPr lang="en-US" sz="2000">
                <a:solidFill>
                  <a:schemeClr val="bg1"/>
                </a:solidFill>
              </a:rPr>
              <a:t>  BMI-for-age</a:t>
            </a:r>
          </a:p>
        </p:txBody>
      </p:sp>
      <p:sp>
        <p:nvSpPr>
          <p:cNvPr id="899080" name="Text Box 8"/>
          <p:cNvSpPr txBox="1">
            <a:spLocks noChangeArrowheads="1"/>
          </p:cNvSpPr>
          <p:nvPr/>
        </p:nvSpPr>
        <p:spPr bwMode="auto">
          <a:xfrm>
            <a:off x="6516688" y="2735263"/>
            <a:ext cx="2239962" cy="396875"/>
          </a:xfrm>
          <a:prstGeom prst="rect">
            <a:avLst/>
          </a:prstGeom>
          <a:noFill/>
          <a:ln w="9525">
            <a:noFill/>
            <a:miter lim="800000"/>
            <a:headEnd/>
            <a:tailEnd/>
          </a:ln>
          <a:effectLst/>
        </p:spPr>
        <p:txBody>
          <a:bodyPr wrap="none">
            <a:spAutoFit/>
          </a:bodyPr>
          <a:lstStyle/>
          <a:p>
            <a:pPr algn="l"/>
            <a:r>
              <a:rPr lang="en-US" sz="2000" u="sng">
                <a:solidFill>
                  <a:schemeClr val="bg1"/>
                </a:solidFill>
              </a:rPr>
              <a:t>&gt;</a:t>
            </a:r>
            <a:r>
              <a:rPr lang="en-US" sz="2000">
                <a:solidFill>
                  <a:schemeClr val="bg1"/>
                </a:solidFill>
              </a:rPr>
              <a:t>95</a:t>
            </a:r>
            <a:r>
              <a:rPr lang="en-US" sz="2000" baseline="30000">
                <a:solidFill>
                  <a:schemeClr val="bg1"/>
                </a:solidFill>
              </a:rPr>
              <a:t>th</a:t>
            </a:r>
            <a:r>
              <a:rPr lang="en-US" sz="2000">
                <a:solidFill>
                  <a:schemeClr val="bg1"/>
                </a:solidFill>
              </a:rPr>
              <a:t> percentile</a:t>
            </a:r>
          </a:p>
        </p:txBody>
      </p:sp>
      <p:sp>
        <p:nvSpPr>
          <p:cNvPr id="899081" name="Text Box 9"/>
          <p:cNvSpPr txBox="1">
            <a:spLocks noChangeArrowheads="1"/>
          </p:cNvSpPr>
          <p:nvPr/>
        </p:nvSpPr>
        <p:spPr bwMode="auto">
          <a:xfrm>
            <a:off x="1284288" y="3911600"/>
            <a:ext cx="3184525" cy="762000"/>
          </a:xfrm>
          <a:prstGeom prst="rect">
            <a:avLst/>
          </a:prstGeom>
          <a:noFill/>
          <a:ln w="9525">
            <a:noFill/>
            <a:miter lim="800000"/>
            <a:headEnd/>
            <a:tailEnd/>
          </a:ln>
          <a:effectLst/>
        </p:spPr>
        <p:txBody>
          <a:bodyPr>
            <a:spAutoFit/>
          </a:bodyPr>
          <a:lstStyle/>
          <a:p>
            <a:pPr algn="l"/>
            <a:r>
              <a:rPr lang="en-US">
                <a:solidFill>
                  <a:srgbClr val="66FF33"/>
                </a:solidFill>
              </a:rPr>
              <a:t>Risk of overweight</a:t>
            </a:r>
            <a:endParaRPr lang="en-US" sz="2000">
              <a:solidFill>
                <a:srgbClr val="FF6600"/>
              </a:solidFill>
            </a:endParaRPr>
          </a:p>
          <a:p>
            <a:pPr algn="l"/>
            <a:r>
              <a:rPr lang="en-US" sz="2000">
                <a:solidFill>
                  <a:srgbClr val="FF6600"/>
                </a:solidFill>
              </a:rPr>
              <a:t>  </a:t>
            </a:r>
            <a:r>
              <a:rPr lang="en-US" sz="2000">
                <a:solidFill>
                  <a:schemeClr val="bg1"/>
                </a:solidFill>
              </a:rPr>
              <a:t>BMI-for-age</a:t>
            </a:r>
          </a:p>
        </p:txBody>
      </p:sp>
      <p:sp>
        <p:nvSpPr>
          <p:cNvPr id="899082" name="Text Box 10"/>
          <p:cNvSpPr txBox="1">
            <a:spLocks noChangeArrowheads="1"/>
          </p:cNvSpPr>
          <p:nvPr/>
        </p:nvSpPr>
        <p:spPr bwMode="auto">
          <a:xfrm>
            <a:off x="5888038" y="4144963"/>
            <a:ext cx="2914650" cy="396875"/>
          </a:xfrm>
          <a:prstGeom prst="rect">
            <a:avLst/>
          </a:prstGeom>
          <a:noFill/>
          <a:ln w="9525">
            <a:noFill/>
            <a:miter lim="800000"/>
            <a:headEnd/>
            <a:tailEnd/>
          </a:ln>
          <a:effectLst/>
        </p:spPr>
        <p:txBody>
          <a:bodyPr wrap="none">
            <a:spAutoFit/>
          </a:bodyPr>
          <a:lstStyle/>
          <a:p>
            <a:pPr algn="l"/>
            <a:r>
              <a:rPr lang="en-US" sz="2000">
                <a:solidFill>
                  <a:schemeClr val="bg1"/>
                </a:solidFill>
              </a:rPr>
              <a:t>85</a:t>
            </a:r>
            <a:r>
              <a:rPr lang="en-US" sz="2000" baseline="30000">
                <a:solidFill>
                  <a:schemeClr val="bg1"/>
                </a:solidFill>
              </a:rPr>
              <a:t>th</a:t>
            </a:r>
            <a:r>
              <a:rPr lang="en-US" sz="2000">
                <a:solidFill>
                  <a:schemeClr val="bg1"/>
                </a:solidFill>
              </a:rPr>
              <a:t> to 95</a:t>
            </a:r>
            <a:r>
              <a:rPr lang="en-US" sz="2000" baseline="30000">
                <a:solidFill>
                  <a:schemeClr val="bg1"/>
                </a:solidFill>
              </a:rPr>
              <a:t>th </a:t>
            </a:r>
            <a:r>
              <a:rPr lang="en-US" sz="2000">
                <a:solidFill>
                  <a:schemeClr val="bg1"/>
                </a:solidFill>
              </a:rPr>
              <a:t>percentile</a:t>
            </a:r>
          </a:p>
        </p:txBody>
      </p:sp>
      <p:sp>
        <p:nvSpPr>
          <p:cNvPr id="899083" name="Line 11"/>
          <p:cNvSpPr>
            <a:spLocks noChangeShapeType="1"/>
          </p:cNvSpPr>
          <p:nvPr/>
        </p:nvSpPr>
        <p:spPr bwMode="auto">
          <a:xfrm>
            <a:off x="1257300" y="2000250"/>
            <a:ext cx="7219950" cy="0"/>
          </a:xfrm>
          <a:prstGeom prst="line">
            <a:avLst/>
          </a:prstGeom>
          <a:noFill/>
          <a:ln w="9525">
            <a:solidFill>
              <a:schemeClr val="bg1"/>
            </a:solidFill>
            <a:round/>
            <a:headEnd/>
            <a:tailEnd/>
          </a:ln>
          <a:effec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428625" y="533400"/>
            <a:ext cx="9667875" cy="1219200"/>
          </a:xfrm>
        </p:spPr>
        <p:txBody>
          <a:bodyPr/>
          <a:lstStyle/>
          <a:p>
            <a:pPr algn="ctr"/>
            <a:r>
              <a:rPr lang="en-US" sz="2800"/>
              <a:t>Prevalence of Nutritional Status Indicators          New Reference Curves Compared with Old Curves</a:t>
            </a:r>
            <a:r>
              <a:rPr lang="en-US" sz="2800">
                <a:solidFill>
                  <a:srgbClr val="00FFFF"/>
                </a:solidFill>
              </a:rPr>
              <a:t>*</a:t>
            </a:r>
            <a:r>
              <a:rPr lang="en-US" sz="2800"/>
              <a:t/>
            </a:r>
            <a:br>
              <a:rPr lang="en-US" sz="2800"/>
            </a:br>
            <a:endParaRPr lang="en-US" sz="2800"/>
          </a:p>
        </p:txBody>
      </p:sp>
      <p:sp>
        <p:nvSpPr>
          <p:cNvPr id="877571" name="Text Box 3"/>
          <p:cNvSpPr txBox="1">
            <a:spLocks noChangeArrowheads="1"/>
          </p:cNvSpPr>
          <p:nvPr/>
        </p:nvSpPr>
        <p:spPr bwMode="auto">
          <a:xfrm>
            <a:off x="839788" y="1868488"/>
            <a:ext cx="2122487" cy="457200"/>
          </a:xfrm>
          <a:prstGeom prst="rect">
            <a:avLst/>
          </a:prstGeom>
          <a:noFill/>
          <a:ln w="9525">
            <a:noFill/>
            <a:miter lim="800000"/>
            <a:headEnd/>
            <a:tailEnd/>
          </a:ln>
          <a:effectLst/>
        </p:spPr>
        <p:txBody>
          <a:bodyPr>
            <a:spAutoFit/>
          </a:bodyPr>
          <a:lstStyle/>
          <a:p>
            <a:pPr algn="l"/>
            <a:r>
              <a:rPr lang="en-US">
                <a:solidFill>
                  <a:srgbClr val="00FFFF"/>
                </a:solidFill>
                <a:latin typeface="Arial" charset="0"/>
              </a:rPr>
              <a:t>&lt; 2 Years Old</a:t>
            </a:r>
          </a:p>
        </p:txBody>
      </p:sp>
      <p:sp>
        <p:nvSpPr>
          <p:cNvPr id="877572" name="Text Box 4"/>
          <p:cNvSpPr txBox="1">
            <a:spLocks noChangeArrowheads="1"/>
          </p:cNvSpPr>
          <p:nvPr/>
        </p:nvSpPr>
        <p:spPr bwMode="auto">
          <a:xfrm>
            <a:off x="1087438" y="2344738"/>
            <a:ext cx="2822575"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Nutrition Indicator</a:t>
            </a:r>
            <a:endParaRPr lang="en-US" b="0">
              <a:solidFill>
                <a:schemeClr val="tx1"/>
              </a:solidFill>
              <a:latin typeface="Times New Roman" charset="0"/>
            </a:endParaRPr>
          </a:p>
        </p:txBody>
      </p:sp>
      <p:sp>
        <p:nvSpPr>
          <p:cNvPr id="877573" name="Text Box 5"/>
          <p:cNvSpPr txBox="1">
            <a:spLocks noChangeArrowheads="1"/>
          </p:cNvSpPr>
          <p:nvPr/>
        </p:nvSpPr>
        <p:spPr bwMode="auto">
          <a:xfrm>
            <a:off x="4935538" y="2306638"/>
            <a:ext cx="3351212"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Change in Prevalence</a:t>
            </a:r>
            <a:endParaRPr lang="en-US" b="0">
              <a:solidFill>
                <a:srgbClr val="00FFFF"/>
              </a:solidFill>
              <a:latin typeface="Times New Roman" charset="0"/>
            </a:endParaRPr>
          </a:p>
        </p:txBody>
      </p:sp>
      <p:sp>
        <p:nvSpPr>
          <p:cNvPr id="877574" name="Text Box 6"/>
          <p:cNvSpPr txBox="1">
            <a:spLocks noChangeArrowheads="1"/>
          </p:cNvSpPr>
          <p:nvPr/>
        </p:nvSpPr>
        <p:spPr bwMode="auto">
          <a:xfrm>
            <a:off x="839788" y="2992438"/>
            <a:ext cx="2959100" cy="822325"/>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Stunting/shortness</a:t>
            </a:r>
          </a:p>
          <a:p>
            <a:pPr algn="l"/>
            <a:r>
              <a:rPr lang="en-US">
                <a:solidFill>
                  <a:schemeClr val="bg1"/>
                </a:solidFill>
                <a:latin typeface="Arial" charset="0"/>
              </a:rPr>
              <a:t>length-for-age &lt;5</a:t>
            </a:r>
            <a:r>
              <a:rPr lang="en-US" baseline="30000">
                <a:solidFill>
                  <a:schemeClr val="bg1"/>
                </a:solidFill>
                <a:latin typeface="Arial" charset="0"/>
              </a:rPr>
              <a:t>th</a:t>
            </a:r>
            <a:endParaRPr lang="en-US" b="0">
              <a:solidFill>
                <a:schemeClr val="tx1"/>
              </a:solidFill>
              <a:latin typeface="Arial" charset="0"/>
            </a:endParaRPr>
          </a:p>
        </p:txBody>
      </p:sp>
      <p:sp>
        <p:nvSpPr>
          <p:cNvPr id="877575" name="Text Box 7"/>
          <p:cNvSpPr txBox="1">
            <a:spLocks noChangeArrowheads="1"/>
          </p:cNvSpPr>
          <p:nvPr/>
        </p:nvSpPr>
        <p:spPr bwMode="auto">
          <a:xfrm>
            <a:off x="5629275" y="3060700"/>
            <a:ext cx="2486025"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1% to 2% lower </a:t>
            </a:r>
            <a:endParaRPr lang="en-US" b="0">
              <a:solidFill>
                <a:schemeClr val="bg1"/>
              </a:solidFill>
              <a:latin typeface="Arial" charset="0"/>
            </a:endParaRPr>
          </a:p>
        </p:txBody>
      </p:sp>
      <p:sp>
        <p:nvSpPr>
          <p:cNvPr id="877576" name="Text Box 8"/>
          <p:cNvSpPr txBox="1">
            <a:spLocks noChangeArrowheads="1"/>
          </p:cNvSpPr>
          <p:nvPr/>
        </p:nvSpPr>
        <p:spPr bwMode="auto">
          <a:xfrm>
            <a:off x="828675" y="3925888"/>
            <a:ext cx="3294063" cy="822325"/>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Underweight</a:t>
            </a:r>
          </a:p>
          <a:p>
            <a:pPr algn="l"/>
            <a:r>
              <a:rPr lang="en-US">
                <a:solidFill>
                  <a:schemeClr val="bg1"/>
                </a:solidFill>
                <a:latin typeface="Arial" charset="0"/>
              </a:rPr>
              <a:t>weight-for-length &lt;5</a:t>
            </a:r>
            <a:r>
              <a:rPr lang="en-US" baseline="30000">
                <a:solidFill>
                  <a:schemeClr val="bg1"/>
                </a:solidFill>
                <a:latin typeface="Arial" charset="0"/>
              </a:rPr>
              <a:t>th</a:t>
            </a:r>
            <a:endParaRPr lang="en-US" b="0">
              <a:solidFill>
                <a:schemeClr val="bg1"/>
              </a:solidFill>
              <a:latin typeface="Times New Roman" charset="0"/>
            </a:endParaRPr>
          </a:p>
        </p:txBody>
      </p:sp>
      <p:sp>
        <p:nvSpPr>
          <p:cNvPr id="877578" name="Text Box 10"/>
          <p:cNvSpPr txBox="1">
            <a:spLocks noChangeArrowheads="1"/>
          </p:cNvSpPr>
          <p:nvPr/>
        </p:nvSpPr>
        <p:spPr bwMode="auto">
          <a:xfrm>
            <a:off x="782638" y="5845175"/>
            <a:ext cx="1560512" cy="366713"/>
          </a:xfrm>
          <a:prstGeom prst="rect">
            <a:avLst/>
          </a:prstGeom>
          <a:noFill/>
          <a:ln w="9525">
            <a:noFill/>
            <a:miter lim="800000"/>
            <a:headEnd/>
            <a:tailEnd/>
          </a:ln>
          <a:effectLst/>
        </p:spPr>
        <p:txBody>
          <a:bodyPr wrap="none">
            <a:spAutoFit/>
          </a:bodyPr>
          <a:lstStyle/>
          <a:p>
            <a:pPr algn="l"/>
            <a:r>
              <a:rPr lang="en-US" sz="1800" b="0">
                <a:solidFill>
                  <a:srgbClr val="00FFFF"/>
                </a:solidFill>
              </a:rPr>
              <a:t>* NHANES III</a:t>
            </a:r>
            <a:endParaRPr lang="en-US" sz="1800" b="0">
              <a:solidFill>
                <a:srgbClr val="66FF33"/>
              </a:solidFill>
            </a:endParaRPr>
          </a:p>
        </p:txBody>
      </p:sp>
      <p:sp>
        <p:nvSpPr>
          <p:cNvPr id="877579" name="Line 11"/>
          <p:cNvSpPr>
            <a:spLocks noChangeShapeType="1"/>
          </p:cNvSpPr>
          <p:nvPr/>
        </p:nvSpPr>
        <p:spPr bwMode="auto">
          <a:xfrm flipV="1">
            <a:off x="769938" y="2813050"/>
            <a:ext cx="8674100" cy="3175"/>
          </a:xfrm>
          <a:prstGeom prst="line">
            <a:avLst/>
          </a:prstGeom>
          <a:noFill/>
          <a:ln w="44450">
            <a:solidFill>
              <a:srgbClr val="00FFFF"/>
            </a:solidFill>
            <a:round/>
            <a:headEnd/>
            <a:tailEnd/>
          </a:ln>
          <a:effectLst/>
        </p:spPr>
        <p:txBody>
          <a:bodyPr wrap="none" anchor="ctr"/>
          <a:lstStyle/>
          <a:p>
            <a:endParaRPr lang="en-US"/>
          </a:p>
        </p:txBody>
      </p:sp>
      <p:sp>
        <p:nvSpPr>
          <p:cNvPr id="877581" name="Text Box 13"/>
          <p:cNvSpPr txBox="1">
            <a:spLocks noChangeArrowheads="1"/>
          </p:cNvSpPr>
          <p:nvPr/>
        </p:nvSpPr>
        <p:spPr bwMode="auto">
          <a:xfrm>
            <a:off x="790575" y="4802188"/>
            <a:ext cx="3463925" cy="822325"/>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Overweight</a:t>
            </a:r>
          </a:p>
          <a:p>
            <a:pPr algn="l"/>
            <a:r>
              <a:rPr lang="en-US">
                <a:solidFill>
                  <a:schemeClr val="bg1"/>
                </a:solidFill>
                <a:latin typeface="Arial" charset="0"/>
              </a:rPr>
              <a:t>weight-for-length &gt;95</a:t>
            </a:r>
            <a:r>
              <a:rPr lang="en-US" baseline="30000">
                <a:solidFill>
                  <a:schemeClr val="bg1"/>
                </a:solidFill>
                <a:latin typeface="Arial" charset="0"/>
              </a:rPr>
              <a:t>th</a:t>
            </a:r>
            <a:endParaRPr lang="en-US" b="0">
              <a:solidFill>
                <a:schemeClr val="bg1"/>
              </a:solidFill>
              <a:latin typeface="Times New Roman" charset="0"/>
            </a:endParaRPr>
          </a:p>
        </p:txBody>
      </p:sp>
      <p:sp>
        <p:nvSpPr>
          <p:cNvPr id="877583" name="Text Box 15"/>
          <p:cNvSpPr txBox="1">
            <a:spLocks noChangeArrowheads="1"/>
          </p:cNvSpPr>
          <p:nvPr/>
        </p:nvSpPr>
        <p:spPr bwMode="auto">
          <a:xfrm>
            <a:off x="5570538" y="4919663"/>
            <a:ext cx="3216275" cy="822325"/>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2% lower for females</a:t>
            </a:r>
          </a:p>
          <a:p>
            <a:pPr algn="l"/>
            <a:r>
              <a:rPr lang="en-US">
                <a:solidFill>
                  <a:schemeClr val="bg1"/>
                </a:solidFill>
                <a:latin typeface="Arial" charset="0"/>
              </a:rPr>
              <a:t>2% higher for males</a:t>
            </a:r>
            <a:endParaRPr lang="en-US" b="0">
              <a:solidFill>
                <a:schemeClr val="bg1"/>
              </a:solidFill>
              <a:latin typeface="Arial" charset="0"/>
            </a:endParaRPr>
          </a:p>
        </p:txBody>
      </p:sp>
      <p:sp>
        <p:nvSpPr>
          <p:cNvPr id="877584" name="Text Box 16"/>
          <p:cNvSpPr txBox="1">
            <a:spLocks noChangeArrowheads="1"/>
          </p:cNvSpPr>
          <p:nvPr/>
        </p:nvSpPr>
        <p:spPr bwMode="auto">
          <a:xfrm>
            <a:off x="5632450" y="4002088"/>
            <a:ext cx="2536825"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1% to 2% higher</a:t>
            </a:r>
          </a:p>
        </p:txBody>
      </p:sp>
      <p:sp>
        <p:nvSpPr>
          <p:cNvPr id="877586" name="Line 18"/>
          <p:cNvSpPr>
            <a:spLocks noChangeShapeType="1"/>
          </p:cNvSpPr>
          <p:nvPr/>
        </p:nvSpPr>
        <p:spPr bwMode="auto">
          <a:xfrm>
            <a:off x="952500" y="3829050"/>
            <a:ext cx="8362950" cy="0"/>
          </a:xfrm>
          <a:prstGeom prst="line">
            <a:avLst/>
          </a:prstGeom>
          <a:noFill/>
          <a:ln w="9525">
            <a:solidFill>
              <a:schemeClr val="bg1"/>
            </a:solidFill>
            <a:round/>
            <a:headEnd/>
            <a:tailEnd/>
          </a:ln>
          <a:effectLst/>
        </p:spPr>
        <p:txBody>
          <a:bodyPr wrap="none" anchor="ctr"/>
          <a:lstStyle/>
          <a:p>
            <a:endParaRPr lang="en-US"/>
          </a:p>
        </p:txBody>
      </p:sp>
      <p:sp>
        <p:nvSpPr>
          <p:cNvPr id="877588" name="Line 20"/>
          <p:cNvSpPr>
            <a:spLocks noChangeShapeType="1"/>
          </p:cNvSpPr>
          <p:nvPr/>
        </p:nvSpPr>
        <p:spPr bwMode="auto">
          <a:xfrm>
            <a:off x="933450" y="4786313"/>
            <a:ext cx="8362950" cy="0"/>
          </a:xfrm>
          <a:prstGeom prst="line">
            <a:avLst/>
          </a:prstGeom>
          <a:noFill/>
          <a:ln w="9525">
            <a:solidFill>
              <a:schemeClr val="bg1"/>
            </a:solidFill>
            <a:round/>
            <a:headEnd/>
            <a:tailEnd/>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6146"/>
          <p:cNvSpPr>
            <a:spLocks noGrp="1" noChangeArrowheads="1"/>
          </p:cNvSpPr>
          <p:nvPr>
            <p:ph type="title"/>
          </p:nvPr>
        </p:nvSpPr>
        <p:spPr>
          <a:xfrm>
            <a:off x="428625" y="533400"/>
            <a:ext cx="9653588" cy="1219200"/>
          </a:xfrm>
        </p:spPr>
        <p:txBody>
          <a:bodyPr/>
          <a:lstStyle/>
          <a:p>
            <a:pPr algn="ctr"/>
            <a:r>
              <a:rPr lang="en-US" sz="2800"/>
              <a:t>Prevalence of Nutritional Status Indicators          New Reference Curves Compared with Old Curves</a:t>
            </a:r>
            <a:r>
              <a:rPr lang="en-US" sz="2800">
                <a:solidFill>
                  <a:srgbClr val="00FFFF"/>
                </a:solidFill>
              </a:rPr>
              <a:t>*</a:t>
            </a:r>
            <a:r>
              <a:rPr lang="en-US" sz="2800">
                <a:solidFill>
                  <a:srgbClr val="66FF33"/>
                </a:solidFill>
              </a:rPr>
              <a:t/>
            </a:r>
            <a:br>
              <a:rPr lang="en-US" sz="2800">
                <a:solidFill>
                  <a:srgbClr val="66FF33"/>
                </a:solidFill>
              </a:rPr>
            </a:br>
            <a:endParaRPr lang="en-US" sz="2800">
              <a:solidFill>
                <a:srgbClr val="66FF33"/>
              </a:solidFill>
            </a:endParaRPr>
          </a:p>
        </p:txBody>
      </p:sp>
      <p:sp>
        <p:nvSpPr>
          <p:cNvPr id="878595" name="Text Box 6147"/>
          <p:cNvSpPr txBox="1">
            <a:spLocks noChangeArrowheads="1"/>
          </p:cNvSpPr>
          <p:nvPr/>
        </p:nvSpPr>
        <p:spPr bwMode="auto">
          <a:xfrm>
            <a:off x="839788" y="1849438"/>
            <a:ext cx="4162425" cy="457200"/>
          </a:xfrm>
          <a:prstGeom prst="rect">
            <a:avLst/>
          </a:prstGeom>
          <a:noFill/>
          <a:ln w="9525">
            <a:noFill/>
            <a:miter lim="800000"/>
            <a:headEnd/>
            <a:tailEnd/>
          </a:ln>
          <a:effectLst/>
        </p:spPr>
        <p:txBody>
          <a:bodyPr wrap="none">
            <a:spAutoFit/>
          </a:bodyPr>
          <a:lstStyle/>
          <a:p>
            <a:pPr algn="l"/>
            <a:r>
              <a:rPr lang="en-US">
                <a:solidFill>
                  <a:srgbClr val="00FFFF"/>
                </a:solidFill>
                <a:latin typeface="Arial" charset="0"/>
              </a:rPr>
              <a:t>Children 2 to 5 years of age</a:t>
            </a:r>
          </a:p>
        </p:txBody>
      </p:sp>
      <p:sp>
        <p:nvSpPr>
          <p:cNvPr id="878596" name="Text Box 6148"/>
          <p:cNvSpPr txBox="1">
            <a:spLocks noChangeArrowheads="1"/>
          </p:cNvSpPr>
          <p:nvPr/>
        </p:nvSpPr>
        <p:spPr bwMode="auto">
          <a:xfrm>
            <a:off x="839788" y="2516188"/>
            <a:ext cx="2822575"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Nutrition Indicator</a:t>
            </a:r>
            <a:endParaRPr lang="en-US" b="0">
              <a:solidFill>
                <a:schemeClr val="tx1"/>
              </a:solidFill>
              <a:latin typeface="Times New Roman" charset="0"/>
            </a:endParaRPr>
          </a:p>
        </p:txBody>
      </p:sp>
      <p:sp>
        <p:nvSpPr>
          <p:cNvPr id="878597" name="Text Box 6149"/>
          <p:cNvSpPr txBox="1">
            <a:spLocks noChangeArrowheads="1"/>
          </p:cNvSpPr>
          <p:nvPr/>
        </p:nvSpPr>
        <p:spPr bwMode="auto">
          <a:xfrm>
            <a:off x="4729163" y="2527300"/>
            <a:ext cx="3351212"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Change in Prevalence</a:t>
            </a:r>
            <a:endParaRPr lang="en-US" b="0">
              <a:solidFill>
                <a:srgbClr val="00FFFF"/>
              </a:solidFill>
              <a:latin typeface="Times New Roman" charset="0"/>
            </a:endParaRPr>
          </a:p>
        </p:txBody>
      </p:sp>
      <p:sp>
        <p:nvSpPr>
          <p:cNvPr id="878598" name="Text Box 6150"/>
          <p:cNvSpPr txBox="1">
            <a:spLocks noChangeArrowheads="1"/>
          </p:cNvSpPr>
          <p:nvPr/>
        </p:nvSpPr>
        <p:spPr bwMode="auto">
          <a:xfrm>
            <a:off x="839788" y="3068638"/>
            <a:ext cx="3044825" cy="822325"/>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Stunting/shortness</a:t>
            </a:r>
          </a:p>
          <a:p>
            <a:pPr algn="l"/>
            <a:r>
              <a:rPr lang="en-US">
                <a:solidFill>
                  <a:schemeClr val="bg1"/>
                </a:solidFill>
                <a:latin typeface="Arial" charset="0"/>
              </a:rPr>
              <a:t>stature-for-age &lt;5</a:t>
            </a:r>
            <a:r>
              <a:rPr lang="en-US" baseline="30000">
                <a:solidFill>
                  <a:schemeClr val="bg1"/>
                </a:solidFill>
                <a:latin typeface="Arial" charset="0"/>
              </a:rPr>
              <a:t>th</a:t>
            </a:r>
            <a:r>
              <a:rPr lang="en-US">
                <a:solidFill>
                  <a:schemeClr val="bg1"/>
                </a:solidFill>
                <a:latin typeface="Arial" charset="0"/>
              </a:rPr>
              <a:t> </a:t>
            </a:r>
            <a:endParaRPr lang="en-US">
              <a:solidFill>
                <a:schemeClr val="tx1"/>
              </a:solidFill>
              <a:latin typeface="Arial" charset="0"/>
            </a:endParaRPr>
          </a:p>
        </p:txBody>
      </p:sp>
      <p:sp>
        <p:nvSpPr>
          <p:cNvPr id="878599" name="Text Box 6151"/>
          <p:cNvSpPr txBox="1">
            <a:spLocks noChangeArrowheads="1"/>
          </p:cNvSpPr>
          <p:nvPr/>
        </p:nvSpPr>
        <p:spPr bwMode="auto">
          <a:xfrm>
            <a:off x="5019675" y="3221038"/>
            <a:ext cx="1504950"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1% lower</a:t>
            </a:r>
            <a:endParaRPr lang="en-US" b="0">
              <a:solidFill>
                <a:schemeClr val="bg1"/>
              </a:solidFill>
              <a:latin typeface="Arial" charset="0"/>
            </a:endParaRPr>
          </a:p>
        </p:txBody>
      </p:sp>
      <p:sp>
        <p:nvSpPr>
          <p:cNvPr id="878600" name="Text Box 6152"/>
          <p:cNvSpPr txBox="1">
            <a:spLocks noChangeArrowheads="1"/>
          </p:cNvSpPr>
          <p:nvPr/>
        </p:nvSpPr>
        <p:spPr bwMode="auto">
          <a:xfrm>
            <a:off x="942975" y="4173538"/>
            <a:ext cx="2974975"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Underweight</a:t>
            </a:r>
            <a:r>
              <a:rPr lang="en-US">
                <a:solidFill>
                  <a:srgbClr val="00FFFF"/>
                </a:solidFill>
                <a:latin typeface="Arial" charset="0"/>
              </a:rPr>
              <a:t>**</a:t>
            </a:r>
            <a:r>
              <a:rPr lang="en-US">
                <a:solidFill>
                  <a:schemeClr val="bg1"/>
                </a:solidFill>
                <a:latin typeface="Arial" charset="0"/>
              </a:rPr>
              <a:t> &lt;5</a:t>
            </a:r>
            <a:r>
              <a:rPr lang="en-US" baseline="30000">
                <a:solidFill>
                  <a:schemeClr val="bg1"/>
                </a:solidFill>
                <a:latin typeface="Arial" charset="0"/>
              </a:rPr>
              <a:t>th</a:t>
            </a:r>
            <a:r>
              <a:rPr lang="en-US">
                <a:solidFill>
                  <a:schemeClr val="bg1"/>
                </a:solidFill>
                <a:latin typeface="Arial" charset="0"/>
              </a:rPr>
              <a:t> </a:t>
            </a:r>
            <a:endParaRPr lang="en-US">
              <a:solidFill>
                <a:schemeClr val="bg1"/>
              </a:solidFill>
              <a:latin typeface="Times New Roman" charset="0"/>
            </a:endParaRPr>
          </a:p>
        </p:txBody>
      </p:sp>
      <p:sp>
        <p:nvSpPr>
          <p:cNvPr id="878601" name="Text Box 6153"/>
          <p:cNvSpPr txBox="1">
            <a:spLocks noChangeArrowheads="1"/>
          </p:cNvSpPr>
          <p:nvPr/>
        </p:nvSpPr>
        <p:spPr bwMode="auto">
          <a:xfrm>
            <a:off x="5030788" y="4059238"/>
            <a:ext cx="2536825"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3% to 4% higher</a:t>
            </a:r>
          </a:p>
        </p:txBody>
      </p:sp>
      <p:sp>
        <p:nvSpPr>
          <p:cNvPr id="878602" name="Text Box 6154"/>
          <p:cNvSpPr txBox="1">
            <a:spLocks noChangeArrowheads="1"/>
          </p:cNvSpPr>
          <p:nvPr/>
        </p:nvSpPr>
        <p:spPr bwMode="auto">
          <a:xfrm>
            <a:off x="792163" y="5891213"/>
            <a:ext cx="3733800" cy="581025"/>
          </a:xfrm>
          <a:prstGeom prst="rect">
            <a:avLst/>
          </a:prstGeom>
          <a:noFill/>
          <a:ln w="9525">
            <a:noFill/>
            <a:miter lim="800000"/>
            <a:headEnd/>
            <a:tailEnd/>
          </a:ln>
          <a:effectLst/>
        </p:spPr>
        <p:txBody>
          <a:bodyPr wrap="none">
            <a:spAutoFit/>
          </a:bodyPr>
          <a:lstStyle/>
          <a:p>
            <a:pPr algn="l"/>
            <a:r>
              <a:rPr lang="en-US" sz="1600" b="0">
                <a:solidFill>
                  <a:srgbClr val="00FFFF"/>
                </a:solidFill>
              </a:rPr>
              <a:t>* </a:t>
            </a:r>
            <a:r>
              <a:rPr lang="en-US" sz="1600">
                <a:solidFill>
                  <a:srgbClr val="00FFFF"/>
                </a:solidFill>
              </a:rPr>
              <a:t>NHANES III</a:t>
            </a:r>
          </a:p>
          <a:p>
            <a:pPr algn="l"/>
            <a:r>
              <a:rPr lang="en-US" sz="1600">
                <a:solidFill>
                  <a:srgbClr val="00FFFF"/>
                </a:solidFill>
              </a:rPr>
              <a:t>**BMI-for-age, weight-for-stature</a:t>
            </a:r>
            <a:endParaRPr lang="en-US" sz="1600">
              <a:solidFill>
                <a:schemeClr val="bg1"/>
              </a:solidFill>
            </a:endParaRPr>
          </a:p>
        </p:txBody>
      </p:sp>
      <p:sp>
        <p:nvSpPr>
          <p:cNvPr id="878603" name="Line 6155"/>
          <p:cNvSpPr>
            <a:spLocks noChangeShapeType="1"/>
          </p:cNvSpPr>
          <p:nvPr/>
        </p:nvSpPr>
        <p:spPr bwMode="auto">
          <a:xfrm>
            <a:off x="971550" y="3009900"/>
            <a:ext cx="8226425" cy="14288"/>
          </a:xfrm>
          <a:prstGeom prst="line">
            <a:avLst/>
          </a:prstGeom>
          <a:noFill/>
          <a:ln w="44450">
            <a:solidFill>
              <a:srgbClr val="00FFFF"/>
            </a:solidFill>
            <a:round/>
            <a:headEnd/>
            <a:tailEnd/>
          </a:ln>
          <a:effectLst/>
        </p:spPr>
        <p:txBody>
          <a:bodyPr wrap="none" anchor="ctr"/>
          <a:lstStyle/>
          <a:p>
            <a:endParaRPr lang="en-US"/>
          </a:p>
        </p:txBody>
      </p:sp>
      <p:sp>
        <p:nvSpPr>
          <p:cNvPr id="878604" name="Text Box 6156"/>
          <p:cNvSpPr txBox="1">
            <a:spLocks noChangeArrowheads="1"/>
          </p:cNvSpPr>
          <p:nvPr/>
        </p:nvSpPr>
        <p:spPr bwMode="auto">
          <a:xfrm>
            <a:off x="942975" y="5011738"/>
            <a:ext cx="2697163" cy="457200"/>
          </a:xfrm>
          <a:prstGeom prst="rect">
            <a:avLst/>
          </a:prstGeom>
          <a:noFill/>
          <a:ln w="9525">
            <a:noFill/>
            <a:miter lim="800000"/>
            <a:headEnd/>
            <a:tailEnd/>
          </a:ln>
          <a:effectLst/>
        </p:spPr>
        <p:txBody>
          <a:bodyPr wrap="none">
            <a:spAutoFit/>
          </a:bodyPr>
          <a:lstStyle/>
          <a:p>
            <a:pPr algn="l"/>
            <a:r>
              <a:rPr lang="en-US">
                <a:solidFill>
                  <a:schemeClr val="bg1"/>
                </a:solidFill>
                <a:latin typeface="Arial" charset="0"/>
              </a:rPr>
              <a:t>Overweight</a:t>
            </a:r>
            <a:r>
              <a:rPr lang="en-US">
                <a:solidFill>
                  <a:srgbClr val="00FFFF"/>
                </a:solidFill>
                <a:latin typeface="Arial" charset="0"/>
              </a:rPr>
              <a:t>**</a:t>
            </a:r>
            <a:r>
              <a:rPr lang="en-US">
                <a:solidFill>
                  <a:schemeClr val="bg1"/>
                </a:solidFill>
                <a:latin typeface="Arial" charset="0"/>
              </a:rPr>
              <a:t> 95</a:t>
            </a:r>
            <a:r>
              <a:rPr lang="en-US" baseline="30000">
                <a:solidFill>
                  <a:schemeClr val="bg1"/>
                </a:solidFill>
                <a:latin typeface="Arial" charset="0"/>
              </a:rPr>
              <a:t>th</a:t>
            </a:r>
            <a:endParaRPr lang="en-US" b="0">
              <a:solidFill>
                <a:schemeClr val="bg1"/>
              </a:solidFill>
              <a:latin typeface="Times New Roman" charset="0"/>
            </a:endParaRPr>
          </a:p>
        </p:txBody>
      </p:sp>
      <p:sp>
        <p:nvSpPr>
          <p:cNvPr id="878605" name="Text Box 6157"/>
          <p:cNvSpPr txBox="1">
            <a:spLocks noChangeArrowheads="1"/>
          </p:cNvSpPr>
          <p:nvPr/>
        </p:nvSpPr>
        <p:spPr bwMode="auto">
          <a:xfrm>
            <a:off x="5068888" y="4973638"/>
            <a:ext cx="3452812" cy="822325"/>
          </a:xfrm>
          <a:prstGeom prst="rect">
            <a:avLst/>
          </a:prstGeom>
          <a:noFill/>
          <a:ln w="9525">
            <a:noFill/>
            <a:miter lim="800000"/>
            <a:headEnd/>
            <a:tailEnd/>
          </a:ln>
          <a:effectLst/>
        </p:spPr>
        <p:txBody>
          <a:bodyPr wrap="none">
            <a:spAutoFit/>
          </a:bodyPr>
          <a:lstStyle/>
          <a:p>
            <a:pPr algn="l"/>
            <a:r>
              <a:rPr lang="en-US">
                <a:solidFill>
                  <a:srgbClr val="EAEAEA"/>
                </a:solidFill>
                <a:latin typeface="Arial" charset="0"/>
              </a:rPr>
              <a:t>No change for females</a:t>
            </a:r>
          </a:p>
          <a:p>
            <a:pPr algn="l"/>
            <a:r>
              <a:rPr lang="en-US">
                <a:solidFill>
                  <a:srgbClr val="EAEAEA"/>
                </a:solidFill>
                <a:latin typeface="Arial" charset="0"/>
              </a:rPr>
              <a:t>1% higher for males</a:t>
            </a:r>
            <a:endParaRPr lang="en-US" b="0">
              <a:solidFill>
                <a:srgbClr val="EAEAEA"/>
              </a:solidFill>
              <a:latin typeface="Arial" charset="0"/>
            </a:endParaRPr>
          </a:p>
        </p:txBody>
      </p:sp>
      <p:sp>
        <p:nvSpPr>
          <p:cNvPr id="878607" name="Line 6159"/>
          <p:cNvSpPr>
            <a:spLocks noChangeShapeType="1"/>
          </p:cNvSpPr>
          <p:nvPr/>
        </p:nvSpPr>
        <p:spPr bwMode="auto">
          <a:xfrm>
            <a:off x="971550" y="4000500"/>
            <a:ext cx="6534150" cy="0"/>
          </a:xfrm>
          <a:prstGeom prst="line">
            <a:avLst/>
          </a:prstGeom>
          <a:noFill/>
          <a:ln w="9525">
            <a:solidFill>
              <a:schemeClr val="bg1"/>
            </a:solidFill>
            <a:round/>
            <a:headEnd/>
            <a:tailEnd/>
          </a:ln>
          <a:effectLst/>
        </p:spPr>
        <p:txBody>
          <a:bodyPr wrap="none" anchor="ctr"/>
          <a:lstStyle/>
          <a:p>
            <a:endParaRPr lang="en-US"/>
          </a:p>
        </p:txBody>
      </p:sp>
      <p:sp>
        <p:nvSpPr>
          <p:cNvPr id="878608" name="Line 6160"/>
          <p:cNvSpPr>
            <a:spLocks noChangeShapeType="1"/>
          </p:cNvSpPr>
          <p:nvPr/>
        </p:nvSpPr>
        <p:spPr bwMode="auto">
          <a:xfrm flipV="1">
            <a:off x="990600" y="4691063"/>
            <a:ext cx="6496050" cy="4762"/>
          </a:xfrm>
          <a:prstGeom prst="line">
            <a:avLst/>
          </a:prstGeom>
          <a:noFill/>
          <a:ln w="9525">
            <a:solidFill>
              <a:schemeClr val="bg1"/>
            </a:solidFill>
            <a:round/>
            <a:headEnd/>
            <a:tailEnd/>
          </a:ln>
          <a:effec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0" y="403225"/>
            <a:ext cx="10287000" cy="1143000"/>
          </a:xfrm>
          <a:noFill/>
          <a:ln/>
          <a:effectLst>
            <a:outerShdw dist="35921" dir="2700000" algn="ctr" rotWithShape="0">
              <a:schemeClr val="tx1"/>
            </a:outerShdw>
          </a:effectLst>
        </p:spPr>
        <p:txBody>
          <a:bodyPr lIns="90488" tIns="44450" rIns="90488" bIns="44450"/>
          <a:lstStyle/>
          <a:p>
            <a:pPr algn="ctr"/>
            <a:r>
              <a:rPr lang="en-US" sz="3800"/>
              <a:t>What Is BMI?</a:t>
            </a:r>
            <a:endParaRPr lang="en-US"/>
          </a:p>
        </p:txBody>
      </p:sp>
      <p:sp>
        <p:nvSpPr>
          <p:cNvPr id="605187" name="Rectangle 3"/>
          <p:cNvSpPr>
            <a:spLocks noGrp="1" noChangeArrowheads="1"/>
          </p:cNvSpPr>
          <p:nvPr>
            <p:ph type="body" idx="1"/>
          </p:nvPr>
        </p:nvSpPr>
        <p:spPr>
          <a:xfrm>
            <a:off x="771525" y="1714500"/>
            <a:ext cx="8743950" cy="4114800"/>
          </a:xfrm>
          <a:noFill/>
          <a:ln/>
          <a:effectLst/>
        </p:spPr>
        <p:txBody>
          <a:bodyPr lIns="90488" tIns="44450" rIns="90488" bIns="44450"/>
          <a:lstStyle/>
          <a:p>
            <a:endParaRPr lang="en-US" b="1"/>
          </a:p>
          <a:p>
            <a:endParaRPr lang="en-US" b="1"/>
          </a:p>
          <a:p>
            <a:endParaRPr lang="en-US" b="1"/>
          </a:p>
          <a:p>
            <a:endParaRPr lang="en-US"/>
          </a:p>
        </p:txBody>
      </p:sp>
      <p:sp>
        <p:nvSpPr>
          <p:cNvPr id="605188" name="Rectangle 4"/>
          <p:cNvSpPr>
            <a:spLocks noChangeArrowheads="1"/>
          </p:cNvSpPr>
          <p:nvPr/>
        </p:nvSpPr>
        <p:spPr bwMode="auto">
          <a:xfrm>
            <a:off x="1001713" y="1931988"/>
            <a:ext cx="8834437" cy="4300537"/>
          </a:xfrm>
          <a:prstGeom prst="rect">
            <a:avLst/>
          </a:prstGeom>
          <a:noFill/>
          <a:ln w="12700">
            <a:noFill/>
            <a:miter lim="800000"/>
            <a:headEnd/>
            <a:tailEnd/>
          </a:ln>
          <a:effectLst>
            <a:outerShdw dist="35921" dir="2700000" algn="ctr" rotWithShape="0">
              <a:schemeClr val="tx1"/>
            </a:outerShdw>
          </a:effectLst>
        </p:spPr>
        <p:txBody>
          <a:bodyPr lIns="90488" tIns="44450" rIns="90488" bIns="44450"/>
          <a:lstStyle/>
          <a:p>
            <a:pPr marL="342900" indent="-342900" algn="l">
              <a:spcBef>
                <a:spcPct val="20000"/>
              </a:spcBef>
              <a:buClr>
                <a:srgbClr val="FF6600"/>
              </a:buClr>
              <a:buFontTx/>
              <a:buChar char="•"/>
            </a:pPr>
            <a:r>
              <a:rPr lang="en-US" sz="2800">
                <a:solidFill>
                  <a:schemeClr val="bg1"/>
                </a:solidFill>
              </a:rPr>
              <a:t>Body mass index (BMI)  = </a:t>
            </a:r>
          </a:p>
          <a:p>
            <a:pPr marL="342900" indent="-342900">
              <a:spcBef>
                <a:spcPct val="20000"/>
              </a:spcBef>
              <a:buClr>
                <a:srgbClr val="FF6600"/>
              </a:buClr>
            </a:pPr>
            <a:r>
              <a:rPr lang="en-US" sz="2800">
                <a:solidFill>
                  <a:schemeClr val="bg1"/>
                </a:solidFill>
              </a:rPr>
              <a:t>weight (kg)/height (m)</a:t>
            </a:r>
            <a:r>
              <a:rPr lang="en-US" sz="2800" baseline="30000">
                <a:solidFill>
                  <a:schemeClr val="bg1"/>
                </a:solidFill>
              </a:rPr>
              <a:t>2</a:t>
            </a:r>
          </a:p>
          <a:p>
            <a:pPr marL="342900" indent="-342900">
              <a:spcBef>
                <a:spcPct val="20000"/>
              </a:spcBef>
              <a:buClr>
                <a:srgbClr val="FF6600"/>
              </a:buClr>
              <a:buFontTx/>
              <a:buChar char="•"/>
            </a:pPr>
            <a:endParaRPr lang="en-US" sz="2800" baseline="30000">
              <a:solidFill>
                <a:schemeClr val="bg1"/>
              </a:solidFill>
            </a:endParaRPr>
          </a:p>
          <a:p>
            <a:pPr marL="342900" indent="-342900" algn="l">
              <a:spcBef>
                <a:spcPct val="20000"/>
              </a:spcBef>
              <a:buClr>
                <a:srgbClr val="FF6600"/>
              </a:buClr>
              <a:buFontTx/>
              <a:buChar char="•"/>
            </a:pPr>
            <a:r>
              <a:rPr lang="en-US" sz="2800">
                <a:solidFill>
                  <a:schemeClr val="bg1"/>
                </a:solidFill>
              </a:rPr>
              <a:t>BMI is an effective </a:t>
            </a:r>
            <a:r>
              <a:rPr lang="en-US" sz="2800">
                <a:solidFill>
                  <a:srgbClr val="00FFFF"/>
                </a:solidFill>
              </a:rPr>
              <a:t>screening</a:t>
            </a:r>
            <a:r>
              <a:rPr lang="en-US" sz="2800">
                <a:solidFill>
                  <a:schemeClr val="bg1"/>
                </a:solidFill>
              </a:rPr>
              <a:t> tool; it</a:t>
            </a:r>
            <a:r>
              <a:rPr lang="en-US" sz="2800">
                <a:solidFill>
                  <a:schemeClr val="bg1"/>
                </a:solidFill>
                <a:sym typeface="Symbol" pitchFamily="18" charset="2"/>
              </a:rPr>
              <a:t> is not a diagnostic tool</a:t>
            </a:r>
            <a:endParaRPr lang="en-US" sz="2800">
              <a:solidFill>
                <a:schemeClr val="bg1"/>
              </a:solidFill>
            </a:endParaRPr>
          </a:p>
          <a:p>
            <a:pPr marL="342900" indent="-342900" algn="l">
              <a:spcBef>
                <a:spcPct val="20000"/>
              </a:spcBef>
              <a:buClr>
                <a:srgbClr val="FF6600"/>
              </a:buClr>
              <a:buFontTx/>
              <a:buChar char="•"/>
            </a:pPr>
            <a:endParaRPr lang="en-US" sz="2800">
              <a:solidFill>
                <a:schemeClr val="bg1"/>
              </a:solidFill>
            </a:endParaRPr>
          </a:p>
          <a:p>
            <a:pPr marL="342900" indent="-342900" algn="l">
              <a:spcBef>
                <a:spcPct val="20000"/>
              </a:spcBef>
              <a:buClr>
                <a:srgbClr val="FF6600"/>
              </a:buClr>
              <a:buFontTx/>
              <a:buChar char="•"/>
            </a:pPr>
            <a:r>
              <a:rPr lang="en-US" sz="2800">
                <a:solidFill>
                  <a:schemeClr val="bg1"/>
                </a:solidFill>
              </a:rPr>
              <a:t>For children, BMI is age and gender specific, so BMI-for-age is the measure used</a:t>
            </a:r>
            <a:endParaRPr lang="en-US" sz="3200" baseline="30000">
              <a:solidFill>
                <a:schemeClr val="bg1"/>
              </a:solidFill>
            </a:endParaRPr>
          </a:p>
          <a:p>
            <a:pPr marL="342900" indent="-342900" algn="l">
              <a:spcBef>
                <a:spcPct val="20000"/>
              </a:spcBef>
              <a:buClr>
                <a:srgbClr val="FFFF00"/>
              </a:buClr>
              <a:buSzPct val="70000"/>
              <a:buFont typeface="Monotype Sorts" pitchFamily="2" charset="2"/>
              <a:buNone/>
            </a:pPr>
            <a:endParaRPr lang="en-US" sz="3200">
              <a:solidFill>
                <a:schemeClr val="bg1"/>
              </a:solidFill>
              <a:sym typeface="Symbol" pitchFamily="18" charset="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233363"/>
            <a:ext cx="10287000" cy="1143000"/>
          </a:xfrm>
          <a:effectLst>
            <a:outerShdw dist="35921" dir="2700000" algn="ctr" rotWithShape="0">
              <a:schemeClr val="tx1"/>
            </a:outerShdw>
          </a:effectLst>
        </p:spPr>
        <p:txBody>
          <a:bodyPr/>
          <a:lstStyle/>
          <a:p>
            <a:pPr algn="ctr"/>
            <a:r>
              <a:rPr lang="en-US" sz="3800">
                <a:sym typeface="Monotype Sorts" pitchFamily="2" charset="2"/>
              </a:rPr>
              <a:t>Advantages of BMI-for-Age</a:t>
            </a:r>
            <a:endParaRPr lang="en-US" sz="4800" baseline="30000">
              <a:sym typeface="Monotype Sorts" pitchFamily="2" charset="2"/>
            </a:endParaRPr>
          </a:p>
        </p:txBody>
      </p:sp>
      <p:sp>
        <p:nvSpPr>
          <p:cNvPr id="230405" name="Rectangle 5"/>
          <p:cNvSpPr>
            <a:spLocks noGrp="1" noChangeArrowheads="1"/>
          </p:cNvSpPr>
          <p:nvPr>
            <p:ph type="body" idx="1"/>
          </p:nvPr>
        </p:nvSpPr>
        <p:spPr>
          <a:xfrm>
            <a:off x="1328738" y="1598613"/>
            <a:ext cx="8015287" cy="4343400"/>
          </a:xfrm>
          <a:effectLst>
            <a:outerShdw dist="35921" dir="2700000" algn="ctr" rotWithShape="0">
              <a:schemeClr val="tx1"/>
            </a:outerShdw>
          </a:effectLst>
        </p:spPr>
        <p:txBody>
          <a:bodyPr/>
          <a:lstStyle/>
          <a:p>
            <a:pPr defTabSz="514350">
              <a:buClr>
                <a:srgbClr val="FF6600"/>
              </a:buClr>
              <a:buSzPct val="120000"/>
              <a:buFont typeface="Symbol" pitchFamily="18" charset="2"/>
              <a:buChar char="·"/>
            </a:pPr>
            <a:r>
              <a:rPr lang="en-US" sz="2800" b="1">
                <a:latin typeface="Tahoma" pitchFamily="34" charset="0"/>
              </a:rPr>
              <a:t>Provides a reference for adolescents that was not previously available</a:t>
            </a:r>
          </a:p>
          <a:p>
            <a:pPr defTabSz="514350">
              <a:buClr>
                <a:srgbClr val="FF6600"/>
              </a:buClr>
              <a:buSzPct val="120000"/>
              <a:buFont typeface="Symbol" pitchFamily="18" charset="2"/>
              <a:buNone/>
            </a:pPr>
            <a:endParaRPr lang="en-US" sz="2800" b="1">
              <a:latin typeface="Tahoma" pitchFamily="34" charset="0"/>
            </a:endParaRPr>
          </a:p>
          <a:p>
            <a:pPr defTabSz="514350">
              <a:buClr>
                <a:srgbClr val="FF6600"/>
              </a:buClr>
              <a:buSzPct val="120000"/>
              <a:buFont typeface="Symbol" pitchFamily="18" charset="2"/>
              <a:buChar char="·"/>
            </a:pPr>
            <a:r>
              <a:rPr lang="en-US" sz="2800" b="1">
                <a:latin typeface="Tahoma" pitchFamily="34" charset="0"/>
              </a:rPr>
              <a:t>Consistent with adult index so it can be used continuously from	2 years of age to adulthood</a:t>
            </a:r>
          </a:p>
          <a:p>
            <a:pPr defTabSz="514350">
              <a:buClr>
                <a:srgbClr val="FF6600"/>
              </a:buClr>
              <a:buSzPct val="120000"/>
              <a:buFont typeface="Symbol" pitchFamily="18" charset="2"/>
              <a:buNone/>
            </a:pPr>
            <a:endParaRPr lang="en-US" sz="2800" b="1">
              <a:latin typeface="Tahoma" pitchFamily="34" charset="0"/>
            </a:endParaRPr>
          </a:p>
          <a:p>
            <a:pPr defTabSz="514350">
              <a:buClr>
                <a:srgbClr val="FF6600"/>
              </a:buClr>
              <a:buSzPct val="120000"/>
              <a:buFont typeface="Symbol" pitchFamily="18" charset="2"/>
              <a:buChar char="·"/>
            </a:pPr>
            <a:r>
              <a:rPr lang="en-US" sz="2800" b="1">
                <a:latin typeface="Tahoma" pitchFamily="34" charset="0"/>
              </a:rPr>
              <a:t>Tracks childhood overweight into adulthood </a:t>
            </a:r>
          </a:p>
          <a:p>
            <a:pPr defTabSz="514350">
              <a:buClr>
                <a:srgbClr val="FFFF00"/>
              </a:buClr>
              <a:buFont typeface="Monotype Sorts" pitchFamily="2" charset="2"/>
              <a:buChar char="ê"/>
            </a:pPr>
            <a:endParaRPr lang="en-US" b="1"/>
          </a:p>
          <a:p>
            <a:pPr defTabSz="514350">
              <a:buClr>
                <a:srgbClr val="FFFF00"/>
              </a:buClr>
              <a:buFont typeface="Monotype Sorts" pitchFamily="2" charset="2"/>
              <a:buChar char="ê"/>
            </a:pPr>
            <a:endParaRPr lang="en-US" b="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0" y="300038"/>
            <a:ext cx="10287000" cy="1143000"/>
          </a:xfrm>
        </p:spPr>
        <p:txBody>
          <a:bodyPr/>
          <a:lstStyle/>
          <a:p>
            <a:pPr algn="ctr"/>
            <a:r>
              <a:rPr lang="en-US" sz="3600"/>
              <a:t>Training Objectives</a:t>
            </a:r>
            <a:endParaRPr lang="en-US"/>
          </a:p>
        </p:txBody>
      </p:sp>
      <p:sp>
        <p:nvSpPr>
          <p:cNvPr id="521219" name="Rectangle 3"/>
          <p:cNvSpPr>
            <a:spLocks noGrp="1" noChangeArrowheads="1"/>
          </p:cNvSpPr>
          <p:nvPr>
            <p:ph type="body" idx="1"/>
          </p:nvPr>
        </p:nvSpPr>
        <p:spPr>
          <a:xfrm>
            <a:off x="1174750" y="1992313"/>
            <a:ext cx="8162925" cy="4865687"/>
          </a:xfrm>
        </p:spPr>
        <p:txBody>
          <a:bodyPr/>
          <a:lstStyle/>
          <a:p>
            <a:pPr>
              <a:buClr>
                <a:srgbClr val="00FFFF"/>
              </a:buClr>
            </a:pPr>
            <a:r>
              <a:rPr lang="en-US" sz="2800" b="1">
                <a:latin typeface="Tahoma" pitchFamily="34" charset="0"/>
              </a:rPr>
              <a:t>Science behind development of growth charts</a:t>
            </a:r>
          </a:p>
          <a:p>
            <a:pPr>
              <a:buClr>
                <a:srgbClr val="00FFFF"/>
              </a:buClr>
            </a:pPr>
            <a:endParaRPr lang="en-US" sz="2800" b="1">
              <a:latin typeface="Tahoma" pitchFamily="34" charset="0"/>
            </a:endParaRPr>
          </a:p>
          <a:p>
            <a:pPr>
              <a:buClr>
                <a:srgbClr val="00FFFF"/>
              </a:buClr>
            </a:pPr>
            <a:r>
              <a:rPr lang="en-US" sz="2800" b="1">
                <a:latin typeface="Tahoma" pitchFamily="34" charset="0"/>
              </a:rPr>
              <a:t> Rationale for including BMI-for-age</a:t>
            </a:r>
          </a:p>
          <a:p>
            <a:pPr>
              <a:buClr>
                <a:srgbClr val="00FFFF"/>
              </a:buClr>
            </a:pPr>
            <a:endParaRPr lang="en-US" sz="2800" b="1">
              <a:latin typeface="Tahoma" pitchFamily="34" charset="0"/>
            </a:endParaRPr>
          </a:p>
          <a:p>
            <a:pPr>
              <a:buClr>
                <a:srgbClr val="00FFFF"/>
              </a:buClr>
            </a:pPr>
            <a:r>
              <a:rPr lang="en-US" sz="2800" b="1">
                <a:latin typeface="Tahoma" pitchFamily="34" charset="0"/>
              </a:rPr>
              <a:t>Using BMI-for-age as a screening tool</a:t>
            </a:r>
          </a:p>
          <a:p>
            <a:pPr>
              <a:buClr>
                <a:srgbClr val="FF6600"/>
              </a:buClr>
            </a:pPr>
            <a:endParaRPr lang="en-US" sz="2800" b="1">
              <a:latin typeface="Tahoma" pitchFamily="34" charset="0"/>
            </a:endParaRPr>
          </a:p>
          <a:p>
            <a:pPr>
              <a:lnSpc>
                <a:spcPct val="65000"/>
              </a:lnSpc>
              <a:buClr>
                <a:srgbClr val="FF6600"/>
              </a:buClr>
              <a:buFontTx/>
              <a:buNone/>
            </a:pPr>
            <a:endParaRPr lang="en-US" sz="2800" b="1">
              <a:latin typeface="Tahoma"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0" y="285750"/>
            <a:ext cx="10287000" cy="1001713"/>
          </a:xfrm>
          <a:noFill/>
          <a:ln/>
          <a:effectLst/>
        </p:spPr>
        <p:txBody>
          <a:bodyPr lIns="92064" tIns="46033" rIns="92064" bIns="46033" anchor="b"/>
          <a:lstStyle/>
          <a:p>
            <a:pPr algn="ctr"/>
            <a:r>
              <a:rPr lang="en-US" sz="2400"/>
              <a:t>Tracking BMI-for-Age from Birth to 18 Years with                    Percent of Overweight Children who Are Obese at Age 25</a:t>
            </a:r>
            <a:r>
              <a:rPr lang="en-US" sz="2400" baseline="30000"/>
              <a:t>1</a:t>
            </a:r>
            <a:r>
              <a:rPr lang="en-US" sz="2400"/>
              <a:t> </a:t>
            </a:r>
          </a:p>
        </p:txBody>
      </p:sp>
      <p:graphicFrame>
        <p:nvGraphicFramePr>
          <p:cNvPr id="1025024" name="Object 0"/>
          <p:cNvGraphicFramePr>
            <a:graphicFrameLocks/>
          </p:cNvGraphicFramePr>
          <p:nvPr>
            <p:ph type="chart" idx="1"/>
          </p:nvPr>
        </p:nvGraphicFramePr>
        <p:xfrm>
          <a:off x="1563688" y="1714500"/>
          <a:ext cx="7385050" cy="3990975"/>
        </p:xfrm>
        <a:graphic>
          <a:graphicData uri="http://schemas.openxmlformats.org/presentationml/2006/ole">
            <p:oleObj spid="_x0000_s1025024" name="Chart" r:id="rId4" imgW="8601313" imgH="4705588" progId="MSGraph.Chart.8">
              <p:embed followColorScheme="full"/>
            </p:oleObj>
          </a:graphicData>
        </a:graphic>
      </p:graphicFrame>
      <p:sp>
        <p:nvSpPr>
          <p:cNvPr id="961540" name="Text Box 4"/>
          <p:cNvSpPr txBox="1">
            <a:spLocks noChangeArrowheads="1"/>
          </p:cNvSpPr>
          <p:nvPr/>
        </p:nvSpPr>
        <p:spPr bwMode="auto">
          <a:xfrm>
            <a:off x="1028700" y="5751513"/>
            <a:ext cx="40386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FFFCC"/>
                </a:solidFill>
                <a:latin typeface="Arial" charset="0"/>
              </a:rPr>
              <a:t>Whitaker et al.  </a:t>
            </a:r>
            <a:r>
              <a:rPr lang="en-US" sz="1600" u="sng">
                <a:solidFill>
                  <a:srgbClr val="FFFFCC"/>
                </a:solidFill>
                <a:latin typeface="Arial" charset="0"/>
              </a:rPr>
              <a:t>NEJM</a:t>
            </a:r>
            <a:r>
              <a:rPr lang="en-US" sz="1600">
                <a:solidFill>
                  <a:srgbClr val="FFFFCC"/>
                </a:solidFill>
                <a:latin typeface="Arial" charset="0"/>
              </a:rPr>
              <a:t>:</a:t>
            </a:r>
            <a:r>
              <a:rPr lang="en-US" sz="1600" i="1">
                <a:solidFill>
                  <a:srgbClr val="FFFFCC"/>
                </a:solidFill>
                <a:latin typeface="Arial" charset="0"/>
              </a:rPr>
              <a:t> </a:t>
            </a:r>
            <a:r>
              <a:rPr lang="en-US" sz="1600">
                <a:solidFill>
                  <a:srgbClr val="FFFFCC"/>
                </a:solidFill>
                <a:latin typeface="Arial" charset="0"/>
              </a:rPr>
              <a:t>1997;337:869-873</a:t>
            </a:r>
            <a:endParaRPr 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0" y="233363"/>
            <a:ext cx="10287000" cy="1143000"/>
          </a:xfrm>
          <a:effectLst>
            <a:outerShdw dist="35921" dir="2700000" algn="ctr" rotWithShape="0">
              <a:schemeClr val="tx1"/>
            </a:outerShdw>
          </a:effectLst>
        </p:spPr>
        <p:txBody>
          <a:bodyPr/>
          <a:lstStyle/>
          <a:p>
            <a:pPr algn="ctr"/>
            <a:r>
              <a:rPr lang="en-US" sz="3800">
                <a:sym typeface="Monotype Sorts" pitchFamily="2" charset="2"/>
              </a:rPr>
              <a:t>Advantages of BMI-for-Age</a:t>
            </a:r>
            <a:endParaRPr lang="en-US" sz="4800" baseline="30000">
              <a:sym typeface="Monotype Sorts" pitchFamily="2" charset="2"/>
            </a:endParaRPr>
          </a:p>
        </p:txBody>
      </p:sp>
      <p:sp>
        <p:nvSpPr>
          <p:cNvPr id="963587" name="Rectangle 3"/>
          <p:cNvSpPr>
            <a:spLocks noGrp="1" noChangeArrowheads="1"/>
          </p:cNvSpPr>
          <p:nvPr>
            <p:ph type="body" idx="1"/>
          </p:nvPr>
        </p:nvSpPr>
        <p:spPr>
          <a:xfrm>
            <a:off x="1081088" y="1579563"/>
            <a:ext cx="8358187" cy="4343400"/>
          </a:xfrm>
          <a:effectLst>
            <a:outerShdw dist="35921" dir="2700000" algn="ctr" rotWithShape="0">
              <a:schemeClr val="tx1"/>
            </a:outerShdw>
          </a:effectLst>
        </p:spPr>
        <p:txBody>
          <a:bodyPr/>
          <a:lstStyle/>
          <a:p>
            <a:pPr defTabSz="400050">
              <a:buClr>
                <a:srgbClr val="FF6600"/>
              </a:buClr>
              <a:buSzPct val="120000"/>
              <a:buFont typeface="Symbol" pitchFamily="18" charset="2"/>
              <a:buChar char="·"/>
            </a:pPr>
            <a:r>
              <a:rPr lang="en-US" sz="2800" b="1">
                <a:latin typeface="Tahoma" pitchFamily="34" charset="0"/>
              </a:rPr>
              <a:t>BMI-for-age relates to health risks</a:t>
            </a:r>
          </a:p>
          <a:p>
            <a:pPr defTabSz="400050">
              <a:buClr>
                <a:srgbClr val="FF6600"/>
              </a:buClr>
              <a:buSzPct val="120000"/>
              <a:buFont typeface="Symbol" pitchFamily="18" charset="2"/>
              <a:buNone/>
            </a:pPr>
            <a:endParaRPr lang="en-US" sz="2800" b="1">
              <a:latin typeface="Tahoma" pitchFamily="34" charset="0"/>
            </a:endParaRPr>
          </a:p>
          <a:p>
            <a:pPr lvl="1" defTabSz="400050">
              <a:buClr>
                <a:srgbClr val="00FFFF"/>
              </a:buClr>
              <a:buFont typeface="Symbol" pitchFamily="18" charset="2"/>
              <a:buChar char="-"/>
            </a:pPr>
            <a:r>
              <a:rPr lang="en-US" sz="2400" b="1">
                <a:latin typeface="Tahoma" pitchFamily="34" charset="0"/>
              </a:rPr>
              <a:t>Correlates with clinical risk factors for cardiovascular disease including hyperlipidemia, elevated insulin, and high blood pressure</a:t>
            </a:r>
          </a:p>
          <a:p>
            <a:pPr lvl="1" defTabSz="400050">
              <a:buClr>
                <a:srgbClr val="00FFFF"/>
              </a:buClr>
              <a:buFont typeface="Symbol" pitchFamily="18" charset="2"/>
              <a:buNone/>
            </a:pPr>
            <a:endParaRPr lang="en-US" sz="2400" b="1">
              <a:latin typeface="Tahoma" pitchFamily="34" charset="0"/>
            </a:endParaRPr>
          </a:p>
          <a:p>
            <a:pPr lvl="1" defTabSz="400050">
              <a:buClr>
                <a:srgbClr val="00FFFF"/>
              </a:buClr>
              <a:buFont typeface="Symbol" pitchFamily="18" charset="2"/>
              <a:buChar char="-"/>
            </a:pPr>
            <a:r>
              <a:rPr lang="en-US" sz="2400" b="1">
                <a:latin typeface="Tahoma" pitchFamily="34" charset="0"/>
              </a:rPr>
              <a:t>BMI-for-age during pubescence is related to lipid levels and high blood pressure in middle age</a:t>
            </a:r>
            <a:endParaRPr lang="en-US" sz="2400" b="1"/>
          </a:p>
          <a:p>
            <a:pPr defTabSz="400050">
              <a:buClr>
                <a:srgbClr val="FFFF00"/>
              </a:buClr>
              <a:buFont typeface="Monotype Sorts" pitchFamily="2" charset="2"/>
              <a:buChar char="ê"/>
            </a:pPr>
            <a:endParaRPr lang="en-US" b="1"/>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Text Box 2"/>
          <p:cNvSpPr txBox="1">
            <a:spLocks noChangeArrowheads="1"/>
          </p:cNvSpPr>
          <p:nvPr/>
        </p:nvSpPr>
        <p:spPr bwMode="auto">
          <a:xfrm>
            <a:off x="1276350" y="2705100"/>
            <a:ext cx="8050213" cy="2347913"/>
          </a:xfrm>
          <a:prstGeom prst="rect">
            <a:avLst/>
          </a:prstGeom>
          <a:noFill/>
          <a:ln w="9525">
            <a:noFill/>
            <a:miter lim="800000"/>
            <a:headEnd/>
            <a:tailEnd/>
          </a:ln>
          <a:effectLst/>
        </p:spPr>
        <p:txBody>
          <a:bodyPr>
            <a:spAutoFit/>
          </a:bodyPr>
          <a:lstStyle/>
          <a:p>
            <a:pPr algn="l" defTabSz="342900">
              <a:buClr>
                <a:srgbClr val="FF6600"/>
              </a:buClr>
              <a:buFontTx/>
              <a:buChar char="•"/>
            </a:pPr>
            <a:r>
              <a:rPr lang="en-US" sz="2800">
                <a:solidFill>
                  <a:schemeClr val="bg1"/>
                </a:solidFill>
              </a:rPr>
              <a:t>  </a:t>
            </a:r>
            <a:r>
              <a:rPr lang="en-US" sz="3200">
                <a:solidFill>
                  <a:schemeClr val="bg1"/>
                </a:solidFill>
              </a:rPr>
              <a:t>Weight-for-stature measurements </a:t>
            </a:r>
            <a:r>
              <a:rPr lang="en-US" sz="3200" baseline="30000">
                <a:solidFill>
                  <a:schemeClr val="bg1"/>
                </a:solidFill>
              </a:rPr>
              <a:t>1</a:t>
            </a:r>
          </a:p>
          <a:p>
            <a:pPr algn="l" defTabSz="342900">
              <a:buClr>
                <a:srgbClr val="FF6600"/>
              </a:buClr>
              <a:buFontTx/>
              <a:buChar char="•"/>
            </a:pPr>
            <a:endParaRPr lang="en-US" sz="2800">
              <a:solidFill>
                <a:schemeClr val="bg1"/>
              </a:solidFill>
            </a:endParaRPr>
          </a:p>
          <a:p>
            <a:pPr algn="l" defTabSz="342900">
              <a:buClr>
                <a:srgbClr val="FF6600"/>
              </a:buClr>
              <a:buFontTx/>
              <a:buChar char="•"/>
            </a:pPr>
            <a:r>
              <a:rPr lang="en-US" sz="2800">
                <a:solidFill>
                  <a:schemeClr val="bg1"/>
                </a:solidFill>
              </a:rPr>
              <a:t>  </a:t>
            </a:r>
            <a:r>
              <a:rPr lang="en-US" sz="3200">
                <a:solidFill>
                  <a:schemeClr val="bg1"/>
                </a:solidFill>
              </a:rPr>
              <a:t>Measures of body fat</a:t>
            </a:r>
            <a:r>
              <a:rPr lang="en-US" sz="2800">
                <a:solidFill>
                  <a:schemeClr val="bg1"/>
                </a:solidFill>
              </a:rPr>
              <a:t>  </a:t>
            </a:r>
          </a:p>
          <a:p>
            <a:pPr algn="l" defTabSz="342900">
              <a:buClr>
                <a:srgbClr val="FF6600"/>
              </a:buClr>
              <a:buFontTx/>
              <a:buChar char="•"/>
            </a:pPr>
            <a:endParaRPr lang="en-US" sz="2800">
              <a:solidFill>
                <a:schemeClr val="bg1"/>
              </a:solidFill>
            </a:endParaRPr>
          </a:p>
          <a:p>
            <a:pPr algn="l" defTabSz="342900">
              <a:buClr>
                <a:srgbClr val="FF6600"/>
              </a:buClr>
            </a:pPr>
            <a:r>
              <a:rPr lang="en-US" sz="2800">
                <a:solidFill>
                  <a:schemeClr val="bg1"/>
                </a:solidFill>
              </a:rPr>
              <a:t> </a:t>
            </a:r>
          </a:p>
        </p:txBody>
      </p:sp>
      <p:sp>
        <p:nvSpPr>
          <p:cNvPr id="965635" name="Text Box 3"/>
          <p:cNvSpPr txBox="1">
            <a:spLocks noChangeArrowheads="1"/>
          </p:cNvSpPr>
          <p:nvPr/>
        </p:nvSpPr>
        <p:spPr bwMode="auto">
          <a:xfrm>
            <a:off x="0" y="704850"/>
            <a:ext cx="10287000" cy="671513"/>
          </a:xfrm>
          <a:prstGeom prst="rect">
            <a:avLst/>
          </a:prstGeom>
          <a:noFill/>
          <a:ln w="9525">
            <a:noFill/>
            <a:miter lim="800000"/>
            <a:headEnd/>
            <a:tailEnd/>
          </a:ln>
          <a:effectLst/>
        </p:spPr>
        <p:txBody>
          <a:bodyPr>
            <a:spAutoFit/>
          </a:bodyPr>
          <a:lstStyle/>
          <a:p>
            <a:pPr>
              <a:spcBef>
                <a:spcPct val="50000"/>
              </a:spcBef>
            </a:pPr>
            <a:r>
              <a:rPr lang="en-US" sz="3800"/>
              <a:t>BMI-for-Age Compares Well with</a:t>
            </a:r>
          </a:p>
        </p:txBody>
      </p:sp>
      <p:sp>
        <p:nvSpPr>
          <p:cNvPr id="965636" name="Text Box 4"/>
          <p:cNvSpPr txBox="1">
            <a:spLocks noChangeArrowheads="1"/>
          </p:cNvSpPr>
          <p:nvPr/>
        </p:nvSpPr>
        <p:spPr bwMode="auto">
          <a:xfrm>
            <a:off x="1009650" y="5791200"/>
            <a:ext cx="7258050" cy="336550"/>
          </a:xfrm>
          <a:prstGeom prst="rect">
            <a:avLst/>
          </a:prstGeom>
          <a:noFill/>
          <a:ln w="9525">
            <a:noFill/>
            <a:miter lim="800000"/>
            <a:headEnd/>
            <a:tailEnd/>
          </a:ln>
          <a:effectLst/>
        </p:spPr>
        <p:txBody>
          <a:bodyPr>
            <a:spAutoFit/>
          </a:bodyPr>
          <a:lstStyle/>
          <a:p>
            <a:pPr algn="l">
              <a:spcBef>
                <a:spcPct val="50000"/>
              </a:spcBef>
            </a:pPr>
            <a:r>
              <a:rPr lang="en-US" sz="1600"/>
              <a:t>Mei et al., </a:t>
            </a:r>
            <a:r>
              <a:rPr lang="en-US" sz="1600" i="1"/>
              <a:t>Am J Clin Nutr</a:t>
            </a:r>
            <a:r>
              <a:rPr lang="en-US" sz="1600"/>
              <a:t> 2002;75:978-85.</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0" y="285750"/>
            <a:ext cx="10145713" cy="962025"/>
          </a:xfrm>
          <a:noFill/>
          <a:ln/>
          <a:effectLst>
            <a:outerShdw dist="35921" dir="2700000" algn="ctr" rotWithShape="0">
              <a:schemeClr val="tx1"/>
            </a:outerShdw>
          </a:effectLst>
        </p:spPr>
        <p:txBody>
          <a:bodyPr lIns="90488" tIns="44450" rIns="90488" bIns="44450"/>
          <a:lstStyle/>
          <a:p>
            <a:pPr algn="ctr"/>
            <a:r>
              <a:rPr lang="en-US" sz="3800"/>
              <a:t>Why Use BMI-for-Age?</a:t>
            </a:r>
            <a:endParaRPr lang="en-US"/>
          </a:p>
        </p:txBody>
      </p:sp>
      <p:sp>
        <p:nvSpPr>
          <p:cNvPr id="967683" name="Rectangle 3"/>
          <p:cNvSpPr>
            <a:spLocks noGrp="1" noChangeArrowheads="1"/>
          </p:cNvSpPr>
          <p:nvPr>
            <p:ph type="body" idx="1"/>
          </p:nvPr>
        </p:nvSpPr>
        <p:spPr>
          <a:xfrm>
            <a:off x="771525" y="1714500"/>
            <a:ext cx="8743950" cy="4114800"/>
          </a:xfrm>
          <a:noFill/>
          <a:ln/>
          <a:effectLst/>
        </p:spPr>
        <p:txBody>
          <a:bodyPr lIns="90488" tIns="44450" rIns="90488" bIns="44450"/>
          <a:lstStyle/>
          <a:p>
            <a:endParaRPr lang="en-US" b="1"/>
          </a:p>
          <a:p>
            <a:endParaRPr lang="en-US" b="1"/>
          </a:p>
          <a:p>
            <a:endParaRPr lang="en-US" b="1"/>
          </a:p>
          <a:p>
            <a:endParaRPr lang="en-US"/>
          </a:p>
        </p:txBody>
      </p:sp>
      <p:sp>
        <p:nvSpPr>
          <p:cNvPr id="967684" name="Rectangle 4"/>
          <p:cNvSpPr>
            <a:spLocks noChangeArrowheads="1"/>
          </p:cNvSpPr>
          <p:nvPr/>
        </p:nvSpPr>
        <p:spPr bwMode="auto">
          <a:xfrm>
            <a:off x="928688" y="1411288"/>
            <a:ext cx="8724900" cy="1050925"/>
          </a:xfrm>
          <a:prstGeom prst="rect">
            <a:avLst/>
          </a:prstGeom>
          <a:noFill/>
          <a:ln w="12700">
            <a:noFill/>
            <a:miter lim="800000"/>
            <a:headEnd/>
            <a:tailEnd/>
          </a:ln>
          <a:effectLst>
            <a:outerShdw dist="35921" dir="2700000" algn="ctr" rotWithShape="0">
              <a:schemeClr val="tx1"/>
            </a:outerShdw>
          </a:effectLst>
        </p:spPr>
        <p:txBody>
          <a:bodyPr lIns="90488" tIns="44450" rIns="90488" bIns="44450"/>
          <a:lstStyle/>
          <a:p>
            <a:pPr marL="342900" indent="-342900" algn="l" defTabSz="571500">
              <a:spcBef>
                <a:spcPct val="20000"/>
              </a:spcBef>
              <a:buClr>
                <a:srgbClr val="FF6600"/>
              </a:buClr>
              <a:buFontTx/>
              <a:buChar char="•"/>
            </a:pPr>
            <a:r>
              <a:rPr lang="en-US" sz="2800">
                <a:solidFill>
                  <a:schemeClr val="bg1"/>
                </a:solidFill>
              </a:rPr>
              <a:t>Recommended by expert committees to    evaluate overweight</a:t>
            </a:r>
            <a:endParaRPr lang="en-US" sz="2800"/>
          </a:p>
        </p:txBody>
      </p:sp>
      <p:sp>
        <p:nvSpPr>
          <p:cNvPr id="967685" name="Text Box 5"/>
          <p:cNvSpPr txBox="1">
            <a:spLocks noChangeArrowheads="1"/>
          </p:cNvSpPr>
          <p:nvPr/>
        </p:nvSpPr>
        <p:spPr bwMode="auto">
          <a:xfrm>
            <a:off x="1487488" y="2719388"/>
            <a:ext cx="7507287" cy="2851150"/>
          </a:xfrm>
          <a:prstGeom prst="rect">
            <a:avLst/>
          </a:prstGeom>
          <a:noFill/>
          <a:ln w="9525">
            <a:noFill/>
            <a:miter lim="800000"/>
            <a:headEnd/>
            <a:tailEnd/>
          </a:ln>
          <a:effectLst/>
        </p:spPr>
        <p:txBody>
          <a:bodyPr>
            <a:spAutoFit/>
          </a:bodyPr>
          <a:lstStyle/>
          <a:p>
            <a:pPr algn="l" defTabSz="514350">
              <a:spcBef>
                <a:spcPct val="20000"/>
              </a:spcBef>
              <a:buClr>
                <a:srgbClr val="00FFFF"/>
              </a:buClr>
              <a:buSzPct val="70000"/>
              <a:buFont typeface="Wingdings" pitchFamily="2" charset="2"/>
              <a:buChar char="Ø"/>
            </a:pPr>
            <a:r>
              <a:rPr lang="en-US" sz="2000">
                <a:solidFill>
                  <a:srgbClr val="FFFFCC"/>
                </a:solidFill>
              </a:rPr>
              <a:t>Guidelines for Overweight in Adolescent Preventive</a:t>
            </a:r>
            <a:r>
              <a:rPr lang="en-US" sz="2300" u="sng">
                <a:solidFill>
                  <a:srgbClr val="FFFFCC"/>
                </a:solidFill>
              </a:rPr>
              <a:t> </a:t>
            </a:r>
            <a:endParaRPr lang="en-US" sz="2300">
              <a:solidFill>
                <a:srgbClr val="FFFFCC"/>
              </a:solidFill>
            </a:endParaRPr>
          </a:p>
          <a:p>
            <a:pPr algn="l" defTabSz="514350">
              <a:spcBef>
                <a:spcPct val="20000"/>
              </a:spcBef>
              <a:buClr>
                <a:srgbClr val="00FFFF"/>
              </a:buClr>
              <a:buSzPct val="70000"/>
              <a:buFont typeface="Wingdings" pitchFamily="2" charset="2"/>
              <a:buNone/>
            </a:pPr>
            <a:r>
              <a:rPr lang="en-US" sz="2300">
                <a:solidFill>
                  <a:srgbClr val="FFFFCC"/>
                </a:solidFill>
              </a:rPr>
              <a:t>	</a:t>
            </a:r>
            <a:r>
              <a:rPr lang="en-US" sz="1800">
                <a:solidFill>
                  <a:srgbClr val="FFFFCC"/>
                </a:solidFill>
              </a:rPr>
              <a:t>Services </a:t>
            </a:r>
            <a:r>
              <a:rPr lang="en-US" sz="2000">
                <a:solidFill>
                  <a:srgbClr val="FFFFCC"/>
                </a:solidFill>
              </a:rPr>
              <a:t>(</a:t>
            </a:r>
            <a:r>
              <a:rPr lang="en-US" sz="2000" u="sng">
                <a:solidFill>
                  <a:srgbClr val="FFFFCC"/>
                </a:solidFill>
              </a:rPr>
              <a:t>Am J Clin Nutr</a:t>
            </a:r>
            <a:r>
              <a:rPr lang="en-US" sz="2000">
                <a:solidFill>
                  <a:srgbClr val="FFFFCC"/>
                </a:solidFill>
              </a:rPr>
              <a:t>  1994;59:307-316)</a:t>
            </a:r>
          </a:p>
          <a:p>
            <a:pPr algn="l" defTabSz="514350">
              <a:spcBef>
                <a:spcPct val="20000"/>
              </a:spcBef>
              <a:buClr>
                <a:srgbClr val="00FFFF"/>
              </a:buClr>
              <a:buSzPct val="70000"/>
              <a:buFont typeface="Wingdings" pitchFamily="2" charset="2"/>
              <a:buChar char="Ø"/>
            </a:pPr>
            <a:r>
              <a:rPr lang="en-US" sz="2300">
                <a:solidFill>
                  <a:srgbClr val="FFFFCC"/>
                </a:solidFill>
              </a:rPr>
              <a:t> </a:t>
            </a:r>
            <a:r>
              <a:rPr lang="en-US" sz="2000">
                <a:solidFill>
                  <a:srgbClr val="FFFFCC"/>
                </a:solidFill>
              </a:rPr>
              <a:t>Obesity Evaluation and Treatment: Expert Committee</a:t>
            </a:r>
            <a:r>
              <a:rPr lang="en-US" sz="2300">
                <a:solidFill>
                  <a:srgbClr val="FFFFCC"/>
                </a:solidFill>
              </a:rPr>
              <a:t> </a:t>
            </a:r>
          </a:p>
          <a:p>
            <a:pPr algn="l" defTabSz="514350">
              <a:spcBef>
                <a:spcPct val="20000"/>
              </a:spcBef>
              <a:buClr>
                <a:srgbClr val="00FFFF"/>
              </a:buClr>
              <a:buSzPct val="70000"/>
              <a:buFont typeface="Wingdings" pitchFamily="2" charset="2"/>
              <a:buNone/>
            </a:pPr>
            <a:r>
              <a:rPr lang="en-US" sz="2300">
                <a:solidFill>
                  <a:srgbClr val="FFFFCC"/>
                </a:solidFill>
              </a:rPr>
              <a:t>      </a:t>
            </a:r>
            <a:r>
              <a:rPr lang="en-US" sz="1800">
                <a:solidFill>
                  <a:srgbClr val="FFFFCC"/>
                </a:solidFill>
              </a:rPr>
              <a:t>Recommendations </a:t>
            </a:r>
            <a:r>
              <a:rPr lang="en-US" sz="2000">
                <a:solidFill>
                  <a:srgbClr val="FFFFCC"/>
                </a:solidFill>
              </a:rPr>
              <a:t>(</a:t>
            </a:r>
            <a:r>
              <a:rPr lang="en-US" sz="2000" u="sng">
                <a:solidFill>
                  <a:srgbClr val="FFFFCC"/>
                </a:solidFill>
              </a:rPr>
              <a:t>Pediatrics</a:t>
            </a:r>
            <a:r>
              <a:rPr lang="en-US" sz="2000">
                <a:solidFill>
                  <a:srgbClr val="FFFFCC"/>
                </a:solidFill>
              </a:rPr>
              <a:t> 1998 Sept;(102)3:e 29)</a:t>
            </a:r>
            <a:endParaRPr lang="en-US" sz="1800">
              <a:solidFill>
                <a:srgbClr val="FFFFCC"/>
              </a:solidFill>
            </a:endParaRPr>
          </a:p>
          <a:p>
            <a:pPr algn="l" defTabSz="514350">
              <a:spcBef>
                <a:spcPct val="20000"/>
              </a:spcBef>
              <a:buClr>
                <a:srgbClr val="00FFFF"/>
              </a:buClr>
              <a:buSzPct val="70000"/>
              <a:buFont typeface="Wingdings" pitchFamily="2" charset="2"/>
              <a:buChar char="Ø"/>
            </a:pPr>
            <a:r>
              <a:rPr lang="en-US" sz="2300">
                <a:solidFill>
                  <a:srgbClr val="FFFFCC"/>
                </a:solidFill>
              </a:rPr>
              <a:t> </a:t>
            </a:r>
            <a:r>
              <a:rPr lang="en-US" sz="2000">
                <a:solidFill>
                  <a:srgbClr val="FFFFCC"/>
                </a:solidFill>
              </a:rPr>
              <a:t>Assessment of Childhood and Adolescent Obesity:</a:t>
            </a:r>
            <a:r>
              <a:rPr lang="en-US" sz="2300">
                <a:solidFill>
                  <a:srgbClr val="FFFFCC"/>
                </a:solidFill>
              </a:rPr>
              <a:t> </a:t>
            </a:r>
          </a:p>
          <a:p>
            <a:pPr algn="l" defTabSz="514350">
              <a:spcBef>
                <a:spcPct val="20000"/>
              </a:spcBef>
              <a:buClr>
                <a:srgbClr val="00FFFF"/>
              </a:buClr>
              <a:buSzPct val="70000"/>
              <a:buFont typeface="Wingdings" pitchFamily="2" charset="2"/>
              <a:buNone/>
            </a:pPr>
            <a:r>
              <a:rPr lang="en-US" sz="2300">
                <a:solidFill>
                  <a:srgbClr val="FFFFCC"/>
                </a:solidFill>
              </a:rPr>
              <a:t>      </a:t>
            </a:r>
            <a:r>
              <a:rPr lang="en-US" sz="1800">
                <a:solidFill>
                  <a:srgbClr val="FFFFCC"/>
                </a:solidFill>
              </a:rPr>
              <a:t>International Obesity Task Force </a:t>
            </a:r>
            <a:r>
              <a:rPr lang="en-US" sz="2000">
                <a:solidFill>
                  <a:srgbClr val="FFFFCC"/>
                </a:solidFill>
              </a:rPr>
              <a:t>(</a:t>
            </a:r>
            <a:r>
              <a:rPr lang="en-US" sz="2000" u="sng">
                <a:solidFill>
                  <a:srgbClr val="FFFFCC"/>
                </a:solidFill>
              </a:rPr>
              <a:t>Am J Clin Nutr</a:t>
            </a:r>
            <a:r>
              <a:rPr lang="en-US" sz="2000">
                <a:solidFill>
                  <a:srgbClr val="FFFFCC"/>
                </a:solidFill>
              </a:rPr>
              <a:t> 1999, 		70,suppl)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7682"/>
                                        </p:tgtEl>
                                        <p:attrNameLst>
                                          <p:attrName>style.visibility</p:attrName>
                                        </p:attrNameLst>
                                      </p:cBhvr>
                                      <p:to>
                                        <p:strVal val="visible"/>
                                      </p:to>
                                    </p:set>
                                    <p:anim calcmode="lin" valueType="num">
                                      <p:cBhvr additive="base">
                                        <p:cTn id="7" dur="500" fill="hold"/>
                                        <p:tgtEl>
                                          <p:spTgt spid="967682"/>
                                        </p:tgtEl>
                                        <p:attrNameLst>
                                          <p:attrName>ppt_x</p:attrName>
                                        </p:attrNameLst>
                                      </p:cBhvr>
                                      <p:tavLst>
                                        <p:tav tm="0">
                                          <p:val>
                                            <p:strVal val="#ppt_x"/>
                                          </p:val>
                                        </p:tav>
                                        <p:tav tm="100000">
                                          <p:val>
                                            <p:strVal val="#ppt_x"/>
                                          </p:val>
                                        </p:tav>
                                      </p:tavLst>
                                    </p:anim>
                                    <p:anim calcmode="lin" valueType="num">
                                      <p:cBhvr additive="base">
                                        <p:cTn id="8" dur="500" fill="hold"/>
                                        <p:tgtEl>
                                          <p:spTgt spid="96768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967683">
                                            <p:txEl>
                                              <p:pRg st="0" end="0"/>
                                            </p:txEl>
                                          </p:spTgt>
                                        </p:tgtEl>
                                        <p:attrNameLst>
                                          <p:attrName>style.visibility</p:attrName>
                                        </p:attrNameLst>
                                      </p:cBhvr>
                                      <p:to>
                                        <p:strVal val="visible"/>
                                      </p:to>
                                    </p:set>
                                    <p:anim calcmode="lin" valueType="num">
                                      <p:cBhvr additive="base">
                                        <p:cTn id="13" dur="500" fill="hold"/>
                                        <p:tgtEl>
                                          <p:spTgt spid="9676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768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67683">
                                            <p:txEl>
                                              <p:pRg st="0" end="0"/>
                                            </p:txEl>
                                          </p:spTgt>
                                        </p:tgtEl>
                                        <p:attrNameLst>
                                          <p:attrName>ppt_c</p:attrName>
                                        </p:attrNameLst>
                                      </p:cBhvr>
                                      <p:to>
                                        <a:schemeClr val="accent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7684">
                                            <p:txEl>
                                              <p:pRg st="0" end="0"/>
                                            </p:txEl>
                                          </p:spTgt>
                                        </p:tgtEl>
                                        <p:attrNameLst>
                                          <p:attrName>style.visibility</p:attrName>
                                        </p:attrNameLst>
                                      </p:cBhvr>
                                      <p:to>
                                        <p:strVal val="visible"/>
                                      </p:to>
                                    </p:set>
                                    <p:anim calcmode="lin" valueType="num">
                                      <p:cBhvr additive="base">
                                        <p:cTn id="19" dur="500" fill="hold"/>
                                        <p:tgtEl>
                                          <p:spTgt spid="96768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7684">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67684">
                                            <p:txEl>
                                              <p:pRg st="0" end="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2" grpId="0" autoUpdateAnimBg="0"/>
      <p:bldP spid="967683" grpId="0" build="p" bldLvl="3" autoUpdateAnimBg="0"/>
      <p:bldP spid="967684"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895350" y="247650"/>
            <a:ext cx="8801100" cy="1143000"/>
          </a:xfrm>
        </p:spPr>
        <p:txBody>
          <a:bodyPr/>
          <a:lstStyle/>
          <a:p>
            <a:pPr algn="ctr"/>
            <a:r>
              <a:rPr lang="en-US" sz="3200"/>
              <a:t>Shape of Weight-for-Stature Curve  versus BMI-for-Age Curve</a:t>
            </a:r>
          </a:p>
        </p:txBody>
      </p:sp>
      <p:grpSp>
        <p:nvGrpSpPr>
          <p:cNvPr id="969731" name="Group 3"/>
          <p:cNvGrpSpPr>
            <a:grpSpLocks/>
          </p:cNvGrpSpPr>
          <p:nvPr/>
        </p:nvGrpSpPr>
        <p:grpSpPr bwMode="auto">
          <a:xfrm>
            <a:off x="5389563" y="2103438"/>
            <a:ext cx="3697287" cy="3613150"/>
            <a:chOff x="3155" y="1349"/>
            <a:chExt cx="2497" cy="2396"/>
          </a:xfrm>
        </p:grpSpPr>
        <p:sp>
          <p:nvSpPr>
            <p:cNvPr id="969732" name="Rectangle 4"/>
            <p:cNvSpPr>
              <a:spLocks noChangeArrowheads="1"/>
            </p:cNvSpPr>
            <p:nvPr/>
          </p:nvSpPr>
          <p:spPr bwMode="auto">
            <a:xfrm>
              <a:off x="3738" y="1439"/>
              <a:ext cx="1907" cy="1735"/>
            </a:xfrm>
            <a:prstGeom prst="rect">
              <a:avLst/>
            </a:prstGeom>
            <a:noFill/>
            <a:ln w="25400">
              <a:noFill/>
              <a:miter lim="800000"/>
              <a:headEnd/>
              <a:tailEnd/>
            </a:ln>
          </p:spPr>
          <p:txBody>
            <a:bodyPr/>
            <a:lstStyle/>
            <a:p>
              <a:endParaRPr lang="en-US"/>
            </a:p>
          </p:txBody>
        </p:sp>
        <p:sp>
          <p:nvSpPr>
            <p:cNvPr id="969733" name="Line 5"/>
            <p:cNvSpPr>
              <a:spLocks noChangeShapeType="1"/>
            </p:cNvSpPr>
            <p:nvPr/>
          </p:nvSpPr>
          <p:spPr bwMode="auto">
            <a:xfrm>
              <a:off x="3738" y="1439"/>
              <a:ext cx="1" cy="1735"/>
            </a:xfrm>
            <a:prstGeom prst="line">
              <a:avLst/>
            </a:prstGeom>
            <a:noFill/>
            <a:ln w="25400">
              <a:solidFill>
                <a:srgbClr val="FFFFFF"/>
              </a:solidFill>
              <a:round/>
              <a:headEnd/>
              <a:tailEnd/>
            </a:ln>
          </p:spPr>
          <p:txBody>
            <a:bodyPr/>
            <a:lstStyle/>
            <a:p>
              <a:endParaRPr lang="en-US"/>
            </a:p>
          </p:txBody>
        </p:sp>
        <p:sp>
          <p:nvSpPr>
            <p:cNvPr id="969734" name="Line 6"/>
            <p:cNvSpPr>
              <a:spLocks noChangeShapeType="1"/>
            </p:cNvSpPr>
            <p:nvPr/>
          </p:nvSpPr>
          <p:spPr bwMode="auto">
            <a:xfrm>
              <a:off x="3687" y="3174"/>
              <a:ext cx="51" cy="1"/>
            </a:xfrm>
            <a:prstGeom prst="line">
              <a:avLst/>
            </a:prstGeom>
            <a:noFill/>
            <a:ln w="25400">
              <a:solidFill>
                <a:srgbClr val="FFFFFF"/>
              </a:solidFill>
              <a:round/>
              <a:headEnd/>
              <a:tailEnd/>
            </a:ln>
          </p:spPr>
          <p:txBody>
            <a:bodyPr/>
            <a:lstStyle/>
            <a:p>
              <a:endParaRPr lang="en-US"/>
            </a:p>
          </p:txBody>
        </p:sp>
        <p:sp>
          <p:nvSpPr>
            <p:cNvPr id="969735" name="Line 7"/>
            <p:cNvSpPr>
              <a:spLocks noChangeShapeType="1"/>
            </p:cNvSpPr>
            <p:nvPr/>
          </p:nvSpPr>
          <p:spPr bwMode="auto">
            <a:xfrm>
              <a:off x="3687" y="2829"/>
              <a:ext cx="51" cy="1"/>
            </a:xfrm>
            <a:prstGeom prst="line">
              <a:avLst/>
            </a:prstGeom>
            <a:noFill/>
            <a:ln w="25400">
              <a:solidFill>
                <a:srgbClr val="FFFFFF"/>
              </a:solidFill>
              <a:round/>
              <a:headEnd/>
              <a:tailEnd/>
            </a:ln>
          </p:spPr>
          <p:txBody>
            <a:bodyPr/>
            <a:lstStyle/>
            <a:p>
              <a:endParaRPr lang="en-US"/>
            </a:p>
          </p:txBody>
        </p:sp>
        <p:sp>
          <p:nvSpPr>
            <p:cNvPr id="969736" name="Line 8"/>
            <p:cNvSpPr>
              <a:spLocks noChangeShapeType="1"/>
            </p:cNvSpPr>
            <p:nvPr/>
          </p:nvSpPr>
          <p:spPr bwMode="auto">
            <a:xfrm>
              <a:off x="3687" y="2479"/>
              <a:ext cx="51" cy="1"/>
            </a:xfrm>
            <a:prstGeom prst="line">
              <a:avLst/>
            </a:prstGeom>
            <a:noFill/>
            <a:ln w="25400">
              <a:solidFill>
                <a:srgbClr val="FFFFFF"/>
              </a:solidFill>
              <a:round/>
              <a:headEnd/>
              <a:tailEnd/>
            </a:ln>
          </p:spPr>
          <p:txBody>
            <a:bodyPr/>
            <a:lstStyle/>
            <a:p>
              <a:endParaRPr lang="en-US"/>
            </a:p>
          </p:txBody>
        </p:sp>
        <p:sp>
          <p:nvSpPr>
            <p:cNvPr id="969737" name="Line 9"/>
            <p:cNvSpPr>
              <a:spLocks noChangeShapeType="1"/>
            </p:cNvSpPr>
            <p:nvPr/>
          </p:nvSpPr>
          <p:spPr bwMode="auto">
            <a:xfrm>
              <a:off x="3687" y="2134"/>
              <a:ext cx="51" cy="1"/>
            </a:xfrm>
            <a:prstGeom prst="line">
              <a:avLst/>
            </a:prstGeom>
            <a:noFill/>
            <a:ln w="25400">
              <a:solidFill>
                <a:srgbClr val="FFFFFF"/>
              </a:solidFill>
              <a:round/>
              <a:headEnd/>
              <a:tailEnd/>
            </a:ln>
          </p:spPr>
          <p:txBody>
            <a:bodyPr/>
            <a:lstStyle/>
            <a:p>
              <a:endParaRPr lang="en-US"/>
            </a:p>
          </p:txBody>
        </p:sp>
        <p:sp>
          <p:nvSpPr>
            <p:cNvPr id="969738" name="Line 10"/>
            <p:cNvSpPr>
              <a:spLocks noChangeShapeType="1"/>
            </p:cNvSpPr>
            <p:nvPr/>
          </p:nvSpPr>
          <p:spPr bwMode="auto">
            <a:xfrm>
              <a:off x="3687" y="1783"/>
              <a:ext cx="51" cy="1"/>
            </a:xfrm>
            <a:prstGeom prst="line">
              <a:avLst/>
            </a:prstGeom>
            <a:noFill/>
            <a:ln w="25400">
              <a:solidFill>
                <a:srgbClr val="FFFFFF"/>
              </a:solidFill>
              <a:round/>
              <a:headEnd/>
              <a:tailEnd/>
            </a:ln>
          </p:spPr>
          <p:txBody>
            <a:bodyPr/>
            <a:lstStyle/>
            <a:p>
              <a:endParaRPr lang="en-US"/>
            </a:p>
          </p:txBody>
        </p:sp>
        <p:sp>
          <p:nvSpPr>
            <p:cNvPr id="969739" name="Line 11"/>
            <p:cNvSpPr>
              <a:spLocks noChangeShapeType="1"/>
            </p:cNvSpPr>
            <p:nvPr/>
          </p:nvSpPr>
          <p:spPr bwMode="auto">
            <a:xfrm>
              <a:off x="3687" y="1439"/>
              <a:ext cx="51" cy="1"/>
            </a:xfrm>
            <a:prstGeom prst="line">
              <a:avLst/>
            </a:prstGeom>
            <a:noFill/>
            <a:ln w="25400">
              <a:solidFill>
                <a:srgbClr val="FFFFFF"/>
              </a:solidFill>
              <a:round/>
              <a:headEnd/>
              <a:tailEnd/>
            </a:ln>
          </p:spPr>
          <p:txBody>
            <a:bodyPr/>
            <a:lstStyle/>
            <a:p>
              <a:endParaRPr lang="en-US"/>
            </a:p>
          </p:txBody>
        </p:sp>
        <p:sp>
          <p:nvSpPr>
            <p:cNvPr id="969740" name="Line 12"/>
            <p:cNvSpPr>
              <a:spLocks noChangeShapeType="1"/>
            </p:cNvSpPr>
            <p:nvPr/>
          </p:nvSpPr>
          <p:spPr bwMode="auto">
            <a:xfrm>
              <a:off x="3738" y="3174"/>
              <a:ext cx="1907" cy="1"/>
            </a:xfrm>
            <a:prstGeom prst="line">
              <a:avLst/>
            </a:prstGeom>
            <a:noFill/>
            <a:ln w="25400">
              <a:solidFill>
                <a:srgbClr val="FFFFFF"/>
              </a:solidFill>
              <a:round/>
              <a:headEnd/>
              <a:tailEnd/>
            </a:ln>
          </p:spPr>
          <p:txBody>
            <a:bodyPr/>
            <a:lstStyle/>
            <a:p>
              <a:endParaRPr lang="en-US"/>
            </a:p>
          </p:txBody>
        </p:sp>
        <p:sp>
          <p:nvSpPr>
            <p:cNvPr id="969741" name="Line 13"/>
            <p:cNvSpPr>
              <a:spLocks noChangeShapeType="1"/>
            </p:cNvSpPr>
            <p:nvPr/>
          </p:nvSpPr>
          <p:spPr bwMode="auto">
            <a:xfrm flipV="1">
              <a:off x="3738" y="3174"/>
              <a:ext cx="1" cy="51"/>
            </a:xfrm>
            <a:prstGeom prst="line">
              <a:avLst/>
            </a:prstGeom>
            <a:noFill/>
            <a:ln w="25400">
              <a:solidFill>
                <a:srgbClr val="FFFFFF"/>
              </a:solidFill>
              <a:round/>
              <a:headEnd/>
              <a:tailEnd/>
            </a:ln>
          </p:spPr>
          <p:txBody>
            <a:bodyPr/>
            <a:lstStyle/>
            <a:p>
              <a:endParaRPr lang="en-US"/>
            </a:p>
          </p:txBody>
        </p:sp>
        <p:sp>
          <p:nvSpPr>
            <p:cNvPr id="969742" name="Line 14"/>
            <p:cNvSpPr>
              <a:spLocks noChangeShapeType="1"/>
            </p:cNvSpPr>
            <p:nvPr/>
          </p:nvSpPr>
          <p:spPr bwMode="auto">
            <a:xfrm flipV="1">
              <a:off x="4159" y="3174"/>
              <a:ext cx="1" cy="51"/>
            </a:xfrm>
            <a:prstGeom prst="line">
              <a:avLst/>
            </a:prstGeom>
            <a:noFill/>
            <a:ln w="25400">
              <a:solidFill>
                <a:srgbClr val="FFFFFF"/>
              </a:solidFill>
              <a:round/>
              <a:headEnd/>
              <a:tailEnd/>
            </a:ln>
          </p:spPr>
          <p:txBody>
            <a:bodyPr/>
            <a:lstStyle/>
            <a:p>
              <a:endParaRPr lang="en-US"/>
            </a:p>
          </p:txBody>
        </p:sp>
        <p:sp>
          <p:nvSpPr>
            <p:cNvPr id="969743" name="Line 15"/>
            <p:cNvSpPr>
              <a:spLocks noChangeShapeType="1"/>
            </p:cNvSpPr>
            <p:nvPr/>
          </p:nvSpPr>
          <p:spPr bwMode="auto">
            <a:xfrm flipV="1">
              <a:off x="4586" y="3174"/>
              <a:ext cx="1" cy="51"/>
            </a:xfrm>
            <a:prstGeom prst="line">
              <a:avLst/>
            </a:prstGeom>
            <a:noFill/>
            <a:ln w="25400">
              <a:solidFill>
                <a:srgbClr val="FFFFFF"/>
              </a:solidFill>
              <a:round/>
              <a:headEnd/>
              <a:tailEnd/>
            </a:ln>
          </p:spPr>
          <p:txBody>
            <a:bodyPr/>
            <a:lstStyle/>
            <a:p>
              <a:endParaRPr lang="en-US"/>
            </a:p>
          </p:txBody>
        </p:sp>
        <p:sp>
          <p:nvSpPr>
            <p:cNvPr id="969744" name="Line 16"/>
            <p:cNvSpPr>
              <a:spLocks noChangeShapeType="1"/>
            </p:cNvSpPr>
            <p:nvPr/>
          </p:nvSpPr>
          <p:spPr bwMode="auto">
            <a:xfrm flipV="1">
              <a:off x="5007" y="3174"/>
              <a:ext cx="1" cy="51"/>
            </a:xfrm>
            <a:prstGeom prst="line">
              <a:avLst/>
            </a:prstGeom>
            <a:noFill/>
            <a:ln w="25400">
              <a:solidFill>
                <a:srgbClr val="FFFFFF"/>
              </a:solidFill>
              <a:round/>
              <a:headEnd/>
              <a:tailEnd/>
            </a:ln>
          </p:spPr>
          <p:txBody>
            <a:bodyPr/>
            <a:lstStyle/>
            <a:p>
              <a:endParaRPr lang="en-US"/>
            </a:p>
          </p:txBody>
        </p:sp>
        <p:sp>
          <p:nvSpPr>
            <p:cNvPr id="969745" name="Line 17"/>
            <p:cNvSpPr>
              <a:spLocks noChangeShapeType="1"/>
            </p:cNvSpPr>
            <p:nvPr/>
          </p:nvSpPr>
          <p:spPr bwMode="auto">
            <a:xfrm flipV="1">
              <a:off x="5435" y="3174"/>
              <a:ext cx="1" cy="51"/>
            </a:xfrm>
            <a:prstGeom prst="line">
              <a:avLst/>
            </a:prstGeom>
            <a:noFill/>
            <a:ln w="25400">
              <a:solidFill>
                <a:srgbClr val="FFFFFF"/>
              </a:solidFill>
              <a:round/>
              <a:headEnd/>
              <a:tailEnd/>
            </a:ln>
          </p:spPr>
          <p:txBody>
            <a:bodyPr/>
            <a:lstStyle/>
            <a:p>
              <a:endParaRPr lang="en-US"/>
            </a:p>
          </p:txBody>
        </p:sp>
        <p:sp>
          <p:nvSpPr>
            <p:cNvPr id="969746" name="Line 18"/>
            <p:cNvSpPr>
              <a:spLocks noChangeShapeType="1"/>
            </p:cNvSpPr>
            <p:nvPr/>
          </p:nvSpPr>
          <p:spPr bwMode="auto">
            <a:xfrm>
              <a:off x="3744" y="2849"/>
              <a:ext cx="7" cy="1"/>
            </a:xfrm>
            <a:prstGeom prst="line">
              <a:avLst/>
            </a:prstGeom>
            <a:noFill/>
            <a:ln w="25400">
              <a:solidFill>
                <a:srgbClr val="FF0000"/>
              </a:solidFill>
              <a:round/>
              <a:headEnd/>
              <a:tailEnd/>
            </a:ln>
          </p:spPr>
          <p:txBody>
            <a:bodyPr/>
            <a:lstStyle/>
            <a:p>
              <a:endParaRPr lang="en-US"/>
            </a:p>
          </p:txBody>
        </p:sp>
        <p:sp>
          <p:nvSpPr>
            <p:cNvPr id="969747" name="Line 19"/>
            <p:cNvSpPr>
              <a:spLocks noChangeShapeType="1"/>
            </p:cNvSpPr>
            <p:nvPr/>
          </p:nvSpPr>
          <p:spPr bwMode="auto">
            <a:xfrm>
              <a:off x="3751" y="2849"/>
              <a:ext cx="6" cy="1"/>
            </a:xfrm>
            <a:prstGeom prst="line">
              <a:avLst/>
            </a:prstGeom>
            <a:noFill/>
            <a:ln w="25400">
              <a:solidFill>
                <a:srgbClr val="FF0000"/>
              </a:solidFill>
              <a:round/>
              <a:headEnd/>
              <a:tailEnd/>
            </a:ln>
          </p:spPr>
          <p:txBody>
            <a:bodyPr/>
            <a:lstStyle/>
            <a:p>
              <a:endParaRPr lang="en-US"/>
            </a:p>
          </p:txBody>
        </p:sp>
        <p:sp>
          <p:nvSpPr>
            <p:cNvPr id="969748" name="Freeform 20"/>
            <p:cNvSpPr>
              <a:spLocks/>
            </p:cNvSpPr>
            <p:nvPr/>
          </p:nvSpPr>
          <p:spPr bwMode="auto">
            <a:xfrm>
              <a:off x="3757" y="2849"/>
              <a:ext cx="13" cy="6"/>
            </a:xfrm>
            <a:custGeom>
              <a:avLst/>
              <a:gdLst/>
              <a:ahLst/>
              <a:cxnLst>
                <a:cxn ang="0">
                  <a:pos x="0" y="0"/>
                </a:cxn>
                <a:cxn ang="0">
                  <a:pos x="6" y="0"/>
                </a:cxn>
                <a:cxn ang="0">
                  <a:pos x="13" y="6"/>
                </a:cxn>
              </a:cxnLst>
              <a:rect l="0" t="0" r="r" b="b"/>
              <a:pathLst>
                <a:path w="13" h="6">
                  <a:moveTo>
                    <a:pt x="0" y="0"/>
                  </a:moveTo>
                  <a:lnTo>
                    <a:pt x="6" y="0"/>
                  </a:lnTo>
                  <a:lnTo>
                    <a:pt x="13" y="6"/>
                  </a:lnTo>
                </a:path>
              </a:pathLst>
            </a:custGeom>
            <a:noFill/>
            <a:ln w="25400">
              <a:solidFill>
                <a:srgbClr val="FF0000"/>
              </a:solidFill>
              <a:prstDash val="solid"/>
              <a:round/>
              <a:headEnd/>
              <a:tailEnd/>
            </a:ln>
          </p:spPr>
          <p:txBody>
            <a:bodyPr/>
            <a:lstStyle/>
            <a:p>
              <a:endParaRPr lang="en-US"/>
            </a:p>
          </p:txBody>
        </p:sp>
        <p:sp>
          <p:nvSpPr>
            <p:cNvPr id="969749" name="Line 21"/>
            <p:cNvSpPr>
              <a:spLocks noChangeShapeType="1"/>
            </p:cNvSpPr>
            <p:nvPr/>
          </p:nvSpPr>
          <p:spPr bwMode="auto">
            <a:xfrm>
              <a:off x="3770" y="2855"/>
              <a:ext cx="6" cy="1"/>
            </a:xfrm>
            <a:prstGeom prst="line">
              <a:avLst/>
            </a:prstGeom>
            <a:noFill/>
            <a:ln w="25400">
              <a:solidFill>
                <a:srgbClr val="FF0000"/>
              </a:solidFill>
              <a:round/>
              <a:headEnd/>
              <a:tailEnd/>
            </a:ln>
          </p:spPr>
          <p:txBody>
            <a:bodyPr/>
            <a:lstStyle/>
            <a:p>
              <a:endParaRPr lang="en-US"/>
            </a:p>
          </p:txBody>
        </p:sp>
        <p:sp>
          <p:nvSpPr>
            <p:cNvPr id="969750" name="Freeform 22"/>
            <p:cNvSpPr>
              <a:spLocks/>
            </p:cNvSpPr>
            <p:nvPr/>
          </p:nvSpPr>
          <p:spPr bwMode="auto">
            <a:xfrm>
              <a:off x="3776" y="2855"/>
              <a:ext cx="13" cy="6"/>
            </a:xfrm>
            <a:custGeom>
              <a:avLst/>
              <a:gdLst/>
              <a:ahLst/>
              <a:cxnLst>
                <a:cxn ang="0">
                  <a:pos x="0" y="0"/>
                </a:cxn>
                <a:cxn ang="0">
                  <a:pos x="6" y="0"/>
                </a:cxn>
                <a:cxn ang="0">
                  <a:pos x="13" y="6"/>
                </a:cxn>
              </a:cxnLst>
              <a:rect l="0" t="0" r="r" b="b"/>
              <a:pathLst>
                <a:path w="13" h="6">
                  <a:moveTo>
                    <a:pt x="0" y="0"/>
                  </a:moveTo>
                  <a:lnTo>
                    <a:pt x="6" y="0"/>
                  </a:lnTo>
                  <a:lnTo>
                    <a:pt x="13" y="6"/>
                  </a:lnTo>
                </a:path>
              </a:pathLst>
            </a:custGeom>
            <a:noFill/>
            <a:ln w="25400">
              <a:solidFill>
                <a:srgbClr val="FF0000"/>
              </a:solidFill>
              <a:prstDash val="solid"/>
              <a:round/>
              <a:headEnd/>
              <a:tailEnd/>
            </a:ln>
          </p:spPr>
          <p:txBody>
            <a:bodyPr/>
            <a:lstStyle/>
            <a:p>
              <a:endParaRPr lang="en-US"/>
            </a:p>
          </p:txBody>
        </p:sp>
        <p:sp>
          <p:nvSpPr>
            <p:cNvPr id="969751" name="Line 23"/>
            <p:cNvSpPr>
              <a:spLocks noChangeShapeType="1"/>
            </p:cNvSpPr>
            <p:nvPr/>
          </p:nvSpPr>
          <p:spPr bwMode="auto">
            <a:xfrm>
              <a:off x="3789" y="2861"/>
              <a:ext cx="6" cy="1"/>
            </a:xfrm>
            <a:prstGeom prst="line">
              <a:avLst/>
            </a:prstGeom>
            <a:noFill/>
            <a:ln w="25400">
              <a:solidFill>
                <a:srgbClr val="FF0000"/>
              </a:solidFill>
              <a:round/>
              <a:headEnd/>
              <a:tailEnd/>
            </a:ln>
          </p:spPr>
          <p:txBody>
            <a:bodyPr/>
            <a:lstStyle/>
            <a:p>
              <a:endParaRPr lang="en-US"/>
            </a:p>
          </p:txBody>
        </p:sp>
        <p:sp>
          <p:nvSpPr>
            <p:cNvPr id="969752" name="Line 24"/>
            <p:cNvSpPr>
              <a:spLocks noChangeShapeType="1"/>
            </p:cNvSpPr>
            <p:nvPr/>
          </p:nvSpPr>
          <p:spPr bwMode="auto">
            <a:xfrm>
              <a:off x="3795" y="2861"/>
              <a:ext cx="7" cy="1"/>
            </a:xfrm>
            <a:prstGeom prst="line">
              <a:avLst/>
            </a:prstGeom>
            <a:noFill/>
            <a:ln w="25400">
              <a:solidFill>
                <a:srgbClr val="FF0000"/>
              </a:solidFill>
              <a:round/>
              <a:headEnd/>
              <a:tailEnd/>
            </a:ln>
          </p:spPr>
          <p:txBody>
            <a:bodyPr/>
            <a:lstStyle/>
            <a:p>
              <a:endParaRPr lang="en-US"/>
            </a:p>
          </p:txBody>
        </p:sp>
        <p:sp>
          <p:nvSpPr>
            <p:cNvPr id="969753" name="Freeform 25"/>
            <p:cNvSpPr>
              <a:spLocks/>
            </p:cNvSpPr>
            <p:nvPr/>
          </p:nvSpPr>
          <p:spPr bwMode="auto">
            <a:xfrm>
              <a:off x="3802" y="2861"/>
              <a:ext cx="12" cy="7"/>
            </a:xfrm>
            <a:custGeom>
              <a:avLst/>
              <a:gdLst/>
              <a:ahLst/>
              <a:cxnLst>
                <a:cxn ang="0">
                  <a:pos x="0" y="0"/>
                </a:cxn>
                <a:cxn ang="0">
                  <a:pos x="6" y="0"/>
                </a:cxn>
                <a:cxn ang="0">
                  <a:pos x="12" y="7"/>
                </a:cxn>
              </a:cxnLst>
              <a:rect l="0" t="0" r="r" b="b"/>
              <a:pathLst>
                <a:path w="12" h="7">
                  <a:moveTo>
                    <a:pt x="0" y="0"/>
                  </a:moveTo>
                  <a:lnTo>
                    <a:pt x="6" y="0"/>
                  </a:lnTo>
                  <a:lnTo>
                    <a:pt x="12" y="7"/>
                  </a:lnTo>
                </a:path>
              </a:pathLst>
            </a:custGeom>
            <a:noFill/>
            <a:ln w="25400">
              <a:solidFill>
                <a:srgbClr val="FF0000"/>
              </a:solidFill>
              <a:prstDash val="solid"/>
              <a:round/>
              <a:headEnd/>
              <a:tailEnd/>
            </a:ln>
          </p:spPr>
          <p:txBody>
            <a:bodyPr/>
            <a:lstStyle/>
            <a:p>
              <a:endParaRPr lang="en-US"/>
            </a:p>
          </p:txBody>
        </p:sp>
        <p:sp>
          <p:nvSpPr>
            <p:cNvPr id="969754" name="Line 26"/>
            <p:cNvSpPr>
              <a:spLocks noChangeShapeType="1"/>
            </p:cNvSpPr>
            <p:nvPr/>
          </p:nvSpPr>
          <p:spPr bwMode="auto">
            <a:xfrm>
              <a:off x="3814" y="2868"/>
              <a:ext cx="7" cy="1"/>
            </a:xfrm>
            <a:prstGeom prst="line">
              <a:avLst/>
            </a:prstGeom>
            <a:noFill/>
            <a:ln w="25400">
              <a:solidFill>
                <a:srgbClr val="FF0000"/>
              </a:solidFill>
              <a:round/>
              <a:headEnd/>
              <a:tailEnd/>
            </a:ln>
          </p:spPr>
          <p:txBody>
            <a:bodyPr/>
            <a:lstStyle/>
            <a:p>
              <a:endParaRPr lang="en-US"/>
            </a:p>
          </p:txBody>
        </p:sp>
        <p:sp>
          <p:nvSpPr>
            <p:cNvPr id="969755" name="Line 27"/>
            <p:cNvSpPr>
              <a:spLocks noChangeShapeType="1"/>
            </p:cNvSpPr>
            <p:nvPr/>
          </p:nvSpPr>
          <p:spPr bwMode="auto">
            <a:xfrm>
              <a:off x="3821" y="2868"/>
              <a:ext cx="12" cy="1"/>
            </a:xfrm>
            <a:prstGeom prst="line">
              <a:avLst/>
            </a:prstGeom>
            <a:noFill/>
            <a:ln w="25400">
              <a:solidFill>
                <a:srgbClr val="FF0000"/>
              </a:solidFill>
              <a:round/>
              <a:headEnd/>
              <a:tailEnd/>
            </a:ln>
          </p:spPr>
          <p:txBody>
            <a:bodyPr/>
            <a:lstStyle/>
            <a:p>
              <a:endParaRPr lang="en-US"/>
            </a:p>
          </p:txBody>
        </p:sp>
        <p:sp>
          <p:nvSpPr>
            <p:cNvPr id="969756" name="Freeform 28"/>
            <p:cNvSpPr>
              <a:spLocks/>
            </p:cNvSpPr>
            <p:nvPr/>
          </p:nvSpPr>
          <p:spPr bwMode="auto">
            <a:xfrm>
              <a:off x="3833" y="2868"/>
              <a:ext cx="7" cy="6"/>
            </a:xfrm>
            <a:custGeom>
              <a:avLst/>
              <a:gdLst/>
              <a:ahLst/>
              <a:cxnLst>
                <a:cxn ang="0">
                  <a:pos x="0" y="0"/>
                </a:cxn>
                <a:cxn ang="0">
                  <a:pos x="7" y="0"/>
                </a:cxn>
                <a:cxn ang="0">
                  <a:pos x="7" y="6"/>
                </a:cxn>
              </a:cxnLst>
              <a:rect l="0" t="0" r="r" b="b"/>
              <a:pathLst>
                <a:path w="7" h="6">
                  <a:moveTo>
                    <a:pt x="0" y="0"/>
                  </a:moveTo>
                  <a:lnTo>
                    <a:pt x="7" y="0"/>
                  </a:lnTo>
                  <a:lnTo>
                    <a:pt x="7" y="6"/>
                  </a:lnTo>
                </a:path>
              </a:pathLst>
            </a:custGeom>
            <a:noFill/>
            <a:ln w="25400">
              <a:solidFill>
                <a:srgbClr val="FF0000"/>
              </a:solidFill>
              <a:prstDash val="solid"/>
              <a:round/>
              <a:headEnd/>
              <a:tailEnd/>
            </a:ln>
          </p:spPr>
          <p:txBody>
            <a:bodyPr/>
            <a:lstStyle/>
            <a:p>
              <a:endParaRPr lang="en-US"/>
            </a:p>
          </p:txBody>
        </p:sp>
        <p:sp>
          <p:nvSpPr>
            <p:cNvPr id="969757" name="Line 29"/>
            <p:cNvSpPr>
              <a:spLocks noChangeShapeType="1"/>
            </p:cNvSpPr>
            <p:nvPr/>
          </p:nvSpPr>
          <p:spPr bwMode="auto">
            <a:xfrm>
              <a:off x="3840" y="2874"/>
              <a:ext cx="6" cy="1"/>
            </a:xfrm>
            <a:prstGeom prst="line">
              <a:avLst/>
            </a:prstGeom>
            <a:noFill/>
            <a:ln w="25400">
              <a:solidFill>
                <a:srgbClr val="FF0000"/>
              </a:solidFill>
              <a:round/>
              <a:headEnd/>
              <a:tailEnd/>
            </a:ln>
          </p:spPr>
          <p:txBody>
            <a:bodyPr/>
            <a:lstStyle/>
            <a:p>
              <a:endParaRPr lang="en-US"/>
            </a:p>
          </p:txBody>
        </p:sp>
        <p:sp>
          <p:nvSpPr>
            <p:cNvPr id="969758" name="Line 30"/>
            <p:cNvSpPr>
              <a:spLocks noChangeShapeType="1"/>
            </p:cNvSpPr>
            <p:nvPr/>
          </p:nvSpPr>
          <p:spPr bwMode="auto">
            <a:xfrm>
              <a:off x="3846" y="2874"/>
              <a:ext cx="13" cy="1"/>
            </a:xfrm>
            <a:prstGeom prst="line">
              <a:avLst/>
            </a:prstGeom>
            <a:noFill/>
            <a:ln w="25400">
              <a:solidFill>
                <a:srgbClr val="FF0000"/>
              </a:solidFill>
              <a:round/>
              <a:headEnd/>
              <a:tailEnd/>
            </a:ln>
          </p:spPr>
          <p:txBody>
            <a:bodyPr/>
            <a:lstStyle/>
            <a:p>
              <a:endParaRPr lang="en-US"/>
            </a:p>
          </p:txBody>
        </p:sp>
        <p:sp>
          <p:nvSpPr>
            <p:cNvPr id="969759" name="Freeform 31"/>
            <p:cNvSpPr>
              <a:spLocks/>
            </p:cNvSpPr>
            <p:nvPr/>
          </p:nvSpPr>
          <p:spPr bwMode="auto">
            <a:xfrm>
              <a:off x="3859" y="2874"/>
              <a:ext cx="6" cy="6"/>
            </a:xfrm>
            <a:custGeom>
              <a:avLst/>
              <a:gdLst/>
              <a:ahLst/>
              <a:cxnLst>
                <a:cxn ang="0">
                  <a:pos x="0" y="0"/>
                </a:cxn>
                <a:cxn ang="0">
                  <a:pos x="6" y="0"/>
                </a:cxn>
                <a:cxn ang="0">
                  <a:pos x="6" y="6"/>
                </a:cxn>
              </a:cxnLst>
              <a:rect l="0" t="0" r="r" b="b"/>
              <a:pathLst>
                <a:path w="6" h="6">
                  <a:moveTo>
                    <a:pt x="0" y="0"/>
                  </a:moveTo>
                  <a:lnTo>
                    <a:pt x="6" y="0"/>
                  </a:lnTo>
                  <a:lnTo>
                    <a:pt x="6" y="6"/>
                  </a:lnTo>
                </a:path>
              </a:pathLst>
            </a:custGeom>
            <a:noFill/>
            <a:ln w="25400">
              <a:solidFill>
                <a:srgbClr val="FF0000"/>
              </a:solidFill>
              <a:prstDash val="solid"/>
              <a:round/>
              <a:headEnd/>
              <a:tailEnd/>
            </a:ln>
          </p:spPr>
          <p:txBody>
            <a:bodyPr/>
            <a:lstStyle/>
            <a:p>
              <a:endParaRPr lang="en-US"/>
            </a:p>
          </p:txBody>
        </p:sp>
        <p:sp>
          <p:nvSpPr>
            <p:cNvPr id="969760" name="Line 32"/>
            <p:cNvSpPr>
              <a:spLocks noChangeShapeType="1"/>
            </p:cNvSpPr>
            <p:nvPr/>
          </p:nvSpPr>
          <p:spPr bwMode="auto">
            <a:xfrm>
              <a:off x="3865" y="2880"/>
              <a:ext cx="7" cy="1"/>
            </a:xfrm>
            <a:prstGeom prst="line">
              <a:avLst/>
            </a:prstGeom>
            <a:noFill/>
            <a:ln w="25400">
              <a:solidFill>
                <a:srgbClr val="FF0000"/>
              </a:solidFill>
              <a:round/>
              <a:headEnd/>
              <a:tailEnd/>
            </a:ln>
          </p:spPr>
          <p:txBody>
            <a:bodyPr/>
            <a:lstStyle/>
            <a:p>
              <a:endParaRPr lang="en-US"/>
            </a:p>
          </p:txBody>
        </p:sp>
        <p:sp>
          <p:nvSpPr>
            <p:cNvPr id="969761" name="Line 33"/>
            <p:cNvSpPr>
              <a:spLocks noChangeShapeType="1"/>
            </p:cNvSpPr>
            <p:nvPr/>
          </p:nvSpPr>
          <p:spPr bwMode="auto">
            <a:xfrm>
              <a:off x="3872" y="2880"/>
              <a:ext cx="13" cy="1"/>
            </a:xfrm>
            <a:prstGeom prst="line">
              <a:avLst/>
            </a:prstGeom>
            <a:noFill/>
            <a:ln w="25400">
              <a:solidFill>
                <a:srgbClr val="FF0000"/>
              </a:solidFill>
              <a:round/>
              <a:headEnd/>
              <a:tailEnd/>
            </a:ln>
          </p:spPr>
          <p:txBody>
            <a:bodyPr/>
            <a:lstStyle/>
            <a:p>
              <a:endParaRPr lang="en-US"/>
            </a:p>
          </p:txBody>
        </p:sp>
        <p:sp>
          <p:nvSpPr>
            <p:cNvPr id="969762" name="Line 34"/>
            <p:cNvSpPr>
              <a:spLocks noChangeShapeType="1"/>
            </p:cNvSpPr>
            <p:nvPr/>
          </p:nvSpPr>
          <p:spPr bwMode="auto">
            <a:xfrm>
              <a:off x="3885" y="2880"/>
              <a:ext cx="6" cy="1"/>
            </a:xfrm>
            <a:prstGeom prst="line">
              <a:avLst/>
            </a:prstGeom>
            <a:noFill/>
            <a:ln w="25400">
              <a:solidFill>
                <a:srgbClr val="FF0000"/>
              </a:solidFill>
              <a:round/>
              <a:headEnd/>
              <a:tailEnd/>
            </a:ln>
          </p:spPr>
          <p:txBody>
            <a:bodyPr/>
            <a:lstStyle/>
            <a:p>
              <a:endParaRPr lang="en-US"/>
            </a:p>
          </p:txBody>
        </p:sp>
        <p:sp>
          <p:nvSpPr>
            <p:cNvPr id="969763" name="Freeform 35"/>
            <p:cNvSpPr>
              <a:spLocks/>
            </p:cNvSpPr>
            <p:nvPr/>
          </p:nvSpPr>
          <p:spPr bwMode="auto">
            <a:xfrm>
              <a:off x="3891" y="2880"/>
              <a:ext cx="13" cy="7"/>
            </a:xfrm>
            <a:custGeom>
              <a:avLst/>
              <a:gdLst/>
              <a:ahLst/>
              <a:cxnLst>
                <a:cxn ang="0">
                  <a:pos x="0" y="0"/>
                </a:cxn>
                <a:cxn ang="0">
                  <a:pos x="6" y="0"/>
                </a:cxn>
                <a:cxn ang="0">
                  <a:pos x="13" y="7"/>
                </a:cxn>
              </a:cxnLst>
              <a:rect l="0" t="0" r="r" b="b"/>
              <a:pathLst>
                <a:path w="13" h="7">
                  <a:moveTo>
                    <a:pt x="0" y="0"/>
                  </a:moveTo>
                  <a:lnTo>
                    <a:pt x="6" y="0"/>
                  </a:lnTo>
                  <a:lnTo>
                    <a:pt x="13" y="7"/>
                  </a:lnTo>
                </a:path>
              </a:pathLst>
            </a:custGeom>
            <a:noFill/>
            <a:ln w="25400">
              <a:solidFill>
                <a:srgbClr val="FF0000"/>
              </a:solidFill>
              <a:prstDash val="solid"/>
              <a:round/>
              <a:headEnd/>
              <a:tailEnd/>
            </a:ln>
          </p:spPr>
          <p:txBody>
            <a:bodyPr/>
            <a:lstStyle/>
            <a:p>
              <a:endParaRPr lang="en-US"/>
            </a:p>
          </p:txBody>
        </p:sp>
        <p:sp>
          <p:nvSpPr>
            <p:cNvPr id="969764" name="Line 36"/>
            <p:cNvSpPr>
              <a:spLocks noChangeShapeType="1"/>
            </p:cNvSpPr>
            <p:nvPr/>
          </p:nvSpPr>
          <p:spPr bwMode="auto">
            <a:xfrm>
              <a:off x="3904" y="2887"/>
              <a:ext cx="6" cy="1"/>
            </a:xfrm>
            <a:prstGeom prst="line">
              <a:avLst/>
            </a:prstGeom>
            <a:noFill/>
            <a:ln w="25400">
              <a:solidFill>
                <a:srgbClr val="FF0000"/>
              </a:solidFill>
              <a:round/>
              <a:headEnd/>
              <a:tailEnd/>
            </a:ln>
          </p:spPr>
          <p:txBody>
            <a:bodyPr/>
            <a:lstStyle/>
            <a:p>
              <a:endParaRPr lang="en-US"/>
            </a:p>
          </p:txBody>
        </p:sp>
        <p:sp>
          <p:nvSpPr>
            <p:cNvPr id="969765" name="Line 37"/>
            <p:cNvSpPr>
              <a:spLocks noChangeShapeType="1"/>
            </p:cNvSpPr>
            <p:nvPr/>
          </p:nvSpPr>
          <p:spPr bwMode="auto">
            <a:xfrm>
              <a:off x="3910" y="2887"/>
              <a:ext cx="6" cy="1"/>
            </a:xfrm>
            <a:prstGeom prst="line">
              <a:avLst/>
            </a:prstGeom>
            <a:noFill/>
            <a:ln w="25400">
              <a:solidFill>
                <a:srgbClr val="FF0000"/>
              </a:solidFill>
              <a:round/>
              <a:headEnd/>
              <a:tailEnd/>
            </a:ln>
          </p:spPr>
          <p:txBody>
            <a:bodyPr/>
            <a:lstStyle/>
            <a:p>
              <a:endParaRPr lang="en-US"/>
            </a:p>
          </p:txBody>
        </p:sp>
        <p:sp>
          <p:nvSpPr>
            <p:cNvPr id="969766" name="Line 38"/>
            <p:cNvSpPr>
              <a:spLocks noChangeShapeType="1"/>
            </p:cNvSpPr>
            <p:nvPr/>
          </p:nvSpPr>
          <p:spPr bwMode="auto">
            <a:xfrm>
              <a:off x="3916" y="2887"/>
              <a:ext cx="13" cy="1"/>
            </a:xfrm>
            <a:prstGeom prst="line">
              <a:avLst/>
            </a:prstGeom>
            <a:noFill/>
            <a:ln w="25400">
              <a:solidFill>
                <a:srgbClr val="FF0000"/>
              </a:solidFill>
              <a:round/>
              <a:headEnd/>
              <a:tailEnd/>
            </a:ln>
          </p:spPr>
          <p:txBody>
            <a:bodyPr/>
            <a:lstStyle/>
            <a:p>
              <a:endParaRPr lang="en-US"/>
            </a:p>
          </p:txBody>
        </p:sp>
        <p:sp>
          <p:nvSpPr>
            <p:cNvPr id="969767" name="Freeform 39"/>
            <p:cNvSpPr>
              <a:spLocks/>
            </p:cNvSpPr>
            <p:nvPr/>
          </p:nvSpPr>
          <p:spPr bwMode="auto">
            <a:xfrm>
              <a:off x="3929" y="2887"/>
              <a:ext cx="7" cy="6"/>
            </a:xfrm>
            <a:custGeom>
              <a:avLst/>
              <a:gdLst/>
              <a:ahLst/>
              <a:cxnLst>
                <a:cxn ang="0">
                  <a:pos x="0" y="0"/>
                </a:cxn>
                <a:cxn ang="0">
                  <a:pos x="0" y="0"/>
                </a:cxn>
                <a:cxn ang="0">
                  <a:pos x="7" y="6"/>
                </a:cxn>
              </a:cxnLst>
              <a:rect l="0" t="0" r="r" b="b"/>
              <a:pathLst>
                <a:path w="7" h="6">
                  <a:moveTo>
                    <a:pt x="0" y="0"/>
                  </a:moveTo>
                  <a:lnTo>
                    <a:pt x="0" y="0"/>
                  </a:lnTo>
                  <a:lnTo>
                    <a:pt x="7" y="6"/>
                  </a:lnTo>
                </a:path>
              </a:pathLst>
            </a:custGeom>
            <a:noFill/>
            <a:ln w="25400">
              <a:solidFill>
                <a:srgbClr val="FF0000"/>
              </a:solidFill>
              <a:prstDash val="solid"/>
              <a:round/>
              <a:headEnd/>
              <a:tailEnd/>
            </a:ln>
          </p:spPr>
          <p:txBody>
            <a:bodyPr/>
            <a:lstStyle/>
            <a:p>
              <a:endParaRPr lang="en-US"/>
            </a:p>
          </p:txBody>
        </p:sp>
        <p:sp>
          <p:nvSpPr>
            <p:cNvPr id="969768" name="Line 40"/>
            <p:cNvSpPr>
              <a:spLocks noChangeShapeType="1"/>
            </p:cNvSpPr>
            <p:nvPr/>
          </p:nvSpPr>
          <p:spPr bwMode="auto">
            <a:xfrm>
              <a:off x="3936" y="2893"/>
              <a:ext cx="12" cy="1"/>
            </a:xfrm>
            <a:prstGeom prst="line">
              <a:avLst/>
            </a:prstGeom>
            <a:noFill/>
            <a:ln w="25400">
              <a:solidFill>
                <a:srgbClr val="FF0000"/>
              </a:solidFill>
              <a:round/>
              <a:headEnd/>
              <a:tailEnd/>
            </a:ln>
          </p:spPr>
          <p:txBody>
            <a:bodyPr/>
            <a:lstStyle/>
            <a:p>
              <a:endParaRPr lang="en-US"/>
            </a:p>
          </p:txBody>
        </p:sp>
        <p:sp>
          <p:nvSpPr>
            <p:cNvPr id="969769" name="Line 41"/>
            <p:cNvSpPr>
              <a:spLocks noChangeShapeType="1"/>
            </p:cNvSpPr>
            <p:nvPr/>
          </p:nvSpPr>
          <p:spPr bwMode="auto">
            <a:xfrm>
              <a:off x="3948" y="2893"/>
              <a:ext cx="7" cy="1"/>
            </a:xfrm>
            <a:prstGeom prst="line">
              <a:avLst/>
            </a:prstGeom>
            <a:noFill/>
            <a:ln w="25400">
              <a:solidFill>
                <a:srgbClr val="FF0000"/>
              </a:solidFill>
              <a:round/>
              <a:headEnd/>
              <a:tailEnd/>
            </a:ln>
          </p:spPr>
          <p:txBody>
            <a:bodyPr/>
            <a:lstStyle/>
            <a:p>
              <a:endParaRPr lang="en-US"/>
            </a:p>
          </p:txBody>
        </p:sp>
        <p:sp>
          <p:nvSpPr>
            <p:cNvPr id="969770" name="Line 42"/>
            <p:cNvSpPr>
              <a:spLocks noChangeShapeType="1"/>
            </p:cNvSpPr>
            <p:nvPr/>
          </p:nvSpPr>
          <p:spPr bwMode="auto">
            <a:xfrm>
              <a:off x="3955" y="2893"/>
              <a:ext cx="6" cy="1"/>
            </a:xfrm>
            <a:prstGeom prst="line">
              <a:avLst/>
            </a:prstGeom>
            <a:noFill/>
            <a:ln w="25400">
              <a:solidFill>
                <a:srgbClr val="FF0000"/>
              </a:solidFill>
              <a:round/>
              <a:headEnd/>
              <a:tailEnd/>
            </a:ln>
          </p:spPr>
          <p:txBody>
            <a:bodyPr/>
            <a:lstStyle/>
            <a:p>
              <a:endParaRPr lang="en-US"/>
            </a:p>
          </p:txBody>
        </p:sp>
        <p:sp>
          <p:nvSpPr>
            <p:cNvPr id="969771" name="Freeform 43"/>
            <p:cNvSpPr>
              <a:spLocks/>
            </p:cNvSpPr>
            <p:nvPr/>
          </p:nvSpPr>
          <p:spPr bwMode="auto">
            <a:xfrm>
              <a:off x="3961" y="2893"/>
              <a:ext cx="13" cy="7"/>
            </a:xfrm>
            <a:custGeom>
              <a:avLst/>
              <a:gdLst/>
              <a:ahLst/>
              <a:cxnLst>
                <a:cxn ang="0">
                  <a:pos x="0" y="0"/>
                </a:cxn>
                <a:cxn ang="0">
                  <a:pos x="6" y="0"/>
                </a:cxn>
                <a:cxn ang="0">
                  <a:pos x="13" y="7"/>
                </a:cxn>
              </a:cxnLst>
              <a:rect l="0" t="0" r="r" b="b"/>
              <a:pathLst>
                <a:path w="13" h="7">
                  <a:moveTo>
                    <a:pt x="0" y="0"/>
                  </a:moveTo>
                  <a:lnTo>
                    <a:pt x="6" y="0"/>
                  </a:lnTo>
                  <a:lnTo>
                    <a:pt x="13" y="7"/>
                  </a:lnTo>
                </a:path>
              </a:pathLst>
            </a:custGeom>
            <a:noFill/>
            <a:ln w="25400">
              <a:solidFill>
                <a:srgbClr val="FF0000"/>
              </a:solidFill>
              <a:prstDash val="solid"/>
              <a:round/>
              <a:headEnd/>
              <a:tailEnd/>
            </a:ln>
          </p:spPr>
          <p:txBody>
            <a:bodyPr/>
            <a:lstStyle/>
            <a:p>
              <a:endParaRPr lang="en-US"/>
            </a:p>
          </p:txBody>
        </p:sp>
        <p:sp>
          <p:nvSpPr>
            <p:cNvPr id="969772" name="Line 44"/>
            <p:cNvSpPr>
              <a:spLocks noChangeShapeType="1"/>
            </p:cNvSpPr>
            <p:nvPr/>
          </p:nvSpPr>
          <p:spPr bwMode="auto">
            <a:xfrm>
              <a:off x="3974" y="2900"/>
              <a:ext cx="6" cy="1"/>
            </a:xfrm>
            <a:prstGeom prst="line">
              <a:avLst/>
            </a:prstGeom>
            <a:noFill/>
            <a:ln w="25400">
              <a:solidFill>
                <a:srgbClr val="FF0000"/>
              </a:solidFill>
              <a:round/>
              <a:headEnd/>
              <a:tailEnd/>
            </a:ln>
          </p:spPr>
          <p:txBody>
            <a:bodyPr/>
            <a:lstStyle/>
            <a:p>
              <a:endParaRPr lang="en-US"/>
            </a:p>
          </p:txBody>
        </p:sp>
        <p:sp>
          <p:nvSpPr>
            <p:cNvPr id="969773" name="Line 45"/>
            <p:cNvSpPr>
              <a:spLocks noChangeShapeType="1"/>
            </p:cNvSpPr>
            <p:nvPr/>
          </p:nvSpPr>
          <p:spPr bwMode="auto">
            <a:xfrm>
              <a:off x="3980" y="2900"/>
              <a:ext cx="7" cy="1"/>
            </a:xfrm>
            <a:prstGeom prst="line">
              <a:avLst/>
            </a:prstGeom>
            <a:noFill/>
            <a:ln w="25400">
              <a:solidFill>
                <a:srgbClr val="FF0000"/>
              </a:solidFill>
              <a:round/>
              <a:headEnd/>
              <a:tailEnd/>
            </a:ln>
          </p:spPr>
          <p:txBody>
            <a:bodyPr/>
            <a:lstStyle/>
            <a:p>
              <a:endParaRPr lang="en-US"/>
            </a:p>
          </p:txBody>
        </p:sp>
        <p:sp>
          <p:nvSpPr>
            <p:cNvPr id="969774" name="Line 46"/>
            <p:cNvSpPr>
              <a:spLocks noChangeShapeType="1"/>
            </p:cNvSpPr>
            <p:nvPr/>
          </p:nvSpPr>
          <p:spPr bwMode="auto">
            <a:xfrm>
              <a:off x="3987" y="2900"/>
              <a:ext cx="12" cy="1"/>
            </a:xfrm>
            <a:prstGeom prst="line">
              <a:avLst/>
            </a:prstGeom>
            <a:noFill/>
            <a:ln w="25400">
              <a:solidFill>
                <a:srgbClr val="FF0000"/>
              </a:solidFill>
              <a:round/>
              <a:headEnd/>
              <a:tailEnd/>
            </a:ln>
          </p:spPr>
          <p:txBody>
            <a:bodyPr/>
            <a:lstStyle/>
            <a:p>
              <a:endParaRPr lang="en-US"/>
            </a:p>
          </p:txBody>
        </p:sp>
        <p:sp>
          <p:nvSpPr>
            <p:cNvPr id="969775" name="Line 47"/>
            <p:cNvSpPr>
              <a:spLocks noChangeShapeType="1"/>
            </p:cNvSpPr>
            <p:nvPr/>
          </p:nvSpPr>
          <p:spPr bwMode="auto">
            <a:xfrm>
              <a:off x="3999" y="2900"/>
              <a:ext cx="7" cy="1"/>
            </a:xfrm>
            <a:prstGeom prst="line">
              <a:avLst/>
            </a:prstGeom>
            <a:noFill/>
            <a:ln w="25400">
              <a:solidFill>
                <a:srgbClr val="FF0000"/>
              </a:solidFill>
              <a:round/>
              <a:headEnd/>
              <a:tailEnd/>
            </a:ln>
          </p:spPr>
          <p:txBody>
            <a:bodyPr/>
            <a:lstStyle/>
            <a:p>
              <a:endParaRPr lang="en-US"/>
            </a:p>
          </p:txBody>
        </p:sp>
        <p:sp>
          <p:nvSpPr>
            <p:cNvPr id="969776" name="Line 48"/>
            <p:cNvSpPr>
              <a:spLocks noChangeShapeType="1"/>
            </p:cNvSpPr>
            <p:nvPr/>
          </p:nvSpPr>
          <p:spPr bwMode="auto">
            <a:xfrm>
              <a:off x="4006" y="2900"/>
              <a:ext cx="13" cy="1"/>
            </a:xfrm>
            <a:prstGeom prst="line">
              <a:avLst/>
            </a:prstGeom>
            <a:noFill/>
            <a:ln w="25400">
              <a:solidFill>
                <a:srgbClr val="FF0000"/>
              </a:solidFill>
              <a:round/>
              <a:headEnd/>
              <a:tailEnd/>
            </a:ln>
          </p:spPr>
          <p:txBody>
            <a:bodyPr/>
            <a:lstStyle/>
            <a:p>
              <a:endParaRPr lang="en-US"/>
            </a:p>
          </p:txBody>
        </p:sp>
        <p:sp>
          <p:nvSpPr>
            <p:cNvPr id="969777" name="Freeform 49"/>
            <p:cNvSpPr>
              <a:spLocks/>
            </p:cNvSpPr>
            <p:nvPr/>
          </p:nvSpPr>
          <p:spPr bwMode="auto">
            <a:xfrm>
              <a:off x="4019" y="2900"/>
              <a:ext cx="6" cy="6"/>
            </a:xfrm>
            <a:custGeom>
              <a:avLst/>
              <a:gdLst/>
              <a:ahLst/>
              <a:cxnLst>
                <a:cxn ang="0">
                  <a:pos x="0" y="0"/>
                </a:cxn>
                <a:cxn ang="0">
                  <a:pos x="6" y="0"/>
                </a:cxn>
                <a:cxn ang="0">
                  <a:pos x="6" y="6"/>
                </a:cxn>
              </a:cxnLst>
              <a:rect l="0" t="0" r="r" b="b"/>
              <a:pathLst>
                <a:path w="6" h="6">
                  <a:moveTo>
                    <a:pt x="0" y="0"/>
                  </a:moveTo>
                  <a:lnTo>
                    <a:pt x="6" y="0"/>
                  </a:lnTo>
                  <a:lnTo>
                    <a:pt x="6" y="6"/>
                  </a:lnTo>
                </a:path>
              </a:pathLst>
            </a:custGeom>
            <a:noFill/>
            <a:ln w="25400">
              <a:solidFill>
                <a:srgbClr val="FF0000"/>
              </a:solidFill>
              <a:prstDash val="solid"/>
              <a:round/>
              <a:headEnd/>
              <a:tailEnd/>
            </a:ln>
          </p:spPr>
          <p:txBody>
            <a:bodyPr/>
            <a:lstStyle/>
            <a:p>
              <a:endParaRPr lang="en-US"/>
            </a:p>
          </p:txBody>
        </p:sp>
        <p:sp>
          <p:nvSpPr>
            <p:cNvPr id="969778" name="Line 50"/>
            <p:cNvSpPr>
              <a:spLocks noChangeShapeType="1"/>
            </p:cNvSpPr>
            <p:nvPr/>
          </p:nvSpPr>
          <p:spPr bwMode="auto">
            <a:xfrm>
              <a:off x="4025" y="2906"/>
              <a:ext cx="6" cy="1"/>
            </a:xfrm>
            <a:prstGeom prst="line">
              <a:avLst/>
            </a:prstGeom>
            <a:noFill/>
            <a:ln w="25400">
              <a:solidFill>
                <a:srgbClr val="FF0000"/>
              </a:solidFill>
              <a:round/>
              <a:headEnd/>
              <a:tailEnd/>
            </a:ln>
          </p:spPr>
          <p:txBody>
            <a:bodyPr/>
            <a:lstStyle/>
            <a:p>
              <a:endParaRPr lang="en-US"/>
            </a:p>
          </p:txBody>
        </p:sp>
        <p:sp>
          <p:nvSpPr>
            <p:cNvPr id="969779" name="Line 51"/>
            <p:cNvSpPr>
              <a:spLocks noChangeShapeType="1"/>
            </p:cNvSpPr>
            <p:nvPr/>
          </p:nvSpPr>
          <p:spPr bwMode="auto">
            <a:xfrm>
              <a:off x="4031" y="2906"/>
              <a:ext cx="13" cy="1"/>
            </a:xfrm>
            <a:prstGeom prst="line">
              <a:avLst/>
            </a:prstGeom>
            <a:noFill/>
            <a:ln w="25400">
              <a:solidFill>
                <a:srgbClr val="FF0000"/>
              </a:solidFill>
              <a:round/>
              <a:headEnd/>
              <a:tailEnd/>
            </a:ln>
          </p:spPr>
          <p:txBody>
            <a:bodyPr/>
            <a:lstStyle/>
            <a:p>
              <a:endParaRPr lang="en-US"/>
            </a:p>
          </p:txBody>
        </p:sp>
        <p:sp>
          <p:nvSpPr>
            <p:cNvPr id="969780" name="Line 52"/>
            <p:cNvSpPr>
              <a:spLocks noChangeShapeType="1"/>
            </p:cNvSpPr>
            <p:nvPr/>
          </p:nvSpPr>
          <p:spPr bwMode="auto">
            <a:xfrm>
              <a:off x="4044" y="2906"/>
              <a:ext cx="6" cy="1"/>
            </a:xfrm>
            <a:prstGeom prst="line">
              <a:avLst/>
            </a:prstGeom>
            <a:noFill/>
            <a:ln w="25400">
              <a:solidFill>
                <a:srgbClr val="FF0000"/>
              </a:solidFill>
              <a:round/>
              <a:headEnd/>
              <a:tailEnd/>
            </a:ln>
          </p:spPr>
          <p:txBody>
            <a:bodyPr/>
            <a:lstStyle/>
            <a:p>
              <a:endParaRPr lang="en-US"/>
            </a:p>
          </p:txBody>
        </p:sp>
        <p:sp>
          <p:nvSpPr>
            <p:cNvPr id="969781" name="Line 53"/>
            <p:cNvSpPr>
              <a:spLocks noChangeShapeType="1"/>
            </p:cNvSpPr>
            <p:nvPr/>
          </p:nvSpPr>
          <p:spPr bwMode="auto">
            <a:xfrm>
              <a:off x="4050" y="2906"/>
              <a:ext cx="13" cy="1"/>
            </a:xfrm>
            <a:prstGeom prst="line">
              <a:avLst/>
            </a:prstGeom>
            <a:noFill/>
            <a:ln w="25400">
              <a:solidFill>
                <a:srgbClr val="FF0000"/>
              </a:solidFill>
              <a:round/>
              <a:headEnd/>
              <a:tailEnd/>
            </a:ln>
          </p:spPr>
          <p:txBody>
            <a:bodyPr/>
            <a:lstStyle/>
            <a:p>
              <a:endParaRPr lang="en-US"/>
            </a:p>
          </p:txBody>
        </p:sp>
        <p:sp>
          <p:nvSpPr>
            <p:cNvPr id="969782" name="Line 54"/>
            <p:cNvSpPr>
              <a:spLocks noChangeShapeType="1"/>
            </p:cNvSpPr>
            <p:nvPr/>
          </p:nvSpPr>
          <p:spPr bwMode="auto">
            <a:xfrm>
              <a:off x="4063" y="2906"/>
              <a:ext cx="7" cy="1"/>
            </a:xfrm>
            <a:prstGeom prst="line">
              <a:avLst/>
            </a:prstGeom>
            <a:noFill/>
            <a:ln w="25400">
              <a:solidFill>
                <a:srgbClr val="FF0000"/>
              </a:solidFill>
              <a:round/>
              <a:headEnd/>
              <a:tailEnd/>
            </a:ln>
          </p:spPr>
          <p:txBody>
            <a:bodyPr/>
            <a:lstStyle/>
            <a:p>
              <a:endParaRPr lang="en-US"/>
            </a:p>
          </p:txBody>
        </p:sp>
        <p:sp>
          <p:nvSpPr>
            <p:cNvPr id="969783" name="Line 55"/>
            <p:cNvSpPr>
              <a:spLocks noChangeShapeType="1"/>
            </p:cNvSpPr>
            <p:nvPr/>
          </p:nvSpPr>
          <p:spPr bwMode="auto">
            <a:xfrm>
              <a:off x="4070" y="2906"/>
              <a:ext cx="6" cy="1"/>
            </a:xfrm>
            <a:prstGeom prst="line">
              <a:avLst/>
            </a:prstGeom>
            <a:noFill/>
            <a:ln w="25400">
              <a:solidFill>
                <a:srgbClr val="FF0000"/>
              </a:solidFill>
              <a:round/>
              <a:headEnd/>
              <a:tailEnd/>
            </a:ln>
          </p:spPr>
          <p:txBody>
            <a:bodyPr/>
            <a:lstStyle/>
            <a:p>
              <a:endParaRPr lang="en-US"/>
            </a:p>
          </p:txBody>
        </p:sp>
        <p:sp>
          <p:nvSpPr>
            <p:cNvPr id="969784" name="Freeform 56"/>
            <p:cNvSpPr>
              <a:spLocks/>
            </p:cNvSpPr>
            <p:nvPr/>
          </p:nvSpPr>
          <p:spPr bwMode="auto">
            <a:xfrm>
              <a:off x="4076" y="2906"/>
              <a:ext cx="13" cy="6"/>
            </a:xfrm>
            <a:custGeom>
              <a:avLst/>
              <a:gdLst/>
              <a:ahLst/>
              <a:cxnLst>
                <a:cxn ang="0">
                  <a:pos x="0" y="0"/>
                </a:cxn>
                <a:cxn ang="0">
                  <a:pos x="6" y="0"/>
                </a:cxn>
                <a:cxn ang="0">
                  <a:pos x="13" y="6"/>
                </a:cxn>
              </a:cxnLst>
              <a:rect l="0" t="0" r="r" b="b"/>
              <a:pathLst>
                <a:path w="13" h="6">
                  <a:moveTo>
                    <a:pt x="0" y="0"/>
                  </a:moveTo>
                  <a:lnTo>
                    <a:pt x="6" y="0"/>
                  </a:lnTo>
                  <a:lnTo>
                    <a:pt x="13" y="6"/>
                  </a:lnTo>
                </a:path>
              </a:pathLst>
            </a:custGeom>
            <a:noFill/>
            <a:ln w="25400">
              <a:solidFill>
                <a:srgbClr val="FF0000"/>
              </a:solidFill>
              <a:prstDash val="solid"/>
              <a:round/>
              <a:headEnd/>
              <a:tailEnd/>
            </a:ln>
          </p:spPr>
          <p:txBody>
            <a:bodyPr/>
            <a:lstStyle/>
            <a:p>
              <a:endParaRPr lang="en-US"/>
            </a:p>
          </p:txBody>
        </p:sp>
        <p:sp>
          <p:nvSpPr>
            <p:cNvPr id="969785" name="Line 57"/>
            <p:cNvSpPr>
              <a:spLocks noChangeShapeType="1"/>
            </p:cNvSpPr>
            <p:nvPr/>
          </p:nvSpPr>
          <p:spPr bwMode="auto">
            <a:xfrm>
              <a:off x="4089" y="2912"/>
              <a:ext cx="6" cy="1"/>
            </a:xfrm>
            <a:prstGeom prst="line">
              <a:avLst/>
            </a:prstGeom>
            <a:noFill/>
            <a:ln w="25400">
              <a:solidFill>
                <a:srgbClr val="FF0000"/>
              </a:solidFill>
              <a:round/>
              <a:headEnd/>
              <a:tailEnd/>
            </a:ln>
          </p:spPr>
          <p:txBody>
            <a:bodyPr/>
            <a:lstStyle/>
            <a:p>
              <a:endParaRPr lang="en-US"/>
            </a:p>
          </p:txBody>
        </p:sp>
        <p:sp>
          <p:nvSpPr>
            <p:cNvPr id="969786" name="Line 58"/>
            <p:cNvSpPr>
              <a:spLocks noChangeShapeType="1"/>
            </p:cNvSpPr>
            <p:nvPr/>
          </p:nvSpPr>
          <p:spPr bwMode="auto">
            <a:xfrm>
              <a:off x="4095" y="2912"/>
              <a:ext cx="6" cy="1"/>
            </a:xfrm>
            <a:prstGeom prst="line">
              <a:avLst/>
            </a:prstGeom>
            <a:noFill/>
            <a:ln w="25400">
              <a:solidFill>
                <a:srgbClr val="FF0000"/>
              </a:solidFill>
              <a:round/>
              <a:headEnd/>
              <a:tailEnd/>
            </a:ln>
          </p:spPr>
          <p:txBody>
            <a:bodyPr/>
            <a:lstStyle/>
            <a:p>
              <a:endParaRPr lang="en-US"/>
            </a:p>
          </p:txBody>
        </p:sp>
        <p:sp>
          <p:nvSpPr>
            <p:cNvPr id="969787" name="Line 59"/>
            <p:cNvSpPr>
              <a:spLocks noChangeShapeType="1"/>
            </p:cNvSpPr>
            <p:nvPr/>
          </p:nvSpPr>
          <p:spPr bwMode="auto">
            <a:xfrm>
              <a:off x="4101" y="2912"/>
              <a:ext cx="13" cy="1"/>
            </a:xfrm>
            <a:prstGeom prst="line">
              <a:avLst/>
            </a:prstGeom>
            <a:noFill/>
            <a:ln w="25400">
              <a:solidFill>
                <a:srgbClr val="FF0000"/>
              </a:solidFill>
              <a:round/>
              <a:headEnd/>
              <a:tailEnd/>
            </a:ln>
          </p:spPr>
          <p:txBody>
            <a:bodyPr/>
            <a:lstStyle/>
            <a:p>
              <a:endParaRPr lang="en-US"/>
            </a:p>
          </p:txBody>
        </p:sp>
        <p:sp>
          <p:nvSpPr>
            <p:cNvPr id="969788" name="Line 60"/>
            <p:cNvSpPr>
              <a:spLocks noChangeShapeType="1"/>
            </p:cNvSpPr>
            <p:nvPr/>
          </p:nvSpPr>
          <p:spPr bwMode="auto">
            <a:xfrm>
              <a:off x="4114" y="2912"/>
              <a:ext cx="7" cy="1"/>
            </a:xfrm>
            <a:prstGeom prst="line">
              <a:avLst/>
            </a:prstGeom>
            <a:noFill/>
            <a:ln w="25400">
              <a:solidFill>
                <a:srgbClr val="FF0000"/>
              </a:solidFill>
              <a:round/>
              <a:headEnd/>
              <a:tailEnd/>
            </a:ln>
          </p:spPr>
          <p:txBody>
            <a:bodyPr/>
            <a:lstStyle/>
            <a:p>
              <a:endParaRPr lang="en-US"/>
            </a:p>
          </p:txBody>
        </p:sp>
        <p:sp>
          <p:nvSpPr>
            <p:cNvPr id="969789" name="Line 61"/>
            <p:cNvSpPr>
              <a:spLocks noChangeShapeType="1"/>
            </p:cNvSpPr>
            <p:nvPr/>
          </p:nvSpPr>
          <p:spPr bwMode="auto">
            <a:xfrm>
              <a:off x="4121" y="2912"/>
              <a:ext cx="12" cy="1"/>
            </a:xfrm>
            <a:prstGeom prst="line">
              <a:avLst/>
            </a:prstGeom>
            <a:noFill/>
            <a:ln w="25400">
              <a:solidFill>
                <a:srgbClr val="FF0000"/>
              </a:solidFill>
              <a:round/>
              <a:headEnd/>
              <a:tailEnd/>
            </a:ln>
          </p:spPr>
          <p:txBody>
            <a:bodyPr/>
            <a:lstStyle/>
            <a:p>
              <a:endParaRPr lang="en-US"/>
            </a:p>
          </p:txBody>
        </p:sp>
        <p:sp>
          <p:nvSpPr>
            <p:cNvPr id="969790" name="Line 62"/>
            <p:cNvSpPr>
              <a:spLocks noChangeShapeType="1"/>
            </p:cNvSpPr>
            <p:nvPr/>
          </p:nvSpPr>
          <p:spPr bwMode="auto">
            <a:xfrm>
              <a:off x="4133" y="2912"/>
              <a:ext cx="7" cy="1"/>
            </a:xfrm>
            <a:prstGeom prst="line">
              <a:avLst/>
            </a:prstGeom>
            <a:noFill/>
            <a:ln w="25400">
              <a:solidFill>
                <a:srgbClr val="FF0000"/>
              </a:solidFill>
              <a:round/>
              <a:headEnd/>
              <a:tailEnd/>
            </a:ln>
          </p:spPr>
          <p:txBody>
            <a:bodyPr/>
            <a:lstStyle/>
            <a:p>
              <a:endParaRPr lang="en-US"/>
            </a:p>
          </p:txBody>
        </p:sp>
        <p:sp>
          <p:nvSpPr>
            <p:cNvPr id="969791" name="Line 63"/>
            <p:cNvSpPr>
              <a:spLocks noChangeShapeType="1"/>
            </p:cNvSpPr>
            <p:nvPr/>
          </p:nvSpPr>
          <p:spPr bwMode="auto">
            <a:xfrm>
              <a:off x="4140" y="2912"/>
              <a:ext cx="6" cy="1"/>
            </a:xfrm>
            <a:prstGeom prst="line">
              <a:avLst/>
            </a:prstGeom>
            <a:noFill/>
            <a:ln w="25400">
              <a:solidFill>
                <a:srgbClr val="FF0000"/>
              </a:solidFill>
              <a:round/>
              <a:headEnd/>
              <a:tailEnd/>
            </a:ln>
          </p:spPr>
          <p:txBody>
            <a:bodyPr/>
            <a:lstStyle/>
            <a:p>
              <a:endParaRPr lang="en-US"/>
            </a:p>
          </p:txBody>
        </p:sp>
        <p:sp>
          <p:nvSpPr>
            <p:cNvPr id="969792" name="Line 64"/>
            <p:cNvSpPr>
              <a:spLocks noChangeShapeType="1"/>
            </p:cNvSpPr>
            <p:nvPr/>
          </p:nvSpPr>
          <p:spPr bwMode="auto">
            <a:xfrm>
              <a:off x="4146" y="2912"/>
              <a:ext cx="13" cy="1"/>
            </a:xfrm>
            <a:prstGeom prst="line">
              <a:avLst/>
            </a:prstGeom>
            <a:noFill/>
            <a:ln w="25400">
              <a:solidFill>
                <a:srgbClr val="FF0000"/>
              </a:solidFill>
              <a:round/>
              <a:headEnd/>
              <a:tailEnd/>
            </a:ln>
          </p:spPr>
          <p:txBody>
            <a:bodyPr/>
            <a:lstStyle/>
            <a:p>
              <a:endParaRPr lang="en-US"/>
            </a:p>
          </p:txBody>
        </p:sp>
        <p:sp>
          <p:nvSpPr>
            <p:cNvPr id="969793" name="Line 65"/>
            <p:cNvSpPr>
              <a:spLocks noChangeShapeType="1"/>
            </p:cNvSpPr>
            <p:nvPr/>
          </p:nvSpPr>
          <p:spPr bwMode="auto">
            <a:xfrm>
              <a:off x="4159" y="2912"/>
              <a:ext cx="6" cy="1"/>
            </a:xfrm>
            <a:prstGeom prst="line">
              <a:avLst/>
            </a:prstGeom>
            <a:noFill/>
            <a:ln w="25400">
              <a:solidFill>
                <a:srgbClr val="FF0000"/>
              </a:solidFill>
              <a:round/>
              <a:headEnd/>
              <a:tailEnd/>
            </a:ln>
          </p:spPr>
          <p:txBody>
            <a:bodyPr/>
            <a:lstStyle/>
            <a:p>
              <a:endParaRPr lang="en-US"/>
            </a:p>
          </p:txBody>
        </p:sp>
        <p:sp>
          <p:nvSpPr>
            <p:cNvPr id="969794" name="Line 66"/>
            <p:cNvSpPr>
              <a:spLocks noChangeShapeType="1"/>
            </p:cNvSpPr>
            <p:nvPr/>
          </p:nvSpPr>
          <p:spPr bwMode="auto">
            <a:xfrm>
              <a:off x="4165" y="2912"/>
              <a:ext cx="13" cy="1"/>
            </a:xfrm>
            <a:prstGeom prst="line">
              <a:avLst/>
            </a:prstGeom>
            <a:noFill/>
            <a:ln w="25400">
              <a:solidFill>
                <a:srgbClr val="FF0000"/>
              </a:solidFill>
              <a:round/>
              <a:headEnd/>
              <a:tailEnd/>
            </a:ln>
          </p:spPr>
          <p:txBody>
            <a:bodyPr/>
            <a:lstStyle/>
            <a:p>
              <a:endParaRPr lang="en-US"/>
            </a:p>
          </p:txBody>
        </p:sp>
        <p:sp>
          <p:nvSpPr>
            <p:cNvPr id="969795" name="Line 67"/>
            <p:cNvSpPr>
              <a:spLocks noChangeShapeType="1"/>
            </p:cNvSpPr>
            <p:nvPr/>
          </p:nvSpPr>
          <p:spPr bwMode="auto">
            <a:xfrm>
              <a:off x="4178" y="2912"/>
              <a:ext cx="6" cy="1"/>
            </a:xfrm>
            <a:prstGeom prst="line">
              <a:avLst/>
            </a:prstGeom>
            <a:noFill/>
            <a:ln w="25400">
              <a:solidFill>
                <a:srgbClr val="FF0000"/>
              </a:solidFill>
              <a:round/>
              <a:headEnd/>
              <a:tailEnd/>
            </a:ln>
          </p:spPr>
          <p:txBody>
            <a:bodyPr/>
            <a:lstStyle/>
            <a:p>
              <a:endParaRPr lang="en-US"/>
            </a:p>
          </p:txBody>
        </p:sp>
        <p:sp>
          <p:nvSpPr>
            <p:cNvPr id="969796" name="Line 68"/>
            <p:cNvSpPr>
              <a:spLocks noChangeShapeType="1"/>
            </p:cNvSpPr>
            <p:nvPr/>
          </p:nvSpPr>
          <p:spPr bwMode="auto">
            <a:xfrm>
              <a:off x="4184" y="2912"/>
              <a:ext cx="7" cy="1"/>
            </a:xfrm>
            <a:prstGeom prst="line">
              <a:avLst/>
            </a:prstGeom>
            <a:noFill/>
            <a:ln w="25400">
              <a:solidFill>
                <a:srgbClr val="FF0000"/>
              </a:solidFill>
              <a:round/>
              <a:headEnd/>
              <a:tailEnd/>
            </a:ln>
          </p:spPr>
          <p:txBody>
            <a:bodyPr/>
            <a:lstStyle/>
            <a:p>
              <a:endParaRPr lang="en-US"/>
            </a:p>
          </p:txBody>
        </p:sp>
        <p:sp>
          <p:nvSpPr>
            <p:cNvPr id="969797" name="Freeform 69"/>
            <p:cNvSpPr>
              <a:spLocks/>
            </p:cNvSpPr>
            <p:nvPr/>
          </p:nvSpPr>
          <p:spPr bwMode="auto">
            <a:xfrm>
              <a:off x="4191" y="2912"/>
              <a:ext cx="13" cy="7"/>
            </a:xfrm>
            <a:custGeom>
              <a:avLst/>
              <a:gdLst/>
              <a:ahLst/>
              <a:cxnLst>
                <a:cxn ang="0">
                  <a:pos x="0" y="0"/>
                </a:cxn>
                <a:cxn ang="0">
                  <a:pos x="6" y="0"/>
                </a:cxn>
                <a:cxn ang="0">
                  <a:pos x="13" y="7"/>
                </a:cxn>
              </a:cxnLst>
              <a:rect l="0" t="0" r="r" b="b"/>
              <a:pathLst>
                <a:path w="13" h="7">
                  <a:moveTo>
                    <a:pt x="0" y="0"/>
                  </a:moveTo>
                  <a:lnTo>
                    <a:pt x="6" y="0"/>
                  </a:lnTo>
                  <a:lnTo>
                    <a:pt x="13" y="7"/>
                  </a:lnTo>
                </a:path>
              </a:pathLst>
            </a:custGeom>
            <a:noFill/>
            <a:ln w="25400">
              <a:solidFill>
                <a:srgbClr val="FF0000"/>
              </a:solidFill>
              <a:prstDash val="solid"/>
              <a:round/>
              <a:headEnd/>
              <a:tailEnd/>
            </a:ln>
          </p:spPr>
          <p:txBody>
            <a:bodyPr/>
            <a:lstStyle/>
            <a:p>
              <a:endParaRPr lang="en-US"/>
            </a:p>
          </p:txBody>
        </p:sp>
        <p:sp>
          <p:nvSpPr>
            <p:cNvPr id="969798" name="Line 70"/>
            <p:cNvSpPr>
              <a:spLocks noChangeShapeType="1"/>
            </p:cNvSpPr>
            <p:nvPr/>
          </p:nvSpPr>
          <p:spPr bwMode="auto">
            <a:xfrm>
              <a:off x="4204" y="2919"/>
              <a:ext cx="6" cy="1"/>
            </a:xfrm>
            <a:prstGeom prst="line">
              <a:avLst/>
            </a:prstGeom>
            <a:noFill/>
            <a:ln w="25400">
              <a:solidFill>
                <a:srgbClr val="FF0000"/>
              </a:solidFill>
              <a:round/>
              <a:headEnd/>
              <a:tailEnd/>
            </a:ln>
          </p:spPr>
          <p:txBody>
            <a:bodyPr/>
            <a:lstStyle/>
            <a:p>
              <a:endParaRPr lang="en-US"/>
            </a:p>
          </p:txBody>
        </p:sp>
        <p:sp>
          <p:nvSpPr>
            <p:cNvPr id="969799" name="Line 71"/>
            <p:cNvSpPr>
              <a:spLocks noChangeShapeType="1"/>
            </p:cNvSpPr>
            <p:nvPr/>
          </p:nvSpPr>
          <p:spPr bwMode="auto">
            <a:xfrm>
              <a:off x="4210" y="2919"/>
              <a:ext cx="6" cy="1"/>
            </a:xfrm>
            <a:prstGeom prst="line">
              <a:avLst/>
            </a:prstGeom>
            <a:noFill/>
            <a:ln w="25400">
              <a:solidFill>
                <a:srgbClr val="FF0000"/>
              </a:solidFill>
              <a:round/>
              <a:headEnd/>
              <a:tailEnd/>
            </a:ln>
          </p:spPr>
          <p:txBody>
            <a:bodyPr/>
            <a:lstStyle/>
            <a:p>
              <a:endParaRPr lang="en-US"/>
            </a:p>
          </p:txBody>
        </p:sp>
        <p:sp>
          <p:nvSpPr>
            <p:cNvPr id="969800" name="Line 72"/>
            <p:cNvSpPr>
              <a:spLocks noChangeShapeType="1"/>
            </p:cNvSpPr>
            <p:nvPr/>
          </p:nvSpPr>
          <p:spPr bwMode="auto">
            <a:xfrm>
              <a:off x="4216" y="2919"/>
              <a:ext cx="13" cy="1"/>
            </a:xfrm>
            <a:prstGeom prst="line">
              <a:avLst/>
            </a:prstGeom>
            <a:noFill/>
            <a:ln w="25400">
              <a:solidFill>
                <a:srgbClr val="FF0000"/>
              </a:solidFill>
              <a:round/>
              <a:headEnd/>
              <a:tailEnd/>
            </a:ln>
          </p:spPr>
          <p:txBody>
            <a:bodyPr/>
            <a:lstStyle/>
            <a:p>
              <a:endParaRPr lang="en-US"/>
            </a:p>
          </p:txBody>
        </p:sp>
        <p:sp>
          <p:nvSpPr>
            <p:cNvPr id="969801" name="Line 73"/>
            <p:cNvSpPr>
              <a:spLocks noChangeShapeType="1"/>
            </p:cNvSpPr>
            <p:nvPr/>
          </p:nvSpPr>
          <p:spPr bwMode="auto">
            <a:xfrm>
              <a:off x="4229" y="2919"/>
              <a:ext cx="6" cy="1"/>
            </a:xfrm>
            <a:prstGeom prst="line">
              <a:avLst/>
            </a:prstGeom>
            <a:noFill/>
            <a:ln w="25400">
              <a:solidFill>
                <a:srgbClr val="FF0000"/>
              </a:solidFill>
              <a:round/>
              <a:headEnd/>
              <a:tailEnd/>
            </a:ln>
          </p:spPr>
          <p:txBody>
            <a:bodyPr/>
            <a:lstStyle/>
            <a:p>
              <a:endParaRPr lang="en-US"/>
            </a:p>
          </p:txBody>
        </p:sp>
        <p:sp>
          <p:nvSpPr>
            <p:cNvPr id="969802" name="Line 74"/>
            <p:cNvSpPr>
              <a:spLocks noChangeShapeType="1"/>
            </p:cNvSpPr>
            <p:nvPr/>
          </p:nvSpPr>
          <p:spPr bwMode="auto">
            <a:xfrm>
              <a:off x="4235" y="2919"/>
              <a:ext cx="13" cy="1"/>
            </a:xfrm>
            <a:prstGeom prst="line">
              <a:avLst/>
            </a:prstGeom>
            <a:noFill/>
            <a:ln w="25400">
              <a:solidFill>
                <a:srgbClr val="FF0000"/>
              </a:solidFill>
              <a:round/>
              <a:headEnd/>
              <a:tailEnd/>
            </a:ln>
          </p:spPr>
          <p:txBody>
            <a:bodyPr/>
            <a:lstStyle/>
            <a:p>
              <a:endParaRPr lang="en-US"/>
            </a:p>
          </p:txBody>
        </p:sp>
        <p:sp>
          <p:nvSpPr>
            <p:cNvPr id="969803" name="Line 75"/>
            <p:cNvSpPr>
              <a:spLocks noChangeShapeType="1"/>
            </p:cNvSpPr>
            <p:nvPr/>
          </p:nvSpPr>
          <p:spPr bwMode="auto">
            <a:xfrm>
              <a:off x="4248" y="2919"/>
              <a:ext cx="7" cy="1"/>
            </a:xfrm>
            <a:prstGeom prst="line">
              <a:avLst/>
            </a:prstGeom>
            <a:noFill/>
            <a:ln w="25400">
              <a:solidFill>
                <a:srgbClr val="FF0000"/>
              </a:solidFill>
              <a:round/>
              <a:headEnd/>
              <a:tailEnd/>
            </a:ln>
          </p:spPr>
          <p:txBody>
            <a:bodyPr/>
            <a:lstStyle/>
            <a:p>
              <a:endParaRPr lang="en-US"/>
            </a:p>
          </p:txBody>
        </p:sp>
        <p:sp>
          <p:nvSpPr>
            <p:cNvPr id="969804" name="Line 76"/>
            <p:cNvSpPr>
              <a:spLocks noChangeShapeType="1"/>
            </p:cNvSpPr>
            <p:nvPr/>
          </p:nvSpPr>
          <p:spPr bwMode="auto">
            <a:xfrm>
              <a:off x="4255" y="2919"/>
              <a:ext cx="6" cy="1"/>
            </a:xfrm>
            <a:prstGeom prst="line">
              <a:avLst/>
            </a:prstGeom>
            <a:noFill/>
            <a:ln w="25400">
              <a:solidFill>
                <a:srgbClr val="FF0000"/>
              </a:solidFill>
              <a:round/>
              <a:headEnd/>
              <a:tailEnd/>
            </a:ln>
          </p:spPr>
          <p:txBody>
            <a:bodyPr/>
            <a:lstStyle/>
            <a:p>
              <a:endParaRPr lang="en-US"/>
            </a:p>
          </p:txBody>
        </p:sp>
        <p:sp>
          <p:nvSpPr>
            <p:cNvPr id="969805" name="Line 77"/>
            <p:cNvSpPr>
              <a:spLocks noChangeShapeType="1"/>
            </p:cNvSpPr>
            <p:nvPr/>
          </p:nvSpPr>
          <p:spPr bwMode="auto">
            <a:xfrm>
              <a:off x="4261" y="2919"/>
              <a:ext cx="13" cy="1"/>
            </a:xfrm>
            <a:prstGeom prst="line">
              <a:avLst/>
            </a:prstGeom>
            <a:noFill/>
            <a:ln w="25400">
              <a:solidFill>
                <a:srgbClr val="FF0000"/>
              </a:solidFill>
              <a:round/>
              <a:headEnd/>
              <a:tailEnd/>
            </a:ln>
          </p:spPr>
          <p:txBody>
            <a:bodyPr/>
            <a:lstStyle/>
            <a:p>
              <a:endParaRPr lang="en-US"/>
            </a:p>
          </p:txBody>
        </p:sp>
        <p:sp>
          <p:nvSpPr>
            <p:cNvPr id="969806" name="Freeform 78"/>
            <p:cNvSpPr>
              <a:spLocks/>
            </p:cNvSpPr>
            <p:nvPr/>
          </p:nvSpPr>
          <p:spPr bwMode="auto">
            <a:xfrm>
              <a:off x="4274" y="2912"/>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07" name="Line 79"/>
            <p:cNvSpPr>
              <a:spLocks noChangeShapeType="1"/>
            </p:cNvSpPr>
            <p:nvPr/>
          </p:nvSpPr>
          <p:spPr bwMode="auto">
            <a:xfrm>
              <a:off x="4280" y="2912"/>
              <a:ext cx="13" cy="1"/>
            </a:xfrm>
            <a:prstGeom prst="line">
              <a:avLst/>
            </a:prstGeom>
            <a:noFill/>
            <a:ln w="25400">
              <a:solidFill>
                <a:srgbClr val="FF0000"/>
              </a:solidFill>
              <a:round/>
              <a:headEnd/>
              <a:tailEnd/>
            </a:ln>
          </p:spPr>
          <p:txBody>
            <a:bodyPr/>
            <a:lstStyle/>
            <a:p>
              <a:endParaRPr lang="en-US"/>
            </a:p>
          </p:txBody>
        </p:sp>
        <p:sp>
          <p:nvSpPr>
            <p:cNvPr id="969808" name="Line 80"/>
            <p:cNvSpPr>
              <a:spLocks noChangeShapeType="1"/>
            </p:cNvSpPr>
            <p:nvPr/>
          </p:nvSpPr>
          <p:spPr bwMode="auto">
            <a:xfrm>
              <a:off x="4293" y="2912"/>
              <a:ext cx="6" cy="1"/>
            </a:xfrm>
            <a:prstGeom prst="line">
              <a:avLst/>
            </a:prstGeom>
            <a:noFill/>
            <a:ln w="25400">
              <a:solidFill>
                <a:srgbClr val="FF0000"/>
              </a:solidFill>
              <a:round/>
              <a:headEnd/>
              <a:tailEnd/>
            </a:ln>
          </p:spPr>
          <p:txBody>
            <a:bodyPr/>
            <a:lstStyle/>
            <a:p>
              <a:endParaRPr lang="en-US"/>
            </a:p>
          </p:txBody>
        </p:sp>
        <p:sp>
          <p:nvSpPr>
            <p:cNvPr id="969809" name="Line 81"/>
            <p:cNvSpPr>
              <a:spLocks noChangeShapeType="1"/>
            </p:cNvSpPr>
            <p:nvPr/>
          </p:nvSpPr>
          <p:spPr bwMode="auto">
            <a:xfrm>
              <a:off x="4299" y="2912"/>
              <a:ext cx="7" cy="1"/>
            </a:xfrm>
            <a:prstGeom prst="line">
              <a:avLst/>
            </a:prstGeom>
            <a:noFill/>
            <a:ln w="25400">
              <a:solidFill>
                <a:srgbClr val="FF0000"/>
              </a:solidFill>
              <a:round/>
              <a:headEnd/>
              <a:tailEnd/>
            </a:ln>
          </p:spPr>
          <p:txBody>
            <a:bodyPr/>
            <a:lstStyle/>
            <a:p>
              <a:endParaRPr lang="en-US"/>
            </a:p>
          </p:txBody>
        </p:sp>
        <p:sp>
          <p:nvSpPr>
            <p:cNvPr id="969810" name="Line 82"/>
            <p:cNvSpPr>
              <a:spLocks noChangeShapeType="1"/>
            </p:cNvSpPr>
            <p:nvPr/>
          </p:nvSpPr>
          <p:spPr bwMode="auto">
            <a:xfrm>
              <a:off x="4306" y="2912"/>
              <a:ext cx="12" cy="1"/>
            </a:xfrm>
            <a:prstGeom prst="line">
              <a:avLst/>
            </a:prstGeom>
            <a:noFill/>
            <a:ln w="25400">
              <a:solidFill>
                <a:srgbClr val="FF0000"/>
              </a:solidFill>
              <a:round/>
              <a:headEnd/>
              <a:tailEnd/>
            </a:ln>
          </p:spPr>
          <p:txBody>
            <a:bodyPr/>
            <a:lstStyle/>
            <a:p>
              <a:endParaRPr lang="en-US"/>
            </a:p>
          </p:txBody>
        </p:sp>
        <p:sp>
          <p:nvSpPr>
            <p:cNvPr id="969811" name="Line 83"/>
            <p:cNvSpPr>
              <a:spLocks noChangeShapeType="1"/>
            </p:cNvSpPr>
            <p:nvPr/>
          </p:nvSpPr>
          <p:spPr bwMode="auto">
            <a:xfrm>
              <a:off x="4318" y="2912"/>
              <a:ext cx="7" cy="1"/>
            </a:xfrm>
            <a:prstGeom prst="line">
              <a:avLst/>
            </a:prstGeom>
            <a:noFill/>
            <a:ln w="25400">
              <a:solidFill>
                <a:srgbClr val="FF0000"/>
              </a:solidFill>
              <a:round/>
              <a:headEnd/>
              <a:tailEnd/>
            </a:ln>
          </p:spPr>
          <p:txBody>
            <a:bodyPr/>
            <a:lstStyle/>
            <a:p>
              <a:endParaRPr lang="en-US"/>
            </a:p>
          </p:txBody>
        </p:sp>
        <p:sp>
          <p:nvSpPr>
            <p:cNvPr id="969812" name="Line 84"/>
            <p:cNvSpPr>
              <a:spLocks noChangeShapeType="1"/>
            </p:cNvSpPr>
            <p:nvPr/>
          </p:nvSpPr>
          <p:spPr bwMode="auto">
            <a:xfrm>
              <a:off x="4325" y="2912"/>
              <a:ext cx="6" cy="1"/>
            </a:xfrm>
            <a:prstGeom prst="line">
              <a:avLst/>
            </a:prstGeom>
            <a:noFill/>
            <a:ln w="25400">
              <a:solidFill>
                <a:srgbClr val="FF0000"/>
              </a:solidFill>
              <a:round/>
              <a:headEnd/>
              <a:tailEnd/>
            </a:ln>
          </p:spPr>
          <p:txBody>
            <a:bodyPr/>
            <a:lstStyle/>
            <a:p>
              <a:endParaRPr lang="en-US"/>
            </a:p>
          </p:txBody>
        </p:sp>
        <p:sp>
          <p:nvSpPr>
            <p:cNvPr id="969813" name="Line 85"/>
            <p:cNvSpPr>
              <a:spLocks noChangeShapeType="1"/>
            </p:cNvSpPr>
            <p:nvPr/>
          </p:nvSpPr>
          <p:spPr bwMode="auto">
            <a:xfrm>
              <a:off x="4331" y="2912"/>
              <a:ext cx="13" cy="1"/>
            </a:xfrm>
            <a:prstGeom prst="line">
              <a:avLst/>
            </a:prstGeom>
            <a:noFill/>
            <a:ln w="25400">
              <a:solidFill>
                <a:srgbClr val="FF0000"/>
              </a:solidFill>
              <a:round/>
              <a:headEnd/>
              <a:tailEnd/>
            </a:ln>
          </p:spPr>
          <p:txBody>
            <a:bodyPr/>
            <a:lstStyle/>
            <a:p>
              <a:endParaRPr lang="en-US"/>
            </a:p>
          </p:txBody>
        </p:sp>
        <p:sp>
          <p:nvSpPr>
            <p:cNvPr id="969814" name="Line 86"/>
            <p:cNvSpPr>
              <a:spLocks noChangeShapeType="1"/>
            </p:cNvSpPr>
            <p:nvPr/>
          </p:nvSpPr>
          <p:spPr bwMode="auto">
            <a:xfrm>
              <a:off x="4344" y="2912"/>
              <a:ext cx="6" cy="1"/>
            </a:xfrm>
            <a:prstGeom prst="line">
              <a:avLst/>
            </a:prstGeom>
            <a:noFill/>
            <a:ln w="25400">
              <a:solidFill>
                <a:srgbClr val="FF0000"/>
              </a:solidFill>
              <a:round/>
              <a:headEnd/>
              <a:tailEnd/>
            </a:ln>
          </p:spPr>
          <p:txBody>
            <a:bodyPr/>
            <a:lstStyle/>
            <a:p>
              <a:endParaRPr lang="en-US"/>
            </a:p>
          </p:txBody>
        </p:sp>
        <p:sp>
          <p:nvSpPr>
            <p:cNvPr id="969815" name="Line 87"/>
            <p:cNvSpPr>
              <a:spLocks noChangeShapeType="1"/>
            </p:cNvSpPr>
            <p:nvPr/>
          </p:nvSpPr>
          <p:spPr bwMode="auto">
            <a:xfrm>
              <a:off x="4350" y="2912"/>
              <a:ext cx="13" cy="1"/>
            </a:xfrm>
            <a:prstGeom prst="line">
              <a:avLst/>
            </a:prstGeom>
            <a:noFill/>
            <a:ln w="25400">
              <a:solidFill>
                <a:srgbClr val="FF0000"/>
              </a:solidFill>
              <a:round/>
              <a:headEnd/>
              <a:tailEnd/>
            </a:ln>
          </p:spPr>
          <p:txBody>
            <a:bodyPr/>
            <a:lstStyle/>
            <a:p>
              <a:endParaRPr lang="en-US"/>
            </a:p>
          </p:txBody>
        </p:sp>
        <p:sp>
          <p:nvSpPr>
            <p:cNvPr id="969816" name="Line 88"/>
            <p:cNvSpPr>
              <a:spLocks noChangeShapeType="1"/>
            </p:cNvSpPr>
            <p:nvPr/>
          </p:nvSpPr>
          <p:spPr bwMode="auto">
            <a:xfrm>
              <a:off x="4363" y="2912"/>
              <a:ext cx="6" cy="1"/>
            </a:xfrm>
            <a:prstGeom prst="line">
              <a:avLst/>
            </a:prstGeom>
            <a:noFill/>
            <a:ln w="25400">
              <a:solidFill>
                <a:srgbClr val="FF0000"/>
              </a:solidFill>
              <a:round/>
              <a:headEnd/>
              <a:tailEnd/>
            </a:ln>
          </p:spPr>
          <p:txBody>
            <a:bodyPr/>
            <a:lstStyle/>
            <a:p>
              <a:endParaRPr lang="en-US"/>
            </a:p>
          </p:txBody>
        </p:sp>
        <p:sp>
          <p:nvSpPr>
            <p:cNvPr id="969817" name="Line 89"/>
            <p:cNvSpPr>
              <a:spLocks noChangeShapeType="1"/>
            </p:cNvSpPr>
            <p:nvPr/>
          </p:nvSpPr>
          <p:spPr bwMode="auto">
            <a:xfrm>
              <a:off x="4369" y="2912"/>
              <a:ext cx="7" cy="1"/>
            </a:xfrm>
            <a:prstGeom prst="line">
              <a:avLst/>
            </a:prstGeom>
            <a:noFill/>
            <a:ln w="25400">
              <a:solidFill>
                <a:srgbClr val="FF0000"/>
              </a:solidFill>
              <a:round/>
              <a:headEnd/>
              <a:tailEnd/>
            </a:ln>
          </p:spPr>
          <p:txBody>
            <a:bodyPr/>
            <a:lstStyle/>
            <a:p>
              <a:endParaRPr lang="en-US"/>
            </a:p>
          </p:txBody>
        </p:sp>
        <p:sp>
          <p:nvSpPr>
            <p:cNvPr id="969818" name="Line 90"/>
            <p:cNvSpPr>
              <a:spLocks noChangeShapeType="1"/>
            </p:cNvSpPr>
            <p:nvPr/>
          </p:nvSpPr>
          <p:spPr bwMode="auto">
            <a:xfrm>
              <a:off x="4376" y="2912"/>
              <a:ext cx="13" cy="1"/>
            </a:xfrm>
            <a:prstGeom prst="line">
              <a:avLst/>
            </a:prstGeom>
            <a:noFill/>
            <a:ln w="25400">
              <a:solidFill>
                <a:srgbClr val="FF0000"/>
              </a:solidFill>
              <a:round/>
              <a:headEnd/>
              <a:tailEnd/>
            </a:ln>
          </p:spPr>
          <p:txBody>
            <a:bodyPr/>
            <a:lstStyle/>
            <a:p>
              <a:endParaRPr lang="en-US"/>
            </a:p>
          </p:txBody>
        </p:sp>
        <p:sp>
          <p:nvSpPr>
            <p:cNvPr id="969819" name="Freeform 91"/>
            <p:cNvSpPr>
              <a:spLocks/>
            </p:cNvSpPr>
            <p:nvPr/>
          </p:nvSpPr>
          <p:spPr bwMode="auto">
            <a:xfrm>
              <a:off x="4389" y="2906"/>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20" name="Line 92"/>
            <p:cNvSpPr>
              <a:spLocks noChangeShapeType="1"/>
            </p:cNvSpPr>
            <p:nvPr/>
          </p:nvSpPr>
          <p:spPr bwMode="auto">
            <a:xfrm>
              <a:off x="4395" y="2906"/>
              <a:ext cx="13" cy="1"/>
            </a:xfrm>
            <a:prstGeom prst="line">
              <a:avLst/>
            </a:prstGeom>
            <a:noFill/>
            <a:ln w="25400">
              <a:solidFill>
                <a:srgbClr val="FF0000"/>
              </a:solidFill>
              <a:round/>
              <a:headEnd/>
              <a:tailEnd/>
            </a:ln>
          </p:spPr>
          <p:txBody>
            <a:bodyPr/>
            <a:lstStyle/>
            <a:p>
              <a:endParaRPr lang="en-US"/>
            </a:p>
          </p:txBody>
        </p:sp>
        <p:sp>
          <p:nvSpPr>
            <p:cNvPr id="969821" name="Line 93"/>
            <p:cNvSpPr>
              <a:spLocks noChangeShapeType="1"/>
            </p:cNvSpPr>
            <p:nvPr/>
          </p:nvSpPr>
          <p:spPr bwMode="auto">
            <a:xfrm>
              <a:off x="4408" y="2906"/>
              <a:ext cx="6" cy="1"/>
            </a:xfrm>
            <a:prstGeom prst="line">
              <a:avLst/>
            </a:prstGeom>
            <a:noFill/>
            <a:ln w="25400">
              <a:solidFill>
                <a:srgbClr val="FF0000"/>
              </a:solidFill>
              <a:round/>
              <a:headEnd/>
              <a:tailEnd/>
            </a:ln>
          </p:spPr>
          <p:txBody>
            <a:bodyPr/>
            <a:lstStyle/>
            <a:p>
              <a:endParaRPr lang="en-US"/>
            </a:p>
          </p:txBody>
        </p:sp>
        <p:sp>
          <p:nvSpPr>
            <p:cNvPr id="969822" name="Line 94"/>
            <p:cNvSpPr>
              <a:spLocks noChangeShapeType="1"/>
            </p:cNvSpPr>
            <p:nvPr/>
          </p:nvSpPr>
          <p:spPr bwMode="auto">
            <a:xfrm>
              <a:off x="4414" y="2906"/>
              <a:ext cx="6" cy="1"/>
            </a:xfrm>
            <a:prstGeom prst="line">
              <a:avLst/>
            </a:prstGeom>
            <a:noFill/>
            <a:ln w="25400">
              <a:solidFill>
                <a:srgbClr val="FF0000"/>
              </a:solidFill>
              <a:round/>
              <a:headEnd/>
              <a:tailEnd/>
            </a:ln>
          </p:spPr>
          <p:txBody>
            <a:bodyPr/>
            <a:lstStyle/>
            <a:p>
              <a:endParaRPr lang="en-US"/>
            </a:p>
          </p:txBody>
        </p:sp>
        <p:sp>
          <p:nvSpPr>
            <p:cNvPr id="969823" name="Line 95"/>
            <p:cNvSpPr>
              <a:spLocks noChangeShapeType="1"/>
            </p:cNvSpPr>
            <p:nvPr/>
          </p:nvSpPr>
          <p:spPr bwMode="auto">
            <a:xfrm>
              <a:off x="4420" y="2906"/>
              <a:ext cx="13" cy="1"/>
            </a:xfrm>
            <a:prstGeom prst="line">
              <a:avLst/>
            </a:prstGeom>
            <a:noFill/>
            <a:ln w="25400">
              <a:solidFill>
                <a:srgbClr val="FF0000"/>
              </a:solidFill>
              <a:round/>
              <a:headEnd/>
              <a:tailEnd/>
            </a:ln>
          </p:spPr>
          <p:txBody>
            <a:bodyPr/>
            <a:lstStyle/>
            <a:p>
              <a:endParaRPr lang="en-US"/>
            </a:p>
          </p:txBody>
        </p:sp>
        <p:sp>
          <p:nvSpPr>
            <p:cNvPr id="969824" name="Line 96"/>
            <p:cNvSpPr>
              <a:spLocks noChangeShapeType="1"/>
            </p:cNvSpPr>
            <p:nvPr/>
          </p:nvSpPr>
          <p:spPr bwMode="auto">
            <a:xfrm>
              <a:off x="4433" y="2906"/>
              <a:ext cx="7" cy="1"/>
            </a:xfrm>
            <a:prstGeom prst="line">
              <a:avLst/>
            </a:prstGeom>
            <a:noFill/>
            <a:ln w="25400">
              <a:solidFill>
                <a:srgbClr val="FF0000"/>
              </a:solidFill>
              <a:round/>
              <a:headEnd/>
              <a:tailEnd/>
            </a:ln>
          </p:spPr>
          <p:txBody>
            <a:bodyPr/>
            <a:lstStyle/>
            <a:p>
              <a:endParaRPr lang="en-US"/>
            </a:p>
          </p:txBody>
        </p:sp>
        <p:sp>
          <p:nvSpPr>
            <p:cNvPr id="969825" name="Line 97"/>
            <p:cNvSpPr>
              <a:spLocks noChangeShapeType="1"/>
            </p:cNvSpPr>
            <p:nvPr/>
          </p:nvSpPr>
          <p:spPr bwMode="auto">
            <a:xfrm>
              <a:off x="4440" y="2906"/>
              <a:ext cx="6" cy="1"/>
            </a:xfrm>
            <a:prstGeom prst="line">
              <a:avLst/>
            </a:prstGeom>
            <a:noFill/>
            <a:ln w="25400">
              <a:solidFill>
                <a:srgbClr val="FF0000"/>
              </a:solidFill>
              <a:round/>
              <a:headEnd/>
              <a:tailEnd/>
            </a:ln>
          </p:spPr>
          <p:txBody>
            <a:bodyPr/>
            <a:lstStyle/>
            <a:p>
              <a:endParaRPr lang="en-US"/>
            </a:p>
          </p:txBody>
        </p:sp>
        <p:sp>
          <p:nvSpPr>
            <p:cNvPr id="969826" name="Freeform 98"/>
            <p:cNvSpPr>
              <a:spLocks/>
            </p:cNvSpPr>
            <p:nvPr/>
          </p:nvSpPr>
          <p:spPr bwMode="auto">
            <a:xfrm>
              <a:off x="4446" y="2900"/>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827" name="Line 99"/>
            <p:cNvSpPr>
              <a:spLocks noChangeShapeType="1"/>
            </p:cNvSpPr>
            <p:nvPr/>
          </p:nvSpPr>
          <p:spPr bwMode="auto">
            <a:xfrm>
              <a:off x="4459" y="2900"/>
              <a:ext cx="6" cy="1"/>
            </a:xfrm>
            <a:prstGeom prst="line">
              <a:avLst/>
            </a:prstGeom>
            <a:noFill/>
            <a:ln w="25400">
              <a:solidFill>
                <a:srgbClr val="FF0000"/>
              </a:solidFill>
              <a:round/>
              <a:headEnd/>
              <a:tailEnd/>
            </a:ln>
          </p:spPr>
          <p:txBody>
            <a:bodyPr/>
            <a:lstStyle/>
            <a:p>
              <a:endParaRPr lang="en-US"/>
            </a:p>
          </p:txBody>
        </p:sp>
        <p:sp>
          <p:nvSpPr>
            <p:cNvPr id="969828" name="Line 100"/>
            <p:cNvSpPr>
              <a:spLocks noChangeShapeType="1"/>
            </p:cNvSpPr>
            <p:nvPr/>
          </p:nvSpPr>
          <p:spPr bwMode="auto">
            <a:xfrm>
              <a:off x="4465" y="2900"/>
              <a:ext cx="13" cy="1"/>
            </a:xfrm>
            <a:prstGeom prst="line">
              <a:avLst/>
            </a:prstGeom>
            <a:noFill/>
            <a:ln w="25400">
              <a:solidFill>
                <a:srgbClr val="FF0000"/>
              </a:solidFill>
              <a:round/>
              <a:headEnd/>
              <a:tailEnd/>
            </a:ln>
          </p:spPr>
          <p:txBody>
            <a:bodyPr/>
            <a:lstStyle/>
            <a:p>
              <a:endParaRPr lang="en-US"/>
            </a:p>
          </p:txBody>
        </p:sp>
        <p:sp>
          <p:nvSpPr>
            <p:cNvPr id="969829" name="Line 101"/>
            <p:cNvSpPr>
              <a:spLocks noChangeShapeType="1"/>
            </p:cNvSpPr>
            <p:nvPr/>
          </p:nvSpPr>
          <p:spPr bwMode="auto">
            <a:xfrm>
              <a:off x="4478" y="2900"/>
              <a:ext cx="6" cy="1"/>
            </a:xfrm>
            <a:prstGeom prst="line">
              <a:avLst/>
            </a:prstGeom>
            <a:noFill/>
            <a:ln w="25400">
              <a:solidFill>
                <a:srgbClr val="FF0000"/>
              </a:solidFill>
              <a:round/>
              <a:headEnd/>
              <a:tailEnd/>
            </a:ln>
          </p:spPr>
          <p:txBody>
            <a:bodyPr/>
            <a:lstStyle/>
            <a:p>
              <a:endParaRPr lang="en-US"/>
            </a:p>
          </p:txBody>
        </p:sp>
        <p:sp>
          <p:nvSpPr>
            <p:cNvPr id="969830" name="Line 102"/>
            <p:cNvSpPr>
              <a:spLocks noChangeShapeType="1"/>
            </p:cNvSpPr>
            <p:nvPr/>
          </p:nvSpPr>
          <p:spPr bwMode="auto">
            <a:xfrm>
              <a:off x="4484" y="2900"/>
              <a:ext cx="7" cy="1"/>
            </a:xfrm>
            <a:prstGeom prst="line">
              <a:avLst/>
            </a:prstGeom>
            <a:noFill/>
            <a:ln w="25400">
              <a:solidFill>
                <a:srgbClr val="FF0000"/>
              </a:solidFill>
              <a:round/>
              <a:headEnd/>
              <a:tailEnd/>
            </a:ln>
          </p:spPr>
          <p:txBody>
            <a:bodyPr/>
            <a:lstStyle/>
            <a:p>
              <a:endParaRPr lang="en-US"/>
            </a:p>
          </p:txBody>
        </p:sp>
        <p:sp>
          <p:nvSpPr>
            <p:cNvPr id="969831" name="Freeform 103"/>
            <p:cNvSpPr>
              <a:spLocks/>
            </p:cNvSpPr>
            <p:nvPr/>
          </p:nvSpPr>
          <p:spPr bwMode="auto">
            <a:xfrm>
              <a:off x="4491" y="2893"/>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FF0000"/>
              </a:solidFill>
              <a:prstDash val="solid"/>
              <a:round/>
              <a:headEnd/>
              <a:tailEnd/>
            </a:ln>
          </p:spPr>
          <p:txBody>
            <a:bodyPr/>
            <a:lstStyle/>
            <a:p>
              <a:endParaRPr lang="en-US"/>
            </a:p>
          </p:txBody>
        </p:sp>
        <p:sp>
          <p:nvSpPr>
            <p:cNvPr id="969832" name="Line 104"/>
            <p:cNvSpPr>
              <a:spLocks noChangeShapeType="1"/>
            </p:cNvSpPr>
            <p:nvPr/>
          </p:nvSpPr>
          <p:spPr bwMode="auto">
            <a:xfrm>
              <a:off x="4503" y="2893"/>
              <a:ext cx="7" cy="1"/>
            </a:xfrm>
            <a:prstGeom prst="line">
              <a:avLst/>
            </a:prstGeom>
            <a:noFill/>
            <a:ln w="25400">
              <a:solidFill>
                <a:srgbClr val="FF0000"/>
              </a:solidFill>
              <a:round/>
              <a:headEnd/>
              <a:tailEnd/>
            </a:ln>
          </p:spPr>
          <p:txBody>
            <a:bodyPr/>
            <a:lstStyle/>
            <a:p>
              <a:endParaRPr lang="en-US"/>
            </a:p>
          </p:txBody>
        </p:sp>
        <p:sp>
          <p:nvSpPr>
            <p:cNvPr id="969833" name="Line 105"/>
            <p:cNvSpPr>
              <a:spLocks noChangeShapeType="1"/>
            </p:cNvSpPr>
            <p:nvPr/>
          </p:nvSpPr>
          <p:spPr bwMode="auto">
            <a:xfrm>
              <a:off x="4510" y="2893"/>
              <a:ext cx="13" cy="1"/>
            </a:xfrm>
            <a:prstGeom prst="line">
              <a:avLst/>
            </a:prstGeom>
            <a:noFill/>
            <a:ln w="25400">
              <a:solidFill>
                <a:srgbClr val="FF0000"/>
              </a:solidFill>
              <a:round/>
              <a:headEnd/>
              <a:tailEnd/>
            </a:ln>
          </p:spPr>
          <p:txBody>
            <a:bodyPr/>
            <a:lstStyle/>
            <a:p>
              <a:endParaRPr lang="en-US"/>
            </a:p>
          </p:txBody>
        </p:sp>
        <p:sp>
          <p:nvSpPr>
            <p:cNvPr id="969834" name="Line 106"/>
            <p:cNvSpPr>
              <a:spLocks noChangeShapeType="1"/>
            </p:cNvSpPr>
            <p:nvPr/>
          </p:nvSpPr>
          <p:spPr bwMode="auto">
            <a:xfrm>
              <a:off x="4523" y="2893"/>
              <a:ext cx="6" cy="1"/>
            </a:xfrm>
            <a:prstGeom prst="line">
              <a:avLst/>
            </a:prstGeom>
            <a:noFill/>
            <a:ln w="25400">
              <a:solidFill>
                <a:srgbClr val="FF0000"/>
              </a:solidFill>
              <a:round/>
              <a:headEnd/>
              <a:tailEnd/>
            </a:ln>
          </p:spPr>
          <p:txBody>
            <a:bodyPr/>
            <a:lstStyle/>
            <a:p>
              <a:endParaRPr lang="en-US"/>
            </a:p>
          </p:txBody>
        </p:sp>
        <p:sp>
          <p:nvSpPr>
            <p:cNvPr id="969835" name="Line 107"/>
            <p:cNvSpPr>
              <a:spLocks noChangeShapeType="1"/>
            </p:cNvSpPr>
            <p:nvPr/>
          </p:nvSpPr>
          <p:spPr bwMode="auto">
            <a:xfrm>
              <a:off x="4529" y="2893"/>
              <a:ext cx="6" cy="1"/>
            </a:xfrm>
            <a:prstGeom prst="line">
              <a:avLst/>
            </a:prstGeom>
            <a:noFill/>
            <a:ln w="25400">
              <a:solidFill>
                <a:srgbClr val="FF0000"/>
              </a:solidFill>
              <a:round/>
              <a:headEnd/>
              <a:tailEnd/>
            </a:ln>
          </p:spPr>
          <p:txBody>
            <a:bodyPr/>
            <a:lstStyle/>
            <a:p>
              <a:endParaRPr lang="en-US"/>
            </a:p>
          </p:txBody>
        </p:sp>
        <p:sp>
          <p:nvSpPr>
            <p:cNvPr id="969836" name="Freeform 108"/>
            <p:cNvSpPr>
              <a:spLocks/>
            </p:cNvSpPr>
            <p:nvPr/>
          </p:nvSpPr>
          <p:spPr bwMode="auto">
            <a:xfrm>
              <a:off x="4535" y="2887"/>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837" name="Line 109"/>
            <p:cNvSpPr>
              <a:spLocks noChangeShapeType="1"/>
            </p:cNvSpPr>
            <p:nvPr/>
          </p:nvSpPr>
          <p:spPr bwMode="auto">
            <a:xfrm>
              <a:off x="4548" y="2887"/>
              <a:ext cx="6" cy="1"/>
            </a:xfrm>
            <a:prstGeom prst="line">
              <a:avLst/>
            </a:prstGeom>
            <a:noFill/>
            <a:ln w="25400">
              <a:solidFill>
                <a:srgbClr val="FF0000"/>
              </a:solidFill>
              <a:round/>
              <a:headEnd/>
              <a:tailEnd/>
            </a:ln>
          </p:spPr>
          <p:txBody>
            <a:bodyPr/>
            <a:lstStyle/>
            <a:p>
              <a:endParaRPr lang="en-US"/>
            </a:p>
          </p:txBody>
        </p:sp>
        <p:sp>
          <p:nvSpPr>
            <p:cNvPr id="969838" name="Line 110"/>
            <p:cNvSpPr>
              <a:spLocks noChangeShapeType="1"/>
            </p:cNvSpPr>
            <p:nvPr/>
          </p:nvSpPr>
          <p:spPr bwMode="auto">
            <a:xfrm>
              <a:off x="4554" y="2887"/>
              <a:ext cx="7" cy="1"/>
            </a:xfrm>
            <a:prstGeom prst="line">
              <a:avLst/>
            </a:prstGeom>
            <a:noFill/>
            <a:ln w="25400">
              <a:solidFill>
                <a:srgbClr val="FF0000"/>
              </a:solidFill>
              <a:round/>
              <a:headEnd/>
              <a:tailEnd/>
            </a:ln>
          </p:spPr>
          <p:txBody>
            <a:bodyPr/>
            <a:lstStyle/>
            <a:p>
              <a:endParaRPr lang="en-US"/>
            </a:p>
          </p:txBody>
        </p:sp>
        <p:sp>
          <p:nvSpPr>
            <p:cNvPr id="969839" name="Line 111"/>
            <p:cNvSpPr>
              <a:spLocks noChangeShapeType="1"/>
            </p:cNvSpPr>
            <p:nvPr/>
          </p:nvSpPr>
          <p:spPr bwMode="auto">
            <a:xfrm>
              <a:off x="4561" y="2887"/>
              <a:ext cx="13" cy="1"/>
            </a:xfrm>
            <a:prstGeom prst="line">
              <a:avLst/>
            </a:prstGeom>
            <a:noFill/>
            <a:ln w="25400">
              <a:solidFill>
                <a:srgbClr val="FF0000"/>
              </a:solidFill>
              <a:round/>
              <a:headEnd/>
              <a:tailEnd/>
            </a:ln>
          </p:spPr>
          <p:txBody>
            <a:bodyPr/>
            <a:lstStyle/>
            <a:p>
              <a:endParaRPr lang="en-US"/>
            </a:p>
          </p:txBody>
        </p:sp>
        <p:sp>
          <p:nvSpPr>
            <p:cNvPr id="969840" name="Freeform 112"/>
            <p:cNvSpPr>
              <a:spLocks/>
            </p:cNvSpPr>
            <p:nvPr/>
          </p:nvSpPr>
          <p:spPr bwMode="auto">
            <a:xfrm>
              <a:off x="4574" y="2880"/>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41" name="Line 113"/>
            <p:cNvSpPr>
              <a:spLocks noChangeShapeType="1"/>
            </p:cNvSpPr>
            <p:nvPr/>
          </p:nvSpPr>
          <p:spPr bwMode="auto">
            <a:xfrm>
              <a:off x="4580" y="2880"/>
              <a:ext cx="13" cy="1"/>
            </a:xfrm>
            <a:prstGeom prst="line">
              <a:avLst/>
            </a:prstGeom>
            <a:noFill/>
            <a:ln w="25400">
              <a:solidFill>
                <a:srgbClr val="FF0000"/>
              </a:solidFill>
              <a:round/>
              <a:headEnd/>
              <a:tailEnd/>
            </a:ln>
          </p:spPr>
          <p:txBody>
            <a:bodyPr/>
            <a:lstStyle/>
            <a:p>
              <a:endParaRPr lang="en-US"/>
            </a:p>
          </p:txBody>
        </p:sp>
        <p:sp>
          <p:nvSpPr>
            <p:cNvPr id="969842" name="Line 114"/>
            <p:cNvSpPr>
              <a:spLocks noChangeShapeType="1"/>
            </p:cNvSpPr>
            <p:nvPr/>
          </p:nvSpPr>
          <p:spPr bwMode="auto">
            <a:xfrm>
              <a:off x="4593" y="2880"/>
              <a:ext cx="6" cy="1"/>
            </a:xfrm>
            <a:prstGeom prst="line">
              <a:avLst/>
            </a:prstGeom>
            <a:noFill/>
            <a:ln w="25400">
              <a:solidFill>
                <a:srgbClr val="FF0000"/>
              </a:solidFill>
              <a:round/>
              <a:headEnd/>
              <a:tailEnd/>
            </a:ln>
          </p:spPr>
          <p:txBody>
            <a:bodyPr/>
            <a:lstStyle/>
            <a:p>
              <a:endParaRPr lang="en-US"/>
            </a:p>
          </p:txBody>
        </p:sp>
        <p:sp>
          <p:nvSpPr>
            <p:cNvPr id="969843" name="Line 115"/>
            <p:cNvSpPr>
              <a:spLocks noChangeShapeType="1"/>
            </p:cNvSpPr>
            <p:nvPr/>
          </p:nvSpPr>
          <p:spPr bwMode="auto">
            <a:xfrm>
              <a:off x="4599" y="2880"/>
              <a:ext cx="6" cy="1"/>
            </a:xfrm>
            <a:prstGeom prst="line">
              <a:avLst/>
            </a:prstGeom>
            <a:noFill/>
            <a:ln w="25400">
              <a:solidFill>
                <a:srgbClr val="FF0000"/>
              </a:solidFill>
              <a:round/>
              <a:headEnd/>
              <a:tailEnd/>
            </a:ln>
          </p:spPr>
          <p:txBody>
            <a:bodyPr/>
            <a:lstStyle/>
            <a:p>
              <a:endParaRPr lang="en-US"/>
            </a:p>
          </p:txBody>
        </p:sp>
        <p:sp>
          <p:nvSpPr>
            <p:cNvPr id="969844" name="Freeform 116"/>
            <p:cNvSpPr>
              <a:spLocks/>
            </p:cNvSpPr>
            <p:nvPr/>
          </p:nvSpPr>
          <p:spPr bwMode="auto">
            <a:xfrm>
              <a:off x="4605" y="2874"/>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845" name="Line 117"/>
            <p:cNvSpPr>
              <a:spLocks noChangeShapeType="1"/>
            </p:cNvSpPr>
            <p:nvPr/>
          </p:nvSpPr>
          <p:spPr bwMode="auto">
            <a:xfrm>
              <a:off x="4618" y="2874"/>
              <a:ext cx="7" cy="1"/>
            </a:xfrm>
            <a:prstGeom prst="line">
              <a:avLst/>
            </a:prstGeom>
            <a:noFill/>
            <a:ln w="25400">
              <a:solidFill>
                <a:srgbClr val="FF0000"/>
              </a:solidFill>
              <a:round/>
              <a:headEnd/>
              <a:tailEnd/>
            </a:ln>
          </p:spPr>
          <p:txBody>
            <a:bodyPr/>
            <a:lstStyle/>
            <a:p>
              <a:endParaRPr lang="en-US"/>
            </a:p>
          </p:txBody>
        </p:sp>
        <p:sp>
          <p:nvSpPr>
            <p:cNvPr id="969846" name="Line 118"/>
            <p:cNvSpPr>
              <a:spLocks noChangeShapeType="1"/>
            </p:cNvSpPr>
            <p:nvPr/>
          </p:nvSpPr>
          <p:spPr bwMode="auto">
            <a:xfrm>
              <a:off x="4625" y="2874"/>
              <a:ext cx="12" cy="1"/>
            </a:xfrm>
            <a:prstGeom prst="line">
              <a:avLst/>
            </a:prstGeom>
            <a:noFill/>
            <a:ln w="25400">
              <a:solidFill>
                <a:srgbClr val="FF0000"/>
              </a:solidFill>
              <a:round/>
              <a:headEnd/>
              <a:tailEnd/>
            </a:ln>
          </p:spPr>
          <p:txBody>
            <a:bodyPr/>
            <a:lstStyle/>
            <a:p>
              <a:endParaRPr lang="en-US"/>
            </a:p>
          </p:txBody>
        </p:sp>
        <p:sp>
          <p:nvSpPr>
            <p:cNvPr id="969847" name="Freeform 119"/>
            <p:cNvSpPr>
              <a:spLocks/>
            </p:cNvSpPr>
            <p:nvPr/>
          </p:nvSpPr>
          <p:spPr bwMode="auto">
            <a:xfrm>
              <a:off x="4637" y="2868"/>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FF0000"/>
              </a:solidFill>
              <a:prstDash val="solid"/>
              <a:round/>
              <a:headEnd/>
              <a:tailEnd/>
            </a:ln>
          </p:spPr>
          <p:txBody>
            <a:bodyPr/>
            <a:lstStyle/>
            <a:p>
              <a:endParaRPr lang="en-US"/>
            </a:p>
          </p:txBody>
        </p:sp>
        <p:sp>
          <p:nvSpPr>
            <p:cNvPr id="969848" name="Line 120"/>
            <p:cNvSpPr>
              <a:spLocks noChangeShapeType="1"/>
            </p:cNvSpPr>
            <p:nvPr/>
          </p:nvSpPr>
          <p:spPr bwMode="auto">
            <a:xfrm>
              <a:off x="4644" y="2868"/>
              <a:ext cx="6" cy="1"/>
            </a:xfrm>
            <a:prstGeom prst="line">
              <a:avLst/>
            </a:prstGeom>
            <a:noFill/>
            <a:ln w="25400">
              <a:solidFill>
                <a:srgbClr val="FF0000"/>
              </a:solidFill>
              <a:round/>
              <a:headEnd/>
              <a:tailEnd/>
            </a:ln>
          </p:spPr>
          <p:txBody>
            <a:bodyPr/>
            <a:lstStyle/>
            <a:p>
              <a:endParaRPr lang="en-US"/>
            </a:p>
          </p:txBody>
        </p:sp>
        <p:sp>
          <p:nvSpPr>
            <p:cNvPr id="969849" name="Line 121"/>
            <p:cNvSpPr>
              <a:spLocks noChangeShapeType="1"/>
            </p:cNvSpPr>
            <p:nvPr/>
          </p:nvSpPr>
          <p:spPr bwMode="auto">
            <a:xfrm>
              <a:off x="4650" y="2868"/>
              <a:ext cx="13" cy="1"/>
            </a:xfrm>
            <a:prstGeom prst="line">
              <a:avLst/>
            </a:prstGeom>
            <a:noFill/>
            <a:ln w="25400">
              <a:solidFill>
                <a:srgbClr val="FF0000"/>
              </a:solidFill>
              <a:round/>
              <a:headEnd/>
              <a:tailEnd/>
            </a:ln>
          </p:spPr>
          <p:txBody>
            <a:bodyPr/>
            <a:lstStyle/>
            <a:p>
              <a:endParaRPr lang="en-US"/>
            </a:p>
          </p:txBody>
        </p:sp>
        <p:sp>
          <p:nvSpPr>
            <p:cNvPr id="969850" name="Freeform 122"/>
            <p:cNvSpPr>
              <a:spLocks/>
            </p:cNvSpPr>
            <p:nvPr/>
          </p:nvSpPr>
          <p:spPr bwMode="auto">
            <a:xfrm>
              <a:off x="4663" y="2861"/>
              <a:ext cx="6" cy="7"/>
            </a:xfrm>
            <a:custGeom>
              <a:avLst/>
              <a:gdLst/>
              <a:ahLst/>
              <a:cxnLst>
                <a:cxn ang="0">
                  <a:pos x="0" y="7"/>
                </a:cxn>
                <a:cxn ang="0">
                  <a:pos x="6" y="0"/>
                </a:cxn>
                <a:cxn ang="0">
                  <a:pos x="6" y="0"/>
                </a:cxn>
              </a:cxnLst>
              <a:rect l="0" t="0" r="r" b="b"/>
              <a:pathLst>
                <a:path w="6" h="7">
                  <a:moveTo>
                    <a:pt x="0" y="7"/>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851" name="Line 123"/>
            <p:cNvSpPr>
              <a:spLocks noChangeShapeType="1"/>
            </p:cNvSpPr>
            <p:nvPr/>
          </p:nvSpPr>
          <p:spPr bwMode="auto">
            <a:xfrm>
              <a:off x="4669" y="2861"/>
              <a:ext cx="7" cy="1"/>
            </a:xfrm>
            <a:prstGeom prst="line">
              <a:avLst/>
            </a:prstGeom>
            <a:noFill/>
            <a:ln w="25400">
              <a:solidFill>
                <a:srgbClr val="FF0000"/>
              </a:solidFill>
              <a:round/>
              <a:headEnd/>
              <a:tailEnd/>
            </a:ln>
          </p:spPr>
          <p:txBody>
            <a:bodyPr/>
            <a:lstStyle/>
            <a:p>
              <a:endParaRPr lang="en-US"/>
            </a:p>
          </p:txBody>
        </p:sp>
        <p:sp>
          <p:nvSpPr>
            <p:cNvPr id="969852" name="Line 124"/>
            <p:cNvSpPr>
              <a:spLocks noChangeShapeType="1"/>
            </p:cNvSpPr>
            <p:nvPr/>
          </p:nvSpPr>
          <p:spPr bwMode="auto">
            <a:xfrm>
              <a:off x="4676" y="2861"/>
              <a:ext cx="12" cy="1"/>
            </a:xfrm>
            <a:prstGeom prst="line">
              <a:avLst/>
            </a:prstGeom>
            <a:noFill/>
            <a:ln w="25400">
              <a:solidFill>
                <a:srgbClr val="FF0000"/>
              </a:solidFill>
              <a:round/>
              <a:headEnd/>
              <a:tailEnd/>
            </a:ln>
          </p:spPr>
          <p:txBody>
            <a:bodyPr/>
            <a:lstStyle/>
            <a:p>
              <a:endParaRPr lang="en-US"/>
            </a:p>
          </p:txBody>
        </p:sp>
        <p:sp>
          <p:nvSpPr>
            <p:cNvPr id="969853" name="Freeform 125"/>
            <p:cNvSpPr>
              <a:spLocks/>
            </p:cNvSpPr>
            <p:nvPr/>
          </p:nvSpPr>
          <p:spPr bwMode="auto">
            <a:xfrm>
              <a:off x="4688" y="2855"/>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854" name="Line 126"/>
            <p:cNvSpPr>
              <a:spLocks noChangeShapeType="1"/>
            </p:cNvSpPr>
            <p:nvPr/>
          </p:nvSpPr>
          <p:spPr bwMode="auto">
            <a:xfrm>
              <a:off x="4695" y="2855"/>
              <a:ext cx="13" cy="1"/>
            </a:xfrm>
            <a:prstGeom prst="line">
              <a:avLst/>
            </a:prstGeom>
            <a:noFill/>
            <a:ln w="25400">
              <a:solidFill>
                <a:srgbClr val="FF0000"/>
              </a:solidFill>
              <a:round/>
              <a:headEnd/>
              <a:tailEnd/>
            </a:ln>
          </p:spPr>
          <p:txBody>
            <a:bodyPr/>
            <a:lstStyle/>
            <a:p>
              <a:endParaRPr lang="en-US"/>
            </a:p>
          </p:txBody>
        </p:sp>
        <p:sp>
          <p:nvSpPr>
            <p:cNvPr id="969855" name="Line 127"/>
            <p:cNvSpPr>
              <a:spLocks noChangeShapeType="1"/>
            </p:cNvSpPr>
            <p:nvPr/>
          </p:nvSpPr>
          <p:spPr bwMode="auto">
            <a:xfrm>
              <a:off x="4708" y="2855"/>
              <a:ext cx="6" cy="1"/>
            </a:xfrm>
            <a:prstGeom prst="line">
              <a:avLst/>
            </a:prstGeom>
            <a:noFill/>
            <a:ln w="25400">
              <a:solidFill>
                <a:srgbClr val="FF0000"/>
              </a:solidFill>
              <a:round/>
              <a:headEnd/>
              <a:tailEnd/>
            </a:ln>
          </p:spPr>
          <p:txBody>
            <a:bodyPr/>
            <a:lstStyle/>
            <a:p>
              <a:endParaRPr lang="en-US"/>
            </a:p>
          </p:txBody>
        </p:sp>
        <p:sp>
          <p:nvSpPr>
            <p:cNvPr id="969856" name="Freeform 128"/>
            <p:cNvSpPr>
              <a:spLocks/>
            </p:cNvSpPr>
            <p:nvPr/>
          </p:nvSpPr>
          <p:spPr bwMode="auto">
            <a:xfrm>
              <a:off x="4714" y="2849"/>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57" name="Line 129"/>
            <p:cNvSpPr>
              <a:spLocks noChangeShapeType="1"/>
            </p:cNvSpPr>
            <p:nvPr/>
          </p:nvSpPr>
          <p:spPr bwMode="auto">
            <a:xfrm>
              <a:off x="4720" y="2849"/>
              <a:ext cx="13" cy="1"/>
            </a:xfrm>
            <a:prstGeom prst="line">
              <a:avLst/>
            </a:prstGeom>
            <a:noFill/>
            <a:ln w="25400">
              <a:solidFill>
                <a:srgbClr val="FF0000"/>
              </a:solidFill>
              <a:round/>
              <a:headEnd/>
              <a:tailEnd/>
            </a:ln>
          </p:spPr>
          <p:txBody>
            <a:bodyPr/>
            <a:lstStyle/>
            <a:p>
              <a:endParaRPr lang="en-US"/>
            </a:p>
          </p:txBody>
        </p:sp>
        <p:sp>
          <p:nvSpPr>
            <p:cNvPr id="969858" name="Line 130"/>
            <p:cNvSpPr>
              <a:spLocks noChangeShapeType="1"/>
            </p:cNvSpPr>
            <p:nvPr/>
          </p:nvSpPr>
          <p:spPr bwMode="auto">
            <a:xfrm>
              <a:off x="4733" y="2849"/>
              <a:ext cx="6" cy="1"/>
            </a:xfrm>
            <a:prstGeom prst="line">
              <a:avLst/>
            </a:prstGeom>
            <a:noFill/>
            <a:ln w="25400">
              <a:solidFill>
                <a:srgbClr val="FF0000"/>
              </a:solidFill>
              <a:round/>
              <a:headEnd/>
              <a:tailEnd/>
            </a:ln>
          </p:spPr>
          <p:txBody>
            <a:bodyPr/>
            <a:lstStyle/>
            <a:p>
              <a:endParaRPr lang="en-US"/>
            </a:p>
          </p:txBody>
        </p:sp>
        <p:sp>
          <p:nvSpPr>
            <p:cNvPr id="969859" name="Freeform 131"/>
            <p:cNvSpPr>
              <a:spLocks/>
            </p:cNvSpPr>
            <p:nvPr/>
          </p:nvSpPr>
          <p:spPr bwMode="auto">
            <a:xfrm>
              <a:off x="4739" y="2842"/>
              <a:ext cx="7" cy="7"/>
            </a:xfrm>
            <a:custGeom>
              <a:avLst/>
              <a:gdLst/>
              <a:ahLst/>
              <a:cxnLst>
                <a:cxn ang="0">
                  <a:pos x="0" y="7"/>
                </a:cxn>
                <a:cxn ang="0">
                  <a:pos x="0" y="0"/>
                </a:cxn>
                <a:cxn ang="0">
                  <a:pos x="7" y="0"/>
                </a:cxn>
              </a:cxnLst>
              <a:rect l="0" t="0" r="r" b="b"/>
              <a:pathLst>
                <a:path w="7" h="7">
                  <a:moveTo>
                    <a:pt x="0" y="7"/>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860" name="Line 132"/>
            <p:cNvSpPr>
              <a:spLocks noChangeShapeType="1"/>
            </p:cNvSpPr>
            <p:nvPr/>
          </p:nvSpPr>
          <p:spPr bwMode="auto">
            <a:xfrm>
              <a:off x="4746" y="2842"/>
              <a:ext cx="13" cy="1"/>
            </a:xfrm>
            <a:prstGeom prst="line">
              <a:avLst/>
            </a:prstGeom>
            <a:noFill/>
            <a:ln w="25400">
              <a:solidFill>
                <a:srgbClr val="FF0000"/>
              </a:solidFill>
              <a:round/>
              <a:headEnd/>
              <a:tailEnd/>
            </a:ln>
          </p:spPr>
          <p:txBody>
            <a:bodyPr/>
            <a:lstStyle/>
            <a:p>
              <a:endParaRPr lang="en-US"/>
            </a:p>
          </p:txBody>
        </p:sp>
        <p:sp>
          <p:nvSpPr>
            <p:cNvPr id="969861" name="Freeform 133"/>
            <p:cNvSpPr>
              <a:spLocks/>
            </p:cNvSpPr>
            <p:nvPr/>
          </p:nvSpPr>
          <p:spPr bwMode="auto">
            <a:xfrm>
              <a:off x="4759" y="2836"/>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62" name="Line 134"/>
            <p:cNvSpPr>
              <a:spLocks noChangeShapeType="1"/>
            </p:cNvSpPr>
            <p:nvPr/>
          </p:nvSpPr>
          <p:spPr bwMode="auto">
            <a:xfrm>
              <a:off x="4765" y="2836"/>
              <a:ext cx="13" cy="1"/>
            </a:xfrm>
            <a:prstGeom prst="line">
              <a:avLst/>
            </a:prstGeom>
            <a:noFill/>
            <a:ln w="25400">
              <a:solidFill>
                <a:srgbClr val="FF0000"/>
              </a:solidFill>
              <a:round/>
              <a:headEnd/>
              <a:tailEnd/>
            </a:ln>
          </p:spPr>
          <p:txBody>
            <a:bodyPr/>
            <a:lstStyle/>
            <a:p>
              <a:endParaRPr lang="en-US"/>
            </a:p>
          </p:txBody>
        </p:sp>
        <p:sp>
          <p:nvSpPr>
            <p:cNvPr id="969863" name="Line 135"/>
            <p:cNvSpPr>
              <a:spLocks noChangeShapeType="1"/>
            </p:cNvSpPr>
            <p:nvPr/>
          </p:nvSpPr>
          <p:spPr bwMode="auto">
            <a:xfrm>
              <a:off x="4778" y="2836"/>
              <a:ext cx="6" cy="1"/>
            </a:xfrm>
            <a:prstGeom prst="line">
              <a:avLst/>
            </a:prstGeom>
            <a:noFill/>
            <a:ln w="25400">
              <a:solidFill>
                <a:srgbClr val="FF0000"/>
              </a:solidFill>
              <a:round/>
              <a:headEnd/>
              <a:tailEnd/>
            </a:ln>
          </p:spPr>
          <p:txBody>
            <a:bodyPr/>
            <a:lstStyle/>
            <a:p>
              <a:endParaRPr lang="en-US"/>
            </a:p>
          </p:txBody>
        </p:sp>
        <p:sp>
          <p:nvSpPr>
            <p:cNvPr id="969864" name="Freeform 136"/>
            <p:cNvSpPr>
              <a:spLocks/>
            </p:cNvSpPr>
            <p:nvPr/>
          </p:nvSpPr>
          <p:spPr bwMode="auto">
            <a:xfrm>
              <a:off x="4784" y="2829"/>
              <a:ext cx="7" cy="7"/>
            </a:xfrm>
            <a:custGeom>
              <a:avLst/>
              <a:gdLst/>
              <a:ahLst/>
              <a:cxnLst>
                <a:cxn ang="0">
                  <a:pos x="0" y="7"/>
                </a:cxn>
                <a:cxn ang="0">
                  <a:pos x="0" y="0"/>
                </a:cxn>
                <a:cxn ang="0">
                  <a:pos x="7" y="0"/>
                </a:cxn>
              </a:cxnLst>
              <a:rect l="0" t="0" r="r" b="b"/>
              <a:pathLst>
                <a:path w="7" h="7">
                  <a:moveTo>
                    <a:pt x="0" y="7"/>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865" name="Line 137"/>
            <p:cNvSpPr>
              <a:spLocks noChangeShapeType="1"/>
            </p:cNvSpPr>
            <p:nvPr/>
          </p:nvSpPr>
          <p:spPr bwMode="auto">
            <a:xfrm>
              <a:off x="4791" y="2829"/>
              <a:ext cx="12" cy="1"/>
            </a:xfrm>
            <a:prstGeom prst="line">
              <a:avLst/>
            </a:prstGeom>
            <a:noFill/>
            <a:ln w="25400">
              <a:solidFill>
                <a:srgbClr val="FF0000"/>
              </a:solidFill>
              <a:round/>
              <a:headEnd/>
              <a:tailEnd/>
            </a:ln>
          </p:spPr>
          <p:txBody>
            <a:bodyPr/>
            <a:lstStyle/>
            <a:p>
              <a:endParaRPr lang="en-US"/>
            </a:p>
          </p:txBody>
        </p:sp>
        <p:sp>
          <p:nvSpPr>
            <p:cNvPr id="969866" name="Freeform 138"/>
            <p:cNvSpPr>
              <a:spLocks/>
            </p:cNvSpPr>
            <p:nvPr/>
          </p:nvSpPr>
          <p:spPr bwMode="auto">
            <a:xfrm>
              <a:off x="4803" y="2823"/>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867" name="Line 139"/>
            <p:cNvSpPr>
              <a:spLocks noChangeShapeType="1"/>
            </p:cNvSpPr>
            <p:nvPr/>
          </p:nvSpPr>
          <p:spPr bwMode="auto">
            <a:xfrm>
              <a:off x="4810" y="2823"/>
              <a:ext cx="12" cy="1"/>
            </a:xfrm>
            <a:prstGeom prst="line">
              <a:avLst/>
            </a:prstGeom>
            <a:noFill/>
            <a:ln w="25400">
              <a:solidFill>
                <a:srgbClr val="FF0000"/>
              </a:solidFill>
              <a:round/>
              <a:headEnd/>
              <a:tailEnd/>
            </a:ln>
          </p:spPr>
          <p:txBody>
            <a:bodyPr/>
            <a:lstStyle/>
            <a:p>
              <a:endParaRPr lang="en-US"/>
            </a:p>
          </p:txBody>
        </p:sp>
        <p:sp>
          <p:nvSpPr>
            <p:cNvPr id="969868" name="Line 140"/>
            <p:cNvSpPr>
              <a:spLocks noChangeShapeType="1"/>
            </p:cNvSpPr>
            <p:nvPr/>
          </p:nvSpPr>
          <p:spPr bwMode="auto">
            <a:xfrm>
              <a:off x="4822" y="2823"/>
              <a:ext cx="7" cy="1"/>
            </a:xfrm>
            <a:prstGeom prst="line">
              <a:avLst/>
            </a:prstGeom>
            <a:noFill/>
            <a:ln w="25400">
              <a:solidFill>
                <a:srgbClr val="FF0000"/>
              </a:solidFill>
              <a:round/>
              <a:headEnd/>
              <a:tailEnd/>
            </a:ln>
          </p:spPr>
          <p:txBody>
            <a:bodyPr/>
            <a:lstStyle/>
            <a:p>
              <a:endParaRPr lang="en-US"/>
            </a:p>
          </p:txBody>
        </p:sp>
        <p:sp>
          <p:nvSpPr>
            <p:cNvPr id="969869" name="Freeform 141"/>
            <p:cNvSpPr>
              <a:spLocks/>
            </p:cNvSpPr>
            <p:nvPr/>
          </p:nvSpPr>
          <p:spPr bwMode="auto">
            <a:xfrm>
              <a:off x="4829" y="2817"/>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70" name="Line 142"/>
            <p:cNvSpPr>
              <a:spLocks noChangeShapeType="1"/>
            </p:cNvSpPr>
            <p:nvPr/>
          </p:nvSpPr>
          <p:spPr bwMode="auto">
            <a:xfrm>
              <a:off x="4835" y="2817"/>
              <a:ext cx="13" cy="1"/>
            </a:xfrm>
            <a:prstGeom prst="line">
              <a:avLst/>
            </a:prstGeom>
            <a:noFill/>
            <a:ln w="25400">
              <a:solidFill>
                <a:srgbClr val="FF0000"/>
              </a:solidFill>
              <a:round/>
              <a:headEnd/>
              <a:tailEnd/>
            </a:ln>
          </p:spPr>
          <p:txBody>
            <a:bodyPr/>
            <a:lstStyle/>
            <a:p>
              <a:endParaRPr lang="en-US"/>
            </a:p>
          </p:txBody>
        </p:sp>
        <p:sp>
          <p:nvSpPr>
            <p:cNvPr id="969871" name="Freeform 143"/>
            <p:cNvSpPr>
              <a:spLocks/>
            </p:cNvSpPr>
            <p:nvPr/>
          </p:nvSpPr>
          <p:spPr bwMode="auto">
            <a:xfrm>
              <a:off x="4848" y="2810"/>
              <a:ext cx="6" cy="7"/>
            </a:xfrm>
            <a:custGeom>
              <a:avLst/>
              <a:gdLst/>
              <a:ahLst/>
              <a:cxnLst>
                <a:cxn ang="0">
                  <a:pos x="0" y="7"/>
                </a:cxn>
                <a:cxn ang="0">
                  <a:pos x="6" y="0"/>
                </a:cxn>
                <a:cxn ang="0">
                  <a:pos x="6" y="0"/>
                </a:cxn>
              </a:cxnLst>
              <a:rect l="0" t="0" r="r" b="b"/>
              <a:pathLst>
                <a:path w="6" h="7">
                  <a:moveTo>
                    <a:pt x="0" y="7"/>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872" name="Line 144"/>
            <p:cNvSpPr>
              <a:spLocks noChangeShapeType="1"/>
            </p:cNvSpPr>
            <p:nvPr/>
          </p:nvSpPr>
          <p:spPr bwMode="auto">
            <a:xfrm>
              <a:off x="4854" y="2810"/>
              <a:ext cx="7" cy="1"/>
            </a:xfrm>
            <a:prstGeom prst="line">
              <a:avLst/>
            </a:prstGeom>
            <a:noFill/>
            <a:ln w="25400">
              <a:solidFill>
                <a:srgbClr val="FF0000"/>
              </a:solidFill>
              <a:round/>
              <a:headEnd/>
              <a:tailEnd/>
            </a:ln>
          </p:spPr>
          <p:txBody>
            <a:bodyPr/>
            <a:lstStyle/>
            <a:p>
              <a:endParaRPr lang="en-US"/>
            </a:p>
          </p:txBody>
        </p:sp>
        <p:sp>
          <p:nvSpPr>
            <p:cNvPr id="969873" name="Freeform 145"/>
            <p:cNvSpPr>
              <a:spLocks/>
            </p:cNvSpPr>
            <p:nvPr/>
          </p:nvSpPr>
          <p:spPr bwMode="auto">
            <a:xfrm>
              <a:off x="4861" y="2804"/>
              <a:ext cx="12" cy="6"/>
            </a:xfrm>
            <a:custGeom>
              <a:avLst/>
              <a:gdLst/>
              <a:ahLst/>
              <a:cxnLst>
                <a:cxn ang="0">
                  <a:pos x="0" y="6"/>
                </a:cxn>
                <a:cxn ang="0">
                  <a:pos x="6" y="0"/>
                </a:cxn>
                <a:cxn ang="0">
                  <a:pos x="12" y="0"/>
                </a:cxn>
              </a:cxnLst>
              <a:rect l="0" t="0" r="r" b="b"/>
              <a:pathLst>
                <a:path w="12" h="6">
                  <a:moveTo>
                    <a:pt x="0" y="6"/>
                  </a:moveTo>
                  <a:lnTo>
                    <a:pt x="6" y="0"/>
                  </a:lnTo>
                  <a:lnTo>
                    <a:pt x="12" y="0"/>
                  </a:lnTo>
                </a:path>
              </a:pathLst>
            </a:custGeom>
            <a:noFill/>
            <a:ln w="25400">
              <a:solidFill>
                <a:srgbClr val="FF0000"/>
              </a:solidFill>
              <a:prstDash val="solid"/>
              <a:round/>
              <a:headEnd/>
              <a:tailEnd/>
            </a:ln>
          </p:spPr>
          <p:txBody>
            <a:bodyPr/>
            <a:lstStyle/>
            <a:p>
              <a:endParaRPr lang="en-US"/>
            </a:p>
          </p:txBody>
        </p:sp>
        <p:sp>
          <p:nvSpPr>
            <p:cNvPr id="969874" name="Line 146"/>
            <p:cNvSpPr>
              <a:spLocks noChangeShapeType="1"/>
            </p:cNvSpPr>
            <p:nvPr/>
          </p:nvSpPr>
          <p:spPr bwMode="auto">
            <a:xfrm>
              <a:off x="4873" y="2804"/>
              <a:ext cx="7" cy="1"/>
            </a:xfrm>
            <a:prstGeom prst="line">
              <a:avLst/>
            </a:prstGeom>
            <a:noFill/>
            <a:ln w="25400">
              <a:solidFill>
                <a:srgbClr val="FF0000"/>
              </a:solidFill>
              <a:round/>
              <a:headEnd/>
              <a:tailEnd/>
            </a:ln>
          </p:spPr>
          <p:txBody>
            <a:bodyPr/>
            <a:lstStyle/>
            <a:p>
              <a:endParaRPr lang="en-US"/>
            </a:p>
          </p:txBody>
        </p:sp>
        <p:sp>
          <p:nvSpPr>
            <p:cNvPr id="969875" name="Line 147"/>
            <p:cNvSpPr>
              <a:spLocks noChangeShapeType="1"/>
            </p:cNvSpPr>
            <p:nvPr/>
          </p:nvSpPr>
          <p:spPr bwMode="auto">
            <a:xfrm>
              <a:off x="4880" y="2804"/>
              <a:ext cx="13" cy="1"/>
            </a:xfrm>
            <a:prstGeom prst="line">
              <a:avLst/>
            </a:prstGeom>
            <a:noFill/>
            <a:ln w="25400">
              <a:solidFill>
                <a:srgbClr val="FF0000"/>
              </a:solidFill>
              <a:round/>
              <a:headEnd/>
              <a:tailEnd/>
            </a:ln>
          </p:spPr>
          <p:txBody>
            <a:bodyPr/>
            <a:lstStyle/>
            <a:p>
              <a:endParaRPr lang="en-US"/>
            </a:p>
          </p:txBody>
        </p:sp>
        <p:sp>
          <p:nvSpPr>
            <p:cNvPr id="969876" name="Freeform 148"/>
            <p:cNvSpPr>
              <a:spLocks/>
            </p:cNvSpPr>
            <p:nvPr/>
          </p:nvSpPr>
          <p:spPr bwMode="auto">
            <a:xfrm>
              <a:off x="4893" y="2798"/>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877" name="Line 149"/>
            <p:cNvSpPr>
              <a:spLocks noChangeShapeType="1"/>
            </p:cNvSpPr>
            <p:nvPr/>
          </p:nvSpPr>
          <p:spPr bwMode="auto">
            <a:xfrm>
              <a:off x="4899" y="2798"/>
              <a:ext cx="6" cy="1"/>
            </a:xfrm>
            <a:prstGeom prst="line">
              <a:avLst/>
            </a:prstGeom>
            <a:noFill/>
            <a:ln w="25400">
              <a:solidFill>
                <a:srgbClr val="FF0000"/>
              </a:solidFill>
              <a:round/>
              <a:headEnd/>
              <a:tailEnd/>
            </a:ln>
          </p:spPr>
          <p:txBody>
            <a:bodyPr/>
            <a:lstStyle/>
            <a:p>
              <a:endParaRPr lang="en-US"/>
            </a:p>
          </p:txBody>
        </p:sp>
        <p:sp>
          <p:nvSpPr>
            <p:cNvPr id="969878" name="Freeform 150"/>
            <p:cNvSpPr>
              <a:spLocks/>
            </p:cNvSpPr>
            <p:nvPr/>
          </p:nvSpPr>
          <p:spPr bwMode="auto">
            <a:xfrm>
              <a:off x="4905" y="2791"/>
              <a:ext cx="13" cy="7"/>
            </a:xfrm>
            <a:custGeom>
              <a:avLst/>
              <a:gdLst/>
              <a:ahLst/>
              <a:cxnLst>
                <a:cxn ang="0">
                  <a:pos x="0" y="7"/>
                </a:cxn>
                <a:cxn ang="0">
                  <a:pos x="7" y="0"/>
                </a:cxn>
                <a:cxn ang="0">
                  <a:pos x="13" y="0"/>
                </a:cxn>
              </a:cxnLst>
              <a:rect l="0" t="0" r="r" b="b"/>
              <a:pathLst>
                <a:path w="13" h="7">
                  <a:moveTo>
                    <a:pt x="0" y="7"/>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879" name="Line 151"/>
            <p:cNvSpPr>
              <a:spLocks noChangeShapeType="1"/>
            </p:cNvSpPr>
            <p:nvPr/>
          </p:nvSpPr>
          <p:spPr bwMode="auto">
            <a:xfrm>
              <a:off x="4918" y="2791"/>
              <a:ext cx="7" cy="1"/>
            </a:xfrm>
            <a:prstGeom prst="line">
              <a:avLst/>
            </a:prstGeom>
            <a:noFill/>
            <a:ln w="25400">
              <a:solidFill>
                <a:srgbClr val="FF0000"/>
              </a:solidFill>
              <a:round/>
              <a:headEnd/>
              <a:tailEnd/>
            </a:ln>
          </p:spPr>
          <p:txBody>
            <a:bodyPr/>
            <a:lstStyle/>
            <a:p>
              <a:endParaRPr lang="en-US"/>
            </a:p>
          </p:txBody>
        </p:sp>
        <p:sp>
          <p:nvSpPr>
            <p:cNvPr id="969880" name="Freeform 152"/>
            <p:cNvSpPr>
              <a:spLocks/>
            </p:cNvSpPr>
            <p:nvPr/>
          </p:nvSpPr>
          <p:spPr bwMode="auto">
            <a:xfrm>
              <a:off x="4925" y="2785"/>
              <a:ext cx="12" cy="6"/>
            </a:xfrm>
            <a:custGeom>
              <a:avLst/>
              <a:gdLst/>
              <a:ahLst/>
              <a:cxnLst>
                <a:cxn ang="0">
                  <a:pos x="0" y="6"/>
                </a:cxn>
                <a:cxn ang="0">
                  <a:pos x="6" y="0"/>
                </a:cxn>
                <a:cxn ang="0">
                  <a:pos x="12" y="0"/>
                </a:cxn>
              </a:cxnLst>
              <a:rect l="0" t="0" r="r" b="b"/>
              <a:pathLst>
                <a:path w="12" h="6">
                  <a:moveTo>
                    <a:pt x="0" y="6"/>
                  </a:moveTo>
                  <a:lnTo>
                    <a:pt x="6" y="0"/>
                  </a:lnTo>
                  <a:lnTo>
                    <a:pt x="12" y="0"/>
                  </a:lnTo>
                </a:path>
              </a:pathLst>
            </a:custGeom>
            <a:noFill/>
            <a:ln w="25400">
              <a:solidFill>
                <a:srgbClr val="FF0000"/>
              </a:solidFill>
              <a:prstDash val="solid"/>
              <a:round/>
              <a:headEnd/>
              <a:tailEnd/>
            </a:ln>
          </p:spPr>
          <p:txBody>
            <a:bodyPr/>
            <a:lstStyle/>
            <a:p>
              <a:endParaRPr lang="en-US"/>
            </a:p>
          </p:txBody>
        </p:sp>
        <p:sp>
          <p:nvSpPr>
            <p:cNvPr id="969881" name="Line 153"/>
            <p:cNvSpPr>
              <a:spLocks noChangeShapeType="1"/>
            </p:cNvSpPr>
            <p:nvPr/>
          </p:nvSpPr>
          <p:spPr bwMode="auto">
            <a:xfrm>
              <a:off x="4937" y="2785"/>
              <a:ext cx="7" cy="1"/>
            </a:xfrm>
            <a:prstGeom prst="line">
              <a:avLst/>
            </a:prstGeom>
            <a:noFill/>
            <a:ln w="25400">
              <a:solidFill>
                <a:srgbClr val="FF0000"/>
              </a:solidFill>
              <a:round/>
              <a:headEnd/>
              <a:tailEnd/>
            </a:ln>
          </p:spPr>
          <p:txBody>
            <a:bodyPr/>
            <a:lstStyle/>
            <a:p>
              <a:endParaRPr lang="en-US"/>
            </a:p>
          </p:txBody>
        </p:sp>
        <p:sp>
          <p:nvSpPr>
            <p:cNvPr id="969882" name="Freeform 154"/>
            <p:cNvSpPr>
              <a:spLocks/>
            </p:cNvSpPr>
            <p:nvPr/>
          </p:nvSpPr>
          <p:spPr bwMode="auto">
            <a:xfrm>
              <a:off x="4944" y="2778"/>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83" name="Line 155"/>
            <p:cNvSpPr>
              <a:spLocks noChangeShapeType="1"/>
            </p:cNvSpPr>
            <p:nvPr/>
          </p:nvSpPr>
          <p:spPr bwMode="auto">
            <a:xfrm>
              <a:off x="4950" y="2778"/>
              <a:ext cx="13" cy="1"/>
            </a:xfrm>
            <a:prstGeom prst="line">
              <a:avLst/>
            </a:prstGeom>
            <a:noFill/>
            <a:ln w="25400">
              <a:solidFill>
                <a:srgbClr val="FF0000"/>
              </a:solidFill>
              <a:round/>
              <a:headEnd/>
              <a:tailEnd/>
            </a:ln>
          </p:spPr>
          <p:txBody>
            <a:bodyPr/>
            <a:lstStyle/>
            <a:p>
              <a:endParaRPr lang="en-US"/>
            </a:p>
          </p:txBody>
        </p:sp>
        <p:sp>
          <p:nvSpPr>
            <p:cNvPr id="969884" name="Freeform 156"/>
            <p:cNvSpPr>
              <a:spLocks/>
            </p:cNvSpPr>
            <p:nvPr/>
          </p:nvSpPr>
          <p:spPr bwMode="auto">
            <a:xfrm>
              <a:off x="4963" y="2772"/>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885" name="Line 157"/>
            <p:cNvSpPr>
              <a:spLocks noChangeShapeType="1"/>
            </p:cNvSpPr>
            <p:nvPr/>
          </p:nvSpPr>
          <p:spPr bwMode="auto">
            <a:xfrm>
              <a:off x="4969" y="2772"/>
              <a:ext cx="7" cy="1"/>
            </a:xfrm>
            <a:prstGeom prst="line">
              <a:avLst/>
            </a:prstGeom>
            <a:noFill/>
            <a:ln w="25400">
              <a:solidFill>
                <a:srgbClr val="FF0000"/>
              </a:solidFill>
              <a:round/>
              <a:headEnd/>
              <a:tailEnd/>
            </a:ln>
          </p:spPr>
          <p:txBody>
            <a:bodyPr/>
            <a:lstStyle/>
            <a:p>
              <a:endParaRPr lang="en-US"/>
            </a:p>
          </p:txBody>
        </p:sp>
        <p:sp>
          <p:nvSpPr>
            <p:cNvPr id="969886" name="Freeform 158"/>
            <p:cNvSpPr>
              <a:spLocks/>
            </p:cNvSpPr>
            <p:nvPr/>
          </p:nvSpPr>
          <p:spPr bwMode="auto">
            <a:xfrm>
              <a:off x="4976" y="2766"/>
              <a:ext cx="12" cy="6"/>
            </a:xfrm>
            <a:custGeom>
              <a:avLst/>
              <a:gdLst/>
              <a:ahLst/>
              <a:cxnLst>
                <a:cxn ang="0">
                  <a:pos x="0" y="6"/>
                </a:cxn>
                <a:cxn ang="0">
                  <a:pos x="6" y="0"/>
                </a:cxn>
                <a:cxn ang="0">
                  <a:pos x="12" y="0"/>
                </a:cxn>
              </a:cxnLst>
              <a:rect l="0" t="0" r="r" b="b"/>
              <a:pathLst>
                <a:path w="12" h="6">
                  <a:moveTo>
                    <a:pt x="0" y="6"/>
                  </a:moveTo>
                  <a:lnTo>
                    <a:pt x="6" y="0"/>
                  </a:lnTo>
                  <a:lnTo>
                    <a:pt x="12" y="0"/>
                  </a:lnTo>
                </a:path>
              </a:pathLst>
            </a:custGeom>
            <a:noFill/>
            <a:ln w="25400">
              <a:solidFill>
                <a:srgbClr val="FF0000"/>
              </a:solidFill>
              <a:prstDash val="solid"/>
              <a:round/>
              <a:headEnd/>
              <a:tailEnd/>
            </a:ln>
          </p:spPr>
          <p:txBody>
            <a:bodyPr/>
            <a:lstStyle/>
            <a:p>
              <a:endParaRPr lang="en-US"/>
            </a:p>
          </p:txBody>
        </p:sp>
        <p:sp>
          <p:nvSpPr>
            <p:cNvPr id="969887" name="Line 159"/>
            <p:cNvSpPr>
              <a:spLocks noChangeShapeType="1"/>
            </p:cNvSpPr>
            <p:nvPr/>
          </p:nvSpPr>
          <p:spPr bwMode="auto">
            <a:xfrm>
              <a:off x="4988" y="2766"/>
              <a:ext cx="7" cy="1"/>
            </a:xfrm>
            <a:prstGeom prst="line">
              <a:avLst/>
            </a:prstGeom>
            <a:noFill/>
            <a:ln w="25400">
              <a:solidFill>
                <a:srgbClr val="FF0000"/>
              </a:solidFill>
              <a:round/>
              <a:headEnd/>
              <a:tailEnd/>
            </a:ln>
          </p:spPr>
          <p:txBody>
            <a:bodyPr/>
            <a:lstStyle/>
            <a:p>
              <a:endParaRPr lang="en-US"/>
            </a:p>
          </p:txBody>
        </p:sp>
        <p:sp>
          <p:nvSpPr>
            <p:cNvPr id="969888" name="Freeform 160"/>
            <p:cNvSpPr>
              <a:spLocks/>
            </p:cNvSpPr>
            <p:nvPr/>
          </p:nvSpPr>
          <p:spPr bwMode="auto">
            <a:xfrm>
              <a:off x="4995" y="2759"/>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FF0000"/>
              </a:solidFill>
              <a:prstDash val="solid"/>
              <a:round/>
              <a:headEnd/>
              <a:tailEnd/>
            </a:ln>
          </p:spPr>
          <p:txBody>
            <a:bodyPr/>
            <a:lstStyle/>
            <a:p>
              <a:endParaRPr lang="en-US"/>
            </a:p>
          </p:txBody>
        </p:sp>
        <p:sp>
          <p:nvSpPr>
            <p:cNvPr id="969889" name="Line 161"/>
            <p:cNvSpPr>
              <a:spLocks noChangeShapeType="1"/>
            </p:cNvSpPr>
            <p:nvPr/>
          </p:nvSpPr>
          <p:spPr bwMode="auto">
            <a:xfrm>
              <a:off x="5007" y="2759"/>
              <a:ext cx="7" cy="1"/>
            </a:xfrm>
            <a:prstGeom prst="line">
              <a:avLst/>
            </a:prstGeom>
            <a:noFill/>
            <a:ln w="25400">
              <a:solidFill>
                <a:srgbClr val="FF0000"/>
              </a:solidFill>
              <a:round/>
              <a:headEnd/>
              <a:tailEnd/>
            </a:ln>
          </p:spPr>
          <p:txBody>
            <a:bodyPr/>
            <a:lstStyle/>
            <a:p>
              <a:endParaRPr lang="en-US"/>
            </a:p>
          </p:txBody>
        </p:sp>
        <p:sp>
          <p:nvSpPr>
            <p:cNvPr id="969890" name="Freeform 162"/>
            <p:cNvSpPr>
              <a:spLocks/>
            </p:cNvSpPr>
            <p:nvPr/>
          </p:nvSpPr>
          <p:spPr bwMode="auto">
            <a:xfrm>
              <a:off x="5014" y="2753"/>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91" name="Line 163"/>
            <p:cNvSpPr>
              <a:spLocks noChangeShapeType="1"/>
            </p:cNvSpPr>
            <p:nvPr/>
          </p:nvSpPr>
          <p:spPr bwMode="auto">
            <a:xfrm>
              <a:off x="5020" y="2753"/>
              <a:ext cx="13" cy="1"/>
            </a:xfrm>
            <a:prstGeom prst="line">
              <a:avLst/>
            </a:prstGeom>
            <a:noFill/>
            <a:ln w="25400">
              <a:solidFill>
                <a:srgbClr val="FF0000"/>
              </a:solidFill>
              <a:round/>
              <a:headEnd/>
              <a:tailEnd/>
            </a:ln>
          </p:spPr>
          <p:txBody>
            <a:bodyPr/>
            <a:lstStyle/>
            <a:p>
              <a:endParaRPr lang="en-US"/>
            </a:p>
          </p:txBody>
        </p:sp>
        <p:sp>
          <p:nvSpPr>
            <p:cNvPr id="969892" name="Freeform 164"/>
            <p:cNvSpPr>
              <a:spLocks/>
            </p:cNvSpPr>
            <p:nvPr/>
          </p:nvSpPr>
          <p:spPr bwMode="auto">
            <a:xfrm>
              <a:off x="5033" y="2747"/>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93" name="Line 165"/>
            <p:cNvSpPr>
              <a:spLocks noChangeShapeType="1"/>
            </p:cNvSpPr>
            <p:nvPr/>
          </p:nvSpPr>
          <p:spPr bwMode="auto">
            <a:xfrm>
              <a:off x="5039" y="2747"/>
              <a:ext cx="13" cy="1"/>
            </a:xfrm>
            <a:prstGeom prst="line">
              <a:avLst/>
            </a:prstGeom>
            <a:noFill/>
            <a:ln w="25400">
              <a:solidFill>
                <a:srgbClr val="FF0000"/>
              </a:solidFill>
              <a:round/>
              <a:headEnd/>
              <a:tailEnd/>
            </a:ln>
          </p:spPr>
          <p:txBody>
            <a:bodyPr/>
            <a:lstStyle/>
            <a:p>
              <a:endParaRPr lang="en-US"/>
            </a:p>
          </p:txBody>
        </p:sp>
        <p:sp>
          <p:nvSpPr>
            <p:cNvPr id="969894" name="Freeform 166"/>
            <p:cNvSpPr>
              <a:spLocks/>
            </p:cNvSpPr>
            <p:nvPr/>
          </p:nvSpPr>
          <p:spPr bwMode="auto">
            <a:xfrm>
              <a:off x="5052" y="2740"/>
              <a:ext cx="6" cy="7"/>
            </a:xfrm>
            <a:custGeom>
              <a:avLst/>
              <a:gdLst/>
              <a:ahLst/>
              <a:cxnLst>
                <a:cxn ang="0">
                  <a:pos x="0" y="7"/>
                </a:cxn>
                <a:cxn ang="0">
                  <a:pos x="6" y="0"/>
                </a:cxn>
                <a:cxn ang="0">
                  <a:pos x="6" y="0"/>
                </a:cxn>
              </a:cxnLst>
              <a:rect l="0" t="0" r="r" b="b"/>
              <a:pathLst>
                <a:path w="6" h="7">
                  <a:moveTo>
                    <a:pt x="0" y="7"/>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895" name="Line 167"/>
            <p:cNvSpPr>
              <a:spLocks noChangeShapeType="1"/>
            </p:cNvSpPr>
            <p:nvPr/>
          </p:nvSpPr>
          <p:spPr bwMode="auto">
            <a:xfrm>
              <a:off x="5058" y="2740"/>
              <a:ext cx="7" cy="1"/>
            </a:xfrm>
            <a:prstGeom prst="line">
              <a:avLst/>
            </a:prstGeom>
            <a:noFill/>
            <a:ln w="25400">
              <a:solidFill>
                <a:srgbClr val="FF0000"/>
              </a:solidFill>
              <a:round/>
              <a:headEnd/>
              <a:tailEnd/>
            </a:ln>
          </p:spPr>
          <p:txBody>
            <a:bodyPr/>
            <a:lstStyle/>
            <a:p>
              <a:endParaRPr lang="en-US"/>
            </a:p>
          </p:txBody>
        </p:sp>
        <p:sp>
          <p:nvSpPr>
            <p:cNvPr id="969896" name="Freeform 168"/>
            <p:cNvSpPr>
              <a:spLocks/>
            </p:cNvSpPr>
            <p:nvPr/>
          </p:nvSpPr>
          <p:spPr bwMode="auto">
            <a:xfrm>
              <a:off x="5065" y="2734"/>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897" name="Line 169"/>
            <p:cNvSpPr>
              <a:spLocks noChangeShapeType="1"/>
            </p:cNvSpPr>
            <p:nvPr/>
          </p:nvSpPr>
          <p:spPr bwMode="auto">
            <a:xfrm>
              <a:off x="5078" y="2734"/>
              <a:ext cx="6" cy="1"/>
            </a:xfrm>
            <a:prstGeom prst="line">
              <a:avLst/>
            </a:prstGeom>
            <a:noFill/>
            <a:ln w="25400">
              <a:solidFill>
                <a:srgbClr val="FF0000"/>
              </a:solidFill>
              <a:round/>
              <a:headEnd/>
              <a:tailEnd/>
            </a:ln>
          </p:spPr>
          <p:txBody>
            <a:bodyPr/>
            <a:lstStyle/>
            <a:p>
              <a:endParaRPr lang="en-US"/>
            </a:p>
          </p:txBody>
        </p:sp>
        <p:sp>
          <p:nvSpPr>
            <p:cNvPr id="969898" name="Freeform 170"/>
            <p:cNvSpPr>
              <a:spLocks/>
            </p:cNvSpPr>
            <p:nvPr/>
          </p:nvSpPr>
          <p:spPr bwMode="auto">
            <a:xfrm>
              <a:off x="5084" y="2727"/>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899" name="Line 171"/>
            <p:cNvSpPr>
              <a:spLocks noChangeShapeType="1"/>
            </p:cNvSpPr>
            <p:nvPr/>
          </p:nvSpPr>
          <p:spPr bwMode="auto">
            <a:xfrm>
              <a:off x="5090" y="2727"/>
              <a:ext cx="13" cy="1"/>
            </a:xfrm>
            <a:prstGeom prst="line">
              <a:avLst/>
            </a:prstGeom>
            <a:noFill/>
            <a:ln w="25400">
              <a:solidFill>
                <a:srgbClr val="FF0000"/>
              </a:solidFill>
              <a:round/>
              <a:headEnd/>
              <a:tailEnd/>
            </a:ln>
          </p:spPr>
          <p:txBody>
            <a:bodyPr/>
            <a:lstStyle/>
            <a:p>
              <a:endParaRPr lang="en-US"/>
            </a:p>
          </p:txBody>
        </p:sp>
        <p:sp>
          <p:nvSpPr>
            <p:cNvPr id="969900" name="Freeform 172"/>
            <p:cNvSpPr>
              <a:spLocks/>
            </p:cNvSpPr>
            <p:nvPr/>
          </p:nvSpPr>
          <p:spPr bwMode="auto">
            <a:xfrm>
              <a:off x="5103" y="2721"/>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901" name="Line 173"/>
            <p:cNvSpPr>
              <a:spLocks noChangeShapeType="1"/>
            </p:cNvSpPr>
            <p:nvPr/>
          </p:nvSpPr>
          <p:spPr bwMode="auto">
            <a:xfrm>
              <a:off x="5110" y="2721"/>
              <a:ext cx="12" cy="1"/>
            </a:xfrm>
            <a:prstGeom prst="line">
              <a:avLst/>
            </a:prstGeom>
            <a:noFill/>
            <a:ln w="25400">
              <a:solidFill>
                <a:srgbClr val="FF0000"/>
              </a:solidFill>
              <a:round/>
              <a:headEnd/>
              <a:tailEnd/>
            </a:ln>
          </p:spPr>
          <p:txBody>
            <a:bodyPr/>
            <a:lstStyle/>
            <a:p>
              <a:endParaRPr lang="en-US"/>
            </a:p>
          </p:txBody>
        </p:sp>
        <p:sp>
          <p:nvSpPr>
            <p:cNvPr id="969902" name="Freeform 174"/>
            <p:cNvSpPr>
              <a:spLocks/>
            </p:cNvSpPr>
            <p:nvPr/>
          </p:nvSpPr>
          <p:spPr bwMode="auto">
            <a:xfrm>
              <a:off x="5122" y="2715"/>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FF0000"/>
              </a:solidFill>
              <a:prstDash val="solid"/>
              <a:round/>
              <a:headEnd/>
              <a:tailEnd/>
            </a:ln>
          </p:spPr>
          <p:txBody>
            <a:bodyPr/>
            <a:lstStyle/>
            <a:p>
              <a:endParaRPr lang="en-US"/>
            </a:p>
          </p:txBody>
        </p:sp>
        <p:sp>
          <p:nvSpPr>
            <p:cNvPr id="969903" name="Line 175"/>
            <p:cNvSpPr>
              <a:spLocks noChangeShapeType="1"/>
            </p:cNvSpPr>
            <p:nvPr/>
          </p:nvSpPr>
          <p:spPr bwMode="auto">
            <a:xfrm>
              <a:off x="5129" y="2715"/>
              <a:ext cx="6" cy="1"/>
            </a:xfrm>
            <a:prstGeom prst="line">
              <a:avLst/>
            </a:prstGeom>
            <a:noFill/>
            <a:ln w="25400">
              <a:solidFill>
                <a:srgbClr val="FF0000"/>
              </a:solidFill>
              <a:round/>
              <a:headEnd/>
              <a:tailEnd/>
            </a:ln>
          </p:spPr>
          <p:txBody>
            <a:bodyPr/>
            <a:lstStyle/>
            <a:p>
              <a:endParaRPr lang="en-US"/>
            </a:p>
          </p:txBody>
        </p:sp>
        <p:sp>
          <p:nvSpPr>
            <p:cNvPr id="969904" name="Freeform 176"/>
            <p:cNvSpPr>
              <a:spLocks/>
            </p:cNvSpPr>
            <p:nvPr/>
          </p:nvSpPr>
          <p:spPr bwMode="auto">
            <a:xfrm>
              <a:off x="5135" y="2708"/>
              <a:ext cx="13" cy="7"/>
            </a:xfrm>
            <a:custGeom>
              <a:avLst/>
              <a:gdLst/>
              <a:ahLst/>
              <a:cxnLst>
                <a:cxn ang="0">
                  <a:pos x="0" y="7"/>
                </a:cxn>
                <a:cxn ang="0">
                  <a:pos x="6" y="0"/>
                </a:cxn>
                <a:cxn ang="0">
                  <a:pos x="13" y="0"/>
                </a:cxn>
              </a:cxnLst>
              <a:rect l="0" t="0" r="r" b="b"/>
              <a:pathLst>
                <a:path w="13" h="7">
                  <a:moveTo>
                    <a:pt x="0" y="7"/>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905" name="Line 177"/>
            <p:cNvSpPr>
              <a:spLocks noChangeShapeType="1"/>
            </p:cNvSpPr>
            <p:nvPr/>
          </p:nvSpPr>
          <p:spPr bwMode="auto">
            <a:xfrm>
              <a:off x="5148" y="2708"/>
              <a:ext cx="6" cy="1"/>
            </a:xfrm>
            <a:prstGeom prst="line">
              <a:avLst/>
            </a:prstGeom>
            <a:noFill/>
            <a:ln w="25400">
              <a:solidFill>
                <a:srgbClr val="FF0000"/>
              </a:solidFill>
              <a:round/>
              <a:headEnd/>
              <a:tailEnd/>
            </a:ln>
          </p:spPr>
          <p:txBody>
            <a:bodyPr/>
            <a:lstStyle/>
            <a:p>
              <a:endParaRPr lang="en-US"/>
            </a:p>
          </p:txBody>
        </p:sp>
        <p:sp>
          <p:nvSpPr>
            <p:cNvPr id="969906" name="Freeform 178"/>
            <p:cNvSpPr>
              <a:spLocks/>
            </p:cNvSpPr>
            <p:nvPr/>
          </p:nvSpPr>
          <p:spPr bwMode="auto">
            <a:xfrm>
              <a:off x="5154" y="2702"/>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907" name="Line 179"/>
            <p:cNvSpPr>
              <a:spLocks noChangeShapeType="1"/>
            </p:cNvSpPr>
            <p:nvPr/>
          </p:nvSpPr>
          <p:spPr bwMode="auto">
            <a:xfrm>
              <a:off x="5167" y="2702"/>
              <a:ext cx="6" cy="1"/>
            </a:xfrm>
            <a:prstGeom prst="line">
              <a:avLst/>
            </a:prstGeom>
            <a:noFill/>
            <a:ln w="25400">
              <a:solidFill>
                <a:srgbClr val="FF0000"/>
              </a:solidFill>
              <a:round/>
              <a:headEnd/>
              <a:tailEnd/>
            </a:ln>
          </p:spPr>
          <p:txBody>
            <a:bodyPr/>
            <a:lstStyle/>
            <a:p>
              <a:endParaRPr lang="en-US"/>
            </a:p>
          </p:txBody>
        </p:sp>
        <p:sp>
          <p:nvSpPr>
            <p:cNvPr id="969908" name="Line 180"/>
            <p:cNvSpPr>
              <a:spLocks noChangeShapeType="1"/>
            </p:cNvSpPr>
            <p:nvPr/>
          </p:nvSpPr>
          <p:spPr bwMode="auto">
            <a:xfrm flipV="1">
              <a:off x="5173" y="2695"/>
              <a:ext cx="7" cy="7"/>
            </a:xfrm>
            <a:prstGeom prst="line">
              <a:avLst/>
            </a:prstGeom>
            <a:noFill/>
            <a:ln w="25400">
              <a:solidFill>
                <a:srgbClr val="FF0000"/>
              </a:solidFill>
              <a:round/>
              <a:headEnd/>
              <a:tailEnd/>
            </a:ln>
          </p:spPr>
          <p:txBody>
            <a:bodyPr/>
            <a:lstStyle/>
            <a:p>
              <a:endParaRPr lang="en-US"/>
            </a:p>
          </p:txBody>
        </p:sp>
        <p:sp>
          <p:nvSpPr>
            <p:cNvPr id="969909" name="Line 181"/>
            <p:cNvSpPr>
              <a:spLocks noChangeShapeType="1"/>
            </p:cNvSpPr>
            <p:nvPr/>
          </p:nvSpPr>
          <p:spPr bwMode="auto">
            <a:xfrm flipV="1">
              <a:off x="5180" y="2689"/>
              <a:ext cx="12" cy="6"/>
            </a:xfrm>
            <a:prstGeom prst="line">
              <a:avLst/>
            </a:prstGeom>
            <a:noFill/>
            <a:ln w="25400">
              <a:solidFill>
                <a:srgbClr val="FF0000"/>
              </a:solidFill>
              <a:round/>
              <a:headEnd/>
              <a:tailEnd/>
            </a:ln>
          </p:spPr>
          <p:txBody>
            <a:bodyPr/>
            <a:lstStyle/>
            <a:p>
              <a:endParaRPr lang="en-US"/>
            </a:p>
          </p:txBody>
        </p:sp>
        <p:sp>
          <p:nvSpPr>
            <p:cNvPr id="969910" name="Line 182"/>
            <p:cNvSpPr>
              <a:spLocks noChangeShapeType="1"/>
            </p:cNvSpPr>
            <p:nvPr/>
          </p:nvSpPr>
          <p:spPr bwMode="auto">
            <a:xfrm>
              <a:off x="5192" y="2689"/>
              <a:ext cx="7" cy="1"/>
            </a:xfrm>
            <a:prstGeom prst="line">
              <a:avLst/>
            </a:prstGeom>
            <a:noFill/>
            <a:ln w="25400">
              <a:solidFill>
                <a:srgbClr val="FF0000"/>
              </a:solidFill>
              <a:round/>
              <a:headEnd/>
              <a:tailEnd/>
            </a:ln>
          </p:spPr>
          <p:txBody>
            <a:bodyPr/>
            <a:lstStyle/>
            <a:p>
              <a:endParaRPr lang="en-US"/>
            </a:p>
          </p:txBody>
        </p:sp>
        <p:sp>
          <p:nvSpPr>
            <p:cNvPr id="969911" name="Freeform 183"/>
            <p:cNvSpPr>
              <a:spLocks/>
            </p:cNvSpPr>
            <p:nvPr/>
          </p:nvSpPr>
          <p:spPr bwMode="auto">
            <a:xfrm>
              <a:off x="5199" y="2683"/>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912" name="Line 184"/>
            <p:cNvSpPr>
              <a:spLocks noChangeShapeType="1"/>
            </p:cNvSpPr>
            <p:nvPr/>
          </p:nvSpPr>
          <p:spPr bwMode="auto">
            <a:xfrm>
              <a:off x="5205" y="2683"/>
              <a:ext cx="13" cy="1"/>
            </a:xfrm>
            <a:prstGeom prst="line">
              <a:avLst/>
            </a:prstGeom>
            <a:noFill/>
            <a:ln w="25400">
              <a:solidFill>
                <a:srgbClr val="FF0000"/>
              </a:solidFill>
              <a:round/>
              <a:headEnd/>
              <a:tailEnd/>
            </a:ln>
          </p:spPr>
          <p:txBody>
            <a:bodyPr/>
            <a:lstStyle/>
            <a:p>
              <a:endParaRPr lang="en-US"/>
            </a:p>
          </p:txBody>
        </p:sp>
        <p:sp>
          <p:nvSpPr>
            <p:cNvPr id="969913" name="Freeform 185"/>
            <p:cNvSpPr>
              <a:spLocks/>
            </p:cNvSpPr>
            <p:nvPr/>
          </p:nvSpPr>
          <p:spPr bwMode="auto">
            <a:xfrm>
              <a:off x="5218" y="2676"/>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914" name="Line 186"/>
            <p:cNvSpPr>
              <a:spLocks noChangeShapeType="1"/>
            </p:cNvSpPr>
            <p:nvPr/>
          </p:nvSpPr>
          <p:spPr bwMode="auto">
            <a:xfrm>
              <a:off x="5224" y="2676"/>
              <a:ext cx="13" cy="1"/>
            </a:xfrm>
            <a:prstGeom prst="line">
              <a:avLst/>
            </a:prstGeom>
            <a:noFill/>
            <a:ln w="25400">
              <a:solidFill>
                <a:srgbClr val="FF0000"/>
              </a:solidFill>
              <a:round/>
              <a:headEnd/>
              <a:tailEnd/>
            </a:ln>
          </p:spPr>
          <p:txBody>
            <a:bodyPr/>
            <a:lstStyle/>
            <a:p>
              <a:endParaRPr lang="en-US"/>
            </a:p>
          </p:txBody>
        </p:sp>
        <p:sp>
          <p:nvSpPr>
            <p:cNvPr id="969915" name="Freeform 187"/>
            <p:cNvSpPr>
              <a:spLocks/>
            </p:cNvSpPr>
            <p:nvPr/>
          </p:nvSpPr>
          <p:spPr bwMode="auto">
            <a:xfrm>
              <a:off x="5237" y="2670"/>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FF0000"/>
              </a:solidFill>
              <a:prstDash val="solid"/>
              <a:round/>
              <a:headEnd/>
              <a:tailEnd/>
            </a:ln>
          </p:spPr>
          <p:txBody>
            <a:bodyPr/>
            <a:lstStyle/>
            <a:p>
              <a:endParaRPr lang="en-US"/>
            </a:p>
          </p:txBody>
        </p:sp>
        <p:sp>
          <p:nvSpPr>
            <p:cNvPr id="969916" name="Line 188"/>
            <p:cNvSpPr>
              <a:spLocks noChangeShapeType="1"/>
            </p:cNvSpPr>
            <p:nvPr/>
          </p:nvSpPr>
          <p:spPr bwMode="auto">
            <a:xfrm>
              <a:off x="5244" y="2670"/>
              <a:ext cx="6" cy="1"/>
            </a:xfrm>
            <a:prstGeom prst="line">
              <a:avLst/>
            </a:prstGeom>
            <a:noFill/>
            <a:ln w="25400">
              <a:solidFill>
                <a:srgbClr val="FF0000"/>
              </a:solidFill>
              <a:round/>
              <a:headEnd/>
              <a:tailEnd/>
            </a:ln>
          </p:spPr>
          <p:txBody>
            <a:bodyPr/>
            <a:lstStyle/>
            <a:p>
              <a:endParaRPr lang="en-US"/>
            </a:p>
          </p:txBody>
        </p:sp>
        <p:sp>
          <p:nvSpPr>
            <p:cNvPr id="969917" name="Freeform 189"/>
            <p:cNvSpPr>
              <a:spLocks/>
            </p:cNvSpPr>
            <p:nvPr/>
          </p:nvSpPr>
          <p:spPr bwMode="auto">
            <a:xfrm>
              <a:off x="5250" y="2664"/>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918" name="Line 190"/>
            <p:cNvSpPr>
              <a:spLocks noChangeShapeType="1"/>
            </p:cNvSpPr>
            <p:nvPr/>
          </p:nvSpPr>
          <p:spPr bwMode="auto">
            <a:xfrm>
              <a:off x="5263" y="2664"/>
              <a:ext cx="6" cy="1"/>
            </a:xfrm>
            <a:prstGeom prst="line">
              <a:avLst/>
            </a:prstGeom>
            <a:noFill/>
            <a:ln w="25400">
              <a:solidFill>
                <a:srgbClr val="FF0000"/>
              </a:solidFill>
              <a:round/>
              <a:headEnd/>
              <a:tailEnd/>
            </a:ln>
          </p:spPr>
          <p:txBody>
            <a:bodyPr/>
            <a:lstStyle/>
            <a:p>
              <a:endParaRPr lang="en-US"/>
            </a:p>
          </p:txBody>
        </p:sp>
        <p:sp>
          <p:nvSpPr>
            <p:cNvPr id="969919" name="Freeform 191"/>
            <p:cNvSpPr>
              <a:spLocks/>
            </p:cNvSpPr>
            <p:nvPr/>
          </p:nvSpPr>
          <p:spPr bwMode="auto">
            <a:xfrm>
              <a:off x="5269" y="2657"/>
              <a:ext cx="13" cy="7"/>
            </a:xfrm>
            <a:custGeom>
              <a:avLst/>
              <a:gdLst/>
              <a:ahLst/>
              <a:cxnLst>
                <a:cxn ang="0">
                  <a:pos x="0" y="7"/>
                </a:cxn>
                <a:cxn ang="0">
                  <a:pos x="6" y="0"/>
                </a:cxn>
                <a:cxn ang="0">
                  <a:pos x="13" y="0"/>
                </a:cxn>
              </a:cxnLst>
              <a:rect l="0" t="0" r="r" b="b"/>
              <a:pathLst>
                <a:path w="13" h="7">
                  <a:moveTo>
                    <a:pt x="0" y="7"/>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920" name="Line 192"/>
            <p:cNvSpPr>
              <a:spLocks noChangeShapeType="1"/>
            </p:cNvSpPr>
            <p:nvPr/>
          </p:nvSpPr>
          <p:spPr bwMode="auto">
            <a:xfrm>
              <a:off x="5282" y="2657"/>
              <a:ext cx="6" cy="1"/>
            </a:xfrm>
            <a:prstGeom prst="line">
              <a:avLst/>
            </a:prstGeom>
            <a:noFill/>
            <a:ln w="25400">
              <a:solidFill>
                <a:srgbClr val="FF0000"/>
              </a:solidFill>
              <a:round/>
              <a:headEnd/>
              <a:tailEnd/>
            </a:ln>
          </p:spPr>
          <p:txBody>
            <a:bodyPr/>
            <a:lstStyle/>
            <a:p>
              <a:endParaRPr lang="en-US"/>
            </a:p>
          </p:txBody>
        </p:sp>
        <p:sp>
          <p:nvSpPr>
            <p:cNvPr id="969921" name="Freeform 193"/>
            <p:cNvSpPr>
              <a:spLocks/>
            </p:cNvSpPr>
            <p:nvPr/>
          </p:nvSpPr>
          <p:spPr bwMode="auto">
            <a:xfrm>
              <a:off x="5288" y="2651"/>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922" name="Line 194"/>
            <p:cNvSpPr>
              <a:spLocks noChangeShapeType="1"/>
            </p:cNvSpPr>
            <p:nvPr/>
          </p:nvSpPr>
          <p:spPr bwMode="auto">
            <a:xfrm>
              <a:off x="5295" y="2651"/>
              <a:ext cx="12" cy="1"/>
            </a:xfrm>
            <a:prstGeom prst="line">
              <a:avLst/>
            </a:prstGeom>
            <a:noFill/>
            <a:ln w="25400">
              <a:solidFill>
                <a:srgbClr val="FF0000"/>
              </a:solidFill>
              <a:round/>
              <a:headEnd/>
              <a:tailEnd/>
            </a:ln>
          </p:spPr>
          <p:txBody>
            <a:bodyPr/>
            <a:lstStyle/>
            <a:p>
              <a:endParaRPr lang="en-US"/>
            </a:p>
          </p:txBody>
        </p:sp>
        <p:sp>
          <p:nvSpPr>
            <p:cNvPr id="969923" name="Freeform 195"/>
            <p:cNvSpPr>
              <a:spLocks/>
            </p:cNvSpPr>
            <p:nvPr/>
          </p:nvSpPr>
          <p:spPr bwMode="auto">
            <a:xfrm>
              <a:off x="5307" y="2644"/>
              <a:ext cx="7" cy="7"/>
            </a:xfrm>
            <a:custGeom>
              <a:avLst/>
              <a:gdLst/>
              <a:ahLst/>
              <a:cxnLst>
                <a:cxn ang="0">
                  <a:pos x="0" y="7"/>
                </a:cxn>
                <a:cxn ang="0">
                  <a:pos x="7" y="0"/>
                </a:cxn>
                <a:cxn ang="0">
                  <a:pos x="7" y="0"/>
                </a:cxn>
              </a:cxnLst>
              <a:rect l="0" t="0" r="r" b="b"/>
              <a:pathLst>
                <a:path w="7" h="7">
                  <a:moveTo>
                    <a:pt x="0" y="7"/>
                  </a:moveTo>
                  <a:lnTo>
                    <a:pt x="7" y="0"/>
                  </a:lnTo>
                  <a:lnTo>
                    <a:pt x="7" y="0"/>
                  </a:lnTo>
                </a:path>
              </a:pathLst>
            </a:custGeom>
            <a:noFill/>
            <a:ln w="25400">
              <a:solidFill>
                <a:srgbClr val="FF0000"/>
              </a:solidFill>
              <a:prstDash val="solid"/>
              <a:round/>
              <a:headEnd/>
              <a:tailEnd/>
            </a:ln>
          </p:spPr>
          <p:txBody>
            <a:bodyPr/>
            <a:lstStyle/>
            <a:p>
              <a:endParaRPr lang="en-US"/>
            </a:p>
          </p:txBody>
        </p:sp>
        <p:sp>
          <p:nvSpPr>
            <p:cNvPr id="969924" name="Line 196"/>
            <p:cNvSpPr>
              <a:spLocks noChangeShapeType="1"/>
            </p:cNvSpPr>
            <p:nvPr/>
          </p:nvSpPr>
          <p:spPr bwMode="auto">
            <a:xfrm>
              <a:off x="5314" y="2644"/>
              <a:ext cx="6" cy="1"/>
            </a:xfrm>
            <a:prstGeom prst="line">
              <a:avLst/>
            </a:prstGeom>
            <a:noFill/>
            <a:ln w="25400">
              <a:solidFill>
                <a:srgbClr val="FF0000"/>
              </a:solidFill>
              <a:round/>
              <a:headEnd/>
              <a:tailEnd/>
            </a:ln>
          </p:spPr>
          <p:txBody>
            <a:bodyPr/>
            <a:lstStyle/>
            <a:p>
              <a:endParaRPr lang="en-US"/>
            </a:p>
          </p:txBody>
        </p:sp>
        <p:sp>
          <p:nvSpPr>
            <p:cNvPr id="969925" name="Freeform 197"/>
            <p:cNvSpPr>
              <a:spLocks/>
            </p:cNvSpPr>
            <p:nvPr/>
          </p:nvSpPr>
          <p:spPr bwMode="auto">
            <a:xfrm>
              <a:off x="5320" y="2638"/>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0000"/>
              </a:solidFill>
              <a:prstDash val="solid"/>
              <a:round/>
              <a:headEnd/>
              <a:tailEnd/>
            </a:ln>
          </p:spPr>
          <p:txBody>
            <a:bodyPr/>
            <a:lstStyle/>
            <a:p>
              <a:endParaRPr lang="en-US"/>
            </a:p>
          </p:txBody>
        </p:sp>
        <p:grpSp>
          <p:nvGrpSpPr>
            <p:cNvPr id="969926" name="Group 198"/>
            <p:cNvGrpSpPr>
              <a:grpSpLocks/>
            </p:cNvGrpSpPr>
            <p:nvPr/>
          </p:nvGrpSpPr>
          <p:grpSpPr bwMode="auto">
            <a:xfrm>
              <a:off x="3744" y="2459"/>
              <a:ext cx="1908" cy="346"/>
              <a:chOff x="3663" y="2459"/>
              <a:chExt cx="1908" cy="346"/>
            </a:xfrm>
          </p:grpSpPr>
          <p:sp>
            <p:nvSpPr>
              <p:cNvPr id="969927" name="Line 199"/>
              <p:cNvSpPr>
                <a:spLocks noChangeShapeType="1"/>
              </p:cNvSpPr>
              <p:nvPr/>
            </p:nvSpPr>
            <p:spPr bwMode="auto">
              <a:xfrm>
                <a:off x="5252" y="2638"/>
                <a:ext cx="6" cy="1"/>
              </a:xfrm>
              <a:prstGeom prst="line">
                <a:avLst/>
              </a:prstGeom>
              <a:noFill/>
              <a:ln w="25400">
                <a:solidFill>
                  <a:srgbClr val="FF0000"/>
                </a:solidFill>
                <a:round/>
                <a:headEnd/>
                <a:tailEnd/>
              </a:ln>
            </p:spPr>
            <p:txBody>
              <a:bodyPr/>
              <a:lstStyle/>
              <a:p>
                <a:endParaRPr lang="en-US"/>
              </a:p>
            </p:txBody>
          </p:sp>
          <p:sp>
            <p:nvSpPr>
              <p:cNvPr id="969928" name="Freeform 200"/>
              <p:cNvSpPr>
                <a:spLocks/>
              </p:cNvSpPr>
              <p:nvPr/>
            </p:nvSpPr>
            <p:spPr bwMode="auto">
              <a:xfrm>
                <a:off x="5258" y="2632"/>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929" name="Line 201"/>
              <p:cNvSpPr>
                <a:spLocks noChangeShapeType="1"/>
              </p:cNvSpPr>
              <p:nvPr/>
            </p:nvSpPr>
            <p:spPr bwMode="auto">
              <a:xfrm>
                <a:off x="5271" y="2632"/>
                <a:ext cx="6" cy="1"/>
              </a:xfrm>
              <a:prstGeom prst="line">
                <a:avLst/>
              </a:prstGeom>
              <a:noFill/>
              <a:ln w="25400">
                <a:solidFill>
                  <a:srgbClr val="FF0000"/>
                </a:solidFill>
                <a:round/>
                <a:headEnd/>
                <a:tailEnd/>
              </a:ln>
            </p:spPr>
            <p:txBody>
              <a:bodyPr/>
              <a:lstStyle/>
              <a:p>
                <a:endParaRPr lang="en-US"/>
              </a:p>
            </p:txBody>
          </p:sp>
          <p:sp>
            <p:nvSpPr>
              <p:cNvPr id="969930" name="Freeform 202"/>
              <p:cNvSpPr>
                <a:spLocks/>
              </p:cNvSpPr>
              <p:nvPr/>
            </p:nvSpPr>
            <p:spPr bwMode="auto">
              <a:xfrm>
                <a:off x="5277" y="2625"/>
                <a:ext cx="7" cy="7"/>
              </a:xfrm>
              <a:custGeom>
                <a:avLst/>
                <a:gdLst/>
                <a:ahLst/>
                <a:cxnLst>
                  <a:cxn ang="0">
                    <a:pos x="0" y="7"/>
                  </a:cxn>
                  <a:cxn ang="0">
                    <a:pos x="0" y="0"/>
                  </a:cxn>
                  <a:cxn ang="0">
                    <a:pos x="7" y="0"/>
                  </a:cxn>
                </a:cxnLst>
                <a:rect l="0" t="0" r="r" b="b"/>
                <a:pathLst>
                  <a:path w="7" h="7">
                    <a:moveTo>
                      <a:pt x="0" y="7"/>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931" name="Line 203"/>
              <p:cNvSpPr>
                <a:spLocks noChangeShapeType="1"/>
              </p:cNvSpPr>
              <p:nvPr/>
            </p:nvSpPr>
            <p:spPr bwMode="auto">
              <a:xfrm>
                <a:off x="5284" y="2625"/>
                <a:ext cx="13" cy="1"/>
              </a:xfrm>
              <a:prstGeom prst="line">
                <a:avLst/>
              </a:prstGeom>
              <a:noFill/>
              <a:ln w="25400">
                <a:solidFill>
                  <a:srgbClr val="FF0000"/>
                </a:solidFill>
                <a:round/>
                <a:headEnd/>
                <a:tailEnd/>
              </a:ln>
            </p:spPr>
            <p:txBody>
              <a:bodyPr/>
              <a:lstStyle/>
              <a:p>
                <a:endParaRPr lang="en-US"/>
              </a:p>
            </p:txBody>
          </p:sp>
          <p:sp>
            <p:nvSpPr>
              <p:cNvPr id="969932" name="Freeform 204"/>
              <p:cNvSpPr>
                <a:spLocks/>
              </p:cNvSpPr>
              <p:nvPr/>
            </p:nvSpPr>
            <p:spPr bwMode="auto">
              <a:xfrm>
                <a:off x="5297" y="2619"/>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933" name="Line 205"/>
              <p:cNvSpPr>
                <a:spLocks noChangeShapeType="1"/>
              </p:cNvSpPr>
              <p:nvPr/>
            </p:nvSpPr>
            <p:spPr bwMode="auto">
              <a:xfrm>
                <a:off x="5303" y="2619"/>
                <a:ext cx="13" cy="1"/>
              </a:xfrm>
              <a:prstGeom prst="line">
                <a:avLst/>
              </a:prstGeom>
              <a:noFill/>
              <a:ln w="25400">
                <a:solidFill>
                  <a:srgbClr val="FF0000"/>
                </a:solidFill>
                <a:round/>
                <a:headEnd/>
                <a:tailEnd/>
              </a:ln>
            </p:spPr>
            <p:txBody>
              <a:bodyPr/>
              <a:lstStyle/>
              <a:p>
                <a:endParaRPr lang="en-US"/>
              </a:p>
            </p:txBody>
          </p:sp>
          <p:sp>
            <p:nvSpPr>
              <p:cNvPr id="969934" name="Freeform 206"/>
              <p:cNvSpPr>
                <a:spLocks/>
              </p:cNvSpPr>
              <p:nvPr/>
            </p:nvSpPr>
            <p:spPr bwMode="auto">
              <a:xfrm>
                <a:off x="5316" y="2613"/>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935" name="Line 207"/>
              <p:cNvSpPr>
                <a:spLocks noChangeShapeType="1"/>
              </p:cNvSpPr>
              <p:nvPr/>
            </p:nvSpPr>
            <p:spPr bwMode="auto">
              <a:xfrm>
                <a:off x="5322" y="2613"/>
                <a:ext cx="6" cy="1"/>
              </a:xfrm>
              <a:prstGeom prst="line">
                <a:avLst/>
              </a:prstGeom>
              <a:noFill/>
              <a:ln w="25400">
                <a:solidFill>
                  <a:srgbClr val="FF0000"/>
                </a:solidFill>
                <a:round/>
                <a:headEnd/>
                <a:tailEnd/>
              </a:ln>
            </p:spPr>
            <p:txBody>
              <a:bodyPr/>
              <a:lstStyle/>
              <a:p>
                <a:endParaRPr lang="en-US"/>
              </a:p>
            </p:txBody>
          </p:sp>
          <p:sp>
            <p:nvSpPr>
              <p:cNvPr id="969936" name="Freeform 208"/>
              <p:cNvSpPr>
                <a:spLocks/>
              </p:cNvSpPr>
              <p:nvPr/>
            </p:nvSpPr>
            <p:spPr bwMode="auto">
              <a:xfrm>
                <a:off x="5328" y="2606"/>
                <a:ext cx="13" cy="7"/>
              </a:xfrm>
              <a:custGeom>
                <a:avLst/>
                <a:gdLst/>
                <a:ahLst/>
                <a:cxnLst>
                  <a:cxn ang="0">
                    <a:pos x="0" y="7"/>
                  </a:cxn>
                  <a:cxn ang="0">
                    <a:pos x="7" y="0"/>
                  </a:cxn>
                  <a:cxn ang="0">
                    <a:pos x="13" y="0"/>
                  </a:cxn>
                </a:cxnLst>
                <a:rect l="0" t="0" r="r" b="b"/>
                <a:pathLst>
                  <a:path w="13" h="7">
                    <a:moveTo>
                      <a:pt x="0" y="7"/>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937" name="Line 209"/>
              <p:cNvSpPr>
                <a:spLocks noChangeShapeType="1"/>
              </p:cNvSpPr>
              <p:nvPr/>
            </p:nvSpPr>
            <p:spPr bwMode="auto">
              <a:xfrm>
                <a:off x="5341" y="2606"/>
                <a:ext cx="7" cy="1"/>
              </a:xfrm>
              <a:prstGeom prst="line">
                <a:avLst/>
              </a:prstGeom>
              <a:noFill/>
              <a:ln w="25400">
                <a:solidFill>
                  <a:srgbClr val="FF0000"/>
                </a:solidFill>
                <a:round/>
                <a:headEnd/>
                <a:tailEnd/>
              </a:ln>
            </p:spPr>
            <p:txBody>
              <a:bodyPr/>
              <a:lstStyle/>
              <a:p>
                <a:endParaRPr lang="en-US"/>
              </a:p>
            </p:txBody>
          </p:sp>
          <p:sp>
            <p:nvSpPr>
              <p:cNvPr id="969938" name="Freeform 210"/>
              <p:cNvSpPr>
                <a:spLocks/>
              </p:cNvSpPr>
              <p:nvPr/>
            </p:nvSpPr>
            <p:spPr bwMode="auto">
              <a:xfrm>
                <a:off x="5348" y="2600"/>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939" name="Line 211"/>
              <p:cNvSpPr>
                <a:spLocks noChangeShapeType="1"/>
              </p:cNvSpPr>
              <p:nvPr/>
            </p:nvSpPr>
            <p:spPr bwMode="auto">
              <a:xfrm>
                <a:off x="5354" y="2600"/>
                <a:ext cx="13" cy="1"/>
              </a:xfrm>
              <a:prstGeom prst="line">
                <a:avLst/>
              </a:prstGeom>
              <a:noFill/>
              <a:ln w="25400">
                <a:solidFill>
                  <a:srgbClr val="FF0000"/>
                </a:solidFill>
                <a:round/>
                <a:headEnd/>
                <a:tailEnd/>
              </a:ln>
            </p:spPr>
            <p:txBody>
              <a:bodyPr/>
              <a:lstStyle/>
              <a:p>
                <a:endParaRPr lang="en-US"/>
              </a:p>
            </p:txBody>
          </p:sp>
          <p:sp>
            <p:nvSpPr>
              <p:cNvPr id="969940" name="Freeform 212"/>
              <p:cNvSpPr>
                <a:spLocks/>
              </p:cNvSpPr>
              <p:nvPr/>
            </p:nvSpPr>
            <p:spPr bwMode="auto">
              <a:xfrm>
                <a:off x="5367" y="2593"/>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0000"/>
                </a:solidFill>
                <a:prstDash val="solid"/>
                <a:round/>
                <a:headEnd/>
                <a:tailEnd/>
              </a:ln>
            </p:spPr>
            <p:txBody>
              <a:bodyPr/>
              <a:lstStyle/>
              <a:p>
                <a:endParaRPr lang="en-US"/>
              </a:p>
            </p:txBody>
          </p:sp>
          <p:sp>
            <p:nvSpPr>
              <p:cNvPr id="969941" name="Line 213"/>
              <p:cNvSpPr>
                <a:spLocks noChangeShapeType="1"/>
              </p:cNvSpPr>
              <p:nvPr/>
            </p:nvSpPr>
            <p:spPr bwMode="auto">
              <a:xfrm>
                <a:off x="5373" y="2593"/>
                <a:ext cx="13" cy="1"/>
              </a:xfrm>
              <a:prstGeom prst="line">
                <a:avLst/>
              </a:prstGeom>
              <a:noFill/>
              <a:ln w="25400">
                <a:solidFill>
                  <a:srgbClr val="FF0000"/>
                </a:solidFill>
                <a:round/>
                <a:headEnd/>
                <a:tailEnd/>
              </a:ln>
            </p:spPr>
            <p:txBody>
              <a:bodyPr/>
              <a:lstStyle/>
              <a:p>
                <a:endParaRPr lang="en-US"/>
              </a:p>
            </p:txBody>
          </p:sp>
          <p:sp>
            <p:nvSpPr>
              <p:cNvPr id="969942" name="Freeform 214"/>
              <p:cNvSpPr>
                <a:spLocks/>
              </p:cNvSpPr>
              <p:nvPr/>
            </p:nvSpPr>
            <p:spPr bwMode="auto">
              <a:xfrm>
                <a:off x="5386" y="2587"/>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943" name="Line 215"/>
              <p:cNvSpPr>
                <a:spLocks noChangeShapeType="1"/>
              </p:cNvSpPr>
              <p:nvPr/>
            </p:nvSpPr>
            <p:spPr bwMode="auto">
              <a:xfrm>
                <a:off x="5392" y="2587"/>
                <a:ext cx="7" cy="1"/>
              </a:xfrm>
              <a:prstGeom prst="line">
                <a:avLst/>
              </a:prstGeom>
              <a:noFill/>
              <a:ln w="25400">
                <a:solidFill>
                  <a:srgbClr val="FF0000"/>
                </a:solidFill>
                <a:round/>
                <a:headEnd/>
                <a:tailEnd/>
              </a:ln>
            </p:spPr>
            <p:txBody>
              <a:bodyPr/>
              <a:lstStyle/>
              <a:p>
                <a:endParaRPr lang="en-US"/>
              </a:p>
            </p:txBody>
          </p:sp>
          <p:sp>
            <p:nvSpPr>
              <p:cNvPr id="969944" name="Line 216"/>
              <p:cNvSpPr>
                <a:spLocks noChangeShapeType="1"/>
              </p:cNvSpPr>
              <p:nvPr/>
            </p:nvSpPr>
            <p:spPr bwMode="auto">
              <a:xfrm>
                <a:off x="5399" y="2587"/>
                <a:ext cx="12" cy="1"/>
              </a:xfrm>
              <a:prstGeom prst="line">
                <a:avLst/>
              </a:prstGeom>
              <a:noFill/>
              <a:ln w="25400">
                <a:solidFill>
                  <a:srgbClr val="FF0000"/>
                </a:solidFill>
                <a:round/>
                <a:headEnd/>
                <a:tailEnd/>
              </a:ln>
            </p:spPr>
            <p:txBody>
              <a:bodyPr/>
              <a:lstStyle/>
              <a:p>
                <a:endParaRPr lang="en-US"/>
              </a:p>
            </p:txBody>
          </p:sp>
          <p:sp>
            <p:nvSpPr>
              <p:cNvPr id="969945" name="Freeform 217"/>
              <p:cNvSpPr>
                <a:spLocks/>
              </p:cNvSpPr>
              <p:nvPr/>
            </p:nvSpPr>
            <p:spPr bwMode="auto">
              <a:xfrm>
                <a:off x="5411" y="2581"/>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0000"/>
                </a:solidFill>
                <a:prstDash val="solid"/>
                <a:round/>
                <a:headEnd/>
                <a:tailEnd/>
              </a:ln>
            </p:spPr>
            <p:txBody>
              <a:bodyPr/>
              <a:lstStyle/>
              <a:p>
                <a:endParaRPr lang="en-US"/>
              </a:p>
            </p:txBody>
          </p:sp>
          <p:sp>
            <p:nvSpPr>
              <p:cNvPr id="969946" name="Line 218"/>
              <p:cNvSpPr>
                <a:spLocks noChangeShapeType="1"/>
              </p:cNvSpPr>
              <p:nvPr/>
            </p:nvSpPr>
            <p:spPr bwMode="auto">
              <a:xfrm>
                <a:off x="5418" y="2581"/>
                <a:ext cx="13" cy="1"/>
              </a:xfrm>
              <a:prstGeom prst="line">
                <a:avLst/>
              </a:prstGeom>
              <a:noFill/>
              <a:ln w="25400">
                <a:solidFill>
                  <a:srgbClr val="FF0000"/>
                </a:solidFill>
                <a:round/>
                <a:headEnd/>
                <a:tailEnd/>
              </a:ln>
            </p:spPr>
            <p:txBody>
              <a:bodyPr/>
              <a:lstStyle/>
              <a:p>
                <a:endParaRPr lang="en-US"/>
              </a:p>
            </p:txBody>
          </p:sp>
          <p:sp>
            <p:nvSpPr>
              <p:cNvPr id="969947" name="Freeform 219"/>
              <p:cNvSpPr>
                <a:spLocks/>
              </p:cNvSpPr>
              <p:nvPr/>
            </p:nvSpPr>
            <p:spPr bwMode="auto">
              <a:xfrm>
                <a:off x="5431" y="2574"/>
                <a:ext cx="6" cy="7"/>
              </a:xfrm>
              <a:custGeom>
                <a:avLst/>
                <a:gdLst/>
                <a:ahLst/>
                <a:cxnLst>
                  <a:cxn ang="0">
                    <a:pos x="0" y="7"/>
                  </a:cxn>
                  <a:cxn ang="0">
                    <a:pos x="6" y="0"/>
                  </a:cxn>
                  <a:cxn ang="0">
                    <a:pos x="6" y="0"/>
                  </a:cxn>
                </a:cxnLst>
                <a:rect l="0" t="0" r="r" b="b"/>
                <a:pathLst>
                  <a:path w="6" h="7">
                    <a:moveTo>
                      <a:pt x="0" y="7"/>
                    </a:moveTo>
                    <a:lnTo>
                      <a:pt x="6" y="0"/>
                    </a:lnTo>
                    <a:lnTo>
                      <a:pt x="6" y="0"/>
                    </a:lnTo>
                  </a:path>
                </a:pathLst>
              </a:custGeom>
              <a:noFill/>
              <a:ln w="25400">
                <a:solidFill>
                  <a:srgbClr val="FF0000"/>
                </a:solidFill>
                <a:prstDash val="solid"/>
                <a:round/>
                <a:headEnd/>
                <a:tailEnd/>
              </a:ln>
            </p:spPr>
            <p:txBody>
              <a:bodyPr/>
              <a:lstStyle/>
              <a:p>
                <a:endParaRPr lang="en-US"/>
              </a:p>
            </p:txBody>
          </p:sp>
          <p:sp>
            <p:nvSpPr>
              <p:cNvPr id="969948" name="Line 220"/>
              <p:cNvSpPr>
                <a:spLocks noChangeShapeType="1"/>
              </p:cNvSpPr>
              <p:nvPr/>
            </p:nvSpPr>
            <p:spPr bwMode="auto">
              <a:xfrm>
                <a:off x="5437" y="2574"/>
                <a:ext cx="6" cy="1"/>
              </a:xfrm>
              <a:prstGeom prst="line">
                <a:avLst/>
              </a:prstGeom>
              <a:noFill/>
              <a:ln w="25400">
                <a:solidFill>
                  <a:srgbClr val="FF0000"/>
                </a:solidFill>
                <a:round/>
                <a:headEnd/>
                <a:tailEnd/>
              </a:ln>
            </p:spPr>
            <p:txBody>
              <a:bodyPr/>
              <a:lstStyle/>
              <a:p>
                <a:endParaRPr lang="en-US"/>
              </a:p>
            </p:txBody>
          </p:sp>
          <p:sp>
            <p:nvSpPr>
              <p:cNvPr id="969949" name="Freeform 221"/>
              <p:cNvSpPr>
                <a:spLocks/>
              </p:cNvSpPr>
              <p:nvPr/>
            </p:nvSpPr>
            <p:spPr bwMode="auto">
              <a:xfrm>
                <a:off x="5443" y="2568"/>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950" name="Line 222"/>
              <p:cNvSpPr>
                <a:spLocks noChangeShapeType="1"/>
              </p:cNvSpPr>
              <p:nvPr/>
            </p:nvSpPr>
            <p:spPr bwMode="auto">
              <a:xfrm>
                <a:off x="5456" y="2568"/>
                <a:ext cx="6" cy="1"/>
              </a:xfrm>
              <a:prstGeom prst="line">
                <a:avLst/>
              </a:prstGeom>
              <a:noFill/>
              <a:ln w="25400">
                <a:solidFill>
                  <a:srgbClr val="FF0000"/>
                </a:solidFill>
                <a:round/>
                <a:headEnd/>
                <a:tailEnd/>
              </a:ln>
            </p:spPr>
            <p:txBody>
              <a:bodyPr/>
              <a:lstStyle/>
              <a:p>
                <a:endParaRPr lang="en-US"/>
              </a:p>
            </p:txBody>
          </p:sp>
          <p:sp>
            <p:nvSpPr>
              <p:cNvPr id="969951" name="Line 223"/>
              <p:cNvSpPr>
                <a:spLocks noChangeShapeType="1"/>
              </p:cNvSpPr>
              <p:nvPr/>
            </p:nvSpPr>
            <p:spPr bwMode="auto">
              <a:xfrm>
                <a:off x="5462" y="2568"/>
                <a:ext cx="7" cy="1"/>
              </a:xfrm>
              <a:prstGeom prst="line">
                <a:avLst/>
              </a:prstGeom>
              <a:noFill/>
              <a:ln w="25400">
                <a:solidFill>
                  <a:srgbClr val="FF0000"/>
                </a:solidFill>
                <a:round/>
                <a:headEnd/>
                <a:tailEnd/>
              </a:ln>
            </p:spPr>
            <p:txBody>
              <a:bodyPr/>
              <a:lstStyle/>
              <a:p>
                <a:endParaRPr lang="en-US"/>
              </a:p>
            </p:txBody>
          </p:sp>
          <p:sp>
            <p:nvSpPr>
              <p:cNvPr id="969952" name="Freeform 224"/>
              <p:cNvSpPr>
                <a:spLocks/>
              </p:cNvSpPr>
              <p:nvPr/>
            </p:nvSpPr>
            <p:spPr bwMode="auto">
              <a:xfrm>
                <a:off x="5469" y="2562"/>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953" name="Line 225"/>
              <p:cNvSpPr>
                <a:spLocks noChangeShapeType="1"/>
              </p:cNvSpPr>
              <p:nvPr/>
            </p:nvSpPr>
            <p:spPr bwMode="auto">
              <a:xfrm>
                <a:off x="5482" y="2562"/>
                <a:ext cx="6" cy="1"/>
              </a:xfrm>
              <a:prstGeom prst="line">
                <a:avLst/>
              </a:prstGeom>
              <a:noFill/>
              <a:ln w="25400">
                <a:solidFill>
                  <a:srgbClr val="FF0000"/>
                </a:solidFill>
                <a:round/>
                <a:headEnd/>
                <a:tailEnd/>
              </a:ln>
            </p:spPr>
            <p:txBody>
              <a:bodyPr/>
              <a:lstStyle/>
              <a:p>
                <a:endParaRPr lang="en-US"/>
              </a:p>
            </p:txBody>
          </p:sp>
          <p:sp>
            <p:nvSpPr>
              <p:cNvPr id="969954" name="Freeform 226"/>
              <p:cNvSpPr>
                <a:spLocks/>
              </p:cNvSpPr>
              <p:nvPr/>
            </p:nvSpPr>
            <p:spPr bwMode="auto">
              <a:xfrm>
                <a:off x="5488" y="2555"/>
                <a:ext cx="13" cy="7"/>
              </a:xfrm>
              <a:custGeom>
                <a:avLst/>
                <a:gdLst/>
                <a:ahLst/>
                <a:cxnLst>
                  <a:cxn ang="0">
                    <a:pos x="0" y="7"/>
                  </a:cxn>
                  <a:cxn ang="0">
                    <a:pos x="6" y="0"/>
                  </a:cxn>
                  <a:cxn ang="0">
                    <a:pos x="13" y="0"/>
                  </a:cxn>
                </a:cxnLst>
                <a:rect l="0" t="0" r="r" b="b"/>
                <a:pathLst>
                  <a:path w="13" h="7">
                    <a:moveTo>
                      <a:pt x="0" y="7"/>
                    </a:moveTo>
                    <a:lnTo>
                      <a:pt x="6" y="0"/>
                    </a:lnTo>
                    <a:lnTo>
                      <a:pt x="13" y="0"/>
                    </a:lnTo>
                  </a:path>
                </a:pathLst>
              </a:custGeom>
              <a:noFill/>
              <a:ln w="25400">
                <a:solidFill>
                  <a:srgbClr val="FF0000"/>
                </a:solidFill>
                <a:prstDash val="solid"/>
                <a:round/>
                <a:headEnd/>
                <a:tailEnd/>
              </a:ln>
            </p:spPr>
            <p:txBody>
              <a:bodyPr/>
              <a:lstStyle/>
              <a:p>
                <a:endParaRPr lang="en-US"/>
              </a:p>
            </p:txBody>
          </p:sp>
          <p:sp>
            <p:nvSpPr>
              <p:cNvPr id="969955" name="Line 227"/>
              <p:cNvSpPr>
                <a:spLocks noChangeShapeType="1"/>
              </p:cNvSpPr>
              <p:nvPr/>
            </p:nvSpPr>
            <p:spPr bwMode="auto">
              <a:xfrm>
                <a:off x="5501" y="2555"/>
                <a:ext cx="6" cy="1"/>
              </a:xfrm>
              <a:prstGeom prst="line">
                <a:avLst/>
              </a:prstGeom>
              <a:noFill/>
              <a:ln w="25400">
                <a:solidFill>
                  <a:srgbClr val="FF0000"/>
                </a:solidFill>
                <a:round/>
                <a:headEnd/>
                <a:tailEnd/>
              </a:ln>
            </p:spPr>
            <p:txBody>
              <a:bodyPr/>
              <a:lstStyle/>
              <a:p>
                <a:endParaRPr lang="en-US"/>
              </a:p>
            </p:txBody>
          </p:sp>
          <p:sp>
            <p:nvSpPr>
              <p:cNvPr id="969956" name="Line 228"/>
              <p:cNvSpPr>
                <a:spLocks noChangeShapeType="1"/>
              </p:cNvSpPr>
              <p:nvPr/>
            </p:nvSpPr>
            <p:spPr bwMode="auto">
              <a:xfrm>
                <a:off x="5507" y="2555"/>
                <a:ext cx="6" cy="1"/>
              </a:xfrm>
              <a:prstGeom prst="line">
                <a:avLst/>
              </a:prstGeom>
              <a:noFill/>
              <a:ln w="25400">
                <a:solidFill>
                  <a:srgbClr val="FF0000"/>
                </a:solidFill>
                <a:round/>
                <a:headEnd/>
                <a:tailEnd/>
              </a:ln>
            </p:spPr>
            <p:txBody>
              <a:bodyPr/>
              <a:lstStyle/>
              <a:p>
                <a:endParaRPr lang="en-US"/>
              </a:p>
            </p:txBody>
          </p:sp>
          <p:sp>
            <p:nvSpPr>
              <p:cNvPr id="969957" name="Freeform 229"/>
              <p:cNvSpPr>
                <a:spLocks/>
              </p:cNvSpPr>
              <p:nvPr/>
            </p:nvSpPr>
            <p:spPr bwMode="auto">
              <a:xfrm>
                <a:off x="5513" y="2549"/>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0000"/>
                </a:solidFill>
                <a:prstDash val="solid"/>
                <a:round/>
                <a:headEnd/>
                <a:tailEnd/>
              </a:ln>
            </p:spPr>
            <p:txBody>
              <a:bodyPr/>
              <a:lstStyle/>
              <a:p>
                <a:endParaRPr lang="en-US"/>
              </a:p>
            </p:txBody>
          </p:sp>
          <p:sp>
            <p:nvSpPr>
              <p:cNvPr id="969958" name="Line 230"/>
              <p:cNvSpPr>
                <a:spLocks noChangeShapeType="1"/>
              </p:cNvSpPr>
              <p:nvPr/>
            </p:nvSpPr>
            <p:spPr bwMode="auto">
              <a:xfrm>
                <a:off x="5526" y="2549"/>
                <a:ext cx="7" cy="1"/>
              </a:xfrm>
              <a:prstGeom prst="line">
                <a:avLst/>
              </a:prstGeom>
              <a:noFill/>
              <a:ln w="25400">
                <a:solidFill>
                  <a:srgbClr val="FF0000"/>
                </a:solidFill>
                <a:round/>
                <a:headEnd/>
                <a:tailEnd/>
              </a:ln>
            </p:spPr>
            <p:txBody>
              <a:bodyPr/>
              <a:lstStyle/>
              <a:p>
                <a:endParaRPr lang="en-US"/>
              </a:p>
            </p:txBody>
          </p:sp>
          <p:sp>
            <p:nvSpPr>
              <p:cNvPr id="969959" name="Line 231"/>
              <p:cNvSpPr>
                <a:spLocks noChangeShapeType="1"/>
              </p:cNvSpPr>
              <p:nvPr/>
            </p:nvSpPr>
            <p:spPr bwMode="auto">
              <a:xfrm>
                <a:off x="5533" y="2549"/>
                <a:ext cx="12" cy="1"/>
              </a:xfrm>
              <a:prstGeom prst="line">
                <a:avLst/>
              </a:prstGeom>
              <a:noFill/>
              <a:ln w="25400">
                <a:solidFill>
                  <a:srgbClr val="FF0000"/>
                </a:solidFill>
                <a:round/>
                <a:headEnd/>
                <a:tailEnd/>
              </a:ln>
            </p:spPr>
            <p:txBody>
              <a:bodyPr/>
              <a:lstStyle/>
              <a:p>
                <a:endParaRPr lang="en-US"/>
              </a:p>
            </p:txBody>
          </p:sp>
          <p:sp>
            <p:nvSpPr>
              <p:cNvPr id="969960" name="Freeform 232"/>
              <p:cNvSpPr>
                <a:spLocks/>
              </p:cNvSpPr>
              <p:nvPr/>
            </p:nvSpPr>
            <p:spPr bwMode="auto">
              <a:xfrm>
                <a:off x="5545" y="2542"/>
                <a:ext cx="7" cy="7"/>
              </a:xfrm>
              <a:custGeom>
                <a:avLst/>
                <a:gdLst/>
                <a:ahLst/>
                <a:cxnLst>
                  <a:cxn ang="0">
                    <a:pos x="0" y="7"/>
                  </a:cxn>
                  <a:cxn ang="0">
                    <a:pos x="7" y="0"/>
                  </a:cxn>
                  <a:cxn ang="0">
                    <a:pos x="7" y="0"/>
                  </a:cxn>
                </a:cxnLst>
                <a:rect l="0" t="0" r="r" b="b"/>
                <a:pathLst>
                  <a:path w="7" h="7">
                    <a:moveTo>
                      <a:pt x="0" y="7"/>
                    </a:moveTo>
                    <a:lnTo>
                      <a:pt x="7" y="0"/>
                    </a:lnTo>
                    <a:lnTo>
                      <a:pt x="7" y="0"/>
                    </a:lnTo>
                  </a:path>
                </a:pathLst>
              </a:custGeom>
              <a:noFill/>
              <a:ln w="25400">
                <a:solidFill>
                  <a:srgbClr val="FF0000"/>
                </a:solidFill>
                <a:prstDash val="solid"/>
                <a:round/>
                <a:headEnd/>
                <a:tailEnd/>
              </a:ln>
            </p:spPr>
            <p:txBody>
              <a:bodyPr/>
              <a:lstStyle/>
              <a:p>
                <a:endParaRPr lang="en-US"/>
              </a:p>
            </p:txBody>
          </p:sp>
          <p:sp>
            <p:nvSpPr>
              <p:cNvPr id="969961" name="Line 233"/>
              <p:cNvSpPr>
                <a:spLocks noChangeShapeType="1"/>
              </p:cNvSpPr>
              <p:nvPr/>
            </p:nvSpPr>
            <p:spPr bwMode="auto">
              <a:xfrm>
                <a:off x="5552" y="2542"/>
                <a:ext cx="6" cy="1"/>
              </a:xfrm>
              <a:prstGeom prst="line">
                <a:avLst/>
              </a:prstGeom>
              <a:noFill/>
              <a:ln w="25400">
                <a:solidFill>
                  <a:srgbClr val="FF0000"/>
                </a:solidFill>
                <a:round/>
                <a:headEnd/>
                <a:tailEnd/>
              </a:ln>
            </p:spPr>
            <p:txBody>
              <a:bodyPr/>
              <a:lstStyle/>
              <a:p>
                <a:endParaRPr lang="en-US"/>
              </a:p>
            </p:txBody>
          </p:sp>
          <p:sp>
            <p:nvSpPr>
              <p:cNvPr id="969962" name="Line 234"/>
              <p:cNvSpPr>
                <a:spLocks noChangeShapeType="1"/>
              </p:cNvSpPr>
              <p:nvPr/>
            </p:nvSpPr>
            <p:spPr bwMode="auto">
              <a:xfrm>
                <a:off x="5558" y="2542"/>
                <a:ext cx="13" cy="1"/>
              </a:xfrm>
              <a:prstGeom prst="line">
                <a:avLst/>
              </a:prstGeom>
              <a:noFill/>
              <a:ln w="25400">
                <a:solidFill>
                  <a:srgbClr val="FF0000"/>
                </a:solidFill>
                <a:round/>
                <a:headEnd/>
                <a:tailEnd/>
              </a:ln>
            </p:spPr>
            <p:txBody>
              <a:bodyPr/>
              <a:lstStyle/>
              <a:p>
                <a:endParaRPr lang="en-US"/>
              </a:p>
            </p:txBody>
          </p:sp>
          <p:sp>
            <p:nvSpPr>
              <p:cNvPr id="969963" name="Line 235"/>
              <p:cNvSpPr>
                <a:spLocks noChangeShapeType="1"/>
              </p:cNvSpPr>
              <p:nvPr/>
            </p:nvSpPr>
            <p:spPr bwMode="auto">
              <a:xfrm>
                <a:off x="3663" y="2721"/>
                <a:ext cx="7" cy="1"/>
              </a:xfrm>
              <a:prstGeom prst="line">
                <a:avLst/>
              </a:prstGeom>
              <a:noFill/>
              <a:ln w="25400">
                <a:solidFill>
                  <a:srgbClr val="FFFF00"/>
                </a:solidFill>
                <a:round/>
                <a:headEnd/>
                <a:tailEnd/>
              </a:ln>
            </p:spPr>
            <p:txBody>
              <a:bodyPr/>
              <a:lstStyle/>
              <a:p>
                <a:endParaRPr lang="en-US"/>
              </a:p>
            </p:txBody>
          </p:sp>
          <p:sp>
            <p:nvSpPr>
              <p:cNvPr id="969964" name="Freeform 236"/>
              <p:cNvSpPr>
                <a:spLocks/>
              </p:cNvSpPr>
              <p:nvPr/>
            </p:nvSpPr>
            <p:spPr bwMode="auto">
              <a:xfrm>
                <a:off x="3670" y="2721"/>
                <a:ext cx="6" cy="6"/>
              </a:xfrm>
              <a:custGeom>
                <a:avLst/>
                <a:gdLst/>
                <a:ahLst/>
                <a:cxnLst>
                  <a:cxn ang="0">
                    <a:pos x="0" y="0"/>
                  </a:cxn>
                  <a:cxn ang="0">
                    <a:pos x="0" y="0"/>
                  </a:cxn>
                  <a:cxn ang="0">
                    <a:pos x="6" y="6"/>
                  </a:cxn>
                </a:cxnLst>
                <a:rect l="0" t="0" r="r" b="b"/>
                <a:pathLst>
                  <a:path w="6" h="6">
                    <a:moveTo>
                      <a:pt x="0" y="0"/>
                    </a:moveTo>
                    <a:lnTo>
                      <a:pt x="0" y="0"/>
                    </a:lnTo>
                    <a:lnTo>
                      <a:pt x="6" y="6"/>
                    </a:lnTo>
                  </a:path>
                </a:pathLst>
              </a:custGeom>
              <a:noFill/>
              <a:ln w="25400">
                <a:solidFill>
                  <a:srgbClr val="FFFF00"/>
                </a:solidFill>
                <a:prstDash val="solid"/>
                <a:round/>
                <a:headEnd/>
                <a:tailEnd/>
              </a:ln>
            </p:spPr>
            <p:txBody>
              <a:bodyPr/>
              <a:lstStyle/>
              <a:p>
                <a:endParaRPr lang="en-US"/>
              </a:p>
            </p:txBody>
          </p:sp>
          <p:sp>
            <p:nvSpPr>
              <p:cNvPr id="969965" name="Line 237"/>
              <p:cNvSpPr>
                <a:spLocks noChangeShapeType="1"/>
              </p:cNvSpPr>
              <p:nvPr/>
            </p:nvSpPr>
            <p:spPr bwMode="auto">
              <a:xfrm>
                <a:off x="3676" y="2727"/>
                <a:ext cx="13" cy="1"/>
              </a:xfrm>
              <a:prstGeom prst="line">
                <a:avLst/>
              </a:prstGeom>
              <a:noFill/>
              <a:ln w="25400">
                <a:solidFill>
                  <a:srgbClr val="FFFF00"/>
                </a:solidFill>
                <a:round/>
                <a:headEnd/>
                <a:tailEnd/>
              </a:ln>
            </p:spPr>
            <p:txBody>
              <a:bodyPr/>
              <a:lstStyle/>
              <a:p>
                <a:endParaRPr lang="en-US"/>
              </a:p>
            </p:txBody>
          </p:sp>
          <p:sp>
            <p:nvSpPr>
              <p:cNvPr id="969966" name="Line 238"/>
              <p:cNvSpPr>
                <a:spLocks noChangeShapeType="1"/>
              </p:cNvSpPr>
              <p:nvPr/>
            </p:nvSpPr>
            <p:spPr bwMode="auto">
              <a:xfrm>
                <a:off x="3689" y="2727"/>
                <a:ext cx="6" cy="7"/>
              </a:xfrm>
              <a:prstGeom prst="line">
                <a:avLst/>
              </a:prstGeom>
              <a:noFill/>
              <a:ln w="25400">
                <a:solidFill>
                  <a:srgbClr val="FFFF00"/>
                </a:solidFill>
                <a:round/>
                <a:headEnd/>
                <a:tailEnd/>
              </a:ln>
            </p:spPr>
            <p:txBody>
              <a:bodyPr/>
              <a:lstStyle/>
              <a:p>
                <a:endParaRPr lang="en-US"/>
              </a:p>
            </p:txBody>
          </p:sp>
          <p:sp>
            <p:nvSpPr>
              <p:cNvPr id="969967" name="Line 239"/>
              <p:cNvSpPr>
                <a:spLocks noChangeShapeType="1"/>
              </p:cNvSpPr>
              <p:nvPr/>
            </p:nvSpPr>
            <p:spPr bwMode="auto">
              <a:xfrm>
                <a:off x="3695" y="2734"/>
                <a:ext cx="13" cy="6"/>
              </a:xfrm>
              <a:prstGeom prst="line">
                <a:avLst/>
              </a:prstGeom>
              <a:noFill/>
              <a:ln w="25400">
                <a:solidFill>
                  <a:srgbClr val="FFFF00"/>
                </a:solidFill>
                <a:round/>
                <a:headEnd/>
                <a:tailEnd/>
              </a:ln>
            </p:spPr>
            <p:txBody>
              <a:bodyPr/>
              <a:lstStyle/>
              <a:p>
                <a:endParaRPr lang="en-US"/>
              </a:p>
            </p:txBody>
          </p:sp>
          <p:sp>
            <p:nvSpPr>
              <p:cNvPr id="969968" name="Line 240"/>
              <p:cNvSpPr>
                <a:spLocks noChangeShapeType="1"/>
              </p:cNvSpPr>
              <p:nvPr/>
            </p:nvSpPr>
            <p:spPr bwMode="auto">
              <a:xfrm>
                <a:off x="3708" y="2740"/>
                <a:ext cx="6" cy="1"/>
              </a:xfrm>
              <a:prstGeom prst="line">
                <a:avLst/>
              </a:prstGeom>
              <a:noFill/>
              <a:ln w="25400">
                <a:solidFill>
                  <a:srgbClr val="FFFF00"/>
                </a:solidFill>
                <a:round/>
                <a:headEnd/>
                <a:tailEnd/>
              </a:ln>
            </p:spPr>
            <p:txBody>
              <a:bodyPr/>
              <a:lstStyle/>
              <a:p>
                <a:endParaRPr lang="en-US"/>
              </a:p>
            </p:txBody>
          </p:sp>
          <p:sp>
            <p:nvSpPr>
              <p:cNvPr id="969969" name="Line 241"/>
              <p:cNvSpPr>
                <a:spLocks noChangeShapeType="1"/>
              </p:cNvSpPr>
              <p:nvPr/>
            </p:nvSpPr>
            <p:spPr bwMode="auto">
              <a:xfrm>
                <a:off x="3714" y="2740"/>
                <a:ext cx="7" cy="1"/>
              </a:xfrm>
              <a:prstGeom prst="line">
                <a:avLst/>
              </a:prstGeom>
              <a:noFill/>
              <a:ln w="25400">
                <a:solidFill>
                  <a:srgbClr val="FFFF00"/>
                </a:solidFill>
                <a:round/>
                <a:headEnd/>
                <a:tailEnd/>
              </a:ln>
            </p:spPr>
            <p:txBody>
              <a:bodyPr/>
              <a:lstStyle/>
              <a:p>
                <a:endParaRPr lang="en-US"/>
              </a:p>
            </p:txBody>
          </p:sp>
          <p:sp>
            <p:nvSpPr>
              <p:cNvPr id="969970" name="Freeform 242"/>
              <p:cNvSpPr>
                <a:spLocks/>
              </p:cNvSpPr>
              <p:nvPr/>
            </p:nvSpPr>
            <p:spPr bwMode="auto">
              <a:xfrm>
                <a:off x="3721" y="2740"/>
                <a:ext cx="12" cy="7"/>
              </a:xfrm>
              <a:custGeom>
                <a:avLst/>
                <a:gdLst/>
                <a:ahLst/>
                <a:cxnLst>
                  <a:cxn ang="0">
                    <a:pos x="0" y="0"/>
                  </a:cxn>
                  <a:cxn ang="0">
                    <a:pos x="6" y="0"/>
                  </a:cxn>
                  <a:cxn ang="0">
                    <a:pos x="12" y="7"/>
                  </a:cxn>
                </a:cxnLst>
                <a:rect l="0" t="0" r="r" b="b"/>
                <a:pathLst>
                  <a:path w="12" h="7">
                    <a:moveTo>
                      <a:pt x="0" y="0"/>
                    </a:moveTo>
                    <a:lnTo>
                      <a:pt x="6" y="0"/>
                    </a:lnTo>
                    <a:lnTo>
                      <a:pt x="12" y="7"/>
                    </a:lnTo>
                  </a:path>
                </a:pathLst>
              </a:custGeom>
              <a:noFill/>
              <a:ln w="25400">
                <a:solidFill>
                  <a:srgbClr val="FFFF00"/>
                </a:solidFill>
                <a:prstDash val="solid"/>
                <a:round/>
                <a:headEnd/>
                <a:tailEnd/>
              </a:ln>
            </p:spPr>
            <p:txBody>
              <a:bodyPr/>
              <a:lstStyle/>
              <a:p>
                <a:endParaRPr lang="en-US"/>
              </a:p>
            </p:txBody>
          </p:sp>
          <p:sp>
            <p:nvSpPr>
              <p:cNvPr id="969971" name="Line 243"/>
              <p:cNvSpPr>
                <a:spLocks noChangeShapeType="1"/>
              </p:cNvSpPr>
              <p:nvPr/>
            </p:nvSpPr>
            <p:spPr bwMode="auto">
              <a:xfrm>
                <a:off x="3733" y="2747"/>
                <a:ext cx="7" cy="1"/>
              </a:xfrm>
              <a:prstGeom prst="line">
                <a:avLst/>
              </a:prstGeom>
              <a:noFill/>
              <a:ln w="25400">
                <a:solidFill>
                  <a:srgbClr val="FFFF00"/>
                </a:solidFill>
                <a:round/>
                <a:headEnd/>
                <a:tailEnd/>
              </a:ln>
            </p:spPr>
            <p:txBody>
              <a:bodyPr/>
              <a:lstStyle/>
              <a:p>
                <a:endParaRPr lang="en-US"/>
              </a:p>
            </p:txBody>
          </p:sp>
          <p:sp>
            <p:nvSpPr>
              <p:cNvPr id="969972" name="Freeform 244"/>
              <p:cNvSpPr>
                <a:spLocks/>
              </p:cNvSpPr>
              <p:nvPr/>
            </p:nvSpPr>
            <p:spPr bwMode="auto">
              <a:xfrm>
                <a:off x="3740" y="2747"/>
                <a:ext cx="12" cy="6"/>
              </a:xfrm>
              <a:custGeom>
                <a:avLst/>
                <a:gdLst/>
                <a:ahLst/>
                <a:cxnLst>
                  <a:cxn ang="0">
                    <a:pos x="0" y="0"/>
                  </a:cxn>
                  <a:cxn ang="0">
                    <a:pos x="6" y="0"/>
                  </a:cxn>
                  <a:cxn ang="0">
                    <a:pos x="12" y="6"/>
                  </a:cxn>
                </a:cxnLst>
                <a:rect l="0" t="0" r="r" b="b"/>
                <a:pathLst>
                  <a:path w="12" h="6">
                    <a:moveTo>
                      <a:pt x="0" y="0"/>
                    </a:moveTo>
                    <a:lnTo>
                      <a:pt x="6" y="0"/>
                    </a:lnTo>
                    <a:lnTo>
                      <a:pt x="12" y="6"/>
                    </a:lnTo>
                  </a:path>
                </a:pathLst>
              </a:custGeom>
              <a:noFill/>
              <a:ln w="25400">
                <a:solidFill>
                  <a:srgbClr val="FFFF00"/>
                </a:solidFill>
                <a:prstDash val="solid"/>
                <a:round/>
                <a:headEnd/>
                <a:tailEnd/>
              </a:ln>
            </p:spPr>
            <p:txBody>
              <a:bodyPr/>
              <a:lstStyle/>
              <a:p>
                <a:endParaRPr lang="en-US"/>
              </a:p>
            </p:txBody>
          </p:sp>
          <p:sp>
            <p:nvSpPr>
              <p:cNvPr id="969973" name="Line 245"/>
              <p:cNvSpPr>
                <a:spLocks noChangeShapeType="1"/>
              </p:cNvSpPr>
              <p:nvPr/>
            </p:nvSpPr>
            <p:spPr bwMode="auto">
              <a:xfrm>
                <a:off x="3752" y="2753"/>
                <a:ext cx="7" cy="1"/>
              </a:xfrm>
              <a:prstGeom prst="line">
                <a:avLst/>
              </a:prstGeom>
              <a:noFill/>
              <a:ln w="25400">
                <a:solidFill>
                  <a:srgbClr val="FFFF00"/>
                </a:solidFill>
                <a:round/>
                <a:headEnd/>
                <a:tailEnd/>
              </a:ln>
            </p:spPr>
            <p:txBody>
              <a:bodyPr/>
              <a:lstStyle/>
              <a:p>
                <a:endParaRPr lang="en-US"/>
              </a:p>
            </p:txBody>
          </p:sp>
          <p:sp>
            <p:nvSpPr>
              <p:cNvPr id="969974" name="Freeform 246"/>
              <p:cNvSpPr>
                <a:spLocks/>
              </p:cNvSpPr>
              <p:nvPr/>
            </p:nvSpPr>
            <p:spPr bwMode="auto">
              <a:xfrm>
                <a:off x="3759" y="2753"/>
                <a:ext cx="6" cy="6"/>
              </a:xfrm>
              <a:custGeom>
                <a:avLst/>
                <a:gdLst/>
                <a:ahLst/>
                <a:cxnLst>
                  <a:cxn ang="0">
                    <a:pos x="0" y="0"/>
                  </a:cxn>
                  <a:cxn ang="0">
                    <a:pos x="0" y="0"/>
                  </a:cxn>
                  <a:cxn ang="0">
                    <a:pos x="6" y="6"/>
                  </a:cxn>
                </a:cxnLst>
                <a:rect l="0" t="0" r="r" b="b"/>
                <a:pathLst>
                  <a:path w="6" h="6">
                    <a:moveTo>
                      <a:pt x="0" y="0"/>
                    </a:moveTo>
                    <a:lnTo>
                      <a:pt x="0" y="0"/>
                    </a:lnTo>
                    <a:lnTo>
                      <a:pt x="6" y="6"/>
                    </a:lnTo>
                  </a:path>
                </a:pathLst>
              </a:custGeom>
              <a:noFill/>
              <a:ln w="25400">
                <a:solidFill>
                  <a:srgbClr val="FFFF00"/>
                </a:solidFill>
                <a:prstDash val="solid"/>
                <a:round/>
                <a:headEnd/>
                <a:tailEnd/>
              </a:ln>
            </p:spPr>
            <p:txBody>
              <a:bodyPr/>
              <a:lstStyle/>
              <a:p>
                <a:endParaRPr lang="en-US"/>
              </a:p>
            </p:txBody>
          </p:sp>
          <p:sp>
            <p:nvSpPr>
              <p:cNvPr id="969975" name="Line 247"/>
              <p:cNvSpPr>
                <a:spLocks noChangeShapeType="1"/>
              </p:cNvSpPr>
              <p:nvPr/>
            </p:nvSpPr>
            <p:spPr bwMode="auto">
              <a:xfrm>
                <a:off x="3765" y="2759"/>
                <a:ext cx="13" cy="1"/>
              </a:xfrm>
              <a:prstGeom prst="line">
                <a:avLst/>
              </a:prstGeom>
              <a:noFill/>
              <a:ln w="25400">
                <a:solidFill>
                  <a:srgbClr val="FFFF00"/>
                </a:solidFill>
                <a:round/>
                <a:headEnd/>
                <a:tailEnd/>
              </a:ln>
            </p:spPr>
            <p:txBody>
              <a:bodyPr/>
              <a:lstStyle/>
              <a:p>
                <a:endParaRPr lang="en-US"/>
              </a:p>
            </p:txBody>
          </p:sp>
          <p:sp>
            <p:nvSpPr>
              <p:cNvPr id="969976" name="Freeform 248"/>
              <p:cNvSpPr>
                <a:spLocks/>
              </p:cNvSpPr>
              <p:nvPr/>
            </p:nvSpPr>
            <p:spPr bwMode="auto">
              <a:xfrm>
                <a:off x="3778" y="2759"/>
                <a:ext cx="6" cy="7"/>
              </a:xfrm>
              <a:custGeom>
                <a:avLst/>
                <a:gdLst/>
                <a:ahLst/>
                <a:cxnLst>
                  <a:cxn ang="0">
                    <a:pos x="0" y="0"/>
                  </a:cxn>
                  <a:cxn ang="0">
                    <a:pos x="6" y="0"/>
                  </a:cxn>
                  <a:cxn ang="0">
                    <a:pos x="6" y="7"/>
                  </a:cxn>
                </a:cxnLst>
                <a:rect l="0" t="0" r="r" b="b"/>
                <a:pathLst>
                  <a:path w="6" h="7">
                    <a:moveTo>
                      <a:pt x="0" y="0"/>
                    </a:moveTo>
                    <a:lnTo>
                      <a:pt x="6" y="0"/>
                    </a:lnTo>
                    <a:lnTo>
                      <a:pt x="6" y="7"/>
                    </a:lnTo>
                  </a:path>
                </a:pathLst>
              </a:custGeom>
              <a:noFill/>
              <a:ln w="25400">
                <a:solidFill>
                  <a:srgbClr val="FFFF00"/>
                </a:solidFill>
                <a:prstDash val="solid"/>
                <a:round/>
                <a:headEnd/>
                <a:tailEnd/>
              </a:ln>
            </p:spPr>
            <p:txBody>
              <a:bodyPr/>
              <a:lstStyle/>
              <a:p>
                <a:endParaRPr lang="en-US"/>
              </a:p>
            </p:txBody>
          </p:sp>
          <p:sp>
            <p:nvSpPr>
              <p:cNvPr id="969977" name="Line 249"/>
              <p:cNvSpPr>
                <a:spLocks noChangeShapeType="1"/>
              </p:cNvSpPr>
              <p:nvPr/>
            </p:nvSpPr>
            <p:spPr bwMode="auto">
              <a:xfrm>
                <a:off x="3784" y="2766"/>
                <a:ext cx="7" cy="1"/>
              </a:xfrm>
              <a:prstGeom prst="line">
                <a:avLst/>
              </a:prstGeom>
              <a:noFill/>
              <a:ln w="25400">
                <a:solidFill>
                  <a:srgbClr val="FFFF00"/>
                </a:solidFill>
                <a:round/>
                <a:headEnd/>
                <a:tailEnd/>
              </a:ln>
            </p:spPr>
            <p:txBody>
              <a:bodyPr/>
              <a:lstStyle/>
              <a:p>
                <a:endParaRPr lang="en-US"/>
              </a:p>
            </p:txBody>
          </p:sp>
          <p:sp>
            <p:nvSpPr>
              <p:cNvPr id="969978" name="Line 250"/>
              <p:cNvSpPr>
                <a:spLocks noChangeShapeType="1"/>
              </p:cNvSpPr>
              <p:nvPr/>
            </p:nvSpPr>
            <p:spPr bwMode="auto">
              <a:xfrm>
                <a:off x="3791" y="2766"/>
                <a:ext cx="13" cy="1"/>
              </a:xfrm>
              <a:prstGeom prst="line">
                <a:avLst/>
              </a:prstGeom>
              <a:noFill/>
              <a:ln w="25400">
                <a:solidFill>
                  <a:srgbClr val="FFFF00"/>
                </a:solidFill>
                <a:round/>
                <a:headEnd/>
                <a:tailEnd/>
              </a:ln>
            </p:spPr>
            <p:txBody>
              <a:bodyPr/>
              <a:lstStyle/>
              <a:p>
                <a:endParaRPr lang="en-US"/>
              </a:p>
            </p:txBody>
          </p:sp>
          <p:sp>
            <p:nvSpPr>
              <p:cNvPr id="969979" name="Freeform 251"/>
              <p:cNvSpPr>
                <a:spLocks/>
              </p:cNvSpPr>
              <p:nvPr/>
            </p:nvSpPr>
            <p:spPr bwMode="auto">
              <a:xfrm>
                <a:off x="3804" y="2766"/>
                <a:ext cx="6" cy="6"/>
              </a:xfrm>
              <a:custGeom>
                <a:avLst/>
                <a:gdLst/>
                <a:ahLst/>
                <a:cxnLst>
                  <a:cxn ang="0">
                    <a:pos x="0" y="0"/>
                  </a:cxn>
                  <a:cxn ang="0">
                    <a:pos x="0" y="0"/>
                  </a:cxn>
                  <a:cxn ang="0">
                    <a:pos x="6" y="6"/>
                  </a:cxn>
                </a:cxnLst>
                <a:rect l="0" t="0" r="r" b="b"/>
                <a:pathLst>
                  <a:path w="6" h="6">
                    <a:moveTo>
                      <a:pt x="0" y="0"/>
                    </a:moveTo>
                    <a:lnTo>
                      <a:pt x="0" y="0"/>
                    </a:lnTo>
                    <a:lnTo>
                      <a:pt x="6" y="6"/>
                    </a:lnTo>
                  </a:path>
                </a:pathLst>
              </a:custGeom>
              <a:noFill/>
              <a:ln w="25400">
                <a:solidFill>
                  <a:srgbClr val="FFFF00"/>
                </a:solidFill>
                <a:prstDash val="solid"/>
                <a:round/>
                <a:headEnd/>
                <a:tailEnd/>
              </a:ln>
            </p:spPr>
            <p:txBody>
              <a:bodyPr/>
              <a:lstStyle/>
              <a:p>
                <a:endParaRPr lang="en-US"/>
              </a:p>
            </p:txBody>
          </p:sp>
          <p:sp>
            <p:nvSpPr>
              <p:cNvPr id="969980" name="Line 252"/>
              <p:cNvSpPr>
                <a:spLocks noChangeShapeType="1"/>
              </p:cNvSpPr>
              <p:nvPr/>
            </p:nvSpPr>
            <p:spPr bwMode="auto">
              <a:xfrm>
                <a:off x="3810" y="2772"/>
                <a:ext cx="13" cy="1"/>
              </a:xfrm>
              <a:prstGeom prst="line">
                <a:avLst/>
              </a:prstGeom>
              <a:noFill/>
              <a:ln w="25400">
                <a:solidFill>
                  <a:srgbClr val="FFFF00"/>
                </a:solidFill>
                <a:round/>
                <a:headEnd/>
                <a:tailEnd/>
              </a:ln>
            </p:spPr>
            <p:txBody>
              <a:bodyPr/>
              <a:lstStyle/>
              <a:p>
                <a:endParaRPr lang="en-US"/>
              </a:p>
            </p:txBody>
          </p:sp>
          <p:sp>
            <p:nvSpPr>
              <p:cNvPr id="969981" name="Line 253"/>
              <p:cNvSpPr>
                <a:spLocks noChangeShapeType="1"/>
              </p:cNvSpPr>
              <p:nvPr/>
            </p:nvSpPr>
            <p:spPr bwMode="auto">
              <a:xfrm>
                <a:off x="3823" y="2772"/>
                <a:ext cx="6" cy="1"/>
              </a:xfrm>
              <a:prstGeom prst="line">
                <a:avLst/>
              </a:prstGeom>
              <a:noFill/>
              <a:ln w="25400">
                <a:solidFill>
                  <a:srgbClr val="FFFF00"/>
                </a:solidFill>
                <a:round/>
                <a:headEnd/>
                <a:tailEnd/>
              </a:ln>
            </p:spPr>
            <p:txBody>
              <a:bodyPr/>
              <a:lstStyle/>
              <a:p>
                <a:endParaRPr lang="en-US"/>
              </a:p>
            </p:txBody>
          </p:sp>
          <p:sp>
            <p:nvSpPr>
              <p:cNvPr id="969982" name="Freeform 254"/>
              <p:cNvSpPr>
                <a:spLocks/>
              </p:cNvSpPr>
              <p:nvPr/>
            </p:nvSpPr>
            <p:spPr bwMode="auto">
              <a:xfrm>
                <a:off x="3829" y="2772"/>
                <a:ext cx="6" cy="6"/>
              </a:xfrm>
              <a:custGeom>
                <a:avLst/>
                <a:gdLst/>
                <a:ahLst/>
                <a:cxnLst>
                  <a:cxn ang="0">
                    <a:pos x="0" y="0"/>
                  </a:cxn>
                  <a:cxn ang="0">
                    <a:pos x="0" y="0"/>
                  </a:cxn>
                  <a:cxn ang="0">
                    <a:pos x="6" y="6"/>
                  </a:cxn>
                </a:cxnLst>
                <a:rect l="0" t="0" r="r" b="b"/>
                <a:pathLst>
                  <a:path w="6" h="6">
                    <a:moveTo>
                      <a:pt x="0" y="0"/>
                    </a:moveTo>
                    <a:lnTo>
                      <a:pt x="0" y="0"/>
                    </a:lnTo>
                    <a:lnTo>
                      <a:pt x="6" y="6"/>
                    </a:lnTo>
                  </a:path>
                </a:pathLst>
              </a:custGeom>
              <a:noFill/>
              <a:ln w="25400">
                <a:solidFill>
                  <a:srgbClr val="FFFF00"/>
                </a:solidFill>
                <a:prstDash val="solid"/>
                <a:round/>
                <a:headEnd/>
                <a:tailEnd/>
              </a:ln>
            </p:spPr>
            <p:txBody>
              <a:bodyPr/>
              <a:lstStyle/>
              <a:p>
                <a:endParaRPr lang="en-US"/>
              </a:p>
            </p:txBody>
          </p:sp>
          <p:sp>
            <p:nvSpPr>
              <p:cNvPr id="969983" name="Line 255"/>
              <p:cNvSpPr>
                <a:spLocks noChangeShapeType="1"/>
              </p:cNvSpPr>
              <p:nvPr/>
            </p:nvSpPr>
            <p:spPr bwMode="auto">
              <a:xfrm>
                <a:off x="3835" y="2778"/>
                <a:ext cx="13" cy="1"/>
              </a:xfrm>
              <a:prstGeom prst="line">
                <a:avLst/>
              </a:prstGeom>
              <a:noFill/>
              <a:ln w="25400">
                <a:solidFill>
                  <a:srgbClr val="FFFF00"/>
                </a:solidFill>
                <a:round/>
                <a:headEnd/>
                <a:tailEnd/>
              </a:ln>
            </p:spPr>
            <p:txBody>
              <a:bodyPr/>
              <a:lstStyle/>
              <a:p>
                <a:endParaRPr lang="en-US"/>
              </a:p>
            </p:txBody>
          </p:sp>
          <p:sp>
            <p:nvSpPr>
              <p:cNvPr id="969984" name="Line 256"/>
              <p:cNvSpPr>
                <a:spLocks noChangeShapeType="1"/>
              </p:cNvSpPr>
              <p:nvPr/>
            </p:nvSpPr>
            <p:spPr bwMode="auto">
              <a:xfrm>
                <a:off x="3848" y="2778"/>
                <a:ext cx="7" cy="1"/>
              </a:xfrm>
              <a:prstGeom prst="line">
                <a:avLst/>
              </a:prstGeom>
              <a:noFill/>
              <a:ln w="25400">
                <a:solidFill>
                  <a:srgbClr val="FFFF00"/>
                </a:solidFill>
                <a:round/>
                <a:headEnd/>
                <a:tailEnd/>
              </a:ln>
            </p:spPr>
            <p:txBody>
              <a:bodyPr/>
              <a:lstStyle/>
              <a:p>
                <a:endParaRPr lang="en-US"/>
              </a:p>
            </p:txBody>
          </p:sp>
          <p:sp>
            <p:nvSpPr>
              <p:cNvPr id="969985" name="Line 257"/>
              <p:cNvSpPr>
                <a:spLocks noChangeShapeType="1"/>
              </p:cNvSpPr>
              <p:nvPr/>
            </p:nvSpPr>
            <p:spPr bwMode="auto">
              <a:xfrm>
                <a:off x="3855" y="2778"/>
                <a:ext cx="12" cy="1"/>
              </a:xfrm>
              <a:prstGeom prst="line">
                <a:avLst/>
              </a:prstGeom>
              <a:noFill/>
              <a:ln w="25400">
                <a:solidFill>
                  <a:srgbClr val="FFFF00"/>
                </a:solidFill>
                <a:round/>
                <a:headEnd/>
                <a:tailEnd/>
              </a:ln>
            </p:spPr>
            <p:txBody>
              <a:bodyPr/>
              <a:lstStyle/>
              <a:p>
                <a:endParaRPr lang="en-US"/>
              </a:p>
            </p:txBody>
          </p:sp>
          <p:sp>
            <p:nvSpPr>
              <p:cNvPr id="969986" name="Freeform 258"/>
              <p:cNvSpPr>
                <a:spLocks/>
              </p:cNvSpPr>
              <p:nvPr/>
            </p:nvSpPr>
            <p:spPr bwMode="auto">
              <a:xfrm>
                <a:off x="3867" y="2778"/>
                <a:ext cx="7" cy="7"/>
              </a:xfrm>
              <a:custGeom>
                <a:avLst/>
                <a:gdLst/>
                <a:ahLst/>
                <a:cxnLst>
                  <a:cxn ang="0">
                    <a:pos x="0" y="0"/>
                  </a:cxn>
                  <a:cxn ang="0">
                    <a:pos x="7" y="0"/>
                  </a:cxn>
                  <a:cxn ang="0">
                    <a:pos x="7" y="7"/>
                  </a:cxn>
                </a:cxnLst>
                <a:rect l="0" t="0" r="r" b="b"/>
                <a:pathLst>
                  <a:path w="7" h="7">
                    <a:moveTo>
                      <a:pt x="0" y="0"/>
                    </a:moveTo>
                    <a:lnTo>
                      <a:pt x="7" y="0"/>
                    </a:lnTo>
                    <a:lnTo>
                      <a:pt x="7" y="7"/>
                    </a:lnTo>
                  </a:path>
                </a:pathLst>
              </a:custGeom>
              <a:noFill/>
              <a:ln w="25400">
                <a:solidFill>
                  <a:srgbClr val="FFFF00"/>
                </a:solidFill>
                <a:prstDash val="solid"/>
                <a:round/>
                <a:headEnd/>
                <a:tailEnd/>
              </a:ln>
            </p:spPr>
            <p:txBody>
              <a:bodyPr/>
              <a:lstStyle/>
              <a:p>
                <a:endParaRPr lang="en-US"/>
              </a:p>
            </p:txBody>
          </p:sp>
          <p:sp>
            <p:nvSpPr>
              <p:cNvPr id="969987" name="Line 259"/>
              <p:cNvSpPr>
                <a:spLocks noChangeShapeType="1"/>
              </p:cNvSpPr>
              <p:nvPr/>
            </p:nvSpPr>
            <p:spPr bwMode="auto">
              <a:xfrm>
                <a:off x="3874" y="2785"/>
                <a:ext cx="6" cy="1"/>
              </a:xfrm>
              <a:prstGeom prst="line">
                <a:avLst/>
              </a:prstGeom>
              <a:noFill/>
              <a:ln w="25400">
                <a:solidFill>
                  <a:srgbClr val="FFFF00"/>
                </a:solidFill>
                <a:round/>
                <a:headEnd/>
                <a:tailEnd/>
              </a:ln>
            </p:spPr>
            <p:txBody>
              <a:bodyPr/>
              <a:lstStyle/>
              <a:p>
                <a:endParaRPr lang="en-US"/>
              </a:p>
            </p:txBody>
          </p:sp>
          <p:sp>
            <p:nvSpPr>
              <p:cNvPr id="969988" name="Line 260"/>
              <p:cNvSpPr>
                <a:spLocks noChangeShapeType="1"/>
              </p:cNvSpPr>
              <p:nvPr/>
            </p:nvSpPr>
            <p:spPr bwMode="auto">
              <a:xfrm>
                <a:off x="3880" y="2785"/>
                <a:ext cx="13" cy="1"/>
              </a:xfrm>
              <a:prstGeom prst="line">
                <a:avLst/>
              </a:prstGeom>
              <a:noFill/>
              <a:ln w="25400">
                <a:solidFill>
                  <a:srgbClr val="FFFF00"/>
                </a:solidFill>
                <a:round/>
                <a:headEnd/>
                <a:tailEnd/>
              </a:ln>
            </p:spPr>
            <p:txBody>
              <a:bodyPr/>
              <a:lstStyle/>
              <a:p>
                <a:endParaRPr lang="en-US"/>
              </a:p>
            </p:txBody>
          </p:sp>
          <p:sp>
            <p:nvSpPr>
              <p:cNvPr id="969989" name="Freeform 261"/>
              <p:cNvSpPr>
                <a:spLocks/>
              </p:cNvSpPr>
              <p:nvPr/>
            </p:nvSpPr>
            <p:spPr bwMode="auto">
              <a:xfrm>
                <a:off x="3893" y="2785"/>
                <a:ext cx="6" cy="6"/>
              </a:xfrm>
              <a:custGeom>
                <a:avLst/>
                <a:gdLst/>
                <a:ahLst/>
                <a:cxnLst>
                  <a:cxn ang="0">
                    <a:pos x="0" y="0"/>
                  </a:cxn>
                  <a:cxn ang="0">
                    <a:pos x="6" y="0"/>
                  </a:cxn>
                  <a:cxn ang="0">
                    <a:pos x="6" y="6"/>
                  </a:cxn>
                </a:cxnLst>
                <a:rect l="0" t="0" r="r" b="b"/>
                <a:pathLst>
                  <a:path w="6" h="6">
                    <a:moveTo>
                      <a:pt x="0" y="0"/>
                    </a:moveTo>
                    <a:lnTo>
                      <a:pt x="6" y="0"/>
                    </a:lnTo>
                    <a:lnTo>
                      <a:pt x="6" y="6"/>
                    </a:lnTo>
                  </a:path>
                </a:pathLst>
              </a:custGeom>
              <a:noFill/>
              <a:ln w="25400">
                <a:solidFill>
                  <a:srgbClr val="FFFF00"/>
                </a:solidFill>
                <a:prstDash val="solid"/>
                <a:round/>
                <a:headEnd/>
                <a:tailEnd/>
              </a:ln>
            </p:spPr>
            <p:txBody>
              <a:bodyPr/>
              <a:lstStyle/>
              <a:p>
                <a:endParaRPr lang="en-US"/>
              </a:p>
            </p:txBody>
          </p:sp>
          <p:sp>
            <p:nvSpPr>
              <p:cNvPr id="969990" name="Line 262"/>
              <p:cNvSpPr>
                <a:spLocks noChangeShapeType="1"/>
              </p:cNvSpPr>
              <p:nvPr/>
            </p:nvSpPr>
            <p:spPr bwMode="auto">
              <a:xfrm>
                <a:off x="3899" y="2791"/>
                <a:ext cx="7" cy="1"/>
              </a:xfrm>
              <a:prstGeom prst="line">
                <a:avLst/>
              </a:prstGeom>
              <a:noFill/>
              <a:ln w="25400">
                <a:solidFill>
                  <a:srgbClr val="FFFF00"/>
                </a:solidFill>
                <a:round/>
                <a:headEnd/>
                <a:tailEnd/>
              </a:ln>
            </p:spPr>
            <p:txBody>
              <a:bodyPr/>
              <a:lstStyle/>
              <a:p>
                <a:endParaRPr lang="en-US"/>
              </a:p>
            </p:txBody>
          </p:sp>
          <p:sp>
            <p:nvSpPr>
              <p:cNvPr id="969991" name="Line 263"/>
              <p:cNvSpPr>
                <a:spLocks noChangeShapeType="1"/>
              </p:cNvSpPr>
              <p:nvPr/>
            </p:nvSpPr>
            <p:spPr bwMode="auto">
              <a:xfrm>
                <a:off x="3906" y="2791"/>
                <a:ext cx="12" cy="1"/>
              </a:xfrm>
              <a:prstGeom prst="line">
                <a:avLst/>
              </a:prstGeom>
              <a:noFill/>
              <a:ln w="25400">
                <a:solidFill>
                  <a:srgbClr val="FFFF00"/>
                </a:solidFill>
                <a:round/>
                <a:headEnd/>
                <a:tailEnd/>
              </a:ln>
            </p:spPr>
            <p:txBody>
              <a:bodyPr/>
              <a:lstStyle/>
              <a:p>
                <a:endParaRPr lang="en-US"/>
              </a:p>
            </p:txBody>
          </p:sp>
          <p:sp>
            <p:nvSpPr>
              <p:cNvPr id="969992" name="Line 264"/>
              <p:cNvSpPr>
                <a:spLocks noChangeShapeType="1"/>
              </p:cNvSpPr>
              <p:nvPr/>
            </p:nvSpPr>
            <p:spPr bwMode="auto">
              <a:xfrm>
                <a:off x="3918" y="2791"/>
                <a:ext cx="7" cy="1"/>
              </a:xfrm>
              <a:prstGeom prst="line">
                <a:avLst/>
              </a:prstGeom>
              <a:noFill/>
              <a:ln w="25400">
                <a:solidFill>
                  <a:srgbClr val="FFFF00"/>
                </a:solidFill>
                <a:round/>
                <a:headEnd/>
                <a:tailEnd/>
              </a:ln>
            </p:spPr>
            <p:txBody>
              <a:bodyPr/>
              <a:lstStyle/>
              <a:p>
                <a:endParaRPr lang="en-US"/>
              </a:p>
            </p:txBody>
          </p:sp>
          <p:sp>
            <p:nvSpPr>
              <p:cNvPr id="969993" name="Line 265"/>
              <p:cNvSpPr>
                <a:spLocks noChangeShapeType="1"/>
              </p:cNvSpPr>
              <p:nvPr/>
            </p:nvSpPr>
            <p:spPr bwMode="auto">
              <a:xfrm>
                <a:off x="3925" y="2791"/>
                <a:ext cx="13" cy="1"/>
              </a:xfrm>
              <a:prstGeom prst="line">
                <a:avLst/>
              </a:prstGeom>
              <a:noFill/>
              <a:ln w="25400">
                <a:solidFill>
                  <a:srgbClr val="FFFF00"/>
                </a:solidFill>
                <a:round/>
                <a:headEnd/>
                <a:tailEnd/>
              </a:ln>
            </p:spPr>
            <p:txBody>
              <a:bodyPr/>
              <a:lstStyle/>
              <a:p>
                <a:endParaRPr lang="en-US"/>
              </a:p>
            </p:txBody>
          </p:sp>
          <p:sp>
            <p:nvSpPr>
              <p:cNvPr id="969994" name="Line 266"/>
              <p:cNvSpPr>
                <a:spLocks noChangeShapeType="1"/>
              </p:cNvSpPr>
              <p:nvPr/>
            </p:nvSpPr>
            <p:spPr bwMode="auto">
              <a:xfrm>
                <a:off x="3938" y="2791"/>
                <a:ext cx="6" cy="1"/>
              </a:xfrm>
              <a:prstGeom prst="line">
                <a:avLst/>
              </a:prstGeom>
              <a:noFill/>
              <a:ln w="25400">
                <a:solidFill>
                  <a:srgbClr val="FFFF00"/>
                </a:solidFill>
                <a:round/>
                <a:headEnd/>
                <a:tailEnd/>
              </a:ln>
            </p:spPr>
            <p:txBody>
              <a:bodyPr/>
              <a:lstStyle/>
              <a:p>
                <a:endParaRPr lang="en-US"/>
              </a:p>
            </p:txBody>
          </p:sp>
          <p:sp>
            <p:nvSpPr>
              <p:cNvPr id="969995" name="Freeform 267"/>
              <p:cNvSpPr>
                <a:spLocks/>
              </p:cNvSpPr>
              <p:nvPr/>
            </p:nvSpPr>
            <p:spPr bwMode="auto">
              <a:xfrm>
                <a:off x="3944" y="2791"/>
                <a:ext cx="6" cy="7"/>
              </a:xfrm>
              <a:custGeom>
                <a:avLst/>
                <a:gdLst/>
                <a:ahLst/>
                <a:cxnLst>
                  <a:cxn ang="0">
                    <a:pos x="0" y="0"/>
                  </a:cxn>
                  <a:cxn ang="0">
                    <a:pos x="0" y="0"/>
                  </a:cxn>
                  <a:cxn ang="0">
                    <a:pos x="6" y="7"/>
                  </a:cxn>
                </a:cxnLst>
                <a:rect l="0" t="0" r="r" b="b"/>
                <a:pathLst>
                  <a:path w="6" h="7">
                    <a:moveTo>
                      <a:pt x="0" y="0"/>
                    </a:moveTo>
                    <a:lnTo>
                      <a:pt x="0" y="0"/>
                    </a:lnTo>
                    <a:lnTo>
                      <a:pt x="6" y="7"/>
                    </a:lnTo>
                  </a:path>
                </a:pathLst>
              </a:custGeom>
              <a:noFill/>
              <a:ln w="25400">
                <a:solidFill>
                  <a:srgbClr val="FFFF00"/>
                </a:solidFill>
                <a:prstDash val="solid"/>
                <a:round/>
                <a:headEnd/>
                <a:tailEnd/>
              </a:ln>
            </p:spPr>
            <p:txBody>
              <a:bodyPr/>
              <a:lstStyle/>
              <a:p>
                <a:endParaRPr lang="en-US"/>
              </a:p>
            </p:txBody>
          </p:sp>
          <p:sp>
            <p:nvSpPr>
              <p:cNvPr id="969996" name="Line 268"/>
              <p:cNvSpPr>
                <a:spLocks noChangeShapeType="1"/>
              </p:cNvSpPr>
              <p:nvPr/>
            </p:nvSpPr>
            <p:spPr bwMode="auto">
              <a:xfrm>
                <a:off x="3950" y="2798"/>
                <a:ext cx="13" cy="1"/>
              </a:xfrm>
              <a:prstGeom prst="line">
                <a:avLst/>
              </a:prstGeom>
              <a:noFill/>
              <a:ln w="25400">
                <a:solidFill>
                  <a:srgbClr val="FFFF00"/>
                </a:solidFill>
                <a:round/>
                <a:headEnd/>
                <a:tailEnd/>
              </a:ln>
            </p:spPr>
            <p:txBody>
              <a:bodyPr/>
              <a:lstStyle/>
              <a:p>
                <a:endParaRPr lang="en-US"/>
              </a:p>
            </p:txBody>
          </p:sp>
          <p:sp>
            <p:nvSpPr>
              <p:cNvPr id="969997" name="Line 269"/>
              <p:cNvSpPr>
                <a:spLocks noChangeShapeType="1"/>
              </p:cNvSpPr>
              <p:nvPr/>
            </p:nvSpPr>
            <p:spPr bwMode="auto">
              <a:xfrm>
                <a:off x="3963" y="2798"/>
                <a:ext cx="6" cy="1"/>
              </a:xfrm>
              <a:prstGeom prst="line">
                <a:avLst/>
              </a:prstGeom>
              <a:noFill/>
              <a:ln w="25400">
                <a:solidFill>
                  <a:srgbClr val="FFFF00"/>
                </a:solidFill>
                <a:round/>
                <a:headEnd/>
                <a:tailEnd/>
              </a:ln>
            </p:spPr>
            <p:txBody>
              <a:bodyPr/>
              <a:lstStyle/>
              <a:p>
                <a:endParaRPr lang="en-US"/>
              </a:p>
            </p:txBody>
          </p:sp>
          <p:sp>
            <p:nvSpPr>
              <p:cNvPr id="969998" name="Line 270"/>
              <p:cNvSpPr>
                <a:spLocks noChangeShapeType="1"/>
              </p:cNvSpPr>
              <p:nvPr/>
            </p:nvSpPr>
            <p:spPr bwMode="auto">
              <a:xfrm>
                <a:off x="3969" y="2798"/>
                <a:ext cx="13" cy="1"/>
              </a:xfrm>
              <a:prstGeom prst="line">
                <a:avLst/>
              </a:prstGeom>
              <a:noFill/>
              <a:ln w="25400">
                <a:solidFill>
                  <a:srgbClr val="FFFF00"/>
                </a:solidFill>
                <a:round/>
                <a:headEnd/>
                <a:tailEnd/>
              </a:ln>
            </p:spPr>
            <p:txBody>
              <a:bodyPr/>
              <a:lstStyle/>
              <a:p>
                <a:endParaRPr lang="en-US"/>
              </a:p>
            </p:txBody>
          </p:sp>
          <p:sp>
            <p:nvSpPr>
              <p:cNvPr id="969999" name="Line 271"/>
              <p:cNvSpPr>
                <a:spLocks noChangeShapeType="1"/>
              </p:cNvSpPr>
              <p:nvPr/>
            </p:nvSpPr>
            <p:spPr bwMode="auto">
              <a:xfrm>
                <a:off x="3982" y="2798"/>
                <a:ext cx="7" cy="1"/>
              </a:xfrm>
              <a:prstGeom prst="line">
                <a:avLst/>
              </a:prstGeom>
              <a:noFill/>
              <a:ln w="25400">
                <a:solidFill>
                  <a:srgbClr val="FFFF00"/>
                </a:solidFill>
                <a:round/>
                <a:headEnd/>
                <a:tailEnd/>
              </a:ln>
            </p:spPr>
            <p:txBody>
              <a:bodyPr/>
              <a:lstStyle/>
              <a:p>
                <a:endParaRPr lang="en-US"/>
              </a:p>
            </p:txBody>
          </p:sp>
          <p:sp>
            <p:nvSpPr>
              <p:cNvPr id="970000" name="Line 272"/>
              <p:cNvSpPr>
                <a:spLocks noChangeShapeType="1"/>
              </p:cNvSpPr>
              <p:nvPr/>
            </p:nvSpPr>
            <p:spPr bwMode="auto">
              <a:xfrm>
                <a:off x="3989" y="2798"/>
                <a:ext cx="6" cy="1"/>
              </a:xfrm>
              <a:prstGeom prst="line">
                <a:avLst/>
              </a:prstGeom>
              <a:noFill/>
              <a:ln w="25400">
                <a:solidFill>
                  <a:srgbClr val="FFFF00"/>
                </a:solidFill>
                <a:round/>
                <a:headEnd/>
                <a:tailEnd/>
              </a:ln>
            </p:spPr>
            <p:txBody>
              <a:bodyPr/>
              <a:lstStyle/>
              <a:p>
                <a:endParaRPr lang="en-US"/>
              </a:p>
            </p:txBody>
          </p:sp>
          <p:sp>
            <p:nvSpPr>
              <p:cNvPr id="970001" name="Line 273"/>
              <p:cNvSpPr>
                <a:spLocks noChangeShapeType="1"/>
              </p:cNvSpPr>
              <p:nvPr/>
            </p:nvSpPr>
            <p:spPr bwMode="auto">
              <a:xfrm>
                <a:off x="3995" y="2798"/>
                <a:ext cx="13" cy="1"/>
              </a:xfrm>
              <a:prstGeom prst="line">
                <a:avLst/>
              </a:prstGeom>
              <a:noFill/>
              <a:ln w="25400">
                <a:solidFill>
                  <a:srgbClr val="FFFF00"/>
                </a:solidFill>
                <a:round/>
                <a:headEnd/>
                <a:tailEnd/>
              </a:ln>
            </p:spPr>
            <p:txBody>
              <a:bodyPr/>
              <a:lstStyle/>
              <a:p>
                <a:endParaRPr lang="en-US"/>
              </a:p>
            </p:txBody>
          </p:sp>
          <p:sp>
            <p:nvSpPr>
              <p:cNvPr id="970002" name="Line 274"/>
              <p:cNvSpPr>
                <a:spLocks noChangeShapeType="1"/>
              </p:cNvSpPr>
              <p:nvPr/>
            </p:nvSpPr>
            <p:spPr bwMode="auto">
              <a:xfrm>
                <a:off x="4008" y="2798"/>
                <a:ext cx="6" cy="1"/>
              </a:xfrm>
              <a:prstGeom prst="line">
                <a:avLst/>
              </a:prstGeom>
              <a:noFill/>
              <a:ln w="25400">
                <a:solidFill>
                  <a:srgbClr val="FFFF00"/>
                </a:solidFill>
                <a:round/>
                <a:headEnd/>
                <a:tailEnd/>
              </a:ln>
            </p:spPr>
            <p:txBody>
              <a:bodyPr/>
              <a:lstStyle/>
              <a:p>
                <a:endParaRPr lang="en-US"/>
              </a:p>
            </p:txBody>
          </p:sp>
          <p:sp>
            <p:nvSpPr>
              <p:cNvPr id="970003" name="Line 275"/>
              <p:cNvSpPr>
                <a:spLocks noChangeShapeType="1"/>
              </p:cNvSpPr>
              <p:nvPr/>
            </p:nvSpPr>
            <p:spPr bwMode="auto">
              <a:xfrm>
                <a:off x="4014" y="2798"/>
                <a:ext cx="6" cy="1"/>
              </a:xfrm>
              <a:prstGeom prst="line">
                <a:avLst/>
              </a:prstGeom>
              <a:noFill/>
              <a:ln w="25400">
                <a:solidFill>
                  <a:srgbClr val="FFFF00"/>
                </a:solidFill>
                <a:round/>
                <a:headEnd/>
                <a:tailEnd/>
              </a:ln>
            </p:spPr>
            <p:txBody>
              <a:bodyPr/>
              <a:lstStyle/>
              <a:p>
                <a:endParaRPr lang="en-US"/>
              </a:p>
            </p:txBody>
          </p:sp>
          <p:sp>
            <p:nvSpPr>
              <p:cNvPr id="970004" name="Line 276"/>
              <p:cNvSpPr>
                <a:spLocks noChangeShapeType="1"/>
              </p:cNvSpPr>
              <p:nvPr/>
            </p:nvSpPr>
            <p:spPr bwMode="auto">
              <a:xfrm>
                <a:off x="4020" y="2798"/>
                <a:ext cx="13" cy="1"/>
              </a:xfrm>
              <a:prstGeom prst="line">
                <a:avLst/>
              </a:prstGeom>
              <a:noFill/>
              <a:ln w="25400">
                <a:solidFill>
                  <a:srgbClr val="FFFF00"/>
                </a:solidFill>
                <a:round/>
                <a:headEnd/>
                <a:tailEnd/>
              </a:ln>
            </p:spPr>
            <p:txBody>
              <a:bodyPr/>
              <a:lstStyle/>
              <a:p>
                <a:endParaRPr lang="en-US"/>
              </a:p>
            </p:txBody>
          </p:sp>
          <p:sp>
            <p:nvSpPr>
              <p:cNvPr id="970005" name="Line 277"/>
              <p:cNvSpPr>
                <a:spLocks noChangeShapeType="1"/>
              </p:cNvSpPr>
              <p:nvPr/>
            </p:nvSpPr>
            <p:spPr bwMode="auto">
              <a:xfrm>
                <a:off x="4033" y="2798"/>
                <a:ext cx="7" cy="1"/>
              </a:xfrm>
              <a:prstGeom prst="line">
                <a:avLst/>
              </a:prstGeom>
              <a:noFill/>
              <a:ln w="25400">
                <a:solidFill>
                  <a:srgbClr val="FFFF00"/>
                </a:solidFill>
                <a:round/>
                <a:headEnd/>
                <a:tailEnd/>
              </a:ln>
            </p:spPr>
            <p:txBody>
              <a:bodyPr/>
              <a:lstStyle/>
              <a:p>
                <a:endParaRPr lang="en-US"/>
              </a:p>
            </p:txBody>
          </p:sp>
          <p:sp>
            <p:nvSpPr>
              <p:cNvPr id="970006" name="Freeform 278"/>
              <p:cNvSpPr>
                <a:spLocks/>
              </p:cNvSpPr>
              <p:nvPr/>
            </p:nvSpPr>
            <p:spPr bwMode="auto">
              <a:xfrm>
                <a:off x="4040" y="2798"/>
                <a:ext cx="12" cy="6"/>
              </a:xfrm>
              <a:custGeom>
                <a:avLst/>
                <a:gdLst/>
                <a:ahLst/>
                <a:cxnLst>
                  <a:cxn ang="0">
                    <a:pos x="0" y="0"/>
                  </a:cxn>
                  <a:cxn ang="0">
                    <a:pos x="6" y="0"/>
                  </a:cxn>
                  <a:cxn ang="0">
                    <a:pos x="12" y="6"/>
                  </a:cxn>
                </a:cxnLst>
                <a:rect l="0" t="0" r="r" b="b"/>
                <a:pathLst>
                  <a:path w="12" h="6">
                    <a:moveTo>
                      <a:pt x="0" y="0"/>
                    </a:moveTo>
                    <a:lnTo>
                      <a:pt x="6" y="0"/>
                    </a:lnTo>
                    <a:lnTo>
                      <a:pt x="12" y="6"/>
                    </a:lnTo>
                  </a:path>
                </a:pathLst>
              </a:custGeom>
              <a:noFill/>
              <a:ln w="25400">
                <a:solidFill>
                  <a:srgbClr val="FFFF00"/>
                </a:solidFill>
                <a:prstDash val="solid"/>
                <a:round/>
                <a:headEnd/>
                <a:tailEnd/>
              </a:ln>
            </p:spPr>
            <p:txBody>
              <a:bodyPr/>
              <a:lstStyle/>
              <a:p>
                <a:endParaRPr lang="en-US"/>
              </a:p>
            </p:txBody>
          </p:sp>
          <p:sp>
            <p:nvSpPr>
              <p:cNvPr id="970007" name="Line 279"/>
              <p:cNvSpPr>
                <a:spLocks noChangeShapeType="1"/>
              </p:cNvSpPr>
              <p:nvPr/>
            </p:nvSpPr>
            <p:spPr bwMode="auto">
              <a:xfrm>
                <a:off x="4052" y="2804"/>
                <a:ext cx="7" cy="1"/>
              </a:xfrm>
              <a:prstGeom prst="line">
                <a:avLst/>
              </a:prstGeom>
              <a:noFill/>
              <a:ln w="25400">
                <a:solidFill>
                  <a:srgbClr val="FFFF00"/>
                </a:solidFill>
                <a:round/>
                <a:headEnd/>
                <a:tailEnd/>
              </a:ln>
            </p:spPr>
            <p:txBody>
              <a:bodyPr/>
              <a:lstStyle/>
              <a:p>
                <a:endParaRPr lang="en-US"/>
              </a:p>
            </p:txBody>
          </p:sp>
          <p:sp>
            <p:nvSpPr>
              <p:cNvPr id="970008" name="Freeform 280"/>
              <p:cNvSpPr>
                <a:spLocks/>
              </p:cNvSpPr>
              <p:nvPr/>
            </p:nvSpPr>
            <p:spPr bwMode="auto">
              <a:xfrm>
                <a:off x="4059" y="2798"/>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09" name="Line 281"/>
              <p:cNvSpPr>
                <a:spLocks noChangeShapeType="1"/>
              </p:cNvSpPr>
              <p:nvPr/>
            </p:nvSpPr>
            <p:spPr bwMode="auto">
              <a:xfrm>
                <a:off x="4065" y="2798"/>
                <a:ext cx="13" cy="1"/>
              </a:xfrm>
              <a:prstGeom prst="line">
                <a:avLst/>
              </a:prstGeom>
              <a:noFill/>
              <a:ln w="25400">
                <a:solidFill>
                  <a:srgbClr val="FFFF00"/>
                </a:solidFill>
                <a:round/>
                <a:headEnd/>
                <a:tailEnd/>
              </a:ln>
            </p:spPr>
            <p:txBody>
              <a:bodyPr/>
              <a:lstStyle/>
              <a:p>
                <a:endParaRPr lang="en-US"/>
              </a:p>
            </p:txBody>
          </p:sp>
          <p:sp>
            <p:nvSpPr>
              <p:cNvPr id="970010" name="Line 282"/>
              <p:cNvSpPr>
                <a:spLocks noChangeShapeType="1"/>
              </p:cNvSpPr>
              <p:nvPr/>
            </p:nvSpPr>
            <p:spPr bwMode="auto">
              <a:xfrm>
                <a:off x="4078" y="2798"/>
                <a:ext cx="6" cy="1"/>
              </a:xfrm>
              <a:prstGeom prst="line">
                <a:avLst/>
              </a:prstGeom>
              <a:noFill/>
              <a:ln w="25400">
                <a:solidFill>
                  <a:srgbClr val="FFFF00"/>
                </a:solidFill>
                <a:round/>
                <a:headEnd/>
                <a:tailEnd/>
              </a:ln>
            </p:spPr>
            <p:txBody>
              <a:bodyPr/>
              <a:lstStyle/>
              <a:p>
                <a:endParaRPr lang="en-US"/>
              </a:p>
            </p:txBody>
          </p:sp>
          <p:sp>
            <p:nvSpPr>
              <p:cNvPr id="970011" name="Line 283"/>
              <p:cNvSpPr>
                <a:spLocks noChangeShapeType="1"/>
              </p:cNvSpPr>
              <p:nvPr/>
            </p:nvSpPr>
            <p:spPr bwMode="auto">
              <a:xfrm>
                <a:off x="4084" y="2798"/>
                <a:ext cx="13" cy="1"/>
              </a:xfrm>
              <a:prstGeom prst="line">
                <a:avLst/>
              </a:prstGeom>
              <a:noFill/>
              <a:ln w="25400">
                <a:solidFill>
                  <a:srgbClr val="FFFF00"/>
                </a:solidFill>
                <a:round/>
                <a:headEnd/>
                <a:tailEnd/>
              </a:ln>
            </p:spPr>
            <p:txBody>
              <a:bodyPr/>
              <a:lstStyle/>
              <a:p>
                <a:endParaRPr lang="en-US"/>
              </a:p>
            </p:txBody>
          </p:sp>
          <p:sp>
            <p:nvSpPr>
              <p:cNvPr id="970012" name="Line 284"/>
              <p:cNvSpPr>
                <a:spLocks noChangeShapeType="1"/>
              </p:cNvSpPr>
              <p:nvPr/>
            </p:nvSpPr>
            <p:spPr bwMode="auto">
              <a:xfrm>
                <a:off x="4097" y="2798"/>
                <a:ext cx="6" cy="1"/>
              </a:xfrm>
              <a:prstGeom prst="line">
                <a:avLst/>
              </a:prstGeom>
              <a:noFill/>
              <a:ln w="25400">
                <a:solidFill>
                  <a:srgbClr val="FFFF00"/>
                </a:solidFill>
                <a:round/>
                <a:headEnd/>
                <a:tailEnd/>
              </a:ln>
            </p:spPr>
            <p:txBody>
              <a:bodyPr/>
              <a:lstStyle/>
              <a:p>
                <a:endParaRPr lang="en-US"/>
              </a:p>
            </p:txBody>
          </p:sp>
          <p:sp>
            <p:nvSpPr>
              <p:cNvPr id="970013" name="Line 285"/>
              <p:cNvSpPr>
                <a:spLocks noChangeShapeType="1"/>
              </p:cNvSpPr>
              <p:nvPr/>
            </p:nvSpPr>
            <p:spPr bwMode="auto">
              <a:xfrm>
                <a:off x="4103" y="2798"/>
                <a:ext cx="7" cy="1"/>
              </a:xfrm>
              <a:prstGeom prst="line">
                <a:avLst/>
              </a:prstGeom>
              <a:noFill/>
              <a:ln w="25400">
                <a:solidFill>
                  <a:srgbClr val="FFFF00"/>
                </a:solidFill>
                <a:round/>
                <a:headEnd/>
                <a:tailEnd/>
              </a:ln>
            </p:spPr>
            <p:txBody>
              <a:bodyPr/>
              <a:lstStyle/>
              <a:p>
                <a:endParaRPr lang="en-US"/>
              </a:p>
            </p:txBody>
          </p:sp>
          <p:sp>
            <p:nvSpPr>
              <p:cNvPr id="970014" name="Line 286"/>
              <p:cNvSpPr>
                <a:spLocks noChangeShapeType="1"/>
              </p:cNvSpPr>
              <p:nvPr/>
            </p:nvSpPr>
            <p:spPr bwMode="auto">
              <a:xfrm>
                <a:off x="4110" y="2798"/>
                <a:ext cx="13" cy="1"/>
              </a:xfrm>
              <a:prstGeom prst="line">
                <a:avLst/>
              </a:prstGeom>
              <a:noFill/>
              <a:ln w="25400">
                <a:solidFill>
                  <a:srgbClr val="FFFF00"/>
                </a:solidFill>
                <a:round/>
                <a:headEnd/>
                <a:tailEnd/>
              </a:ln>
            </p:spPr>
            <p:txBody>
              <a:bodyPr/>
              <a:lstStyle/>
              <a:p>
                <a:endParaRPr lang="en-US"/>
              </a:p>
            </p:txBody>
          </p:sp>
          <p:sp>
            <p:nvSpPr>
              <p:cNvPr id="970015" name="Line 287"/>
              <p:cNvSpPr>
                <a:spLocks noChangeShapeType="1"/>
              </p:cNvSpPr>
              <p:nvPr/>
            </p:nvSpPr>
            <p:spPr bwMode="auto">
              <a:xfrm>
                <a:off x="4123" y="2798"/>
                <a:ext cx="6" cy="1"/>
              </a:xfrm>
              <a:prstGeom prst="line">
                <a:avLst/>
              </a:prstGeom>
              <a:noFill/>
              <a:ln w="25400">
                <a:solidFill>
                  <a:srgbClr val="FFFF00"/>
                </a:solidFill>
                <a:round/>
                <a:headEnd/>
                <a:tailEnd/>
              </a:ln>
            </p:spPr>
            <p:txBody>
              <a:bodyPr/>
              <a:lstStyle/>
              <a:p>
                <a:endParaRPr lang="en-US"/>
              </a:p>
            </p:txBody>
          </p:sp>
          <p:sp>
            <p:nvSpPr>
              <p:cNvPr id="970016" name="Line 288"/>
              <p:cNvSpPr>
                <a:spLocks noChangeShapeType="1"/>
              </p:cNvSpPr>
              <p:nvPr/>
            </p:nvSpPr>
            <p:spPr bwMode="auto">
              <a:xfrm>
                <a:off x="4129" y="2798"/>
                <a:ext cx="6" cy="1"/>
              </a:xfrm>
              <a:prstGeom prst="line">
                <a:avLst/>
              </a:prstGeom>
              <a:noFill/>
              <a:ln w="25400">
                <a:solidFill>
                  <a:srgbClr val="FFFF00"/>
                </a:solidFill>
                <a:round/>
                <a:headEnd/>
                <a:tailEnd/>
              </a:ln>
            </p:spPr>
            <p:txBody>
              <a:bodyPr/>
              <a:lstStyle/>
              <a:p>
                <a:endParaRPr lang="en-US"/>
              </a:p>
            </p:txBody>
          </p:sp>
          <p:sp>
            <p:nvSpPr>
              <p:cNvPr id="970017" name="Line 289"/>
              <p:cNvSpPr>
                <a:spLocks noChangeShapeType="1"/>
              </p:cNvSpPr>
              <p:nvPr/>
            </p:nvSpPr>
            <p:spPr bwMode="auto">
              <a:xfrm>
                <a:off x="4135" y="2798"/>
                <a:ext cx="13" cy="1"/>
              </a:xfrm>
              <a:prstGeom prst="line">
                <a:avLst/>
              </a:prstGeom>
              <a:noFill/>
              <a:ln w="25400">
                <a:solidFill>
                  <a:srgbClr val="FFFF00"/>
                </a:solidFill>
                <a:round/>
                <a:headEnd/>
                <a:tailEnd/>
              </a:ln>
            </p:spPr>
            <p:txBody>
              <a:bodyPr/>
              <a:lstStyle/>
              <a:p>
                <a:endParaRPr lang="en-US"/>
              </a:p>
            </p:txBody>
          </p:sp>
          <p:sp>
            <p:nvSpPr>
              <p:cNvPr id="970018" name="Line 290"/>
              <p:cNvSpPr>
                <a:spLocks noChangeShapeType="1"/>
              </p:cNvSpPr>
              <p:nvPr/>
            </p:nvSpPr>
            <p:spPr bwMode="auto">
              <a:xfrm>
                <a:off x="4148" y="2798"/>
                <a:ext cx="6" cy="1"/>
              </a:xfrm>
              <a:prstGeom prst="line">
                <a:avLst/>
              </a:prstGeom>
              <a:noFill/>
              <a:ln w="25400">
                <a:solidFill>
                  <a:srgbClr val="FFFF00"/>
                </a:solidFill>
                <a:round/>
                <a:headEnd/>
                <a:tailEnd/>
              </a:ln>
            </p:spPr>
            <p:txBody>
              <a:bodyPr/>
              <a:lstStyle/>
              <a:p>
                <a:endParaRPr lang="en-US"/>
              </a:p>
            </p:txBody>
          </p:sp>
          <p:sp>
            <p:nvSpPr>
              <p:cNvPr id="970019" name="Line 291"/>
              <p:cNvSpPr>
                <a:spLocks noChangeShapeType="1"/>
              </p:cNvSpPr>
              <p:nvPr/>
            </p:nvSpPr>
            <p:spPr bwMode="auto">
              <a:xfrm>
                <a:off x="4154" y="2798"/>
                <a:ext cx="13" cy="1"/>
              </a:xfrm>
              <a:prstGeom prst="line">
                <a:avLst/>
              </a:prstGeom>
              <a:noFill/>
              <a:ln w="25400">
                <a:solidFill>
                  <a:srgbClr val="FFFF00"/>
                </a:solidFill>
                <a:round/>
                <a:headEnd/>
                <a:tailEnd/>
              </a:ln>
            </p:spPr>
            <p:txBody>
              <a:bodyPr/>
              <a:lstStyle/>
              <a:p>
                <a:endParaRPr lang="en-US"/>
              </a:p>
            </p:txBody>
          </p:sp>
          <p:sp>
            <p:nvSpPr>
              <p:cNvPr id="970020" name="Freeform 292"/>
              <p:cNvSpPr>
                <a:spLocks/>
              </p:cNvSpPr>
              <p:nvPr/>
            </p:nvSpPr>
            <p:spPr bwMode="auto">
              <a:xfrm>
                <a:off x="4167" y="2791"/>
                <a:ext cx="7" cy="7"/>
              </a:xfrm>
              <a:custGeom>
                <a:avLst/>
                <a:gdLst/>
                <a:ahLst/>
                <a:cxnLst>
                  <a:cxn ang="0">
                    <a:pos x="0" y="7"/>
                  </a:cxn>
                  <a:cxn ang="0">
                    <a:pos x="7" y="0"/>
                  </a:cxn>
                  <a:cxn ang="0">
                    <a:pos x="7" y="0"/>
                  </a:cxn>
                </a:cxnLst>
                <a:rect l="0" t="0" r="r" b="b"/>
                <a:pathLst>
                  <a:path w="7" h="7">
                    <a:moveTo>
                      <a:pt x="0" y="7"/>
                    </a:moveTo>
                    <a:lnTo>
                      <a:pt x="7" y="0"/>
                    </a:lnTo>
                    <a:lnTo>
                      <a:pt x="7" y="0"/>
                    </a:lnTo>
                  </a:path>
                </a:pathLst>
              </a:custGeom>
              <a:noFill/>
              <a:ln w="25400">
                <a:solidFill>
                  <a:srgbClr val="FFFF00"/>
                </a:solidFill>
                <a:prstDash val="solid"/>
                <a:round/>
                <a:headEnd/>
                <a:tailEnd/>
              </a:ln>
            </p:spPr>
            <p:txBody>
              <a:bodyPr/>
              <a:lstStyle/>
              <a:p>
                <a:endParaRPr lang="en-US"/>
              </a:p>
            </p:txBody>
          </p:sp>
          <p:sp>
            <p:nvSpPr>
              <p:cNvPr id="970021" name="Line 293"/>
              <p:cNvSpPr>
                <a:spLocks noChangeShapeType="1"/>
              </p:cNvSpPr>
              <p:nvPr/>
            </p:nvSpPr>
            <p:spPr bwMode="auto">
              <a:xfrm>
                <a:off x="4174" y="2791"/>
                <a:ext cx="6" cy="1"/>
              </a:xfrm>
              <a:prstGeom prst="line">
                <a:avLst/>
              </a:prstGeom>
              <a:noFill/>
              <a:ln w="25400">
                <a:solidFill>
                  <a:srgbClr val="FFFF00"/>
                </a:solidFill>
                <a:round/>
                <a:headEnd/>
                <a:tailEnd/>
              </a:ln>
            </p:spPr>
            <p:txBody>
              <a:bodyPr/>
              <a:lstStyle/>
              <a:p>
                <a:endParaRPr lang="en-US"/>
              </a:p>
            </p:txBody>
          </p:sp>
          <p:sp>
            <p:nvSpPr>
              <p:cNvPr id="970022" name="Line 294"/>
              <p:cNvSpPr>
                <a:spLocks noChangeShapeType="1"/>
              </p:cNvSpPr>
              <p:nvPr/>
            </p:nvSpPr>
            <p:spPr bwMode="auto">
              <a:xfrm>
                <a:off x="4180" y="2791"/>
                <a:ext cx="13" cy="1"/>
              </a:xfrm>
              <a:prstGeom prst="line">
                <a:avLst/>
              </a:prstGeom>
              <a:noFill/>
              <a:ln w="25400">
                <a:solidFill>
                  <a:srgbClr val="FFFF00"/>
                </a:solidFill>
                <a:round/>
                <a:headEnd/>
                <a:tailEnd/>
              </a:ln>
            </p:spPr>
            <p:txBody>
              <a:bodyPr/>
              <a:lstStyle/>
              <a:p>
                <a:endParaRPr lang="en-US"/>
              </a:p>
            </p:txBody>
          </p:sp>
          <p:sp>
            <p:nvSpPr>
              <p:cNvPr id="970023" name="Line 295"/>
              <p:cNvSpPr>
                <a:spLocks noChangeShapeType="1"/>
              </p:cNvSpPr>
              <p:nvPr/>
            </p:nvSpPr>
            <p:spPr bwMode="auto">
              <a:xfrm>
                <a:off x="4193" y="2791"/>
                <a:ext cx="6" cy="1"/>
              </a:xfrm>
              <a:prstGeom prst="line">
                <a:avLst/>
              </a:prstGeom>
              <a:noFill/>
              <a:ln w="25400">
                <a:solidFill>
                  <a:srgbClr val="FFFF00"/>
                </a:solidFill>
                <a:round/>
                <a:headEnd/>
                <a:tailEnd/>
              </a:ln>
            </p:spPr>
            <p:txBody>
              <a:bodyPr/>
              <a:lstStyle/>
              <a:p>
                <a:endParaRPr lang="en-US"/>
              </a:p>
            </p:txBody>
          </p:sp>
          <p:sp>
            <p:nvSpPr>
              <p:cNvPr id="970024" name="Line 296"/>
              <p:cNvSpPr>
                <a:spLocks noChangeShapeType="1"/>
              </p:cNvSpPr>
              <p:nvPr/>
            </p:nvSpPr>
            <p:spPr bwMode="auto">
              <a:xfrm>
                <a:off x="4199" y="2791"/>
                <a:ext cx="13" cy="1"/>
              </a:xfrm>
              <a:prstGeom prst="line">
                <a:avLst/>
              </a:prstGeom>
              <a:noFill/>
              <a:ln w="25400">
                <a:solidFill>
                  <a:srgbClr val="FFFF00"/>
                </a:solidFill>
                <a:round/>
                <a:headEnd/>
                <a:tailEnd/>
              </a:ln>
            </p:spPr>
            <p:txBody>
              <a:bodyPr/>
              <a:lstStyle/>
              <a:p>
                <a:endParaRPr lang="en-US"/>
              </a:p>
            </p:txBody>
          </p:sp>
          <p:sp>
            <p:nvSpPr>
              <p:cNvPr id="970025" name="Freeform 297"/>
              <p:cNvSpPr>
                <a:spLocks/>
              </p:cNvSpPr>
              <p:nvPr/>
            </p:nvSpPr>
            <p:spPr bwMode="auto">
              <a:xfrm>
                <a:off x="4212" y="2785"/>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026" name="Line 298"/>
              <p:cNvSpPr>
                <a:spLocks noChangeShapeType="1"/>
              </p:cNvSpPr>
              <p:nvPr/>
            </p:nvSpPr>
            <p:spPr bwMode="auto">
              <a:xfrm>
                <a:off x="4218" y="2785"/>
                <a:ext cx="7" cy="1"/>
              </a:xfrm>
              <a:prstGeom prst="line">
                <a:avLst/>
              </a:prstGeom>
              <a:noFill/>
              <a:ln w="25400">
                <a:solidFill>
                  <a:srgbClr val="FFFF00"/>
                </a:solidFill>
                <a:round/>
                <a:headEnd/>
                <a:tailEnd/>
              </a:ln>
            </p:spPr>
            <p:txBody>
              <a:bodyPr/>
              <a:lstStyle/>
              <a:p>
                <a:endParaRPr lang="en-US"/>
              </a:p>
            </p:txBody>
          </p:sp>
          <p:sp>
            <p:nvSpPr>
              <p:cNvPr id="970027" name="Line 299"/>
              <p:cNvSpPr>
                <a:spLocks noChangeShapeType="1"/>
              </p:cNvSpPr>
              <p:nvPr/>
            </p:nvSpPr>
            <p:spPr bwMode="auto">
              <a:xfrm>
                <a:off x="4225" y="2785"/>
                <a:ext cx="12" cy="1"/>
              </a:xfrm>
              <a:prstGeom prst="line">
                <a:avLst/>
              </a:prstGeom>
              <a:noFill/>
              <a:ln w="25400">
                <a:solidFill>
                  <a:srgbClr val="FFFF00"/>
                </a:solidFill>
                <a:round/>
                <a:headEnd/>
                <a:tailEnd/>
              </a:ln>
            </p:spPr>
            <p:txBody>
              <a:bodyPr/>
              <a:lstStyle/>
              <a:p>
                <a:endParaRPr lang="en-US"/>
              </a:p>
            </p:txBody>
          </p:sp>
          <p:sp>
            <p:nvSpPr>
              <p:cNvPr id="970028" name="Line 300"/>
              <p:cNvSpPr>
                <a:spLocks noChangeShapeType="1"/>
              </p:cNvSpPr>
              <p:nvPr/>
            </p:nvSpPr>
            <p:spPr bwMode="auto">
              <a:xfrm>
                <a:off x="4237" y="2785"/>
                <a:ext cx="7" cy="1"/>
              </a:xfrm>
              <a:prstGeom prst="line">
                <a:avLst/>
              </a:prstGeom>
              <a:noFill/>
              <a:ln w="25400">
                <a:solidFill>
                  <a:srgbClr val="FFFF00"/>
                </a:solidFill>
                <a:round/>
                <a:headEnd/>
                <a:tailEnd/>
              </a:ln>
            </p:spPr>
            <p:txBody>
              <a:bodyPr/>
              <a:lstStyle/>
              <a:p>
                <a:endParaRPr lang="en-US"/>
              </a:p>
            </p:txBody>
          </p:sp>
          <p:sp>
            <p:nvSpPr>
              <p:cNvPr id="970029" name="Freeform 301"/>
              <p:cNvSpPr>
                <a:spLocks/>
              </p:cNvSpPr>
              <p:nvPr/>
            </p:nvSpPr>
            <p:spPr bwMode="auto">
              <a:xfrm>
                <a:off x="4244" y="2778"/>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30" name="Line 302"/>
              <p:cNvSpPr>
                <a:spLocks noChangeShapeType="1"/>
              </p:cNvSpPr>
              <p:nvPr/>
            </p:nvSpPr>
            <p:spPr bwMode="auto">
              <a:xfrm>
                <a:off x="4250" y="2778"/>
                <a:ext cx="13" cy="1"/>
              </a:xfrm>
              <a:prstGeom prst="line">
                <a:avLst/>
              </a:prstGeom>
              <a:noFill/>
              <a:ln w="25400">
                <a:solidFill>
                  <a:srgbClr val="FFFF00"/>
                </a:solidFill>
                <a:round/>
                <a:headEnd/>
                <a:tailEnd/>
              </a:ln>
            </p:spPr>
            <p:txBody>
              <a:bodyPr/>
              <a:lstStyle/>
              <a:p>
                <a:endParaRPr lang="en-US"/>
              </a:p>
            </p:txBody>
          </p:sp>
          <p:sp>
            <p:nvSpPr>
              <p:cNvPr id="970031" name="Line 303"/>
              <p:cNvSpPr>
                <a:spLocks noChangeShapeType="1"/>
              </p:cNvSpPr>
              <p:nvPr/>
            </p:nvSpPr>
            <p:spPr bwMode="auto">
              <a:xfrm>
                <a:off x="4263" y="2778"/>
                <a:ext cx="6" cy="1"/>
              </a:xfrm>
              <a:prstGeom prst="line">
                <a:avLst/>
              </a:prstGeom>
              <a:noFill/>
              <a:ln w="25400">
                <a:solidFill>
                  <a:srgbClr val="FFFF00"/>
                </a:solidFill>
                <a:round/>
                <a:headEnd/>
                <a:tailEnd/>
              </a:ln>
            </p:spPr>
            <p:txBody>
              <a:bodyPr/>
              <a:lstStyle/>
              <a:p>
                <a:endParaRPr lang="en-US"/>
              </a:p>
            </p:txBody>
          </p:sp>
          <p:sp>
            <p:nvSpPr>
              <p:cNvPr id="970032" name="Line 304"/>
              <p:cNvSpPr>
                <a:spLocks noChangeShapeType="1"/>
              </p:cNvSpPr>
              <p:nvPr/>
            </p:nvSpPr>
            <p:spPr bwMode="auto">
              <a:xfrm>
                <a:off x="4269" y="2778"/>
                <a:ext cx="13" cy="1"/>
              </a:xfrm>
              <a:prstGeom prst="line">
                <a:avLst/>
              </a:prstGeom>
              <a:noFill/>
              <a:ln w="25400">
                <a:solidFill>
                  <a:srgbClr val="FFFF00"/>
                </a:solidFill>
                <a:round/>
                <a:headEnd/>
                <a:tailEnd/>
              </a:ln>
            </p:spPr>
            <p:txBody>
              <a:bodyPr/>
              <a:lstStyle/>
              <a:p>
                <a:endParaRPr lang="en-US"/>
              </a:p>
            </p:txBody>
          </p:sp>
          <p:sp>
            <p:nvSpPr>
              <p:cNvPr id="970033" name="Freeform 305"/>
              <p:cNvSpPr>
                <a:spLocks/>
              </p:cNvSpPr>
              <p:nvPr/>
            </p:nvSpPr>
            <p:spPr bwMode="auto">
              <a:xfrm>
                <a:off x="4282" y="2772"/>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034" name="Line 306"/>
              <p:cNvSpPr>
                <a:spLocks noChangeShapeType="1"/>
              </p:cNvSpPr>
              <p:nvPr/>
            </p:nvSpPr>
            <p:spPr bwMode="auto">
              <a:xfrm>
                <a:off x="4288" y="2772"/>
                <a:ext cx="7" cy="1"/>
              </a:xfrm>
              <a:prstGeom prst="line">
                <a:avLst/>
              </a:prstGeom>
              <a:noFill/>
              <a:ln w="25400">
                <a:solidFill>
                  <a:srgbClr val="FFFF00"/>
                </a:solidFill>
                <a:round/>
                <a:headEnd/>
                <a:tailEnd/>
              </a:ln>
            </p:spPr>
            <p:txBody>
              <a:bodyPr/>
              <a:lstStyle/>
              <a:p>
                <a:endParaRPr lang="en-US"/>
              </a:p>
            </p:txBody>
          </p:sp>
          <p:sp>
            <p:nvSpPr>
              <p:cNvPr id="970035" name="Line 307"/>
              <p:cNvSpPr>
                <a:spLocks noChangeShapeType="1"/>
              </p:cNvSpPr>
              <p:nvPr/>
            </p:nvSpPr>
            <p:spPr bwMode="auto">
              <a:xfrm>
                <a:off x="4295" y="2772"/>
                <a:ext cx="13" cy="1"/>
              </a:xfrm>
              <a:prstGeom prst="line">
                <a:avLst/>
              </a:prstGeom>
              <a:noFill/>
              <a:ln w="25400">
                <a:solidFill>
                  <a:srgbClr val="FFFF00"/>
                </a:solidFill>
                <a:round/>
                <a:headEnd/>
                <a:tailEnd/>
              </a:ln>
            </p:spPr>
            <p:txBody>
              <a:bodyPr/>
              <a:lstStyle/>
              <a:p>
                <a:endParaRPr lang="en-US"/>
              </a:p>
            </p:txBody>
          </p:sp>
          <p:sp>
            <p:nvSpPr>
              <p:cNvPr id="970036" name="Freeform 308"/>
              <p:cNvSpPr>
                <a:spLocks/>
              </p:cNvSpPr>
              <p:nvPr/>
            </p:nvSpPr>
            <p:spPr bwMode="auto">
              <a:xfrm>
                <a:off x="4308" y="2766"/>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37" name="Line 309"/>
              <p:cNvSpPr>
                <a:spLocks noChangeShapeType="1"/>
              </p:cNvSpPr>
              <p:nvPr/>
            </p:nvSpPr>
            <p:spPr bwMode="auto">
              <a:xfrm>
                <a:off x="4314" y="2766"/>
                <a:ext cx="13" cy="1"/>
              </a:xfrm>
              <a:prstGeom prst="line">
                <a:avLst/>
              </a:prstGeom>
              <a:noFill/>
              <a:ln w="25400">
                <a:solidFill>
                  <a:srgbClr val="FFFF00"/>
                </a:solidFill>
                <a:round/>
                <a:headEnd/>
                <a:tailEnd/>
              </a:ln>
            </p:spPr>
            <p:txBody>
              <a:bodyPr/>
              <a:lstStyle/>
              <a:p>
                <a:endParaRPr lang="en-US"/>
              </a:p>
            </p:txBody>
          </p:sp>
          <p:sp>
            <p:nvSpPr>
              <p:cNvPr id="970038" name="Line 310"/>
              <p:cNvSpPr>
                <a:spLocks noChangeShapeType="1"/>
              </p:cNvSpPr>
              <p:nvPr/>
            </p:nvSpPr>
            <p:spPr bwMode="auto">
              <a:xfrm>
                <a:off x="4327" y="2766"/>
                <a:ext cx="6" cy="1"/>
              </a:xfrm>
              <a:prstGeom prst="line">
                <a:avLst/>
              </a:prstGeom>
              <a:noFill/>
              <a:ln w="25400">
                <a:solidFill>
                  <a:srgbClr val="FFFF00"/>
                </a:solidFill>
                <a:round/>
                <a:headEnd/>
                <a:tailEnd/>
              </a:ln>
            </p:spPr>
            <p:txBody>
              <a:bodyPr/>
              <a:lstStyle/>
              <a:p>
                <a:endParaRPr lang="en-US"/>
              </a:p>
            </p:txBody>
          </p:sp>
          <p:sp>
            <p:nvSpPr>
              <p:cNvPr id="970039" name="Freeform 311"/>
              <p:cNvSpPr>
                <a:spLocks/>
              </p:cNvSpPr>
              <p:nvPr/>
            </p:nvSpPr>
            <p:spPr bwMode="auto">
              <a:xfrm>
                <a:off x="4333" y="2759"/>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40" name="Line 312"/>
              <p:cNvSpPr>
                <a:spLocks noChangeShapeType="1"/>
              </p:cNvSpPr>
              <p:nvPr/>
            </p:nvSpPr>
            <p:spPr bwMode="auto">
              <a:xfrm>
                <a:off x="4339" y="2759"/>
                <a:ext cx="13" cy="1"/>
              </a:xfrm>
              <a:prstGeom prst="line">
                <a:avLst/>
              </a:prstGeom>
              <a:noFill/>
              <a:ln w="25400">
                <a:solidFill>
                  <a:srgbClr val="FFFF00"/>
                </a:solidFill>
                <a:round/>
                <a:headEnd/>
                <a:tailEnd/>
              </a:ln>
            </p:spPr>
            <p:txBody>
              <a:bodyPr/>
              <a:lstStyle/>
              <a:p>
                <a:endParaRPr lang="en-US"/>
              </a:p>
            </p:txBody>
          </p:sp>
          <p:sp>
            <p:nvSpPr>
              <p:cNvPr id="970041" name="Line 313"/>
              <p:cNvSpPr>
                <a:spLocks noChangeShapeType="1"/>
              </p:cNvSpPr>
              <p:nvPr/>
            </p:nvSpPr>
            <p:spPr bwMode="auto">
              <a:xfrm>
                <a:off x="4352" y="2759"/>
                <a:ext cx="7" cy="1"/>
              </a:xfrm>
              <a:prstGeom prst="line">
                <a:avLst/>
              </a:prstGeom>
              <a:noFill/>
              <a:ln w="25400">
                <a:solidFill>
                  <a:srgbClr val="FFFF00"/>
                </a:solidFill>
                <a:round/>
                <a:headEnd/>
                <a:tailEnd/>
              </a:ln>
            </p:spPr>
            <p:txBody>
              <a:bodyPr/>
              <a:lstStyle/>
              <a:p>
                <a:endParaRPr lang="en-US"/>
              </a:p>
            </p:txBody>
          </p:sp>
          <p:sp>
            <p:nvSpPr>
              <p:cNvPr id="970042" name="Freeform 314"/>
              <p:cNvSpPr>
                <a:spLocks/>
              </p:cNvSpPr>
              <p:nvPr/>
            </p:nvSpPr>
            <p:spPr bwMode="auto">
              <a:xfrm>
                <a:off x="4359" y="2753"/>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43" name="Line 315"/>
              <p:cNvSpPr>
                <a:spLocks noChangeShapeType="1"/>
              </p:cNvSpPr>
              <p:nvPr/>
            </p:nvSpPr>
            <p:spPr bwMode="auto">
              <a:xfrm>
                <a:off x="4365" y="2753"/>
                <a:ext cx="13" cy="1"/>
              </a:xfrm>
              <a:prstGeom prst="line">
                <a:avLst/>
              </a:prstGeom>
              <a:noFill/>
              <a:ln w="25400">
                <a:solidFill>
                  <a:srgbClr val="FFFF00"/>
                </a:solidFill>
                <a:round/>
                <a:headEnd/>
                <a:tailEnd/>
              </a:ln>
            </p:spPr>
            <p:txBody>
              <a:bodyPr/>
              <a:lstStyle/>
              <a:p>
                <a:endParaRPr lang="en-US"/>
              </a:p>
            </p:txBody>
          </p:sp>
          <p:sp>
            <p:nvSpPr>
              <p:cNvPr id="970044" name="Line 316"/>
              <p:cNvSpPr>
                <a:spLocks noChangeShapeType="1"/>
              </p:cNvSpPr>
              <p:nvPr/>
            </p:nvSpPr>
            <p:spPr bwMode="auto">
              <a:xfrm>
                <a:off x="4378" y="2753"/>
                <a:ext cx="6" cy="1"/>
              </a:xfrm>
              <a:prstGeom prst="line">
                <a:avLst/>
              </a:prstGeom>
              <a:noFill/>
              <a:ln w="25400">
                <a:solidFill>
                  <a:srgbClr val="FFFF00"/>
                </a:solidFill>
                <a:round/>
                <a:headEnd/>
                <a:tailEnd/>
              </a:ln>
            </p:spPr>
            <p:txBody>
              <a:bodyPr/>
              <a:lstStyle/>
              <a:p>
                <a:endParaRPr lang="en-US"/>
              </a:p>
            </p:txBody>
          </p:sp>
          <p:sp>
            <p:nvSpPr>
              <p:cNvPr id="970045" name="Freeform 317"/>
              <p:cNvSpPr>
                <a:spLocks/>
              </p:cNvSpPr>
              <p:nvPr/>
            </p:nvSpPr>
            <p:spPr bwMode="auto">
              <a:xfrm>
                <a:off x="4384" y="2747"/>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FF00"/>
                </a:solidFill>
                <a:prstDash val="solid"/>
                <a:round/>
                <a:headEnd/>
                <a:tailEnd/>
              </a:ln>
            </p:spPr>
            <p:txBody>
              <a:bodyPr/>
              <a:lstStyle/>
              <a:p>
                <a:endParaRPr lang="en-US"/>
              </a:p>
            </p:txBody>
          </p:sp>
          <p:sp>
            <p:nvSpPr>
              <p:cNvPr id="970046" name="Line 318"/>
              <p:cNvSpPr>
                <a:spLocks noChangeShapeType="1"/>
              </p:cNvSpPr>
              <p:nvPr/>
            </p:nvSpPr>
            <p:spPr bwMode="auto">
              <a:xfrm>
                <a:off x="4397" y="2747"/>
                <a:ext cx="6" cy="1"/>
              </a:xfrm>
              <a:prstGeom prst="line">
                <a:avLst/>
              </a:prstGeom>
              <a:noFill/>
              <a:ln w="25400">
                <a:solidFill>
                  <a:srgbClr val="FFFF00"/>
                </a:solidFill>
                <a:round/>
                <a:headEnd/>
                <a:tailEnd/>
              </a:ln>
            </p:spPr>
            <p:txBody>
              <a:bodyPr/>
              <a:lstStyle/>
              <a:p>
                <a:endParaRPr lang="en-US"/>
              </a:p>
            </p:txBody>
          </p:sp>
          <p:sp>
            <p:nvSpPr>
              <p:cNvPr id="970047" name="Line 319"/>
              <p:cNvSpPr>
                <a:spLocks noChangeShapeType="1"/>
              </p:cNvSpPr>
              <p:nvPr/>
            </p:nvSpPr>
            <p:spPr bwMode="auto">
              <a:xfrm>
                <a:off x="4403" y="2747"/>
                <a:ext cx="7" cy="1"/>
              </a:xfrm>
              <a:prstGeom prst="line">
                <a:avLst/>
              </a:prstGeom>
              <a:noFill/>
              <a:ln w="25400">
                <a:solidFill>
                  <a:srgbClr val="FFFF00"/>
                </a:solidFill>
                <a:round/>
                <a:headEnd/>
                <a:tailEnd/>
              </a:ln>
            </p:spPr>
            <p:txBody>
              <a:bodyPr/>
              <a:lstStyle/>
              <a:p>
                <a:endParaRPr lang="en-US"/>
              </a:p>
            </p:txBody>
          </p:sp>
          <p:sp>
            <p:nvSpPr>
              <p:cNvPr id="970048" name="Freeform 320"/>
              <p:cNvSpPr>
                <a:spLocks/>
              </p:cNvSpPr>
              <p:nvPr/>
            </p:nvSpPr>
            <p:spPr bwMode="auto">
              <a:xfrm>
                <a:off x="4410" y="2740"/>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FFFF00"/>
                </a:solidFill>
                <a:prstDash val="solid"/>
                <a:round/>
                <a:headEnd/>
                <a:tailEnd/>
              </a:ln>
            </p:spPr>
            <p:txBody>
              <a:bodyPr/>
              <a:lstStyle/>
              <a:p>
                <a:endParaRPr lang="en-US"/>
              </a:p>
            </p:txBody>
          </p:sp>
          <p:sp>
            <p:nvSpPr>
              <p:cNvPr id="970049" name="Line 321"/>
              <p:cNvSpPr>
                <a:spLocks noChangeShapeType="1"/>
              </p:cNvSpPr>
              <p:nvPr/>
            </p:nvSpPr>
            <p:spPr bwMode="auto">
              <a:xfrm>
                <a:off x="4422" y="2740"/>
                <a:ext cx="7" cy="1"/>
              </a:xfrm>
              <a:prstGeom prst="line">
                <a:avLst/>
              </a:prstGeom>
              <a:noFill/>
              <a:ln w="25400">
                <a:solidFill>
                  <a:srgbClr val="FFFF00"/>
                </a:solidFill>
                <a:round/>
                <a:headEnd/>
                <a:tailEnd/>
              </a:ln>
            </p:spPr>
            <p:txBody>
              <a:bodyPr/>
              <a:lstStyle/>
              <a:p>
                <a:endParaRPr lang="en-US"/>
              </a:p>
            </p:txBody>
          </p:sp>
          <p:sp>
            <p:nvSpPr>
              <p:cNvPr id="970050" name="Freeform 322"/>
              <p:cNvSpPr>
                <a:spLocks/>
              </p:cNvSpPr>
              <p:nvPr/>
            </p:nvSpPr>
            <p:spPr bwMode="auto">
              <a:xfrm>
                <a:off x="4429" y="2734"/>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FF00"/>
                </a:solidFill>
                <a:prstDash val="solid"/>
                <a:round/>
                <a:headEnd/>
                <a:tailEnd/>
              </a:ln>
            </p:spPr>
            <p:txBody>
              <a:bodyPr/>
              <a:lstStyle/>
              <a:p>
                <a:endParaRPr lang="en-US"/>
              </a:p>
            </p:txBody>
          </p:sp>
          <p:sp>
            <p:nvSpPr>
              <p:cNvPr id="970051" name="Line 323"/>
              <p:cNvSpPr>
                <a:spLocks noChangeShapeType="1"/>
              </p:cNvSpPr>
              <p:nvPr/>
            </p:nvSpPr>
            <p:spPr bwMode="auto">
              <a:xfrm>
                <a:off x="4442" y="2734"/>
                <a:ext cx="6" cy="1"/>
              </a:xfrm>
              <a:prstGeom prst="line">
                <a:avLst/>
              </a:prstGeom>
              <a:noFill/>
              <a:ln w="25400">
                <a:solidFill>
                  <a:srgbClr val="FFFF00"/>
                </a:solidFill>
                <a:round/>
                <a:headEnd/>
                <a:tailEnd/>
              </a:ln>
            </p:spPr>
            <p:txBody>
              <a:bodyPr/>
              <a:lstStyle/>
              <a:p>
                <a:endParaRPr lang="en-US"/>
              </a:p>
            </p:txBody>
          </p:sp>
          <p:sp>
            <p:nvSpPr>
              <p:cNvPr id="970052" name="Freeform 324"/>
              <p:cNvSpPr>
                <a:spLocks/>
              </p:cNvSpPr>
              <p:nvPr/>
            </p:nvSpPr>
            <p:spPr bwMode="auto">
              <a:xfrm>
                <a:off x="4448" y="2727"/>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53" name="Line 325"/>
              <p:cNvSpPr>
                <a:spLocks noChangeShapeType="1"/>
              </p:cNvSpPr>
              <p:nvPr/>
            </p:nvSpPr>
            <p:spPr bwMode="auto">
              <a:xfrm>
                <a:off x="4454" y="2727"/>
                <a:ext cx="13" cy="1"/>
              </a:xfrm>
              <a:prstGeom prst="line">
                <a:avLst/>
              </a:prstGeom>
              <a:noFill/>
              <a:ln w="25400">
                <a:solidFill>
                  <a:srgbClr val="FFFF00"/>
                </a:solidFill>
                <a:round/>
                <a:headEnd/>
                <a:tailEnd/>
              </a:ln>
            </p:spPr>
            <p:txBody>
              <a:bodyPr/>
              <a:lstStyle/>
              <a:p>
                <a:endParaRPr lang="en-US"/>
              </a:p>
            </p:txBody>
          </p:sp>
          <p:sp>
            <p:nvSpPr>
              <p:cNvPr id="970054" name="Line 326"/>
              <p:cNvSpPr>
                <a:spLocks noChangeShapeType="1"/>
              </p:cNvSpPr>
              <p:nvPr/>
            </p:nvSpPr>
            <p:spPr bwMode="auto">
              <a:xfrm>
                <a:off x="4467" y="2727"/>
                <a:ext cx="6" cy="1"/>
              </a:xfrm>
              <a:prstGeom prst="line">
                <a:avLst/>
              </a:prstGeom>
              <a:noFill/>
              <a:ln w="25400">
                <a:solidFill>
                  <a:srgbClr val="FFFF00"/>
                </a:solidFill>
                <a:round/>
                <a:headEnd/>
                <a:tailEnd/>
              </a:ln>
            </p:spPr>
            <p:txBody>
              <a:bodyPr/>
              <a:lstStyle/>
              <a:p>
                <a:endParaRPr lang="en-US"/>
              </a:p>
            </p:txBody>
          </p:sp>
          <p:sp>
            <p:nvSpPr>
              <p:cNvPr id="970055" name="Freeform 327"/>
              <p:cNvSpPr>
                <a:spLocks/>
              </p:cNvSpPr>
              <p:nvPr/>
            </p:nvSpPr>
            <p:spPr bwMode="auto">
              <a:xfrm>
                <a:off x="4473" y="2721"/>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FF00"/>
                </a:solidFill>
                <a:prstDash val="solid"/>
                <a:round/>
                <a:headEnd/>
                <a:tailEnd/>
              </a:ln>
            </p:spPr>
            <p:txBody>
              <a:bodyPr/>
              <a:lstStyle/>
              <a:p>
                <a:endParaRPr lang="en-US"/>
              </a:p>
            </p:txBody>
          </p:sp>
          <p:sp>
            <p:nvSpPr>
              <p:cNvPr id="970056" name="Line 328"/>
              <p:cNvSpPr>
                <a:spLocks noChangeShapeType="1"/>
              </p:cNvSpPr>
              <p:nvPr/>
            </p:nvSpPr>
            <p:spPr bwMode="auto">
              <a:xfrm>
                <a:off x="4480" y="2721"/>
                <a:ext cx="13" cy="1"/>
              </a:xfrm>
              <a:prstGeom prst="line">
                <a:avLst/>
              </a:prstGeom>
              <a:noFill/>
              <a:ln w="25400">
                <a:solidFill>
                  <a:srgbClr val="FFFF00"/>
                </a:solidFill>
                <a:round/>
                <a:headEnd/>
                <a:tailEnd/>
              </a:ln>
            </p:spPr>
            <p:txBody>
              <a:bodyPr/>
              <a:lstStyle/>
              <a:p>
                <a:endParaRPr lang="en-US"/>
              </a:p>
            </p:txBody>
          </p:sp>
          <p:sp>
            <p:nvSpPr>
              <p:cNvPr id="970057" name="Freeform 329"/>
              <p:cNvSpPr>
                <a:spLocks/>
              </p:cNvSpPr>
              <p:nvPr/>
            </p:nvSpPr>
            <p:spPr bwMode="auto">
              <a:xfrm>
                <a:off x="4493" y="2715"/>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58" name="Line 330"/>
              <p:cNvSpPr>
                <a:spLocks noChangeShapeType="1"/>
              </p:cNvSpPr>
              <p:nvPr/>
            </p:nvSpPr>
            <p:spPr bwMode="auto">
              <a:xfrm>
                <a:off x="4499" y="2715"/>
                <a:ext cx="13" cy="1"/>
              </a:xfrm>
              <a:prstGeom prst="line">
                <a:avLst/>
              </a:prstGeom>
              <a:noFill/>
              <a:ln w="25400">
                <a:solidFill>
                  <a:srgbClr val="FFFF00"/>
                </a:solidFill>
                <a:round/>
                <a:headEnd/>
                <a:tailEnd/>
              </a:ln>
            </p:spPr>
            <p:txBody>
              <a:bodyPr/>
              <a:lstStyle/>
              <a:p>
                <a:endParaRPr lang="en-US"/>
              </a:p>
            </p:txBody>
          </p:sp>
          <p:sp>
            <p:nvSpPr>
              <p:cNvPr id="970059" name="Freeform 331"/>
              <p:cNvSpPr>
                <a:spLocks/>
              </p:cNvSpPr>
              <p:nvPr/>
            </p:nvSpPr>
            <p:spPr bwMode="auto">
              <a:xfrm>
                <a:off x="4512" y="2708"/>
                <a:ext cx="6" cy="7"/>
              </a:xfrm>
              <a:custGeom>
                <a:avLst/>
                <a:gdLst/>
                <a:ahLst/>
                <a:cxnLst>
                  <a:cxn ang="0">
                    <a:pos x="0" y="7"/>
                  </a:cxn>
                  <a:cxn ang="0">
                    <a:pos x="6" y="0"/>
                  </a:cxn>
                  <a:cxn ang="0">
                    <a:pos x="6" y="0"/>
                  </a:cxn>
                </a:cxnLst>
                <a:rect l="0" t="0" r="r" b="b"/>
                <a:pathLst>
                  <a:path w="6" h="7">
                    <a:moveTo>
                      <a:pt x="0" y="7"/>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060" name="Line 332"/>
              <p:cNvSpPr>
                <a:spLocks noChangeShapeType="1"/>
              </p:cNvSpPr>
              <p:nvPr/>
            </p:nvSpPr>
            <p:spPr bwMode="auto">
              <a:xfrm>
                <a:off x="4518" y="2708"/>
                <a:ext cx="6" cy="1"/>
              </a:xfrm>
              <a:prstGeom prst="line">
                <a:avLst/>
              </a:prstGeom>
              <a:noFill/>
              <a:ln w="25400">
                <a:solidFill>
                  <a:srgbClr val="FFFF00"/>
                </a:solidFill>
                <a:round/>
                <a:headEnd/>
                <a:tailEnd/>
              </a:ln>
            </p:spPr>
            <p:txBody>
              <a:bodyPr/>
              <a:lstStyle/>
              <a:p>
                <a:endParaRPr lang="en-US"/>
              </a:p>
            </p:txBody>
          </p:sp>
          <p:sp>
            <p:nvSpPr>
              <p:cNvPr id="970061" name="Freeform 333"/>
              <p:cNvSpPr>
                <a:spLocks/>
              </p:cNvSpPr>
              <p:nvPr/>
            </p:nvSpPr>
            <p:spPr bwMode="auto">
              <a:xfrm>
                <a:off x="4524" y="2702"/>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FF00"/>
                </a:solidFill>
                <a:prstDash val="solid"/>
                <a:round/>
                <a:headEnd/>
                <a:tailEnd/>
              </a:ln>
            </p:spPr>
            <p:txBody>
              <a:bodyPr/>
              <a:lstStyle/>
              <a:p>
                <a:endParaRPr lang="en-US"/>
              </a:p>
            </p:txBody>
          </p:sp>
          <p:sp>
            <p:nvSpPr>
              <p:cNvPr id="970062" name="Line 334"/>
              <p:cNvSpPr>
                <a:spLocks noChangeShapeType="1"/>
              </p:cNvSpPr>
              <p:nvPr/>
            </p:nvSpPr>
            <p:spPr bwMode="auto">
              <a:xfrm>
                <a:off x="4537" y="2702"/>
                <a:ext cx="7" cy="1"/>
              </a:xfrm>
              <a:prstGeom prst="line">
                <a:avLst/>
              </a:prstGeom>
              <a:noFill/>
              <a:ln w="25400">
                <a:solidFill>
                  <a:srgbClr val="FFFF00"/>
                </a:solidFill>
                <a:round/>
                <a:headEnd/>
                <a:tailEnd/>
              </a:ln>
            </p:spPr>
            <p:txBody>
              <a:bodyPr/>
              <a:lstStyle/>
              <a:p>
                <a:endParaRPr lang="en-US"/>
              </a:p>
            </p:txBody>
          </p:sp>
          <p:sp>
            <p:nvSpPr>
              <p:cNvPr id="970063" name="Freeform 335"/>
              <p:cNvSpPr>
                <a:spLocks/>
              </p:cNvSpPr>
              <p:nvPr/>
            </p:nvSpPr>
            <p:spPr bwMode="auto">
              <a:xfrm>
                <a:off x="4544" y="2695"/>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FFFF00"/>
                </a:solidFill>
                <a:prstDash val="solid"/>
                <a:round/>
                <a:headEnd/>
                <a:tailEnd/>
              </a:ln>
            </p:spPr>
            <p:txBody>
              <a:bodyPr/>
              <a:lstStyle/>
              <a:p>
                <a:endParaRPr lang="en-US"/>
              </a:p>
            </p:txBody>
          </p:sp>
          <p:sp>
            <p:nvSpPr>
              <p:cNvPr id="970064" name="Line 336"/>
              <p:cNvSpPr>
                <a:spLocks noChangeShapeType="1"/>
              </p:cNvSpPr>
              <p:nvPr/>
            </p:nvSpPr>
            <p:spPr bwMode="auto">
              <a:xfrm>
                <a:off x="4556" y="2695"/>
                <a:ext cx="7" cy="1"/>
              </a:xfrm>
              <a:prstGeom prst="line">
                <a:avLst/>
              </a:prstGeom>
              <a:noFill/>
              <a:ln w="25400">
                <a:solidFill>
                  <a:srgbClr val="FFFF00"/>
                </a:solidFill>
                <a:round/>
                <a:headEnd/>
                <a:tailEnd/>
              </a:ln>
            </p:spPr>
            <p:txBody>
              <a:bodyPr/>
              <a:lstStyle/>
              <a:p>
                <a:endParaRPr lang="en-US"/>
              </a:p>
            </p:txBody>
          </p:sp>
          <p:sp>
            <p:nvSpPr>
              <p:cNvPr id="970065" name="Freeform 337"/>
              <p:cNvSpPr>
                <a:spLocks/>
              </p:cNvSpPr>
              <p:nvPr/>
            </p:nvSpPr>
            <p:spPr bwMode="auto">
              <a:xfrm>
                <a:off x="4563" y="2689"/>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66" name="Line 338"/>
              <p:cNvSpPr>
                <a:spLocks noChangeShapeType="1"/>
              </p:cNvSpPr>
              <p:nvPr/>
            </p:nvSpPr>
            <p:spPr bwMode="auto">
              <a:xfrm>
                <a:off x="4569" y="2689"/>
                <a:ext cx="13" cy="1"/>
              </a:xfrm>
              <a:prstGeom prst="line">
                <a:avLst/>
              </a:prstGeom>
              <a:noFill/>
              <a:ln w="25400">
                <a:solidFill>
                  <a:srgbClr val="FFFF00"/>
                </a:solidFill>
                <a:round/>
                <a:headEnd/>
                <a:tailEnd/>
              </a:ln>
            </p:spPr>
            <p:txBody>
              <a:bodyPr/>
              <a:lstStyle/>
              <a:p>
                <a:endParaRPr lang="en-US"/>
              </a:p>
            </p:txBody>
          </p:sp>
          <p:sp>
            <p:nvSpPr>
              <p:cNvPr id="970067" name="Freeform 339"/>
              <p:cNvSpPr>
                <a:spLocks/>
              </p:cNvSpPr>
              <p:nvPr/>
            </p:nvSpPr>
            <p:spPr bwMode="auto">
              <a:xfrm>
                <a:off x="4582" y="2683"/>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068" name="Line 340"/>
              <p:cNvSpPr>
                <a:spLocks noChangeShapeType="1"/>
              </p:cNvSpPr>
              <p:nvPr/>
            </p:nvSpPr>
            <p:spPr bwMode="auto">
              <a:xfrm>
                <a:off x="4588" y="2683"/>
                <a:ext cx="7" cy="1"/>
              </a:xfrm>
              <a:prstGeom prst="line">
                <a:avLst/>
              </a:prstGeom>
              <a:noFill/>
              <a:ln w="25400">
                <a:solidFill>
                  <a:srgbClr val="FFFF00"/>
                </a:solidFill>
                <a:round/>
                <a:headEnd/>
                <a:tailEnd/>
              </a:ln>
            </p:spPr>
            <p:txBody>
              <a:bodyPr/>
              <a:lstStyle/>
              <a:p>
                <a:endParaRPr lang="en-US"/>
              </a:p>
            </p:txBody>
          </p:sp>
          <p:sp>
            <p:nvSpPr>
              <p:cNvPr id="970069" name="Freeform 341"/>
              <p:cNvSpPr>
                <a:spLocks/>
              </p:cNvSpPr>
              <p:nvPr/>
            </p:nvSpPr>
            <p:spPr bwMode="auto">
              <a:xfrm>
                <a:off x="4595" y="2676"/>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FFFF00"/>
                </a:solidFill>
                <a:prstDash val="solid"/>
                <a:round/>
                <a:headEnd/>
                <a:tailEnd/>
              </a:ln>
            </p:spPr>
            <p:txBody>
              <a:bodyPr/>
              <a:lstStyle/>
              <a:p>
                <a:endParaRPr lang="en-US"/>
              </a:p>
            </p:txBody>
          </p:sp>
          <p:sp>
            <p:nvSpPr>
              <p:cNvPr id="970070" name="Line 342"/>
              <p:cNvSpPr>
                <a:spLocks noChangeShapeType="1"/>
              </p:cNvSpPr>
              <p:nvPr/>
            </p:nvSpPr>
            <p:spPr bwMode="auto">
              <a:xfrm>
                <a:off x="4607" y="2676"/>
                <a:ext cx="7" cy="1"/>
              </a:xfrm>
              <a:prstGeom prst="line">
                <a:avLst/>
              </a:prstGeom>
              <a:noFill/>
              <a:ln w="25400">
                <a:solidFill>
                  <a:srgbClr val="FFFF00"/>
                </a:solidFill>
                <a:round/>
                <a:headEnd/>
                <a:tailEnd/>
              </a:ln>
            </p:spPr>
            <p:txBody>
              <a:bodyPr/>
              <a:lstStyle/>
              <a:p>
                <a:endParaRPr lang="en-US"/>
              </a:p>
            </p:txBody>
          </p:sp>
          <p:sp>
            <p:nvSpPr>
              <p:cNvPr id="970071" name="Freeform 343"/>
              <p:cNvSpPr>
                <a:spLocks/>
              </p:cNvSpPr>
              <p:nvPr/>
            </p:nvSpPr>
            <p:spPr bwMode="auto">
              <a:xfrm>
                <a:off x="4614" y="2670"/>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FF00"/>
                </a:solidFill>
                <a:prstDash val="solid"/>
                <a:round/>
                <a:headEnd/>
                <a:tailEnd/>
              </a:ln>
            </p:spPr>
            <p:txBody>
              <a:bodyPr/>
              <a:lstStyle/>
              <a:p>
                <a:endParaRPr lang="en-US"/>
              </a:p>
            </p:txBody>
          </p:sp>
          <p:sp>
            <p:nvSpPr>
              <p:cNvPr id="970072" name="Line 344"/>
              <p:cNvSpPr>
                <a:spLocks noChangeShapeType="1"/>
              </p:cNvSpPr>
              <p:nvPr/>
            </p:nvSpPr>
            <p:spPr bwMode="auto">
              <a:xfrm>
                <a:off x="4627" y="2670"/>
                <a:ext cx="6" cy="1"/>
              </a:xfrm>
              <a:prstGeom prst="line">
                <a:avLst/>
              </a:prstGeom>
              <a:noFill/>
              <a:ln w="25400">
                <a:solidFill>
                  <a:srgbClr val="FFFF00"/>
                </a:solidFill>
                <a:round/>
                <a:headEnd/>
                <a:tailEnd/>
              </a:ln>
            </p:spPr>
            <p:txBody>
              <a:bodyPr/>
              <a:lstStyle/>
              <a:p>
                <a:endParaRPr lang="en-US"/>
              </a:p>
            </p:txBody>
          </p:sp>
          <p:sp>
            <p:nvSpPr>
              <p:cNvPr id="970073" name="Line 345"/>
              <p:cNvSpPr>
                <a:spLocks noChangeShapeType="1"/>
              </p:cNvSpPr>
              <p:nvPr/>
            </p:nvSpPr>
            <p:spPr bwMode="auto">
              <a:xfrm flipV="1">
                <a:off x="4633" y="2664"/>
                <a:ext cx="6" cy="6"/>
              </a:xfrm>
              <a:prstGeom prst="line">
                <a:avLst/>
              </a:prstGeom>
              <a:noFill/>
              <a:ln w="25400">
                <a:solidFill>
                  <a:srgbClr val="FFFF00"/>
                </a:solidFill>
                <a:round/>
                <a:headEnd/>
                <a:tailEnd/>
              </a:ln>
            </p:spPr>
            <p:txBody>
              <a:bodyPr/>
              <a:lstStyle/>
              <a:p>
                <a:endParaRPr lang="en-US"/>
              </a:p>
            </p:txBody>
          </p:sp>
          <p:sp>
            <p:nvSpPr>
              <p:cNvPr id="970074" name="Line 346"/>
              <p:cNvSpPr>
                <a:spLocks noChangeShapeType="1"/>
              </p:cNvSpPr>
              <p:nvPr/>
            </p:nvSpPr>
            <p:spPr bwMode="auto">
              <a:xfrm flipV="1">
                <a:off x="4639" y="2657"/>
                <a:ext cx="13" cy="7"/>
              </a:xfrm>
              <a:prstGeom prst="line">
                <a:avLst/>
              </a:prstGeom>
              <a:noFill/>
              <a:ln w="25400">
                <a:solidFill>
                  <a:srgbClr val="FFFF00"/>
                </a:solidFill>
                <a:round/>
                <a:headEnd/>
                <a:tailEnd/>
              </a:ln>
            </p:spPr>
            <p:txBody>
              <a:bodyPr/>
              <a:lstStyle/>
              <a:p>
                <a:endParaRPr lang="en-US"/>
              </a:p>
            </p:txBody>
          </p:sp>
          <p:sp>
            <p:nvSpPr>
              <p:cNvPr id="970075" name="Line 347"/>
              <p:cNvSpPr>
                <a:spLocks noChangeShapeType="1"/>
              </p:cNvSpPr>
              <p:nvPr/>
            </p:nvSpPr>
            <p:spPr bwMode="auto">
              <a:xfrm>
                <a:off x="4652" y="2657"/>
                <a:ext cx="6" cy="1"/>
              </a:xfrm>
              <a:prstGeom prst="line">
                <a:avLst/>
              </a:prstGeom>
              <a:noFill/>
              <a:ln w="25400">
                <a:solidFill>
                  <a:srgbClr val="FFFF00"/>
                </a:solidFill>
                <a:round/>
                <a:headEnd/>
                <a:tailEnd/>
              </a:ln>
            </p:spPr>
            <p:txBody>
              <a:bodyPr/>
              <a:lstStyle/>
              <a:p>
                <a:endParaRPr lang="en-US"/>
              </a:p>
            </p:txBody>
          </p:sp>
          <p:sp>
            <p:nvSpPr>
              <p:cNvPr id="970076" name="Freeform 348"/>
              <p:cNvSpPr>
                <a:spLocks/>
              </p:cNvSpPr>
              <p:nvPr/>
            </p:nvSpPr>
            <p:spPr bwMode="auto">
              <a:xfrm>
                <a:off x="4658" y="2651"/>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FF00"/>
                </a:solidFill>
                <a:prstDash val="solid"/>
                <a:round/>
                <a:headEnd/>
                <a:tailEnd/>
              </a:ln>
            </p:spPr>
            <p:txBody>
              <a:bodyPr/>
              <a:lstStyle/>
              <a:p>
                <a:endParaRPr lang="en-US"/>
              </a:p>
            </p:txBody>
          </p:sp>
          <p:sp>
            <p:nvSpPr>
              <p:cNvPr id="970077" name="Line 349"/>
              <p:cNvSpPr>
                <a:spLocks noChangeShapeType="1"/>
              </p:cNvSpPr>
              <p:nvPr/>
            </p:nvSpPr>
            <p:spPr bwMode="auto">
              <a:xfrm>
                <a:off x="4665" y="2651"/>
                <a:ext cx="13" cy="1"/>
              </a:xfrm>
              <a:prstGeom prst="line">
                <a:avLst/>
              </a:prstGeom>
              <a:noFill/>
              <a:ln w="25400">
                <a:solidFill>
                  <a:srgbClr val="FFFF00"/>
                </a:solidFill>
                <a:round/>
                <a:headEnd/>
                <a:tailEnd/>
              </a:ln>
            </p:spPr>
            <p:txBody>
              <a:bodyPr/>
              <a:lstStyle/>
              <a:p>
                <a:endParaRPr lang="en-US"/>
              </a:p>
            </p:txBody>
          </p:sp>
          <p:sp>
            <p:nvSpPr>
              <p:cNvPr id="970078" name="Freeform 350"/>
              <p:cNvSpPr>
                <a:spLocks/>
              </p:cNvSpPr>
              <p:nvPr/>
            </p:nvSpPr>
            <p:spPr bwMode="auto">
              <a:xfrm>
                <a:off x="4678" y="2644"/>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079" name="Line 351"/>
              <p:cNvSpPr>
                <a:spLocks noChangeShapeType="1"/>
              </p:cNvSpPr>
              <p:nvPr/>
            </p:nvSpPr>
            <p:spPr bwMode="auto">
              <a:xfrm>
                <a:off x="4684" y="2644"/>
                <a:ext cx="13" cy="1"/>
              </a:xfrm>
              <a:prstGeom prst="line">
                <a:avLst/>
              </a:prstGeom>
              <a:noFill/>
              <a:ln w="25400">
                <a:solidFill>
                  <a:srgbClr val="FFFF00"/>
                </a:solidFill>
                <a:round/>
                <a:headEnd/>
                <a:tailEnd/>
              </a:ln>
            </p:spPr>
            <p:txBody>
              <a:bodyPr/>
              <a:lstStyle/>
              <a:p>
                <a:endParaRPr lang="en-US"/>
              </a:p>
            </p:txBody>
          </p:sp>
          <p:sp>
            <p:nvSpPr>
              <p:cNvPr id="970080" name="Freeform 352"/>
              <p:cNvSpPr>
                <a:spLocks/>
              </p:cNvSpPr>
              <p:nvPr/>
            </p:nvSpPr>
            <p:spPr bwMode="auto">
              <a:xfrm>
                <a:off x="4697" y="2638"/>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081" name="Line 353"/>
              <p:cNvSpPr>
                <a:spLocks noChangeShapeType="1"/>
              </p:cNvSpPr>
              <p:nvPr/>
            </p:nvSpPr>
            <p:spPr bwMode="auto">
              <a:xfrm>
                <a:off x="4703" y="2638"/>
                <a:ext cx="7" cy="1"/>
              </a:xfrm>
              <a:prstGeom prst="line">
                <a:avLst/>
              </a:prstGeom>
              <a:noFill/>
              <a:ln w="25400">
                <a:solidFill>
                  <a:srgbClr val="FFFF00"/>
                </a:solidFill>
                <a:round/>
                <a:headEnd/>
                <a:tailEnd/>
              </a:ln>
            </p:spPr>
            <p:txBody>
              <a:bodyPr/>
              <a:lstStyle/>
              <a:p>
                <a:endParaRPr lang="en-US"/>
              </a:p>
            </p:txBody>
          </p:sp>
          <p:sp>
            <p:nvSpPr>
              <p:cNvPr id="970082" name="Line 354"/>
              <p:cNvSpPr>
                <a:spLocks noChangeShapeType="1"/>
              </p:cNvSpPr>
              <p:nvPr/>
            </p:nvSpPr>
            <p:spPr bwMode="auto">
              <a:xfrm flipV="1">
                <a:off x="4710" y="2632"/>
                <a:ext cx="12" cy="6"/>
              </a:xfrm>
              <a:prstGeom prst="line">
                <a:avLst/>
              </a:prstGeom>
              <a:noFill/>
              <a:ln w="25400">
                <a:solidFill>
                  <a:srgbClr val="FFFF00"/>
                </a:solidFill>
                <a:round/>
                <a:headEnd/>
                <a:tailEnd/>
              </a:ln>
            </p:spPr>
            <p:txBody>
              <a:bodyPr/>
              <a:lstStyle/>
              <a:p>
                <a:endParaRPr lang="en-US"/>
              </a:p>
            </p:txBody>
          </p:sp>
          <p:sp>
            <p:nvSpPr>
              <p:cNvPr id="970083" name="Line 355"/>
              <p:cNvSpPr>
                <a:spLocks noChangeShapeType="1"/>
              </p:cNvSpPr>
              <p:nvPr/>
            </p:nvSpPr>
            <p:spPr bwMode="auto">
              <a:xfrm flipV="1">
                <a:off x="4722" y="2625"/>
                <a:ext cx="7" cy="7"/>
              </a:xfrm>
              <a:prstGeom prst="line">
                <a:avLst/>
              </a:prstGeom>
              <a:noFill/>
              <a:ln w="25400">
                <a:solidFill>
                  <a:srgbClr val="FFFF00"/>
                </a:solidFill>
                <a:round/>
                <a:headEnd/>
                <a:tailEnd/>
              </a:ln>
            </p:spPr>
            <p:txBody>
              <a:bodyPr/>
              <a:lstStyle/>
              <a:p>
                <a:endParaRPr lang="en-US"/>
              </a:p>
            </p:txBody>
          </p:sp>
          <p:sp>
            <p:nvSpPr>
              <p:cNvPr id="970084" name="Line 356"/>
              <p:cNvSpPr>
                <a:spLocks noChangeShapeType="1"/>
              </p:cNvSpPr>
              <p:nvPr/>
            </p:nvSpPr>
            <p:spPr bwMode="auto">
              <a:xfrm>
                <a:off x="4729" y="2625"/>
                <a:ext cx="12" cy="1"/>
              </a:xfrm>
              <a:prstGeom prst="line">
                <a:avLst/>
              </a:prstGeom>
              <a:noFill/>
              <a:ln w="25400">
                <a:solidFill>
                  <a:srgbClr val="FFFF00"/>
                </a:solidFill>
                <a:round/>
                <a:headEnd/>
                <a:tailEnd/>
              </a:ln>
            </p:spPr>
            <p:txBody>
              <a:bodyPr/>
              <a:lstStyle/>
              <a:p>
                <a:endParaRPr lang="en-US"/>
              </a:p>
            </p:txBody>
          </p:sp>
          <p:sp>
            <p:nvSpPr>
              <p:cNvPr id="970085" name="Freeform 357"/>
              <p:cNvSpPr>
                <a:spLocks/>
              </p:cNvSpPr>
              <p:nvPr/>
            </p:nvSpPr>
            <p:spPr bwMode="auto">
              <a:xfrm>
                <a:off x="4741" y="2619"/>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FFFF00"/>
                </a:solidFill>
                <a:prstDash val="solid"/>
                <a:round/>
                <a:headEnd/>
                <a:tailEnd/>
              </a:ln>
            </p:spPr>
            <p:txBody>
              <a:bodyPr/>
              <a:lstStyle/>
              <a:p>
                <a:endParaRPr lang="en-US"/>
              </a:p>
            </p:txBody>
          </p:sp>
          <p:sp>
            <p:nvSpPr>
              <p:cNvPr id="970086" name="Line 358"/>
              <p:cNvSpPr>
                <a:spLocks noChangeShapeType="1"/>
              </p:cNvSpPr>
              <p:nvPr/>
            </p:nvSpPr>
            <p:spPr bwMode="auto">
              <a:xfrm>
                <a:off x="4748" y="2619"/>
                <a:ext cx="6" cy="1"/>
              </a:xfrm>
              <a:prstGeom prst="line">
                <a:avLst/>
              </a:prstGeom>
              <a:noFill/>
              <a:ln w="25400">
                <a:solidFill>
                  <a:srgbClr val="FFFF00"/>
                </a:solidFill>
                <a:round/>
                <a:headEnd/>
                <a:tailEnd/>
              </a:ln>
            </p:spPr>
            <p:txBody>
              <a:bodyPr/>
              <a:lstStyle/>
              <a:p>
                <a:endParaRPr lang="en-US"/>
              </a:p>
            </p:txBody>
          </p:sp>
          <p:sp>
            <p:nvSpPr>
              <p:cNvPr id="970087" name="Line 359"/>
              <p:cNvSpPr>
                <a:spLocks noChangeShapeType="1"/>
              </p:cNvSpPr>
              <p:nvPr/>
            </p:nvSpPr>
            <p:spPr bwMode="auto">
              <a:xfrm flipV="1">
                <a:off x="4754" y="2613"/>
                <a:ext cx="13" cy="6"/>
              </a:xfrm>
              <a:prstGeom prst="line">
                <a:avLst/>
              </a:prstGeom>
              <a:noFill/>
              <a:ln w="25400">
                <a:solidFill>
                  <a:srgbClr val="FFFF00"/>
                </a:solidFill>
                <a:round/>
                <a:headEnd/>
                <a:tailEnd/>
              </a:ln>
            </p:spPr>
            <p:txBody>
              <a:bodyPr/>
              <a:lstStyle/>
              <a:p>
                <a:endParaRPr lang="en-US"/>
              </a:p>
            </p:txBody>
          </p:sp>
          <p:sp>
            <p:nvSpPr>
              <p:cNvPr id="970088" name="Line 360"/>
              <p:cNvSpPr>
                <a:spLocks noChangeShapeType="1"/>
              </p:cNvSpPr>
              <p:nvPr/>
            </p:nvSpPr>
            <p:spPr bwMode="auto">
              <a:xfrm flipV="1">
                <a:off x="4767" y="2606"/>
                <a:ext cx="6" cy="7"/>
              </a:xfrm>
              <a:prstGeom prst="line">
                <a:avLst/>
              </a:prstGeom>
              <a:noFill/>
              <a:ln w="25400">
                <a:solidFill>
                  <a:srgbClr val="FFFF00"/>
                </a:solidFill>
                <a:round/>
                <a:headEnd/>
                <a:tailEnd/>
              </a:ln>
            </p:spPr>
            <p:txBody>
              <a:bodyPr/>
              <a:lstStyle/>
              <a:p>
                <a:endParaRPr lang="en-US"/>
              </a:p>
            </p:txBody>
          </p:sp>
          <p:sp>
            <p:nvSpPr>
              <p:cNvPr id="970089" name="Line 361"/>
              <p:cNvSpPr>
                <a:spLocks noChangeShapeType="1"/>
              </p:cNvSpPr>
              <p:nvPr/>
            </p:nvSpPr>
            <p:spPr bwMode="auto">
              <a:xfrm>
                <a:off x="4773" y="2606"/>
                <a:ext cx="7" cy="1"/>
              </a:xfrm>
              <a:prstGeom prst="line">
                <a:avLst/>
              </a:prstGeom>
              <a:noFill/>
              <a:ln w="25400">
                <a:solidFill>
                  <a:srgbClr val="FFFF00"/>
                </a:solidFill>
                <a:round/>
                <a:headEnd/>
                <a:tailEnd/>
              </a:ln>
            </p:spPr>
            <p:txBody>
              <a:bodyPr/>
              <a:lstStyle/>
              <a:p>
                <a:endParaRPr lang="en-US"/>
              </a:p>
            </p:txBody>
          </p:sp>
          <p:sp>
            <p:nvSpPr>
              <p:cNvPr id="970090" name="Freeform 362"/>
              <p:cNvSpPr>
                <a:spLocks/>
              </p:cNvSpPr>
              <p:nvPr/>
            </p:nvSpPr>
            <p:spPr bwMode="auto">
              <a:xfrm>
                <a:off x="4780" y="2600"/>
                <a:ext cx="12" cy="6"/>
              </a:xfrm>
              <a:custGeom>
                <a:avLst/>
                <a:gdLst/>
                <a:ahLst/>
                <a:cxnLst>
                  <a:cxn ang="0">
                    <a:pos x="0" y="6"/>
                  </a:cxn>
                  <a:cxn ang="0">
                    <a:pos x="6" y="0"/>
                  </a:cxn>
                  <a:cxn ang="0">
                    <a:pos x="12" y="0"/>
                  </a:cxn>
                </a:cxnLst>
                <a:rect l="0" t="0" r="r" b="b"/>
                <a:pathLst>
                  <a:path w="12" h="6">
                    <a:moveTo>
                      <a:pt x="0" y="6"/>
                    </a:moveTo>
                    <a:lnTo>
                      <a:pt x="6" y="0"/>
                    </a:lnTo>
                    <a:lnTo>
                      <a:pt x="12" y="0"/>
                    </a:lnTo>
                  </a:path>
                </a:pathLst>
              </a:custGeom>
              <a:noFill/>
              <a:ln w="25400">
                <a:solidFill>
                  <a:srgbClr val="FFFF00"/>
                </a:solidFill>
                <a:prstDash val="solid"/>
                <a:round/>
                <a:headEnd/>
                <a:tailEnd/>
              </a:ln>
            </p:spPr>
            <p:txBody>
              <a:bodyPr/>
              <a:lstStyle/>
              <a:p>
                <a:endParaRPr lang="en-US"/>
              </a:p>
            </p:txBody>
          </p:sp>
          <p:sp>
            <p:nvSpPr>
              <p:cNvPr id="970091" name="Line 363"/>
              <p:cNvSpPr>
                <a:spLocks noChangeShapeType="1"/>
              </p:cNvSpPr>
              <p:nvPr/>
            </p:nvSpPr>
            <p:spPr bwMode="auto">
              <a:xfrm>
                <a:off x="4792" y="2600"/>
                <a:ext cx="7" cy="1"/>
              </a:xfrm>
              <a:prstGeom prst="line">
                <a:avLst/>
              </a:prstGeom>
              <a:noFill/>
              <a:ln w="25400">
                <a:solidFill>
                  <a:srgbClr val="FFFF00"/>
                </a:solidFill>
                <a:round/>
                <a:headEnd/>
                <a:tailEnd/>
              </a:ln>
            </p:spPr>
            <p:txBody>
              <a:bodyPr/>
              <a:lstStyle/>
              <a:p>
                <a:endParaRPr lang="en-US"/>
              </a:p>
            </p:txBody>
          </p:sp>
          <p:sp>
            <p:nvSpPr>
              <p:cNvPr id="970092" name="Line 364"/>
              <p:cNvSpPr>
                <a:spLocks noChangeShapeType="1"/>
              </p:cNvSpPr>
              <p:nvPr/>
            </p:nvSpPr>
            <p:spPr bwMode="auto">
              <a:xfrm flipV="1">
                <a:off x="4799" y="2593"/>
                <a:ext cx="13" cy="7"/>
              </a:xfrm>
              <a:prstGeom prst="line">
                <a:avLst/>
              </a:prstGeom>
              <a:noFill/>
              <a:ln w="25400">
                <a:solidFill>
                  <a:srgbClr val="FFFF00"/>
                </a:solidFill>
                <a:round/>
                <a:headEnd/>
                <a:tailEnd/>
              </a:ln>
            </p:spPr>
            <p:txBody>
              <a:bodyPr/>
              <a:lstStyle/>
              <a:p>
                <a:endParaRPr lang="en-US"/>
              </a:p>
            </p:txBody>
          </p:sp>
          <p:sp>
            <p:nvSpPr>
              <p:cNvPr id="970093" name="Line 365"/>
              <p:cNvSpPr>
                <a:spLocks noChangeShapeType="1"/>
              </p:cNvSpPr>
              <p:nvPr/>
            </p:nvSpPr>
            <p:spPr bwMode="auto">
              <a:xfrm flipV="1">
                <a:off x="4812" y="2587"/>
                <a:ext cx="6" cy="6"/>
              </a:xfrm>
              <a:prstGeom prst="line">
                <a:avLst/>
              </a:prstGeom>
              <a:noFill/>
              <a:ln w="25400">
                <a:solidFill>
                  <a:srgbClr val="FFFF00"/>
                </a:solidFill>
                <a:round/>
                <a:headEnd/>
                <a:tailEnd/>
              </a:ln>
            </p:spPr>
            <p:txBody>
              <a:bodyPr/>
              <a:lstStyle/>
              <a:p>
                <a:endParaRPr lang="en-US"/>
              </a:p>
            </p:txBody>
          </p:sp>
          <p:sp>
            <p:nvSpPr>
              <p:cNvPr id="970094" name="Line 366"/>
              <p:cNvSpPr>
                <a:spLocks noChangeShapeType="1"/>
              </p:cNvSpPr>
              <p:nvPr/>
            </p:nvSpPr>
            <p:spPr bwMode="auto">
              <a:xfrm>
                <a:off x="4818" y="2587"/>
                <a:ext cx="6" cy="1"/>
              </a:xfrm>
              <a:prstGeom prst="line">
                <a:avLst/>
              </a:prstGeom>
              <a:noFill/>
              <a:ln w="25400">
                <a:solidFill>
                  <a:srgbClr val="FFFF00"/>
                </a:solidFill>
                <a:round/>
                <a:headEnd/>
                <a:tailEnd/>
              </a:ln>
            </p:spPr>
            <p:txBody>
              <a:bodyPr/>
              <a:lstStyle/>
              <a:p>
                <a:endParaRPr lang="en-US"/>
              </a:p>
            </p:txBody>
          </p:sp>
          <p:sp>
            <p:nvSpPr>
              <p:cNvPr id="970095" name="Freeform 367"/>
              <p:cNvSpPr>
                <a:spLocks/>
              </p:cNvSpPr>
              <p:nvPr/>
            </p:nvSpPr>
            <p:spPr bwMode="auto">
              <a:xfrm>
                <a:off x="4824" y="2581"/>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FF00"/>
                </a:solidFill>
                <a:prstDash val="solid"/>
                <a:round/>
                <a:headEnd/>
                <a:tailEnd/>
              </a:ln>
            </p:spPr>
            <p:txBody>
              <a:bodyPr/>
              <a:lstStyle/>
              <a:p>
                <a:endParaRPr lang="en-US"/>
              </a:p>
            </p:txBody>
          </p:sp>
          <p:sp>
            <p:nvSpPr>
              <p:cNvPr id="970096" name="Line 368"/>
              <p:cNvSpPr>
                <a:spLocks noChangeShapeType="1"/>
              </p:cNvSpPr>
              <p:nvPr/>
            </p:nvSpPr>
            <p:spPr bwMode="auto">
              <a:xfrm>
                <a:off x="4837" y="2581"/>
                <a:ext cx="7" cy="1"/>
              </a:xfrm>
              <a:prstGeom prst="line">
                <a:avLst/>
              </a:prstGeom>
              <a:noFill/>
              <a:ln w="25400">
                <a:solidFill>
                  <a:srgbClr val="FFFF00"/>
                </a:solidFill>
                <a:round/>
                <a:headEnd/>
                <a:tailEnd/>
              </a:ln>
            </p:spPr>
            <p:txBody>
              <a:bodyPr/>
              <a:lstStyle/>
              <a:p>
                <a:endParaRPr lang="en-US"/>
              </a:p>
            </p:txBody>
          </p:sp>
          <p:sp>
            <p:nvSpPr>
              <p:cNvPr id="970097" name="Line 369"/>
              <p:cNvSpPr>
                <a:spLocks noChangeShapeType="1"/>
              </p:cNvSpPr>
              <p:nvPr/>
            </p:nvSpPr>
            <p:spPr bwMode="auto">
              <a:xfrm flipV="1">
                <a:off x="4844" y="2574"/>
                <a:ext cx="12" cy="7"/>
              </a:xfrm>
              <a:prstGeom prst="line">
                <a:avLst/>
              </a:prstGeom>
              <a:noFill/>
              <a:ln w="25400">
                <a:solidFill>
                  <a:srgbClr val="FFFF00"/>
                </a:solidFill>
                <a:round/>
                <a:headEnd/>
                <a:tailEnd/>
              </a:ln>
            </p:spPr>
            <p:txBody>
              <a:bodyPr/>
              <a:lstStyle/>
              <a:p>
                <a:endParaRPr lang="en-US"/>
              </a:p>
            </p:txBody>
          </p:sp>
          <p:sp>
            <p:nvSpPr>
              <p:cNvPr id="970098" name="Line 370"/>
              <p:cNvSpPr>
                <a:spLocks noChangeShapeType="1"/>
              </p:cNvSpPr>
              <p:nvPr/>
            </p:nvSpPr>
            <p:spPr bwMode="auto">
              <a:xfrm flipV="1">
                <a:off x="4856" y="2568"/>
                <a:ext cx="7" cy="6"/>
              </a:xfrm>
              <a:prstGeom prst="line">
                <a:avLst/>
              </a:prstGeom>
              <a:noFill/>
              <a:ln w="25400">
                <a:solidFill>
                  <a:srgbClr val="FFFF00"/>
                </a:solidFill>
                <a:round/>
                <a:headEnd/>
                <a:tailEnd/>
              </a:ln>
            </p:spPr>
            <p:txBody>
              <a:bodyPr/>
              <a:lstStyle/>
              <a:p>
                <a:endParaRPr lang="en-US"/>
              </a:p>
            </p:txBody>
          </p:sp>
          <p:sp>
            <p:nvSpPr>
              <p:cNvPr id="970099" name="Line 371"/>
              <p:cNvSpPr>
                <a:spLocks noChangeShapeType="1"/>
              </p:cNvSpPr>
              <p:nvPr/>
            </p:nvSpPr>
            <p:spPr bwMode="auto">
              <a:xfrm>
                <a:off x="4863" y="2568"/>
                <a:ext cx="6" cy="1"/>
              </a:xfrm>
              <a:prstGeom prst="line">
                <a:avLst/>
              </a:prstGeom>
              <a:noFill/>
              <a:ln w="25400">
                <a:solidFill>
                  <a:srgbClr val="FFFF00"/>
                </a:solidFill>
                <a:round/>
                <a:headEnd/>
                <a:tailEnd/>
              </a:ln>
            </p:spPr>
            <p:txBody>
              <a:bodyPr/>
              <a:lstStyle/>
              <a:p>
                <a:endParaRPr lang="en-US"/>
              </a:p>
            </p:txBody>
          </p:sp>
          <p:sp>
            <p:nvSpPr>
              <p:cNvPr id="970100" name="Freeform 372"/>
              <p:cNvSpPr>
                <a:spLocks/>
              </p:cNvSpPr>
              <p:nvPr/>
            </p:nvSpPr>
            <p:spPr bwMode="auto">
              <a:xfrm>
                <a:off x="4869" y="2562"/>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FF00"/>
                </a:solidFill>
                <a:prstDash val="solid"/>
                <a:round/>
                <a:headEnd/>
                <a:tailEnd/>
              </a:ln>
            </p:spPr>
            <p:txBody>
              <a:bodyPr/>
              <a:lstStyle/>
              <a:p>
                <a:endParaRPr lang="en-US"/>
              </a:p>
            </p:txBody>
          </p:sp>
          <p:sp>
            <p:nvSpPr>
              <p:cNvPr id="970101" name="Line 373"/>
              <p:cNvSpPr>
                <a:spLocks noChangeShapeType="1"/>
              </p:cNvSpPr>
              <p:nvPr/>
            </p:nvSpPr>
            <p:spPr bwMode="auto">
              <a:xfrm>
                <a:off x="4882" y="2562"/>
                <a:ext cx="6" cy="1"/>
              </a:xfrm>
              <a:prstGeom prst="line">
                <a:avLst/>
              </a:prstGeom>
              <a:noFill/>
              <a:ln w="25400">
                <a:solidFill>
                  <a:srgbClr val="FFFF00"/>
                </a:solidFill>
                <a:round/>
                <a:headEnd/>
                <a:tailEnd/>
              </a:ln>
            </p:spPr>
            <p:txBody>
              <a:bodyPr/>
              <a:lstStyle/>
              <a:p>
                <a:endParaRPr lang="en-US"/>
              </a:p>
            </p:txBody>
          </p:sp>
          <p:sp>
            <p:nvSpPr>
              <p:cNvPr id="970102" name="Line 374"/>
              <p:cNvSpPr>
                <a:spLocks noChangeShapeType="1"/>
              </p:cNvSpPr>
              <p:nvPr/>
            </p:nvSpPr>
            <p:spPr bwMode="auto">
              <a:xfrm flipV="1">
                <a:off x="4888" y="2555"/>
                <a:ext cx="7" cy="7"/>
              </a:xfrm>
              <a:prstGeom prst="line">
                <a:avLst/>
              </a:prstGeom>
              <a:noFill/>
              <a:ln w="25400">
                <a:solidFill>
                  <a:srgbClr val="FFFF00"/>
                </a:solidFill>
                <a:round/>
                <a:headEnd/>
                <a:tailEnd/>
              </a:ln>
            </p:spPr>
            <p:txBody>
              <a:bodyPr/>
              <a:lstStyle/>
              <a:p>
                <a:endParaRPr lang="en-US"/>
              </a:p>
            </p:txBody>
          </p:sp>
          <p:sp>
            <p:nvSpPr>
              <p:cNvPr id="970103" name="Line 375"/>
              <p:cNvSpPr>
                <a:spLocks noChangeShapeType="1"/>
              </p:cNvSpPr>
              <p:nvPr/>
            </p:nvSpPr>
            <p:spPr bwMode="auto">
              <a:xfrm flipV="1">
                <a:off x="4895" y="2549"/>
                <a:ext cx="12" cy="6"/>
              </a:xfrm>
              <a:prstGeom prst="line">
                <a:avLst/>
              </a:prstGeom>
              <a:noFill/>
              <a:ln w="25400">
                <a:solidFill>
                  <a:srgbClr val="FFFF00"/>
                </a:solidFill>
                <a:round/>
                <a:headEnd/>
                <a:tailEnd/>
              </a:ln>
            </p:spPr>
            <p:txBody>
              <a:bodyPr/>
              <a:lstStyle/>
              <a:p>
                <a:endParaRPr lang="en-US"/>
              </a:p>
            </p:txBody>
          </p:sp>
          <p:sp>
            <p:nvSpPr>
              <p:cNvPr id="970104" name="Line 376"/>
              <p:cNvSpPr>
                <a:spLocks noChangeShapeType="1"/>
              </p:cNvSpPr>
              <p:nvPr/>
            </p:nvSpPr>
            <p:spPr bwMode="auto">
              <a:xfrm>
                <a:off x="4907" y="2549"/>
                <a:ext cx="7" cy="1"/>
              </a:xfrm>
              <a:prstGeom prst="line">
                <a:avLst/>
              </a:prstGeom>
              <a:noFill/>
              <a:ln w="25400">
                <a:solidFill>
                  <a:srgbClr val="FFFF00"/>
                </a:solidFill>
                <a:round/>
                <a:headEnd/>
                <a:tailEnd/>
              </a:ln>
            </p:spPr>
            <p:txBody>
              <a:bodyPr/>
              <a:lstStyle/>
              <a:p>
                <a:endParaRPr lang="en-US"/>
              </a:p>
            </p:txBody>
          </p:sp>
          <p:sp>
            <p:nvSpPr>
              <p:cNvPr id="970105" name="Line 377"/>
              <p:cNvSpPr>
                <a:spLocks noChangeShapeType="1"/>
              </p:cNvSpPr>
              <p:nvPr/>
            </p:nvSpPr>
            <p:spPr bwMode="auto">
              <a:xfrm flipV="1">
                <a:off x="4914" y="2542"/>
                <a:ext cx="12" cy="7"/>
              </a:xfrm>
              <a:prstGeom prst="line">
                <a:avLst/>
              </a:prstGeom>
              <a:noFill/>
              <a:ln w="25400">
                <a:solidFill>
                  <a:srgbClr val="FFFF00"/>
                </a:solidFill>
                <a:round/>
                <a:headEnd/>
                <a:tailEnd/>
              </a:ln>
            </p:spPr>
            <p:txBody>
              <a:bodyPr/>
              <a:lstStyle/>
              <a:p>
                <a:endParaRPr lang="en-US"/>
              </a:p>
            </p:txBody>
          </p:sp>
          <p:sp>
            <p:nvSpPr>
              <p:cNvPr id="970106" name="Line 378"/>
              <p:cNvSpPr>
                <a:spLocks noChangeShapeType="1"/>
              </p:cNvSpPr>
              <p:nvPr/>
            </p:nvSpPr>
            <p:spPr bwMode="auto">
              <a:xfrm flipV="1">
                <a:off x="4926" y="2536"/>
                <a:ext cx="7" cy="6"/>
              </a:xfrm>
              <a:prstGeom prst="line">
                <a:avLst/>
              </a:prstGeom>
              <a:noFill/>
              <a:ln w="25400">
                <a:solidFill>
                  <a:srgbClr val="FFFF00"/>
                </a:solidFill>
                <a:round/>
                <a:headEnd/>
                <a:tailEnd/>
              </a:ln>
            </p:spPr>
            <p:txBody>
              <a:bodyPr/>
              <a:lstStyle/>
              <a:p>
                <a:endParaRPr lang="en-US"/>
              </a:p>
            </p:txBody>
          </p:sp>
          <p:sp>
            <p:nvSpPr>
              <p:cNvPr id="970107" name="Line 379"/>
              <p:cNvSpPr>
                <a:spLocks noChangeShapeType="1"/>
              </p:cNvSpPr>
              <p:nvPr/>
            </p:nvSpPr>
            <p:spPr bwMode="auto">
              <a:xfrm>
                <a:off x="4933" y="2536"/>
                <a:ext cx="6" cy="1"/>
              </a:xfrm>
              <a:prstGeom prst="line">
                <a:avLst/>
              </a:prstGeom>
              <a:noFill/>
              <a:ln w="25400">
                <a:solidFill>
                  <a:srgbClr val="FFFF00"/>
                </a:solidFill>
                <a:round/>
                <a:headEnd/>
                <a:tailEnd/>
              </a:ln>
            </p:spPr>
            <p:txBody>
              <a:bodyPr/>
              <a:lstStyle/>
              <a:p>
                <a:endParaRPr lang="en-US"/>
              </a:p>
            </p:txBody>
          </p:sp>
          <p:sp>
            <p:nvSpPr>
              <p:cNvPr id="970108" name="Line 380"/>
              <p:cNvSpPr>
                <a:spLocks noChangeShapeType="1"/>
              </p:cNvSpPr>
              <p:nvPr/>
            </p:nvSpPr>
            <p:spPr bwMode="auto">
              <a:xfrm flipV="1">
                <a:off x="4939" y="2530"/>
                <a:ext cx="13" cy="6"/>
              </a:xfrm>
              <a:prstGeom prst="line">
                <a:avLst/>
              </a:prstGeom>
              <a:noFill/>
              <a:ln w="25400">
                <a:solidFill>
                  <a:srgbClr val="FFFF00"/>
                </a:solidFill>
                <a:round/>
                <a:headEnd/>
                <a:tailEnd/>
              </a:ln>
            </p:spPr>
            <p:txBody>
              <a:bodyPr/>
              <a:lstStyle/>
              <a:p>
                <a:endParaRPr lang="en-US"/>
              </a:p>
            </p:txBody>
          </p:sp>
          <p:sp>
            <p:nvSpPr>
              <p:cNvPr id="970109" name="Line 381"/>
              <p:cNvSpPr>
                <a:spLocks noChangeShapeType="1"/>
              </p:cNvSpPr>
              <p:nvPr/>
            </p:nvSpPr>
            <p:spPr bwMode="auto">
              <a:xfrm flipV="1">
                <a:off x="4952" y="2523"/>
                <a:ext cx="6" cy="7"/>
              </a:xfrm>
              <a:prstGeom prst="line">
                <a:avLst/>
              </a:prstGeom>
              <a:noFill/>
              <a:ln w="25400">
                <a:solidFill>
                  <a:srgbClr val="FFFF00"/>
                </a:solidFill>
                <a:round/>
                <a:headEnd/>
                <a:tailEnd/>
              </a:ln>
            </p:spPr>
            <p:txBody>
              <a:bodyPr/>
              <a:lstStyle/>
              <a:p>
                <a:endParaRPr lang="en-US"/>
              </a:p>
            </p:txBody>
          </p:sp>
          <p:sp>
            <p:nvSpPr>
              <p:cNvPr id="970110" name="Line 382"/>
              <p:cNvSpPr>
                <a:spLocks noChangeShapeType="1"/>
              </p:cNvSpPr>
              <p:nvPr/>
            </p:nvSpPr>
            <p:spPr bwMode="auto">
              <a:xfrm>
                <a:off x="4958" y="2523"/>
                <a:ext cx="13" cy="1"/>
              </a:xfrm>
              <a:prstGeom prst="line">
                <a:avLst/>
              </a:prstGeom>
              <a:noFill/>
              <a:ln w="25400">
                <a:solidFill>
                  <a:srgbClr val="FFFF00"/>
                </a:solidFill>
                <a:round/>
                <a:headEnd/>
                <a:tailEnd/>
              </a:ln>
            </p:spPr>
            <p:txBody>
              <a:bodyPr/>
              <a:lstStyle/>
              <a:p>
                <a:endParaRPr lang="en-US"/>
              </a:p>
            </p:txBody>
          </p:sp>
          <p:sp>
            <p:nvSpPr>
              <p:cNvPr id="970111" name="Freeform 383"/>
              <p:cNvSpPr>
                <a:spLocks/>
              </p:cNvSpPr>
              <p:nvPr/>
            </p:nvSpPr>
            <p:spPr bwMode="auto">
              <a:xfrm>
                <a:off x="4971" y="2517"/>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112" name="Line 384"/>
              <p:cNvSpPr>
                <a:spLocks noChangeShapeType="1"/>
              </p:cNvSpPr>
              <p:nvPr/>
            </p:nvSpPr>
            <p:spPr bwMode="auto">
              <a:xfrm>
                <a:off x="4977" y="2517"/>
                <a:ext cx="7" cy="1"/>
              </a:xfrm>
              <a:prstGeom prst="line">
                <a:avLst/>
              </a:prstGeom>
              <a:noFill/>
              <a:ln w="25400">
                <a:solidFill>
                  <a:srgbClr val="FFFF00"/>
                </a:solidFill>
                <a:round/>
                <a:headEnd/>
                <a:tailEnd/>
              </a:ln>
            </p:spPr>
            <p:txBody>
              <a:bodyPr/>
              <a:lstStyle/>
              <a:p>
                <a:endParaRPr lang="en-US"/>
              </a:p>
            </p:txBody>
          </p:sp>
          <p:sp>
            <p:nvSpPr>
              <p:cNvPr id="970113" name="Line 385"/>
              <p:cNvSpPr>
                <a:spLocks noChangeShapeType="1"/>
              </p:cNvSpPr>
              <p:nvPr/>
            </p:nvSpPr>
            <p:spPr bwMode="auto">
              <a:xfrm flipV="1">
                <a:off x="4984" y="2510"/>
                <a:ext cx="13" cy="7"/>
              </a:xfrm>
              <a:prstGeom prst="line">
                <a:avLst/>
              </a:prstGeom>
              <a:noFill/>
              <a:ln w="25400">
                <a:solidFill>
                  <a:srgbClr val="FFFF00"/>
                </a:solidFill>
                <a:round/>
                <a:headEnd/>
                <a:tailEnd/>
              </a:ln>
            </p:spPr>
            <p:txBody>
              <a:bodyPr/>
              <a:lstStyle/>
              <a:p>
                <a:endParaRPr lang="en-US"/>
              </a:p>
            </p:txBody>
          </p:sp>
          <p:sp>
            <p:nvSpPr>
              <p:cNvPr id="970114" name="Line 386"/>
              <p:cNvSpPr>
                <a:spLocks noChangeShapeType="1"/>
              </p:cNvSpPr>
              <p:nvPr/>
            </p:nvSpPr>
            <p:spPr bwMode="auto">
              <a:xfrm flipV="1">
                <a:off x="4997" y="2504"/>
                <a:ext cx="6" cy="6"/>
              </a:xfrm>
              <a:prstGeom prst="line">
                <a:avLst/>
              </a:prstGeom>
              <a:noFill/>
              <a:ln w="25400">
                <a:solidFill>
                  <a:srgbClr val="FFFF00"/>
                </a:solidFill>
                <a:round/>
                <a:headEnd/>
                <a:tailEnd/>
              </a:ln>
            </p:spPr>
            <p:txBody>
              <a:bodyPr/>
              <a:lstStyle/>
              <a:p>
                <a:endParaRPr lang="en-US"/>
              </a:p>
            </p:txBody>
          </p:sp>
          <p:sp>
            <p:nvSpPr>
              <p:cNvPr id="970115" name="Line 387"/>
              <p:cNvSpPr>
                <a:spLocks noChangeShapeType="1"/>
              </p:cNvSpPr>
              <p:nvPr/>
            </p:nvSpPr>
            <p:spPr bwMode="auto">
              <a:xfrm>
                <a:off x="5003" y="2504"/>
                <a:ext cx="6" cy="1"/>
              </a:xfrm>
              <a:prstGeom prst="line">
                <a:avLst/>
              </a:prstGeom>
              <a:noFill/>
              <a:ln w="25400">
                <a:solidFill>
                  <a:srgbClr val="FFFF00"/>
                </a:solidFill>
                <a:round/>
                <a:headEnd/>
                <a:tailEnd/>
              </a:ln>
            </p:spPr>
            <p:txBody>
              <a:bodyPr/>
              <a:lstStyle/>
              <a:p>
                <a:endParaRPr lang="en-US"/>
              </a:p>
            </p:txBody>
          </p:sp>
          <p:sp>
            <p:nvSpPr>
              <p:cNvPr id="970116" name="Line 388"/>
              <p:cNvSpPr>
                <a:spLocks noChangeShapeType="1"/>
              </p:cNvSpPr>
              <p:nvPr/>
            </p:nvSpPr>
            <p:spPr bwMode="auto">
              <a:xfrm flipV="1">
                <a:off x="5009" y="2498"/>
                <a:ext cx="13" cy="6"/>
              </a:xfrm>
              <a:prstGeom prst="line">
                <a:avLst/>
              </a:prstGeom>
              <a:noFill/>
              <a:ln w="25400">
                <a:solidFill>
                  <a:srgbClr val="FFFF00"/>
                </a:solidFill>
                <a:round/>
                <a:headEnd/>
                <a:tailEnd/>
              </a:ln>
            </p:spPr>
            <p:txBody>
              <a:bodyPr/>
              <a:lstStyle/>
              <a:p>
                <a:endParaRPr lang="en-US"/>
              </a:p>
            </p:txBody>
          </p:sp>
          <p:sp>
            <p:nvSpPr>
              <p:cNvPr id="970117" name="Line 389"/>
              <p:cNvSpPr>
                <a:spLocks noChangeShapeType="1"/>
              </p:cNvSpPr>
              <p:nvPr/>
            </p:nvSpPr>
            <p:spPr bwMode="auto">
              <a:xfrm flipV="1">
                <a:off x="5022" y="2491"/>
                <a:ext cx="7" cy="7"/>
              </a:xfrm>
              <a:prstGeom prst="line">
                <a:avLst/>
              </a:prstGeom>
              <a:noFill/>
              <a:ln w="25400">
                <a:solidFill>
                  <a:srgbClr val="FFFF00"/>
                </a:solidFill>
                <a:round/>
                <a:headEnd/>
                <a:tailEnd/>
              </a:ln>
            </p:spPr>
            <p:txBody>
              <a:bodyPr/>
              <a:lstStyle/>
              <a:p>
                <a:endParaRPr lang="en-US"/>
              </a:p>
            </p:txBody>
          </p:sp>
          <p:sp>
            <p:nvSpPr>
              <p:cNvPr id="970118" name="Line 390"/>
              <p:cNvSpPr>
                <a:spLocks noChangeShapeType="1"/>
              </p:cNvSpPr>
              <p:nvPr/>
            </p:nvSpPr>
            <p:spPr bwMode="auto">
              <a:xfrm>
                <a:off x="5029" y="2491"/>
                <a:ext cx="12" cy="1"/>
              </a:xfrm>
              <a:prstGeom prst="line">
                <a:avLst/>
              </a:prstGeom>
              <a:noFill/>
              <a:ln w="25400">
                <a:solidFill>
                  <a:srgbClr val="FFFF00"/>
                </a:solidFill>
                <a:round/>
                <a:headEnd/>
                <a:tailEnd/>
              </a:ln>
            </p:spPr>
            <p:txBody>
              <a:bodyPr/>
              <a:lstStyle/>
              <a:p>
                <a:endParaRPr lang="en-US"/>
              </a:p>
            </p:txBody>
          </p:sp>
          <p:sp>
            <p:nvSpPr>
              <p:cNvPr id="970119" name="Line 391"/>
              <p:cNvSpPr>
                <a:spLocks noChangeShapeType="1"/>
              </p:cNvSpPr>
              <p:nvPr/>
            </p:nvSpPr>
            <p:spPr bwMode="auto">
              <a:xfrm flipV="1">
                <a:off x="5041" y="2485"/>
                <a:ext cx="7" cy="6"/>
              </a:xfrm>
              <a:prstGeom prst="line">
                <a:avLst/>
              </a:prstGeom>
              <a:noFill/>
              <a:ln w="25400">
                <a:solidFill>
                  <a:srgbClr val="FFFF00"/>
                </a:solidFill>
                <a:round/>
                <a:headEnd/>
                <a:tailEnd/>
              </a:ln>
            </p:spPr>
            <p:txBody>
              <a:bodyPr/>
              <a:lstStyle/>
              <a:p>
                <a:endParaRPr lang="en-US"/>
              </a:p>
            </p:txBody>
          </p:sp>
          <p:sp>
            <p:nvSpPr>
              <p:cNvPr id="970120" name="Line 392"/>
              <p:cNvSpPr>
                <a:spLocks noChangeShapeType="1"/>
              </p:cNvSpPr>
              <p:nvPr/>
            </p:nvSpPr>
            <p:spPr bwMode="auto">
              <a:xfrm flipV="1">
                <a:off x="5048" y="2479"/>
                <a:ext cx="6" cy="6"/>
              </a:xfrm>
              <a:prstGeom prst="line">
                <a:avLst/>
              </a:prstGeom>
              <a:noFill/>
              <a:ln w="25400">
                <a:solidFill>
                  <a:srgbClr val="FFFF00"/>
                </a:solidFill>
                <a:round/>
                <a:headEnd/>
                <a:tailEnd/>
              </a:ln>
            </p:spPr>
            <p:txBody>
              <a:bodyPr/>
              <a:lstStyle/>
              <a:p>
                <a:endParaRPr lang="en-US"/>
              </a:p>
            </p:txBody>
          </p:sp>
          <p:sp>
            <p:nvSpPr>
              <p:cNvPr id="970121" name="Line 393"/>
              <p:cNvSpPr>
                <a:spLocks noChangeShapeType="1"/>
              </p:cNvSpPr>
              <p:nvPr/>
            </p:nvSpPr>
            <p:spPr bwMode="auto">
              <a:xfrm>
                <a:off x="5054" y="2479"/>
                <a:ext cx="13" cy="1"/>
              </a:xfrm>
              <a:prstGeom prst="line">
                <a:avLst/>
              </a:prstGeom>
              <a:noFill/>
              <a:ln w="25400">
                <a:solidFill>
                  <a:srgbClr val="FFFF00"/>
                </a:solidFill>
                <a:round/>
                <a:headEnd/>
                <a:tailEnd/>
              </a:ln>
            </p:spPr>
            <p:txBody>
              <a:bodyPr/>
              <a:lstStyle/>
              <a:p>
                <a:endParaRPr lang="en-US"/>
              </a:p>
            </p:txBody>
          </p:sp>
          <p:sp>
            <p:nvSpPr>
              <p:cNvPr id="970122" name="Freeform 394"/>
              <p:cNvSpPr>
                <a:spLocks/>
              </p:cNvSpPr>
              <p:nvPr/>
            </p:nvSpPr>
            <p:spPr bwMode="auto">
              <a:xfrm>
                <a:off x="5067" y="2472"/>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123" name="Line 395"/>
              <p:cNvSpPr>
                <a:spLocks noChangeShapeType="1"/>
              </p:cNvSpPr>
              <p:nvPr/>
            </p:nvSpPr>
            <p:spPr bwMode="auto">
              <a:xfrm>
                <a:off x="5073" y="2472"/>
                <a:ext cx="13" cy="1"/>
              </a:xfrm>
              <a:prstGeom prst="line">
                <a:avLst/>
              </a:prstGeom>
              <a:noFill/>
              <a:ln w="25400">
                <a:solidFill>
                  <a:srgbClr val="FFFF00"/>
                </a:solidFill>
                <a:round/>
                <a:headEnd/>
                <a:tailEnd/>
              </a:ln>
            </p:spPr>
            <p:txBody>
              <a:bodyPr/>
              <a:lstStyle/>
              <a:p>
                <a:endParaRPr lang="en-US"/>
              </a:p>
            </p:txBody>
          </p:sp>
          <p:sp>
            <p:nvSpPr>
              <p:cNvPr id="970124" name="Line 396"/>
              <p:cNvSpPr>
                <a:spLocks noChangeShapeType="1"/>
              </p:cNvSpPr>
              <p:nvPr/>
            </p:nvSpPr>
            <p:spPr bwMode="auto">
              <a:xfrm flipV="1">
                <a:off x="5086" y="2466"/>
                <a:ext cx="6" cy="6"/>
              </a:xfrm>
              <a:prstGeom prst="line">
                <a:avLst/>
              </a:prstGeom>
              <a:noFill/>
              <a:ln w="25400">
                <a:solidFill>
                  <a:srgbClr val="FFFF00"/>
                </a:solidFill>
                <a:round/>
                <a:headEnd/>
                <a:tailEnd/>
              </a:ln>
            </p:spPr>
            <p:txBody>
              <a:bodyPr/>
              <a:lstStyle/>
              <a:p>
                <a:endParaRPr lang="en-US"/>
              </a:p>
            </p:txBody>
          </p:sp>
          <p:sp>
            <p:nvSpPr>
              <p:cNvPr id="970125" name="Line 397"/>
              <p:cNvSpPr>
                <a:spLocks noChangeShapeType="1"/>
              </p:cNvSpPr>
              <p:nvPr/>
            </p:nvSpPr>
            <p:spPr bwMode="auto">
              <a:xfrm flipV="1">
                <a:off x="5092" y="2459"/>
                <a:ext cx="7" cy="7"/>
              </a:xfrm>
              <a:prstGeom prst="line">
                <a:avLst/>
              </a:prstGeom>
              <a:noFill/>
              <a:ln w="25400">
                <a:solidFill>
                  <a:srgbClr val="FFFF00"/>
                </a:solidFill>
                <a:round/>
                <a:headEnd/>
                <a:tailEnd/>
              </a:ln>
            </p:spPr>
            <p:txBody>
              <a:bodyPr/>
              <a:lstStyle/>
              <a:p>
                <a:endParaRPr lang="en-US"/>
              </a:p>
            </p:txBody>
          </p:sp>
          <p:sp>
            <p:nvSpPr>
              <p:cNvPr id="970126" name="Line 398"/>
              <p:cNvSpPr>
                <a:spLocks noChangeShapeType="1"/>
              </p:cNvSpPr>
              <p:nvPr/>
            </p:nvSpPr>
            <p:spPr bwMode="auto">
              <a:xfrm>
                <a:off x="5099" y="2459"/>
                <a:ext cx="12" cy="1"/>
              </a:xfrm>
              <a:prstGeom prst="line">
                <a:avLst/>
              </a:prstGeom>
              <a:noFill/>
              <a:ln w="25400">
                <a:solidFill>
                  <a:srgbClr val="FFFF00"/>
                </a:solidFill>
                <a:round/>
                <a:headEnd/>
                <a:tailEnd/>
              </a:ln>
            </p:spPr>
            <p:txBody>
              <a:bodyPr/>
              <a:lstStyle/>
              <a:p>
                <a:endParaRPr lang="en-US"/>
              </a:p>
            </p:txBody>
          </p:sp>
        </p:grpSp>
        <p:grpSp>
          <p:nvGrpSpPr>
            <p:cNvPr id="970127" name="Group 399"/>
            <p:cNvGrpSpPr>
              <a:grpSpLocks/>
            </p:cNvGrpSpPr>
            <p:nvPr/>
          </p:nvGrpSpPr>
          <p:grpSpPr bwMode="auto">
            <a:xfrm>
              <a:off x="3744" y="2038"/>
              <a:ext cx="1908" cy="595"/>
              <a:chOff x="3663" y="2038"/>
              <a:chExt cx="1908" cy="595"/>
            </a:xfrm>
          </p:grpSpPr>
          <p:sp>
            <p:nvSpPr>
              <p:cNvPr id="970128" name="Line 400"/>
              <p:cNvSpPr>
                <a:spLocks noChangeShapeType="1"/>
              </p:cNvSpPr>
              <p:nvPr/>
            </p:nvSpPr>
            <p:spPr bwMode="auto">
              <a:xfrm flipV="1">
                <a:off x="5111" y="2453"/>
                <a:ext cx="7" cy="6"/>
              </a:xfrm>
              <a:prstGeom prst="line">
                <a:avLst/>
              </a:prstGeom>
              <a:noFill/>
              <a:ln w="25400">
                <a:solidFill>
                  <a:srgbClr val="FFFF00"/>
                </a:solidFill>
                <a:round/>
                <a:headEnd/>
                <a:tailEnd/>
              </a:ln>
            </p:spPr>
            <p:txBody>
              <a:bodyPr/>
              <a:lstStyle/>
              <a:p>
                <a:endParaRPr lang="en-US"/>
              </a:p>
            </p:txBody>
          </p:sp>
          <p:sp>
            <p:nvSpPr>
              <p:cNvPr id="970129" name="Line 401"/>
              <p:cNvSpPr>
                <a:spLocks noChangeShapeType="1"/>
              </p:cNvSpPr>
              <p:nvPr/>
            </p:nvSpPr>
            <p:spPr bwMode="auto">
              <a:xfrm flipV="1">
                <a:off x="5118" y="2447"/>
                <a:ext cx="6" cy="6"/>
              </a:xfrm>
              <a:prstGeom prst="line">
                <a:avLst/>
              </a:prstGeom>
              <a:noFill/>
              <a:ln w="25400">
                <a:solidFill>
                  <a:srgbClr val="FFFF00"/>
                </a:solidFill>
                <a:round/>
                <a:headEnd/>
                <a:tailEnd/>
              </a:ln>
            </p:spPr>
            <p:txBody>
              <a:bodyPr/>
              <a:lstStyle/>
              <a:p>
                <a:endParaRPr lang="en-US"/>
              </a:p>
            </p:txBody>
          </p:sp>
          <p:sp>
            <p:nvSpPr>
              <p:cNvPr id="970130" name="Line 402"/>
              <p:cNvSpPr>
                <a:spLocks noChangeShapeType="1"/>
              </p:cNvSpPr>
              <p:nvPr/>
            </p:nvSpPr>
            <p:spPr bwMode="auto">
              <a:xfrm>
                <a:off x="5124" y="2447"/>
                <a:ext cx="13" cy="1"/>
              </a:xfrm>
              <a:prstGeom prst="line">
                <a:avLst/>
              </a:prstGeom>
              <a:noFill/>
              <a:ln w="25400">
                <a:solidFill>
                  <a:srgbClr val="FFFF00"/>
                </a:solidFill>
                <a:round/>
                <a:headEnd/>
                <a:tailEnd/>
              </a:ln>
            </p:spPr>
            <p:txBody>
              <a:bodyPr/>
              <a:lstStyle/>
              <a:p>
                <a:endParaRPr lang="en-US"/>
              </a:p>
            </p:txBody>
          </p:sp>
          <p:sp>
            <p:nvSpPr>
              <p:cNvPr id="970131" name="Freeform 403"/>
              <p:cNvSpPr>
                <a:spLocks/>
              </p:cNvSpPr>
              <p:nvPr/>
            </p:nvSpPr>
            <p:spPr bwMode="auto">
              <a:xfrm>
                <a:off x="5137" y="2440"/>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132" name="Line 404"/>
              <p:cNvSpPr>
                <a:spLocks noChangeShapeType="1"/>
              </p:cNvSpPr>
              <p:nvPr/>
            </p:nvSpPr>
            <p:spPr bwMode="auto">
              <a:xfrm>
                <a:off x="5143" y="2440"/>
                <a:ext cx="13" cy="1"/>
              </a:xfrm>
              <a:prstGeom prst="line">
                <a:avLst/>
              </a:prstGeom>
              <a:noFill/>
              <a:ln w="25400">
                <a:solidFill>
                  <a:srgbClr val="FFFF00"/>
                </a:solidFill>
                <a:round/>
                <a:headEnd/>
                <a:tailEnd/>
              </a:ln>
            </p:spPr>
            <p:txBody>
              <a:bodyPr/>
              <a:lstStyle/>
              <a:p>
                <a:endParaRPr lang="en-US"/>
              </a:p>
            </p:txBody>
          </p:sp>
          <p:sp>
            <p:nvSpPr>
              <p:cNvPr id="970133" name="Line 405"/>
              <p:cNvSpPr>
                <a:spLocks noChangeShapeType="1"/>
              </p:cNvSpPr>
              <p:nvPr/>
            </p:nvSpPr>
            <p:spPr bwMode="auto">
              <a:xfrm flipV="1">
                <a:off x="5156" y="2434"/>
                <a:ext cx="7" cy="6"/>
              </a:xfrm>
              <a:prstGeom prst="line">
                <a:avLst/>
              </a:prstGeom>
              <a:noFill/>
              <a:ln w="25400">
                <a:solidFill>
                  <a:srgbClr val="FFFF00"/>
                </a:solidFill>
                <a:round/>
                <a:headEnd/>
                <a:tailEnd/>
              </a:ln>
            </p:spPr>
            <p:txBody>
              <a:bodyPr/>
              <a:lstStyle/>
              <a:p>
                <a:endParaRPr lang="en-US"/>
              </a:p>
            </p:txBody>
          </p:sp>
          <p:sp>
            <p:nvSpPr>
              <p:cNvPr id="970134" name="Line 406"/>
              <p:cNvSpPr>
                <a:spLocks noChangeShapeType="1"/>
              </p:cNvSpPr>
              <p:nvPr/>
            </p:nvSpPr>
            <p:spPr bwMode="auto">
              <a:xfrm flipV="1">
                <a:off x="5163" y="2428"/>
                <a:ext cx="6" cy="6"/>
              </a:xfrm>
              <a:prstGeom prst="line">
                <a:avLst/>
              </a:prstGeom>
              <a:noFill/>
              <a:ln w="25400">
                <a:solidFill>
                  <a:srgbClr val="FFFF00"/>
                </a:solidFill>
                <a:round/>
                <a:headEnd/>
                <a:tailEnd/>
              </a:ln>
            </p:spPr>
            <p:txBody>
              <a:bodyPr/>
              <a:lstStyle/>
              <a:p>
                <a:endParaRPr lang="en-US"/>
              </a:p>
            </p:txBody>
          </p:sp>
          <p:sp>
            <p:nvSpPr>
              <p:cNvPr id="970135" name="Line 407"/>
              <p:cNvSpPr>
                <a:spLocks noChangeShapeType="1"/>
              </p:cNvSpPr>
              <p:nvPr/>
            </p:nvSpPr>
            <p:spPr bwMode="auto">
              <a:xfrm>
                <a:off x="5169" y="2428"/>
                <a:ext cx="13" cy="1"/>
              </a:xfrm>
              <a:prstGeom prst="line">
                <a:avLst/>
              </a:prstGeom>
              <a:noFill/>
              <a:ln w="25400">
                <a:solidFill>
                  <a:srgbClr val="FFFF00"/>
                </a:solidFill>
                <a:round/>
                <a:headEnd/>
                <a:tailEnd/>
              </a:ln>
            </p:spPr>
            <p:txBody>
              <a:bodyPr/>
              <a:lstStyle/>
              <a:p>
                <a:endParaRPr lang="en-US"/>
              </a:p>
            </p:txBody>
          </p:sp>
          <p:sp>
            <p:nvSpPr>
              <p:cNvPr id="970136" name="Line 408"/>
              <p:cNvSpPr>
                <a:spLocks noChangeShapeType="1"/>
              </p:cNvSpPr>
              <p:nvPr/>
            </p:nvSpPr>
            <p:spPr bwMode="auto">
              <a:xfrm flipV="1">
                <a:off x="5182" y="2421"/>
                <a:ext cx="6" cy="7"/>
              </a:xfrm>
              <a:prstGeom prst="line">
                <a:avLst/>
              </a:prstGeom>
              <a:noFill/>
              <a:ln w="25400">
                <a:solidFill>
                  <a:srgbClr val="FFFF00"/>
                </a:solidFill>
                <a:round/>
                <a:headEnd/>
                <a:tailEnd/>
              </a:ln>
            </p:spPr>
            <p:txBody>
              <a:bodyPr/>
              <a:lstStyle/>
              <a:p>
                <a:endParaRPr lang="en-US"/>
              </a:p>
            </p:txBody>
          </p:sp>
          <p:sp>
            <p:nvSpPr>
              <p:cNvPr id="970137" name="Line 409"/>
              <p:cNvSpPr>
                <a:spLocks noChangeShapeType="1"/>
              </p:cNvSpPr>
              <p:nvPr/>
            </p:nvSpPr>
            <p:spPr bwMode="auto">
              <a:xfrm flipV="1">
                <a:off x="5188" y="2415"/>
                <a:ext cx="13" cy="6"/>
              </a:xfrm>
              <a:prstGeom prst="line">
                <a:avLst/>
              </a:prstGeom>
              <a:noFill/>
              <a:ln w="25400">
                <a:solidFill>
                  <a:srgbClr val="FFFF00"/>
                </a:solidFill>
                <a:round/>
                <a:headEnd/>
                <a:tailEnd/>
              </a:ln>
            </p:spPr>
            <p:txBody>
              <a:bodyPr/>
              <a:lstStyle/>
              <a:p>
                <a:endParaRPr lang="en-US"/>
              </a:p>
            </p:txBody>
          </p:sp>
          <p:sp>
            <p:nvSpPr>
              <p:cNvPr id="970138" name="Line 410"/>
              <p:cNvSpPr>
                <a:spLocks noChangeShapeType="1"/>
              </p:cNvSpPr>
              <p:nvPr/>
            </p:nvSpPr>
            <p:spPr bwMode="auto">
              <a:xfrm>
                <a:off x="5201" y="2415"/>
                <a:ext cx="6" cy="1"/>
              </a:xfrm>
              <a:prstGeom prst="line">
                <a:avLst/>
              </a:prstGeom>
              <a:noFill/>
              <a:ln w="25400">
                <a:solidFill>
                  <a:srgbClr val="FFFF00"/>
                </a:solidFill>
                <a:round/>
                <a:headEnd/>
                <a:tailEnd/>
              </a:ln>
            </p:spPr>
            <p:txBody>
              <a:bodyPr/>
              <a:lstStyle/>
              <a:p>
                <a:endParaRPr lang="en-US"/>
              </a:p>
            </p:txBody>
          </p:sp>
          <p:sp>
            <p:nvSpPr>
              <p:cNvPr id="970139" name="Freeform 411"/>
              <p:cNvSpPr>
                <a:spLocks/>
              </p:cNvSpPr>
              <p:nvPr/>
            </p:nvSpPr>
            <p:spPr bwMode="auto">
              <a:xfrm>
                <a:off x="5207" y="2408"/>
                <a:ext cx="7" cy="7"/>
              </a:xfrm>
              <a:custGeom>
                <a:avLst/>
                <a:gdLst/>
                <a:ahLst/>
                <a:cxnLst>
                  <a:cxn ang="0">
                    <a:pos x="0" y="7"/>
                  </a:cxn>
                  <a:cxn ang="0">
                    <a:pos x="0" y="0"/>
                  </a:cxn>
                  <a:cxn ang="0">
                    <a:pos x="7" y="0"/>
                  </a:cxn>
                </a:cxnLst>
                <a:rect l="0" t="0" r="r" b="b"/>
                <a:pathLst>
                  <a:path w="7" h="7">
                    <a:moveTo>
                      <a:pt x="0" y="7"/>
                    </a:moveTo>
                    <a:lnTo>
                      <a:pt x="0" y="0"/>
                    </a:lnTo>
                    <a:lnTo>
                      <a:pt x="7" y="0"/>
                    </a:lnTo>
                  </a:path>
                </a:pathLst>
              </a:custGeom>
              <a:noFill/>
              <a:ln w="25400">
                <a:solidFill>
                  <a:srgbClr val="FFFF00"/>
                </a:solidFill>
                <a:prstDash val="solid"/>
                <a:round/>
                <a:headEnd/>
                <a:tailEnd/>
              </a:ln>
            </p:spPr>
            <p:txBody>
              <a:bodyPr/>
              <a:lstStyle/>
              <a:p>
                <a:endParaRPr lang="en-US"/>
              </a:p>
            </p:txBody>
          </p:sp>
          <p:sp>
            <p:nvSpPr>
              <p:cNvPr id="970140" name="Line 412"/>
              <p:cNvSpPr>
                <a:spLocks noChangeShapeType="1"/>
              </p:cNvSpPr>
              <p:nvPr/>
            </p:nvSpPr>
            <p:spPr bwMode="auto">
              <a:xfrm>
                <a:off x="5214" y="2408"/>
                <a:ext cx="12" cy="1"/>
              </a:xfrm>
              <a:prstGeom prst="line">
                <a:avLst/>
              </a:prstGeom>
              <a:noFill/>
              <a:ln w="25400">
                <a:solidFill>
                  <a:srgbClr val="FFFF00"/>
                </a:solidFill>
                <a:round/>
                <a:headEnd/>
                <a:tailEnd/>
              </a:ln>
            </p:spPr>
            <p:txBody>
              <a:bodyPr/>
              <a:lstStyle/>
              <a:p>
                <a:endParaRPr lang="en-US"/>
              </a:p>
            </p:txBody>
          </p:sp>
          <p:sp>
            <p:nvSpPr>
              <p:cNvPr id="970141" name="Line 413"/>
              <p:cNvSpPr>
                <a:spLocks noChangeShapeType="1"/>
              </p:cNvSpPr>
              <p:nvPr/>
            </p:nvSpPr>
            <p:spPr bwMode="auto">
              <a:xfrm flipV="1">
                <a:off x="5226" y="2402"/>
                <a:ext cx="7" cy="6"/>
              </a:xfrm>
              <a:prstGeom prst="line">
                <a:avLst/>
              </a:prstGeom>
              <a:noFill/>
              <a:ln w="25400">
                <a:solidFill>
                  <a:srgbClr val="FFFF00"/>
                </a:solidFill>
                <a:round/>
                <a:headEnd/>
                <a:tailEnd/>
              </a:ln>
            </p:spPr>
            <p:txBody>
              <a:bodyPr/>
              <a:lstStyle/>
              <a:p>
                <a:endParaRPr lang="en-US"/>
              </a:p>
            </p:txBody>
          </p:sp>
          <p:sp>
            <p:nvSpPr>
              <p:cNvPr id="970142" name="Line 414"/>
              <p:cNvSpPr>
                <a:spLocks noChangeShapeType="1"/>
              </p:cNvSpPr>
              <p:nvPr/>
            </p:nvSpPr>
            <p:spPr bwMode="auto">
              <a:xfrm flipV="1">
                <a:off x="5233" y="2396"/>
                <a:ext cx="6" cy="6"/>
              </a:xfrm>
              <a:prstGeom prst="line">
                <a:avLst/>
              </a:prstGeom>
              <a:noFill/>
              <a:ln w="25400">
                <a:solidFill>
                  <a:srgbClr val="FFFF00"/>
                </a:solidFill>
                <a:round/>
                <a:headEnd/>
                <a:tailEnd/>
              </a:ln>
            </p:spPr>
            <p:txBody>
              <a:bodyPr/>
              <a:lstStyle/>
              <a:p>
                <a:endParaRPr lang="en-US"/>
              </a:p>
            </p:txBody>
          </p:sp>
          <p:sp>
            <p:nvSpPr>
              <p:cNvPr id="970143" name="Line 415"/>
              <p:cNvSpPr>
                <a:spLocks noChangeShapeType="1"/>
              </p:cNvSpPr>
              <p:nvPr/>
            </p:nvSpPr>
            <p:spPr bwMode="auto">
              <a:xfrm>
                <a:off x="5239" y="2396"/>
                <a:ext cx="13" cy="1"/>
              </a:xfrm>
              <a:prstGeom prst="line">
                <a:avLst/>
              </a:prstGeom>
              <a:noFill/>
              <a:ln w="25400">
                <a:solidFill>
                  <a:srgbClr val="FFFF00"/>
                </a:solidFill>
                <a:round/>
                <a:headEnd/>
                <a:tailEnd/>
              </a:ln>
            </p:spPr>
            <p:txBody>
              <a:bodyPr/>
              <a:lstStyle/>
              <a:p>
                <a:endParaRPr lang="en-US"/>
              </a:p>
            </p:txBody>
          </p:sp>
          <p:sp>
            <p:nvSpPr>
              <p:cNvPr id="970144" name="Line 416"/>
              <p:cNvSpPr>
                <a:spLocks noChangeShapeType="1"/>
              </p:cNvSpPr>
              <p:nvPr/>
            </p:nvSpPr>
            <p:spPr bwMode="auto">
              <a:xfrm flipV="1">
                <a:off x="5252" y="2389"/>
                <a:ext cx="6" cy="7"/>
              </a:xfrm>
              <a:prstGeom prst="line">
                <a:avLst/>
              </a:prstGeom>
              <a:noFill/>
              <a:ln w="25400">
                <a:solidFill>
                  <a:srgbClr val="FFFF00"/>
                </a:solidFill>
                <a:round/>
                <a:headEnd/>
                <a:tailEnd/>
              </a:ln>
            </p:spPr>
            <p:txBody>
              <a:bodyPr/>
              <a:lstStyle/>
              <a:p>
                <a:endParaRPr lang="en-US"/>
              </a:p>
            </p:txBody>
          </p:sp>
          <p:sp>
            <p:nvSpPr>
              <p:cNvPr id="970145" name="Line 417"/>
              <p:cNvSpPr>
                <a:spLocks noChangeShapeType="1"/>
              </p:cNvSpPr>
              <p:nvPr/>
            </p:nvSpPr>
            <p:spPr bwMode="auto">
              <a:xfrm flipV="1">
                <a:off x="5258" y="2383"/>
                <a:ext cx="13" cy="6"/>
              </a:xfrm>
              <a:prstGeom prst="line">
                <a:avLst/>
              </a:prstGeom>
              <a:noFill/>
              <a:ln w="25400">
                <a:solidFill>
                  <a:srgbClr val="FFFF00"/>
                </a:solidFill>
                <a:round/>
                <a:headEnd/>
                <a:tailEnd/>
              </a:ln>
            </p:spPr>
            <p:txBody>
              <a:bodyPr/>
              <a:lstStyle/>
              <a:p>
                <a:endParaRPr lang="en-US"/>
              </a:p>
            </p:txBody>
          </p:sp>
          <p:sp>
            <p:nvSpPr>
              <p:cNvPr id="970146" name="Line 418"/>
              <p:cNvSpPr>
                <a:spLocks noChangeShapeType="1"/>
              </p:cNvSpPr>
              <p:nvPr/>
            </p:nvSpPr>
            <p:spPr bwMode="auto">
              <a:xfrm>
                <a:off x="5271" y="2383"/>
                <a:ext cx="6" cy="1"/>
              </a:xfrm>
              <a:prstGeom prst="line">
                <a:avLst/>
              </a:prstGeom>
              <a:noFill/>
              <a:ln w="25400">
                <a:solidFill>
                  <a:srgbClr val="FFFF00"/>
                </a:solidFill>
                <a:round/>
                <a:headEnd/>
                <a:tailEnd/>
              </a:ln>
            </p:spPr>
            <p:txBody>
              <a:bodyPr/>
              <a:lstStyle/>
              <a:p>
                <a:endParaRPr lang="en-US"/>
              </a:p>
            </p:txBody>
          </p:sp>
          <p:sp>
            <p:nvSpPr>
              <p:cNvPr id="970147" name="Freeform 419"/>
              <p:cNvSpPr>
                <a:spLocks/>
              </p:cNvSpPr>
              <p:nvPr/>
            </p:nvSpPr>
            <p:spPr bwMode="auto">
              <a:xfrm>
                <a:off x="5277" y="2377"/>
                <a:ext cx="7" cy="6"/>
              </a:xfrm>
              <a:custGeom>
                <a:avLst/>
                <a:gdLst/>
                <a:ahLst/>
                <a:cxnLst>
                  <a:cxn ang="0">
                    <a:pos x="0" y="6"/>
                  </a:cxn>
                  <a:cxn ang="0">
                    <a:pos x="0" y="0"/>
                  </a:cxn>
                  <a:cxn ang="0">
                    <a:pos x="7" y="0"/>
                  </a:cxn>
                </a:cxnLst>
                <a:rect l="0" t="0" r="r" b="b"/>
                <a:pathLst>
                  <a:path w="7" h="6">
                    <a:moveTo>
                      <a:pt x="0" y="6"/>
                    </a:moveTo>
                    <a:lnTo>
                      <a:pt x="0" y="0"/>
                    </a:lnTo>
                    <a:lnTo>
                      <a:pt x="7" y="0"/>
                    </a:lnTo>
                  </a:path>
                </a:pathLst>
              </a:custGeom>
              <a:noFill/>
              <a:ln w="25400">
                <a:solidFill>
                  <a:srgbClr val="FFFF00"/>
                </a:solidFill>
                <a:prstDash val="solid"/>
                <a:round/>
                <a:headEnd/>
                <a:tailEnd/>
              </a:ln>
            </p:spPr>
            <p:txBody>
              <a:bodyPr/>
              <a:lstStyle/>
              <a:p>
                <a:endParaRPr lang="en-US"/>
              </a:p>
            </p:txBody>
          </p:sp>
          <p:sp>
            <p:nvSpPr>
              <p:cNvPr id="970148" name="Line 420"/>
              <p:cNvSpPr>
                <a:spLocks noChangeShapeType="1"/>
              </p:cNvSpPr>
              <p:nvPr/>
            </p:nvSpPr>
            <p:spPr bwMode="auto">
              <a:xfrm>
                <a:off x="5284" y="2377"/>
                <a:ext cx="13" cy="1"/>
              </a:xfrm>
              <a:prstGeom prst="line">
                <a:avLst/>
              </a:prstGeom>
              <a:noFill/>
              <a:ln w="25400">
                <a:solidFill>
                  <a:srgbClr val="FFFF00"/>
                </a:solidFill>
                <a:round/>
                <a:headEnd/>
                <a:tailEnd/>
              </a:ln>
            </p:spPr>
            <p:txBody>
              <a:bodyPr/>
              <a:lstStyle/>
              <a:p>
                <a:endParaRPr lang="en-US"/>
              </a:p>
            </p:txBody>
          </p:sp>
          <p:sp>
            <p:nvSpPr>
              <p:cNvPr id="970149" name="Line 421"/>
              <p:cNvSpPr>
                <a:spLocks noChangeShapeType="1"/>
              </p:cNvSpPr>
              <p:nvPr/>
            </p:nvSpPr>
            <p:spPr bwMode="auto">
              <a:xfrm flipV="1">
                <a:off x="5297" y="2370"/>
                <a:ext cx="6" cy="7"/>
              </a:xfrm>
              <a:prstGeom prst="line">
                <a:avLst/>
              </a:prstGeom>
              <a:noFill/>
              <a:ln w="25400">
                <a:solidFill>
                  <a:srgbClr val="FFFF00"/>
                </a:solidFill>
                <a:round/>
                <a:headEnd/>
                <a:tailEnd/>
              </a:ln>
            </p:spPr>
            <p:txBody>
              <a:bodyPr/>
              <a:lstStyle/>
              <a:p>
                <a:endParaRPr lang="en-US"/>
              </a:p>
            </p:txBody>
          </p:sp>
          <p:sp>
            <p:nvSpPr>
              <p:cNvPr id="970150" name="Line 422"/>
              <p:cNvSpPr>
                <a:spLocks noChangeShapeType="1"/>
              </p:cNvSpPr>
              <p:nvPr/>
            </p:nvSpPr>
            <p:spPr bwMode="auto">
              <a:xfrm flipV="1">
                <a:off x="5303" y="2364"/>
                <a:ext cx="13" cy="6"/>
              </a:xfrm>
              <a:prstGeom prst="line">
                <a:avLst/>
              </a:prstGeom>
              <a:noFill/>
              <a:ln w="25400">
                <a:solidFill>
                  <a:srgbClr val="FFFF00"/>
                </a:solidFill>
                <a:round/>
                <a:headEnd/>
                <a:tailEnd/>
              </a:ln>
            </p:spPr>
            <p:txBody>
              <a:bodyPr/>
              <a:lstStyle/>
              <a:p>
                <a:endParaRPr lang="en-US"/>
              </a:p>
            </p:txBody>
          </p:sp>
          <p:sp>
            <p:nvSpPr>
              <p:cNvPr id="970151" name="Line 423"/>
              <p:cNvSpPr>
                <a:spLocks noChangeShapeType="1"/>
              </p:cNvSpPr>
              <p:nvPr/>
            </p:nvSpPr>
            <p:spPr bwMode="auto">
              <a:xfrm>
                <a:off x="5316" y="2364"/>
                <a:ext cx="6" cy="1"/>
              </a:xfrm>
              <a:prstGeom prst="line">
                <a:avLst/>
              </a:prstGeom>
              <a:noFill/>
              <a:ln w="25400">
                <a:solidFill>
                  <a:srgbClr val="FFFF00"/>
                </a:solidFill>
                <a:round/>
                <a:headEnd/>
                <a:tailEnd/>
              </a:ln>
            </p:spPr>
            <p:txBody>
              <a:bodyPr/>
              <a:lstStyle/>
              <a:p>
                <a:endParaRPr lang="en-US"/>
              </a:p>
            </p:txBody>
          </p:sp>
          <p:sp>
            <p:nvSpPr>
              <p:cNvPr id="970152" name="Freeform 424"/>
              <p:cNvSpPr>
                <a:spLocks/>
              </p:cNvSpPr>
              <p:nvPr/>
            </p:nvSpPr>
            <p:spPr bwMode="auto">
              <a:xfrm>
                <a:off x="5322" y="2357"/>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153" name="Line 425"/>
              <p:cNvSpPr>
                <a:spLocks noChangeShapeType="1"/>
              </p:cNvSpPr>
              <p:nvPr/>
            </p:nvSpPr>
            <p:spPr bwMode="auto">
              <a:xfrm>
                <a:off x="5328" y="2357"/>
                <a:ext cx="13" cy="1"/>
              </a:xfrm>
              <a:prstGeom prst="line">
                <a:avLst/>
              </a:prstGeom>
              <a:noFill/>
              <a:ln w="25400">
                <a:solidFill>
                  <a:srgbClr val="FFFF00"/>
                </a:solidFill>
                <a:round/>
                <a:headEnd/>
                <a:tailEnd/>
              </a:ln>
            </p:spPr>
            <p:txBody>
              <a:bodyPr/>
              <a:lstStyle/>
              <a:p>
                <a:endParaRPr lang="en-US"/>
              </a:p>
            </p:txBody>
          </p:sp>
          <p:sp>
            <p:nvSpPr>
              <p:cNvPr id="970154" name="Freeform 426"/>
              <p:cNvSpPr>
                <a:spLocks/>
              </p:cNvSpPr>
              <p:nvPr/>
            </p:nvSpPr>
            <p:spPr bwMode="auto">
              <a:xfrm>
                <a:off x="5341" y="2351"/>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FFFF00"/>
                </a:solidFill>
                <a:prstDash val="solid"/>
                <a:round/>
                <a:headEnd/>
                <a:tailEnd/>
              </a:ln>
            </p:spPr>
            <p:txBody>
              <a:bodyPr/>
              <a:lstStyle/>
              <a:p>
                <a:endParaRPr lang="en-US"/>
              </a:p>
            </p:txBody>
          </p:sp>
          <p:sp>
            <p:nvSpPr>
              <p:cNvPr id="970155" name="Line 427"/>
              <p:cNvSpPr>
                <a:spLocks noChangeShapeType="1"/>
              </p:cNvSpPr>
              <p:nvPr/>
            </p:nvSpPr>
            <p:spPr bwMode="auto">
              <a:xfrm>
                <a:off x="5348" y="2351"/>
                <a:ext cx="6" cy="1"/>
              </a:xfrm>
              <a:prstGeom prst="line">
                <a:avLst/>
              </a:prstGeom>
              <a:noFill/>
              <a:ln w="25400">
                <a:solidFill>
                  <a:srgbClr val="FFFF00"/>
                </a:solidFill>
                <a:round/>
                <a:headEnd/>
                <a:tailEnd/>
              </a:ln>
            </p:spPr>
            <p:txBody>
              <a:bodyPr/>
              <a:lstStyle/>
              <a:p>
                <a:endParaRPr lang="en-US"/>
              </a:p>
            </p:txBody>
          </p:sp>
          <p:sp>
            <p:nvSpPr>
              <p:cNvPr id="970156" name="Line 428"/>
              <p:cNvSpPr>
                <a:spLocks noChangeShapeType="1"/>
              </p:cNvSpPr>
              <p:nvPr/>
            </p:nvSpPr>
            <p:spPr bwMode="auto">
              <a:xfrm flipV="1">
                <a:off x="5354" y="2345"/>
                <a:ext cx="13" cy="6"/>
              </a:xfrm>
              <a:prstGeom prst="line">
                <a:avLst/>
              </a:prstGeom>
              <a:noFill/>
              <a:ln w="25400">
                <a:solidFill>
                  <a:srgbClr val="FFFF00"/>
                </a:solidFill>
                <a:round/>
                <a:headEnd/>
                <a:tailEnd/>
              </a:ln>
            </p:spPr>
            <p:txBody>
              <a:bodyPr/>
              <a:lstStyle/>
              <a:p>
                <a:endParaRPr lang="en-US"/>
              </a:p>
            </p:txBody>
          </p:sp>
          <p:sp>
            <p:nvSpPr>
              <p:cNvPr id="970157" name="Line 429"/>
              <p:cNvSpPr>
                <a:spLocks noChangeShapeType="1"/>
              </p:cNvSpPr>
              <p:nvPr/>
            </p:nvSpPr>
            <p:spPr bwMode="auto">
              <a:xfrm flipV="1">
                <a:off x="5367" y="2338"/>
                <a:ext cx="6" cy="7"/>
              </a:xfrm>
              <a:prstGeom prst="line">
                <a:avLst/>
              </a:prstGeom>
              <a:noFill/>
              <a:ln w="25400">
                <a:solidFill>
                  <a:srgbClr val="FFFF00"/>
                </a:solidFill>
                <a:round/>
                <a:headEnd/>
                <a:tailEnd/>
              </a:ln>
            </p:spPr>
            <p:txBody>
              <a:bodyPr/>
              <a:lstStyle/>
              <a:p>
                <a:endParaRPr lang="en-US"/>
              </a:p>
            </p:txBody>
          </p:sp>
          <p:sp>
            <p:nvSpPr>
              <p:cNvPr id="970158" name="Line 430"/>
              <p:cNvSpPr>
                <a:spLocks noChangeShapeType="1"/>
              </p:cNvSpPr>
              <p:nvPr/>
            </p:nvSpPr>
            <p:spPr bwMode="auto">
              <a:xfrm>
                <a:off x="5373" y="2338"/>
                <a:ext cx="13" cy="1"/>
              </a:xfrm>
              <a:prstGeom prst="line">
                <a:avLst/>
              </a:prstGeom>
              <a:noFill/>
              <a:ln w="25400">
                <a:solidFill>
                  <a:srgbClr val="FFFF00"/>
                </a:solidFill>
                <a:round/>
                <a:headEnd/>
                <a:tailEnd/>
              </a:ln>
            </p:spPr>
            <p:txBody>
              <a:bodyPr/>
              <a:lstStyle/>
              <a:p>
                <a:endParaRPr lang="en-US"/>
              </a:p>
            </p:txBody>
          </p:sp>
          <p:sp>
            <p:nvSpPr>
              <p:cNvPr id="970159" name="Freeform 431"/>
              <p:cNvSpPr>
                <a:spLocks/>
              </p:cNvSpPr>
              <p:nvPr/>
            </p:nvSpPr>
            <p:spPr bwMode="auto">
              <a:xfrm>
                <a:off x="5386" y="2332"/>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160" name="Line 432"/>
              <p:cNvSpPr>
                <a:spLocks noChangeShapeType="1"/>
              </p:cNvSpPr>
              <p:nvPr/>
            </p:nvSpPr>
            <p:spPr bwMode="auto">
              <a:xfrm>
                <a:off x="5392" y="2332"/>
                <a:ext cx="7" cy="1"/>
              </a:xfrm>
              <a:prstGeom prst="line">
                <a:avLst/>
              </a:prstGeom>
              <a:noFill/>
              <a:ln w="25400">
                <a:solidFill>
                  <a:srgbClr val="FFFF00"/>
                </a:solidFill>
                <a:round/>
                <a:headEnd/>
                <a:tailEnd/>
              </a:ln>
            </p:spPr>
            <p:txBody>
              <a:bodyPr/>
              <a:lstStyle/>
              <a:p>
                <a:endParaRPr lang="en-US"/>
              </a:p>
            </p:txBody>
          </p:sp>
          <p:sp>
            <p:nvSpPr>
              <p:cNvPr id="970161" name="Freeform 433"/>
              <p:cNvSpPr>
                <a:spLocks/>
              </p:cNvSpPr>
              <p:nvPr/>
            </p:nvSpPr>
            <p:spPr bwMode="auto">
              <a:xfrm>
                <a:off x="5399" y="2325"/>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FFFF00"/>
                </a:solidFill>
                <a:prstDash val="solid"/>
                <a:round/>
                <a:headEnd/>
                <a:tailEnd/>
              </a:ln>
            </p:spPr>
            <p:txBody>
              <a:bodyPr/>
              <a:lstStyle/>
              <a:p>
                <a:endParaRPr lang="en-US"/>
              </a:p>
            </p:txBody>
          </p:sp>
          <p:sp>
            <p:nvSpPr>
              <p:cNvPr id="970162" name="Line 434"/>
              <p:cNvSpPr>
                <a:spLocks noChangeShapeType="1"/>
              </p:cNvSpPr>
              <p:nvPr/>
            </p:nvSpPr>
            <p:spPr bwMode="auto">
              <a:xfrm>
                <a:off x="5411" y="2325"/>
                <a:ext cx="7" cy="1"/>
              </a:xfrm>
              <a:prstGeom prst="line">
                <a:avLst/>
              </a:prstGeom>
              <a:noFill/>
              <a:ln w="25400">
                <a:solidFill>
                  <a:srgbClr val="FFFF00"/>
                </a:solidFill>
                <a:round/>
                <a:headEnd/>
                <a:tailEnd/>
              </a:ln>
            </p:spPr>
            <p:txBody>
              <a:bodyPr/>
              <a:lstStyle/>
              <a:p>
                <a:endParaRPr lang="en-US"/>
              </a:p>
            </p:txBody>
          </p:sp>
          <p:sp>
            <p:nvSpPr>
              <p:cNvPr id="970163" name="Freeform 435"/>
              <p:cNvSpPr>
                <a:spLocks/>
              </p:cNvSpPr>
              <p:nvPr/>
            </p:nvSpPr>
            <p:spPr bwMode="auto">
              <a:xfrm>
                <a:off x="5418" y="2319"/>
                <a:ext cx="13" cy="6"/>
              </a:xfrm>
              <a:custGeom>
                <a:avLst/>
                <a:gdLst/>
                <a:ahLst/>
                <a:cxnLst>
                  <a:cxn ang="0">
                    <a:pos x="0" y="6"/>
                  </a:cxn>
                  <a:cxn ang="0">
                    <a:pos x="6" y="0"/>
                  </a:cxn>
                  <a:cxn ang="0">
                    <a:pos x="13" y="0"/>
                  </a:cxn>
                </a:cxnLst>
                <a:rect l="0" t="0" r="r" b="b"/>
                <a:pathLst>
                  <a:path w="13" h="6">
                    <a:moveTo>
                      <a:pt x="0" y="6"/>
                    </a:moveTo>
                    <a:lnTo>
                      <a:pt x="6" y="0"/>
                    </a:lnTo>
                    <a:lnTo>
                      <a:pt x="13" y="0"/>
                    </a:lnTo>
                  </a:path>
                </a:pathLst>
              </a:custGeom>
              <a:noFill/>
              <a:ln w="25400">
                <a:solidFill>
                  <a:srgbClr val="FFFF00"/>
                </a:solidFill>
                <a:prstDash val="solid"/>
                <a:round/>
                <a:headEnd/>
                <a:tailEnd/>
              </a:ln>
            </p:spPr>
            <p:txBody>
              <a:bodyPr/>
              <a:lstStyle/>
              <a:p>
                <a:endParaRPr lang="en-US"/>
              </a:p>
            </p:txBody>
          </p:sp>
          <p:sp>
            <p:nvSpPr>
              <p:cNvPr id="970164" name="Line 436"/>
              <p:cNvSpPr>
                <a:spLocks noChangeShapeType="1"/>
              </p:cNvSpPr>
              <p:nvPr/>
            </p:nvSpPr>
            <p:spPr bwMode="auto">
              <a:xfrm>
                <a:off x="5431" y="2319"/>
                <a:ext cx="6" cy="1"/>
              </a:xfrm>
              <a:prstGeom prst="line">
                <a:avLst/>
              </a:prstGeom>
              <a:noFill/>
              <a:ln w="25400">
                <a:solidFill>
                  <a:srgbClr val="FFFF00"/>
                </a:solidFill>
                <a:round/>
                <a:headEnd/>
                <a:tailEnd/>
              </a:ln>
            </p:spPr>
            <p:txBody>
              <a:bodyPr/>
              <a:lstStyle/>
              <a:p>
                <a:endParaRPr lang="en-US"/>
              </a:p>
            </p:txBody>
          </p:sp>
          <p:sp>
            <p:nvSpPr>
              <p:cNvPr id="970165" name="Freeform 437"/>
              <p:cNvSpPr>
                <a:spLocks/>
              </p:cNvSpPr>
              <p:nvPr/>
            </p:nvSpPr>
            <p:spPr bwMode="auto">
              <a:xfrm>
                <a:off x="5437" y="2313"/>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166" name="Line 438"/>
              <p:cNvSpPr>
                <a:spLocks noChangeShapeType="1"/>
              </p:cNvSpPr>
              <p:nvPr/>
            </p:nvSpPr>
            <p:spPr bwMode="auto">
              <a:xfrm>
                <a:off x="5443" y="2313"/>
                <a:ext cx="13" cy="1"/>
              </a:xfrm>
              <a:prstGeom prst="line">
                <a:avLst/>
              </a:prstGeom>
              <a:noFill/>
              <a:ln w="25400">
                <a:solidFill>
                  <a:srgbClr val="FFFF00"/>
                </a:solidFill>
                <a:round/>
                <a:headEnd/>
                <a:tailEnd/>
              </a:ln>
            </p:spPr>
            <p:txBody>
              <a:bodyPr/>
              <a:lstStyle/>
              <a:p>
                <a:endParaRPr lang="en-US"/>
              </a:p>
            </p:txBody>
          </p:sp>
          <p:sp>
            <p:nvSpPr>
              <p:cNvPr id="970167" name="Line 439"/>
              <p:cNvSpPr>
                <a:spLocks noChangeShapeType="1"/>
              </p:cNvSpPr>
              <p:nvPr/>
            </p:nvSpPr>
            <p:spPr bwMode="auto">
              <a:xfrm flipV="1">
                <a:off x="5456" y="2306"/>
                <a:ext cx="6" cy="7"/>
              </a:xfrm>
              <a:prstGeom prst="line">
                <a:avLst/>
              </a:prstGeom>
              <a:noFill/>
              <a:ln w="25400">
                <a:solidFill>
                  <a:srgbClr val="FFFF00"/>
                </a:solidFill>
                <a:round/>
                <a:headEnd/>
                <a:tailEnd/>
              </a:ln>
            </p:spPr>
            <p:txBody>
              <a:bodyPr/>
              <a:lstStyle/>
              <a:p>
                <a:endParaRPr lang="en-US"/>
              </a:p>
            </p:txBody>
          </p:sp>
          <p:sp>
            <p:nvSpPr>
              <p:cNvPr id="970168" name="Line 440"/>
              <p:cNvSpPr>
                <a:spLocks noChangeShapeType="1"/>
              </p:cNvSpPr>
              <p:nvPr/>
            </p:nvSpPr>
            <p:spPr bwMode="auto">
              <a:xfrm flipV="1">
                <a:off x="5462" y="2300"/>
                <a:ext cx="7" cy="6"/>
              </a:xfrm>
              <a:prstGeom prst="line">
                <a:avLst/>
              </a:prstGeom>
              <a:noFill/>
              <a:ln w="25400">
                <a:solidFill>
                  <a:srgbClr val="FFFF00"/>
                </a:solidFill>
                <a:round/>
                <a:headEnd/>
                <a:tailEnd/>
              </a:ln>
            </p:spPr>
            <p:txBody>
              <a:bodyPr/>
              <a:lstStyle/>
              <a:p>
                <a:endParaRPr lang="en-US"/>
              </a:p>
            </p:txBody>
          </p:sp>
          <p:sp>
            <p:nvSpPr>
              <p:cNvPr id="970169" name="Line 441"/>
              <p:cNvSpPr>
                <a:spLocks noChangeShapeType="1"/>
              </p:cNvSpPr>
              <p:nvPr/>
            </p:nvSpPr>
            <p:spPr bwMode="auto">
              <a:xfrm>
                <a:off x="5469" y="2300"/>
                <a:ext cx="13" cy="1"/>
              </a:xfrm>
              <a:prstGeom prst="line">
                <a:avLst/>
              </a:prstGeom>
              <a:noFill/>
              <a:ln w="25400">
                <a:solidFill>
                  <a:srgbClr val="FFFF00"/>
                </a:solidFill>
                <a:round/>
                <a:headEnd/>
                <a:tailEnd/>
              </a:ln>
            </p:spPr>
            <p:txBody>
              <a:bodyPr/>
              <a:lstStyle/>
              <a:p>
                <a:endParaRPr lang="en-US"/>
              </a:p>
            </p:txBody>
          </p:sp>
          <p:sp>
            <p:nvSpPr>
              <p:cNvPr id="970170" name="Freeform 442"/>
              <p:cNvSpPr>
                <a:spLocks/>
              </p:cNvSpPr>
              <p:nvPr/>
            </p:nvSpPr>
            <p:spPr bwMode="auto">
              <a:xfrm>
                <a:off x="5482" y="2294"/>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FFFF00"/>
                </a:solidFill>
                <a:prstDash val="solid"/>
                <a:round/>
                <a:headEnd/>
                <a:tailEnd/>
              </a:ln>
            </p:spPr>
            <p:txBody>
              <a:bodyPr/>
              <a:lstStyle/>
              <a:p>
                <a:endParaRPr lang="en-US"/>
              </a:p>
            </p:txBody>
          </p:sp>
          <p:sp>
            <p:nvSpPr>
              <p:cNvPr id="970171" name="Line 443"/>
              <p:cNvSpPr>
                <a:spLocks noChangeShapeType="1"/>
              </p:cNvSpPr>
              <p:nvPr/>
            </p:nvSpPr>
            <p:spPr bwMode="auto">
              <a:xfrm>
                <a:off x="5488" y="2294"/>
                <a:ext cx="13" cy="1"/>
              </a:xfrm>
              <a:prstGeom prst="line">
                <a:avLst/>
              </a:prstGeom>
              <a:noFill/>
              <a:ln w="25400">
                <a:solidFill>
                  <a:srgbClr val="FFFF00"/>
                </a:solidFill>
                <a:round/>
                <a:headEnd/>
                <a:tailEnd/>
              </a:ln>
            </p:spPr>
            <p:txBody>
              <a:bodyPr/>
              <a:lstStyle/>
              <a:p>
                <a:endParaRPr lang="en-US"/>
              </a:p>
            </p:txBody>
          </p:sp>
          <p:sp>
            <p:nvSpPr>
              <p:cNvPr id="970172" name="Freeform 444"/>
              <p:cNvSpPr>
                <a:spLocks/>
              </p:cNvSpPr>
              <p:nvPr/>
            </p:nvSpPr>
            <p:spPr bwMode="auto">
              <a:xfrm>
                <a:off x="5501" y="2287"/>
                <a:ext cx="6" cy="7"/>
              </a:xfrm>
              <a:custGeom>
                <a:avLst/>
                <a:gdLst/>
                <a:ahLst/>
                <a:cxnLst>
                  <a:cxn ang="0">
                    <a:pos x="0" y="7"/>
                  </a:cxn>
                  <a:cxn ang="0">
                    <a:pos x="6" y="0"/>
                  </a:cxn>
                  <a:cxn ang="0">
                    <a:pos x="6" y="0"/>
                  </a:cxn>
                </a:cxnLst>
                <a:rect l="0" t="0" r="r" b="b"/>
                <a:pathLst>
                  <a:path w="6" h="7">
                    <a:moveTo>
                      <a:pt x="0" y="7"/>
                    </a:moveTo>
                    <a:lnTo>
                      <a:pt x="6" y="0"/>
                    </a:lnTo>
                    <a:lnTo>
                      <a:pt x="6" y="0"/>
                    </a:lnTo>
                  </a:path>
                </a:pathLst>
              </a:custGeom>
              <a:noFill/>
              <a:ln w="25400">
                <a:solidFill>
                  <a:srgbClr val="FFFF00"/>
                </a:solidFill>
                <a:prstDash val="solid"/>
                <a:round/>
                <a:headEnd/>
                <a:tailEnd/>
              </a:ln>
            </p:spPr>
            <p:txBody>
              <a:bodyPr/>
              <a:lstStyle/>
              <a:p>
                <a:endParaRPr lang="en-US"/>
              </a:p>
            </p:txBody>
          </p:sp>
          <p:sp>
            <p:nvSpPr>
              <p:cNvPr id="970173" name="Line 445"/>
              <p:cNvSpPr>
                <a:spLocks noChangeShapeType="1"/>
              </p:cNvSpPr>
              <p:nvPr/>
            </p:nvSpPr>
            <p:spPr bwMode="auto">
              <a:xfrm>
                <a:off x="5507" y="2287"/>
                <a:ext cx="6" cy="1"/>
              </a:xfrm>
              <a:prstGeom prst="line">
                <a:avLst/>
              </a:prstGeom>
              <a:noFill/>
              <a:ln w="25400">
                <a:solidFill>
                  <a:srgbClr val="FFFF00"/>
                </a:solidFill>
                <a:round/>
                <a:headEnd/>
                <a:tailEnd/>
              </a:ln>
            </p:spPr>
            <p:txBody>
              <a:bodyPr/>
              <a:lstStyle/>
              <a:p>
                <a:endParaRPr lang="en-US"/>
              </a:p>
            </p:txBody>
          </p:sp>
          <p:sp>
            <p:nvSpPr>
              <p:cNvPr id="970174" name="Freeform 446"/>
              <p:cNvSpPr>
                <a:spLocks/>
              </p:cNvSpPr>
              <p:nvPr/>
            </p:nvSpPr>
            <p:spPr bwMode="auto">
              <a:xfrm>
                <a:off x="5513" y="2281"/>
                <a:ext cx="13" cy="6"/>
              </a:xfrm>
              <a:custGeom>
                <a:avLst/>
                <a:gdLst/>
                <a:ahLst/>
                <a:cxnLst>
                  <a:cxn ang="0">
                    <a:pos x="0" y="6"/>
                  </a:cxn>
                  <a:cxn ang="0">
                    <a:pos x="7" y="0"/>
                  </a:cxn>
                  <a:cxn ang="0">
                    <a:pos x="13" y="0"/>
                  </a:cxn>
                </a:cxnLst>
                <a:rect l="0" t="0" r="r" b="b"/>
                <a:pathLst>
                  <a:path w="13" h="6">
                    <a:moveTo>
                      <a:pt x="0" y="6"/>
                    </a:moveTo>
                    <a:lnTo>
                      <a:pt x="7" y="0"/>
                    </a:lnTo>
                    <a:lnTo>
                      <a:pt x="13" y="0"/>
                    </a:lnTo>
                  </a:path>
                </a:pathLst>
              </a:custGeom>
              <a:noFill/>
              <a:ln w="25400">
                <a:solidFill>
                  <a:srgbClr val="FFFF00"/>
                </a:solidFill>
                <a:prstDash val="solid"/>
                <a:round/>
                <a:headEnd/>
                <a:tailEnd/>
              </a:ln>
            </p:spPr>
            <p:txBody>
              <a:bodyPr/>
              <a:lstStyle/>
              <a:p>
                <a:endParaRPr lang="en-US"/>
              </a:p>
            </p:txBody>
          </p:sp>
          <p:sp>
            <p:nvSpPr>
              <p:cNvPr id="970175" name="Line 447"/>
              <p:cNvSpPr>
                <a:spLocks noChangeShapeType="1"/>
              </p:cNvSpPr>
              <p:nvPr/>
            </p:nvSpPr>
            <p:spPr bwMode="auto">
              <a:xfrm>
                <a:off x="5526" y="2281"/>
                <a:ext cx="7" cy="1"/>
              </a:xfrm>
              <a:prstGeom prst="line">
                <a:avLst/>
              </a:prstGeom>
              <a:noFill/>
              <a:ln w="25400">
                <a:solidFill>
                  <a:srgbClr val="FFFF00"/>
                </a:solidFill>
                <a:round/>
                <a:headEnd/>
                <a:tailEnd/>
              </a:ln>
            </p:spPr>
            <p:txBody>
              <a:bodyPr/>
              <a:lstStyle/>
              <a:p>
                <a:endParaRPr lang="en-US"/>
              </a:p>
            </p:txBody>
          </p:sp>
          <p:sp>
            <p:nvSpPr>
              <p:cNvPr id="970176" name="Line 448"/>
              <p:cNvSpPr>
                <a:spLocks noChangeShapeType="1"/>
              </p:cNvSpPr>
              <p:nvPr/>
            </p:nvSpPr>
            <p:spPr bwMode="auto">
              <a:xfrm>
                <a:off x="5533" y="2281"/>
                <a:ext cx="12" cy="1"/>
              </a:xfrm>
              <a:prstGeom prst="line">
                <a:avLst/>
              </a:prstGeom>
              <a:noFill/>
              <a:ln w="25400">
                <a:solidFill>
                  <a:srgbClr val="FFFF00"/>
                </a:solidFill>
                <a:round/>
                <a:headEnd/>
                <a:tailEnd/>
              </a:ln>
            </p:spPr>
            <p:txBody>
              <a:bodyPr/>
              <a:lstStyle/>
              <a:p>
                <a:endParaRPr lang="en-US"/>
              </a:p>
            </p:txBody>
          </p:sp>
          <p:sp>
            <p:nvSpPr>
              <p:cNvPr id="970177" name="Freeform 449"/>
              <p:cNvSpPr>
                <a:spLocks/>
              </p:cNvSpPr>
              <p:nvPr/>
            </p:nvSpPr>
            <p:spPr bwMode="auto">
              <a:xfrm>
                <a:off x="5545" y="2274"/>
                <a:ext cx="7" cy="7"/>
              </a:xfrm>
              <a:custGeom>
                <a:avLst/>
                <a:gdLst/>
                <a:ahLst/>
                <a:cxnLst>
                  <a:cxn ang="0">
                    <a:pos x="0" y="7"/>
                  </a:cxn>
                  <a:cxn ang="0">
                    <a:pos x="7" y="0"/>
                  </a:cxn>
                  <a:cxn ang="0">
                    <a:pos x="7" y="0"/>
                  </a:cxn>
                </a:cxnLst>
                <a:rect l="0" t="0" r="r" b="b"/>
                <a:pathLst>
                  <a:path w="7" h="7">
                    <a:moveTo>
                      <a:pt x="0" y="7"/>
                    </a:moveTo>
                    <a:lnTo>
                      <a:pt x="7" y="0"/>
                    </a:lnTo>
                    <a:lnTo>
                      <a:pt x="7" y="0"/>
                    </a:lnTo>
                  </a:path>
                </a:pathLst>
              </a:custGeom>
              <a:noFill/>
              <a:ln w="25400">
                <a:solidFill>
                  <a:srgbClr val="FFFF00"/>
                </a:solidFill>
                <a:prstDash val="solid"/>
                <a:round/>
                <a:headEnd/>
                <a:tailEnd/>
              </a:ln>
            </p:spPr>
            <p:txBody>
              <a:bodyPr/>
              <a:lstStyle/>
              <a:p>
                <a:endParaRPr lang="en-US"/>
              </a:p>
            </p:txBody>
          </p:sp>
          <p:sp>
            <p:nvSpPr>
              <p:cNvPr id="970178" name="Line 450"/>
              <p:cNvSpPr>
                <a:spLocks noChangeShapeType="1"/>
              </p:cNvSpPr>
              <p:nvPr/>
            </p:nvSpPr>
            <p:spPr bwMode="auto">
              <a:xfrm>
                <a:off x="5552" y="2274"/>
                <a:ext cx="6" cy="1"/>
              </a:xfrm>
              <a:prstGeom prst="line">
                <a:avLst/>
              </a:prstGeom>
              <a:noFill/>
              <a:ln w="25400">
                <a:solidFill>
                  <a:srgbClr val="FFFF00"/>
                </a:solidFill>
                <a:round/>
                <a:headEnd/>
                <a:tailEnd/>
              </a:ln>
            </p:spPr>
            <p:txBody>
              <a:bodyPr/>
              <a:lstStyle/>
              <a:p>
                <a:endParaRPr lang="en-US"/>
              </a:p>
            </p:txBody>
          </p:sp>
          <p:sp>
            <p:nvSpPr>
              <p:cNvPr id="970179" name="Line 451"/>
              <p:cNvSpPr>
                <a:spLocks noChangeShapeType="1"/>
              </p:cNvSpPr>
              <p:nvPr/>
            </p:nvSpPr>
            <p:spPr bwMode="auto">
              <a:xfrm flipV="1">
                <a:off x="5558" y="2268"/>
                <a:ext cx="13" cy="6"/>
              </a:xfrm>
              <a:prstGeom prst="line">
                <a:avLst/>
              </a:prstGeom>
              <a:noFill/>
              <a:ln w="25400">
                <a:solidFill>
                  <a:srgbClr val="FFFF00"/>
                </a:solidFill>
                <a:round/>
                <a:headEnd/>
                <a:tailEnd/>
              </a:ln>
            </p:spPr>
            <p:txBody>
              <a:bodyPr/>
              <a:lstStyle/>
              <a:p>
                <a:endParaRPr lang="en-US"/>
              </a:p>
            </p:txBody>
          </p:sp>
          <p:sp>
            <p:nvSpPr>
              <p:cNvPr id="970180" name="Line 452"/>
              <p:cNvSpPr>
                <a:spLocks noChangeShapeType="1"/>
              </p:cNvSpPr>
              <p:nvPr/>
            </p:nvSpPr>
            <p:spPr bwMode="auto">
              <a:xfrm>
                <a:off x="3663" y="2530"/>
                <a:ext cx="7" cy="6"/>
              </a:xfrm>
              <a:prstGeom prst="line">
                <a:avLst/>
              </a:prstGeom>
              <a:noFill/>
              <a:ln w="25400">
                <a:solidFill>
                  <a:srgbClr val="00FF00"/>
                </a:solidFill>
                <a:round/>
                <a:headEnd/>
                <a:tailEnd/>
              </a:ln>
            </p:spPr>
            <p:txBody>
              <a:bodyPr/>
              <a:lstStyle/>
              <a:p>
                <a:endParaRPr lang="en-US"/>
              </a:p>
            </p:txBody>
          </p:sp>
          <p:sp>
            <p:nvSpPr>
              <p:cNvPr id="970181" name="Line 453"/>
              <p:cNvSpPr>
                <a:spLocks noChangeShapeType="1"/>
              </p:cNvSpPr>
              <p:nvPr/>
            </p:nvSpPr>
            <p:spPr bwMode="auto">
              <a:xfrm>
                <a:off x="3670" y="2536"/>
                <a:ext cx="6" cy="6"/>
              </a:xfrm>
              <a:prstGeom prst="line">
                <a:avLst/>
              </a:prstGeom>
              <a:noFill/>
              <a:ln w="25400">
                <a:solidFill>
                  <a:srgbClr val="00FF00"/>
                </a:solidFill>
                <a:round/>
                <a:headEnd/>
                <a:tailEnd/>
              </a:ln>
            </p:spPr>
            <p:txBody>
              <a:bodyPr/>
              <a:lstStyle/>
              <a:p>
                <a:endParaRPr lang="en-US"/>
              </a:p>
            </p:txBody>
          </p:sp>
          <p:sp>
            <p:nvSpPr>
              <p:cNvPr id="970182" name="Line 454"/>
              <p:cNvSpPr>
                <a:spLocks noChangeShapeType="1"/>
              </p:cNvSpPr>
              <p:nvPr/>
            </p:nvSpPr>
            <p:spPr bwMode="auto">
              <a:xfrm>
                <a:off x="3676" y="2542"/>
                <a:ext cx="13" cy="13"/>
              </a:xfrm>
              <a:prstGeom prst="line">
                <a:avLst/>
              </a:prstGeom>
              <a:noFill/>
              <a:ln w="25400">
                <a:solidFill>
                  <a:srgbClr val="00FF00"/>
                </a:solidFill>
                <a:round/>
                <a:headEnd/>
                <a:tailEnd/>
              </a:ln>
            </p:spPr>
            <p:txBody>
              <a:bodyPr/>
              <a:lstStyle/>
              <a:p>
                <a:endParaRPr lang="en-US"/>
              </a:p>
            </p:txBody>
          </p:sp>
          <p:sp>
            <p:nvSpPr>
              <p:cNvPr id="970183" name="Line 455"/>
              <p:cNvSpPr>
                <a:spLocks noChangeShapeType="1"/>
              </p:cNvSpPr>
              <p:nvPr/>
            </p:nvSpPr>
            <p:spPr bwMode="auto">
              <a:xfrm>
                <a:off x="3689" y="2555"/>
                <a:ext cx="6" cy="7"/>
              </a:xfrm>
              <a:prstGeom prst="line">
                <a:avLst/>
              </a:prstGeom>
              <a:noFill/>
              <a:ln w="25400">
                <a:solidFill>
                  <a:srgbClr val="00FF00"/>
                </a:solidFill>
                <a:round/>
                <a:headEnd/>
                <a:tailEnd/>
              </a:ln>
            </p:spPr>
            <p:txBody>
              <a:bodyPr/>
              <a:lstStyle/>
              <a:p>
                <a:endParaRPr lang="en-US"/>
              </a:p>
            </p:txBody>
          </p:sp>
          <p:sp>
            <p:nvSpPr>
              <p:cNvPr id="970184" name="Line 456"/>
              <p:cNvSpPr>
                <a:spLocks noChangeShapeType="1"/>
              </p:cNvSpPr>
              <p:nvPr/>
            </p:nvSpPr>
            <p:spPr bwMode="auto">
              <a:xfrm>
                <a:off x="3695" y="2562"/>
                <a:ext cx="13" cy="6"/>
              </a:xfrm>
              <a:prstGeom prst="line">
                <a:avLst/>
              </a:prstGeom>
              <a:noFill/>
              <a:ln w="25400">
                <a:solidFill>
                  <a:srgbClr val="00FF00"/>
                </a:solidFill>
                <a:round/>
                <a:headEnd/>
                <a:tailEnd/>
              </a:ln>
            </p:spPr>
            <p:txBody>
              <a:bodyPr/>
              <a:lstStyle/>
              <a:p>
                <a:endParaRPr lang="en-US"/>
              </a:p>
            </p:txBody>
          </p:sp>
          <p:sp>
            <p:nvSpPr>
              <p:cNvPr id="970185" name="Line 457"/>
              <p:cNvSpPr>
                <a:spLocks noChangeShapeType="1"/>
              </p:cNvSpPr>
              <p:nvPr/>
            </p:nvSpPr>
            <p:spPr bwMode="auto">
              <a:xfrm>
                <a:off x="3708" y="2568"/>
                <a:ext cx="6" cy="6"/>
              </a:xfrm>
              <a:prstGeom prst="line">
                <a:avLst/>
              </a:prstGeom>
              <a:noFill/>
              <a:ln w="25400">
                <a:solidFill>
                  <a:srgbClr val="00FF00"/>
                </a:solidFill>
                <a:round/>
                <a:headEnd/>
                <a:tailEnd/>
              </a:ln>
            </p:spPr>
            <p:txBody>
              <a:bodyPr/>
              <a:lstStyle/>
              <a:p>
                <a:endParaRPr lang="en-US"/>
              </a:p>
            </p:txBody>
          </p:sp>
          <p:sp>
            <p:nvSpPr>
              <p:cNvPr id="970186" name="Line 458"/>
              <p:cNvSpPr>
                <a:spLocks noChangeShapeType="1"/>
              </p:cNvSpPr>
              <p:nvPr/>
            </p:nvSpPr>
            <p:spPr bwMode="auto">
              <a:xfrm>
                <a:off x="3714" y="2574"/>
                <a:ext cx="7" cy="7"/>
              </a:xfrm>
              <a:prstGeom prst="line">
                <a:avLst/>
              </a:prstGeom>
              <a:noFill/>
              <a:ln w="25400">
                <a:solidFill>
                  <a:srgbClr val="00FF00"/>
                </a:solidFill>
                <a:round/>
                <a:headEnd/>
                <a:tailEnd/>
              </a:ln>
            </p:spPr>
            <p:txBody>
              <a:bodyPr/>
              <a:lstStyle/>
              <a:p>
                <a:endParaRPr lang="en-US"/>
              </a:p>
            </p:txBody>
          </p:sp>
          <p:sp>
            <p:nvSpPr>
              <p:cNvPr id="970187" name="Line 459"/>
              <p:cNvSpPr>
                <a:spLocks noChangeShapeType="1"/>
              </p:cNvSpPr>
              <p:nvPr/>
            </p:nvSpPr>
            <p:spPr bwMode="auto">
              <a:xfrm>
                <a:off x="3721" y="2581"/>
                <a:ext cx="12" cy="1"/>
              </a:xfrm>
              <a:prstGeom prst="line">
                <a:avLst/>
              </a:prstGeom>
              <a:noFill/>
              <a:ln w="25400">
                <a:solidFill>
                  <a:srgbClr val="00FF00"/>
                </a:solidFill>
                <a:round/>
                <a:headEnd/>
                <a:tailEnd/>
              </a:ln>
            </p:spPr>
            <p:txBody>
              <a:bodyPr/>
              <a:lstStyle/>
              <a:p>
                <a:endParaRPr lang="en-US"/>
              </a:p>
            </p:txBody>
          </p:sp>
          <p:sp>
            <p:nvSpPr>
              <p:cNvPr id="970188" name="Line 460"/>
              <p:cNvSpPr>
                <a:spLocks noChangeShapeType="1"/>
              </p:cNvSpPr>
              <p:nvPr/>
            </p:nvSpPr>
            <p:spPr bwMode="auto">
              <a:xfrm>
                <a:off x="3733" y="2581"/>
                <a:ext cx="7" cy="6"/>
              </a:xfrm>
              <a:prstGeom prst="line">
                <a:avLst/>
              </a:prstGeom>
              <a:noFill/>
              <a:ln w="25400">
                <a:solidFill>
                  <a:srgbClr val="00FF00"/>
                </a:solidFill>
                <a:round/>
                <a:headEnd/>
                <a:tailEnd/>
              </a:ln>
            </p:spPr>
            <p:txBody>
              <a:bodyPr/>
              <a:lstStyle/>
              <a:p>
                <a:endParaRPr lang="en-US"/>
              </a:p>
            </p:txBody>
          </p:sp>
          <p:sp>
            <p:nvSpPr>
              <p:cNvPr id="970189" name="Line 461"/>
              <p:cNvSpPr>
                <a:spLocks noChangeShapeType="1"/>
              </p:cNvSpPr>
              <p:nvPr/>
            </p:nvSpPr>
            <p:spPr bwMode="auto">
              <a:xfrm>
                <a:off x="3740" y="2587"/>
                <a:ext cx="12" cy="6"/>
              </a:xfrm>
              <a:prstGeom prst="line">
                <a:avLst/>
              </a:prstGeom>
              <a:noFill/>
              <a:ln w="25400">
                <a:solidFill>
                  <a:srgbClr val="00FF00"/>
                </a:solidFill>
                <a:round/>
                <a:headEnd/>
                <a:tailEnd/>
              </a:ln>
            </p:spPr>
            <p:txBody>
              <a:bodyPr/>
              <a:lstStyle/>
              <a:p>
                <a:endParaRPr lang="en-US"/>
              </a:p>
            </p:txBody>
          </p:sp>
          <p:sp>
            <p:nvSpPr>
              <p:cNvPr id="970190" name="Line 462"/>
              <p:cNvSpPr>
                <a:spLocks noChangeShapeType="1"/>
              </p:cNvSpPr>
              <p:nvPr/>
            </p:nvSpPr>
            <p:spPr bwMode="auto">
              <a:xfrm>
                <a:off x="3752" y="2593"/>
                <a:ext cx="7" cy="7"/>
              </a:xfrm>
              <a:prstGeom prst="line">
                <a:avLst/>
              </a:prstGeom>
              <a:noFill/>
              <a:ln w="25400">
                <a:solidFill>
                  <a:srgbClr val="00FF00"/>
                </a:solidFill>
                <a:round/>
                <a:headEnd/>
                <a:tailEnd/>
              </a:ln>
            </p:spPr>
            <p:txBody>
              <a:bodyPr/>
              <a:lstStyle/>
              <a:p>
                <a:endParaRPr lang="en-US"/>
              </a:p>
            </p:txBody>
          </p:sp>
          <p:sp>
            <p:nvSpPr>
              <p:cNvPr id="970191" name="Line 463"/>
              <p:cNvSpPr>
                <a:spLocks noChangeShapeType="1"/>
              </p:cNvSpPr>
              <p:nvPr/>
            </p:nvSpPr>
            <p:spPr bwMode="auto">
              <a:xfrm>
                <a:off x="3759" y="2600"/>
                <a:ext cx="6" cy="1"/>
              </a:xfrm>
              <a:prstGeom prst="line">
                <a:avLst/>
              </a:prstGeom>
              <a:noFill/>
              <a:ln w="25400">
                <a:solidFill>
                  <a:srgbClr val="00FF00"/>
                </a:solidFill>
                <a:round/>
                <a:headEnd/>
                <a:tailEnd/>
              </a:ln>
            </p:spPr>
            <p:txBody>
              <a:bodyPr/>
              <a:lstStyle/>
              <a:p>
                <a:endParaRPr lang="en-US"/>
              </a:p>
            </p:txBody>
          </p:sp>
          <p:sp>
            <p:nvSpPr>
              <p:cNvPr id="970192" name="Line 464"/>
              <p:cNvSpPr>
                <a:spLocks noChangeShapeType="1"/>
              </p:cNvSpPr>
              <p:nvPr/>
            </p:nvSpPr>
            <p:spPr bwMode="auto">
              <a:xfrm>
                <a:off x="3765" y="2600"/>
                <a:ext cx="13" cy="6"/>
              </a:xfrm>
              <a:prstGeom prst="line">
                <a:avLst/>
              </a:prstGeom>
              <a:noFill/>
              <a:ln w="25400">
                <a:solidFill>
                  <a:srgbClr val="00FF00"/>
                </a:solidFill>
                <a:round/>
                <a:headEnd/>
                <a:tailEnd/>
              </a:ln>
            </p:spPr>
            <p:txBody>
              <a:bodyPr/>
              <a:lstStyle/>
              <a:p>
                <a:endParaRPr lang="en-US"/>
              </a:p>
            </p:txBody>
          </p:sp>
          <p:sp>
            <p:nvSpPr>
              <p:cNvPr id="970193" name="Line 465"/>
              <p:cNvSpPr>
                <a:spLocks noChangeShapeType="1"/>
              </p:cNvSpPr>
              <p:nvPr/>
            </p:nvSpPr>
            <p:spPr bwMode="auto">
              <a:xfrm>
                <a:off x="3778" y="2606"/>
                <a:ext cx="6" cy="7"/>
              </a:xfrm>
              <a:prstGeom prst="line">
                <a:avLst/>
              </a:prstGeom>
              <a:noFill/>
              <a:ln w="25400">
                <a:solidFill>
                  <a:srgbClr val="00FF00"/>
                </a:solidFill>
                <a:round/>
                <a:headEnd/>
                <a:tailEnd/>
              </a:ln>
            </p:spPr>
            <p:txBody>
              <a:bodyPr/>
              <a:lstStyle/>
              <a:p>
                <a:endParaRPr lang="en-US"/>
              </a:p>
            </p:txBody>
          </p:sp>
          <p:sp>
            <p:nvSpPr>
              <p:cNvPr id="970194" name="Line 466"/>
              <p:cNvSpPr>
                <a:spLocks noChangeShapeType="1"/>
              </p:cNvSpPr>
              <p:nvPr/>
            </p:nvSpPr>
            <p:spPr bwMode="auto">
              <a:xfrm>
                <a:off x="3784" y="2613"/>
                <a:ext cx="7" cy="1"/>
              </a:xfrm>
              <a:prstGeom prst="line">
                <a:avLst/>
              </a:prstGeom>
              <a:noFill/>
              <a:ln w="25400">
                <a:solidFill>
                  <a:srgbClr val="00FF00"/>
                </a:solidFill>
                <a:round/>
                <a:headEnd/>
                <a:tailEnd/>
              </a:ln>
            </p:spPr>
            <p:txBody>
              <a:bodyPr/>
              <a:lstStyle/>
              <a:p>
                <a:endParaRPr lang="en-US"/>
              </a:p>
            </p:txBody>
          </p:sp>
          <p:sp>
            <p:nvSpPr>
              <p:cNvPr id="970195" name="Freeform 467"/>
              <p:cNvSpPr>
                <a:spLocks/>
              </p:cNvSpPr>
              <p:nvPr/>
            </p:nvSpPr>
            <p:spPr bwMode="auto">
              <a:xfrm>
                <a:off x="3791" y="2613"/>
                <a:ext cx="13" cy="6"/>
              </a:xfrm>
              <a:custGeom>
                <a:avLst/>
                <a:gdLst/>
                <a:ahLst/>
                <a:cxnLst>
                  <a:cxn ang="0">
                    <a:pos x="0" y="0"/>
                  </a:cxn>
                  <a:cxn ang="0">
                    <a:pos x="6" y="0"/>
                  </a:cxn>
                  <a:cxn ang="0">
                    <a:pos x="13" y="6"/>
                  </a:cxn>
                </a:cxnLst>
                <a:rect l="0" t="0" r="r" b="b"/>
                <a:pathLst>
                  <a:path w="13" h="6">
                    <a:moveTo>
                      <a:pt x="0" y="0"/>
                    </a:moveTo>
                    <a:lnTo>
                      <a:pt x="6" y="0"/>
                    </a:lnTo>
                    <a:lnTo>
                      <a:pt x="13" y="6"/>
                    </a:lnTo>
                  </a:path>
                </a:pathLst>
              </a:custGeom>
              <a:noFill/>
              <a:ln w="25400">
                <a:solidFill>
                  <a:srgbClr val="00FF00"/>
                </a:solidFill>
                <a:prstDash val="solid"/>
                <a:round/>
                <a:headEnd/>
                <a:tailEnd/>
              </a:ln>
            </p:spPr>
            <p:txBody>
              <a:bodyPr/>
              <a:lstStyle/>
              <a:p>
                <a:endParaRPr lang="en-US"/>
              </a:p>
            </p:txBody>
          </p:sp>
          <p:sp>
            <p:nvSpPr>
              <p:cNvPr id="970196" name="Line 468"/>
              <p:cNvSpPr>
                <a:spLocks noChangeShapeType="1"/>
              </p:cNvSpPr>
              <p:nvPr/>
            </p:nvSpPr>
            <p:spPr bwMode="auto">
              <a:xfrm>
                <a:off x="3804" y="2619"/>
                <a:ext cx="6" cy="1"/>
              </a:xfrm>
              <a:prstGeom prst="line">
                <a:avLst/>
              </a:prstGeom>
              <a:noFill/>
              <a:ln w="25400">
                <a:solidFill>
                  <a:srgbClr val="00FF00"/>
                </a:solidFill>
                <a:round/>
                <a:headEnd/>
                <a:tailEnd/>
              </a:ln>
            </p:spPr>
            <p:txBody>
              <a:bodyPr/>
              <a:lstStyle/>
              <a:p>
                <a:endParaRPr lang="en-US"/>
              </a:p>
            </p:txBody>
          </p:sp>
          <p:sp>
            <p:nvSpPr>
              <p:cNvPr id="970197" name="Line 469"/>
              <p:cNvSpPr>
                <a:spLocks noChangeShapeType="1"/>
              </p:cNvSpPr>
              <p:nvPr/>
            </p:nvSpPr>
            <p:spPr bwMode="auto">
              <a:xfrm>
                <a:off x="3810" y="2619"/>
                <a:ext cx="13" cy="1"/>
              </a:xfrm>
              <a:prstGeom prst="line">
                <a:avLst/>
              </a:prstGeom>
              <a:noFill/>
              <a:ln w="25400">
                <a:solidFill>
                  <a:srgbClr val="00FF00"/>
                </a:solidFill>
                <a:round/>
                <a:headEnd/>
                <a:tailEnd/>
              </a:ln>
            </p:spPr>
            <p:txBody>
              <a:bodyPr/>
              <a:lstStyle/>
              <a:p>
                <a:endParaRPr lang="en-US"/>
              </a:p>
            </p:txBody>
          </p:sp>
          <p:sp>
            <p:nvSpPr>
              <p:cNvPr id="970198" name="Freeform 470"/>
              <p:cNvSpPr>
                <a:spLocks/>
              </p:cNvSpPr>
              <p:nvPr/>
            </p:nvSpPr>
            <p:spPr bwMode="auto">
              <a:xfrm>
                <a:off x="3823" y="2619"/>
                <a:ext cx="6" cy="6"/>
              </a:xfrm>
              <a:custGeom>
                <a:avLst/>
                <a:gdLst/>
                <a:ahLst/>
                <a:cxnLst>
                  <a:cxn ang="0">
                    <a:pos x="0" y="0"/>
                  </a:cxn>
                  <a:cxn ang="0">
                    <a:pos x="6" y="0"/>
                  </a:cxn>
                  <a:cxn ang="0">
                    <a:pos x="6" y="6"/>
                  </a:cxn>
                </a:cxnLst>
                <a:rect l="0" t="0" r="r" b="b"/>
                <a:pathLst>
                  <a:path w="6" h="6">
                    <a:moveTo>
                      <a:pt x="0" y="0"/>
                    </a:moveTo>
                    <a:lnTo>
                      <a:pt x="6" y="0"/>
                    </a:lnTo>
                    <a:lnTo>
                      <a:pt x="6" y="6"/>
                    </a:lnTo>
                  </a:path>
                </a:pathLst>
              </a:custGeom>
              <a:noFill/>
              <a:ln w="25400">
                <a:solidFill>
                  <a:srgbClr val="00FF00"/>
                </a:solidFill>
                <a:prstDash val="solid"/>
                <a:round/>
                <a:headEnd/>
                <a:tailEnd/>
              </a:ln>
            </p:spPr>
            <p:txBody>
              <a:bodyPr/>
              <a:lstStyle/>
              <a:p>
                <a:endParaRPr lang="en-US"/>
              </a:p>
            </p:txBody>
          </p:sp>
          <p:sp>
            <p:nvSpPr>
              <p:cNvPr id="970199" name="Line 471"/>
              <p:cNvSpPr>
                <a:spLocks noChangeShapeType="1"/>
              </p:cNvSpPr>
              <p:nvPr/>
            </p:nvSpPr>
            <p:spPr bwMode="auto">
              <a:xfrm>
                <a:off x="3829" y="2625"/>
                <a:ext cx="6" cy="1"/>
              </a:xfrm>
              <a:prstGeom prst="line">
                <a:avLst/>
              </a:prstGeom>
              <a:noFill/>
              <a:ln w="25400">
                <a:solidFill>
                  <a:srgbClr val="00FF00"/>
                </a:solidFill>
                <a:round/>
                <a:headEnd/>
                <a:tailEnd/>
              </a:ln>
            </p:spPr>
            <p:txBody>
              <a:bodyPr/>
              <a:lstStyle/>
              <a:p>
                <a:endParaRPr lang="en-US"/>
              </a:p>
            </p:txBody>
          </p:sp>
          <p:sp>
            <p:nvSpPr>
              <p:cNvPr id="970200" name="Line 472"/>
              <p:cNvSpPr>
                <a:spLocks noChangeShapeType="1"/>
              </p:cNvSpPr>
              <p:nvPr/>
            </p:nvSpPr>
            <p:spPr bwMode="auto">
              <a:xfrm>
                <a:off x="3835" y="2625"/>
                <a:ext cx="13" cy="1"/>
              </a:xfrm>
              <a:prstGeom prst="line">
                <a:avLst/>
              </a:prstGeom>
              <a:noFill/>
              <a:ln w="25400">
                <a:solidFill>
                  <a:srgbClr val="00FF00"/>
                </a:solidFill>
                <a:round/>
                <a:headEnd/>
                <a:tailEnd/>
              </a:ln>
            </p:spPr>
            <p:txBody>
              <a:bodyPr/>
              <a:lstStyle/>
              <a:p>
                <a:endParaRPr lang="en-US"/>
              </a:p>
            </p:txBody>
          </p:sp>
          <p:sp>
            <p:nvSpPr>
              <p:cNvPr id="970201" name="Line 473"/>
              <p:cNvSpPr>
                <a:spLocks noChangeShapeType="1"/>
              </p:cNvSpPr>
              <p:nvPr/>
            </p:nvSpPr>
            <p:spPr bwMode="auto">
              <a:xfrm>
                <a:off x="3848" y="2625"/>
                <a:ext cx="7" cy="1"/>
              </a:xfrm>
              <a:prstGeom prst="line">
                <a:avLst/>
              </a:prstGeom>
              <a:noFill/>
              <a:ln w="25400">
                <a:solidFill>
                  <a:srgbClr val="00FF00"/>
                </a:solidFill>
                <a:round/>
                <a:headEnd/>
                <a:tailEnd/>
              </a:ln>
            </p:spPr>
            <p:txBody>
              <a:bodyPr/>
              <a:lstStyle/>
              <a:p>
                <a:endParaRPr lang="en-US"/>
              </a:p>
            </p:txBody>
          </p:sp>
          <p:sp>
            <p:nvSpPr>
              <p:cNvPr id="970202" name="Freeform 474"/>
              <p:cNvSpPr>
                <a:spLocks/>
              </p:cNvSpPr>
              <p:nvPr/>
            </p:nvSpPr>
            <p:spPr bwMode="auto">
              <a:xfrm>
                <a:off x="3855" y="2625"/>
                <a:ext cx="12" cy="7"/>
              </a:xfrm>
              <a:custGeom>
                <a:avLst/>
                <a:gdLst/>
                <a:ahLst/>
                <a:cxnLst>
                  <a:cxn ang="0">
                    <a:pos x="0" y="0"/>
                  </a:cxn>
                  <a:cxn ang="0">
                    <a:pos x="6" y="0"/>
                  </a:cxn>
                  <a:cxn ang="0">
                    <a:pos x="12" y="7"/>
                  </a:cxn>
                </a:cxnLst>
                <a:rect l="0" t="0" r="r" b="b"/>
                <a:pathLst>
                  <a:path w="12" h="7">
                    <a:moveTo>
                      <a:pt x="0" y="0"/>
                    </a:moveTo>
                    <a:lnTo>
                      <a:pt x="6" y="0"/>
                    </a:lnTo>
                    <a:lnTo>
                      <a:pt x="12" y="7"/>
                    </a:lnTo>
                  </a:path>
                </a:pathLst>
              </a:custGeom>
              <a:noFill/>
              <a:ln w="25400">
                <a:solidFill>
                  <a:srgbClr val="00FF00"/>
                </a:solidFill>
                <a:prstDash val="solid"/>
                <a:round/>
                <a:headEnd/>
                <a:tailEnd/>
              </a:ln>
            </p:spPr>
            <p:txBody>
              <a:bodyPr/>
              <a:lstStyle/>
              <a:p>
                <a:endParaRPr lang="en-US"/>
              </a:p>
            </p:txBody>
          </p:sp>
          <p:sp>
            <p:nvSpPr>
              <p:cNvPr id="970203" name="Line 475"/>
              <p:cNvSpPr>
                <a:spLocks noChangeShapeType="1"/>
              </p:cNvSpPr>
              <p:nvPr/>
            </p:nvSpPr>
            <p:spPr bwMode="auto">
              <a:xfrm>
                <a:off x="3867" y="2632"/>
                <a:ext cx="7" cy="1"/>
              </a:xfrm>
              <a:prstGeom prst="line">
                <a:avLst/>
              </a:prstGeom>
              <a:noFill/>
              <a:ln w="25400">
                <a:solidFill>
                  <a:srgbClr val="00FF00"/>
                </a:solidFill>
                <a:round/>
                <a:headEnd/>
                <a:tailEnd/>
              </a:ln>
            </p:spPr>
            <p:txBody>
              <a:bodyPr/>
              <a:lstStyle/>
              <a:p>
                <a:endParaRPr lang="en-US"/>
              </a:p>
            </p:txBody>
          </p:sp>
          <p:sp>
            <p:nvSpPr>
              <p:cNvPr id="970204" name="Line 476"/>
              <p:cNvSpPr>
                <a:spLocks noChangeShapeType="1"/>
              </p:cNvSpPr>
              <p:nvPr/>
            </p:nvSpPr>
            <p:spPr bwMode="auto">
              <a:xfrm>
                <a:off x="3874" y="2632"/>
                <a:ext cx="6" cy="1"/>
              </a:xfrm>
              <a:prstGeom prst="line">
                <a:avLst/>
              </a:prstGeom>
              <a:noFill/>
              <a:ln w="25400">
                <a:solidFill>
                  <a:srgbClr val="00FF00"/>
                </a:solidFill>
                <a:round/>
                <a:headEnd/>
                <a:tailEnd/>
              </a:ln>
            </p:spPr>
            <p:txBody>
              <a:bodyPr/>
              <a:lstStyle/>
              <a:p>
                <a:endParaRPr lang="en-US"/>
              </a:p>
            </p:txBody>
          </p:sp>
          <p:sp>
            <p:nvSpPr>
              <p:cNvPr id="970205" name="Line 477"/>
              <p:cNvSpPr>
                <a:spLocks noChangeShapeType="1"/>
              </p:cNvSpPr>
              <p:nvPr/>
            </p:nvSpPr>
            <p:spPr bwMode="auto">
              <a:xfrm>
                <a:off x="3880" y="2632"/>
                <a:ext cx="13" cy="1"/>
              </a:xfrm>
              <a:prstGeom prst="line">
                <a:avLst/>
              </a:prstGeom>
              <a:noFill/>
              <a:ln w="25400">
                <a:solidFill>
                  <a:srgbClr val="00FF00"/>
                </a:solidFill>
                <a:round/>
                <a:headEnd/>
                <a:tailEnd/>
              </a:ln>
            </p:spPr>
            <p:txBody>
              <a:bodyPr/>
              <a:lstStyle/>
              <a:p>
                <a:endParaRPr lang="en-US"/>
              </a:p>
            </p:txBody>
          </p:sp>
          <p:sp>
            <p:nvSpPr>
              <p:cNvPr id="970206" name="Line 478"/>
              <p:cNvSpPr>
                <a:spLocks noChangeShapeType="1"/>
              </p:cNvSpPr>
              <p:nvPr/>
            </p:nvSpPr>
            <p:spPr bwMode="auto">
              <a:xfrm>
                <a:off x="3893" y="2632"/>
                <a:ext cx="6" cy="1"/>
              </a:xfrm>
              <a:prstGeom prst="line">
                <a:avLst/>
              </a:prstGeom>
              <a:noFill/>
              <a:ln w="25400">
                <a:solidFill>
                  <a:srgbClr val="00FF00"/>
                </a:solidFill>
                <a:round/>
                <a:headEnd/>
                <a:tailEnd/>
              </a:ln>
            </p:spPr>
            <p:txBody>
              <a:bodyPr/>
              <a:lstStyle/>
              <a:p>
                <a:endParaRPr lang="en-US"/>
              </a:p>
            </p:txBody>
          </p:sp>
          <p:sp>
            <p:nvSpPr>
              <p:cNvPr id="970207" name="Line 479"/>
              <p:cNvSpPr>
                <a:spLocks noChangeShapeType="1"/>
              </p:cNvSpPr>
              <p:nvPr/>
            </p:nvSpPr>
            <p:spPr bwMode="auto">
              <a:xfrm>
                <a:off x="3899" y="2632"/>
                <a:ext cx="7" cy="1"/>
              </a:xfrm>
              <a:prstGeom prst="line">
                <a:avLst/>
              </a:prstGeom>
              <a:noFill/>
              <a:ln w="25400">
                <a:solidFill>
                  <a:srgbClr val="00FF00"/>
                </a:solidFill>
                <a:round/>
                <a:headEnd/>
                <a:tailEnd/>
              </a:ln>
            </p:spPr>
            <p:txBody>
              <a:bodyPr/>
              <a:lstStyle/>
              <a:p>
                <a:endParaRPr lang="en-US"/>
              </a:p>
            </p:txBody>
          </p:sp>
          <p:sp>
            <p:nvSpPr>
              <p:cNvPr id="970208" name="Line 480"/>
              <p:cNvSpPr>
                <a:spLocks noChangeShapeType="1"/>
              </p:cNvSpPr>
              <p:nvPr/>
            </p:nvSpPr>
            <p:spPr bwMode="auto">
              <a:xfrm>
                <a:off x="3906" y="2632"/>
                <a:ext cx="12" cy="1"/>
              </a:xfrm>
              <a:prstGeom prst="line">
                <a:avLst/>
              </a:prstGeom>
              <a:noFill/>
              <a:ln w="25400">
                <a:solidFill>
                  <a:srgbClr val="00FF00"/>
                </a:solidFill>
                <a:round/>
                <a:headEnd/>
                <a:tailEnd/>
              </a:ln>
            </p:spPr>
            <p:txBody>
              <a:bodyPr/>
              <a:lstStyle/>
              <a:p>
                <a:endParaRPr lang="en-US"/>
              </a:p>
            </p:txBody>
          </p:sp>
          <p:sp>
            <p:nvSpPr>
              <p:cNvPr id="970209" name="Line 481"/>
              <p:cNvSpPr>
                <a:spLocks noChangeShapeType="1"/>
              </p:cNvSpPr>
              <p:nvPr/>
            </p:nvSpPr>
            <p:spPr bwMode="auto">
              <a:xfrm>
                <a:off x="3918" y="2632"/>
                <a:ext cx="7" cy="1"/>
              </a:xfrm>
              <a:prstGeom prst="line">
                <a:avLst/>
              </a:prstGeom>
              <a:noFill/>
              <a:ln w="25400">
                <a:solidFill>
                  <a:srgbClr val="00FF00"/>
                </a:solidFill>
                <a:round/>
                <a:headEnd/>
                <a:tailEnd/>
              </a:ln>
            </p:spPr>
            <p:txBody>
              <a:bodyPr/>
              <a:lstStyle/>
              <a:p>
                <a:endParaRPr lang="en-US"/>
              </a:p>
            </p:txBody>
          </p:sp>
          <p:sp>
            <p:nvSpPr>
              <p:cNvPr id="970210" name="Line 482"/>
              <p:cNvSpPr>
                <a:spLocks noChangeShapeType="1"/>
              </p:cNvSpPr>
              <p:nvPr/>
            </p:nvSpPr>
            <p:spPr bwMode="auto">
              <a:xfrm>
                <a:off x="3925" y="2632"/>
                <a:ext cx="13" cy="1"/>
              </a:xfrm>
              <a:prstGeom prst="line">
                <a:avLst/>
              </a:prstGeom>
              <a:noFill/>
              <a:ln w="25400">
                <a:solidFill>
                  <a:srgbClr val="00FF00"/>
                </a:solidFill>
                <a:round/>
                <a:headEnd/>
                <a:tailEnd/>
              </a:ln>
            </p:spPr>
            <p:txBody>
              <a:bodyPr/>
              <a:lstStyle/>
              <a:p>
                <a:endParaRPr lang="en-US"/>
              </a:p>
            </p:txBody>
          </p:sp>
          <p:sp>
            <p:nvSpPr>
              <p:cNvPr id="970211" name="Line 483"/>
              <p:cNvSpPr>
                <a:spLocks noChangeShapeType="1"/>
              </p:cNvSpPr>
              <p:nvPr/>
            </p:nvSpPr>
            <p:spPr bwMode="auto">
              <a:xfrm>
                <a:off x="3938" y="2632"/>
                <a:ext cx="6" cy="1"/>
              </a:xfrm>
              <a:prstGeom prst="line">
                <a:avLst/>
              </a:prstGeom>
              <a:noFill/>
              <a:ln w="25400">
                <a:solidFill>
                  <a:srgbClr val="00FF00"/>
                </a:solidFill>
                <a:round/>
                <a:headEnd/>
                <a:tailEnd/>
              </a:ln>
            </p:spPr>
            <p:txBody>
              <a:bodyPr/>
              <a:lstStyle/>
              <a:p>
                <a:endParaRPr lang="en-US"/>
              </a:p>
            </p:txBody>
          </p:sp>
          <p:sp>
            <p:nvSpPr>
              <p:cNvPr id="970212" name="Freeform 484"/>
              <p:cNvSpPr>
                <a:spLocks/>
              </p:cNvSpPr>
              <p:nvPr/>
            </p:nvSpPr>
            <p:spPr bwMode="auto">
              <a:xfrm>
                <a:off x="3944" y="2625"/>
                <a:ext cx="6" cy="7"/>
              </a:xfrm>
              <a:custGeom>
                <a:avLst/>
                <a:gdLst/>
                <a:ahLst/>
                <a:cxnLst>
                  <a:cxn ang="0">
                    <a:pos x="0" y="7"/>
                  </a:cxn>
                  <a:cxn ang="0">
                    <a:pos x="0" y="0"/>
                  </a:cxn>
                  <a:cxn ang="0">
                    <a:pos x="6" y="0"/>
                  </a:cxn>
                </a:cxnLst>
                <a:rect l="0" t="0" r="r" b="b"/>
                <a:pathLst>
                  <a:path w="6" h="7">
                    <a:moveTo>
                      <a:pt x="0" y="7"/>
                    </a:moveTo>
                    <a:lnTo>
                      <a:pt x="0" y="0"/>
                    </a:lnTo>
                    <a:lnTo>
                      <a:pt x="6" y="0"/>
                    </a:lnTo>
                  </a:path>
                </a:pathLst>
              </a:custGeom>
              <a:noFill/>
              <a:ln w="25400">
                <a:solidFill>
                  <a:srgbClr val="00FF00"/>
                </a:solidFill>
                <a:prstDash val="solid"/>
                <a:round/>
                <a:headEnd/>
                <a:tailEnd/>
              </a:ln>
            </p:spPr>
            <p:txBody>
              <a:bodyPr/>
              <a:lstStyle/>
              <a:p>
                <a:endParaRPr lang="en-US"/>
              </a:p>
            </p:txBody>
          </p:sp>
          <p:sp>
            <p:nvSpPr>
              <p:cNvPr id="970213" name="Line 485"/>
              <p:cNvSpPr>
                <a:spLocks noChangeShapeType="1"/>
              </p:cNvSpPr>
              <p:nvPr/>
            </p:nvSpPr>
            <p:spPr bwMode="auto">
              <a:xfrm>
                <a:off x="3950" y="2625"/>
                <a:ext cx="13" cy="1"/>
              </a:xfrm>
              <a:prstGeom prst="line">
                <a:avLst/>
              </a:prstGeom>
              <a:noFill/>
              <a:ln w="25400">
                <a:solidFill>
                  <a:srgbClr val="00FF00"/>
                </a:solidFill>
                <a:round/>
                <a:headEnd/>
                <a:tailEnd/>
              </a:ln>
            </p:spPr>
            <p:txBody>
              <a:bodyPr/>
              <a:lstStyle/>
              <a:p>
                <a:endParaRPr lang="en-US"/>
              </a:p>
            </p:txBody>
          </p:sp>
          <p:sp>
            <p:nvSpPr>
              <p:cNvPr id="970214" name="Line 486"/>
              <p:cNvSpPr>
                <a:spLocks noChangeShapeType="1"/>
              </p:cNvSpPr>
              <p:nvPr/>
            </p:nvSpPr>
            <p:spPr bwMode="auto">
              <a:xfrm>
                <a:off x="3963" y="2625"/>
                <a:ext cx="6" cy="1"/>
              </a:xfrm>
              <a:prstGeom prst="line">
                <a:avLst/>
              </a:prstGeom>
              <a:noFill/>
              <a:ln w="25400">
                <a:solidFill>
                  <a:srgbClr val="00FF00"/>
                </a:solidFill>
                <a:round/>
                <a:headEnd/>
                <a:tailEnd/>
              </a:ln>
            </p:spPr>
            <p:txBody>
              <a:bodyPr/>
              <a:lstStyle/>
              <a:p>
                <a:endParaRPr lang="en-US"/>
              </a:p>
            </p:txBody>
          </p:sp>
          <p:sp>
            <p:nvSpPr>
              <p:cNvPr id="970215" name="Line 487"/>
              <p:cNvSpPr>
                <a:spLocks noChangeShapeType="1"/>
              </p:cNvSpPr>
              <p:nvPr/>
            </p:nvSpPr>
            <p:spPr bwMode="auto">
              <a:xfrm>
                <a:off x="3969" y="2625"/>
                <a:ext cx="13" cy="1"/>
              </a:xfrm>
              <a:prstGeom prst="line">
                <a:avLst/>
              </a:prstGeom>
              <a:noFill/>
              <a:ln w="25400">
                <a:solidFill>
                  <a:srgbClr val="00FF00"/>
                </a:solidFill>
                <a:round/>
                <a:headEnd/>
                <a:tailEnd/>
              </a:ln>
            </p:spPr>
            <p:txBody>
              <a:bodyPr/>
              <a:lstStyle/>
              <a:p>
                <a:endParaRPr lang="en-US"/>
              </a:p>
            </p:txBody>
          </p:sp>
          <p:sp>
            <p:nvSpPr>
              <p:cNvPr id="970216" name="Freeform 488"/>
              <p:cNvSpPr>
                <a:spLocks/>
              </p:cNvSpPr>
              <p:nvPr/>
            </p:nvSpPr>
            <p:spPr bwMode="auto">
              <a:xfrm>
                <a:off x="3982" y="2619"/>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00FF00"/>
                </a:solidFill>
                <a:prstDash val="solid"/>
                <a:round/>
                <a:headEnd/>
                <a:tailEnd/>
              </a:ln>
            </p:spPr>
            <p:txBody>
              <a:bodyPr/>
              <a:lstStyle/>
              <a:p>
                <a:endParaRPr lang="en-US"/>
              </a:p>
            </p:txBody>
          </p:sp>
          <p:sp>
            <p:nvSpPr>
              <p:cNvPr id="970217" name="Line 489"/>
              <p:cNvSpPr>
                <a:spLocks noChangeShapeType="1"/>
              </p:cNvSpPr>
              <p:nvPr/>
            </p:nvSpPr>
            <p:spPr bwMode="auto">
              <a:xfrm>
                <a:off x="3989" y="2619"/>
                <a:ext cx="6" cy="1"/>
              </a:xfrm>
              <a:prstGeom prst="line">
                <a:avLst/>
              </a:prstGeom>
              <a:noFill/>
              <a:ln w="25400">
                <a:solidFill>
                  <a:srgbClr val="00FF00"/>
                </a:solidFill>
                <a:round/>
                <a:headEnd/>
                <a:tailEnd/>
              </a:ln>
            </p:spPr>
            <p:txBody>
              <a:bodyPr/>
              <a:lstStyle/>
              <a:p>
                <a:endParaRPr lang="en-US"/>
              </a:p>
            </p:txBody>
          </p:sp>
          <p:sp>
            <p:nvSpPr>
              <p:cNvPr id="970218" name="Line 490"/>
              <p:cNvSpPr>
                <a:spLocks noChangeShapeType="1"/>
              </p:cNvSpPr>
              <p:nvPr/>
            </p:nvSpPr>
            <p:spPr bwMode="auto">
              <a:xfrm>
                <a:off x="3995" y="2619"/>
                <a:ext cx="13" cy="1"/>
              </a:xfrm>
              <a:prstGeom prst="line">
                <a:avLst/>
              </a:prstGeom>
              <a:noFill/>
              <a:ln w="25400">
                <a:solidFill>
                  <a:srgbClr val="00FF00"/>
                </a:solidFill>
                <a:round/>
                <a:headEnd/>
                <a:tailEnd/>
              </a:ln>
            </p:spPr>
            <p:txBody>
              <a:bodyPr/>
              <a:lstStyle/>
              <a:p>
                <a:endParaRPr lang="en-US"/>
              </a:p>
            </p:txBody>
          </p:sp>
          <p:sp>
            <p:nvSpPr>
              <p:cNvPr id="970219" name="Freeform 491"/>
              <p:cNvSpPr>
                <a:spLocks/>
              </p:cNvSpPr>
              <p:nvPr/>
            </p:nvSpPr>
            <p:spPr bwMode="auto">
              <a:xfrm>
                <a:off x="4008" y="2613"/>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00FF00"/>
                </a:solidFill>
                <a:prstDash val="solid"/>
                <a:round/>
                <a:headEnd/>
                <a:tailEnd/>
              </a:ln>
            </p:spPr>
            <p:txBody>
              <a:bodyPr/>
              <a:lstStyle/>
              <a:p>
                <a:endParaRPr lang="en-US"/>
              </a:p>
            </p:txBody>
          </p:sp>
          <p:sp>
            <p:nvSpPr>
              <p:cNvPr id="970220" name="Line 492"/>
              <p:cNvSpPr>
                <a:spLocks noChangeShapeType="1"/>
              </p:cNvSpPr>
              <p:nvPr/>
            </p:nvSpPr>
            <p:spPr bwMode="auto">
              <a:xfrm>
                <a:off x="4014" y="2613"/>
                <a:ext cx="6" cy="1"/>
              </a:xfrm>
              <a:prstGeom prst="line">
                <a:avLst/>
              </a:prstGeom>
              <a:noFill/>
              <a:ln w="25400">
                <a:solidFill>
                  <a:srgbClr val="00FF00"/>
                </a:solidFill>
                <a:round/>
                <a:headEnd/>
                <a:tailEnd/>
              </a:ln>
            </p:spPr>
            <p:txBody>
              <a:bodyPr/>
              <a:lstStyle/>
              <a:p>
                <a:endParaRPr lang="en-US"/>
              </a:p>
            </p:txBody>
          </p:sp>
          <p:sp>
            <p:nvSpPr>
              <p:cNvPr id="970221" name="Freeform 493"/>
              <p:cNvSpPr>
                <a:spLocks/>
              </p:cNvSpPr>
              <p:nvPr/>
            </p:nvSpPr>
            <p:spPr bwMode="auto">
              <a:xfrm>
                <a:off x="4020" y="2606"/>
                <a:ext cx="13" cy="7"/>
              </a:xfrm>
              <a:custGeom>
                <a:avLst/>
                <a:gdLst/>
                <a:ahLst/>
                <a:cxnLst>
                  <a:cxn ang="0">
                    <a:pos x="0" y="7"/>
                  </a:cxn>
                  <a:cxn ang="0">
                    <a:pos x="7" y="0"/>
                  </a:cxn>
                  <a:cxn ang="0">
                    <a:pos x="13" y="0"/>
                  </a:cxn>
                </a:cxnLst>
                <a:rect l="0" t="0" r="r" b="b"/>
                <a:pathLst>
                  <a:path w="13" h="7">
                    <a:moveTo>
                      <a:pt x="0" y="7"/>
                    </a:moveTo>
                    <a:lnTo>
                      <a:pt x="7" y="0"/>
                    </a:lnTo>
                    <a:lnTo>
                      <a:pt x="13" y="0"/>
                    </a:lnTo>
                  </a:path>
                </a:pathLst>
              </a:custGeom>
              <a:noFill/>
              <a:ln w="25400">
                <a:solidFill>
                  <a:srgbClr val="00FF00"/>
                </a:solidFill>
                <a:prstDash val="solid"/>
                <a:round/>
                <a:headEnd/>
                <a:tailEnd/>
              </a:ln>
            </p:spPr>
            <p:txBody>
              <a:bodyPr/>
              <a:lstStyle/>
              <a:p>
                <a:endParaRPr lang="en-US"/>
              </a:p>
            </p:txBody>
          </p:sp>
          <p:sp>
            <p:nvSpPr>
              <p:cNvPr id="970222" name="Line 494"/>
              <p:cNvSpPr>
                <a:spLocks noChangeShapeType="1"/>
              </p:cNvSpPr>
              <p:nvPr/>
            </p:nvSpPr>
            <p:spPr bwMode="auto">
              <a:xfrm>
                <a:off x="4033" y="2606"/>
                <a:ext cx="7" cy="1"/>
              </a:xfrm>
              <a:prstGeom prst="line">
                <a:avLst/>
              </a:prstGeom>
              <a:noFill/>
              <a:ln w="25400">
                <a:solidFill>
                  <a:srgbClr val="00FF00"/>
                </a:solidFill>
                <a:round/>
                <a:headEnd/>
                <a:tailEnd/>
              </a:ln>
            </p:spPr>
            <p:txBody>
              <a:bodyPr/>
              <a:lstStyle/>
              <a:p>
                <a:endParaRPr lang="en-US"/>
              </a:p>
            </p:txBody>
          </p:sp>
          <p:sp>
            <p:nvSpPr>
              <p:cNvPr id="970223" name="Line 495"/>
              <p:cNvSpPr>
                <a:spLocks noChangeShapeType="1"/>
              </p:cNvSpPr>
              <p:nvPr/>
            </p:nvSpPr>
            <p:spPr bwMode="auto">
              <a:xfrm>
                <a:off x="4040" y="2606"/>
                <a:ext cx="12" cy="1"/>
              </a:xfrm>
              <a:prstGeom prst="line">
                <a:avLst/>
              </a:prstGeom>
              <a:noFill/>
              <a:ln w="25400">
                <a:solidFill>
                  <a:srgbClr val="00FF00"/>
                </a:solidFill>
                <a:round/>
                <a:headEnd/>
                <a:tailEnd/>
              </a:ln>
            </p:spPr>
            <p:txBody>
              <a:bodyPr/>
              <a:lstStyle/>
              <a:p>
                <a:endParaRPr lang="en-US"/>
              </a:p>
            </p:txBody>
          </p:sp>
          <p:sp>
            <p:nvSpPr>
              <p:cNvPr id="970224" name="Freeform 496"/>
              <p:cNvSpPr>
                <a:spLocks/>
              </p:cNvSpPr>
              <p:nvPr/>
            </p:nvSpPr>
            <p:spPr bwMode="auto">
              <a:xfrm>
                <a:off x="4052" y="2600"/>
                <a:ext cx="7" cy="6"/>
              </a:xfrm>
              <a:custGeom>
                <a:avLst/>
                <a:gdLst/>
                <a:ahLst/>
                <a:cxnLst>
                  <a:cxn ang="0">
                    <a:pos x="0" y="6"/>
                  </a:cxn>
                  <a:cxn ang="0">
                    <a:pos x="7" y="0"/>
                  </a:cxn>
                  <a:cxn ang="0">
                    <a:pos x="7" y="0"/>
                  </a:cxn>
                </a:cxnLst>
                <a:rect l="0" t="0" r="r" b="b"/>
                <a:pathLst>
                  <a:path w="7" h="6">
                    <a:moveTo>
                      <a:pt x="0" y="6"/>
                    </a:moveTo>
                    <a:lnTo>
                      <a:pt x="7" y="0"/>
                    </a:lnTo>
                    <a:lnTo>
                      <a:pt x="7" y="0"/>
                    </a:lnTo>
                  </a:path>
                </a:pathLst>
              </a:custGeom>
              <a:noFill/>
              <a:ln w="25400">
                <a:solidFill>
                  <a:srgbClr val="00FF00"/>
                </a:solidFill>
                <a:prstDash val="solid"/>
                <a:round/>
                <a:headEnd/>
                <a:tailEnd/>
              </a:ln>
            </p:spPr>
            <p:txBody>
              <a:bodyPr/>
              <a:lstStyle/>
              <a:p>
                <a:endParaRPr lang="en-US"/>
              </a:p>
            </p:txBody>
          </p:sp>
          <p:sp>
            <p:nvSpPr>
              <p:cNvPr id="970225" name="Line 497"/>
              <p:cNvSpPr>
                <a:spLocks noChangeShapeType="1"/>
              </p:cNvSpPr>
              <p:nvPr/>
            </p:nvSpPr>
            <p:spPr bwMode="auto">
              <a:xfrm>
                <a:off x="4059" y="2600"/>
                <a:ext cx="6" cy="1"/>
              </a:xfrm>
              <a:prstGeom prst="line">
                <a:avLst/>
              </a:prstGeom>
              <a:noFill/>
              <a:ln w="25400">
                <a:solidFill>
                  <a:srgbClr val="00FF00"/>
                </a:solidFill>
                <a:round/>
                <a:headEnd/>
                <a:tailEnd/>
              </a:ln>
            </p:spPr>
            <p:txBody>
              <a:bodyPr/>
              <a:lstStyle/>
              <a:p>
                <a:endParaRPr lang="en-US"/>
              </a:p>
            </p:txBody>
          </p:sp>
          <p:sp>
            <p:nvSpPr>
              <p:cNvPr id="970226" name="Line 498"/>
              <p:cNvSpPr>
                <a:spLocks noChangeShapeType="1"/>
              </p:cNvSpPr>
              <p:nvPr/>
            </p:nvSpPr>
            <p:spPr bwMode="auto">
              <a:xfrm flipV="1">
                <a:off x="4065" y="2593"/>
                <a:ext cx="13" cy="7"/>
              </a:xfrm>
              <a:prstGeom prst="line">
                <a:avLst/>
              </a:prstGeom>
              <a:noFill/>
              <a:ln w="25400">
                <a:solidFill>
                  <a:srgbClr val="00FF00"/>
                </a:solidFill>
                <a:round/>
                <a:headEnd/>
                <a:tailEnd/>
              </a:ln>
            </p:spPr>
            <p:txBody>
              <a:bodyPr/>
              <a:lstStyle/>
              <a:p>
                <a:endParaRPr lang="en-US"/>
              </a:p>
            </p:txBody>
          </p:sp>
          <p:sp>
            <p:nvSpPr>
              <p:cNvPr id="970227" name="Line 499"/>
              <p:cNvSpPr>
                <a:spLocks noChangeShapeType="1"/>
              </p:cNvSpPr>
              <p:nvPr/>
            </p:nvSpPr>
            <p:spPr bwMode="auto">
              <a:xfrm flipV="1">
                <a:off x="4078" y="2587"/>
                <a:ext cx="6" cy="6"/>
              </a:xfrm>
              <a:prstGeom prst="line">
                <a:avLst/>
              </a:prstGeom>
              <a:noFill/>
              <a:ln w="25400">
                <a:solidFill>
                  <a:srgbClr val="00FF00"/>
                </a:solidFill>
                <a:round/>
                <a:headEnd/>
                <a:tailEnd/>
              </a:ln>
            </p:spPr>
            <p:txBody>
              <a:bodyPr/>
              <a:lstStyle/>
              <a:p>
                <a:endParaRPr lang="en-US"/>
              </a:p>
            </p:txBody>
          </p:sp>
          <p:sp>
            <p:nvSpPr>
              <p:cNvPr id="970228" name="Line 500"/>
              <p:cNvSpPr>
                <a:spLocks noChangeShapeType="1"/>
              </p:cNvSpPr>
              <p:nvPr/>
            </p:nvSpPr>
            <p:spPr bwMode="auto">
              <a:xfrm>
                <a:off x="4084" y="2587"/>
                <a:ext cx="13" cy="1"/>
              </a:xfrm>
              <a:prstGeom prst="line">
                <a:avLst/>
              </a:prstGeom>
              <a:noFill/>
              <a:ln w="25400">
                <a:solidFill>
                  <a:srgbClr val="00FF00"/>
                </a:solidFill>
                <a:round/>
                <a:headEnd/>
                <a:tailEnd/>
              </a:ln>
            </p:spPr>
            <p:txBody>
              <a:bodyPr/>
              <a:lstStyle/>
              <a:p>
                <a:endParaRPr lang="en-US"/>
              </a:p>
            </p:txBody>
          </p:sp>
          <p:sp>
            <p:nvSpPr>
              <p:cNvPr id="970229" name="Freeform 501"/>
              <p:cNvSpPr>
                <a:spLocks/>
              </p:cNvSpPr>
              <p:nvPr/>
            </p:nvSpPr>
            <p:spPr bwMode="auto">
              <a:xfrm>
                <a:off x="4097" y="2581"/>
                <a:ext cx="6" cy="6"/>
              </a:xfrm>
              <a:custGeom>
                <a:avLst/>
                <a:gdLst/>
                <a:ahLst/>
                <a:cxnLst>
                  <a:cxn ang="0">
                    <a:pos x="0" y="6"/>
                  </a:cxn>
                  <a:cxn ang="0">
                    <a:pos x="6" y="0"/>
                  </a:cxn>
                  <a:cxn ang="0">
                    <a:pos x="6" y="0"/>
                  </a:cxn>
                </a:cxnLst>
                <a:rect l="0" t="0" r="r" b="b"/>
                <a:pathLst>
                  <a:path w="6" h="6">
                    <a:moveTo>
                      <a:pt x="0" y="6"/>
                    </a:moveTo>
                    <a:lnTo>
                      <a:pt x="6" y="0"/>
                    </a:lnTo>
                    <a:lnTo>
                      <a:pt x="6" y="0"/>
                    </a:lnTo>
                  </a:path>
                </a:pathLst>
              </a:custGeom>
              <a:noFill/>
              <a:ln w="25400">
                <a:solidFill>
                  <a:srgbClr val="00FF00"/>
                </a:solidFill>
                <a:prstDash val="solid"/>
                <a:round/>
                <a:headEnd/>
                <a:tailEnd/>
              </a:ln>
            </p:spPr>
            <p:txBody>
              <a:bodyPr/>
              <a:lstStyle/>
              <a:p>
                <a:endParaRPr lang="en-US"/>
              </a:p>
            </p:txBody>
          </p:sp>
          <p:sp>
            <p:nvSpPr>
              <p:cNvPr id="970230" name="Line 502"/>
              <p:cNvSpPr>
                <a:spLocks noChangeShapeType="1"/>
              </p:cNvSpPr>
              <p:nvPr/>
            </p:nvSpPr>
            <p:spPr bwMode="auto">
              <a:xfrm>
                <a:off x="4103" y="2581"/>
                <a:ext cx="7" cy="1"/>
              </a:xfrm>
              <a:prstGeom prst="line">
                <a:avLst/>
              </a:prstGeom>
              <a:noFill/>
              <a:ln w="25400">
                <a:solidFill>
                  <a:srgbClr val="00FF00"/>
                </a:solidFill>
                <a:round/>
                <a:headEnd/>
                <a:tailEnd/>
              </a:ln>
            </p:spPr>
            <p:txBody>
              <a:bodyPr/>
              <a:lstStyle/>
              <a:p>
                <a:endParaRPr lang="en-US"/>
              </a:p>
            </p:txBody>
          </p:sp>
          <p:sp>
            <p:nvSpPr>
              <p:cNvPr id="970231" name="Line 503"/>
              <p:cNvSpPr>
                <a:spLocks noChangeShapeType="1"/>
              </p:cNvSpPr>
              <p:nvPr/>
            </p:nvSpPr>
            <p:spPr bwMode="auto">
              <a:xfrm flipV="1">
                <a:off x="4110" y="2574"/>
                <a:ext cx="13" cy="7"/>
              </a:xfrm>
              <a:prstGeom prst="line">
                <a:avLst/>
              </a:prstGeom>
              <a:noFill/>
              <a:ln w="25400">
                <a:solidFill>
                  <a:srgbClr val="00FF00"/>
                </a:solidFill>
                <a:round/>
                <a:headEnd/>
                <a:tailEnd/>
              </a:ln>
            </p:spPr>
            <p:txBody>
              <a:bodyPr/>
              <a:lstStyle/>
              <a:p>
                <a:endParaRPr lang="en-US"/>
              </a:p>
            </p:txBody>
          </p:sp>
          <p:sp>
            <p:nvSpPr>
              <p:cNvPr id="970232" name="Line 504"/>
              <p:cNvSpPr>
                <a:spLocks noChangeShapeType="1"/>
              </p:cNvSpPr>
              <p:nvPr/>
            </p:nvSpPr>
            <p:spPr bwMode="auto">
              <a:xfrm flipV="1">
                <a:off x="4123" y="2568"/>
                <a:ext cx="6" cy="6"/>
              </a:xfrm>
              <a:prstGeom prst="line">
                <a:avLst/>
              </a:prstGeom>
              <a:noFill/>
              <a:ln w="25400">
                <a:solidFill>
                  <a:srgbClr val="00FF00"/>
                </a:solidFill>
                <a:round/>
                <a:headEnd/>
                <a:tailEnd/>
              </a:ln>
            </p:spPr>
            <p:txBody>
              <a:bodyPr/>
              <a:lstStyle/>
              <a:p>
                <a:endParaRPr lang="en-US"/>
              </a:p>
            </p:txBody>
          </p:sp>
          <p:sp>
            <p:nvSpPr>
              <p:cNvPr id="970233" name="Line 505"/>
              <p:cNvSpPr>
                <a:spLocks noChangeShapeType="1"/>
              </p:cNvSpPr>
              <p:nvPr/>
            </p:nvSpPr>
            <p:spPr bwMode="auto">
              <a:xfrm>
                <a:off x="4129" y="2568"/>
                <a:ext cx="6" cy="1"/>
              </a:xfrm>
              <a:prstGeom prst="line">
                <a:avLst/>
              </a:prstGeom>
              <a:noFill/>
              <a:ln w="25400">
                <a:solidFill>
                  <a:srgbClr val="00FF00"/>
                </a:solidFill>
                <a:round/>
                <a:headEnd/>
                <a:tailEnd/>
              </a:ln>
            </p:spPr>
            <p:txBody>
              <a:bodyPr/>
              <a:lstStyle/>
              <a:p>
                <a:endParaRPr lang="en-US"/>
              </a:p>
            </p:txBody>
          </p:sp>
          <p:sp>
            <p:nvSpPr>
              <p:cNvPr id="970234" name="Line 506"/>
              <p:cNvSpPr>
                <a:spLocks noChangeShapeType="1"/>
              </p:cNvSpPr>
              <p:nvPr/>
            </p:nvSpPr>
            <p:spPr bwMode="auto">
              <a:xfrm flipV="1">
                <a:off x="4135" y="2562"/>
                <a:ext cx="13" cy="6"/>
              </a:xfrm>
              <a:prstGeom prst="line">
                <a:avLst/>
              </a:prstGeom>
              <a:noFill/>
              <a:ln w="25400">
                <a:solidFill>
                  <a:srgbClr val="00FF00"/>
                </a:solidFill>
                <a:round/>
                <a:headEnd/>
                <a:tailEnd/>
              </a:ln>
            </p:spPr>
            <p:txBody>
              <a:bodyPr/>
              <a:lstStyle/>
              <a:p>
                <a:endParaRPr lang="en-US"/>
              </a:p>
            </p:txBody>
          </p:sp>
          <p:sp>
            <p:nvSpPr>
              <p:cNvPr id="970235" name="Line 507"/>
              <p:cNvSpPr>
                <a:spLocks noChangeShapeType="1"/>
              </p:cNvSpPr>
              <p:nvPr/>
            </p:nvSpPr>
            <p:spPr bwMode="auto">
              <a:xfrm flipV="1">
                <a:off x="4148" y="2555"/>
                <a:ext cx="6" cy="7"/>
              </a:xfrm>
              <a:prstGeom prst="line">
                <a:avLst/>
              </a:prstGeom>
              <a:noFill/>
              <a:ln w="25400">
                <a:solidFill>
                  <a:srgbClr val="00FF00"/>
                </a:solidFill>
                <a:round/>
                <a:headEnd/>
                <a:tailEnd/>
              </a:ln>
            </p:spPr>
            <p:txBody>
              <a:bodyPr/>
              <a:lstStyle/>
              <a:p>
                <a:endParaRPr lang="en-US"/>
              </a:p>
            </p:txBody>
          </p:sp>
          <p:sp>
            <p:nvSpPr>
              <p:cNvPr id="970236" name="Line 508"/>
              <p:cNvSpPr>
                <a:spLocks noChangeShapeType="1"/>
              </p:cNvSpPr>
              <p:nvPr/>
            </p:nvSpPr>
            <p:spPr bwMode="auto">
              <a:xfrm>
                <a:off x="4154" y="2555"/>
                <a:ext cx="13" cy="1"/>
              </a:xfrm>
              <a:prstGeom prst="line">
                <a:avLst/>
              </a:prstGeom>
              <a:noFill/>
              <a:ln w="25400">
                <a:solidFill>
                  <a:srgbClr val="00FF00"/>
                </a:solidFill>
                <a:round/>
                <a:headEnd/>
                <a:tailEnd/>
              </a:ln>
            </p:spPr>
            <p:txBody>
              <a:bodyPr/>
              <a:lstStyle/>
              <a:p>
                <a:endParaRPr lang="en-US"/>
              </a:p>
            </p:txBody>
          </p:sp>
          <p:sp>
            <p:nvSpPr>
              <p:cNvPr id="970237" name="Line 509"/>
              <p:cNvSpPr>
                <a:spLocks noChangeShapeType="1"/>
              </p:cNvSpPr>
              <p:nvPr/>
            </p:nvSpPr>
            <p:spPr bwMode="auto">
              <a:xfrm flipV="1">
                <a:off x="4167" y="2549"/>
                <a:ext cx="7" cy="6"/>
              </a:xfrm>
              <a:prstGeom prst="line">
                <a:avLst/>
              </a:prstGeom>
              <a:noFill/>
              <a:ln w="25400">
                <a:solidFill>
                  <a:srgbClr val="00FF00"/>
                </a:solidFill>
                <a:round/>
                <a:headEnd/>
                <a:tailEnd/>
              </a:ln>
            </p:spPr>
            <p:txBody>
              <a:bodyPr/>
              <a:lstStyle/>
              <a:p>
                <a:endParaRPr lang="en-US"/>
              </a:p>
            </p:txBody>
          </p:sp>
          <p:sp>
            <p:nvSpPr>
              <p:cNvPr id="970238" name="Line 510"/>
              <p:cNvSpPr>
                <a:spLocks noChangeShapeType="1"/>
              </p:cNvSpPr>
              <p:nvPr/>
            </p:nvSpPr>
            <p:spPr bwMode="auto">
              <a:xfrm flipV="1">
                <a:off x="4174" y="2542"/>
                <a:ext cx="6" cy="7"/>
              </a:xfrm>
              <a:prstGeom prst="line">
                <a:avLst/>
              </a:prstGeom>
              <a:noFill/>
              <a:ln w="25400">
                <a:solidFill>
                  <a:srgbClr val="00FF00"/>
                </a:solidFill>
                <a:round/>
                <a:headEnd/>
                <a:tailEnd/>
              </a:ln>
            </p:spPr>
            <p:txBody>
              <a:bodyPr/>
              <a:lstStyle/>
              <a:p>
                <a:endParaRPr lang="en-US"/>
              </a:p>
            </p:txBody>
          </p:sp>
          <p:sp>
            <p:nvSpPr>
              <p:cNvPr id="970239" name="Line 511"/>
              <p:cNvSpPr>
                <a:spLocks noChangeShapeType="1"/>
              </p:cNvSpPr>
              <p:nvPr/>
            </p:nvSpPr>
            <p:spPr bwMode="auto">
              <a:xfrm flipV="1">
                <a:off x="4180" y="2536"/>
                <a:ext cx="13" cy="6"/>
              </a:xfrm>
              <a:prstGeom prst="line">
                <a:avLst/>
              </a:prstGeom>
              <a:noFill/>
              <a:ln w="25400">
                <a:solidFill>
                  <a:srgbClr val="00FF00"/>
                </a:solidFill>
                <a:round/>
                <a:headEnd/>
                <a:tailEnd/>
              </a:ln>
            </p:spPr>
            <p:txBody>
              <a:bodyPr/>
              <a:lstStyle/>
              <a:p>
                <a:endParaRPr lang="en-US"/>
              </a:p>
            </p:txBody>
          </p:sp>
          <p:sp>
            <p:nvSpPr>
              <p:cNvPr id="970240" name="Line 512"/>
              <p:cNvSpPr>
                <a:spLocks noChangeShapeType="1"/>
              </p:cNvSpPr>
              <p:nvPr/>
            </p:nvSpPr>
            <p:spPr bwMode="auto">
              <a:xfrm>
                <a:off x="4193" y="2536"/>
                <a:ext cx="6" cy="1"/>
              </a:xfrm>
              <a:prstGeom prst="line">
                <a:avLst/>
              </a:prstGeom>
              <a:noFill/>
              <a:ln w="25400">
                <a:solidFill>
                  <a:srgbClr val="00FF00"/>
                </a:solidFill>
                <a:round/>
                <a:headEnd/>
                <a:tailEnd/>
              </a:ln>
            </p:spPr>
            <p:txBody>
              <a:bodyPr/>
              <a:lstStyle/>
              <a:p>
                <a:endParaRPr lang="en-US"/>
              </a:p>
            </p:txBody>
          </p:sp>
          <p:sp>
            <p:nvSpPr>
              <p:cNvPr id="970241" name="Line 513"/>
              <p:cNvSpPr>
                <a:spLocks noChangeShapeType="1"/>
              </p:cNvSpPr>
              <p:nvPr/>
            </p:nvSpPr>
            <p:spPr bwMode="auto">
              <a:xfrm flipV="1">
                <a:off x="4199" y="2530"/>
                <a:ext cx="13" cy="6"/>
              </a:xfrm>
              <a:prstGeom prst="line">
                <a:avLst/>
              </a:prstGeom>
              <a:noFill/>
              <a:ln w="25400">
                <a:solidFill>
                  <a:srgbClr val="00FF00"/>
                </a:solidFill>
                <a:round/>
                <a:headEnd/>
                <a:tailEnd/>
              </a:ln>
            </p:spPr>
            <p:txBody>
              <a:bodyPr/>
              <a:lstStyle/>
              <a:p>
                <a:endParaRPr lang="en-US"/>
              </a:p>
            </p:txBody>
          </p:sp>
          <p:sp>
            <p:nvSpPr>
              <p:cNvPr id="970242" name="Line 514"/>
              <p:cNvSpPr>
                <a:spLocks noChangeShapeType="1"/>
              </p:cNvSpPr>
              <p:nvPr/>
            </p:nvSpPr>
            <p:spPr bwMode="auto">
              <a:xfrm flipV="1">
                <a:off x="4212" y="2523"/>
                <a:ext cx="6" cy="7"/>
              </a:xfrm>
              <a:prstGeom prst="line">
                <a:avLst/>
              </a:prstGeom>
              <a:noFill/>
              <a:ln w="25400">
                <a:solidFill>
                  <a:srgbClr val="00FF00"/>
                </a:solidFill>
                <a:round/>
                <a:headEnd/>
                <a:tailEnd/>
              </a:ln>
            </p:spPr>
            <p:txBody>
              <a:bodyPr/>
              <a:lstStyle/>
              <a:p>
                <a:endParaRPr lang="en-US"/>
              </a:p>
            </p:txBody>
          </p:sp>
          <p:sp>
            <p:nvSpPr>
              <p:cNvPr id="970243" name="Line 515"/>
              <p:cNvSpPr>
                <a:spLocks noChangeShapeType="1"/>
              </p:cNvSpPr>
              <p:nvPr/>
            </p:nvSpPr>
            <p:spPr bwMode="auto">
              <a:xfrm flipV="1">
                <a:off x="4218" y="2517"/>
                <a:ext cx="7" cy="6"/>
              </a:xfrm>
              <a:prstGeom prst="line">
                <a:avLst/>
              </a:prstGeom>
              <a:noFill/>
              <a:ln w="25400">
                <a:solidFill>
                  <a:srgbClr val="00FF00"/>
                </a:solidFill>
                <a:round/>
                <a:headEnd/>
                <a:tailEnd/>
              </a:ln>
            </p:spPr>
            <p:txBody>
              <a:bodyPr/>
              <a:lstStyle/>
              <a:p>
                <a:endParaRPr lang="en-US"/>
              </a:p>
            </p:txBody>
          </p:sp>
          <p:sp>
            <p:nvSpPr>
              <p:cNvPr id="970244" name="Line 516"/>
              <p:cNvSpPr>
                <a:spLocks noChangeShapeType="1"/>
              </p:cNvSpPr>
              <p:nvPr/>
            </p:nvSpPr>
            <p:spPr bwMode="auto">
              <a:xfrm flipV="1">
                <a:off x="4225" y="2510"/>
                <a:ext cx="12" cy="7"/>
              </a:xfrm>
              <a:prstGeom prst="line">
                <a:avLst/>
              </a:prstGeom>
              <a:noFill/>
              <a:ln w="25400">
                <a:solidFill>
                  <a:srgbClr val="00FF00"/>
                </a:solidFill>
                <a:round/>
                <a:headEnd/>
                <a:tailEnd/>
              </a:ln>
            </p:spPr>
            <p:txBody>
              <a:bodyPr/>
              <a:lstStyle/>
              <a:p>
                <a:endParaRPr lang="en-US"/>
              </a:p>
            </p:txBody>
          </p:sp>
          <p:sp>
            <p:nvSpPr>
              <p:cNvPr id="970245" name="Line 517"/>
              <p:cNvSpPr>
                <a:spLocks noChangeShapeType="1"/>
              </p:cNvSpPr>
              <p:nvPr/>
            </p:nvSpPr>
            <p:spPr bwMode="auto">
              <a:xfrm>
                <a:off x="4237" y="2510"/>
                <a:ext cx="7" cy="1"/>
              </a:xfrm>
              <a:prstGeom prst="line">
                <a:avLst/>
              </a:prstGeom>
              <a:noFill/>
              <a:ln w="25400">
                <a:solidFill>
                  <a:srgbClr val="00FF00"/>
                </a:solidFill>
                <a:round/>
                <a:headEnd/>
                <a:tailEnd/>
              </a:ln>
            </p:spPr>
            <p:txBody>
              <a:bodyPr/>
              <a:lstStyle/>
              <a:p>
                <a:endParaRPr lang="en-US"/>
              </a:p>
            </p:txBody>
          </p:sp>
          <p:sp>
            <p:nvSpPr>
              <p:cNvPr id="970246" name="Line 518"/>
              <p:cNvSpPr>
                <a:spLocks noChangeShapeType="1"/>
              </p:cNvSpPr>
              <p:nvPr/>
            </p:nvSpPr>
            <p:spPr bwMode="auto">
              <a:xfrm flipV="1">
                <a:off x="4244" y="2504"/>
                <a:ext cx="6" cy="6"/>
              </a:xfrm>
              <a:prstGeom prst="line">
                <a:avLst/>
              </a:prstGeom>
              <a:noFill/>
              <a:ln w="25400">
                <a:solidFill>
                  <a:srgbClr val="00FF00"/>
                </a:solidFill>
                <a:round/>
                <a:headEnd/>
                <a:tailEnd/>
              </a:ln>
            </p:spPr>
            <p:txBody>
              <a:bodyPr/>
              <a:lstStyle/>
              <a:p>
                <a:endParaRPr lang="en-US"/>
              </a:p>
            </p:txBody>
          </p:sp>
          <p:sp>
            <p:nvSpPr>
              <p:cNvPr id="970247" name="Line 519"/>
              <p:cNvSpPr>
                <a:spLocks noChangeShapeType="1"/>
              </p:cNvSpPr>
              <p:nvPr/>
            </p:nvSpPr>
            <p:spPr bwMode="auto">
              <a:xfrm flipV="1">
                <a:off x="4250" y="2498"/>
                <a:ext cx="13" cy="6"/>
              </a:xfrm>
              <a:prstGeom prst="line">
                <a:avLst/>
              </a:prstGeom>
              <a:noFill/>
              <a:ln w="25400">
                <a:solidFill>
                  <a:srgbClr val="00FF00"/>
                </a:solidFill>
                <a:round/>
                <a:headEnd/>
                <a:tailEnd/>
              </a:ln>
            </p:spPr>
            <p:txBody>
              <a:bodyPr/>
              <a:lstStyle/>
              <a:p>
                <a:endParaRPr lang="en-US"/>
              </a:p>
            </p:txBody>
          </p:sp>
          <p:sp>
            <p:nvSpPr>
              <p:cNvPr id="970248" name="Line 520"/>
              <p:cNvSpPr>
                <a:spLocks noChangeShapeType="1"/>
              </p:cNvSpPr>
              <p:nvPr/>
            </p:nvSpPr>
            <p:spPr bwMode="auto">
              <a:xfrm flipV="1">
                <a:off x="4263" y="2491"/>
                <a:ext cx="6" cy="7"/>
              </a:xfrm>
              <a:prstGeom prst="line">
                <a:avLst/>
              </a:prstGeom>
              <a:noFill/>
              <a:ln w="25400">
                <a:solidFill>
                  <a:srgbClr val="00FF00"/>
                </a:solidFill>
                <a:round/>
                <a:headEnd/>
                <a:tailEnd/>
              </a:ln>
            </p:spPr>
            <p:txBody>
              <a:bodyPr/>
              <a:lstStyle/>
              <a:p>
                <a:endParaRPr lang="en-US"/>
              </a:p>
            </p:txBody>
          </p:sp>
          <p:sp>
            <p:nvSpPr>
              <p:cNvPr id="970249" name="Line 521"/>
              <p:cNvSpPr>
                <a:spLocks noChangeShapeType="1"/>
              </p:cNvSpPr>
              <p:nvPr/>
            </p:nvSpPr>
            <p:spPr bwMode="auto">
              <a:xfrm flipV="1">
                <a:off x="4269" y="2485"/>
                <a:ext cx="13" cy="6"/>
              </a:xfrm>
              <a:prstGeom prst="line">
                <a:avLst/>
              </a:prstGeom>
              <a:noFill/>
              <a:ln w="25400">
                <a:solidFill>
                  <a:srgbClr val="00FF00"/>
                </a:solidFill>
                <a:round/>
                <a:headEnd/>
                <a:tailEnd/>
              </a:ln>
            </p:spPr>
            <p:txBody>
              <a:bodyPr/>
              <a:lstStyle/>
              <a:p>
                <a:endParaRPr lang="en-US"/>
              </a:p>
            </p:txBody>
          </p:sp>
          <p:sp>
            <p:nvSpPr>
              <p:cNvPr id="970250" name="Line 522"/>
              <p:cNvSpPr>
                <a:spLocks noChangeShapeType="1"/>
              </p:cNvSpPr>
              <p:nvPr/>
            </p:nvSpPr>
            <p:spPr bwMode="auto">
              <a:xfrm flipV="1">
                <a:off x="4282" y="2479"/>
                <a:ext cx="6" cy="6"/>
              </a:xfrm>
              <a:prstGeom prst="line">
                <a:avLst/>
              </a:prstGeom>
              <a:noFill/>
              <a:ln w="25400">
                <a:solidFill>
                  <a:srgbClr val="00FF00"/>
                </a:solidFill>
                <a:round/>
                <a:headEnd/>
                <a:tailEnd/>
              </a:ln>
            </p:spPr>
            <p:txBody>
              <a:bodyPr/>
              <a:lstStyle/>
              <a:p>
                <a:endParaRPr lang="en-US"/>
              </a:p>
            </p:txBody>
          </p:sp>
          <p:sp>
            <p:nvSpPr>
              <p:cNvPr id="970251" name="Line 523"/>
              <p:cNvSpPr>
                <a:spLocks noChangeShapeType="1"/>
              </p:cNvSpPr>
              <p:nvPr/>
            </p:nvSpPr>
            <p:spPr bwMode="auto">
              <a:xfrm flipV="1">
                <a:off x="4288" y="2472"/>
                <a:ext cx="7" cy="7"/>
              </a:xfrm>
              <a:prstGeom prst="line">
                <a:avLst/>
              </a:prstGeom>
              <a:noFill/>
              <a:ln w="25400">
                <a:solidFill>
                  <a:srgbClr val="00FF00"/>
                </a:solidFill>
                <a:round/>
                <a:headEnd/>
                <a:tailEnd/>
              </a:ln>
            </p:spPr>
            <p:txBody>
              <a:bodyPr/>
              <a:lstStyle/>
              <a:p>
                <a:endParaRPr lang="en-US"/>
              </a:p>
            </p:txBody>
          </p:sp>
          <p:sp>
            <p:nvSpPr>
              <p:cNvPr id="970252" name="Line 524"/>
              <p:cNvSpPr>
                <a:spLocks noChangeShapeType="1"/>
              </p:cNvSpPr>
              <p:nvPr/>
            </p:nvSpPr>
            <p:spPr bwMode="auto">
              <a:xfrm>
                <a:off x="4295" y="2472"/>
                <a:ext cx="13" cy="1"/>
              </a:xfrm>
              <a:prstGeom prst="line">
                <a:avLst/>
              </a:prstGeom>
              <a:noFill/>
              <a:ln w="25400">
                <a:solidFill>
                  <a:srgbClr val="00FF00"/>
                </a:solidFill>
                <a:round/>
                <a:headEnd/>
                <a:tailEnd/>
              </a:ln>
            </p:spPr>
            <p:txBody>
              <a:bodyPr/>
              <a:lstStyle/>
              <a:p>
                <a:endParaRPr lang="en-US"/>
              </a:p>
            </p:txBody>
          </p:sp>
          <p:sp>
            <p:nvSpPr>
              <p:cNvPr id="970253" name="Line 525"/>
              <p:cNvSpPr>
                <a:spLocks noChangeShapeType="1"/>
              </p:cNvSpPr>
              <p:nvPr/>
            </p:nvSpPr>
            <p:spPr bwMode="auto">
              <a:xfrm flipV="1">
                <a:off x="4308" y="2466"/>
                <a:ext cx="6" cy="6"/>
              </a:xfrm>
              <a:prstGeom prst="line">
                <a:avLst/>
              </a:prstGeom>
              <a:noFill/>
              <a:ln w="25400">
                <a:solidFill>
                  <a:srgbClr val="00FF00"/>
                </a:solidFill>
                <a:round/>
                <a:headEnd/>
                <a:tailEnd/>
              </a:ln>
            </p:spPr>
            <p:txBody>
              <a:bodyPr/>
              <a:lstStyle/>
              <a:p>
                <a:endParaRPr lang="en-US"/>
              </a:p>
            </p:txBody>
          </p:sp>
          <p:sp>
            <p:nvSpPr>
              <p:cNvPr id="970254" name="Line 526"/>
              <p:cNvSpPr>
                <a:spLocks noChangeShapeType="1"/>
              </p:cNvSpPr>
              <p:nvPr/>
            </p:nvSpPr>
            <p:spPr bwMode="auto">
              <a:xfrm flipV="1">
                <a:off x="4314" y="2459"/>
                <a:ext cx="13" cy="7"/>
              </a:xfrm>
              <a:prstGeom prst="line">
                <a:avLst/>
              </a:prstGeom>
              <a:noFill/>
              <a:ln w="25400">
                <a:solidFill>
                  <a:srgbClr val="00FF00"/>
                </a:solidFill>
                <a:round/>
                <a:headEnd/>
                <a:tailEnd/>
              </a:ln>
            </p:spPr>
            <p:txBody>
              <a:bodyPr/>
              <a:lstStyle/>
              <a:p>
                <a:endParaRPr lang="en-US"/>
              </a:p>
            </p:txBody>
          </p:sp>
          <p:sp>
            <p:nvSpPr>
              <p:cNvPr id="970255" name="Line 527"/>
              <p:cNvSpPr>
                <a:spLocks noChangeShapeType="1"/>
              </p:cNvSpPr>
              <p:nvPr/>
            </p:nvSpPr>
            <p:spPr bwMode="auto">
              <a:xfrm flipV="1">
                <a:off x="4327" y="2453"/>
                <a:ext cx="6" cy="6"/>
              </a:xfrm>
              <a:prstGeom prst="line">
                <a:avLst/>
              </a:prstGeom>
              <a:noFill/>
              <a:ln w="25400">
                <a:solidFill>
                  <a:srgbClr val="00FF00"/>
                </a:solidFill>
                <a:round/>
                <a:headEnd/>
                <a:tailEnd/>
              </a:ln>
            </p:spPr>
            <p:txBody>
              <a:bodyPr/>
              <a:lstStyle/>
              <a:p>
                <a:endParaRPr lang="en-US"/>
              </a:p>
            </p:txBody>
          </p:sp>
          <p:sp>
            <p:nvSpPr>
              <p:cNvPr id="970256" name="Line 528"/>
              <p:cNvSpPr>
                <a:spLocks noChangeShapeType="1"/>
              </p:cNvSpPr>
              <p:nvPr/>
            </p:nvSpPr>
            <p:spPr bwMode="auto">
              <a:xfrm flipV="1">
                <a:off x="4333" y="2447"/>
                <a:ext cx="6" cy="6"/>
              </a:xfrm>
              <a:prstGeom prst="line">
                <a:avLst/>
              </a:prstGeom>
              <a:noFill/>
              <a:ln w="25400">
                <a:solidFill>
                  <a:srgbClr val="00FF00"/>
                </a:solidFill>
                <a:round/>
                <a:headEnd/>
                <a:tailEnd/>
              </a:ln>
            </p:spPr>
            <p:txBody>
              <a:bodyPr/>
              <a:lstStyle/>
              <a:p>
                <a:endParaRPr lang="en-US"/>
              </a:p>
            </p:txBody>
          </p:sp>
          <p:sp>
            <p:nvSpPr>
              <p:cNvPr id="970257" name="Line 529"/>
              <p:cNvSpPr>
                <a:spLocks noChangeShapeType="1"/>
              </p:cNvSpPr>
              <p:nvPr/>
            </p:nvSpPr>
            <p:spPr bwMode="auto">
              <a:xfrm flipV="1">
                <a:off x="4339" y="2440"/>
                <a:ext cx="13" cy="7"/>
              </a:xfrm>
              <a:prstGeom prst="line">
                <a:avLst/>
              </a:prstGeom>
              <a:noFill/>
              <a:ln w="25400">
                <a:solidFill>
                  <a:srgbClr val="00FF00"/>
                </a:solidFill>
                <a:round/>
                <a:headEnd/>
                <a:tailEnd/>
              </a:ln>
            </p:spPr>
            <p:txBody>
              <a:bodyPr/>
              <a:lstStyle/>
              <a:p>
                <a:endParaRPr lang="en-US"/>
              </a:p>
            </p:txBody>
          </p:sp>
          <p:sp>
            <p:nvSpPr>
              <p:cNvPr id="970258" name="Line 530"/>
              <p:cNvSpPr>
                <a:spLocks noChangeShapeType="1"/>
              </p:cNvSpPr>
              <p:nvPr/>
            </p:nvSpPr>
            <p:spPr bwMode="auto">
              <a:xfrm flipV="1">
                <a:off x="4352" y="2434"/>
                <a:ext cx="7" cy="6"/>
              </a:xfrm>
              <a:prstGeom prst="line">
                <a:avLst/>
              </a:prstGeom>
              <a:noFill/>
              <a:ln w="25400">
                <a:solidFill>
                  <a:srgbClr val="00FF00"/>
                </a:solidFill>
                <a:round/>
                <a:headEnd/>
                <a:tailEnd/>
              </a:ln>
            </p:spPr>
            <p:txBody>
              <a:bodyPr/>
              <a:lstStyle/>
              <a:p>
                <a:endParaRPr lang="en-US"/>
              </a:p>
            </p:txBody>
          </p:sp>
          <p:sp>
            <p:nvSpPr>
              <p:cNvPr id="970259" name="Line 531"/>
              <p:cNvSpPr>
                <a:spLocks noChangeShapeType="1"/>
              </p:cNvSpPr>
              <p:nvPr/>
            </p:nvSpPr>
            <p:spPr bwMode="auto">
              <a:xfrm flipV="1">
                <a:off x="4359" y="2428"/>
                <a:ext cx="6" cy="6"/>
              </a:xfrm>
              <a:prstGeom prst="line">
                <a:avLst/>
              </a:prstGeom>
              <a:noFill/>
              <a:ln w="25400">
                <a:solidFill>
                  <a:srgbClr val="00FF00"/>
                </a:solidFill>
                <a:round/>
                <a:headEnd/>
                <a:tailEnd/>
              </a:ln>
            </p:spPr>
            <p:txBody>
              <a:bodyPr/>
              <a:lstStyle/>
              <a:p>
                <a:endParaRPr lang="en-US"/>
              </a:p>
            </p:txBody>
          </p:sp>
          <p:sp>
            <p:nvSpPr>
              <p:cNvPr id="970260" name="Line 532"/>
              <p:cNvSpPr>
                <a:spLocks noChangeShapeType="1"/>
              </p:cNvSpPr>
              <p:nvPr/>
            </p:nvSpPr>
            <p:spPr bwMode="auto">
              <a:xfrm flipV="1">
                <a:off x="4365" y="2421"/>
                <a:ext cx="13" cy="7"/>
              </a:xfrm>
              <a:prstGeom prst="line">
                <a:avLst/>
              </a:prstGeom>
              <a:noFill/>
              <a:ln w="25400">
                <a:solidFill>
                  <a:srgbClr val="00FF00"/>
                </a:solidFill>
                <a:round/>
                <a:headEnd/>
                <a:tailEnd/>
              </a:ln>
            </p:spPr>
            <p:txBody>
              <a:bodyPr/>
              <a:lstStyle/>
              <a:p>
                <a:endParaRPr lang="en-US"/>
              </a:p>
            </p:txBody>
          </p:sp>
          <p:sp>
            <p:nvSpPr>
              <p:cNvPr id="970261" name="Line 533"/>
              <p:cNvSpPr>
                <a:spLocks noChangeShapeType="1"/>
              </p:cNvSpPr>
              <p:nvPr/>
            </p:nvSpPr>
            <p:spPr bwMode="auto">
              <a:xfrm flipV="1">
                <a:off x="4378" y="2415"/>
                <a:ext cx="6" cy="6"/>
              </a:xfrm>
              <a:prstGeom prst="line">
                <a:avLst/>
              </a:prstGeom>
              <a:noFill/>
              <a:ln w="25400">
                <a:solidFill>
                  <a:srgbClr val="00FF00"/>
                </a:solidFill>
                <a:round/>
                <a:headEnd/>
                <a:tailEnd/>
              </a:ln>
            </p:spPr>
            <p:txBody>
              <a:bodyPr/>
              <a:lstStyle/>
              <a:p>
                <a:endParaRPr lang="en-US"/>
              </a:p>
            </p:txBody>
          </p:sp>
          <p:sp>
            <p:nvSpPr>
              <p:cNvPr id="970262" name="Line 534"/>
              <p:cNvSpPr>
                <a:spLocks noChangeShapeType="1"/>
              </p:cNvSpPr>
              <p:nvPr/>
            </p:nvSpPr>
            <p:spPr bwMode="auto">
              <a:xfrm flipV="1">
                <a:off x="4384" y="2408"/>
                <a:ext cx="13" cy="7"/>
              </a:xfrm>
              <a:prstGeom prst="line">
                <a:avLst/>
              </a:prstGeom>
              <a:noFill/>
              <a:ln w="25400">
                <a:solidFill>
                  <a:srgbClr val="00FF00"/>
                </a:solidFill>
                <a:round/>
                <a:headEnd/>
                <a:tailEnd/>
              </a:ln>
            </p:spPr>
            <p:txBody>
              <a:bodyPr/>
              <a:lstStyle/>
              <a:p>
                <a:endParaRPr lang="en-US"/>
              </a:p>
            </p:txBody>
          </p:sp>
          <p:sp>
            <p:nvSpPr>
              <p:cNvPr id="970263" name="Line 535"/>
              <p:cNvSpPr>
                <a:spLocks noChangeShapeType="1"/>
              </p:cNvSpPr>
              <p:nvPr/>
            </p:nvSpPr>
            <p:spPr bwMode="auto">
              <a:xfrm flipV="1">
                <a:off x="4397" y="2402"/>
                <a:ext cx="6" cy="6"/>
              </a:xfrm>
              <a:prstGeom prst="line">
                <a:avLst/>
              </a:prstGeom>
              <a:noFill/>
              <a:ln w="25400">
                <a:solidFill>
                  <a:srgbClr val="00FF00"/>
                </a:solidFill>
                <a:round/>
                <a:headEnd/>
                <a:tailEnd/>
              </a:ln>
            </p:spPr>
            <p:txBody>
              <a:bodyPr/>
              <a:lstStyle/>
              <a:p>
                <a:endParaRPr lang="en-US"/>
              </a:p>
            </p:txBody>
          </p:sp>
          <p:sp>
            <p:nvSpPr>
              <p:cNvPr id="970264" name="Line 536"/>
              <p:cNvSpPr>
                <a:spLocks noChangeShapeType="1"/>
              </p:cNvSpPr>
              <p:nvPr/>
            </p:nvSpPr>
            <p:spPr bwMode="auto">
              <a:xfrm flipV="1">
                <a:off x="4403" y="2396"/>
                <a:ext cx="7" cy="6"/>
              </a:xfrm>
              <a:prstGeom prst="line">
                <a:avLst/>
              </a:prstGeom>
              <a:noFill/>
              <a:ln w="25400">
                <a:solidFill>
                  <a:srgbClr val="00FF00"/>
                </a:solidFill>
                <a:round/>
                <a:headEnd/>
                <a:tailEnd/>
              </a:ln>
            </p:spPr>
            <p:txBody>
              <a:bodyPr/>
              <a:lstStyle/>
              <a:p>
                <a:endParaRPr lang="en-US"/>
              </a:p>
            </p:txBody>
          </p:sp>
          <p:sp>
            <p:nvSpPr>
              <p:cNvPr id="970265" name="Line 537"/>
              <p:cNvSpPr>
                <a:spLocks noChangeShapeType="1"/>
              </p:cNvSpPr>
              <p:nvPr/>
            </p:nvSpPr>
            <p:spPr bwMode="auto">
              <a:xfrm flipV="1">
                <a:off x="4410" y="2389"/>
                <a:ext cx="12" cy="7"/>
              </a:xfrm>
              <a:prstGeom prst="line">
                <a:avLst/>
              </a:prstGeom>
              <a:noFill/>
              <a:ln w="25400">
                <a:solidFill>
                  <a:srgbClr val="00FF00"/>
                </a:solidFill>
                <a:round/>
                <a:headEnd/>
                <a:tailEnd/>
              </a:ln>
            </p:spPr>
            <p:txBody>
              <a:bodyPr/>
              <a:lstStyle/>
              <a:p>
                <a:endParaRPr lang="en-US"/>
              </a:p>
            </p:txBody>
          </p:sp>
          <p:sp>
            <p:nvSpPr>
              <p:cNvPr id="970266" name="Line 538"/>
              <p:cNvSpPr>
                <a:spLocks noChangeShapeType="1"/>
              </p:cNvSpPr>
              <p:nvPr/>
            </p:nvSpPr>
            <p:spPr bwMode="auto">
              <a:xfrm flipV="1">
                <a:off x="4422" y="2383"/>
                <a:ext cx="7" cy="6"/>
              </a:xfrm>
              <a:prstGeom prst="line">
                <a:avLst/>
              </a:prstGeom>
              <a:noFill/>
              <a:ln w="25400">
                <a:solidFill>
                  <a:srgbClr val="00FF00"/>
                </a:solidFill>
                <a:round/>
                <a:headEnd/>
                <a:tailEnd/>
              </a:ln>
            </p:spPr>
            <p:txBody>
              <a:bodyPr/>
              <a:lstStyle/>
              <a:p>
                <a:endParaRPr lang="en-US"/>
              </a:p>
            </p:txBody>
          </p:sp>
          <p:sp>
            <p:nvSpPr>
              <p:cNvPr id="970267" name="Line 539"/>
              <p:cNvSpPr>
                <a:spLocks noChangeShapeType="1"/>
              </p:cNvSpPr>
              <p:nvPr/>
            </p:nvSpPr>
            <p:spPr bwMode="auto">
              <a:xfrm>
                <a:off x="4429" y="2383"/>
                <a:ext cx="13" cy="1"/>
              </a:xfrm>
              <a:prstGeom prst="line">
                <a:avLst/>
              </a:prstGeom>
              <a:noFill/>
              <a:ln w="25400">
                <a:solidFill>
                  <a:srgbClr val="00FF00"/>
                </a:solidFill>
                <a:round/>
                <a:headEnd/>
                <a:tailEnd/>
              </a:ln>
            </p:spPr>
            <p:txBody>
              <a:bodyPr/>
              <a:lstStyle/>
              <a:p>
                <a:endParaRPr lang="en-US"/>
              </a:p>
            </p:txBody>
          </p:sp>
          <p:sp>
            <p:nvSpPr>
              <p:cNvPr id="970268" name="Line 540"/>
              <p:cNvSpPr>
                <a:spLocks noChangeShapeType="1"/>
              </p:cNvSpPr>
              <p:nvPr/>
            </p:nvSpPr>
            <p:spPr bwMode="auto">
              <a:xfrm flipV="1">
                <a:off x="4442" y="2377"/>
                <a:ext cx="6" cy="6"/>
              </a:xfrm>
              <a:prstGeom prst="line">
                <a:avLst/>
              </a:prstGeom>
              <a:noFill/>
              <a:ln w="25400">
                <a:solidFill>
                  <a:srgbClr val="00FF00"/>
                </a:solidFill>
                <a:round/>
                <a:headEnd/>
                <a:tailEnd/>
              </a:ln>
            </p:spPr>
            <p:txBody>
              <a:bodyPr/>
              <a:lstStyle/>
              <a:p>
                <a:endParaRPr lang="en-US"/>
              </a:p>
            </p:txBody>
          </p:sp>
          <p:sp>
            <p:nvSpPr>
              <p:cNvPr id="970269" name="Line 541"/>
              <p:cNvSpPr>
                <a:spLocks noChangeShapeType="1"/>
              </p:cNvSpPr>
              <p:nvPr/>
            </p:nvSpPr>
            <p:spPr bwMode="auto">
              <a:xfrm flipV="1">
                <a:off x="4448" y="2370"/>
                <a:ext cx="6" cy="7"/>
              </a:xfrm>
              <a:prstGeom prst="line">
                <a:avLst/>
              </a:prstGeom>
              <a:noFill/>
              <a:ln w="25400">
                <a:solidFill>
                  <a:srgbClr val="00FF00"/>
                </a:solidFill>
                <a:round/>
                <a:headEnd/>
                <a:tailEnd/>
              </a:ln>
            </p:spPr>
            <p:txBody>
              <a:bodyPr/>
              <a:lstStyle/>
              <a:p>
                <a:endParaRPr lang="en-US"/>
              </a:p>
            </p:txBody>
          </p:sp>
          <p:sp>
            <p:nvSpPr>
              <p:cNvPr id="970270" name="Line 542"/>
              <p:cNvSpPr>
                <a:spLocks noChangeShapeType="1"/>
              </p:cNvSpPr>
              <p:nvPr/>
            </p:nvSpPr>
            <p:spPr bwMode="auto">
              <a:xfrm flipV="1">
                <a:off x="4454" y="2364"/>
                <a:ext cx="13" cy="6"/>
              </a:xfrm>
              <a:prstGeom prst="line">
                <a:avLst/>
              </a:prstGeom>
              <a:noFill/>
              <a:ln w="25400">
                <a:solidFill>
                  <a:srgbClr val="00FF00"/>
                </a:solidFill>
                <a:round/>
                <a:headEnd/>
                <a:tailEnd/>
              </a:ln>
            </p:spPr>
            <p:txBody>
              <a:bodyPr/>
              <a:lstStyle/>
              <a:p>
                <a:endParaRPr lang="en-US"/>
              </a:p>
            </p:txBody>
          </p:sp>
          <p:sp>
            <p:nvSpPr>
              <p:cNvPr id="970271" name="Line 543"/>
              <p:cNvSpPr>
                <a:spLocks noChangeShapeType="1"/>
              </p:cNvSpPr>
              <p:nvPr/>
            </p:nvSpPr>
            <p:spPr bwMode="auto">
              <a:xfrm flipV="1">
                <a:off x="4467" y="2357"/>
                <a:ext cx="6" cy="7"/>
              </a:xfrm>
              <a:prstGeom prst="line">
                <a:avLst/>
              </a:prstGeom>
              <a:noFill/>
              <a:ln w="25400">
                <a:solidFill>
                  <a:srgbClr val="00FF00"/>
                </a:solidFill>
                <a:round/>
                <a:headEnd/>
                <a:tailEnd/>
              </a:ln>
            </p:spPr>
            <p:txBody>
              <a:bodyPr/>
              <a:lstStyle/>
              <a:p>
                <a:endParaRPr lang="en-US"/>
              </a:p>
            </p:txBody>
          </p:sp>
          <p:sp>
            <p:nvSpPr>
              <p:cNvPr id="970272" name="Line 544"/>
              <p:cNvSpPr>
                <a:spLocks noChangeShapeType="1"/>
              </p:cNvSpPr>
              <p:nvPr/>
            </p:nvSpPr>
            <p:spPr bwMode="auto">
              <a:xfrm flipV="1">
                <a:off x="4473" y="2351"/>
                <a:ext cx="7" cy="6"/>
              </a:xfrm>
              <a:prstGeom prst="line">
                <a:avLst/>
              </a:prstGeom>
              <a:noFill/>
              <a:ln w="25400">
                <a:solidFill>
                  <a:srgbClr val="00FF00"/>
                </a:solidFill>
                <a:round/>
                <a:headEnd/>
                <a:tailEnd/>
              </a:ln>
            </p:spPr>
            <p:txBody>
              <a:bodyPr/>
              <a:lstStyle/>
              <a:p>
                <a:endParaRPr lang="en-US"/>
              </a:p>
            </p:txBody>
          </p:sp>
          <p:sp>
            <p:nvSpPr>
              <p:cNvPr id="970273" name="Line 545"/>
              <p:cNvSpPr>
                <a:spLocks noChangeShapeType="1"/>
              </p:cNvSpPr>
              <p:nvPr/>
            </p:nvSpPr>
            <p:spPr bwMode="auto">
              <a:xfrm flipV="1">
                <a:off x="4480" y="2345"/>
                <a:ext cx="13" cy="6"/>
              </a:xfrm>
              <a:prstGeom prst="line">
                <a:avLst/>
              </a:prstGeom>
              <a:noFill/>
              <a:ln w="25400">
                <a:solidFill>
                  <a:srgbClr val="00FF00"/>
                </a:solidFill>
                <a:round/>
                <a:headEnd/>
                <a:tailEnd/>
              </a:ln>
            </p:spPr>
            <p:txBody>
              <a:bodyPr/>
              <a:lstStyle/>
              <a:p>
                <a:endParaRPr lang="en-US"/>
              </a:p>
            </p:txBody>
          </p:sp>
          <p:sp>
            <p:nvSpPr>
              <p:cNvPr id="970274" name="Line 546"/>
              <p:cNvSpPr>
                <a:spLocks noChangeShapeType="1"/>
              </p:cNvSpPr>
              <p:nvPr/>
            </p:nvSpPr>
            <p:spPr bwMode="auto">
              <a:xfrm flipV="1">
                <a:off x="4493" y="2338"/>
                <a:ext cx="6" cy="7"/>
              </a:xfrm>
              <a:prstGeom prst="line">
                <a:avLst/>
              </a:prstGeom>
              <a:noFill/>
              <a:ln w="25400">
                <a:solidFill>
                  <a:srgbClr val="00FF00"/>
                </a:solidFill>
                <a:round/>
                <a:headEnd/>
                <a:tailEnd/>
              </a:ln>
            </p:spPr>
            <p:txBody>
              <a:bodyPr/>
              <a:lstStyle/>
              <a:p>
                <a:endParaRPr lang="en-US"/>
              </a:p>
            </p:txBody>
          </p:sp>
          <p:sp>
            <p:nvSpPr>
              <p:cNvPr id="970275" name="Line 547"/>
              <p:cNvSpPr>
                <a:spLocks noChangeShapeType="1"/>
              </p:cNvSpPr>
              <p:nvPr/>
            </p:nvSpPr>
            <p:spPr bwMode="auto">
              <a:xfrm flipV="1">
                <a:off x="4499" y="2332"/>
                <a:ext cx="13" cy="6"/>
              </a:xfrm>
              <a:prstGeom prst="line">
                <a:avLst/>
              </a:prstGeom>
              <a:noFill/>
              <a:ln w="25400">
                <a:solidFill>
                  <a:srgbClr val="00FF00"/>
                </a:solidFill>
                <a:round/>
                <a:headEnd/>
                <a:tailEnd/>
              </a:ln>
            </p:spPr>
            <p:txBody>
              <a:bodyPr/>
              <a:lstStyle/>
              <a:p>
                <a:endParaRPr lang="en-US"/>
              </a:p>
            </p:txBody>
          </p:sp>
          <p:sp>
            <p:nvSpPr>
              <p:cNvPr id="970276" name="Line 548"/>
              <p:cNvSpPr>
                <a:spLocks noChangeShapeType="1"/>
              </p:cNvSpPr>
              <p:nvPr/>
            </p:nvSpPr>
            <p:spPr bwMode="auto">
              <a:xfrm flipV="1">
                <a:off x="4512" y="2325"/>
                <a:ext cx="6" cy="7"/>
              </a:xfrm>
              <a:prstGeom prst="line">
                <a:avLst/>
              </a:prstGeom>
              <a:noFill/>
              <a:ln w="25400">
                <a:solidFill>
                  <a:srgbClr val="00FF00"/>
                </a:solidFill>
                <a:round/>
                <a:headEnd/>
                <a:tailEnd/>
              </a:ln>
            </p:spPr>
            <p:txBody>
              <a:bodyPr/>
              <a:lstStyle/>
              <a:p>
                <a:endParaRPr lang="en-US"/>
              </a:p>
            </p:txBody>
          </p:sp>
          <p:sp>
            <p:nvSpPr>
              <p:cNvPr id="970277" name="Line 549"/>
              <p:cNvSpPr>
                <a:spLocks noChangeShapeType="1"/>
              </p:cNvSpPr>
              <p:nvPr/>
            </p:nvSpPr>
            <p:spPr bwMode="auto">
              <a:xfrm flipV="1">
                <a:off x="4518" y="2319"/>
                <a:ext cx="6" cy="6"/>
              </a:xfrm>
              <a:prstGeom prst="line">
                <a:avLst/>
              </a:prstGeom>
              <a:noFill/>
              <a:ln w="25400">
                <a:solidFill>
                  <a:srgbClr val="00FF00"/>
                </a:solidFill>
                <a:round/>
                <a:headEnd/>
                <a:tailEnd/>
              </a:ln>
            </p:spPr>
            <p:txBody>
              <a:bodyPr/>
              <a:lstStyle/>
              <a:p>
                <a:endParaRPr lang="en-US"/>
              </a:p>
            </p:txBody>
          </p:sp>
          <p:sp>
            <p:nvSpPr>
              <p:cNvPr id="970278" name="Line 550"/>
              <p:cNvSpPr>
                <a:spLocks noChangeShapeType="1"/>
              </p:cNvSpPr>
              <p:nvPr/>
            </p:nvSpPr>
            <p:spPr bwMode="auto">
              <a:xfrm flipV="1">
                <a:off x="4524" y="2313"/>
                <a:ext cx="13" cy="6"/>
              </a:xfrm>
              <a:prstGeom prst="line">
                <a:avLst/>
              </a:prstGeom>
              <a:noFill/>
              <a:ln w="25400">
                <a:solidFill>
                  <a:srgbClr val="00FF00"/>
                </a:solidFill>
                <a:round/>
                <a:headEnd/>
                <a:tailEnd/>
              </a:ln>
            </p:spPr>
            <p:txBody>
              <a:bodyPr/>
              <a:lstStyle/>
              <a:p>
                <a:endParaRPr lang="en-US"/>
              </a:p>
            </p:txBody>
          </p:sp>
          <p:sp>
            <p:nvSpPr>
              <p:cNvPr id="970279" name="Line 551"/>
              <p:cNvSpPr>
                <a:spLocks noChangeShapeType="1"/>
              </p:cNvSpPr>
              <p:nvPr/>
            </p:nvSpPr>
            <p:spPr bwMode="auto">
              <a:xfrm flipV="1">
                <a:off x="4537" y="2306"/>
                <a:ext cx="7" cy="7"/>
              </a:xfrm>
              <a:prstGeom prst="line">
                <a:avLst/>
              </a:prstGeom>
              <a:noFill/>
              <a:ln w="25400">
                <a:solidFill>
                  <a:srgbClr val="00FF00"/>
                </a:solidFill>
                <a:round/>
                <a:headEnd/>
                <a:tailEnd/>
              </a:ln>
            </p:spPr>
            <p:txBody>
              <a:bodyPr/>
              <a:lstStyle/>
              <a:p>
                <a:endParaRPr lang="en-US"/>
              </a:p>
            </p:txBody>
          </p:sp>
          <p:sp>
            <p:nvSpPr>
              <p:cNvPr id="970280" name="Line 552"/>
              <p:cNvSpPr>
                <a:spLocks noChangeShapeType="1"/>
              </p:cNvSpPr>
              <p:nvPr/>
            </p:nvSpPr>
            <p:spPr bwMode="auto">
              <a:xfrm flipV="1">
                <a:off x="4544" y="2300"/>
                <a:ext cx="12" cy="6"/>
              </a:xfrm>
              <a:prstGeom prst="line">
                <a:avLst/>
              </a:prstGeom>
              <a:noFill/>
              <a:ln w="25400">
                <a:solidFill>
                  <a:srgbClr val="00FF00"/>
                </a:solidFill>
                <a:round/>
                <a:headEnd/>
                <a:tailEnd/>
              </a:ln>
            </p:spPr>
            <p:txBody>
              <a:bodyPr/>
              <a:lstStyle/>
              <a:p>
                <a:endParaRPr lang="en-US"/>
              </a:p>
            </p:txBody>
          </p:sp>
          <p:sp>
            <p:nvSpPr>
              <p:cNvPr id="970281" name="Line 553"/>
              <p:cNvSpPr>
                <a:spLocks noChangeShapeType="1"/>
              </p:cNvSpPr>
              <p:nvPr/>
            </p:nvSpPr>
            <p:spPr bwMode="auto">
              <a:xfrm flipV="1">
                <a:off x="4556" y="2294"/>
                <a:ext cx="7" cy="6"/>
              </a:xfrm>
              <a:prstGeom prst="line">
                <a:avLst/>
              </a:prstGeom>
              <a:noFill/>
              <a:ln w="25400">
                <a:solidFill>
                  <a:srgbClr val="00FF00"/>
                </a:solidFill>
                <a:round/>
                <a:headEnd/>
                <a:tailEnd/>
              </a:ln>
            </p:spPr>
            <p:txBody>
              <a:bodyPr/>
              <a:lstStyle/>
              <a:p>
                <a:endParaRPr lang="en-US"/>
              </a:p>
            </p:txBody>
          </p:sp>
          <p:sp>
            <p:nvSpPr>
              <p:cNvPr id="970282" name="Line 554"/>
              <p:cNvSpPr>
                <a:spLocks noChangeShapeType="1"/>
              </p:cNvSpPr>
              <p:nvPr/>
            </p:nvSpPr>
            <p:spPr bwMode="auto">
              <a:xfrm flipV="1">
                <a:off x="4563" y="2287"/>
                <a:ext cx="6" cy="7"/>
              </a:xfrm>
              <a:prstGeom prst="line">
                <a:avLst/>
              </a:prstGeom>
              <a:noFill/>
              <a:ln w="25400">
                <a:solidFill>
                  <a:srgbClr val="00FF00"/>
                </a:solidFill>
                <a:round/>
                <a:headEnd/>
                <a:tailEnd/>
              </a:ln>
            </p:spPr>
            <p:txBody>
              <a:bodyPr/>
              <a:lstStyle/>
              <a:p>
                <a:endParaRPr lang="en-US"/>
              </a:p>
            </p:txBody>
          </p:sp>
          <p:sp>
            <p:nvSpPr>
              <p:cNvPr id="970283" name="Line 555"/>
              <p:cNvSpPr>
                <a:spLocks noChangeShapeType="1"/>
              </p:cNvSpPr>
              <p:nvPr/>
            </p:nvSpPr>
            <p:spPr bwMode="auto">
              <a:xfrm flipV="1">
                <a:off x="4569" y="2281"/>
                <a:ext cx="13" cy="6"/>
              </a:xfrm>
              <a:prstGeom prst="line">
                <a:avLst/>
              </a:prstGeom>
              <a:noFill/>
              <a:ln w="25400">
                <a:solidFill>
                  <a:srgbClr val="00FF00"/>
                </a:solidFill>
                <a:round/>
                <a:headEnd/>
                <a:tailEnd/>
              </a:ln>
            </p:spPr>
            <p:txBody>
              <a:bodyPr/>
              <a:lstStyle/>
              <a:p>
                <a:endParaRPr lang="en-US"/>
              </a:p>
            </p:txBody>
          </p:sp>
          <p:sp>
            <p:nvSpPr>
              <p:cNvPr id="970284" name="Line 556"/>
              <p:cNvSpPr>
                <a:spLocks noChangeShapeType="1"/>
              </p:cNvSpPr>
              <p:nvPr/>
            </p:nvSpPr>
            <p:spPr bwMode="auto">
              <a:xfrm flipV="1">
                <a:off x="4582" y="2274"/>
                <a:ext cx="6" cy="7"/>
              </a:xfrm>
              <a:prstGeom prst="line">
                <a:avLst/>
              </a:prstGeom>
              <a:noFill/>
              <a:ln w="25400">
                <a:solidFill>
                  <a:srgbClr val="00FF00"/>
                </a:solidFill>
                <a:round/>
                <a:headEnd/>
                <a:tailEnd/>
              </a:ln>
            </p:spPr>
            <p:txBody>
              <a:bodyPr/>
              <a:lstStyle/>
              <a:p>
                <a:endParaRPr lang="en-US"/>
              </a:p>
            </p:txBody>
          </p:sp>
          <p:sp>
            <p:nvSpPr>
              <p:cNvPr id="970285" name="Line 557"/>
              <p:cNvSpPr>
                <a:spLocks noChangeShapeType="1"/>
              </p:cNvSpPr>
              <p:nvPr/>
            </p:nvSpPr>
            <p:spPr bwMode="auto">
              <a:xfrm flipV="1">
                <a:off x="4588" y="2268"/>
                <a:ext cx="7" cy="6"/>
              </a:xfrm>
              <a:prstGeom prst="line">
                <a:avLst/>
              </a:prstGeom>
              <a:noFill/>
              <a:ln w="25400">
                <a:solidFill>
                  <a:srgbClr val="00FF00"/>
                </a:solidFill>
                <a:round/>
                <a:headEnd/>
                <a:tailEnd/>
              </a:ln>
            </p:spPr>
            <p:txBody>
              <a:bodyPr/>
              <a:lstStyle/>
              <a:p>
                <a:endParaRPr lang="en-US"/>
              </a:p>
            </p:txBody>
          </p:sp>
          <p:sp>
            <p:nvSpPr>
              <p:cNvPr id="970286" name="Line 558"/>
              <p:cNvSpPr>
                <a:spLocks noChangeShapeType="1"/>
              </p:cNvSpPr>
              <p:nvPr/>
            </p:nvSpPr>
            <p:spPr bwMode="auto">
              <a:xfrm flipV="1">
                <a:off x="4595" y="2262"/>
                <a:ext cx="12" cy="6"/>
              </a:xfrm>
              <a:prstGeom prst="line">
                <a:avLst/>
              </a:prstGeom>
              <a:noFill/>
              <a:ln w="25400">
                <a:solidFill>
                  <a:srgbClr val="00FF00"/>
                </a:solidFill>
                <a:round/>
                <a:headEnd/>
                <a:tailEnd/>
              </a:ln>
            </p:spPr>
            <p:txBody>
              <a:bodyPr/>
              <a:lstStyle/>
              <a:p>
                <a:endParaRPr lang="en-US"/>
              </a:p>
            </p:txBody>
          </p:sp>
          <p:sp>
            <p:nvSpPr>
              <p:cNvPr id="970287" name="Line 559"/>
              <p:cNvSpPr>
                <a:spLocks noChangeShapeType="1"/>
              </p:cNvSpPr>
              <p:nvPr/>
            </p:nvSpPr>
            <p:spPr bwMode="auto">
              <a:xfrm flipV="1">
                <a:off x="4607" y="2255"/>
                <a:ext cx="7" cy="7"/>
              </a:xfrm>
              <a:prstGeom prst="line">
                <a:avLst/>
              </a:prstGeom>
              <a:noFill/>
              <a:ln w="25400">
                <a:solidFill>
                  <a:srgbClr val="00FF00"/>
                </a:solidFill>
                <a:round/>
                <a:headEnd/>
                <a:tailEnd/>
              </a:ln>
            </p:spPr>
            <p:txBody>
              <a:bodyPr/>
              <a:lstStyle/>
              <a:p>
                <a:endParaRPr lang="en-US"/>
              </a:p>
            </p:txBody>
          </p:sp>
          <p:sp>
            <p:nvSpPr>
              <p:cNvPr id="970288" name="Line 560"/>
              <p:cNvSpPr>
                <a:spLocks noChangeShapeType="1"/>
              </p:cNvSpPr>
              <p:nvPr/>
            </p:nvSpPr>
            <p:spPr bwMode="auto">
              <a:xfrm flipV="1">
                <a:off x="4614" y="2249"/>
                <a:ext cx="13" cy="6"/>
              </a:xfrm>
              <a:prstGeom prst="line">
                <a:avLst/>
              </a:prstGeom>
              <a:noFill/>
              <a:ln w="25400">
                <a:solidFill>
                  <a:srgbClr val="00FF00"/>
                </a:solidFill>
                <a:round/>
                <a:headEnd/>
                <a:tailEnd/>
              </a:ln>
            </p:spPr>
            <p:txBody>
              <a:bodyPr/>
              <a:lstStyle/>
              <a:p>
                <a:endParaRPr lang="en-US"/>
              </a:p>
            </p:txBody>
          </p:sp>
          <p:sp>
            <p:nvSpPr>
              <p:cNvPr id="970289" name="Line 561"/>
              <p:cNvSpPr>
                <a:spLocks noChangeShapeType="1"/>
              </p:cNvSpPr>
              <p:nvPr/>
            </p:nvSpPr>
            <p:spPr bwMode="auto">
              <a:xfrm flipV="1">
                <a:off x="4627" y="2243"/>
                <a:ext cx="6" cy="6"/>
              </a:xfrm>
              <a:prstGeom prst="line">
                <a:avLst/>
              </a:prstGeom>
              <a:noFill/>
              <a:ln w="25400">
                <a:solidFill>
                  <a:srgbClr val="00FF00"/>
                </a:solidFill>
                <a:round/>
                <a:headEnd/>
                <a:tailEnd/>
              </a:ln>
            </p:spPr>
            <p:txBody>
              <a:bodyPr/>
              <a:lstStyle/>
              <a:p>
                <a:endParaRPr lang="en-US"/>
              </a:p>
            </p:txBody>
          </p:sp>
          <p:sp>
            <p:nvSpPr>
              <p:cNvPr id="970290" name="Line 562"/>
              <p:cNvSpPr>
                <a:spLocks noChangeShapeType="1"/>
              </p:cNvSpPr>
              <p:nvPr/>
            </p:nvSpPr>
            <p:spPr bwMode="auto">
              <a:xfrm flipV="1">
                <a:off x="4633" y="2236"/>
                <a:ext cx="6" cy="7"/>
              </a:xfrm>
              <a:prstGeom prst="line">
                <a:avLst/>
              </a:prstGeom>
              <a:noFill/>
              <a:ln w="25400">
                <a:solidFill>
                  <a:srgbClr val="00FF00"/>
                </a:solidFill>
                <a:round/>
                <a:headEnd/>
                <a:tailEnd/>
              </a:ln>
            </p:spPr>
            <p:txBody>
              <a:bodyPr/>
              <a:lstStyle/>
              <a:p>
                <a:endParaRPr lang="en-US"/>
              </a:p>
            </p:txBody>
          </p:sp>
          <p:sp>
            <p:nvSpPr>
              <p:cNvPr id="970291" name="Line 563"/>
              <p:cNvSpPr>
                <a:spLocks noChangeShapeType="1"/>
              </p:cNvSpPr>
              <p:nvPr/>
            </p:nvSpPr>
            <p:spPr bwMode="auto">
              <a:xfrm flipV="1">
                <a:off x="4639" y="2230"/>
                <a:ext cx="13" cy="6"/>
              </a:xfrm>
              <a:prstGeom prst="line">
                <a:avLst/>
              </a:prstGeom>
              <a:noFill/>
              <a:ln w="25400">
                <a:solidFill>
                  <a:srgbClr val="00FF00"/>
                </a:solidFill>
                <a:round/>
                <a:headEnd/>
                <a:tailEnd/>
              </a:ln>
            </p:spPr>
            <p:txBody>
              <a:bodyPr/>
              <a:lstStyle/>
              <a:p>
                <a:endParaRPr lang="en-US"/>
              </a:p>
            </p:txBody>
          </p:sp>
          <p:sp>
            <p:nvSpPr>
              <p:cNvPr id="970292" name="Line 564"/>
              <p:cNvSpPr>
                <a:spLocks noChangeShapeType="1"/>
              </p:cNvSpPr>
              <p:nvPr/>
            </p:nvSpPr>
            <p:spPr bwMode="auto">
              <a:xfrm>
                <a:off x="4652" y="2230"/>
                <a:ext cx="6" cy="1"/>
              </a:xfrm>
              <a:prstGeom prst="line">
                <a:avLst/>
              </a:prstGeom>
              <a:noFill/>
              <a:ln w="25400">
                <a:solidFill>
                  <a:srgbClr val="00FF00"/>
                </a:solidFill>
                <a:round/>
                <a:headEnd/>
                <a:tailEnd/>
              </a:ln>
            </p:spPr>
            <p:txBody>
              <a:bodyPr/>
              <a:lstStyle/>
              <a:p>
                <a:endParaRPr lang="en-US"/>
              </a:p>
            </p:txBody>
          </p:sp>
          <p:sp>
            <p:nvSpPr>
              <p:cNvPr id="970293" name="Line 565"/>
              <p:cNvSpPr>
                <a:spLocks noChangeShapeType="1"/>
              </p:cNvSpPr>
              <p:nvPr/>
            </p:nvSpPr>
            <p:spPr bwMode="auto">
              <a:xfrm flipV="1">
                <a:off x="4658" y="2223"/>
                <a:ext cx="7" cy="7"/>
              </a:xfrm>
              <a:prstGeom prst="line">
                <a:avLst/>
              </a:prstGeom>
              <a:noFill/>
              <a:ln w="25400">
                <a:solidFill>
                  <a:srgbClr val="00FF00"/>
                </a:solidFill>
                <a:round/>
                <a:headEnd/>
                <a:tailEnd/>
              </a:ln>
            </p:spPr>
            <p:txBody>
              <a:bodyPr/>
              <a:lstStyle/>
              <a:p>
                <a:endParaRPr lang="en-US"/>
              </a:p>
            </p:txBody>
          </p:sp>
          <p:sp>
            <p:nvSpPr>
              <p:cNvPr id="970294" name="Line 566"/>
              <p:cNvSpPr>
                <a:spLocks noChangeShapeType="1"/>
              </p:cNvSpPr>
              <p:nvPr/>
            </p:nvSpPr>
            <p:spPr bwMode="auto">
              <a:xfrm flipV="1">
                <a:off x="4665" y="2217"/>
                <a:ext cx="13" cy="6"/>
              </a:xfrm>
              <a:prstGeom prst="line">
                <a:avLst/>
              </a:prstGeom>
              <a:noFill/>
              <a:ln w="25400">
                <a:solidFill>
                  <a:srgbClr val="00FF00"/>
                </a:solidFill>
                <a:round/>
                <a:headEnd/>
                <a:tailEnd/>
              </a:ln>
            </p:spPr>
            <p:txBody>
              <a:bodyPr/>
              <a:lstStyle/>
              <a:p>
                <a:endParaRPr lang="en-US"/>
              </a:p>
            </p:txBody>
          </p:sp>
          <p:sp>
            <p:nvSpPr>
              <p:cNvPr id="970295" name="Line 567"/>
              <p:cNvSpPr>
                <a:spLocks noChangeShapeType="1"/>
              </p:cNvSpPr>
              <p:nvPr/>
            </p:nvSpPr>
            <p:spPr bwMode="auto">
              <a:xfrm flipV="1">
                <a:off x="4678" y="2211"/>
                <a:ext cx="6" cy="6"/>
              </a:xfrm>
              <a:prstGeom prst="line">
                <a:avLst/>
              </a:prstGeom>
              <a:noFill/>
              <a:ln w="25400">
                <a:solidFill>
                  <a:srgbClr val="00FF00"/>
                </a:solidFill>
                <a:round/>
                <a:headEnd/>
                <a:tailEnd/>
              </a:ln>
            </p:spPr>
            <p:txBody>
              <a:bodyPr/>
              <a:lstStyle/>
              <a:p>
                <a:endParaRPr lang="en-US"/>
              </a:p>
            </p:txBody>
          </p:sp>
          <p:sp>
            <p:nvSpPr>
              <p:cNvPr id="970296" name="Line 568"/>
              <p:cNvSpPr>
                <a:spLocks noChangeShapeType="1"/>
              </p:cNvSpPr>
              <p:nvPr/>
            </p:nvSpPr>
            <p:spPr bwMode="auto">
              <a:xfrm flipV="1">
                <a:off x="4684" y="2204"/>
                <a:ext cx="13" cy="7"/>
              </a:xfrm>
              <a:prstGeom prst="line">
                <a:avLst/>
              </a:prstGeom>
              <a:noFill/>
              <a:ln w="25400">
                <a:solidFill>
                  <a:srgbClr val="00FF00"/>
                </a:solidFill>
                <a:round/>
                <a:headEnd/>
                <a:tailEnd/>
              </a:ln>
            </p:spPr>
            <p:txBody>
              <a:bodyPr/>
              <a:lstStyle/>
              <a:p>
                <a:endParaRPr lang="en-US"/>
              </a:p>
            </p:txBody>
          </p:sp>
          <p:sp>
            <p:nvSpPr>
              <p:cNvPr id="970297" name="Line 569"/>
              <p:cNvSpPr>
                <a:spLocks noChangeShapeType="1"/>
              </p:cNvSpPr>
              <p:nvPr/>
            </p:nvSpPr>
            <p:spPr bwMode="auto">
              <a:xfrm flipV="1">
                <a:off x="4697" y="2198"/>
                <a:ext cx="6" cy="6"/>
              </a:xfrm>
              <a:prstGeom prst="line">
                <a:avLst/>
              </a:prstGeom>
              <a:noFill/>
              <a:ln w="25400">
                <a:solidFill>
                  <a:srgbClr val="00FF00"/>
                </a:solidFill>
                <a:round/>
                <a:headEnd/>
                <a:tailEnd/>
              </a:ln>
            </p:spPr>
            <p:txBody>
              <a:bodyPr/>
              <a:lstStyle/>
              <a:p>
                <a:endParaRPr lang="en-US"/>
              </a:p>
            </p:txBody>
          </p:sp>
          <p:sp>
            <p:nvSpPr>
              <p:cNvPr id="970298" name="Line 570"/>
              <p:cNvSpPr>
                <a:spLocks noChangeShapeType="1"/>
              </p:cNvSpPr>
              <p:nvPr/>
            </p:nvSpPr>
            <p:spPr bwMode="auto">
              <a:xfrm flipV="1">
                <a:off x="4703" y="2191"/>
                <a:ext cx="7" cy="7"/>
              </a:xfrm>
              <a:prstGeom prst="line">
                <a:avLst/>
              </a:prstGeom>
              <a:noFill/>
              <a:ln w="25400">
                <a:solidFill>
                  <a:srgbClr val="00FF00"/>
                </a:solidFill>
                <a:round/>
                <a:headEnd/>
                <a:tailEnd/>
              </a:ln>
            </p:spPr>
            <p:txBody>
              <a:bodyPr/>
              <a:lstStyle/>
              <a:p>
                <a:endParaRPr lang="en-US"/>
              </a:p>
            </p:txBody>
          </p:sp>
          <p:sp>
            <p:nvSpPr>
              <p:cNvPr id="970299" name="Line 571"/>
              <p:cNvSpPr>
                <a:spLocks noChangeShapeType="1"/>
              </p:cNvSpPr>
              <p:nvPr/>
            </p:nvSpPr>
            <p:spPr bwMode="auto">
              <a:xfrm flipV="1">
                <a:off x="4710" y="2185"/>
                <a:ext cx="12" cy="6"/>
              </a:xfrm>
              <a:prstGeom prst="line">
                <a:avLst/>
              </a:prstGeom>
              <a:noFill/>
              <a:ln w="25400">
                <a:solidFill>
                  <a:srgbClr val="00FF00"/>
                </a:solidFill>
                <a:round/>
                <a:headEnd/>
                <a:tailEnd/>
              </a:ln>
            </p:spPr>
            <p:txBody>
              <a:bodyPr/>
              <a:lstStyle/>
              <a:p>
                <a:endParaRPr lang="en-US"/>
              </a:p>
            </p:txBody>
          </p:sp>
          <p:sp>
            <p:nvSpPr>
              <p:cNvPr id="970300" name="Line 572"/>
              <p:cNvSpPr>
                <a:spLocks noChangeShapeType="1"/>
              </p:cNvSpPr>
              <p:nvPr/>
            </p:nvSpPr>
            <p:spPr bwMode="auto">
              <a:xfrm flipV="1">
                <a:off x="4722" y="2179"/>
                <a:ext cx="7" cy="6"/>
              </a:xfrm>
              <a:prstGeom prst="line">
                <a:avLst/>
              </a:prstGeom>
              <a:noFill/>
              <a:ln w="25400">
                <a:solidFill>
                  <a:srgbClr val="00FF00"/>
                </a:solidFill>
                <a:round/>
                <a:headEnd/>
                <a:tailEnd/>
              </a:ln>
            </p:spPr>
            <p:txBody>
              <a:bodyPr/>
              <a:lstStyle/>
              <a:p>
                <a:endParaRPr lang="en-US"/>
              </a:p>
            </p:txBody>
          </p:sp>
          <p:sp>
            <p:nvSpPr>
              <p:cNvPr id="970301" name="Line 573"/>
              <p:cNvSpPr>
                <a:spLocks noChangeShapeType="1"/>
              </p:cNvSpPr>
              <p:nvPr/>
            </p:nvSpPr>
            <p:spPr bwMode="auto">
              <a:xfrm flipV="1">
                <a:off x="4729" y="2172"/>
                <a:ext cx="12" cy="7"/>
              </a:xfrm>
              <a:prstGeom prst="line">
                <a:avLst/>
              </a:prstGeom>
              <a:noFill/>
              <a:ln w="25400">
                <a:solidFill>
                  <a:srgbClr val="00FF00"/>
                </a:solidFill>
                <a:round/>
                <a:headEnd/>
                <a:tailEnd/>
              </a:ln>
            </p:spPr>
            <p:txBody>
              <a:bodyPr/>
              <a:lstStyle/>
              <a:p>
                <a:endParaRPr lang="en-US"/>
              </a:p>
            </p:txBody>
          </p:sp>
          <p:sp>
            <p:nvSpPr>
              <p:cNvPr id="970302" name="Line 574"/>
              <p:cNvSpPr>
                <a:spLocks noChangeShapeType="1"/>
              </p:cNvSpPr>
              <p:nvPr/>
            </p:nvSpPr>
            <p:spPr bwMode="auto">
              <a:xfrm>
                <a:off x="4741" y="2172"/>
                <a:ext cx="7" cy="1"/>
              </a:xfrm>
              <a:prstGeom prst="line">
                <a:avLst/>
              </a:prstGeom>
              <a:noFill/>
              <a:ln w="25400">
                <a:solidFill>
                  <a:srgbClr val="00FF00"/>
                </a:solidFill>
                <a:round/>
                <a:headEnd/>
                <a:tailEnd/>
              </a:ln>
            </p:spPr>
            <p:txBody>
              <a:bodyPr/>
              <a:lstStyle/>
              <a:p>
                <a:endParaRPr lang="en-US"/>
              </a:p>
            </p:txBody>
          </p:sp>
          <p:sp>
            <p:nvSpPr>
              <p:cNvPr id="970303" name="Line 575"/>
              <p:cNvSpPr>
                <a:spLocks noChangeShapeType="1"/>
              </p:cNvSpPr>
              <p:nvPr/>
            </p:nvSpPr>
            <p:spPr bwMode="auto">
              <a:xfrm flipV="1">
                <a:off x="4748" y="2166"/>
                <a:ext cx="6" cy="6"/>
              </a:xfrm>
              <a:prstGeom prst="line">
                <a:avLst/>
              </a:prstGeom>
              <a:noFill/>
              <a:ln w="25400">
                <a:solidFill>
                  <a:srgbClr val="00FF00"/>
                </a:solidFill>
                <a:round/>
                <a:headEnd/>
                <a:tailEnd/>
              </a:ln>
            </p:spPr>
            <p:txBody>
              <a:bodyPr/>
              <a:lstStyle/>
              <a:p>
                <a:endParaRPr lang="en-US"/>
              </a:p>
            </p:txBody>
          </p:sp>
          <p:sp>
            <p:nvSpPr>
              <p:cNvPr id="970304" name="Line 576"/>
              <p:cNvSpPr>
                <a:spLocks noChangeShapeType="1"/>
              </p:cNvSpPr>
              <p:nvPr/>
            </p:nvSpPr>
            <p:spPr bwMode="auto">
              <a:xfrm flipV="1">
                <a:off x="4754" y="2160"/>
                <a:ext cx="13" cy="6"/>
              </a:xfrm>
              <a:prstGeom prst="line">
                <a:avLst/>
              </a:prstGeom>
              <a:noFill/>
              <a:ln w="25400">
                <a:solidFill>
                  <a:srgbClr val="00FF00"/>
                </a:solidFill>
                <a:round/>
                <a:headEnd/>
                <a:tailEnd/>
              </a:ln>
            </p:spPr>
            <p:txBody>
              <a:bodyPr/>
              <a:lstStyle/>
              <a:p>
                <a:endParaRPr lang="en-US"/>
              </a:p>
            </p:txBody>
          </p:sp>
          <p:sp>
            <p:nvSpPr>
              <p:cNvPr id="970305" name="Line 577"/>
              <p:cNvSpPr>
                <a:spLocks noChangeShapeType="1"/>
              </p:cNvSpPr>
              <p:nvPr/>
            </p:nvSpPr>
            <p:spPr bwMode="auto">
              <a:xfrm flipV="1">
                <a:off x="4767" y="2153"/>
                <a:ext cx="6" cy="7"/>
              </a:xfrm>
              <a:prstGeom prst="line">
                <a:avLst/>
              </a:prstGeom>
              <a:noFill/>
              <a:ln w="25400">
                <a:solidFill>
                  <a:srgbClr val="00FF00"/>
                </a:solidFill>
                <a:round/>
                <a:headEnd/>
                <a:tailEnd/>
              </a:ln>
            </p:spPr>
            <p:txBody>
              <a:bodyPr/>
              <a:lstStyle/>
              <a:p>
                <a:endParaRPr lang="en-US"/>
              </a:p>
            </p:txBody>
          </p:sp>
          <p:sp>
            <p:nvSpPr>
              <p:cNvPr id="970306" name="Line 578"/>
              <p:cNvSpPr>
                <a:spLocks noChangeShapeType="1"/>
              </p:cNvSpPr>
              <p:nvPr/>
            </p:nvSpPr>
            <p:spPr bwMode="auto">
              <a:xfrm flipV="1">
                <a:off x="4773" y="2147"/>
                <a:ext cx="7" cy="6"/>
              </a:xfrm>
              <a:prstGeom prst="line">
                <a:avLst/>
              </a:prstGeom>
              <a:noFill/>
              <a:ln w="25400">
                <a:solidFill>
                  <a:srgbClr val="00FF00"/>
                </a:solidFill>
                <a:round/>
                <a:headEnd/>
                <a:tailEnd/>
              </a:ln>
            </p:spPr>
            <p:txBody>
              <a:bodyPr/>
              <a:lstStyle/>
              <a:p>
                <a:endParaRPr lang="en-US"/>
              </a:p>
            </p:txBody>
          </p:sp>
          <p:sp>
            <p:nvSpPr>
              <p:cNvPr id="970307" name="Line 579"/>
              <p:cNvSpPr>
                <a:spLocks noChangeShapeType="1"/>
              </p:cNvSpPr>
              <p:nvPr/>
            </p:nvSpPr>
            <p:spPr bwMode="auto">
              <a:xfrm flipV="1">
                <a:off x="4780" y="2140"/>
                <a:ext cx="12" cy="7"/>
              </a:xfrm>
              <a:prstGeom prst="line">
                <a:avLst/>
              </a:prstGeom>
              <a:noFill/>
              <a:ln w="25400">
                <a:solidFill>
                  <a:srgbClr val="00FF00"/>
                </a:solidFill>
                <a:round/>
                <a:headEnd/>
                <a:tailEnd/>
              </a:ln>
            </p:spPr>
            <p:txBody>
              <a:bodyPr/>
              <a:lstStyle/>
              <a:p>
                <a:endParaRPr lang="en-US"/>
              </a:p>
            </p:txBody>
          </p:sp>
          <p:sp>
            <p:nvSpPr>
              <p:cNvPr id="970308" name="Line 580"/>
              <p:cNvSpPr>
                <a:spLocks noChangeShapeType="1"/>
              </p:cNvSpPr>
              <p:nvPr/>
            </p:nvSpPr>
            <p:spPr bwMode="auto">
              <a:xfrm flipV="1">
                <a:off x="4792" y="2134"/>
                <a:ext cx="7" cy="6"/>
              </a:xfrm>
              <a:prstGeom prst="line">
                <a:avLst/>
              </a:prstGeom>
              <a:noFill/>
              <a:ln w="25400">
                <a:solidFill>
                  <a:srgbClr val="00FF00"/>
                </a:solidFill>
                <a:round/>
                <a:headEnd/>
                <a:tailEnd/>
              </a:ln>
            </p:spPr>
            <p:txBody>
              <a:bodyPr/>
              <a:lstStyle/>
              <a:p>
                <a:endParaRPr lang="en-US"/>
              </a:p>
            </p:txBody>
          </p:sp>
          <p:sp>
            <p:nvSpPr>
              <p:cNvPr id="970309" name="Line 581"/>
              <p:cNvSpPr>
                <a:spLocks noChangeShapeType="1"/>
              </p:cNvSpPr>
              <p:nvPr/>
            </p:nvSpPr>
            <p:spPr bwMode="auto">
              <a:xfrm>
                <a:off x="4799" y="2134"/>
                <a:ext cx="13" cy="1"/>
              </a:xfrm>
              <a:prstGeom prst="line">
                <a:avLst/>
              </a:prstGeom>
              <a:noFill/>
              <a:ln w="25400">
                <a:solidFill>
                  <a:srgbClr val="00FF00"/>
                </a:solidFill>
                <a:round/>
                <a:headEnd/>
                <a:tailEnd/>
              </a:ln>
            </p:spPr>
            <p:txBody>
              <a:bodyPr/>
              <a:lstStyle/>
              <a:p>
                <a:endParaRPr lang="en-US"/>
              </a:p>
            </p:txBody>
          </p:sp>
          <p:sp>
            <p:nvSpPr>
              <p:cNvPr id="970310" name="Line 582"/>
              <p:cNvSpPr>
                <a:spLocks noChangeShapeType="1"/>
              </p:cNvSpPr>
              <p:nvPr/>
            </p:nvSpPr>
            <p:spPr bwMode="auto">
              <a:xfrm flipV="1">
                <a:off x="4812" y="2128"/>
                <a:ext cx="6" cy="6"/>
              </a:xfrm>
              <a:prstGeom prst="line">
                <a:avLst/>
              </a:prstGeom>
              <a:noFill/>
              <a:ln w="25400">
                <a:solidFill>
                  <a:srgbClr val="00FF00"/>
                </a:solidFill>
                <a:round/>
                <a:headEnd/>
                <a:tailEnd/>
              </a:ln>
            </p:spPr>
            <p:txBody>
              <a:bodyPr/>
              <a:lstStyle/>
              <a:p>
                <a:endParaRPr lang="en-US"/>
              </a:p>
            </p:txBody>
          </p:sp>
          <p:sp>
            <p:nvSpPr>
              <p:cNvPr id="970311" name="Line 583"/>
              <p:cNvSpPr>
                <a:spLocks noChangeShapeType="1"/>
              </p:cNvSpPr>
              <p:nvPr/>
            </p:nvSpPr>
            <p:spPr bwMode="auto">
              <a:xfrm flipV="1">
                <a:off x="4818" y="2121"/>
                <a:ext cx="6" cy="7"/>
              </a:xfrm>
              <a:prstGeom prst="line">
                <a:avLst/>
              </a:prstGeom>
              <a:noFill/>
              <a:ln w="25400">
                <a:solidFill>
                  <a:srgbClr val="00FF00"/>
                </a:solidFill>
                <a:round/>
                <a:headEnd/>
                <a:tailEnd/>
              </a:ln>
            </p:spPr>
            <p:txBody>
              <a:bodyPr/>
              <a:lstStyle/>
              <a:p>
                <a:endParaRPr lang="en-US"/>
              </a:p>
            </p:txBody>
          </p:sp>
          <p:sp>
            <p:nvSpPr>
              <p:cNvPr id="970312" name="Line 584"/>
              <p:cNvSpPr>
                <a:spLocks noChangeShapeType="1"/>
              </p:cNvSpPr>
              <p:nvPr/>
            </p:nvSpPr>
            <p:spPr bwMode="auto">
              <a:xfrm flipV="1">
                <a:off x="4824" y="2115"/>
                <a:ext cx="13" cy="6"/>
              </a:xfrm>
              <a:prstGeom prst="line">
                <a:avLst/>
              </a:prstGeom>
              <a:noFill/>
              <a:ln w="25400">
                <a:solidFill>
                  <a:srgbClr val="00FF00"/>
                </a:solidFill>
                <a:round/>
                <a:headEnd/>
                <a:tailEnd/>
              </a:ln>
            </p:spPr>
            <p:txBody>
              <a:bodyPr/>
              <a:lstStyle/>
              <a:p>
                <a:endParaRPr lang="en-US"/>
              </a:p>
            </p:txBody>
          </p:sp>
          <p:sp>
            <p:nvSpPr>
              <p:cNvPr id="970313" name="Line 585"/>
              <p:cNvSpPr>
                <a:spLocks noChangeShapeType="1"/>
              </p:cNvSpPr>
              <p:nvPr/>
            </p:nvSpPr>
            <p:spPr bwMode="auto">
              <a:xfrm flipV="1">
                <a:off x="4837" y="2109"/>
                <a:ext cx="7" cy="6"/>
              </a:xfrm>
              <a:prstGeom prst="line">
                <a:avLst/>
              </a:prstGeom>
              <a:noFill/>
              <a:ln w="25400">
                <a:solidFill>
                  <a:srgbClr val="00FF00"/>
                </a:solidFill>
                <a:round/>
                <a:headEnd/>
                <a:tailEnd/>
              </a:ln>
            </p:spPr>
            <p:txBody>
              <a:bodyPr/>
              <a:lstStyle/>
              <a:p>
                <a:endParaRPr lang="en-US"/>
              </a:p>
            </p:txBody>
          </p:sp>
          <p:sp>
            <p:nvSpPr>
              <p:cNvPr id="970314" name="Line 586"/>
              <p:cNvSpPr>
                <a:spLocks noChangeShapeType="1"/>
              </p:cNvSpPr>
              <p:nvPr/>
            </p:nvSpPr>
            <p:spPr bwMode="auto">
              <a:xfrm flipV="1">
                <a:off x="4844" y="2102"/>
                <a:ext cx="12" cy="7"/>
              </a:xfrm>
              <a:prstGeom prst="line">
                <a:avLst/>
              </a:prstGeom>
              <a:noFill/>
              <a:ln w="25400">
                <a:solidFill>
                  <a:srgbClr val="00FF00"/>
                </a:solidFill>
                <a:round/>
                <a:headEnd/>
                <a:tailEnd/>
              </a:ln>
            </p:spPr>
            <p:txBody>
              <a:bodyPr/>
              <a:lstStyle/>
              <a:p>
                <a:endParaRPr lang="en-US"/>
              </a:p>
            </p:txBody>
          </p:sp>
          <p:sp>
            <p:nvSpPr>
              <p:cNvPr id="970315" name="Line 587"/>
              <p:cNvSpPr>
                <a:spLocks noChangeShapeType="1"/>
              </p:cNvSpPr>
              <p:nvPr/>
            </p:nvSpPr>
            <p:spPr bwMode="auto">
              <a:xfrm>
                <a:off x="4856" y="2102"/>
                <a:ext cx="7" cy="1"/>
              </a:xfrm>
              <a:prstGeom prst="line">
                <a:avLst/>
              </a:prstGeom>
              <a:noFill/>
              <a:ln w="25400">
                <a:solidFill>
                  <a:srgbClr val="00FF00"/>
                </a:solidFill>
                <a:round/>
                <a:headEnd/>
                <a:tailEnd/>
              </a:ln>
            </p:spPr>
            <p:txBody>
              <a:bodyPr/>
              <a:lstStyle/>
              <a:p>
                <a:endParaRPr lang="en-US"/>
              </a:p>
            </p:txBody>
          </p:sp>
          <p:sp>
            <p:nvSpPr>
              <p:cNvPr id="970316" name="Line 588"/>
              <p:cNvSpPr>
                <a:spLocks noChangeShapeType="1"/>
              </p:cNvSpPr>
              <p:nvPr/>
            </p:nvSpPr>
            <p:spPr bwMode="auto">
              <a:xfrm flipV="1">
                <a:off x="4863" y="2096"/>
                <a:ext cx="6" cy="6"/>
              </a:xfrm>
              <a:prstGeom prst="line">
                <a:avLst/>
              </a:prstGeom>
              <a:noFill/>
              <a:ln w="25400">
                <a:solidFill>
                  <a:srgbClr val="00FF00"/>
                </a:solidFill>
                <a:round/>
                <a:headEnd/>
                <a:tailEnd/>
              </a:ln>
            </p:spPr>
            <p:txBody>
              <a:bodyPr/>
              <a:lstStyle/>
              <a:p>
                <a:endParaRPr lang="en-US"/>
              </a:p>
            </p:txBody>
          </p:sp>
          <p:sp>
            <p:nvSpPr>
              <p:cNvPr id="970317" name="Line 589"/>
              <p:cNvSpPr>
                <a:spLocks noChangeShapeType="1"/>
              </p:cNvSpPr>
              <p:nvPr/>
            </p:nvSpPr>
            <p:spPr bwMode="auto">
              <a:xfrm flipV="1">
                <a:off x="4869" y="2089"/>
                <a:ext cx="13" cy="7"/>
              </a:xfrm>
              <a:prstGeom prst="line">
                <a:avLst/>
              </a:prstGeom>
              <a:noFill/>
              <a:ln w="25400">
                <a:solidFill>
                  <a:srgbClr val="00FF00"/>
                </a:solidFill>
                <a:round/>
                <a:headEnd/>
                <a:tailEnd/>
              </a:ln>
            </p:spPr>
            <p:txBody>
              <a:bodyPr/>
              <a:lstStyle/>
              <a:p>
                <a:endParaRPr lang="en-US"/>
              </a:p>
            </p:txBody>
          </p:sp>
          <p:sp>
            <p:nvSpPr>
              <p:cNvPr id="970318" name="Line 590"/>
              <p:cNvSpPr>
                <a:spLocks noChangeShapeType="1"/>
              </p:cNvSpPr>
              <p:nvPr/>
            </p:nvSpPr>
            <p:spPr bwMode="auto">
              <a:xfrm flipV="1">
                <a:off x="4882" y="2083"/>
                <a:ext cx="6" cy="6"/>
              </a:xfrm>
              <a:prstGeom prst="line">
                <a:avLst/>
              </a:prstGeom>
              <a:noFill/>
              <a:ln w="25400">
                <a:solidFill>
                  <a:srgbClr val="00FF00"/>
                </a:solidFill>
                <a:round/>
                <a:headEnd/>
                <a:tailEnd/>
              </a:ln>
            </p:spPr>
            <p:txBody>
              <a:bodyPr/>
              <a:lstStyle/>
              <a:p>
                <a:endParaRPr lang="en-US"/>
              </a:p>
            </p:txBody>
          </p:sp>
          <p:sp>
            <p:nvSpPr>
              <p:cNvPr id="970319" name="Line 591"/>
              <p:cNvSpPr>
                <a:spLocks noChangeShapeType="1"/>
              </p:cNvSpPr>
              <p:nvPr/>
            </p:nvSpPr>
            <p:spPr bwMode="auto">
              <a:xfrm flipV="1">
                <a:off x="4888" y="2077"/>
                <a:ext cx="7" cy="6"/>
              </a:xfrm>
              <a:prstGeom prst="line">
                <a:avLst/>
              </a:prstGeom>
              <a:noFill/>
              <a:ln w="25400">
                <a:solidFill>
                  <a:srgbClr val="00FF00"/>
                </a:solidFill>
                <a:round/>
                <a:headEnd/>
                <a:tailEnd/>
              </a:ln>
            </p:spPr>
            <p:txBody>
              <a:bodyPr/>
              <a:lstStyle/>
              <a:p>
                <a:endParaRPr lang="en-US"/>
              </a:p>
            </p:txBody>
          </p:sp>
          <p:sp>
            <p:nvSpPr>
              <p:cNvPr id="970320" name="Line 592"/>
              <p:cNvSpPr>
                <a:spLocks noChangeShapeType="1"/>
              </p:cNvSpPr>
              <p:nvPr/>
            </p:nvSpPr>
            <p:spPr bwMode="auto">
              <a:xfrm>
                <a:off x="4895" y="2077"/>
                <a:ext cx="12" cy="1"/>
              </a:xfrm>
              <a:prstGeom prst="line">
                <a:avLst/>
              </a:prstGeom>
              <a:noFill/>
              <a:ln w="25400">
                <a:solidFill>
                  <a:srgbClr val="00FF00"/>
                </a:solidFill>
                <a:round/>
                <a:headEnd/>
                <a:tailEnd/>
              </a:ln>
            </p:spPr>
            <p:txBody>
              <a:bodyPr/>
              <a:lstStyle/>
              <a:p>
                <a:endParaRPr lang="en-US"/>
              </a:p>
            </p:txBody>
          </p:sp>
          <p:sp>
            <p:nvSpPr>
              <p:cNvPr id="970321" name="Line 593"/>
              <p:cNvSpPr>
                <a:spLocks noChangeShapeType="1"/>
              </p:cNvSpPr>
              <p:nvPr/>
            </p:nvSpPr>
            <p:spPr bwMode="auto">
              <a:xfrm flipV="1">
                <a:off x="4907" y="2070"/>
                <a:ext cx="7" cy="7"/>
              </a:xfrm>
              <a:prstGeom prst="line">
                <a:avLst/>
              </a:prstGeom>
              <a:noFill/>
              <a:ln w="25400">
                <a:solidFill>
                  <a:srgbClr val="00FF00"/>
                </a:solidFill>
                <a:round/>
                <a:headEnd/>
                <a:tailEnd/>
              </a:ln>
            </p:spPr>
            <p:txBody>
              <a:bodyPr/>
              <a:lstStyle/>
              <a:p>
                <a:endParaRPr lang="en-US"/>
              </a:p>
            </p:txBody>
          </p:sp>
          <p:sp>
            <p:nvSpPr>
              <p:cNvPr id="970322" name="Line 594"/>
              <p:cNvSpPr>
                <a:spLocks noChangeShapeType="1"/>
              </p:cNvSpPr>
              <p:nvPr/>
            </p:nvSpPr>
            <p:spPr bwMode="auto">
              <a:xfrm flipV="1">
                <a:off x="4914" y="2064"/>
                <a:ext cx="12" cy="6"/>
              </a:xfrm>
              <a:prstGeom prst="line">
                <a:avLst/>
              </a:prstGeom>
              <a:noFill/>
              <a:ln w="25400">
                <a:solidFill>
                  <a:srgbClr val="00FF00"/>
                </a:solidFill>
                <a:round/>
                <a:headEnd/>
                <a:tailEnd/>
              </a:ln>
            </p:spPr>
            <p:txBody>
              <a:bodyPr/>
              <a:lstStyle/>
              <a:p>
                <a:endParaRPr lang="en-US"/>
              </a:p>
            </p:txBody>
          </p:sp>
          <p:sp>
            <p:nvSpPr>
              <p:cNvPr id="970323" name="Line 595"/>
              <p:cNvSpPr>
                <a:spLocks noChangeShapeType="1"/>
              </p:cNvSpPr>
              <p:nvPr/>
            </p:nvSpPr>
            <p:spPr bwMode="auto">
              <a:xfrm flipV="1">
                <a:off x="4926" y="2058"/>
                <a:ext cx="7" cy="6"/>
              </a:xfrm>
              <a:prstGeom prst="line">
                <a:avLst/>
              </a:prstGeom>
              <a:noFill/>
              <a:ln w="25400">
                <a:solidFill>
                  <a:srgbClr val="00FF00"/>
                </a:solidFill>
                <a:round/>
                <a:headEnd/>
                <a:tailEnd/>
              </a:ln>
            </p:spPr>
            <p:txBody>
              <a:bodyPr/>
              <a:lstStyle/>
              <a:p>
                <a:endParaRPr lang="en-US"/>
              </a:p>
            </p:txBody>
          </p:sp>
          <p:sp>
            <p:nvSpPr>
              <p:cNvPr id="970324" name="Line 596"/>
              <p:cNvSpPr>
                <a:spLocks noChangeShapeType="1"/>
              </p:cNvSpPr>
              <p:nvPr/>
            </p:nvSpPr>
            <p:spPr bwMode="auto">
              <a:xfrm>
                <a:off x="4933" y="2058"/>
                <a:ext cx="6" cy="1"/>
              </a:xfrm>
              <a:prstGeom prst="line">
                <a:avLst/>
              </a:prstGeom>
              <a:noFill/>
              <a:ln w="25400">
                <a:solidFill>
                  <a:srgbClr val="00FF00"/>
                </a:solidFill>
                <a:round/>
                <a:headEnd/>
                <a:tailEnd/>
              </a:ln>
            </p:spPr>
            <p:txBody>
              <a:bodyPr/>
              <a:lstStyle/>
              <a:p>
                <a:endParaRPr lang="en-US"/>
              </a:p>
            </p:txBody>
          </p:sp>
          <p:sp>
            <p:nvSpPr>
              <p:cNvPr id="970325" name="Line 597"/>
              <p:cNvSpPr>
                <a:spLocks noChangeShapeType="1"/>
              </p:cNvSpPr>
              <p:nvPr/>
            </p:nvSpPr>
            <p:spPr bwMode="auto">
              <a:xfrm flipV="1">
                <a:off x="4939" y="2051"/>
                <a:ext cx="13" cy="7"/>
              </a:xfrm>
              <a:prstGeom prst="line">
                <a:avLst/>
              </a:prstGeom>
              <a:noFill/>
              <a:ln w="25400">
                <a:solidFill>
                  <a:srgbClr val="00FF00"/>
                </a:solidFill>
                <a:round/>
                <a:headEnd/>
                <a:tailEnd/>
              </a:ln>
            </p:spPr>
            <p:txBody>
              <a:bodyPr/>
              <a:lstStyle/>
              <a:p>
                <a:endParaRPr lang="en-US"/>
              </a:p>
            </p:txBody>
          </p:sp>
          <p:sp>
            <p:nvSpPr>
              <p:cNvPr id="970326" name="Line 598"/>
              <p:cNvSpPr>
                <a:spLocks noChangeShapeType="1"/>
              </p:cNvSpPr>
              <p:nvPr/>
            </p:nvSpPr>
            <p:spPr bwMode="auto">
              <a:xfrm flipV="1">
                <a:off x="4952" y="2045"/>
                <a:ext cx="6" cy="6"/>
              </a:xfrm>
              <a:prstGeom prst="line">
                <a:avLst/>
              </a:prstGeom>
              <a:noFill/>
              <a:ln w="25400">
                <a:solidFill>
                  <a:srgbClr val="00FF00"/>
                </a:solidFill>
                <a:round/>
                <a:headEnd/>
                <a:tailEnd/>
              </a:ln>
            </p:spPr>
            <p:txBody>
              <a:bodyPr/>
              <a:lstStyle/>
              <a:p>
                <a:endParaRPr lang="en-US"/>
              </a:p>
            </p:txBody>
          </p:sp>
          <p:sp>
            <p:nvSpPr>
              <p:cNvPr id="970327" name="Line 599"/>
              <p:cNvSpPr>
                <a:spLocks noChangeShapeType="1"/>
              </p:cNvSpPr>
              <p:nvPr/>
            </p:nvSpPr>
            <p:spPr bwMode="auto">
              <a:xfrm flipV="1">
                <a:off x="4958" y="2038"/>
                <a:ext cx="13" cy="7"/>
              </a:xfrm>
              <a:prstGeom prst="line">
                <a:avLst/>
              </a:prstGeom>
              <a:noFill/>
              <a:ln w="25400">
                <a:solidFill>
                  <a:srgbClr val="00FF00"/>
                </a:solidFill>
                <a:round/>
                <a:headEnd/>
                <a:tailEnd/>
              </a:ln>
            </p:spPr>
            <p:txBody>
              <a:bodyPr/>
              <a:lstStyle/>
              <a:p>
                <a:endParaRPr lang="en-US"/>
              </a:p>
            </p:txBody>
          </p:sp>
        </p:grpSp>
        <p:sp>
          <p:nvSpPr>
            <p:cNvPr id="970328" name="Line 600"/>
            <p:cNvSpPr>
              <a:spLocks noChangeShapeType="1"/>
            </p:cNvSpPr>
            <p:nvPr/>
          </p:nvSpPr>
          <p:spPr bwMode="auto">
            <a:xfrm>
              <a:off x="5052" y="2038"/>
              <a:ext cx="6" cy="1"/>
            </a:xfrm>
            <a:prstGeom prst="line">
              <a:avLst/>
            </a:prstGeom>
            <a:noFill/>
            <a:ln w="25400">
              <a:solidFill>
                <a:srgbClr val="00FF00"/>
              </a:solidFill>
              <a:round/>
              <a:headEnd/>
              <a:tailEnd/>
            </a:ln>
          </p:spPr>
          <p:txBody>
            <a:bodyPr/>
            <a:lstStyle/>
            <a:p>
              <a:endParaRPr lang="en-US"/>
            </a:p>
          </p:txBody>
        </p:sp>
        <p:sp>
          <p:nvSpPr>
            <p:cNvPr id="970329" name="Line 601"/>
            <p:cNvSpPr>
              <a:spLocks noChangeShapeType="1"/>
            </p:cNvSpPr>
            <p:nvPr/>
          </p:nvSpPr>
          <p:spPr bwMode="auto">
            <a:xfrm flipV="1">
              <a:off x="5058" y="2032"/>
              <a:ext cx="7" cy="6"/>
            </a:xfrm>
            <a:prstGeom prst="line">
              <a:avLst/>
            </a:prstGeom>
            <a:noFill/>
            <a:ln w="25400">
              <a:solidFill>
                <a:srgbClr val="00FF00"/>
              </a:solidFill>
              <a:round/>
              <a:headEnd/>
              <a:tailEnd/>
            </a:ln>
          </p:spPr>
          <p:txBody>
            <a:bodyPr/>
            <a:lstStyle/>
            <a:p>
              <a:endParaRPr lang="en-US"/>
            </a:p>
          </p:txBody>
        </p:sp>
        <p:sp>
          <p:nvSpPr>
            <p:cNvPr id="970330" name="Line 602"/>
            <p:cNvSpPr>
              <a:spLocks noChangeShapeType="1"/>
            </p:cNvSpPr>
            <p:nvPr/>
          </p:nvSpPr>
          <p:spPr bwMode="auto">
            <a:xfrm flipV="1">
              <a:off x="5065" y="2026"/>
              <a:ext cx="13" cy="6"/>
            </a:xfrm>
            <a:prstGeom prst="line">
              <a:avLst/>
            </a:prstGeom>
            <a:noFill/>
            <a:ln w="25400">
              <a:solidFill>
                <a:srgbClr val="00FF00"/>
              </a:solidFill>
              <a:round/>
              <a:headEnd/>
              <a:tailEnd/>
            </a:ln>
          </p:spPr>
          <p:txBody>
            <a:bodyPr/>
            <a:lstStyle/>
            <a:p>
              <a:endParaRPr lang="en-US"/>
            </a:p>
          </p:txBody>
        </p:sp>
        <p:sp>
          <p:nvSpPr>
            <p:cNvPr id="970331" name="Line 603"/>
            <p:cNvSpPr>
              <a:spLocks noChangeShapeType="1"/>
            </p:cNvSpPr>
            <p:nvPr/>
          </p:nvSpPr>
          <p:spPr bwMode="auto">
            <a:xfrm>
              <a:off x="5078" y="2026"/>
              <a:ext cx="6" cy="1"/>
            </a:xfrm>
            <a:prstGeom prst="line">
              <a:avLst/>
            </a:prstGeom>
            <a:noFill/>
            <a:ln w="25400">
              <a:solidFill>
                <a:srgbClr val="00FF00"/>
              </a:solidFill>
              <a:round/>
              <a:headEnd/>
              <a:tailEnd/>
            </a:ln>
          </p:spPr>
          <p:txBody>
            <a:bodyPr/>
            <a:lstStyle/>
            <a:p>
              <a:endParaRPr lang="en-US"/>
            </a:p>
          </p:txBody>
        </p:sp>
        <p:sp>
          <p:nvSpPr>
            <p:cNvPr id="970332" name="Line 604"/>
            <p:cNvSpPr>
              <a:spLocks noChangeShapeType="1"/>
            </p:cNvSpPr>
            <p:nvPr/>
          </p:nvSpPr>
          <p:spPr bwMode="auto">
            <a:xfrm flipV="1">
              <a:off x="5084" y="2019"/>
              <a:ext cx="6" cy="7"/>
            </a:xfrm>
            <a:prstGeom prst="line">
              <a:avLst/>
            </a:prstGeom>
            <a:noFill/>
            <a:ln w="25400">
              <a:solidFill>
                <a:srgbClr val="00FF00"/>
              </a:solidFill>
              <a:round/>
              <a:headEnd/>
              <a:tailEnd/>
            </a:ln>
          </p:spPr>
          <p:txBody>
            <a:bodyPr/>
            <a:lstStyle/>
            <a:p>
              <a:endParaRPr lang="en-US"/>
            </a:p>
          </p:txBody>
        </p:sp>
        <p:sp>
          <p:nvSpPr>
            <p:cNvPr id="970333" name="Line 605"/>
            <p:cNvSpPr>
              <a:spLocks noChangeShapeType="1"/>
            </p:cNvSpPr>
            <p:nvPr/>
          </p:nvSpPr>
          <p:spPr bwMode="auto">
            <a:xfrm flipV="1">
              <a:off x="5090" y="2013"/>
              <a:ext cx="13" cy="6"/>
            </a:xfrm>
            <a:prstGeom prst="line">
              <a:avLst/>
            </a:prstGeom>
            <a:noFill/>
            <a:ln w="25400">
              <a:solidFill>
                <a:srgbClr val="00FF00"/>
              </a:solidFill>
              <a:round/>
              <a:headEnd/>
              <a:tailEnd/>
            </a:ln>
          </p:spPr>
          <p:txBody>
            <a:bodyPr/>
            <a:lstStyle/>
            <a:p>
              <a:endParaRPr lang="en-US"/>
            </a:p>
          </p:txBody>
        </p:sp>
        <p:sp>
          <p:nvSpPr>
            <p:cNvPr id="970334" name="Line 606"/>
            <p:cNvSpPr>
              <a:spLocks noChangeShapeType="1"/>
            </p:cNvSpPr>
            <p:nvPr/>
          </p:nvSpPr>
          <p:spPr bwMode="auto">
            <a:xfrm>
              <a:off x="5103" y="2013"/>
              <a:ext cx="7" cy="1"/>
            </a:xfrm>
            <a:prstGeom prst="line">
              <a:avLst/>
            </a:prstGeom>
            <a:noFill/>
            <a:ln w="25400">
              <a:solidFill>
                <a:srgbClr val="00FF00"/>
              </a:solidFill>
              <a:round/>
              <a:headEnd/>
              <a:tailEnd/>
            </a:ln>
          </p:spPr>
          <p:txBody>
            <a:bodyPr/>
            <a:lstStyle/>
            <a:p>
              <a:endParaRPr lang="en-US"/>
            </a:p>
          </p:txBody>
        </p:sp>
        <p:sp>
          <p:nvSpPr>
            <p:cNvPr id="970335" name="Line 607"/>
            <p:cNvSpPr>
              <a:spLocks noChangeShapeType="1"/>
            </p:cNvSpPr>
            <p:nvPr/>
          </p:nvSpPr>
          <p:spPr bwMode="auto">
            <a:xfrm flipV="1">
              <a:off x="5110" y="2006"/>
              <a:ext cx="12" cy="7"/>
            </a:xfrm>
            <a:prstGeom prst="line">
              <a:avLst/>
            </a:prstGeom>
            <a:noFill/>
            <a:ln w="25400">
              <a:solidFill>
                <a:srgbClr val="00FF00"/>
              </a:solidFill>
              <a:round/>
              <a:headEnd/>
              <a:tailEnd/>
            </a:ln>
          </p:spPr>
          <p:txBody>
            <a:bodyPr/>
            <a:lstStyle/>
            <a:p>
              <a:endParaRPr lang="en-US"/>
            </a:p>
          </p:txBody>
        </p:sp>
        <p:sp>
          <p:nvSpPr>
            <p:cNvPr id="970336" name="Line 608"/>
            <p:cNvSpPr>
              <a:spLocks noChangeShapeType="1"/>
            </p:cNvSpPr>
            <p:nvPr/>
          </p:nvSpPr>
          <p:spPr bwMode="auto">
            <a:xfrm flipV="1">
              <a:off x="5122" y="2000"/>
              <a:ext cx="7" cy="6"/>
            </a:xfrm>
            <a:prstGeom prst="line">
              <a:avLst/>
            </a:prstGeom>
            <a:noFill/>
            <a:ln w="25400">
              <a:solidFill>
                <a:srgbClr val="00FF00"/>
              </a:solidFill>
              <a:round/>
              <a:headEnd/>
              <a:tailEnd/>
            </a:ln>
          </p:spPr>
          <p:txBody>
            <a:bodyPr/>
            <a:lstStyle/>
            <a:p>
              <a:endParaRPr lang="en-US"/>
            </a:p>
          </p:txBody>
        </p:sp>
        <p:sp>
          <p:nvSpPr>
            <p:cNvPr id="970337" name="Line 609"/>
            <p:cNvSpPr>
              <a:spLocks noChangeShapeType="1"/>
            </p:cNvSpPr>
            <p:nvPr/>
          </p:nvSpPr>
          <p:spPr bwMode="auto">
            <a:xfrm flipV="1">
              <a:off x="5129" y="1994"/>
              <a:ext cx="6" cy="6"/>
            </a:xfrm>
            <a:prstGeom prst="line">
              <a:avLst/>
            </a:prstGeom>
            <a:noFill/>
            <a:ln w="25400">
              <a:solidFill>
                <a:srgbClr val="00FF00"/>
              </a:solidFill>
              <a:round/>
              <a:headEnd/>
              <a:tailEnd/>
            </a:ln>
          </p:spPr>
          <p:txBody>
            <a:bodyPr/>
            <a:lstStyle/>
            <a:p>
              <a:endParaRPr lang="en-US"/>
            </a:p>
          </p:txBody>
        </p:sp>
        <p:sp>
          <p:nvSpPr>
            <p:cNvPr id="970338" name="Line 610"/>
            <p:cNvSpPr>
              <a:spLocks noChangeShapeType="1"/>
            </p:cNvSpPr>
            <p:nvPr/>
          </p:nvSpPr>
          <p:spPr bwMode="auto">
            <a:xfrm>
              <a:off x="5135" y="1994"/>
              <a:ext cx="13" cy="1"/>
            </a:xfrm>
            <a:prstGeom prst="line">
              <a:avLst/>
            </a:prstGeom>
            <a:noFill/>
            <a:ln w="25400">
              <a:solidFill>
                <a:srgbClr val="00FF00"/>
              </a:solidFill>
              <a:round/>
              <a:headEnd/>
              <a:tailEnd/>
            </a:ln>
          </p:spPr>
          <p:txBody>
            <a:bodyPr/>
            <a:lstStyle/>
            <a:p>
              <a:endParaRPr lang="en-US"/>
            </a:p>
          </p:txBody>
        </p:sp>
        <p:sp>
          <p:nvSpPr>
            <p:cNvPr id="970339" name="Line 611"/>
            <p:cNvSpPr>
              <a:spLocks noChangeShapeType="1"/>
            </p:cNvSpPr>
            <p:nvPr/>
          </p:nvSpPr>
          <p:spPr bwMode="auto">
            <a:xfrm flipV="1">
              <a:off x="5148" y="1987"/>
              <a:ext cx="6" cy="7"/>
            </a:xfrm>
            <a:prstGeom prst="line">
              <a:avLst/>
            </a:prstGeom>
            <a:noFill/>
            <a:ln w="25400">
              <a:solidFill>
                <a:srgbClr val="00FF00"/>
              </a:solidFill>
              <a:round/>
              <a:headEnd/>
              <a:tailEnd/>
            </a:ln>
          </p:spPr>
          <p:txBody>
            <a:bodyPr/>
            <a:lstStyle/>
            <a:p>
              <a:endParaRPr lang="en-US"/>
            </a:p>
          </p:txBody>
        </p:sp>
        <p:sp>
          <p:nvSpPr>
            <p:cNvPr id="970340" name="Line 612"/>
            <p:cNvSpPr>
              <a:spLocks noChangeShapeType="1"/>
            </p:cNvSpPr>
            <p:nvPr/>
          </p:nvSpPr>
          <p:spPr bwMode="auto">
            <a:xfrm flipV="1">
              <a:off x="5154" y="1981"/>
              <a:ext cx="13" cy="6"/>
            </a:xfrm>
            <a:prstGeom prst="line">
              <a:avLst/>
            </a:prstGeom>
            <a:noFill/>
            <a:ln w="25400">
              <a:solidFill>
                <a:srgbClr val="00FF00"/>
              </a:solidFill>
              <a:round/>
              <a:headEnd/>
              <a:tailEnd/>
            </a:ln>
          </p:spPr>
          <p:txBody>
            <a:bodyPr/>
            <a:lstStyle/>
            <a:p>
              <a:endParaRPr lang="en-US"/>
            </a:p>
          </p:txBody>
        </p:sp>
        <p:sp>
          <p:nvSpPr>
            <p:cNvPr id="970341" name="Line 613"/>
            <p:cNvSpPr>
              <a:spLocks noChangeShapeType="1"/>
            </p:cNvSpPr>
            <p:nvPr/>
          </p:nvSpPr>
          <p:spPr bwMode="auto">
            <a:xfrm>
              <a:off x="5167" y="1981"/>
              <a:ext cx="6" cy="1"/>
            </a:xfrm>
            <a:prstGeom prst="line">
              <a:avLst/>
            </a:prstGeom>
            <a:noFill/>
            <a:ln w="25400">
              <a:solidFill>
                <a:srgbClr val="00FF00"/>
              </a:solidFill>
              <a:round/>
              <a:headEnd/>
              <a:tailEnd/>
            </a:ln>
          </p:spPr>
          <p:txBody>
            <a:bodyPr/>
            <a:lstStyle/>
            <a:p>
              <a:endParaRPr lang="en-US"/>
            </a:p>
          </p:txBody>
        </p:sp>
        <p:sp>
          <p:nvSpPr>
            <p:cNvPr id="970342" name="Line 614"/>
            <p:cNvSpPr>
              <a:spLocks noChangeShapeType="1"/>
            </p:cNvSpPr>
            <p:nvPr/>
          </p:nvSpPr>
          <p:spPr bwMode="auto">
            <a:xfrm flipV="1">
              <a:off x="5173" y="1975"/>
              <a:ext cx="7" cy="6"/>
            </a:xfrm>
            <a:prstGeom prst="line">
              <a:avLst/>
            </a:prstGeom>
            <a:noFill/>
            <a:ln w="25400">
              <a:solidFill>
                <a:srgbClr val="00FF00"/>
              </a:solidFill>
              <a:round/>
              <a:headEnd/>
              <a:tailEnd/>
            </a:ln>
          </p:spPr>
          <p:txBody>
            <a:bodyPr/>
            <a:lstStyle/>
            <a:p>
              <a:endParaRPr lang="en-US"/>
            </a:p>
          </p:txBody>
        </p:sp>
        <p:sp>
          <p:nvSpPr>
            <p:cNvPr id="970343" name="Line 615"/>
            <p:cNvSpPr>
              <a:spLocks noChangeShapeType="1"/>
            </p:cNvSpPr>
            <p:nvPr/>
          </p:nvSpPr>
          <p:spPr bwMode="auto">
            <a:xfrm flipV="1">
              <a:off x="5180" y="1968"/>
              <a:ext cx="12" cy="7"/>
            </a:xfrm>
            <a:prstGeom prst="line">
              <a:avLst/>
            </a:prstGeom>
            <a:noFill/>
            <a:ln w="25400">
              <a:solidFill>
                <a:srgbClr val="00FF00"/>
              </a:solidFill>
              <a:round/>
              <a:headEnd/>
              <a:tailEnd/>
            </a:ln>
          </p:spPr>
          <p:txBody>
            <a:bodyPr/>
            <a:lstStyle/>
            <a:p>
              <a:endParaRPr lang="en-US"/>
            </a:p>
          </p:txBody>
        </p:sp>
        <p:sp>
          <p:nvSpPr>
            <p:cNvPr id="970344" name="Line 616"/>
            <p:cNvSpPr>
              <a:spLocks noChangeShapeType="1"/>
            </p:cNvSpPr>
            <p:nvPr/>
          </p:nvSpPr>
          <p:spPr bwMode="auto">
            <a:xfrm>
              <a:off x="5192" y="1968"/>
              <a:ext cx="7" cy="1"/>
            </a:xfrm>
            <a:prstGeom prst="line">
              <a:avLst/>
            </a:prstGeom>
            <a:noFill/>
            <a:ln w="25400">
              <a:solidFill>
                <a:srgbClr val="00FF00"/>
              </a:solidFill>
              <a:round/>
              <a:headEnd/>
              <a:tailEnd/>
            </a:ln>
          </p:spPr>
          <p:txBody>
            <a:bodyPr/>
            <a:lstStyle/>
            <a:p>
              <a:endParaRPr lang="en-US"/>
            </a:p>
          </p:txBody>
        </p:sp>
        <p:sp>
          <p:nvSpPr>
            <p:cNvPr id="970345" name="Freeform 617"/>
            <p:cNvSpPr>
              <a:spLocks/>
            </p:cNvSpPr>
            <p:nvPr/>
          </p:nvSpPr>
          <p:spPr bwMode="auto">
            <a:xfrm>
              <a:off x="5199" y="1962"/>
              <a:ext cx="6" cy="6"/>
            </a:xfrm>
            <a:custGeom>
              <a:avLst/>
              <a:gdLst/>
              <a:ahLst/>
              <a:cxnLst>
                <a:cxn ang="0">
                  <a:pos x="0" y="6"/>
                </a:cxn>
                <a:cxn ang="0">
                  <a:pos x="0" y="0"/>
                </a:cxn>
                <a:cxn ang="0">
                  <a:pos x="6" y="0"/>
                </a:cxn>
              </a:cxnLst>
              <a:rect l="0" t="0" r="r" b="b"/>
              <a:pathLst>
                <a:path w="6" h="6">
                  <a:moveTo>
                    <a:pt x="0" y="6"/>
                  </a:moveTo>
                  <a:lnTo>
                    <a:pt x="0" y="0"/>
                  </a:lnTo>
                  <a:lnTo>
                    <a:pt x="6" y="0"/>
                  </a:lnTo>
                </a:path>
              </a:pathLst>
            </a:custGeom>
            <a:noFill/>
            <a:ln w="25400">
              <a:solidFill>
                <a:srgbClr val="00FF00"/>
              </a:solidFill>
              <a:prstDash val="solid"/>
              <a:round/>
              <a:headEnd/>
              <a:tailEnd/>
            </a:ln>
          </p:spPr>
          <p:txBody>
            <a:bodyPr/>
            <a:lstStyle/>
            <a:p>
              <a:endParaRPr lang="en-US"/>
            </a:p>
          </p:txBody>
        </p:sp>
        <p:sp>
          <p:nvSpPr>
            <p:cNvPr id="970346" name="Line 618"/>
            <p:cNvSpPr>
              <a:spLocks noChangeShapeType="1"/>
            </p:cNvSpPr>
            <p:nvPr/>
          </p:nvSpPr>
          <p:spPr bwMode="auto">
            <a:xfrm>
              <a:off x="5205" y="1962"/>
              <a:ext cx="13" cy="1"/>
            </a:xfrm>
            <a:prstGeom prst="line">
              <a:avLst/>
            </a:prstGeom>
            <a:noFill/>
            <a:ln w="25400">
              <a:solidFill>
                <a:srgbClr val="00FF00"/>
              </a:solidFill>
              <a:round/>
              <a:headEnd/>
              <a:tailEnd/>
            </a:ln>
          </p:spPr>
          <p:txBody>
            <a:bodyPr/>
            <a:lstStyle/>
            <a:p>
              <a:endParaRPr lang="en-US"/>
            </a:p>
          </p:txBody>
        </p:sp>
        <p:sp>
          <p:nvSpPr>
            <p:cNvPr id="970347" name="Line 619"/>
            <p:cNvSpPr>
              <a:spLocks noChangeShapeType="1"/>
            </p:cNvSpPr>
            <p:nvPr/>
          </p:nvSpPr>
          <p:spPr bwMode="auto">
            <a:xfrm flipV="1">
              <a:off x="5218" y="1955"/>
              <a:ext cx="6" cy="7"/>
            </a:xfrm>
            <a:prstGeom prst="line">
              <a:avLst/>
            </a:prstGeom>
            <a:noFill/>
            <a:ln w="25400">
              <a:solidFill>
                <a:srgbClr val="00FF00"/>
              </a:solidFill>
              <a:round/>
              <a:headEnd/>
              <a:tailEnd/>
            </a:ln>
          </p:spPr>
          <p:txBody>
            <a:bodyPr/>
            <a:lstStyle/>
            <a:p>
              <a:endParaRPr lang="en-US"/>
            </a:p>
          </p:txBody>
        </p:sp>
        <p:sp>
          <p:nvSpPr>
            <p:cNvPr id="970348" name="Line 620"/>
            <p:cNvSpPr>
              <a:spLocks noChangeShapeType="1"/>
            </p:cNvSpPr>
            <p:nvPr/>
          </p:nvSpPr>
          <p:spPr bwMode="auto">
            <a:xfrm flipV="1">
              <a:off x="5224" y="1949"/>
              <a:ext cx="13" cy="6"/>
            </a:xfrm>
            <a:prstGeom prst="line">
              <a:avLst/>
            </a:prstGeom>
            <a:noFill/>
            <a:ln w="25400">
              <a:solidFill>
                <a:srgbClr val="00FF00"/>
              </a:solidFill>
              <a:round/>
              <a:headEnd/>
              <a:tailEnd/>
            </a:ln>
          </p:spPr>
          <p:txBody>
            <a:bodyPr/>
            <a:lstStyle/>
            <a:p>
              <a:endParaRPr lang="en-US"/>
            </a:p>
          </p:txBody>
        </p:sp>
        <p:sp>
          <p:nvSpPr>
            <p:cNvPr id="970349" name="Line 621"/>
            <p:cNvSpPr>
              <a:spLocks noChangeShapeType="1"/>
            </p:cNvSpPr>
            <p:nvPr/>
          </p:nvSpPr>
          <p:spPr bwMode="auto">
            <a:xfrm>
              <a:off x="5237" y="1949"/>
              <a:ext cx="7" cy="1"/>
            </a:xfrm>
            <a:prstGeom prst="line">
              <a:avLst/>
            </a:prstGeom>
            <a:noFill/>
            <a:ln w="25400">
              <a:solidFill>
                <a:srgbClr val="00FF00"/>
              </a:solidFill>
              <a:round/>
              <a:headEnd/>
              <a:tailEnd/>
            </a:ln>
          </p:spPr>
          <p:txBody>
            <a:bodyPr/>
            <a:lstStyle/>
            <a:p>
              <a:endParaRPr lang="en-US"/>
            </a:p>
          </p:txBody>
        </p:sp>
        <p:sp>
          <p:nvSpPr>
            <p:cNvPr id="970350" name="Line 622"/>
            <p:cNvSpPr>
              <a:spLocks noChangeShapeType="1"/>
            </p:cNvSpPr>
            <p:nvPr/>
          </p:nvSpPr>
          <p:spPr bwMode="auto">
            <a:xfrm flipV="1">
              <a:off x="5244" y="1943"/>
              <a:ext cx="6" cy="6"/>
            </a:xfrm>
            <a:prstGeom prst="line">
              <a:avLst/>
            </a:prstGeom>
            <a:noFill/>
            <a:ln w="25400">
              <a:solidFill>
                <a:srgbClr val="00FF00"/>
              </a:solidFill>
              <a:round/>
              <a:headEnd/>
              <a:tailEnd/>
            </a:ln>
          </p:spPr>
          <p:txBody>
            <a:bodyPr/>
            <a:lstStyle/>
            <a:p>
              <a:endParaRPr lang="en-US"/>
            </a:p>
          </p:txBody>
        </p:sp>
        <p:sp>
          <p:nvSpPr>
            <p:cNvPr id="970351" name="Line 623"/>
            <p:cNvSpPr>
              <a:spLocks noChangeShapeType="1"/>
            </p:cNvSpPr>
            <p:nvPr/>
          </p:nvSpPr>
          <p:spPr bwMode="auto">
            <a:xfrm flipV="1">
              <a:off x="5250" y="1936"/>
              <a:ext cx="13" cy="7"/>
            </a:xfrm>
            <a:prstGeom prst="line">
              <a:avLst/>
            </a:prstGeom>
            <a:noFill/>
            <a:ln w="25400">
              <a:solidFill>
                <a:srgbClr val="00FF00"/>
              </a:solidFill>
              <a:round/>
              <a:headEnd/>
              <a:tailEnd/>
            </a:ln>
          </p:spPr>
          <p:txBody>
            <a:bodyPr/>
            <a:lstStyle/>
            <a:p>
              <a:endParaRPr lang="en-US"/>
            </a:p>
          </p:txBody>
        </p:sp>
        <p:sp>
          <p:nvSpPr>
            <p:cNvPr id="970352" name="Line 624"/>
            <p:cNvSpPr>
              <a:spLocks noChangeShapeType="1"/>
            </p:cNvSpPr>
            <p:nvPr/>
          </p:nvSpPr>
          <p:spPr bwMode="auto">
            <a:xfrm>
              <a:off x="5263" y="1936"/>
              <a:ext cx="6" cy="1"/>
            </a:xfrm>
            <a:prstGeom prst="line">
              <a:avLst/>
            </a:prstGeom>
            <a:noFill/>
            <a:ln w="25400">
              <a:solidFill>
                <a:srgbClr val="00FF00"/>
              </a:solidFill>
              <a:round/>
              <a:headEnd/>
              <a:tailEnd/>
            </a:ln>
          </p:spPr>
          <p:txBody>
            <a:bodyPr/>
            <a:lstStyle/>
            <a:p>
              <a:endParaRPr lang="en-US"/>
            </a:p>
          </p:txBody>
        </p:sp>
        <p:sp>
          <p:nvSpPr>
            <p:cNvPr id="970353" name="Line 625"/>
            <p:cNvSpPr>
              <a:spLocks noChangeShapeType="1"/>
            </p:cNvSpPr>
            <p:nvPr/>
          </p:nvSpPr>
          <p:spPr bwMode="auto">
            <a:xfrm flipV="1">
              <a:off x="5269" y="1930"/>
              <a:ext cx="13" cy="6"/>
            </a:xfrm>
            <a:prstGeom prst="line">
              <a:avLst/>
            </a:prstGeom>
            <a:noFill/>
            <a:ln w="25400">
              <a:solidFill>
                <a:srgbClr val="00FF00"/>
              </a:solidFill>
              <a:round/>
              <a:headEnd/>
              <a:tailEnd/>
            </a:ln>
          </p:spPr>
          <p:txBody>
            <a:bodyPr/>
            <a:lstStyle/>
            <a:p>
              <a:endParaRPr lang="en-US"/>
            </a:p>
          </p:txBody>
        </p:sp>
        <p:sp>
          <p:nvSpPr>
            <p:cNvPr id="970354" name="Line 626"/>
            <p:cNvSpPr>
              <a:spLocks noChangeShapeType="1"/>
            </p:cNvSpPr>
            <p:nvPr/>
          </p:nvSpPr>
          <p:spPr bwMode="auto">
            <a:xfrm flipV="1">
              <a:off x="5282" y="1924"/>
              <a:ext cx="6" cy="6"/>
            </a:xfrm>
            <a:prstGeom prst="line">
              <a:avLst/>
            </a:prstGeom>
            <a:noFill/>
            <a:ln w="25400">
              <a:solidFill>
                <a:srgbClr val="00FF00"/>
              </a:solidFill>
              <a:round/>
              <a:headEnd/>
              <a:tailEnd/>
            </a:ln>
          </p:spPr>
          <p:txBody>
            <a:bodyPr/>
            <a:lstStyle/>
            <a:p>
              <a:endParaRPr lang="en-US"/>
            </a:p>
          </p:txBody>
        </p:sp>
        <p:sp>
          <p:nvSpPr>
            <p:cNvPr id="970355" name="Line 627"/>
            <p:cNvSpPr>
              <a:spLocks noChangeShapeType="1"/>
            </p:cNvSpPr>
            <p:nvPr/>
          </p:nvSpPr>
          <p:spPr bwMode="auto">
            <a:xfrm>
              <a:off x="5288" y="1924"/>
              <a:ext cx="7" cy="1"/>
            </a:xfrm>
            <a:prstGeom prst="line">
              <a:avLst/>
            </a:prstGeom>
            <a:noFill/>
            <a:ln w="25400">
              <a:solidFill>
                <a:srgbClr val="00FF00"/>
              </a:solidFill>
              <a:round/>
              <a:headEnd/>
              <a:tailEnd/>
            </a:ln>
          </p:spPr>
          <p:txBody>
            <a:bodyPr/>
            <a:lstStyle/>
            <a:p>
              <a:endParaRPr lang="en-US"/>
            </a:p>
          </p:txBody>
        </p:sp>
        <p:sp>
          <p:nvSpPr>
            <p:cNvPr id="970356" name="Freeform 628"/>
            <p:cNvSpPr>
              <a:spLocks/>
            </p:cNvSpPr>
            <p:nvPr/>
          </p:nvSpPr>
          <p:spPr bwMode="auto">
            <a:xfrm>
              <a:off x="5295" y="1917"/>
              <a:ext cx="12" cy="7"/>
            </a:xfrm>
            <a:custGeom>
              <a:avLst/>
              <a:gdLst/>
              <a:ahLst/>
              <a:cxnLst>
                <a:cxn ang="0">
                  <a:pos x="0" y="7"/>
                </a:cxn>
                <a:cxn ang="0">
                  <a:pos x="6" y="0"/>
                </a:cxn>
                <a:cxn ang="0">
                  <a:pos x="12" y="0"/>
                </a:cxn>
              </a:cxnLst>
              <a:rect l="0" t="0" r="r" b="b"/>
              <a:pathLst>
                <a:path w="12" h="7">
                  <a:moveTo>
                    <a:pt x="0" y="7"/>
                  </a:moveTo>
                  <a:lnTo>
                    <a:pt x="6" y="0"/>
                  </a:lnTo>
                  <a:lnTo>
                    <a:pt x="12" y="0"/>
                  </a:lnTo>
                </a:path>
              </a:pathLst>
            </a:custGeom>
            <a:noFill/>
            <a:ln w="25400">
              <a:solidFill>
                <a:srgbClr val="00FF00"/>
              </a:solidFill>
              <a:prstDash val="solid"/>
              <a:round/>
              <a:headEnd/>
              <a:tailEnd/>
            </a:ln>
          </p:spPr>
          <p:txBody>
            <a:bodyPr/>
            <a:lstStyle/>
            <a:p>
              <a:endParaRPr lang="en-US"/>
            </a:p>
          </p:txBody>
        </p:sp>
        <p:sp>
          <p:nvSpPr>
            <p:cNvPr id="970357" name="Line 629"/>
            <p:cNvSpPr>
              <a:spLocks noChangeShapeType="1"/>
            </p:cNvSpPr>
            <p:nvPr/>
          </p:nvSpPr>
          <p:spPr bwMode="auto">
            <a:xfrm>
              <a:off x="5307" y="1917"/>
              <a:ext cx="7" cy="1"/>
            </a:xfrm>
            <a:prstGeom prst="line">
              <a:avLst/>
            </a:prstGeom>
            <a:noFill/>
            <a:ln w="25400">
              <a:solidFill>
                <a:srgbClr val="00FF00"/>
              </a:solidFill>
              <a:round/>
              <a:headEnd/>
              <a:tailEnd/>
            </a:ln>
          </p:spPr>
          <p:txBody>
            <a:bodyPr/>
            <a:lstStyle/>
            <a:p>
              <a:endParaRPr lang="en-US"/>
            </a:p>
          </p:txBody>
        </p:sp>
        <p:sp>
          <p:nvSpPr>
            <p:cNvPr id="970358" name="Line 630"/>
            <p:cNvSpPr>
              <a:spLocks noChangeShapeType="1"/>
            </p:cNvSpPr>
            <p:nvPr/>
          </p:nvSpPr>
          <p:spPr bwMode="auto">
            <a:xfrm flipV="1">
              <a:off x="5314" y="1911"/>
              <a:ext cx="6" cy="6"/>
            </a:xfrm>
            <a:prstGeom prst="line">
              <a:avLst/>
            </a:prstGeom>
            <a:noFill/>
            <a:ln w="25400">
              <a:solidFill>
                <a:srgbClr val="00FF00"/>
              </a:solidFill>
              <a:round/>
              <a:headEnd/>
              <a:tailEnd/>
            </a:ln>
          </p:spPr>
          <p:txBody>
            <a:bodyPr/>
            <a:lstStyle/>
            <a:p>
              <a:endParaRPr lang="en-US"/>
            </a:p>
          </p:txBody>
        </p:sp>
        <p:sp>
          <p:nvSpPr>
            <p:cNvPr id="970359" name="Line 631"/>
            <p:cNvSpPr>
              <a:spLocks noChangeShapeType="1"/>
            </p:cNvSpPr>
            <p:nvPr/>
          </p:nvSpPr>
          <p:spPr bwMode="auto">
            <a:xfrm flipV="1">
              <a:off x="5320" y="1904"/>
              <a:ext cx="13" cy="7"/>
            </a:xfrm>
            <a:prstGeom prst="line">
              <a:avLst/>
            </a:prstGeom>
            <a:noFill/>
            <a:ln w="25400">
              <a:solidFill>
                <a:srgbClr val="00FF00"/>
              </a:solidFill>
              <a:round/>
              <a:headEnd/>
              <a:tailEnd/>
            </a:ln>
          </p:spPr>
          <p:txBody>
            <a:bodyPr/>
            <a:lstStyle/>
            <a:p>
              <a:endParaRPr lang="en-US"/>
            </a:p>
          </p:txBody>
        </p:sp>
        <p:sp>
          <p:nvSpPr>
            <p:cNvPr id="970360" name="Line 632"/>
            <p:cNvSpPr>
              <a:spLocks noChangeShapeType="1"/>
            </p:cNvSpPr>
            <p:nvPr/>
          </p:nvSpPr>
          <p:spPr bwMode="auto">
            <a:xfrm>
              <a:off x="5333" y="1904"/>
              <a:ext cx="6" cy="1"/>
            </a:xfrm>
            <a:prstGeom prst="line">
              <a:avLst/>
            </a:prstGeom>
            <a:noFill/>
            <a:ln w="25400">
              <a:solidFill>
                <a:srgbClr val="00FF00"/>
              </a:solidFill>
              <a:round/>
              <a:headEnd/>
              <a:tailEnd/>
            </a:ln>
          </p:spPr>
          <p:txBody>
            <a:bodyPr/>
            <a:lstStyle/>
            <a:p>
              <a:endParaRPr lang="en-US"/>
            </a:p>
          </p:txBody>
        </p:sp>
        <p:sp>
          <p:nvSpPr>
            <p:cNvPr id="970361" name="Line 633"/>
            <p:cNvSpPr>
              <a:spLocks noChangeShapeType="1"/>
            </p:cNvSpPr>
            <p:nvPr/>
          </p:nvSpPr>
          <p:spPr bwMode="auto">
            <a:xfrm flipV="1">
              <a:off x="5339" y="1898"/>
              <a:ext cx="13" cy="6"/>
            </a:xfrm>
            <a:prstGeom prst="line">
              <a:avLst/>
            </a:prstGeom>
            <a:noFill/>
            <a:ln w="25400">
              <a:solidFill>
                <a:srgbClr val="00FF00"/>
              </a:solidFill>
              <a:round/>
              <a:headEnd/>
              <a:tailEnd/>
            </a:ln>
          </p:spPr>
          <p:txBody>
            <a:bodyPr/>
            <a:lstStyle/>
            <a:p>
              <a:endParaRPr lang="en-US"/>
            </a:p>
          </p:txBody>
        </p:sp>
        <p:sp>
          <p:nvSpPr>
            <p:cNvPr id="970362" name="Line 634"/>
            <p:cNvSpPr>
              <a:spLocks noChangeShapeType="1"/>
            </p:cNvSpPr>
            <p:nvPr/>
          </p:nvSpPr>
          <p:spPr bwMode="auto">
            <a:xfrm flipV="1">
              <a:off x="5352" y="1892"/>
              <a:ext cx="6" cy="6"/>
            </a:xfrm>
            <a:prstGeom prst="line">
              <a:avLst/>
            </a:prstGeom>
            <a:noFill/>
            <a:ln w="25400">
              <a:solidFill>
                <a:srgbClr val="00FF00"/>
              </a:solidFill>
              <a:round/>
              <a:headEnd/>
              <a:tailEnd/>
            </a:ln>
          </p:spPr>
          <p:txBody>
            <a:bodyPr/>
            <a:lstStyle/>
            <a:p>
              <a:endParaRPr lang="en-US"/>
            </a:p>
          </p:txBody>
        </p:sp>
        <p:sp>
          <p:nvSpPr>
            <p:cNvPr id="970363" name="Line 635"/>
            <p:cNvSpPr>
              <a:spLocks noChangeShapeType="1"/>
            </p:cNvSpPr>
            <p:nvPr/>
          </p:nvSpPr>
          <p:spPr bwMode="auto">
            <a:xfrm>
              <a:off x="5358" y="1892"/>
              <a:ext cx="7" cy="1"/>
            </a:xfrm>
            <a:prstGeom prst="line">
              <a:avLst/>
            </a:prstGeom>
            <a:noFill/>
            <a:ln w="25400">
              <a:solidFill>
                <a:srgbClr val="00FF00"/>
              </a:solidFill>
              <a:round/>
              <a:headEnd/>
              <a:tailEnd/>
            </a:ln>
          </p:spPr>
          <p:txBody>
            <a:bodyPr/>
            <a:lstStyle/>
            <a:p>
              <a:endParaRPr lang="en-US"/>
            </a:p>
          </p:txBody>
        </p:sp>
        <p:sp>
          <p:nvSpPr>
            <p:cNvPr id="970364" name="Freeform 636"/>
            <p:cNvSpPr>
              <a:spLocks/>
            </p:cNvSpPr>
            <p:nvPr/>
          </p:nvSpPr>
          <p:spPr bwMode="auto">
            <a:xfrm>
              <a:off x="5365" y="1885"/>
              <a:ext cx="13" cy="7"/>
            </a:xfrm>
            <a:custGeom>
              <a:avLst/>
              <a:gdLst/>
              <a:ahLst/>
              <a:cxnLst>
                <a:cxn ang="0">
                  <a:pos x="0" y="7"/>
                </a:cxn>
                <a:cxn ang="0">
                  <a:pos x="6" y="0"/>
                </a:cxn>
                <a:cxn ang="0">
                  <a:pos x="13" y="0"/>
                </a:cxn>
              </a:cxnLst>
              <a:rect l="0" t="0" r="r" b="b"/>
              <a:pathLst>
                <a:path w="13" h="7">
                  <a:moveTo>
                    <a:pt x="0" y="7"/>
                  </a:moveTo>
                  <a:lnTo>
                    <a:pt x="6" y="0"/>
                  </a:lnTo>
                  <a:lnTo>
                    <a:pt x="13" y="0"/>
                  </a:lnTo>
                </a:path>
              </a:pathLst>
            </a:custGeom>
            <a:noFill/>
            <a:ln w="25400">
              <a:solidFill>
                <a:srgbClr val="00FF00"/>
              </a:solidFill>
              <a:prstDash val="solid"/>
              <a:round/>
              <a:headEnd/>
              <a:tailEnd/>
            </a:ln>
          </p:spPr>
          <p:txBody>
            <a:bodyPr/>
            <a:lstStyle/>
            <a:p>
              <a:endParaRPr lang="en-US"/>
            </a:p>
          </p:txBody>
        </p:sp>
        <p:sp>
          <p:nvSpPr>
            <p:cNvPr id="970365" name="Line 637"/>
            <p:cNvSpPr>
              <a:spLocks noChangeShapeType="1"/>
            </p:cNvSpPr>
            <p:nvPr/>
          </p:nvSpPr>
          <p:spPr bwMode="auto">
            <a:xfrm>
              <a:off x="5378" y="1885"/>
              <a:ext cx="6" cy="1"/>
            </a:xfrm>
            <a:prstGeom prst="line">
              <a:avLst/>
            </a:prstGeom>
            <a:noFill/>
            <a:ln w="25400">
              <a:solidFill>
                <a:srgbClr val="00FF00"/>
              </a:solidFill>
              <a:round/>
              <a:headEnd/>
              <a:tailEnd/>
            </a:ln>
          </p:spPr>
          <p:txBody>
            <a:bodyPr/>
            <a:lstStyle/>
            <a:p>
              <a:endParaRPr lang="en-US"/>
            </a:p>
          </p:txBody>
        </p:sp>
        <p:sp>
          <p:nvSpPr>
            <p:cNvPr id="970366" name="Line 638"/>
            <p:cNvSpPr>
              <a:spLocks noChangeShapeType="1"/>
            </p:cNvSpPr>
            <p:nvPr/>
          </p:nvSpPr>
          <p:spPr bwMode="auto">
            <a:xfrm flipV="1">
              <a:off x="5384" y="1879"/>
              <a:ext cx="13" cy="6"/>
            </a:xfrm>
            <a:prstGeom prst="line">
              <a:avLst/>
            </a:prstGeom>
            <a:noFill/>
            <a:ln w="25400">
              <a:solidFill>
                <a:srgbClr val="00FF00"/>
              </a:solidFill>
              <a:round/>
              <a:headEnd/>
              <a:tailEnd/>
            </a:ln>
          </p:spPr>
          <p:txBody>
            <a:bodyPr/>
            <a:lstStyle/>
            <a:p>
              <a:endParaRPr lang="en-US"/>
            </a:p>
          </p:txBody>
        </p:sp>
        <p:sp>
          <p:nvSpPr>
            <p:cNvPr id="970367" name="Line 639"/>
            <p:cNvSpPr>
              <a:spLocks noChangeShapeType="1"/>
            </p:cNvSpPr>
            <p:nvPr/>
          </p:nvSpPr>
          <p:spPr bwMode="auto">
            <a:xfrm flipV="1">
              <a:off x="5397" y="1873"/>
              <a:ext cx="6" cy="6"/>
            </a:xfrm>
            <a:prstGeom prst="line">
              <a:avLst/>
            </a:prstGeom>
            <a:noFill/>
            <a:ln w="25400">
              <a:solidFill>
                <a:srgbClr val="00FF00"/>
              </a:solidFill>
              <a:round/>
              <a:headEnd/>
              <a:tailEnd/>
            </a:ln>
          </p:spPr>
          <p:txBody>
            <a:bodyPr/>
            <a:lstStyle/>
            <a:p>
              <a:endParaRPr lang="en-US"/>
            </a:p>
          </p:txBody>
        </p:sp>
        <p:sp>
          <p:nvSpPr>
            <p:cNvPr id="970368" name="Line 640"/>
            <p:cNvSpPr>
              <a:spLocks noChangeShapeType="1"/>
            </p:cNvSpPr>
            <p:nvPr/>
          </p:nvSpPr>
          <p:spPr bwMode="auto">
            <a:xfrm>
              <a:off x="5403" y="1873"/>
              <a:ext cx="6" cy="1"/>
            </a:xfrm>
            <a:prstGeom prst="line">
              <a:avLst/>
            </a:prstGeom>
            <a:noFill/>
            <a:ln w="25400">
              <a:solidFill>
                <a:srgbClr val="00FF00"/>
              </a:solidFill>
              <a:round/>
              <a:headEnd/>
              <a:tailEnd/>
            </a:ln>
          </p:spPr>
          <p:txBody>
            <a:bodyPr/>
            <a:lstStyle/>
            <a:p>
              <a:endParaRPr lang="en-US"/>
            </a:p>
          </p:txBody>
        </p:sp>
        <p:sp>
          <p:nvSpPr>
            <p:cNvPr id="970369" name="Line 641"/>
            <p:cNvSpPr>
              <a:spLocks noChangeShapeType="1"/>
            </p:cNvSpPr>
            <p:nvPr/>
          </p:nvSpPr>
          <p:spPr bwMode="auto">
            <a:xfrm flipV="1">
              <a:off x="5409" y="1866"/>
              <a:ext cx="13" cy="7"/>
            </a:xfrm>
            <a:prstGeom prst="line">
              <a:avLst/>
            </a:prstGeom>
            <a:noFill/>
            <a:ln w="25400">
              <a:solidFill>
                <a:srgbClr val="00FF00"/>
              </a:solidFill>
              <a:round/>
              <a:headEnd/>
              <a:tailEnd/>
            </a:ln>
          </p:spPr>
          <p:txBody>
            <a:bodyPr/>
            <a:lstStyle/>
            <a:p>
              <a:endParaRPr lang="en-US"/>
            </a:p>
          </p:txBody>
        </p:sp>
        <p:sp>
          <p:nvSpPr>
            <p:cNvPr id="970370" name="Line 642"/>
            <p:cNvSpPr>
              <a:spLocks noChangeShapeType="1"/>
            </p:cNvSpPr>
            <p:nvPr/>
          </p:nvSpPr>
          <p:spPr bwMode="auto">
            <a:xfrm flipV="1">
              <a:off x="5422" y="1860"/>
              <a:ext cx="7" cy="6"/>
            </a:xfrm>
            <a:prstGeom prst="line">
              <a:avLst/>
            </a:prstGeom>
            <a:noFill/>
            <a:ln w="25400">
              <a:solidFill>
                <a:srgbClr val="00FF00"/>
              </a:solidFill>
              <a:round/>
              <a:headEnd/>
              <a:tailEnd/>
            </a:ln>
          </p:spPr>
          <p:txBody>
            <a:bodyPr/>
            <a:lstStyle/>
            <a:p>
              <a:endParaRPr lang="en-US"/>
            </a:p>
          </p:txBody>
        </p:sp>
        <p:sp>
          <p:nvSpPr>
            <p:cNvPr id="970371" name="Line 643"/>
            <p:cNvSpPr>
              <a:spLocks noChangeShapeType="1"/>
            </p:cNvSpPr>
            <p:nvPr/>
          </p:nvSpPr>
          <p:spPr bwMode="auto">
            <a:xfrm>
              <a:off x="5429" y="1860"/>
              <a:ext cx="6" cy="1"/>
            </a:xfrm>
            <a:prstGeom prst="line">
              <a:avLst/>
            </a:prstGeom>
            <a:noFill/>
            <a:ln w="25400">
              <a:solidFill>
                <a:srgbClr val="00FF00"/>
              </a:solidFill>
              <a:round/>
              <a:headEnd/>
              <a:tailEnd/>
            </a:ln>
          </p:spPr>
          <p:txBody>
            <a:bodyPr/>
            <a:lstStyle/>
            <a:p>
              <a:endParaRPr lang="en-US"/>
            </a:p>
          </p:txBody>
        </p:sp>
        <p:sp>
          <p:nvSpPr>
            <p:cNvPr id="970372" name="Line 644"/>
            <p:cNvSpPr>
              <a:spLocks noChangeShapeType="1"/>
            </p:cNvSpPr>
            <p:nvPr/>
          </p:nvSpPr>
          <p:spPr bwMode="auto">
            <a:xfrm flipV="1">
              <a:off x="5435" y="1853"/>
              <a:ext cx="13" cy="7"/>
            </a:xfrm>
            <a:prstGeom prst="line">
              <a:avLst/>
            </a:prstGeom>
            <a:noFill/>
            <a:ln w="25400">
              <a:solidFill>
                <a:srgbClr val="00FF00"/>
              </a:solidFill>
              <a:round/>
              <a:headEnd/>
              <a:tailEnd/>
            </a:ln>
          </p:spPr>
          <p:txBody>
            <a:bodyPr/>
            <a:lstStyle/>
            <a:p>
              <a:endParaRPr lang="en-US"/>
            </a:p>
          </p:txBody>
        </p:sp>
        <p:sp>
          <p:nvSpPr>
            <p:cNvPr id="970373" name="Line 645"/>
            <p:cNvSpPr>
              <a:spLocks noChangeShapeType="1"/>
            </p:cNvSpPr>
            <p:nvPr/>
          </p:nvSpPr>
          <p:spPr bwMode="auto">
            <a:xfrm flipV="1">
              <a:off x="5448" y="1847"/>
              <a:ext cx="6" cy="6"/>
            </a:xfrm>
            <a:prstGeom prst="line">
              <a:avLst/>
            </a:prstGeom>
            <a:noFill/>
            <a:ln w="25400">
              <a:solidFill>
                <a:srgbClr val="00FF00"/>
              </a:solidFill>
              <a:round/>
              <a:headEnd/>
              <a:tailEnd/>
            </a:ln>
          </p:spPr>
          <p:txBody>
            <a:bodyPr/>
            <a:lstStyle/>
            <a:p>
              <a:endParaRPr lang="en-US"/>
            </a:p>
          </p:txBody>
        </p:sp>
        <p:sp>
          <p:nvSpPr>
            <p:cNvPr id="970374" name="Line 646"/>
            <p:cNvSpPr>
              <a:spLocks noChangeShapeType="1"/>
            </p:cNvSpPr>
            <p:nvPr/>
          </p:nvSpPr>
          <p:spPr bwMode="auto">
            <a:xfrm>
              <a:off x="5454" y="1847"/>
              <a:ext cx="13" cy="1"/>
            </a:xfrm>
            <a:prstGeom prst="line">
              <a:avLst/>
            </a:prstGeom>
            <a:noFill/>
            <a:ln w="25400">
              <a:solidFill>
                <a:srgbClr val="00FF00"/>
              </a:solidFill>
              <a:round/>
              <a:headEnd/>
              <a:tailEnd/>
            </a:ln>
          </p:spPr>
          <p:txBody>
            <a:bodyPr/>
            <a:lstStyle/>
            <a:p>
              <a:endParaRPr lang="en-US"/>
            </a:p>
          </p:txBody>
        </p:sp>
        <p:sp>
          <p:nvSpPr>
            <p:cNvPr id="970375" name="Line 647"/>
            <p:cNvSpPr>
              <a:spLocks noChangeShapeType="1"/>
            </p:cNvSpPr>
            <p:nvPr/>
          </p:nvSpPr>
          <p:spPr bwMode="auto">
            <a:xfrm flipV="1">
              <a:off x="5467" y="1841"/>
              <a:ext cx="6" cy="6"/>
            </a:xfrm>
            <a:prstGeom prst="line">
              <a:avLst/>
            </a:prstGeom>
            <a:noFill/>
            <a:ln w="25400">
              <a:solidFill>
                <a:srgbClr val="00FF00"/>
              </a:solidFill>
              <a:round/>
              <a:headEnd/>
              <a:tailEnd/>
            </a:ln>
          </p:spPr>
          <p:txBody>
            <a:bodyPr/>
            <a:lstStyle/>
            <a:p>
              <a:endParaRPr lang="en-US"/>
            </a:p>
          </p:txBody>
        </p:sp>
        <p:sp>
          <p:nvSpPr>
            <p:cNvPr id="970376" name="Line 648"/>
            <p:cNvSpPr>
              <a:spLocks noChangeShapeType="1"/>
            </p:cNvSpPr>
            <p:nvPr/>
          </p:nvSpPr>
          <p:spPr bwMode="auto">
            <a:xfrm flipV="1">
              <a:off x="5473" y="1834"/>
              <a:ext cx="7" cy="7"/>
            </a:xfrm>
            <a:prstGeom prst="line">
              <a:avLst/>
            </a:prstGeom>
            <a:noFill/>
            <a:ln w="25400">
              <a:solidFill>
                <a:srgbClr val="00FF00"/>
              </a:solidFill>
              <a:round/>
              <a:headEnd/>
              <a:tailEnd/>
            </a:ln>
          </p:spPr>
          <p:txBody>
            <a:bodyPr/>
            <a:lstStyle/>
            <a:p>
              <a:endParaRPr lang="en-US"/>
            </a:p>
          </p:txBody>
        </p:sp>
        <p:sp>
          <p:nvSpPr>
            <p:cNvPr id="970377" name="Line 649"/>
            <p:cNvSpPr>
              <a:spLocks noChangeShapeType="1"/>
            </p:cNvSpPr>
            <p:nvPr/>
          </p:nvSpPr>
          <p:spPr bwMode="auto">
            <a:xfrm>
              <a:off x="5480" y="1834"/>
              <a:ext cx="12" cy="1"/>
            </a:xfrm>
            <a:prstGeom prst="line">
              <a:avLst/>
            </a:prstGeom>
            <a:noFill/>
            <a:ln w="25400">
              <a:solidFill>
                <a:srgbClr val="00FF00"/>
              </a:solidFill>
              <a:round/>
              <a:headEnd/>
              <a:tailEnd/>
            </a:ln>
          </p:spPr>
          <p:txBody>
            <a:bodyPr/>
            <a:lstStyle/>
            <a:p>
              <a:endParaRPr lang="en-US"/>
            </a:p>
          </p:txBody>
        </p:sp>
        <p:sp>
          <p:nvSpPr>
            <p:cNvPr id="970378" name="Line 650"/>
            <p:cNvSpPr>
              <a:spLocks noChangeShapeType="1"/>
            </p:cNvSpPr>
            <p:nvPr/>
          </p:nvSpPr>
          <p:spPr bwMode="auto">
            <a:xfrm flipV="1">
              <a:off x="5492" y="1828"/>
              <a:ext cx="7" cy="6"/>
            </a:xfrm>
            <a:prstGeom prst="line">
              <a:avLst/>
            </a:prstGeom>
            <a:noFill/>
            <a:ln w="25400">
              <a:solidFill>
                <a:srgbClr val="00FF00"/>
              </a:solidFill>
              <a:round/>
              <a:headEnd/>
              <a:tailEnd/>
            </a:ln>
          </p:spPr>
          <p:txBody>
            <a:bodyPr/>
            <a:lstStyle/>
            <a:p>
              <a:endParaRPr lang="en-US"/>
            </a:p>
          </p:txBody>
        </p:sp>
        <p:sp>
          <p:nvSpPr>
            <p:cNvPr id="970379" name="Line 651"/>
            <p:cNvSpPr>
              <a:spLocks noChangeShapeType="1"/>
            </p:cNvSpPr>
            <p:nvPr/>
          </p:nvSpPr>
          <p:spPr bwMode="auto">
            <a:xfrm flipV="1">
              <a:off x="5499" y="1821"/>
              <a:ext cx="13" cy="7"/>
            </a:xfrm>
            <a:prstGeom prst="line">
              <a:avLst/>
            </a:prstGeom>
            <a:noFill/>
            <a:ln w="25400">
              <a:solidFill>
                <a:srgbClr val="00FF00"/>
              </a:solidFill>
              <a:round/>
              <a:headEnd/>
              <a:tailEnd/>
            </a:ln>
          </p:spPr>
          <p:txBody>
            <a:bodyPr/>
            <a:lstStyle/>
            <a:p>
              <a:endParaRPr lang="en-US"/>
            </a:p>
          </p:txBody>
        </p:sp>
        <p:sp>
          <p:nvSpPr>
            <p:cNvPr id="970380" name="Line 652"/>
            <p:cNvSpPr>
              <a:spLocks noChangeShapeType="1"/>
            </p:cNvSpPr>
            <p:nvPr/>
          </p:nvSpPr>
          <p:spPr bwMode="auto">
            <a:xfrm>
              <a:off x="5512" y="1821"/>
              <a:ext cx="6" cy="1"/>
            </a:xfrm>
            <a:prstGeom prst="line">
              <a:avLst/>
            </a:prstGeom>
            <a:noFill/>
            <a:ln w="25400">
              <a:solidFill>
                <a:srgbClr val="00FF00"/>
              </a:solidFill>
              <a:round/>
              <a:headEnd/>
              <a:tailEnd/>
            </a:ln>
          </p:spPr>
          <p:txBody>
            <a:bodyPr/>
            <a:lstStyle/>
            <a:p>
              <a:endParaRPr lang="en-US"/>
            </a:p>
          </p:txBody>
        </p:sp>
        <p:sp>
          <p:nvSpPr>
            <p:cNvPr id="970381" name="Line 653"/>
            <p:cNvSpPr>
              <a:spLocks noChangeShapeType="1"/>
            </p:cNvSpPr>
            <p:nvPr/>
          </p:nvSpPr>
          <p:spPr bwMode="auto">
            <a:xfrm flipV="1">
              <a:off x="5518" y="1815"/>
              <a:ext cx="6" cy="6"/>
            </a:xfrm>
            <a:prstGeom prst="line">
              <a:avLst/>
            </a:prstGeom>
            <a:noFill/>
            <a:ln w="25400">
              <a:solidFill>
                <a:srgbClr val="00FF00"/>
              </a:solidFill>
              <a:round/>
              <a:headEnd/>
              <a:tailEnd/>
            </a:ln>
          </p:spPr>
          <p:txBody>
            <a:bodyPr/>
            <a:lstStyle/>
            <a:p>
              <a:endParaRPr lang="en-US"/>
            </a:p>
          </p:txBody>
        </p:sp>
        <p:sp>
          <p:nvSpPr>
            <p:cNvPr id="970382" name="Line 654"/>
            <p:cNvSpPr>
              <a:spLocks noChangeShapeType="1"/>
            </p:cNvSpPr>
            <p:nvPr/>
          </p:nvSpPr>
          <p:spPr bwMode="auto">
            <a:xfrm flipV="1">
              <a:off x="5524" y="1809"/>
              <a:ext cx="13" cy="6"/>
            </a:xfrm>
            <a:prstGeom prst="line">
              <a:avLst/>
            </a:prstGeom>
            <a:noFill/>
            <a:ln w="25400">
              <a:solidFill>
                <a:srgbClr val="00FF00"/>
              </a:solidFill>
              <a:round/>
              <a:headEnd/>
              <a:tailEnd/>
            </a:ln>
          </p:spPr>
          <p:txBody>
            <a:bodyPr/>
            <a:lstStyle/>
            <a:p>
              <a:endParaRPr lang="en-US"/>
            </a:p>
          </p:txBody>
        </p:sp>
        <p:sp>
          <p:nvSpPr>
            <p:cNvPr id="970383" name="Line 655"/>
            <p:cNvSpPr>
              <a:spLocks noChangeShapeType="1"/>
            </p:cNvSpPr>
            <p:nvPr/>
          </p:nvSpPr>
          <p:spPr bwMode="auto">
            <a:xfrm flipV="1">
              <a:off x="5537" y="1802"/>
              <a:ext cx="6" cy="7"/>
            </a:xfrm>
            <a:prstGeom prst="line">
              <a:avLst/>
            </a:prstGeom>
            <a:noFill/>
            <a:ln w="25400">
              <a:solidFill>
                <a:srgbClr val="00FF00"/>
              </a:solidFill>
              <a:round/>
              <a:headEnd/>
              <a:tailEnd/>
            </a:ln>
          </p:spPr>
          <p:txBody>
            <a:bodyPr/>
            <a:lstStyle/>
            <a:p>
              <a:endParaRPr lang="en-US"/>
            </a:p>
          </p:txBody>
        </p:sp>
        <p:sp>
          <p:nvSpPr>
            <p:cNvPr id="970384" name="Line 656"/>
            <p:cNvSpPr>
              <a:spLocks noChangeShapeType="1"/>
            </p:cNvSpPr>
            <p:nvPr/>
          </p:nvSpPr>
          <p:spPr bwMode="auto">
            <a:xfrm>
              <a:off x="5543" y="1802"/>
              <a:ext cx="7" cy="1"/>
            </a:xfrm>
            <a:prstGeom prst="line">
              <a:avLst/>
            </a:prstGeom>
            <a:noFill/>
            <a:ln w="25400">
              <a:solidFill>
                <a:srgbClr val="00FF00"/>
              </a:solidFill>
              <a:round/>
              <a:headEnd/>
              <a:tailEnd/>
            </a:ln>
          </p:spPr>
          <p:txBody>
            <a:bodyPr/>
            <a:lstStyle/>
            <a:p>
              <a:endParaRPr lang="en-US"/>
            </a:p>
          </p:txBody>
        </p:sp>
        <p:sp>
          <p:nvSpPr>
            <p:cNvPr id="970385" name="Line 657"/>
            <p:cNvSpPr>
              <a:spLocks noChangeShapeType="1"/>
            </p:cNvSpPr>
            <p:nvPr/>
          </p:nvSpPr>
          <p:spPr bwMode="auto">
            <a:xfrm flipV="1">
              <a:off x="5550" y="1796"/>
              <a:ext cx="13" cy="6"/>
            </a:xfrm>
            <a:prstGeom prst="line">
              <a:avLst/>
            </a:prstGeom>
            <a:noFill/>
            <a:ln w="25400">
              <a:solidFill>
                <a:srgbClr val="00FF00"/>
              </a:solidFill>
              <a:round/>
              <a:headEnd/>
              <a:tailEnd/>
            </a:ln>
          </p:spPr>
          <p:txBody>
            <a:bodyPr/>
            <a:lstStyle/>
            <a:p>
              <a:endParaRPr lang="en-US"/>
            </a:p>
          </p:txBody>
        </p:sp>
        <p:sp>
          <p:nvSpPr>
            <p:cNvPr id="970386" name="Line 658"/>
            <p:cNvSpPr>
              <a:spLocks noChangeShapeType="1"/>
            </p:cNvSpPr>
            <p:nvPr/>
          </p:nvSpPr>
          <p:spPr bwMode="auto">
            <a:xfrm flipV="1">
              <a:off x="5563" y="1790"/>
              <a:ext cx="6" cy="6"/>
            </a:xfrm>
            <a:prstGeom prst="line">
              <a:avLst/>
            </a:prstGeom>
            <a:noFill/>
            <a:ln w="25400">
              <a:solidFill>
                <a:srgbClr val="00FF00"/>
              </a:solidFill>
              <a:round/>
              <a:headEnd/>
              <a:tailEnd/>
            </a:ln>
          </p:spPr>
          <p:txBody>
            <a:bodyPr/>
            <a:lstStyle/>
            <a:p>
              <a:endParaRPr lang="en-US"/>
            </a:p>
          </p:txBody>
        </p:sp>
        <p:sp>
          <p:nvSpPr>
            <p:cNvPr id="970387" name="Line 659"/>
            <p:cNvSpPr>
              <a:spLocks noChangeShapeType="1"/>
            </p:cNvSpPr>
            <p:nvPr/>
          </p:nvSpPr>
          <p:spPr bwMode="auto">
            <a:xfrm flipV="1">
              <a:off x="5569" y="1783"/>
              <a:ext cx="13" cy="7"/>
            </a:xfrm>
            <a:prstGeom prst="line">
              <a:avLst/>
            </a:prstGeom>
            <a:noFill/>
            <a:ln w="25400">
              <a:solidFill>
                <a:srgbClr val="00FF00"/>
              </a:solidFill>
              <a:round/>
              <a:headEnd/>
              <a:tailEnd/>
            </a:ln>
          </p:spPr>
          <p:txBody>
            <a:bodyPr/>
            <a:lstStyle/>
            <a:p>
              <a:endParaRPr lang="en-US"/>
            </a:p>
          </p:txBody>
        </p:sp>
        <p:sp>
          <p:nvSpPr>
            <p:cNvPr id="970388" name="Line 660"/>
            <p:cNvSpPr>
              <a:spLocks noChangeShapeType="1"/>
            </p:cNvSpPr>
            <p:nvPr/>
          </p:nvSpPr>
          <p:spPr bwMode="auto">
            <a:xfrm>
              <a:off x="5582" y="1783"/>
              <a:ext cx="6" cy="1"/>
            </a:xfrm>
            <a:prstGeom prst="line">
              <a:avLst/>
            </a:prstGeom>
            <a:noFill/>
            <a:ln w="25400">
              <a:solidFill>
                <a:srgbClr val="00FF00"/>
              </a:solidFill>
              <a:round/>
              <a:headEnd/>
              <a:tailEnd/>
            </a:ln>
          </p:spPr>
          <p:txBody>
            <a:bodyPr/>
            <a:lstStyle/>
            <a:p>
              <a:endParaRPr lang="en-US"/>
            </a:p>
          </p:txBody>
        </p:sp>
        <p:sp>
          <p:nvSpPr>
            <p:cNvPr id="970389" name="Line 661"/>
            <p:cNvSpPr>
              <a:spLocks noChangeShapeType="1"/>
            </p:cNvSpPr>
            <p:nvPr/>
          </p:nvSpPr>
          <p:spPr bwMode="auto">
            <a:xfrm flipV="1">
              <a:off x="5588" y="1777"/>
              <a:ext cx="6" cy="6"/>
            </a:xfrm>
            <a:prstGeom prst="line">
              <a:avLst/>
            </a:prstGeom>
            <a:noFill/>
            <a:ln w="25400">
              <a:solidFill>
                <a:srgbClr val="00FF00"/>
              </a:solidFill>
              <a:round/>
              <a:headEnd/>
              <a:tailEnd/>
            </a:ln>
          </p:spPr>
          <p:txBody>
            <a:bodyPr/>
            <a:lstStyle/>
            <a:p>
              <a:endParaRPr lang="en-US"/>
            </a:p>
          </p:txBody>
        </p:sp>
        <p:sp>
          <p:nvSpPr>
            <p:cNvPr id="970390" name="Line 662"/>
            <p:cNvSpPr>
              <a:spLocks noChangeShapeType="1"/>
            </p:cNvSpPr>
            <p:nvPr/>
          </p:nvSpPr>
          <p:spPr bwMode="auto">
            <a:xfrm flipV="1">
              <a:off x="5594" y="1770"/>
              <a:ext cx="13" cy="7"/>
            </a:xfrm>
            <a:prstGeom prst="line">
              <a:avLst/>
            </a:prstGeom>
            <a:noFill/>
            <a:ln w="25400">
              <a:solidFill>
                <a:srgbClr val="00FF00"/>
              </a:solidFill>
              <a:round/>
              <a:headEnd/>
              <a:tailEnd/>
            </a:ln>
          </p:spPr>
          <p:txBody>
            <a:bodyPr/>
            <a:lstStyle/>
            <a:p>
              <a:endParaRPr lang="en-US"/>
            </a:p>
          </p:txBody>
        </p:sp>
        <p:sp>
          <p:nvSpPr>
            <p:cNvPr id="970391" name="Line 663"/>
            <p:cNvSpPr>
              <a:spLocks noChangeShapeType="1"/>
            </p:cNvSpPr>
            <p:nvPr/>
          </p:nvSpPr>
          <p:spPr bwMode="auto">
            <a:xfrm flipV="1">
              <a:off x="5607" y="1764"/>
              <a:ext cx="7" cy="6"/>
            </a:xfrm>
            <a:prstGeom prst="line">
              <a:avLst/>
            </a:prstGeom>
            <a:noFill/>
            <a:ln w="25400">
              <a:solidFill>
                <a:srgbClr val="00FF00"/>
              </a:solidFill>
              <a:round/>
              <a:headEnd/>
              <a:tailEnd/>
            </a:ln>
          </p:spPr>
          <p:txBody>
            <a:bodyPr/>
            <a:lstStyle/>
            <a:p>
              <a:endParaRPr lang="en-US"/>
            </a:p>
          </p:txBody>
        </p:sp>
        <p:sp>
          <p:nvSpPr>
            <p:cNvPr id="970392" name="Line 664"/>
            <p:cNvSpPr>
              <a:spLocks noChangeShapeType="1"/>
            </p:cNvSpPr>
            <p:nvPr/>
          </p:nvSpPr>
          <p:spPr bwMode="auto">
            <a:xfrm flipV="1">
              <a:off x="5614" y="1758"/>
              <a:ext cx="12" cy="6"/>
            </a:xfrm>
            <a:prstGeom prst="line">
              <a:avLst/>
            </a:prstGeom>
            <a:noFill/>
            <a:ln w="25400">
              <a:solidFill>
                <a:srgbClr val="00FF00"/>
              </a:solidFill>
              <a:round/>
              <a:headEnd/>
              <a:tailEnd/>
            </a:ln>
          </p:spPr>
          <p:txBody>
            <a:bodyPr/>
            <a:lstStyle/>
            <a:p>
              <a:endParaRPr lang="en-US"/>
            </a:p>
          </p:txBody>
        </p:sp>
        <p:sp>
          <p:nvSpPr>
            <p:cNvPr id="970393" name="Line 665"/>
            <p:cNvSpPr>
              <a:spLocks noChangeShapeType="1"/>
            </p:cNvSpPr>
            <p:nvPr/>
          </p:nvSpPr>
          <p:spPr bwMode="auto">
            <a:xfrm flipV="1">
              <a:off x="5626" y="1751"/>
              <a:ext cx="7" cy="7"/>
            </a:xfrm>
            <a:prstGeom prst="line">
              <a:avLst/>
            </a:prstGeom>
            <a:noFill/>
            <a:ln w="25400">
              <a:solidFill>
                <a:srgbClr val="00FF00"/>
              </a:solidFill>
              <a:round/>
              <a:headEnd/>
              <a:tailEnd/>
            </a:ln>
          </p:spPr>
          <p:txBody>
            <a:bodyPr/>
            <a:lstStyle/>
            <a:p>
              <a:endParaRPr lang="en-US"/>
            </a:p>
          </p:txBody>
        </p:sp>
        <p:sp>
          <p:nvSpPr>
            <p:cNvPr id="970394" name="Line 666"/>
            <p:cNvSpPr>
              <a:spLocks noChangeShapeType="1"/>
            </p:cNvSpPr>
            <p:nvPr/>
          </p:nvSpPr>
          <p:spPr bwMode="auto">
            <a:xfrm flipV="1">
              <a:off x="5633" y="1745"/>
              <a:ext cx="6" cy="6"/>
            </a:xfrm>
            <a:prstGeom prst="line">
              <a:avLst/>
            </a:prstGeom>
            <a:noFill/>
            <a:ln w="25400">
              <a:solidFill>
                <a:srgbClr val="00FF00"/>
              </a:solidFill>
              <a:round/>
              <a:headEnd/>
              <a:tailEnd/>
            </a:ln>
          </p:spPr>
          <p:txBody>
            <a:bodyPr/>
            <a:lstStyle/>
            <a:p>
              <a:endParaRPr lang="en-US"/>
            </a:p>
          </p:txBody>
        </p:sp>
        <p:sp>
          <p:nvSpPr>
            <p:cNvPr id="970395" name="Line 667"/>
            <p:cNvSpPr>
              <a:spLocks noChangeShapeType="1"/>
            </p:cNvSpPr>
            <p:nvPr/>
          </p:nvSpPr>
          <p:spPr bwMode="auto">
            <a:xfrm>
              <a:off x="5639" y="1745"/>
              <a:ext cx="13" cy="1"/>
            </a:xfrm>
            <a:prstGeom prst="line">
              <a:avLst/>
            </a:prstGeom>
            <a:noFill/>
            <a:ln w="25400">
              <a:solidFill>
                <a:srgbClr val="00FF00"/>
              </a:solidFill>
              <a:round/>
              <a:headEnd/>
              <a:tailEnd/>
            </a:ln>
          </p:spPr>
          <p:txBody>
            <a:bodyPr/>
            <a:lstStyle/>
            <a:p>
              <a:endParaRPr lang="en-US"/>
            </a:p>
          </p:txBody>
        </p:sp>
        <p:sp>
          <p:nvSpPr>
            <p:cNvPr id="970396" name="Rectangle 668"/>
            <p:cNvSpPr>
              <a:spLocks noChangeArrowheads="1"/>
            </p:cNvSpPr>
            <p:nvPr/>
          </p:nvSpPr>
          <p:spPr bwMode="auto">
            <a:xfrm>
              <a:off x="3444" y="3085"/>
              <a:ext cx="183" cy="192"/>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10</a:t>
              </a:r>
              <a:endParaRPr lang="en-US"/>
            </a:p>
          </p:txBody>
        </p:sp>
        <p:sp>
          <p:nvSpPr>
            <p:cNvPr id="970397" name="Rectangle 669"/>
            <p:cNvSpPr>
              <a:spLocks noChangeArrowheads="1"/>
            </p:cNvSpPr>
            <p:nvPr/>
          </p:nvSpPr>
          <p:spPr bwMode="auto">
            <a:xfrm>
              <a:off x="3444" y="2741"/>
              <a:ext cx="183"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15</a:t>
              </a:r>
              <a:endParaRPr lang="en-US"/>
            </a:p>
          </p:txBody>
        </p:sp>
        <p:sp>
          <p:nvSpPr>
            <p:cNvPr id="970398" name="Rectangle 670"/>
            <p:cNvSpPr>
              <a:spLocks noChangeArrowheads="1"/>
            </p:cNvSpPr>
            <p:nvPr/>
          </p:nvSpPr>
          <p:spPr bwMode="auto">
            <a:xfrm>
              <a:off x="3444" y="2389"/>
              <a:ext cx="183" cy="192"/>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20</a:t>
              </a:r>
              <a:endParaRPr lang="en-US"/>
            </a:p>
          </p:txBody>
        </p:sp>
        <p:sp>
          <p:nvSpPr>
            <p:cNvPr id="970399" name="Rectangle 671"/>
            <p:cNvSpPr>
              <a:spLocks noChangeArrowheads="1"/>
            </p:cNvSpPr>
            <p:nvPr/>
          </p:nvSpPr>
          <p:spPr bwMode="auto">
            <a:xfrm>
              <a:off x="3444" y="2045"/>
              <a:ext cx="183"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25</a:t>
              </a:r>
              <a:endParaRPr lang="en-US"/>
            </a:p>
          </p:txBody>
        </p:sp>
        <p:sp>
          <p:nvSpPr>
            <p:cNvPr id="970400" name="Rectangle 672"/>
            <p:cNvSpPr>
              <a:spLocks noChangeArrowheads="1"/>
            </p:cNvSpPr>
            <p:nvPr/>
          </p:nvSpPr>
          <p:spPr bwMode="auto">
            <a:xfrm>
              <a:off x="3444" y="1694"/>
              <a:ext cx="183" cy="192"/>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30</a:t>
              </a:r>
              <a:endParaRPr lang="en-US"/>
            </a:p>
          </p:txBody>
        </p:sp>
        <p:sp>
          <p:nvSpPr>
            <p:cNvPr id="970401" name="Rectangle 673"/>
            <p:cNvSpPr>
              <a:spLocks noChangeArrowheads="1"/>
            </p:cNvSpPr>
            <p:nvPr/>
          </p:nvSpPr>
          <p:spPr bwMode="auto">
            <a:xfrm>
              <a:off x="3444" y="1349"/>
              <a:ext cx="183" cy="192"/>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35</a:t>
              </a:r>
              <a:endParaRPr lang="en-US"/>
            </a:p>
          </p:txBody>
        </p:sp>
        <p:sp>
          <p:nvSpPr>
            <p:cNvPr id="970402" name="Rectangle 674"/>
            <p:cNvSpPr>
              <a:spLocks noChangeArrowheads="1"/>
            </p:cNvSpPr>
            <p:nvPr/>
          </p:nvSpPr>
          <p:spPr bwMode="auto">
            <a:xfrm>
              <a:off x="3655" y="3322"/>
              <a:ext cx="182"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24</a:t>
              </a:r>
              <a:endParaRPr lang="en-US"/>
            </a:p>
          </p:txBody>
        </p:sp>
        <p:sp>
          <p:nvSpPr>
            <p:cNvPr id="970403" name="Rectangle 675"/>
            <p:cNvSpPr>
              <a:spLocks noChangeArrowheads="1"/>
            </p:cNvSpPr>
            <p:nvPr/>
          </p:nvSpPr>
          <p:spPr bwMode="auto">
            <a:xfrm>
              <a:off x="4076" y="3322"/>
              <a:ext cx="182"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72</a:t>
              </a:r>
              <a:endParaRPr lang="en-US"/>
            </a:p>
          </p:txBody>
        </p:sp>
        <p:sp>
          <p:nvSpPr>
            <p:cNvPr id="970404" name="Rectangle 676"/>
            <p:cNvSpPr>
              <a:spLocks noChangeArrowheads="1"/>
            </p:cNvSpPr>
            <p:nvPr/>
          </p:nvSpPr>
          <p:spPr bwMode="auto">
            <a:xfrm>
              <a:off x="4465" y="3322"/>
              <a:ext cx="274"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120</a:t>
              </a:r>
              <a:endParaRPr lang="en-US"/>
            </a:p>
          </p:txBody>
        </p:sp>
        <p:sp>
          <p:nvSpPr>
            <p:cNvPr id="970405" name="Rectangle 677"/>
            <p:cNvSpPr>
              <a:spLocks noChangeArrowheads="1"/>
            </p:cNvSpPr>
            <p:nvPr/>
          </p:nvSpPr>
          <p:spPr bwMode="auto">
            <a:xfrm>
              <a:off x="4886" y="3322"/>
              <a:ext cx="274"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168</a:t>
              </a:r>
              <a:endParaRPr lang="en-US"/>
            </a:p>
          </p:txBody>
        </p:sp>
        <p:sp>
          <p:nvSpPr>
            <p:cNvPr id="970406" name="Rectangle 678"/>
            <p:cNvSpPr>
              <a:spLocks noChangeArrowheads="1"/>
            </p:cNvSpPr>
            <p:nvPr/>
          </p:nvSpPr>
          <p:spPr bwMode="auto">
            <a:xfrm>
              <a:off x="5314" y="3322"/>
              <a:ext cx="274" cy="191"/>
            </a:xfrm>
            <a:prstGeom prst="rect">
              <a:avLst/>
            </a:prstGeom>
            <a:noFill/>
            <a:ln w="25400">
              <a:noFill/>
              <a:miter lim="800000"/>
              <a:headEnd/>
              <a:tailEnd/>
            </a:ln>
          </p:spPr>
          <p:txBody>
            <a:bodyPr wrap="none" lIns="0" tIns="0" rIns="0" bIns="0">
              <a:spAutoFit/>
            </a:bodyPr>
            <a:lstStyle/>
            <a:p>
              <a:pPr algn="l"/>
              <a:r>
                <a:rPr lang="en-US" sz="1900">
                  <a:solidFill>
                    <a:srgbClr val="FFFFFF"/>
                  </a:solidFill>
                  <a:latin typeface="Arial" charset="0"/>
                </a:rPr>
                <a:t>216</a:t>
              </a:r>
              <a:endParaRPr lang="en-US"/>
            </a:p>
          </p:txBody>
        </p:sp>
        <p:sp>
          <p:nvSpPr>
            <p:cNvPr id="970407" name="Rectangle 679"/>
            <p:cNvSpPr>
              <a:spLocks noChangeArrowheads="1"/>
            </p:cNvSpPr>
            <p:nvPr/>
          </p:nvSpPr>
          <p:spPr bwMode="auto">
            <a:xfrm>
              <a:off x="4148" y="3563"/>
              <a:ext cx="995"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Arial" charset="0"/>
                </a:rPr>
                <a:t>Age (months)</a:t>
              </a:r>
              <a:endParaRPr lang="en-US" sz="2000" b="0"/>
            </a:p>
          </p:txBody>
        </p:sp>
        <p:sp>
          <p:nvSpPr>
            <p:cNvPr id="970408" name="Rectangle 680"/>
            <p:cNvSpPr>
              <a:spLocks noChangeArrowheads="1"/>
            </p:cNvSpPr>
            <p:nvPr/>
          </p:nvSpPr>
          <p:spPr bwMode="auto">
            <a:xfrm rot="16200000">
              <a:off x="3109" y="2227"/>
              <a:ext cx="278" cy="185"/>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Arial" charset="0"/>
                </a:rPr>
                <a:t>BMI</a:t>
              </a:r>
              <a:endParaRPr lang="en-US" b="0"/>
            </a:p>
          </p:txBody>
        </p:sp>
      </p:grpSp>
      <p:grpSp>
        <p:nvGrpSpPr>
          <p:cNvPr id="970409" name="Group 681"/>
          <p:cNvGrpSpPr>
            <a:grpSpLocks/>
          </p:cNvGrpSpPr>
          <p:nvPr/>
        </p:nvGrpSpPr>
        <p:grpSpPr bwMode="auto">
          <a:xfrm>
            <a:off x="1157288" y="2212975"/>
            <a:ext cx="3884612" cy="3516313"/>
            <a:chOff x="297" y="1386"/>
            <a:chExt cx="2623" cy="2331"/>
          </a:xfrm>
        </p:grpSpPr>
        <p:sp>
          <p:nvSpPr>
            <p:cNvPr id="970410" name="Line 682"/>
            <p:cNvSpPr>
              <a:spLocks noChangeShapeType="1"/>
            </p:cNvSpPr>
            <p:nvPr/>
          </p:nvSpPr>
          <p:spPr bwMode="auto">
            <a:xfrm>
              <a:off x="865" y="1464"/>
              <a:ext cx="1" cy="1718"/>
            </a:xfrm>
            <a:prstGeom prst="line">
              <a:avLst/>
            </a:prstGeom>
            <a:noFill/>
            <a:ln w="25400">
              <a:solidFill>
                <a:srgbClr val="FFFFFF"/>
              </a:solidFill>
              <a:round/>
              <a:headEnd/>
              <a:tailEnd/>
            </a:ln>
          </p:spPr>
          <p:txBody>
            <a:bodyPr/>
            <a:lstStyle/>
            <a:p>
              <a:endParaRPr lang="en-US"/>
            </a:p>
          </p:txBody>
        </p:sp>
        <p:sp>
          <p:nvSpPr>
            <p:cNvPr id="970411" name="Line 683"/>
            <p:cNvSpPr>
              <a:spLocks noChangeShapeType="1"/>
            </p:cNvSpPr>
            <p:nvPr/>
          </p:nvSpPr>
          <p:spPr bwMode="auto">
            <a:xfrm>
              <a:off x="823" y="3182"/>
              <a:ext cx="42" cy="1"/>
            </a:xfrm>
            <a:prstGeom prst="line">
              <a:avLst/>
            </a:prstGeom>
            <a:noFill/>
            <a:ln w="25400">
              <a:solidFill>
                <a:srgbClr val="FFFFFF"/>
              </a:solidFill>
              <a:round/>
              <a:headEnd/>
              <a:tailEnd/>
            </a:ln>
          </p:spPr>
          <p:txBody>
            <a:bodyPr/>
            <a:lstStyle/>
            <a:p>
              <a:endParaRPr lang="en-US"/>
            </a:p>
          </p:txBody>
        </p:sp>
        <p:sp>
          <p:nvSpPr>
            <p:cNvPr id="970412" name="Line 684"/>
            <p:cNvSpPr>
              <a:spLocks noChangeShapeType="1"/>
            </p:cNvSpPr>
            <p:nvPr/>
          </p:nvSpPr>
          <p:spPr bwMode="auto">
            <a:xfrm>
              <a:off x="823" y="2936"/>
              <a:ext cx="42" cy="1"/>
            </a:xfrm>
            <a:prstGeom prst="line">
              <a:avLst/>
            </a:prstGeom>
            <a:noFill/>
            <a:ln w="25400">
              <a:solidFill>
                <a:srgbClr val="FFFFFF"/>
              </a:solidFill>
              <a:round/>
              <a:headEnd/>
              <a:tailEnd/>
            </a:ln>
          </p:spPr>
          <p:txBody>
            <a:bodyPr/>
            <a:lstStyle/>
            <a:p>
              <a:endParaRPr lang="en-US"/>
            </a:p>
          </p:txBody>
        </p:sp>
        <p:sp>
          <p:nvSpPr>
            <p:cNvPr id="970413" name="Line 685"/>
            <p:cNvSpPr>
              <a:spLocks noChangeShapeType="1"/>
            </p:cNvSpPr>
            <p:nvPr/>
          </p:nvSpPr>
          <p:spPr bwMode="auto">
            <a:xfrm>
              <a:off x="823" y="2691"/>
              <a:ext cx="42" cy="1"/>
            </a:xfrm>
            <a:prstGeom prst="line">
              <a:avLst/>
            </a:prstGeom>
            <a:noFill/>
            <a:ln w="25400">
              <a:solidFill>
                <a:srgbClr val="FFFFFF"/>
              </a:solidFill>
              <a:round/>
              <a:headEnd/>
              <a:tailEnd/>
            </a:ln>
          </p:spPr>
          <p:txBody>
            <a:bodyPr/>
            <a:lstStyle/>
            <a:p>
              <a:endParaRPr lang="en-US"/>
            </a:p>
          </p:txBody>
        </p:sp>
        <p:sp>
          <p:nvSpPr>
            <p:cNvPr id="970414" name="Line 686"/>
            <p:cNvSpPr>
              <a:spLocks noChangeShapeType="1"/>
            </p:cNvSpPr>
            <p:nvPr/>
          </p:nvSpPr>
          <p:spPr bwMode="auto">
            <a:xfrm>
              <a:off x="823" y="2445"/>
              <a:ext cx="42" cy="1"/>
            </a:xfrm>
            <a:prstGeom prst="line">
              <a:avLst/>
            </a:prstGeom>
            <a:noFill/>
            <a:ln w="25400">
              <a:solidFill>
                <a:srgbClr val="FFFFFF"/>
              </a:solidFill>
              <a:round/>
              <a:headEnd/>
              <a:tailEnd/>
            </a:ln>
          </p:spPr>
          <p:txBody>
            <a:bodyPr/>
            <a:lstStyle/>
            <a:p>
              <a:endParaRPr lang="en-US"/>
            </a:p>
          </p:txBody>
        </p:sp>
        <p:sp>
          <p:nvSpPr>
            <p:cNvPr id="970415" name="Line 687"/>
            <p:cNvSpPr>
              <a:spLocks noChangeShapeType="1"/>
            </p:cNvSpPr>
            <p:nvPr/>
          </p:nvSpPr>
          <p:spPr bwMode="auto">
            <a:xfrm>
              <a:off x="823" y="2200"/>
              <a:ext cx="42" cy="1"/>
            </a:xfrm>
            <a:prstGeom prst="line">
              <a:avLst/>
            </a:prstGeom>
            <a:noFill/>
            <a:ln w="25400">
              <a:solidFill>
                <a:srgbClr val="FFFFFF"/>
              </a:solidFill>
              <a:round/>
              <a:headEnd/>
              <a:tailEnd/>
            </a:ln>
          </p:spPr>
          <p:txBody>
            <a:bodyPr/>
            <a:lstStyle/>
            <a:p>
              <a:endParaRPr lang="en-US"/>
            </a:p>
          </p:txBody>
        </p:sp>
        <p:sp>
          <p:nvSpPr>
            <p:cNvPr id="970416" name="Line 688"/>
            <p:cNvSpPr>
              <a:spLocks noChangeShapeType="1"/>
            </p:cNvSpPr>
            <p:nvPr/>
          </p:nvSpPr>
          <p:spPr bwMode="auto">
            <a:xfrm>
              <a:off x="823" y="1954"/>
              <a:ext cx="42" cy="1"/>
            </a:xfrm>
            <a:prstGeom prst="line">
              <a:avLst/>
            </a:prstGeom>
            <a:noFill/>
            <a:ln w="25400">
              <a:solidFill>
                <a:srgbClr val="FFFFFF"/>
              </a:solidFill>
              <a:round/>
              <a:headEnd/>
              <a:tailEnd/>
            </a:ln>
          </p:spPr>
          <p:txBody>
            <a:bodyPr/>
            <a:lstStyle/>
            <a:p>
              <a:endParaRPr lang="en-US"/>
            </a:p>
          </p:txBody>
        </p:sp>
        <p:sp>
          <p:nvSpPr>
            <p:cNvPr id="970417" name="Line 689"/>
            <p:cNvSpPr>
              <a:spLocks noChangeShapeType="1"/>
            </p:cNvSpPr>
            <p:nvPr/>
          </p:nvSpPr>
          <p:spPr bwMode="auto">
            <a:xfrm>
              <a:off x="823" y="1709"/>
              <a:ext cx="42" cy="1"/>
            </a:xfrm>
            <a:prstGeom prst="line">
              <a:avLst/>
            </a:prstGeom>
            <a:noFill/>
            <a:ln w="25400">
              <a:solidFill>
                <a:srgbClr val="FFFFFF"/>
              </a:solidFill>
              <a:round/>
              <a:headEnd/>
              <a:tailEnd/>
            </a:ln>
          </p:spPr>
          <p:txBody>
            <a:bodyPr/>
            <a:lstStyle/>
            <a:p>
              <a:endParaRPr lang="en-US"/>
            </a:p>
          </p:txBody>
        </p:sp>
        <p:sp>
          <p:nvSpPr>
            <p:cNvPr id="970418" name="Line 690"/>
            <p:cNvSpPr>
              <a:spLocks noChangeShapeType="1"/>
            </p:cNvSpPr>
            <p:nvPr/>
          </p:nvSpPr>
          <p:spPr bwMode="auto">
            <a:xfrm>
              <a:off x="823" y="1464"/>
              <a:ext cx="42" cy="1"/>
            </a:xfrm>
            <a:prstGeom prst="line">
              <a:avLst/>
            </a:prstGeom>
            <a:noFill/>
            <a:ln w="25400">
              <a:solidFill>
                <a:srgbClr val="FFFFFF"/>
              </a:solidFill>
              <a:round/>
              <a:headEnd/>
              <a:tailEnd/>
            </a:ln>
          </p:spPr>
          <p:txBody>
            <a:bodyPr/>
            <a:lstStyle/>
            <a:p>
              <a:endParaRPr lang="en-US"/>
            </a:p>
          </p:txBody>
        </p:sp>
        <p:sp>
          <p:nvSpPr>
            <p:cNvPr id="970419" name="Line 691"/>
            <p:cNvSpPr>
              <a:spLocks noChangeShapeType="1"/>
            </p:cNvSpPr>
            <p:nvPr/>
          </p:nvSpPr>
          <p:spPr bwMode="auto">
            <a:xfrm>
              <a:off x="865" y="3182"/>
              <a:ext cx="1873" cy="1"/>
            </a:xfrm>
            <a:prstGeom prst="line">
              <a:avLst/>
            </a:prstGeom>
            <a:noFill/>
            <a:ln w="25400">
              <a:solidFill>
                <a:srgbClr val="FFFFFF"/>
              </a:solidFill>
              <a:round/>
              <a:headEnd/>
              <a:tailEnd/>
            </a:ln>
          </p:spPr>
          <p:txBody>
            <a:bodyPr/>
            <a:lstStyle/>
            <a:p>
              <a:endParaRPr lang="en-US"/>
            </a:p>
          </p:txBody>
        </p:sp>
        <p:sp>
          <p:nvSpPr>
            <p:cNvPr id="970420" name="Line 692"/>
            <p:cNvSpPr>
              <a:spLocks noChangeShapeType="1"/>
            </p:cNvSpPr>
            <p:nvPr/>
          </p:nvSpPr>
          <p:spPr bwMode="auto">
            <a:xfrm flipV="1">
              <a:off x="865" y="3182"/>
              <a:ext cx="1" cy="41"/>
            </a:xfrm>
            <a:prstGeom prst="line">
              <a:avLst/>
            </a:prstGeom>
            <a:noFill/>
            <a:ln w="25400">
              <a:solidFill>
                <a:srgbClr val="FFFFFF"/>
              </a:solidFill>
              <a:round/>
              <a:headEnd/>
              <a:tailEnd/>
            </a:ln>
          </p:spPr>
          <p:txBody>
            <a:bodyPr/>
            <a:lstStyle/>
            <a:p>
              <a:endParaRPr lang="en-US"/>
            </a:p>
          </p:txBody>
        </p:sp>
        <p:sp>
          <p:nvSpPr>
            <p:cNvPr id="970421" name="Line 693"/>
            <p:cNvSpPr>
              <a:spLocks noChangeShapeType="1"/>
            </p:cNvSpPr>
            <p:nvPr/>
          </p:nvSpPr>
          <p:spPr bwMode="auto">
            <a:xfrm flipV="1">
              <a:off x="1242" y="3182"/>
              <a:ext cx="1" cy="41"/>
            </a:xfrm>
            <a:prstGeom prst="line">
              <a:avLst/>
            </a:prstGeom>
            <a:noFill/>
            <a:ln w="25400">
              <a:solidFill>
                <a:srgbClr val="FFFFFF"/>
              </a:solidFill>
              <a:round/>
              <a:headEnd/>
              <a:tailEnd/>
            </a:ln>
          </p:spPr>
          <p:txBody>
            <a:bodyPr/>
            <a:lstStyle/>
            <a:p>
              <a:endParaRPr lang="en-US"/>
            </a:p>
          </p:txBody>
        </p:sp>
        <p:sp>
          <p:nvSpPr>
            <p:cNvPr id="970422" name="Line 694"/>
            <p:cNvSpPr>
              <a:spLocks noChangeShapeType="1"/>
            </p:cNvSpPr>
            <p:nvPr/>
          </p:nvSpPr>
          <p:spPr bwMode="auto">
            <a:xfrm flipV="1">
              <a:off x="1613" y="3182"/>
              <a:ext cx="1" cy="41"/>
            </a:xfrm>
            <a:prstGeom prst="line">
              <a:avLst/>
            </a:prstGeom>
            <a:noFill/>
            <a:ln w="25400">
              <a:solidFill>
                <a:srgbClr val="FFFFFF"/>
              </a:solidFill>
              <a:round/>
              <a:headEnd/>
              <a:tailEnd/>
            </a:ln>
          </p:spPr>
          <p:txBody>
            <a:bodyPr/>
            <a:lstStyle/>
            <a:p>
              <a:endParaRPr lang="en-US"/>
            </a:p>
          </p:txBody>
        </p:sp>
        <p:sp>
          <p:nvSpPr>
            <p:cNvPr id="970423" name="Line 695"/>
            <p:cNvSpPr>
              <a:spLocks noChangeShapeType="1"/>
            </p:cNvSpPr>
            <p:nvPr/>
          </p:nvSpPr>
          <p:spPr bwMode="auto">
            <a:xfrm flipV="1">
              <a:off x="1990" y="3182"/>
              <a:ext cx="1" cy="41"/>
            </a:xfrm>
            <a:prstGeom prst="line">
              <a:avLst/>
            </a:prstGeom>
            <a:noFill/>
            <a:ln w="25400">
              <a:solidFill>
                <a:srgbClr val="FFFFFF"/>
              </a:solidFill>
              <a:round/>
              <a:headEnd/>
              <a:tailEnd/>
            </a:ln>
          </p:spPr>
          <p:txBody>
            <a:bodyPr/>
            <a:lstStyle/>
            <a:p>
              <a:endParaRPr lang="en-US"/>
            </a:p>
          </p:txBody>
        </p:sp>
        <p:sp>
          <p:nvSpPr>
            <p:cNvPr id="970424" name="Line 696"/>
            <p:cNvSpPr>
              <a:spLocks noChangeShapeType="1"/>
            </p:cNvSpPr>
            <p:nvPr/>
          </p:nvSpPr>
          <p:spPr bwMode="auto">
            <a:xfrm flipV="1">
              <a:off x="2361" y="3182"/>
              <a:ext cx="1" cy="41"/>
            </a:xfrm>
            <a:prstGeom prst="line">
              <a:avLst/>
            </a:prstGeom>
            <a:noFill/>
            <a:ln w="25400">
              <a:solidFill>
                <a:srgbClr val="FFFFFF"/>
              </a:solidFill>
              <a:round/>
              <a:headEnd/>
              <a:tailEnd/>
            </a:ln>
          </p:spPr>
          <p:txBody>
            <a:bodyPr/>
            <a:lstStyle/>
            <a:p>
              <a:endParaRPr lang="en-US"/>
            </a:p>
          </p:txBody>
        </p:sp>
        <p:sp>
          <p:nvSpPr>
            <p:cNvPr id="970425" name="Line 697"/>
            <p:cNvSpPr>
              <a:spLocks noChangeShapeType="1"/>
            </p:cNvSpPr>
            <p:nvPr/>
          </p:nvSpPr>
          <p:spPr bwMode="auto">
            <a:xfrm flipV="1">
              <a:off x="2738" y="3182"/>
              <a:ext cx="1" cy="41"/>
            </a:xfrm>
            <a:prstGeom prst="line">
              <a:avLst/>
            </a:prstGeom>
            <a:noFill/>
            <a:ln w="25400">
              <a:solidFill>
                <a:srgbClr val="FFFFFF"/>
              </a:solidFill>
              <a:round/>
              <a:headEnd/>
              <a:tailEnd/>
            </a:ln>
          </p:spPr>
          <p:txBody>
            <a:bodyPr/>
            <a:lstStyle/>
            <a:p>
              <a:endParaRPr lang="en-US"/>
            </a:p>
          </p:txBody>
        </p:sp>
        <p:sp>
          <p:nvSpPr>
            <p:cNvPr id="970426" name="Line 698"/>
            <p:cNvSpPr>
              <a:spLocks noChangeShapeType="1"/>
            </p:cNvSpPr>
            <p:nvPr/>
          </p:nvSpPr>
          <p:spPr bwMode="auto">
            <a:xfrm flipV="1">
              <a:off x="996" y="2661"/>
              <a:ext cx="36" cy="6"/>
            </a:xfrm>
            <a:prstGeom prst="line">
              <a:avLst/>
            </a:prstGeom>
            <a:noFill/>
            <a:ln w="25400">
              <a:solidFill>
                <a:srgbClr val="FF0000"/>
              </a:solidFill>
              <a:round/>
              <a:headEnd/>
              <a:tailEnd/>
            </a:ln>
          </p:spPr>
          <p:txBody>
            <a:bodyPr/>
            <a:lstStyle/>
            <a:p>
              <a:endParaRPr lang="en-US"/>
            </a:p>
          </p:txBody>
        </p:sp>
        <p:sp>
          <p:nvSpPr>
            <p:cNvPr id="970427" name="Line 699"/>
            <p:cNvSpPr>
              <a:spLocks noChangeShapeType="1"/>
            </p:cNvSpPr>
            <p:nvPr/>
          </p:nvSpPr>
          <p:spPr bwMode="auto">
            <a:xfrm flipV="1">
              <a:off x="1032" y="2649"/>
              <a:ext cx="36" cy="12"/>
            </a:xfrm>
            <a:prstGeom prst="line">
              <a:avLst/>
            </a:prstGeom>
            <a:noFill/>
            <a:ln w="25400">
              <a:solidFill>
                <a:srgbClr val="FF0000"/>
              </a:solidFill>
              <a:round/>
              <a:headEnd/>
              <a:tailEnd/>
            </a:ln>
          </p:spPr>
          <p:txBody>
            <a:bodyPr/>
            <a:lstStyle/>
            <a:p>
              <a:endParaRPr lang="en-US"/>
            </a:p>
          </p:txBody>
        </p:sp>
        <p:sp>
          <p:nvSpPr>
            <p:cNvPr id="970428" name="Freeform 700"/>
            <p:cNvSpPr>
              <a:spLocks/>
            </p:cNvSpPr>
            <p:nvPr/>
          </p:nvSpPr>
          <p:spPr bwMode="auto">
            <a:xfrm>
              <a:off x="1068" y="2637"/>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29" name="Line 701"/>
            <p:cNvSpPr>
              <a:spLocks noChangeShapeType="1"/>
            </p:cNvSpPr>
            <p:nvPr/>
          </p:nvSpPr>
          <p:spPr bwMode="auto">
            <a:xfrm flipV="1">
              <a:off x="1110" y="2631"/>
              <a:ext cx="36" cy="6"/>
            </a:xfrm>
            <a:prstGeom prst="line">
              <a:avLst/>
            </a:prstGeom>
            <a:noFill/>
            <a:ln w="25400">
              <a:solidFill>
                <a:srgbClr val="FF0000"/>
              </a:solidFill>
              <a:round/>
              <a:headEnd/>
              <a:tailEnd/>
            </a:ln>
          </p:spPr>
          <p:txBody>
            <a:bodyPr/>
            <a:lstStyle/>
            <a:p>
              <a:endParaRPr lang="en-US"/>
            </a:p>
          </p:txBody>
        </p:sp>
        <p:sp>
          <p:nvSpPr>
            <p:cNvPr id="970430" name="Line 702"/>
            <p:cNvSpPr>
              <a:spLocks noChangeShapeType="1"/>
            </p:cNvSpPr>
            <p:nvPr/>
          </p:nvSpPr>
          <p:spPr bwMode="auto">
            <a:xfrm flipV="1">
              <a:off x="1146" y="2619"/>
              <a:ext cx="36" cy="12"/>
            </a:xfrm>
            <a:prstGeom prst="line">
              <a:avLst/>
            </a:prstGeom>
            <a:noFill/>
            <a:ln w="25400">
              <a:solidFill>
                <a:srgbClr val="FF0000"/>
              </a:solidFill>
              <a:round/>
              <a:headEnd/>
              <a:tailEnd/>
            </a:ln>
          </p:spPr>
          <p:txBody>
            <a:bodyPr/>
            <a:lstStyle/>
            <a:p>
              <a:endParaRPr lang="en-US"/>
            </a:p>
          </p:txBody>
        </p:sp>
        <p:sp>
          <p:nvSpPr>
            <p:cNvPr id="970431" name="Line 703"/>
            <p:cNvSpPr>
              <a:spLocks noChangeShapeType="1"/>
            </p:cNvSpPr>
            <p:nvPr/>
          </p:nvSpPr>
          <p:spPr bwMode="auto">
            <a:xfrm flipV="1">
              <a:off x="1182" y="2607"/>
              <a:ext cx="36" cy="12"/>
            </a:xfrm>
            <a:prstGeom prst="line">
              <a:avLst/>
            </a:prstGeom>
            <a:noFill/>
            <a:ln w="25400">
              <a:solidFill>
                <a:srgbClr val="FF0000"/>
              </a:solidFill>
              <a:round/>
              <a:headEnd/>
              <a:tailEnd/>
            </a:ln>
          </p:spPr>
          <p:txBody>
            <a:bodyPr/>
            <a:lstStyle/>
            <a:p>
              <a:endParaRPr lang="en-US"/>
            </a:p>
          </p:txBody>
        </p:sp>
        <p:sp>
          <p:nvSpPr>
            <p:cNvPr id="970432" name="Freeform 704"/>
            <p:cNvSpPr>
              <a:spLocks/>
            </p:cNvSpPr>
            <p:nvPr/>
          </p:nvSpPr>
          <p:spPr bwMode="auto">
            <a:xfrm>
              <a:off x="1218" y="2601"/>
              <a:ext cx="42" cy="6"/>
            </a:xfrm>
            <a:custGeom>
              <a:avLst/>
              <a:gdLst/>
              <a:ahLst/>
              <a:cxnLst>
                <a:cxn ang="0">
                  <a:pos x="0" y="6"/>
                </a:cxn>
                <a:cxn ang="0">
                  <a:pos x="18" y="0"/>
                </a:cxn>
                <a:cxn ang="0">
                  <a:pos x="42" y="0"/>
                </a:cxn>
              </a:cxnLst>
              <a:rect l="0" t="0" r="r" b="b"/>
              <a:pathLst>
                <a:path w="42" h="6">
                  <a:moveTo>
                    <a:pt x="0" y="6"/>
                  </a:moveTo>
                  <a:lnTo>
                    <a:pt x="18" y="0"/>
                  </a:lnTo>
                  <a:lnTo>
                    <a:pt x="42" y="0"/>
                  </a:lnTo>
                </a:path>
              </a:pathLst>
            </a:custGeom>
            <a:noFill/>
            <a:ln w="25400">
              <a:solidFill>
                <a:srgbClr val="FF0000"/>
              </a:solidFill>
              <a:prstDash val="solid"/>
              <a:round/>
              <a:headEnd/>
              <a:tailEnd/>
            </a:ln>
          </p:spPr>
          <p:txBody>
            <a:bodyPr/>
            <a:lstStyle/>
            <a:p>
              <a:endParaRPr lang="en-US"/>
            </a:p>
          </p:txBody>
        </p:sp>
        <p:sp>
          <p:nvSpPr>
            <p:cNvPr id="970433" name="Line 705"/>
            <p:cNvSpPr>
              <a:spLocks noChangeShapeType="1"/>
            </p:cNvSpPr>
            <p:nvPr/>
          </p:nvSpPr>
          <p:spPr bwMode="auto">
            <a:xfrm flipV="1">
              <a:off x="1260" y="2589"/>
              <a:ext cx="36" cy="12"/>
            </a:xfrm>
            <a:prstGeom prst="line">
              <a:avLst/>
            </a:prstGeom>
            <a:noFill/>
            <a:ln w="25400">
              <a:solidFill>
                <a:srgbClr val="FF0000"/>
              </a:solidFill>
              <a:round/>
              <a:headEnd/>
              <a:tailEnd/>
            </a:ln>
          </p:spPr>
          <p:txBody>
            <a:bodyPr/>
            <a:lstStyle/>
            <a:p>
              <a:endParaRPr lang="en-US"/>
            </a:p>
          </p:txBody>
        </p:sp>
        <p:sp>
          <p:nvSpPr>
            <p:cNvPr id="970434" name="Line 706"/>
            <p:cNvSpPr>
              <a:spLocks noChangeShapeType="1"/>
            </p:cNvSpPr>
            <p:nvPr/>
          </p:nvSpPr>
          <p:spPr bwMode="auto">
            <a:xfrm flipV="1">
              <a:off x="1296" y="2577"/>
              <a:ext cx="36" cy="12"/>
            </a:xfrm>
            <a:prstGeom prst="line">
              <a:avLst/>
            </a:prstGeom>
            <a:noFill/>
            <a:ln w="25400">
              <a:solidFill>
                <a:srgbClr val="FF0000"/>
              </a:solidFill>
              <a:round/>
              <a:headEnd/>
              <a:tailEnd/>
            </a:ln>
          </p:spPr>
          <p:txBody>
            <a:bodyPr/>
            <a:lstStyle/>
            <a:p>
              <a:endParaRPr lang="en-US"/>
            </a:p>
          </p:txBody>
        </p:sp>
        <p:sp>
          <p:nvSpPr>
            <p:cNvPr id="970435" name="Freeform 707"/>
            <p:cNvSpPr>
              <a:spLocks/>
            </p:cNvSpPr>
            <p:nvPr/>
          </p:nvSpPr>
          <p:spPr bwMode="auto">
            <a:xfrm>
              <a:off x="1332" y="2571"/>
              <a:ext cx="42" cy="6"/>
            </a:xfrm>
            <a:custGeom>
              <a:avLst/>
              <a:gdLst/>
              <a:ahLst/>
              <a:cxnLst>
                <a:cxn ang="0">
                  <a:pos x="0" y="6"/>
                </a:cxn>
                <a:cxn ang="0">
                  <a:pos x="18" y="0"/>
                </a:cxn>
                <a:cxn ang="0">
                  <a:pos x="42" y="0"/>
                </a:cxn>
              </a:cxnLst>
              <a:rect l="0" t="0" r="r" b="b"/>
              <a:pathLst>
                <a:path w="42" h="6">
                  <a:moveTo>
                    <a:pt x="0" y="6"/>
                  </a:moveTo>
                  <a:lnTo>
                    <a:pt x="18" y="0"/>
                  </a:lnTo>
                  <a:lnTo>
                    <a:pt x="42" y="0"/>
                  </a:lnTo>
                </a:path>
              </a:pathLst>
            </a:custGeom>
            <a:noFill/>
            <a:ln w="25400">
              <a:solidFill>
                <a:srgbClr val="FF0000"/>
              </a:solidFill>
              <a:prstDash val="solid"/>
              <a:round/>
              <a:headEnd/>
              <a:tailEnd/>
            </a:ln>
          </p:spPr>
          <p:txBody>
            <a:bodyPr/>
            <a:lstStyle/>
            <a:p>
              <a:endParaRPr lang="en-US"/>
            </a:p>
          </p:txBody>
        </p:sp>
        <p:sp>
          <p:nvSpPr>
            <p:cNvPr id="970436" name="Line 708"/>
            <p:cNvSpPr>
              <a:spLocks noChangeShapeType="1"/>
            </p:cNvSpPr>
            <p:nvPr/>
          </p:nvSpPr>
          <p:spPr bwMode="auto">
            <a:xfrm flipV="1">
              <a:off x="1374" y="2559"/>
              <a:ext cx="35" cy="12"/>
            </a:xfrm>
            <a:prstGeom prst="line">
              <a:avLst/>
            </a:prstGeom>
            <a:noFill/>
            <a:ln w="25400">
              <a:solidFill>
                <a:srgbClr val="FF0000"/>
              </a:solidFill>
              <a:round/>
              <a:headEnd/>
              <a:tailEnd/>
            </a:ln>
          </p:spPr>
          <p:txBody>
            <a:bodyPr/>
            <a:lstStyle/>
            <a:p>
              <a:endParaRPr lang="en-US"/>
            </a:p>
          </p:txBody>
        </p:sp>
        <p:sp>
          <p:nvSpPr>
            <p:cNvPr id="970437" name="Line 709"/>
            <p:cNvSpPr>
              <a:spLocks noChangeShapeType="1"/>
            </p:cNvSpPr>
            <p:nvPr/>
          </p:nvSpPr>
          <p:spPr bwMode="auto">
            <a:xfrm flipV="1">
              <a:off x="1409" y="2547"/>
              <a:ext cx="36" cy="12"/>
            </a:xfrm>
            <a:prstGeom prst="line">
              <a:avLst/>
            </a:prstGeom>
            <a:noFill/>
            <a:ln w="25400">
              <a:solidFill>
                <a:srgbClr val="FF0000"/>
              </a:solidFill>
              <a:round/>
              <a:headEnd/>
              <a:tailEnd/>
            </a:ln>
          </p:spPr>
          <p:txBody>
            <a:bodyPr/>
            <a:lstStyle/>
            <a:p>
              <a:endParaRPr lang="en-US"/>
            </a:p>
          </p:txBody>
        </p:sp>
        <p:sp>
          <p:nvSpPr>
            <p:cNvPr id="970438" name="Line 710"/>
            <p:cNvSpPr>
              <a:spLocks noChangeShapeType="1"/>
            </p:cNvSpPr>
            <p:nvPr/>
          </p:nvSpPr>
          <p:spPr bwMode="auto">
            <a:xfrm flipV="1">
              <a:off x="1445" y="2535"/>
              <a:ext cx="36" cy="12"/>
            </a:xfrm>
            <a:prstGeom prst="line">
              <a:avLst/>
            </a:prstGeom>
            <a:noFill/>
            <a:ln w="25400">
              <a:solidFill>
                <a:srgbClr val="FF0000"/>
              </a:solidFill>
              <a:round/>
              <a:headEnd/>
              <a:tailEnd/>
            </a:ln>
          </p:spPr>
          <p:txBody>
            <a:bodyPr/>
            <a:lstStyle/>
            <a:p>
              <a:endParaRPr lang="en-US"/>
            </a:p>
          </p:txBody>
        </p:sp>
        <p:sp>
          <p:nvSpPr>
            <p:cNvPr id="970439" name="Freeform 711"/>
            <p:cNvSpPr>
              <a:spLocks/>
            </p:cNvSpPr>
            <p:nvPr/>
          </p:nvSpPr>
          <p:spPr bwMode="auto">
            <a:xfrm>
              <a:off x="1481" y="2523"/>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40" name="Line 712"/>
            <p:cNvSpPr>
              <a:spLocks noChangeShapeType="1"/>
            </p:cNvSpPr>
            <p:nvPr/>
          </p:nvSpPr>
          <p:spPr bwMode="auto">
            <a:xfrm flipV="1">
              <a:off x="1523" y="2511"/>
              <a:ext cx="36" cy="12"/>
            </a:xfrm>
            <a:prstGeom prst="line">
              <a:avLst/>
            </a:prstGeom>
            <a:noFill/>
            <a:ln w="25400">
              <a:solidFill>
                <a:srgbClr val="FF0000"/>
              </a:solidFill>
              <a:round/>
              <a:headEnd/>
              <a:tailEnd/>
            </a:ln>
          </p:spPr>
          <p:txBody>
            <a:bodyPr/>
            <a:lstStyle/>
            <a:p>
              <a:endParaRPr lang="en-US"/>
            </a:p>
          </p:txBody>
        </p:sp>
        <p:sp>
          <p:nvSpPr>
            <p:cNvPr id="970441" name="Line 713"/>
            <p:cNvSpPr>
              <a:spLocks noChangeShapeType="1"/>
            </p:cNvSpPr>
            <p:nvPr/>
          </p:nvSpPr>
          <p:spPr bwMode="auto">
            <a:xfrm flipV="1">
              <a:off x="1559" y="2505"/>
              <a:ext cx="36" cy="6"/>
            </a:xfrm>
            <a:prstGeom prst="line">
              <a:avLst/>
            </a:prstGeom>
            <a:noFill/>
            <a:ln w="25400">
              <a:solidFill>
                <a:srgbClr val="FF0000"/>
              </a:solidFill>
              <a:round/>
              <a:headEnd/>
              <a:tailEnd/>
            </a:ln>
          </p:spPr>
          <p:txBody>
            <a:bodyPr/>
            <a:lstStyle/>
            <a:p>
              <a:endParaRPr lang="en-US"/>
            </a:p>
          </p:txBody>
        </p:sp>
        <p:sp>
          <p:nvSpPr>
            <p:cNvPr id="970442" name="Line 714"/>
            <p:cNvSpPr>
              <a:spLocks noChangeShapeType="1"/>
            </p:cNvSpPr>
            <p:nvPr/>
          </p:nvSpPr>
          <p:spPr bwMode="auto">
            <a:xfrm flipV="1">
              <a:off x="1595" y="2493"/>
              <a:ext cx="36" cy="12"/>
            </a:xfrm>
            <a:prstGeom prst="line">
              <a:avLst/>
            </a:prstGeom>
            <a:noFill/>
            <a:ln w="25400">
              <a:solidFill>
                <a:srgbClr val="FF0000"/>
              </a:solidFill>
              <a:round/>
              <a:headEnd/>
              <a:tailEnd/>
            </a:ln>
          </p:spPr>
          <p:txBody>
            <a:bodyPr/>
            <a:lstStyle/>
            <a:p>
              <a:endParaRPr lang="en-US"/>
            </a:p>
          </p:txBody>
        </p:sp>
        <p:sp>
          <p:nvSpPr>
            <p:cNvPr id="970443" name="Freeform 715"/>
            <p:cNvSpPr>
              <a:spLocks/>
            </p:cNvSpPr>
            <p:nvPr/>
          </p:nvSpPr>
          <p:spPr bwMode="auto">
            <a:xfrm>
              <a:off x="1631" y="2481"/>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44" name="Freeform 716"/>
            <p:cNvSpPr>
              <a:spLocks/>
            </p:cNvSpPr>
            <p:nvPr/>
          </p:nvSpPr>
          <p:spPr bwMode="auto">
            <a:xfrm>
              <a:off x="1673" y="2463"/>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FF0000"/>
              </a:solidFill>
              <a:prstDash val="solid"/>
              <a:round/>
              <a:headEnd/>
              <a:tailEnd/>
            </a:ln>
          </p:spPr>
          <p:txBody>
            <a:bodyPr/>
            <a:lstStyle/>
            <a:p>
              <a:endParaRPr lang="en-US"/>
            </a:p>
          </p:txBody>
        </p:sp>
        <p:sp>
          <p:nvSpPr>
            <p:cNvPr id="970445" name="Line 717"/>
            <p:cNvSpPr>
              <a:spLocks noChangeShapeType="1"/>
            </p:cNvSpPr>
            <p:nvPr/>
          </p:nvSpPr>
          <p:spPr bwMode="auto">
            <a:xfrm flipV="1">
              <a:off x="1709" y="2451"/>
              <a:ext cx="36" cy="12"/>
            </a:xfrm>
            <a:prstGeom prst="line">
              <a:avLst/>
            </a:prstGeom>
            <a:noFill/>
            <a:ln w="25400">
              <a:solidFill>
                <a:srgbClr val="FF0000"/>
              </a:solidFill>
              <a:round/>
              <a:headEnd/>
              <a:tailEnd/>
            </a:ln>
          </p:spPr>
          <p:txBody>
            <a:bodyPr/>
            <a:lstStyle/>
            <a:p>
              <a:endParaRPr lang="en-US"/>
            </a:p>
          </p:txBody>
        </p:sp>
        <p:sp>
          <p:nvSpPr>
            <p:cNvPr id="970446" name="Line 718"/>
            <p:cNvSpPr>
              <a:spLocks noChangeShapeType="1"/>
            </p:cNvSpPr>
            <p:nvPr/>
          </p:nvSpPr>
          <p:spPr bwMode="auto">
            <a:xfrm flipV="1">
              <a:off x="1745" y="2439"/>
              <a:ext cx="36" cy="12"/>
            </a:xfrm>
            <a:prstGeom prst="line">
              <a:avLst/>
            </a:prstGeom>
            <a:noFill/>
            <a:ln w="25400">
              <a:solidFill>
                <a:srgbClr val="FF0000"/>
              </a:solidFill>
              <a:round/>
              <a:headEnd/>
              <a:tailEnd/>
            </a:ln>
          </p:spPr>
          <p:txBody>
            <a:bodyPr/>
            <a:lstStyle/>
            <a:p>
              <a:endParaRPr lang="en-US"/>
            </a:p>
          </p:txBody>
        </p:sp>
        <p:sp>
          <p:nvSpPr>
            <p:cNvPr id="970447" name="Freeform 719"/>
            <p:cNvSpPr>
              <a:spLocks/>
            </p:cNvSpPr>
            <p:nvPr/>
          </p:nvSpPr>
          <p:spPr bwMode="auto">
            <a:xfrm>
              <a:off x="1781" y="2427"/>
              <a:ext cx="41" cy="12"/>
            </a:xfrm>
            <a:custGeom>
              <a:avLst/>
              <a:gdLst/>
              <a:ahLst/>
              <a:cxnLst>
                <a:cxn ang="0">
                  <a:pos x="0" y="12"/>
                </a:cxn>
                <a:cxn ang="0">
                  <a:pos x="18" y="6"/>
                </a:cxn>
                <a:cxn ang="0">
                  <a:pos x="41" y="0"/>
                </a:cxn>
              </a:cxnLst>
              <a:rect l="0" t="0" r="r" b="b"/>
              <a:pathLst>
                <a:path w="41" h="12">
                  <a:moveTo>
                    <a:pt x="0" y="12"/>
                  </a:moveTo>
                  <a:lnTo>
                    <a:pt x="18" y="6"/>
                  </a:lnTo>
                  <a:lnTo>
                    <a:pt x="41" y="0"/>
                  </a:lnTo>
                </a:path>
              </a:pathLst>
            </a:custGeom>
            <a:noFill/>
            <a:ln w="25400">
              <a:solidFill>
                <a:srgbClr val="FF0000"/>
              </a:solidFill>
              <a:prstDash val="solid"/>
              <a:round/>
              <a:headEnd/>
              <a:tailEnd/>
            </a:ln>
          </p:spPr>
          <p:txBody>
            <a:bodyPr/>
            <a:lstStyle/>
            <a:p>
              <a:endParaRPr lang="en-US"/>
            </a:p>
          </p:txBody>
        </p:sp>
        <p:sp>
          <p:nvSpPr>
            <p:cNvPr id="970448" name="Line 720"/>
            <p:cNvSpPr>
              <a:spLocks noChangeShapeType="1"/>
            </p:cNvSpPr>
            <p:nvPr/>
          </p:nvSpPr>
          <p:spPr bwMode="auto">
            <a:xfrm flipV="1">
              <a:off x="1822" y="2415"/>
              <a:ext cx="36" cy="12"/>
            </a:xfrm>
            <a:prstGeom prst="line">
              <a:avLst/>
            </a:prstGeom>
            <a:noFill/>
            <a:ln w="25400">
              <a:solidFill>
                <a:srgbClr val="FF0000"/>
              </a:solidFill>
              <a:round/>
              <a:headEnd/>
              <a:tailEnd/>
            </a:ln>
          </p:spPr>
          <p:txBody>
            <a:bodyPr/>
            <a:lstStyle/>
            <a:p>
              <a:endParaRPr lang="en-US"/>
            </a:p>
          </p:txBody>
        </p:sp>
        <p:sp>
          <p:nvSpPr>
            <p:cNvPr id="970449" name="Freeform 721"/>
            <p:cNvSpPr>
              <a:spLocks/>
            </p:cNvSpPr>
            <p:nvPr/>
          </p:nvSpPr>
          <p:spPr bwMode="auto">
            <a:xfrm>
              <a:off x="1858" y="2397"/>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FF0000"/>
              </a:solidFill>
              <a:prstDash val="solid"/>
              <a:round/>
              <a:headEnd/>
              <a:tailEnd/>
            </a:ln>
          </p:spPr>
          <p:txBody>
            <a:bodyPr/>
            <a:lstStyle/>
            <a:p>
              <a:endParaRPr lang="en-US"/>
            </a:p>
          </p:txBody>
        </p:sp>
        <p:sp>
          <p:nvSpPr>
            <p:cNvPr id="970450" name="Line 722"/>
            <p:cNvSpPr>
              <a:spLocks noChangeShapeType="1"/>
            </p:cNvSpPr>
            <p:nvPr/>
          </p:nvSpPr>
          <p:spPr bwMode="auto">
            <a:xfrm flipV="1">
              <a:off x="1894" y="2385"/>
              <a:ext cx="36" cy="12"/>
            </a:xfrm>
            <a:prstGeom prst="line">
              <a:avLst/>
            </a:prstGeom>
            <a:noFill/>
            <a:ln w="25400">
              <a:solidFill>
                <a:srgbClr val="FF0000"/>
              </a:solidFill>
              <a:round/>
              <a:headEnd/>
              <a:tailEnd/>
            </a:ln>
          </p:spPr>
          <p:txBody>
            <a:bodyPr/>
            <a:lstStyle/>
            <a:p>
              <a:endParaRPr lang="en-US"/>
            </a:p>
          </p:txBody>
        </p:sp>
        <p:sp>
          <p:nvSpPr>
            <p:cNvPr id="970451" name="Freeform 723"/>
            <p:cNvSpPr>
              <a:spLocks/>
            </p:cNvSpPr>
            <p:nvPr/>
          </p:nvSpPr>
          <p:spPr bwMode="auto">
            <a:xfrm>
              <a:off x="1930" y="2367"/>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52" name="Line 724"/>
            <p:cNvSpPr>
              <a:spLocks noChangeShapeType="1"/>
            </p:cNvSpPr>
            <p:nvPr/>
          </p:nvSpPr>
          <p:spPr bwMode="auto">
            <a:xfrm flipV="1">
              <a:off x="1972" y="2355"/>
              <a:ext cx="36" cy="12"/>
            </a:xfrm>
            <a:prstGeom prst="line">
              <a:avLst/>
            </a:prstGeom>
            <a:noFill/>
            <a:ln w="25400">
              <a:solidFill>
                <a:srgbClr val="FF0000"/>
              </a:solidFill>
              <a:round/>
              <a:headEnd/>
              <a:tailEnd/>
            </a:ln>
          </p:spPr>
          <p:txBody>
            <a:bodyPr/>
            <a:lstStyle/>
            <a:p>
              <a:endParaRPr lang="en-US"/>
            </a:p>
          </p:txBody>
        </p:sp>
        <p:sp>
          <p:nvSpPr>
            <p:cNvPr id="970453" name="Freeform 725"/>
            <p:cNvSpPr>
              <a:spLocks/>
            </p:cNvSpPr>
            <p:nvPr/>
          </p:nvSpPr>
          <p:spPr bwMode="auto">
            <a:xfrm>
              <a:off x="2008" y="2338"/>
              <a:ext cx="36" cy="17"/>
            </a:xfrm>
            <a:custGeom>
              <a:avLst/>
              <a:gdLst/>
              <a:ahLst/>
              <a:cxnLst>
                <a:cxn ang="0">
                  <a:pos x="0" y="17"/>
                </a:cxn>
                <a:cxn ang="0">
                  <a:pos x="18" y="6"/>
                </a:cxn>
                <a:cxn ang="0">
                  <a:pos x="36" y="0"/>
                </a:cxn>
              </a:cxnLst>
              <a:rect l="0" t="0" r="r" b="b"/>
              <a:pathLst>
                <a:path w="36" h="17">
                  <a:moveTo>
                    <a:pt x="0" y="17"/>
                  </a:moveTo>
                  <a:lnTo>
                    <a:pt x="18" y="6"/>
                  </a:lnTo>
                  <a:lnTo>
                    <a:pt x="36" y="0"/>
                  </a:lnTo>
                </a:path>
              </a:pathLst>
            </a:custGeom>
            <a:noFill/>
            <a:ln w="25400">
              <a:solidFill>
                <a:srgbClr val="FF0000"/>
              </a:solidFill>
              <a:prstDash val="solid"/>
              <a:round/>
              <a:headEnd/>
              <a:tailEnd/>
            </a:ln>
          </p:spPr>
          <p:txBody>
            <a:bodyPr/>
            <a:lstStyle/>
            <a:p>
              <a:endParaRPr lang="en-US"/>
            </a:p>
          </p:txBody>
        </p:sp>
        <p:sp>
          <p:nvSpPr>
            <p:cNvPr id="970454" name="Line 726"/>
            <p:cNvSpPr>
              <a:spLocks noChangeShapeType="1"/>
            </p:cNvSpPr>
            <p:nvPr/>
          </p:nvSpPr>
          <p:spPr bwMode="auto">
            <a:xfrm flipV="1">
              <a:off x="2044" y="2326"/>
              <a:ext cx="36" cy="12"/>
            </a:xfrm>
            <a:prstGeom prst="line">
              <a:avLst/>
            </a:prstGeom>
            <a:noFill/>
            <a:ln w="25400">
              <a:solidFill>
                <a:srgbClr val="FF0000"/>
              </a:solidFill>
              <a:round/>
              <a:headEnd/>
              <a:tailEnd/>
            </a:ln>
          </p:spPr>
          <p:txBody>
            <a:bodyPr/>
            <a:lstStyle/>
            <a:p>
              <a:endParaRPr lang="en-US"/>
            </a:p>
          </p:txBody>
        </p:sp>
        <p:sp>
          <p:nvSpPr>
            <p:cNvPr id="970455" name="Freeform 727"/>
            <p:cNvSpPr>
              <a:spLocks/>
            </p:cNvSpPr>
            <p:nvPr/>
          </p:nvSpPr>
          <p:spPr bwMode="auto">
            <a:xfrm>
              <a:off x="2080" y="2308"/>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56" name="Line 728"/>
            <p:cNvSpPr>
              <a:spLocks noChangeShapeType="1"/>
            </p:cNvSpPr>
            <p:nvPr/>
          </p:nvSpPr>
          <p:spPr bwMode="auto">
            <a:xfrm flipV="1">
              <a:off x="2122" y="2296"/>
              <a:ext cx="36" cy="12"/>
            </a:xfrm>
            <a:prstGeom prst="line">
              <a:avLst/>
            </a:prstGeom>
            <a:noFill/>
            <a:ln w="25400">
              <a:solidFill>
                <a:srgbClr val="FF0000"/>
              </a:solidFill>
              <a:round/>
              <a:headEnd/>
              <a:tailEnd/>
            </a:ln>
          </p:spPr>
          <p:txBody>
            <a:bodyPr/>
            <a:lstStyle/>
            <a:p>
              <a:endParaRPr lang="en-US"/>
            </a:p>
          </p:txBody>
        </p:sp>
        <p:sp>
          <p:nvSpPr>
            <p:cNvPr id="970457" name="Line 729"/>
            <p:cNvSpPr>
              <a:spLocks noChangeShapeType="1"/>
            </p:cNvSpPr>
            <p:nvPr/>
          </p:nvSpPr>
          <p:spPr bwMode="auto">
            <a:xfrm flipV="1">
              <a:off x="2158" y="2278"/>
              <a:ext cx="36" cy="18"/>
            </a:xfrm>
            <a:prstGeom prst="line">
              <a:avLst/>
            </a:prstGeom>
            <a:noFill/>
            <a:ln w="25400">
              <a:solidFill>
                <a:srgbClr val="FF0000"/>
              </a:solidFill>
              <a:round/>
              <a:headEnd/>
              <a:tailEnd/>
            </a:ln>
          </p:spPr>
          <p:txBody>
            <a:bodyPr/>
            <a:lstStyle/>
            <a:p>
              <a:endParaRPr lang="en-US"/>
            </a:p>
          </p:txBody>
        </p:sp>
        <p:sp>
          <p:nvSpPr>
            <p:cNvPr id="970458" name="Line 730"/>
            <p:cNvSpPr>
              <a:spLocks noChangeShapeType="1"/>
            </p:cNvSpPr>
            <p:nvPr/>
          </p:nvSpPr>
          <p:spPr bwMode="auto">
            <a:xfrm flipV="1">
              <a:off x="2194" y="2260"/>
              <a:ext cx="36" cy="18"/>
            </a:xfrm>
            <a:prstGeom prst="line">
              <a:avLst/>
            </a:prstGeom>
            <a:noFill/>
            <a:ln w="25400">
              <a:solidFill>
                <a:srgbClr val="FF0000"/>
              </a:solidFill>
              <a:round/>
              <a:headEnd/>
              <a:tailEnd/>
            </a:ln>
          </p:spPr>
          <p:txBody>
            <a:bodyPr/>
            <a:lstStyle/>
            <a:p>
              <a:endParaRPr lang="en-US"/>
            </a:p>
          </p:txBody>
        </p:sp>
        <p:sp>
          <p:nvSpPr>
            <p:cNvPr id="970459" name="Freeform 731"/>
            <p:cNvSpPr>
              <a:spLocks/>
            </p:cNvSpPr>
            <p:nvPr/>
          </p:nvSpPr>
          <p:spPr bwMode="auto">
            <a:xfrm>
              <a:off x="2230" y="2248"/>
              <a:ext cx="41" cy="12"/>
            </a:xfrm>
            <a:custGeom>
              <a:avLst/>
              <a:gdLst/>
              <a:ahLst/>
              <a:cxnLst>
                <a:cxn ang="0">
                  <a:pos x="0" y="12"/>
                </a:cxn>
                <a:cxn ang="0">
                  <a:pos x="18" y="6"/>
                </a:cxn>
                <a:cxn ang="0">
                  <a:pos x="41" y="0"/>
                </a:cxn>
              </a:cxnLst>
              <a:rect l="0" t="0" r="r" b="b"/>
              <a:pathLst>
                <a:path w="41" h="12">
                  <a:moveTo>
                    <a:pt x="0" y="12"/>
                  </a:moveTo>
                  <a:lnTo>
                    <a:pt x="18" y="6"/>
                  </a:lnTo>
                  <a:lnTo>
                    <a:pt x="41" y="0"/>
                  </a:lnTo>
                </a:path>
              </a:pathLst>
            </a:custGeom>
            <a:noFill/>
            <a:ln w="25400">
              <a:solidFill>
                <a:srgbClr val="FF0000"/>
              </a:solidFill>
              <a:prstDash val="solid"/>
              <a:round/>
              <a:headEnd/>
              <a:tailEnd/>
            </a:ln>
          </p:spPr>
          <p:txBody>
            <a:bodyPr/>
            <a:lstStyle/>
            <a:p>
              <a:endParaRPr lang="en-US"/>
            </a:p>
          </p:txBody>
        </p:sp>
        <p:sp>
          <p:nvSpPr>
            <p:cNvPr id="970460" name="Line 732"/>
            <p:cNvSpPr>
              <a:spLocks noChangeShapeType="1"/>
            </p:cNvSpPr>
            <p:nvPr/>
          </p:nvSpPr>
          <p:spPr bwMode="auto">
            <a:xfrm flipV="1">
              <a:off x="2271" y="2230"/>
              <a:ext cx="36" cy="18"/>
            </a:xfrm>
            <a:prstGeom prst="line">
              <a:avLst/>
            </a:prstGeom>
            <a:noFill/>
            <a:ln w="25400">
              <a:solidFill>
                <a:srgbClr val="FF0000"/>
              </a:solidFill>
              <a:round/>
              <a:headEnd/>
              <a:tailEnd/>
            </a:ln>
          </p:spPr>
          <p:txBody>
            <a:bodyPr/>
            <a:lstStyle/>
            <a:p>
              <a:endParaRPr lang="en-US"/>
            </a:p>
          </p:txBody>
        </p:sp>
        <p:sp>
          <p:nvSpPr>
            <p:cNvPr id="970461" name="Line 733"/>
            <p:cNvSpPr>
              <a:spLocks noChangeShapeType="1"/>
            </p:cNvSpPr>
            <p:nvPr/>
          </p:nvSpPr>
          <p:spPr bwMode="auto">
            <a:xfrm flipV="1">
              <a:off x="2307" y="2212"/>
              <a:ext cx="36" cy="18"/>
            </a:xfrm>
            <a:prstGeom prst="line">
              <a:avLst/>
            </a:prstGeom>
            <a:noFill/>
            <a:ln w="25400">
              <a:solidFill>
                <a:srgbClr val="FF0000"/>
              </a:solidFill>
              <a:round/>
              <a:headEnd/>
              <a:tailEnd/>
            </a:ln>
          </p:spPr>
          <p:txBody>
            <a:bodyPr/>
            <a:lstStyle/>
            <a:p>
              <a:endParaRPr lang="en-US"/>
            </a:p>
          </p:txBody>
        </p:sp>
        <p:sp>
          <p:nvSpPr>
            <p:cNvPr id="970462" name="Freeform 734"/>
            <p:cNvSpPr>
              <a:spLocks/>
            </p:cNvSpPr>
            <p:nvPr/>
          </p:nvSpPr>
          <p:spPr bwMode="auto">
            <a:xfrm>
              <a:off x="2343" y="2194"/>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63" name="Line 735"/>
            <p:cNvSpPr>
              <a:spLocks noChangeShapeType="1"/>
            </p:cNvSpPr>
            <p:nvPr/>
          </p:nvSpPr>
          <p:spPr bwMode="auto">
            <a:xfrm flipV="1">
              <a:off x="2385" y="2182"/>
              <a:ext cx="36" cy="12"/>
            </a:xfrm>
            <a:prstGeom prst="line">
              <a:avLst/>
            </a:prstGeom>
            <a:noFill/>
            <a:ln w="25400">
              <a:solidFill>
                <a:srgbClr val="FF0000"/>
              </a:solidFill>
              <a:round/>
              <a:headEnd/>
              <a:tailEnd/>
            </a:ln>
          </p:spPr>
          <p:txBody>
            <a:bodyPr/>
            <a:lstStyle/>
            <a:p>
              <a:endParaRPr lang="en-US"/>
            </a:p>
          </p:txBody>
        </p:sp>
        <p:sp>
          <p:nvSpPr>
            <p:cNvPr id="970464" name="Line 736"/>
            <p:cNvSpPr>
              <a:spLocks noChangeShapeType="1"/>
            </p:cNvSpPr>
            <p:nvPr/>
          </p:nvSpPr>
          <p:spPr bwMode="auto">
            <a:xfrm flipV="1">
              <a:off x="2421" y="2164"/>
              <a:ext cx="36" cy="18"/>
            </a:xfrm>
            <a:prstGeom prst="line">
              <a:avLst/>
            </a:prstGeom>
            <a:noFill/>
            <a:ln w="25400">
              <a:solidFill>
                <a:srgbClr val="FF0000"/>
              </a:solidFill>
              <a:round/>
              <a:headEnd/>
              <a:tailEnd/>
            </a:ln>
          </p:spPr>
          <p:txBody>
            <a:bodyPr/>
            <a:lstStyle/>
            <a:p>
              <a:endParaRPr lang="en-US"/>
            </a:p>
          </p:txBody>
        </p:sp>
        <p:sp>
          <p:nvSpPr>
            <p:cNvPr id="970465" name="Line 737"/>
            <p:cNvSpPr>
              <a:spLocks noChangeShapeType="1"/>
            </p:cNvSpPr>
            <p:nvPr/>
          </p:nvSpPr>
          <p:spPr bwMode="auto">
            <a:xfrm flipV="1">
              <a:off x="2457" y="2146"/>
              <a:ext cx="36" cy="18"/>
            </a:xfrm>
            <a:prstGeom prst="line">
              <a:avLst/>
            </a:prstGeom>
            <a:noFill/>
            <a:ln w="25400">
              <a:solidFill>
                <a:srgbClr val="FF0000"/>
              </a:solidFill>
              <a:round/>
              <a:headEnd/>
              <a:tailEnd/>
            </a:ln>
          </p:spPr>
          <p:txBody>
            <a:bodyPr/>
            <a:lstStyle/>
            <a:p>
              <a:endParaRPr lang="en-US"/>
            </a:p>
          </p:txBody>
        </p:sp>
        <p:sp>
          <p:nvSpPr>
            <p:cNvPr id="970466" name="Freeform 738"/>
            <p:cNvSpPr>
              <a:spLocks/>
            </p:cNvSpPr>
            <p:nvPr/>
          </p:nvSpPr>
          <p:spPr bwMode="auto">
            <a:xfrm>
              <a:off x="2493" y="2134"/>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0000"/>
              </a:solidFill>
              <a:prstDash val="solid"/>
              <a:round/>
              <a:headEnd/>
              <a:tailEnd/>
            </a:ln>
          </p:spPr>
          <p:txBody>
            <a:bodyPr/>
            <a:lstStyle/>
            <a:p>
              <a:endParaRPr lang="en-US"/>
            </a:p>
          </p:txBody>
        </p:sp>
        <p:sp>
          <p:nvSpPr>
            <p:cNvPr id="970467" name="Freeform 739"/>
            <p:cNvSpPr>
              <a:spLocks/>
            </p:cNvSpPr>
            <p:nvPr/>
          </p:nvSpPr>
          <p:spPr bwMode="auto">
            <a:xfrm>
              <a:off x="2535" y="2116"/>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FF0000"/>
              </a:solidFill>
              <a:prstDash val="solid"/>
              <a:round/>
              <a:headEnd/>
              <a:tailEnd/>
            </a:ln>
          </p:spPr>
          <p:txBody>
            <a:bodyPr/>
            <a:lstStyle/>
            <a:p>
              <a:endParaRPr lang="en-US"/>
            </a:p>
          </p:txBody>
        </p:sp>
        <p:sp>
          <p:nvSpPr>
            <p:cNvPr id="970468" name="Line 740"/>
            <p:cNvSpPr>
              <a:spLocks noChangeShapeType="1"/>
            </p:cNvSpPr>
            <p:nvPr/>
          </p:nvSpPr>
          <p:spPr bwMode="auto">
            <a:xfrm flipV="1">
              <a:off x="2571" y="2104"/>
              <a:ext cx="36" cy="12"/>
            </a:xfrm>
            <a:prstGeom prst="line">
              <a:avLst/>
            </a:prstGeom>
            <a:noFill/>
            <a:ln w="25400">
              <a:solidFill>
                <a:srgbClr val="FF0000"/>
              </a:solidFill>
              <a:round/>
              <a:headEnd/>
              <a:tailEnd/>
            </a:ln>
          </p:spPr>
          <p:txBody>
            <a:bodyPr/>
            <a:lstStyle/>
            <a:p>
              <a:endParaRPr lang="en-US"/>
            </a:p>
          </p:txBody>
        </p:sp>
        <p:sp>
          <p:nvSpPr>
            <p:cNvPr id="970469" name="Line 741"/>
            <p:cNvSpPr>
              <a:spLocks noChangeShapeType="1"/>
            </p:cNvSpPr>
            <p:nvPr/>
          </p:nvSpPr>
          <p:spPr bwMode="auto">
            <a:xfrm flipV="1">
              <a:off x="2607" y="2086"/>
              <a:ext cx="36" cy="18"/>
            </a:xfrm>
            <a:prstGeom prst="line">
              <a:avLst/>
            </a:prstGeom>
            <a:noFill/>
            <a:ln w="25400">
              <a:solidFill>
                <a:srgbClr val="FF0000"/>
              </a:solidFill>
              <a:round/>
              <a:headEnd/>
              <a:tailEnd/>
            </a:ln>
          </p:spPr>
          <p:txBody>
            <a:bodyPr/>
            <a:lstStyle/>
            <a:p>
              <a:endParaRPr lang="en-US"/>
            </a:p>
          </p:txBody>
        </p:sp>
        <p:sp>
          <p:nvSpPr>
            <p:cNvPr id="970470" name="Line 742"/>
            <p:cNvSpPr>
              <a:spLocks noChangeShapeType="1"/>
            </p:cNvSpPr>
            <p:nvPr/>
          </p:nvSpPr>
          <p:spPr bwMode="auto">
            <a:xfrm flipV="1">
              <a:off x="996" y="2589"/>
              <a:ext cx="36" cy="12"/>
            </a:xfrm>
            <a:prstGeom prst="line">
              <a:avLst/>
            </a:prstGeom>
            <a:noFill/>
            <a:ln w="25400">
              <a:solidFill>
                <a:srgbClr val="FFFF00"/>
              </a:solidFill>
              <a:round/>
              <a:headEnd/>
              <a:tailEnd/>
            </a:ln>
          </p:spPr>
          <p:txBody>
            <a:bodyPr/>
            <a:lstStyle/>
            <a:p>
              <a:endParaRPr lang="en-US"/>
            </a:p>
          </p:txBody>
        </p:sp>
        <p:sp>
          <p:nvSpPr>
            <p:cNvPr id="970471" name="Line 743"/>
            <p:cNvSpPr>
              <a:spLocks noChangeShapeType="1"/>
            </p:cNvSpPr>
            <p:nvPr/>
          </p:nvSpPr>
          <p:spPr bwMode="auto">
            <a:xfrm flipV="1">
              <a:off x="1032" y="2577"/>
              <a:ext cx="36" cy="12"/>
            </a:xfrm>
            <a:prstGeom prst="line">
              <a:avLst/>
            </a:prstGeom>
            <a:noFill/>
            <a:ln w="25400">
              <a:solidFill>
                <a:srgbClr val="FFFF00"/>
              </a:solidFill>
              <a:round/>
              <a:headEnd/>
              <a:tailEnd/>
            </a:ln>
          </p:spPr>
          <p:txBody>
            <a:bodyPr/>
            <a:lstStyle/>
            <a:p>
              <a:endParaRPr lang="en-US"/>
            </a:p>
          </p:txBody>
        </p:sp>
        <p:sp>
          <p:nvSpPr>
            <p:cNvPr id="970472" name="Freeform 744"/>
            <p:cNvSpPr>
              <a:spLocks/>
            </p:cNvSpPr>
            <p:nvPr/>
          </p:nvSpPr>
          <p:spPr bwMode="auto">
            <a:xfrm>
              <a:off x="1068" y="2565"/>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473" name="Line 745"/>
            <p:cNvSpPr>
              <a:spLocks noChangeShapeType="1"/>
            </p:cNvSpPr>
            <p:nvPr/>
          </p:nvSpPr>
          <p:spPr bwMode="auto">
            <a:xfrm flipV="1">
              <a:off x="1110" y="2559"/>
              <a:ext cx="36" cy="6"/>
            </a:xfrm>
            <a:prstGeom prst="line">
              <a:avLst/>
            </a:prstGeom>
            <a:noFill/>
            <a:ln w="25400">
              <a:solidFill>
                <a:srgbClr val="FFFF00"/>
              </a:solidFill>
              <a:round/>
              <a:headEnd/>
              <a:tailEnd/>
            </a:ln>
          </p:spPr>
          <p:txBody>
            <a:bodyPr/>
            <a:lstStyle/>
            <a:p>
              <a:endParaRPr lang="en-US"/>
            </a:p>
          </p:txBody>
        </p:sp>
        <p:sp>
          <p:nvSpPr>
            <p:cNvPr id="970474" name="Line 746"/>
            <p:cNvSpPr>
              <a:spLocks noChangeShapeType="1"/>
            </p:cNvSpPr>
            <p:nvPr/>
          </p:nvSpPr>
          <p:spPr bwMode="auto">
            <a:xfrm flipV="1">
              <a:off x="1146" y="2547"/>
              <a:ext cx="36" cy="12"/>
            </a:xfrm>
            <a:prstGeom prst="line">
              <a:avLst/>
            </a:prstGeom>
            <a:noFill/>
            <a:ln w="25400">
              <a:solidFill>
                <a:srgbClr val="FFFF00"/>
              </a:solidFill>
              <a:round/>
              <a:headEnd/>
              <a:tailEnd/>
            </a:ln>
          </p:spPr>
          <p:txBody>
            <a:bodyPr/>
            <a:lstStyle/>
            <a:p>
              <a:endParaRPr lang="en-US"/>
            </a:p>
          </p:txBody>
        </p:sp>
        <p:sp>
          <p:nvSpPr>
            <p:cNvPr id="970475" name="Line 747"/>
            <p:cNvSpPr>
              <a:spLocks noChangeShapeType="1"/>
            </p:cNvSpPr>
            <p:nvPr/>
          </p:nvSpPr>
          <p:spPr bwMode="auto">
            <a:xfrm flipV="1">
              <a:off x="1182" y="2535"/>
              <a:ext cx="36" cy="12"/>
            </a:xfrm>
            <a:prstGeom prst="line">
              <a:avLst/>
            </a:prstGeom>
            <a:noFill/>
            <a:ln w="25400">
              <a:solidFill>
                <a:srgbClr val="FFFF00"/>
              </a:solidFill>
              <a:round/>
              <a:headEnd/>
              <a:tailEnd/>
            </a:ln>
          </p:spPr>
          <p:txBody>
            <a:bodyPr/>
            <a:lstStyle/>
            <a:p>
              <a:endParaRPr lang="en-US"/>
            </a:p>
          </p:txBody>
        </p:sp>
        <p:sp>
          <p:nvSpPr>
            <p:cNvPr id="970476" name="Freeform 748"/>
            <p:cNvSpPr>
              <a:spLocks/>
            </p:cNvSpPr>
            <p:nvPr/>
          </p:nvSpPr>
          <p:spPr bwMode="auto">
            <a:xfrm>
              <a:off x="1218" y="2523"/>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477" name="Line 749"/>
            <p:cNvSpPr>
              <a:spLocks noChangeShapeType="1"/>
            </p:cNvSpPr>
            <p:nvPr/>
          </p:nvSpPr>
          <p:spPr bwMode="auto">
            <a:xfrm flipV="1">
              <a:off x="1260" y="2511"/>
              <a:ext cx="36" cy="12"/>
            </a:xfrm>
            <a:prstGeom prst="line">
              <a:avLst/>
            </a:prstGeom>
            <a:noFill/>
            <a:ln w="25400">
              <a:solidFill>
                <a:srgbClr val="FFFF00"/>
              </a:solidFill>
              <a:round/>
              <a:headEnd/>
              <a:tailEnd/>
            </a:ln>
          </p:spPr>
          <p:txBody>
            <a:bodyPr/>
            <a:lstStyle/>
            <a:p>
              <a:endParaRPr lang="en-US"/>
            </a:p>
          </p:txBody>
        </p:sp>
        <p:sp>
          <p:nvSpPr>
            <p:cNvPr id="970478" name="Line 750"/>
            <p:cNvSpPr>
              <a:spLocks noChangeShapeType="1"/>
            </p:cNvSpPr>
            <p:nvPr/>
          </p:nvSpPr>
          <p:spPr bwMode="auto">
            <a:xfrm flipV="1">
              <a:off x="1296" y="2499"/>
              <a:ext cx="36" cy="12"/>
            </a:xfrm>
            <a:prstGeom prst="line">
              <a:avLst/>
            </a:prstGeom>
            <a:noFill/>
            <a:ln w="25400">
              <a:solidFill>
                <a:srgbClr val="FFFF00"/>
              </a:solidFill>
              <a:round/>
              <a:headEnd/>
              <a:tailEnd/>
            </a:ln>
          </p:spPr>
          <p:txBody>
            <a:bodyPr/>
            <a:lstStyle/>
            <a:p>
              <a:endParaRPr lang="en-US"/>
            </a:p>
          </p:txBody>
        </p:sp>
        <p:sp>
          <p:nvSpPr>
            <p:cNvPr id="970479" name="Freeform 751"/>
            <p:cNvSpPr>
              <a:spLocks/>
            </p:cNvSpPr>
            <p:nvPr/>
          </p:nvSpPr>
          <p:spPr bwMode="auto">
            <a:xfrm>
              <a:off x="1332" y="2487"/>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480" name="Line 752"/>
            <p:cNvSpPr>
              <a:spLocks noChangeShapeType="1"/>
            </p:cNvSpPr>
            <p:nvPr/>
          </p:nvSpPr>
          <p:spPr bwMode="auto">
            <a:xfrm flipV="1">
              <a:off x="1374" y="2481"/>
              <a:ext cx="35" cy="6"/>
            </a:xfrm>
            <a:prstGeom prst="line">
              <a:avLst/>
            </a:prstGeom>
            <a:noFill/>
            <a:ln w="25400">
              <a:solidFill>
                <a:srgbClr val="FFFF00"/>
              </a:solidFill>
              <a:round/>
              <a:headEnd/>
              <a:tailEnd/>
            </a:ln>
          </p:spPr>
          <p:txBody>
            <a:bodyPr/>
            <a:lstStyle/>
            <a:p>
              <a:endParaRPr lang="en-US"/>
            </a:p>
          </p:txBody>
        </p:sp>
        <p:sp>
          <p:nvSpPr>
            <p:cNvPr id="970481" name="Line 753"/>
            <p:cNvSpPr>
              <a:spLocks noChangeShapeType="1"/>
            </p:cNvSpPr>
            <p:nvPr/>
          </p:nvSpPr>
          <p:spPr bwMode="auto">
            <a:xfrm flipV="1">
              <a:off x="1409" y="2469"/>
              <a:ext cx="36" cy="12"/>
            </a:xfrm>
            <a:prstGeom prst="line">
              <a:avLst/>
            </a:prstGeom>
            <a:noFill/>
            <a:ln w="25400">
              <a:solidFill>
                <a:srgbClr val="FFFF00"/>
              </a:solidFill>
              <a:round/>
              <a:headEnd/>
              <a:tailEnd/>
            </a:ln>
          </p:spPr>
          <p:txBody>
            <a:bodyPr/>
            <a:lstStyle/>
            <a:p>
              <a:endParaRPr lang="en-US"/>
            </a:p>
          </p:txBody>
        </p:sp>
        <p:sp>
          <p:nvSpPr>
            <p:cNvPr id="970482" name="Line 754"/>
            <p:cNvSpPr>
              <a:spLocks noChangeShapeType="1"/>
            </p:cNvSpPr>
            <p:nvPr/>
          </p:nvSpPr>
          <p:spPr bwMode="auto">
            <a:xfrm flipV="1">
              <a:off x="1445" y="2457"/>
              <a:ext cx="36" cy="12"/>
            </a:xfrm>
            <a:prstGeom prst="line">
              <a:avLst/>
            </a:prstGeom>
            <a:noFill/>
            <a:ln w="25400">
              <a:solidFill>
                <a:srgbClr val="FFFF00"/>
              </a:solidFill>
              <a:round/>
              <a:headEnd/>
              <a:tailEnd/>
            </a:ln>
          </p:spPr>
          <p:txBody>
            <a:bodyPr/>
            <a:lstStyle/>
            <a:p>
              <a:endParaRPr lang="en-US"/>
            </a:p>
          </p:txBody>
        </p:sp>
        <p:sp>
          <p:nvSpPr>
            <p:cNvPr id="970483" name="Freeform 755"/>
            <p:cNvSpPr>
              <a:spLocks/>
            </p:cNvSpPr>
            <p:nvPr/>
          </p:nvSpPr>
          <p:spPr bwMode="auto">
            <a:xfrm>
              <a:off x="1481" y="2445"/>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484" name="Line 756"/>
            <p:cNvSpPr>
              <a:spLocks noChangeShapeType="1"/>
            </p:cNvSpPr>
            <p:nvPr/>
          </p:nvSpPr>
          <p:spPr bwMode="auto">
            <a:xfrm flipV="1">
              <a:off x="1523" y="2433"/>
              <a:ext cx="36" cy="12"/>
            </a:xfrm>
            <a:prstGeom prst="line">
              <a:avLst/>
            </a:prstGeom>
            <a:noFill/>
            <a:ln w="25400">
              <a:solidFill>
                <a:srgbClr val="FFFF00"/>
              </a:solidFill>
              <a:round/>
              <a:headEnd/>
              <a:tailEnd/>
            </a:ln>
          </p:spPr>
          <p:txBody>
            <a:bodyPr/>
            <a:lstStyle/>
            <a:p>
              <a:endParaRPr lang="en-US"/>
            </a:p>
          </p:txBody>
        </p:sp>
        <p:sp>
          <p:nvSpPr>
            <p:cNvPr id="970485" name="Line 757"/>
            <p:cNvSpPr>
              <a:spLocks noChangeShapeType="1"/>
            </p:cNvSpPr>
            <p:nvPr/>
          </p:nvSpPr>
          <p:spPr bwMode="auto">
            <a:xfrm flipV="1">
              <a:off x="1559" y="2421"/>
              <a:ext cx="36" cy="12"/>
            </a:xfrm>
            <a:prstGeom prst="line">
              <a:avLst/>
            </a:prstGeom>
            <a:noFill/>
            <a:ln w="25400">
              <a:solidFill>
                <a:srgbClr val="FFFF00"/>
              </a:solidFill>
              <a:round/>
              <a:headEnd/>
              <a:tailEnd/>
            </a:ln>
          </p:spPr>
          <p:txBody>
            <a:bodyPr/>
            <a:lstStyle/>
            <a:p>
              <a:endParaRPr lang="en-US"/>
            </a:p>
          </p:txBody>
        </p:sp>
        <p:sp>
          <p:nvSpPr>
            <p:cNvPr id="970486" name="Freeform 758"/>
            <p:cNvSpPr>
              <a:spLocks/>
            </p:cNvSpPr>
            <p:nvPr/>
          </p:nvSpPr>
          <p:spPr bwMode="auto">
            <a:xfrm>
              <a:off x="1595" y="2403"/>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FFFF00"/>
              </a:solidFill>
              <a:prstDash val="solid"/>
              <a:round/>
              <a:headEnd/>
              <a:tailEnd/>
            </a:ln>
          </p:spPr>
          <p:txBody>
            <a:bodyPr/>
            <a:lstStyle/>
            <a:p>
              <a:endParaRPr lang="en-US"/>
            </a:p>
          </p:txBody>
        </p:sp>
        <p:sp>
          <p:nvSpPr>
            <p:cNvPr id="970487" name="Freeform 759"/>
            <p:cNvSpPr>
              <a:spLocks/>
            </p:cNvSpPr>
            <p:nvPr/>
          </p:nvSpPr>
          <p:spPr bwMode="auto">
            <a:xfrm>
              <a:off x="1631" y="2391"/>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488" name="Line 760"/>
            <p:cNvSpPr>
              <a:spLocks noChangeShapeType="1"/>
            </p:cNvSpPr>
            <p:nvPr/>
          </p:nvSpPr>
          <p:spPr bwMode="auto">
            <a:xfrm flipV="1">
              <a:off x="1673" y="2379"/>
              <a:ext cx="36" cy="12"/>
            </a:xfrm>
            <a:prstGeom prst="line">
              <a:avLst/>
            </a:prstGeom>
            <a:noFill/>
            <a:ln w="25400">
              <a:solidFill>
                <a:srgbClr val="FFFF00"/>
              </a:solidFill>
              <a:round/>
              <a:headEnd/>
              <a:tailEnd/>
            </a:ln>
          </p:spPr>
          <p:txBody>
            <a:bodyPr/>
            <a:lstStyle/>
            <a:p>
              <a:endParaRPr lang="en-US"/>
            </a:p>
          </p:txBody>
        </p:sp>
        <p:sp>
          <p:nvSpPr>
            <p:cNvPr id="970489" name="Line 761"/>
            <p:cNvSpPr>
              <a:spLocks noChangeShapeType="1"/>
            </p:cNvSpPr>
            <p:nvPr/>
          </p:nvSpPr>
          <p:spPr bwMode="auto">
            <a:xfrm flipV="1">
              <a:off x="1709" y="2367"/>
              <a:ext cx="36" cy="12"/>
            </a:xfrm>
            <a:prstGeom prst="line">
              <a:avLst/>
            </a:prstGeom>
            <a:noFill/>
            <a:ln w="25400">
              <a:solidFill>
                <a:srgbClr val="FFFF00"/>
              </a:solidFill>
              <a:round/>
              <a:headEnd/>
              <a:tailEnd/>
            </a:ln>
          </p:spPr>
          <p:txBody>
            <a:bodyPr/>
            <a:lstStyle/>
            <a:p>
              <a:endParaRPr lang="en-US"/>
            </a:p>
          </p:txBody>
        </p:sp>
        <p:sp>
          <p:nvSpPr>
            <p:cNvPr id="970490" name="Freeform 762"/>
            <p:cNvSpPr>
              <a:spLocks/>
            </p:cNvSpPr>
            <p:nvPr/>
          </p:nvSpPr>
          <p:spPr bwMode="auto">
            <a:xfrm>
              <a:off x="1745" y="2350"/>
              <a:ext cx="36" cy="17"/>
            </a:xfrm>
            <a:custGeom>
              <a:avLst/>
              <a:gdLst/>
              <a:ahLst/>
              <a:cxnLst>
                <a:cxn ang="0">
                  <a:pos x="0" y="17"/>
                </a:cxn>
                <a:cxn ang="0">
                  <a:pos x="18" y="5"/>
                </a:cxn>
                <a:cxn ang="0">
                  <a:pos x="36" y="0"/>
                </a:cxn>
              </a:cxnLst>
              <a:rect l="0" t="0" r="r" b="b"/>
              <a:pathLst>
                <a:path w="36" h="17">
                  <a:moveTo>
                    <a:pt x="0" y="17"/>
                  </a:moveTo>
                  <a:lnTo>
                    <a:pt x="18" y="5"/>
                  </a:lnTo>
                  <a:lnTo>
                    <a:pt x="36" y="0"/>
                  </a:lnTo>
                </a:path>
              </a:pathLst>
            </a:custGeom>
            <a:noFill/>
            <a:ln w="25400">
              <a:solidFill>
                <a:srgbClr val="FFFF00"/>
              </a:solidFill>
              <a:prstDash val="solid"/>
              <a:round/>
              <a:headEnd/>
              <a:tailEnd/>
            </a:ln>
          </p:spPr>
          <p:txBody>
            <a:bodyPr/>
            <a:lstStyle/>
            <a:p>
              <a:endParaRPr lang="en-US"/>
            </a:p>
          </p:txBody>
        </p:sp>
        <p:sp>
          <p:nvSpPr>
            <p:cNvPr id="970491" name="Freeform 763"/>
            <p:cNvSpPr>
              <a:spLocks/>
            </p:cNvSpPr>
            <p:nvPr/>
          </p:nvSpPr>
          <p:spPr bwMode="auto">
            <a:xfrm>
              <a:off x="1781" y="2338"/>
              <a:ext cx="41" cy="12"/>
            </a:xfrm>
            <a:custGeom>
              <a:avLst/>
              <a:gdLst/>
              <a:ahLst/>
              <a:cxnLst>
                <a:cxn ang="0">
                  <a:pos x="0" y="12"/>
                </a:cxn>
                <a:cxn ang="0">
                  <a:pos x="18" y="6"/>
                </a:cxn>
                <a:cxn ang="0">
                  <a:pos x="41" y="0"/>
                </a:cxn>
              </a:cxnLst>
              <a:rect l="0" t="0" r="r" b="b"/>
              <a:pathLst>
                <a:path w="41" h="12">
                  <a:moveTo>
                    <a:pt x="0" y="12"/>
                  </a:moveTo>
                  <a:lnTo>
                    <a:pt x="18" y="6"/>
                  </a:lnTo>
                  <a:lnTo>
                    <a:pt x="41" y="0"/>
                  </a:lnTo>
                </a:path>
              </a:pathLst>
            </a:custGeom>
            <a:noFill/>
            <a:ln w="25400">
              <a:solidFill>
                <a:srgbClr val="FFFF00"/>
              </a:solidFill>
              <a:prstDash val="solid"/>
              <a:round/>
              <a:headEnd/>
              <a:tailEnd/>
            </a:ln>
          </p:spPr>
          <p:txBody>
            <a:bodyPr/>
            <a:lstStyle/>
            <a:p>
              <a:endParaRPr lang="en-US"/>
            </a:p>
          </p:txBody>
        </p:sp>
        <p:sp>
          <p:nvSpPr>
            <p:cNvPr id="970492" name="Line 764"/>
            <p:cNvSpPr>
              <a:spLocks noChangeShapeType="1"/>
            </p:cNvSpPr>
            <p:nvPr/>
          </p:nvSpPr>
          <p:spPr bwMode="auto">
            <a:xfrm flipV="1">
              <a:off x="1822" y="2326"/>
              <a:ext cx="36" cy="12"/>
            </a:xfrm>
            <a:prstGeom prst="line">
              <a:avLst/>
            </a:prstGeom>
            <a:noFill/>
            <a:ln w="25400">
              <a:solidFill>
                <a:srgbClr val="FFFF00"/>
              </a:solidFill>
              <a:round/>
              <a:headEnd/>
              <a:tailEnd/>
            </a:ln>
          </p:spPr>
          <p:txBody>
            <a:bodyPr/>
            <a:lstStyle/>
            <a:p>
              <a:endParaRPr lang="en-US"/>
            </a:p>
          </p:txBody>
        </p:sp>
        <p:sp>
          <p:nvSpPr>
            <p:cNvPr id="970493" name="Freeform 765"/>
            <p:cNvSpPr>
              <a:spLocks/>
            </p:cNvSpPr>
            <p:nvPr/>
          </p:nvSpPr>
          <p:spPr bwMode="auto">
            <a:xfrm>
              <a:off x="1858" y="2308"/>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FFFF00"/>
              </a:solidFill>
              <a:prstDash val="solid"/>
              <a:round/>
              <a:headEnd/>
              <a:tailEnd/>
            </a:ln>
          </p:spPr>
          <p:txBody>
            <a:bodyPr/>
            <a:lstStyle/>
            <a:p>
              <a:endParaRPr lang="en-US"/>
            </a:p>
          </p:txBody>
        </p:sp>
        <p:sp>
          <p:nvSpPr>
            <p:cNvPr id="970494" name="Line 766"/>
            <p:cNvSpPr>
              <a:spLocks noChangeShapeType="1"/>
            </p:cNvSpPr>
            <p:nvPr/>
          </p:nvSpPr>
          <p:spPr bwMode="auto">
            <a:xfrm flipV="1">
              <a:off x="1894" y="2296"/>
              <a:ext cx="36" cy="12"/>
            </a:xfrm>
            <a:prstGeom prst="line">
              <a:avLst/>
            </a:prstGeom>
            <a:noFill/>
            <a:ln w="25400">
              <a:solidFill>
                <a:srgbClr val="FFFF00"/>
              </a:solidFill>
              <a:round/>
              <a:headEnd/>
              <a:tailEnd/>
            </a:ln>
          </p:spPr>
          <p:txBody>
            <a:bodyPr/>
            <a:lstStyle/>
            <a:p>
              <a:endParaRPr lang="en-US"/>
            </a:p>
          </p:txBody>
        </p:sp>
        <p:sp>
          <p:nvSpPr>
            <p:cNvPr id="970495" name="Freeform 767"/>
            <p:cNvSpPr>
              <a:spLocks/>
            </p:cNvSpPr>
            <p:nvPr/>
          </p:nvSpPr>
          <p:spPr bwMode="auto">
            <a:xfrm>
              <a:off x="1930" y="2278"/>
              <a:ext cx="42" cy="18"/>
            </a:xfrm>
            <a:custGeom>
              <a:avLst/>
              <a:gdLst/>
              <a:ahLst/>
              <a:cxnLst>
                <a:cxn ang="0">
                  <a:pos x="0" y="18"/>
                </a:cxn>
                <a:cxn ang="0">
                  <a:pos x="18" y="12"/>
                </a:cxn>
                <a:cxn ang="0">
                  <a:pos x="42" y="0"/>
                </a:cxn>
              </a:cxnLst>
              <a:rect l="0" t="0" r="r" b="b"/>
              <a:pathLst>
                <a:path w="42" h="18">
                  <a:moveTo>
                    <a:pt x="0" y="18"/>
                  </a:moveTo>
                  <a:lnTo>
                    <a:pt x="18" y="12"/>
                  </a:lnTo>
                  <a:lnTo>
                    <a:pt x="42" y="0"/>
                  </a:lnTo>
                </a:path>
              </a:pathLst>
            </a:custGeom>
            <a:noFill/>
            <a:ln w="25400">
              <a:solidFill>
                <a:srgbClr val="FFFF00"/>
              </a:solidFill>
              <a:prstDash val="solid"/>
              <a:round/>
              <a:headEnd/>
              <a:tailEnd/>
            </a:ln>
          </p:spPr>
          <p:txBody>
            <a:bodyPr/>
            <a:lstStyle/>
            <a:p>
              <a:endParaRPr lang="en-US"/>
            </a:p>
          </p:txBody>
        </p:sp>
        <p:sp>
          <p:nvSpPr>
            <p:cNvPr id="970496" name="Line 768"/>
            <p:cNvSpPr>
              <a:spLocks noChangeShapeType="1"/>
            </p:cNvSpPr>
            <p:nvPr/>
          </p:nvSpPr>
          <p:spPr bwMode="auto">
            <a:xfrm flipV="1">
              <a:off x="1972" y="2260"/>
              <a:ext cx="36" cy="18"/>
            </a:xfrm>
            <a:prstGeom prst="line">
              <a:avLst/>
            </a:prstGeom>
            <a:noFill/>
            <a:ln w="25400">
              <a:solidFill>
                <a:srgbClr val="FFFF00"/>
              </a:solidFill>
              <a:round/>
              <a:headEnd/>
              <a:tailEnd/>
            </a:ln>
          </p:spPr>
          <p:txBody>
            <a:bodyPr/>
            <a:lstStyle/>
            <a:p>
              <a:endParaRPr lang="en-US"/>
            </a:p>
          </p:txBody>
        </p:sp>
        <p:sp>
          <p:nvSpPr>
            <p:cNvPr id="970497" name="Line 769"/>
            <p:cNvSpPr>
              <a:spLocks noChangeShapeType="1"/>
            </p:cNvSpPr>
            <p:nvPr/>
          </p:nvSpPr>
          <p:spPr bwMode="auto">
            <a:xfrm flipV="1">
              <a:off x="2008" y="2248"/>
              <a:ext cx="36" cy="12"/>
            </a:xfrm>
            <a:prstGeom prst="line">
              <a:avLst/>
            </a:prstGeom>
            <a:noFill/>
            <a:ln w="25400">
              <a:solidFill>
                <a:srgbClr val="FFFF00"/>
              </a:solidFill>
              <a:round/>
              <a:headEnd/>
              <a:tailEnd/>
            </a:ln>
          </p:spPr>
          <p:txBody>
            <a:bodyPr/>
            <a:lstStyle/>
            <a:p>
              <a:endParaRPr lang="en-US"/>
            </a:p>
          </p:txBody>
        </p:sp>
        <p:sp>
          <p:nvSpPr>
            <p:cNvPr id="970498" name="Line 770"/>
            <p:cNvSpPr>
              <a:spLocks noChangeShapeType="1"/>
            </p:cNvSpPr>
            <p:nvPr/>
          </p:nvSpPr>
          <p:spPr bwMode="auto">
            <a:xfrm flipV="1">
              <a:off x="2044" y="2230"/>
              <a:ext cx="36" cy="18"/>
            </a:xfrm>
            <a:prstGeom prst="line">
              <a:avLst/>
            </a:prstGeom>
            <a:noFill/>
            <a:ln w="25400">
              <a:solidFill>
                <a:srgbClr val="FFFF00"/>
              </a:solidFill>
              <a:round/>
              <a:headEnd/>
              <a:tailEnd/>
            </a:ln>
          </p:spPr>
          <p:txBody>
            <a:bodyPr/>
            <a:lstStyle/>
            <a:p>
              <a:endParaRPr lang="en-US"/>
            </a:p>
          </p:txBody>
        </p:sp>
        <p:sp>
          <p:nvSpPr>
            <p:cNvPr id="970499" name="Freeform 771"/>
            <p:cNvSpPr>
              <a:spLocks/>
            </p:cNvSpPr>
            <p:nvPr/>
          </p:nvSpPr>
          <p:spPr bwMode="auto">
            <a:xfrm>
              <a:off x="2080" y="2212"/>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500" name="Line 772"/>
            <p:cNvSpPr>
              <a:spLocks noChangeShapeType="1"/>
            </p:cNvSpPr>
            <p:nvPr/>
          </p:nvSpPr>
          <p:spPr bwMode="auto">
            <a:xfrm flipV="1">
              <a:off x="2122" y="2194"/>
              <a:ext cx="36" cy="18"/>
            </a:xfrm>
            <a:prstGeom prst="line">
              <a:avLst/>
            </a:prstGeom>
            <a:noFill/>
            <a:ln w="25400">
              <a:solidFill>
                <a:srgbClr val="FFFF00"/>
              </a:solidFill>
              <a:round/>
              <a:headEnd/>
              <a:tailEnd/>
            </a:ln>
          </p:spPr>
          <p:txBody>
            <a:bodyPr/>
            <a:lstStyle/>
            <a:p>
              <a:endParaRPr lang="en-US"/>
            </a:p>
          </p:txBody>
        </p:sp>
        <p:sp>
          <p:nvSpPr>
            <p:cNvPr id="970501" name="Line 773"/>
            <p:cNvSpPr>
              <a:spLocks noChangeShapeType="1"/>
            </p:cNvSpPr>
            <p:nvPr/>
          </p:nvSpPr>
          <p:spPr bwMode="auto">
            <a:xfrm flipV="1">
              <a:off x="2158" y="2176"/>
              <a:ext cx="36" cy="18"/>
            </a:xfrm>
            <a:prstGeom prst="line">
              <a:avLst/>
            </a:prstGeom>
            <a:noFill/>
            <a:ln w="25400">
              <a:solidFill>
                <a:srgbClr val="FFFF00"/>
              </a:solidFill>
              <a:round/>
              <a:headEnd/>
              <a:tailEnd/>
            </a:ln>
          </p:spPr>
          <p:txBody>
            <a:bodyPr/>
            <a:lstStyle/>
            <a:p>
              <a:endParaRPr lang="en-US"/>
            </a:p>
          </p:txBody>
        </p:sp>
        <p:sp>
          <p:nvSpPr>
            <p:cNvPr id="970502" name="Line 774"/>
            <p:cNvSpPr>
              <a:spLocks noChangeShapeType="1"/>
            </p:cNvSpPr>
            <p:nvPr/>
          </p:nvSpPr>
          <p:spPr bwMode="auto">
            <a:xfrm flipV="1">
              <a:off x="2194" y="2158"/>
              <a:ext cx="36" cy="18"/>
            </a:xfrm>
            <a:prstGeom prst="line">
              <a:avLst/>
            </a:prstGeom>
            <a:noFill/>
            <a:ln w="25400">
              <a:solidFill>
                <a:srgbClr val="FFFF00"/>
              </a:solidFill>
              <a:round/>
              <a:headEnd/>
              <a:tailEnd/>
            </a:ln>
          </p:spPr>
          <p:txBody>
            <a:bodyPr/>
            <a:lstStyle/>
            <a:p>
              <a:endParaRPr lang="en-US"/>
            </a:p>
          </p:txBody>
        </p:sp>
        <p:sp>
          <p:nvSpPr>
            <p:cNvPr id="970503" name="Freeform 775"/>
            <p:cNvSpPr>
              <a:spLocks/>
            </p:cNvSpPr>
            <p:nvPr/>
          </p:nvSpPr>
          <p:spPr bwMode="auto">
            <a:xfrm>
              <a:off x="2230" y="2140"/>
              <a:ext cx="41" cy="18"/>
            </a:xfrm>
            <a:custGeom>
              <a:avLst/>
              <a:gdLst/>
              <a:ahLst/>
              <a:cxnLst>
                <a:cxn ang="0">
                  <a:pos x="0" y="18"/>
                </a:cxn>
                <a:cxn ang="0">
                  <a:pos x="18" y="6"/>
                </a:cxn>
                <a:cxn ang="0">
                  <a:pos x="41" y="0"/>
                </a:cxn>
              </a:cxnLst>
              <a:rect l="0" t="0" r="r" b="b"/>
              <a:pathLst>
                <a:path w="41" h="18">
                  <a:moveTo>
                    <a:pt x="0" y="18"/>
                  </a:moveTo>
                  <a:lnTo>
                    <a:pt x="18" y="6"/>
                  </a:lnTo>
                  <a:lnTo>
                    <a:pt x="41" y="0"/>
                  </a:lnTo>
                </a:path>
              </a:pathLst>
            </a:custGeom>
            <a:noFill/>
            <a:ln w="25400">
              <a:solidFill>
                <a:srgbClr val="FFFF00"/>
              </a:solidFill>
              <a:prstDash val="solid"/>
              <a:round/>
              <a:headEnd/>
              <a:tailEnd/>
            </a:ln>
          </p:spPr>
          <p:txBody>
            <a:bodyPr/>
            <a:lstStyle/>
            <a:p>
              <a:endParaRPr lang="en-US"/>
            </a:p>
          </p:txBody>
        </p:sp>
        <p:sp>
          <p:nvSpPr>
            <p:cNvPr id="970504" name="Line 776"/>
            <p:cNvSpPr>
              <a:spLocks noChangeShapeType="1"/>
            </p:cNvSpPr>
            <p:nvPr/>
          </p:nvSpPr>
          <p:spPr bwMode="auto">
            <a:xfrm flipV="1">
              <a:off x="2271" y="2122"/>
              <a:ext cx="36" cy="18"/>
            </a:xfrm>
            <a:prstGeom prst="line">
              <a:avLst/>
            </a:prstGeom>
            <a:noFill/>
            <a:ln w="25400">
              <a:solidFill>
                <a:srgbClr val="FFFF00"/>
              </a:solidFill>
              <a:round/>
              <a:headEnd/>
              <a:tailEnd/>
            </a:ln>
          </p:spPr>
          <p:txBody>
            <a:bodyPr/>
            <a:lstStyle/>
            <a:p>
              <a:endParaRPr lang="en-US"/>
            </a:p>
          </p:txBody>
        </p:sp>
        <p:sp>
          <p:nvSpPr>
            <p:cNvPr id="970505" name="Freeform 777"/>
            <p:cNvSpPr>
              <a:spLocks/>
            </p:cNvSpPr>
            <p:nvPr/>
          </p:nvSpPr>
          <p:spPr bwMode="auto">
            <a:xfrm>
              <a:off x="2307" y="2098"/>
              <a:ext cx="36" cy="24"/>
            </a:xfrm>
            <a:custGeom>
              <a:avLst/>
              <a:gdLst/>
              <a:ahLst/>
              <a:cxnLst>
                <a:cxn ang="0">
                  <a:pos x="0" y="24"/>
                </a:cxn>
                <a:cxn ang="0">
                  <a:pos x="18" y="12"/>
                </a:cxn>
                <a:cxn ang="0">
                  <a:pos x="36" y="0"/>
                </a:cxn>
              </a:cxnLst>
              <a:rect l="0" t="0" r="r" b="b"/>
              <a:pathLst>
                <a:path w="36" h="24">
                  <a:moveTo>
                    <a:pt x="0" y="24"/>
                  </a:moveTo>
                  <a:lnTo>
                    <a:pt x="18" y="12"/>
                  </a:lnTo>
                  <a:lnTo>
                    <a:pt x="36" y="0"/>
                  </a:lnTo>
                </a:path>
              </a:pathLst>
            </a:custGeom>
            <a:noFill/>
            <a:ln w="25400">
              <a:solidFill>
                <a:srgbClr val="FFFF00"/>
              </a:solidFill>
              <a:prstDash val="solid"/>
              <a:round/>
              <a:headEnd/>
              <a:tailEnd/>
            </a:ln>
          </p:spPr>
          <p:txBody>
            <a:bodyPr/>
            <a:lstStyle/>
            <a:p>
              <a:endParaRPr lang="en-US"/>
            </a:p>
          </p:txBody>
        </p:sp>
        <p:sp>
          <p:nvSpPr>
            <p:cNvPr id="970506" name="Freeform 778"/>
            <p:cNvSpPr>
              <a:spLocks/>
            </p:cNvSpPr>
            <p:nvPr/>
          </p:nvSpPr>
          <p:spPr bwMode="auto">
            <a:xfrm>
              <a:off x="2343" y="2080"/>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FFFF00"/>
              </a:solidFill>
              <a:prstDash val="solid"/>
              <a:round/>
              <a:headEnd/>
              <a:tailEnd/>
            </a:ln>
          </p:spPr>
          <p:txBody>
            <a:bodyPr/>
            <a:lstStyle/>
            <a:p>
              <a:endParaRPr lang="en-US"/>
            </a:p>
          </p:txBody>
        </p:sp>
        <p:sp>
          <p:nvSpPr>
            <p:cNvPr id="970507" name="Line 779"/>
            <p:cNvSpPr>
              <a:spLocks noChangeShapeType="1"/>
            </p:cNvSpPr>
            <p:nvPr/>
          </p:nvSpPr>
          <p:spPr bwMode="auto">
            <a:xfrm flipV="1">
              <a:off x="2385" y="2062"/>
              <a:ext cx="36" cy="18"/>
            </a:xfrm>
            <a:prstGeom prst="line">
              <a:avLst/>
            </a:prstGeom>
            <a:noFill/>
            <a:ln w="25400">
              <a:solidFill>
                <a:srgbClr val="FFFF00"/>
              </a:solidFill>
              <a:round/>
              <a:headEnd/>
              <a:tailEnd/>
            </a:ln>
          </p:spPr>
          <p:txBody>
            <a:bodyPr/>
            <a:lstStyle/>
            <a:p>
              <a:endParaRPr lang="en-US"/>
            </a:p>
          </p:txBody>
        </p:sp>
        <p:sp>
          <p:nvSpPr>
            <p:cNvPr id="970508" name="Freeform 780"/>
            <p:cNvSpPr>
              <a:spLocks/>
            </p:cNvSpPr>
            <p:nvPr/>
          </p:nvSpPr>
          <p:spPr bwMode="auto">
            <a:xfrm>
              <a:off x="2421" y="2038"/>
              <a:ext cx="36" cy="24"/>
            </a:xfrm>
            <a:custGeom>
              <a:avLst/>
              <a:gdLst/>
              <a:ahLst/>
              <a:cxnLst>
                <a:cxn ang="0">
                  <a:pos x="0" y="24"/>
                </a:cxn>
                <a:cxn ang="0">
                  <a:pos x="18" y="12"/>
                </a:cxn>
                <a:cxn ang="0">
                  <a:pos x="36" y="0"/>
                </a:cxn>
              </a:cxnLst>
              <a:rect l="0" t="0" r="r" b="b"/>
              <a:pathLst>
                <a:path w="36" h="24">
                  <a:moveTo>
                    <a:pt x="0" y="24"/>
                  </a:moveTo>
                  <a:lnTo>
                    <a:pt x="18" y="12"/>
                  </a:lnTo>
                  <a:lnTo>
                    <a:pt x="36" y="0"/>
                  </a:lnTo>
                </a:path>
              </a:pathLst>
            </a:custGeom>
            <a:noFill/>
            <a:ln w="25400">
              <a:solidFill>
                <a:srgbClr val="FFFF00"/>
              </a:solidFill>
              <a:prstDash val="solid"/>
              <a:round/>
              <a:headEnd/>
              <a:tailEnd/>
            </a:ln>
          </p:spPr>
          <p:txBody>
            <a:bodyPr/>
            <a:lstStyle/>
            <a:p>
              <a:endParaRPr lang="en-US"/>
            </a:p>
          </p:txBody>
        </p:sp>
        <p:sp>
          <p:nvSpPr>
            <p:cNvPr id="970509" name="Line 781"/>
            <p:cNvSpPr>
              <a:spLocks noChangeShapeType="1"/>
            </p:cNvSpPr>
            <p:nvPr/>
          </p:nvSpPr>
          <p:spPr bwMode="auto">
            <a:xfrm flipV="1">
              <a:off x="2457" y="2020"/>
              <a:ext cx="36" cy="18"/>
            </a:xfrm>
            <a:prstGeom prst="line">
              <a:avLst/>
            </a:prstGeom>
            <a:noFill/>
            <a:ln w="25400">
              <a:solidFill>
                <a:srgbClr val="FFFF00"/>
              </a:solidFill>
              <a:round/>
              <a:headEnd/>
              <a:tailEnd/>
            </a:ln>
          </p:spPr>
          <p:txBody>
            <a:bodyPr/>
            <a:lstStyle/>
            <a:p>
              <a:endParaRPr lang="en-US"/>
            </a:p>
          </p:txBody>
        </p:sp>
        <p:sp>
          <p:nvSpPr>
            <p:cNvPr id="970510" name="Freeform 782"/>
            <p:cNvSpPr>
              <a:spLocks/>
            </p:cNvSpPr>
            <p:nvPr/>
          </p:nvSpPr>
          <p:spPr bwMode="auto">
            <a:xfrm>
              <a:off x="2493" y="1996"/>
              <a:ext cx="42" cy="24"/>
            </a:xfrm>
            <a:custGeom>
              <a:avLst/>
              <a:gdLst/>
              <a:ahLst/>
              <a:cxnLst>
                <a:cxn ang="0">
                  <a:pos x="0" y="24"/>
                </a:cxn>
                <a:cxn ang="0">
                  <a:pos x="18" y="12"/>
                </a:cxn>
                <a:cxn ang="0">
                  <a:pos x="42" y="0"/>
                </a:cxn>
              </a:cxnLst>
              <a:rect l="0" t="0" r="r" b="b"/>
              <a:pathLst>
                <a:path w="42" h="24">
                  <a:moveTo>
                    <a:pt x="0" y="24"/>
                  </a:moveTo>
                  <a:lnTo>
                    <a:pt x="18" y="12"/>
                  </a:lnTo>
                  <a:lnTo>
                    <a:pt x="42" y="0"/>
                  </a:lnTo>
                </a:path>
              </a:pathLst>
            </a:custGeom>
            <a:noFill/>
            <a:ln w="25400">
              <a:solidFill>
                <a:srgbClr val="FFFF00"/>
              </a:solidFill>
              <a:prstDash val="solid"/>
              <a:round/>
              <a:headEnd/>
              <a:tailEnd/>
            </a:ln>
          </p:spPr>
          <p:txBody>
            <a:bodyPr/>
            <a:lstStyle/>
            <a:p>
              <a:endParaRPr lang="en-US"/>
            </a:p>
          </p:txBody>
        </p:sp>
        <p:sp>
          <p:nvSpPr>
            <p:cNvPr id="970511" name="Line 783"/>
            <p:cNvSpPr>
              <a:spLocks noChangeShapeType="1"/>
            </p:cNvSpPr>
            <p:nvPr/>
          </p:nvSpPr>
          <p:spPr bwMode="auto">
            <a:xfrm flipV="1">
              <a:off x="2535" y="1972"/>
              <a:ext cx="36" cy="24"/>
            </a:xfrm>
            <a:prstGeom prst="line">
              <a:avLst/>
            </a:prstGeom>
            <a:noFill/>
            <a:ln w="25400">
              <a:solidFill>
                <a:srgbClr val="FFFF00"/>
              </a:solidFill>
              <a:round/>
              <a:headEnd/>
              <a:tailEnd/>
            </a:ln>
          </p:spPr>
          <p:txBody>
            <a:bodyPr/>
            <a:lstStyle/>
            <a:p>
              <a:endParaRPr lang="en-US"/>
            </a:p>
          </p:txBody>
        </p:sp>
        <p:sp>
          <p:nvSpPr>
            <p:cNvPr id="970512" name="Line 784"/>
            <p:cNvSpPr>
              <a:spLocks noChangeShapeType="1"/>
            </p:cNvSpPr>
            <p:nvPr/>
          </p:nvSpPr>
          <p:spPr bwMode="auto">
            <a:xfrm flipV="1">
              <a:off x="2571" y="1954"/>
              <a:ext cx="36" cy="18"/>
            </a:xfrm>
            <a:prstGeom prst="line">
              <a:avLst/>
            </a:prstGeom>
            <a:noFill/>
            <a:ln w="25400">
              <a:solidFill>
                <a:srgbClr val="FFFF00"/>
              </a:solidFill>
              <a:round/>
              <a:headEnd/>
              <a:tailEnd/>
            </a:ln>
          </p:spPr>
          <p:txBody>
            <a:bodyPr/>
            <a:lstStyle/>
            <a:p>
              <a:endParaRPr lang="en-US"/>
            </a:p>
          </p:txBody>
        </p:sp>
        <p:sp>
          <p:nvSpPr>
            <p:cNvPr id="970513" name="Line 785"/>
            <p:cNvSpPr>
              <a:spLocks noChangeShapeType="1"/>
            </p:cNvSpPr>
            <p:nvPr/>
          </p:nvSpPr>
          <p:spPr bwMode="auto">
            <a:xfrm flipV="1">
              <a:off x="2607" y="1930"/>
              <a:ext cx="36" cy="24"/>
            </a:xfrm>
            <a:prstGeom prst="line">
              <a:avLst/>
            </a:prstGeom>
            <a:noFill/>
            <a:ln w="25400">
              <a:solidFill>
                <a:srgbClr val="FFFF00"/>
              </a:solidFill>
              <a:round/>
              <a:headEnd/>
              <a:tailEnd/>
            </a:ln>
          </p:spPr>
          <p:txBody>
            <a:bodyPr/>
            <a:lstStyle/>
            <a:p>
              <a:endParaRPr lang="en-US"/>
            </a:p>
          </p:txBody>
        </p:sp>
        <p:sp>
          <p:nvSpPr>
            <p:cNvPr id="970514" name="Line 786"/>
            <p:cNvSpPr>
              <a:spLocks noChangeShapeType="1"/>
            </p:cNvSpPr>
            <p:nvPr/>
          </p:nvSpPr>
          <p:spPr bwMode="auto">
            <a:xfrm flipV="1">
              <a:off x="996" y="2499"/>
              <a:ext cx="36" cy="12"/>
            </a:xfrm>
            <a:prstGeom prst="line">
              <a:avLst/>
            </a:prstGeom>
            <a:noFill/>
            <a:ln w="25400">
              <a:solidFill>
                <a:srgbClr val="00FF00"/>
              </a:solidFill>
              <a:round/>
              <a:headEnd/>
              <a:tailEnd/>
            </a:ln>
          </p:spPr>
          <p:txBody>
            <a:bodyPr/>
            <a:lstStyle/>
            <a:p>
              <a:endParaRPr lang="en-US"/>
            </a:p>
          </p:txBody>
        </p:sp>
        <p:sp>
          <p:nvSpPr>
            <p:cNvPr id="970515" name="Line 787"/>
            <p:cNvSpPr>
              <a:spLocks noChangeShapeType="1"/>
            </p:cNvSpPr>
            <p:nvPr/>
          </p:nvSpPr>
          <p:spPr bwMode="auto">
            <a:xfrm flipV="1">
              <a:off x="1032" y="2487"/>
              <a:ext cx="36" cy="12"/>
            </a:xfrm>
            <a:prstGeom prst="line">
              <a:avLst/>
            </a:prstGeom>
            <a:noFill/>
            <a:ln w="25400">
              <a:solidFill>
                <a:srgbClr val="00FF00"/>
              </a:solidFill>
              <a:round/>
              <a:headEnd/>
              <a:tailEnd/>
            </a:ln>
          </p:spPr>
          <p:txBody>
            <a:bodyPr/>
            <a:lstStyle/>
            <a:p>
              <a:endParaRPr lang="en-US"/>
            </a:p>
          </p:txBody>
        </p:sp>
        <p:sp>
          <p:nvSpPr>
            <p:cNvPr id="970516" name="Freeform 788"/>
            <p:cNvSpPr>
              <a:spLocks/>
            </p:cNvSpPr>
            <p:nvPr/>
          </p:nvSpPr>
          <p:spPr bwMode="auto">
            <a:xfrm>
              <a:off x="1068" y="2475"/>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00FF00"/>
              </a:solidFill>
              <a:prstDash val="solid"/>
              <a:round/>
              <a:headEnd/>
              <a:tailEnd/>
            </a:ln>
          </p:spPr>
          <p:txBody>
            <a:bodyPr/>
            <a:lstStyle/>
            <a:p>
              <a:endParaRPr lang="en-US"/>
            </a:p>
          </p:txBody>
        </p:sp>
        <p:sp>
          <p:nvSpPr>
            <p:cNvPr id="970517" name="Line 789"/>
            <p:cNvSpPr>
              <a:spLocks noChangeShapeType="1"/>
            </p:cNvSpPr>
            <p:nvPr/>
          </p:nvSpPr>
          <p:spPr bwMode="auto">
            <a:xfrm flipV="1">
              <a:off x="1110" y="2463"/>
              <a:ext cx="36" cy="12"/>
            </a:xfrm>
            <a:prstGeom prst="line">
              <a:avLst/>
            </a:prstGeom>
            <a:noFill/>
            <a:ln w="25400">
              <a:solidFill>
                <a:srgbClr val="00FF00"/>
              </a:solidFill>
              <a:round/>
              <a:headEnd/>
              <a:tailEnd/>
            </a:ln>
          </p:spPr>
          <p:txBody>
            <a:bodyPr/>
            <a:lstStyle/>
            <a:p>
              <a:endParaRPr lang="en-US"/>
            </a:p>
          </p:txBody>
        </p:sp>
        <p:sp>
          <p:nvSpPr>
            <p:cNvPr id="970518" name="Line 790"/>
            <p:cNvSpPr>
              <a:spLocks noChangeShapeType="1"/>
            </p:cNvSpPr>
            <p:nvPr/>
          </p:nvSpPr>
          <p:spPr bwMode="auto">
            <a:xfrm flipV="1">
              <a:off x="1146" y="2451"/>
              <a:ext cx="36" cy="12"/>
            </a:xfrm>
            <a:prstGeom prst="line">
              <a:avLst/>
            </a:prstGeom>
            <a:noFill/>
            <a:ln w="25400">
              <a:solidFill>
                <a:srgbClr val="00FF00"/>
              </a:solidFill>
              <a:round/>
              <a:headEnd/>
              <a:tailEnd/>
            </a:ln>
          </p:spPr>
          <p:txBody>
            <a:bodyPr/>
            <a:lstStyle/>
            <a:p>
              <a:endParaRPr lang="en-US"/>
            </a:p>
          </p:txBody>
        </p:sp>
        <p:sp>
          <p:nvSpPr>
            <p:cNvPr id="970519" name="Line 791"/>
            <p:cNvSpPr>
              <a:spLocks noChangeShapeType="1"/>
            </p:cNvSpPr>
            <p:nvPr/>
          </p:nvSpPr>
          <p:spPr bwMode="auto">
            <a:xfrm flipV="1">
              <a:off x="1182" y="2439"/>
              <a:ext cx="36" cy="12"/>
            </a:xfrm>
            <a:prstGeom prst="line">
              <a:avLst/>
            </a:prstGeom>
            <a:noFill/>
            <a:ln w="25400">
              <a:solidFill>
                <a:srgbClr val="00FF00"/>
              </a:solidFill>
              <a:round/>
              <a:headEnd/>
              <a:tailEnd/>
            </a:ln>
          </p:spPr>
          <p:txBody>
            <a:bodyPr/>
            <a:lstStyle/>
            <a:p>
              <a:endParaRPr lang="en-US"/>
            </a:p>
          </p:txBody>
        </p:sp>
        <p:sp>
          <p:nvSpPr>
            <p:cNvPr id="970520" name="Freeform 792"/>
            <p:cNvSpPr>
              <a:spLocks/>
            </p:cNvSpPr>
            <p:nvPr/>
          </p:nvSpPr>
          <p:spPr bwMode="auto">
            <a:xfrm>
              <a:off x="1218" y="2427"/>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00FF00"/>
              </a:solidFill>
              <a:prstDash val="solid"/>
              <a:round/>
              <a:headEnd/>
              <a:tailEnd/>
            </a:ln>
          </p:spPr>
          <p:txBody>
            <a:bodyPr/>
            <a:lstStyle/>
            <a:p>
              <a:endParaRPr lang="en-US"/>
            </a:p>
          </p:txBody>
        </p:sp>
        <p:sp>
          <p:nvSpPr>
            <p:cNvPr id="970521" name="Freeform 793"/>
            <p:cNvSpPr>
              <a:spLocks/>
            </p:cNvSpPr>
            <p:nvPr/>
          </p:nvSpPr>
          <p:spPr bwMode="auto">
            <a:xfrm>
              <a:off x="1260" y="2409"/>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00FF00"/>
              </a:solidFill>
              <a:prstDash val="solid"/>
              <a:round/>
              <a:headEnd/>
              <a:tailEnd/>
            </a:ln>
          </p:spPr>
          <p:txBody>
            <a:bodyPr/>
            <a:lstStyle/>
            <a:p>
              <a:endParaRPr lang="en-US"/>
            </a:p>
          </p:txBody>
        </p:sp>
        <p:sp>
          <p:nvSpPr>
            <p:cNvPr id="970522" name="Line 794"/>
            <p:cNvSpPr>
              <a:spLocks noChangeShapeType="1"/>
            </p:cNvSpPr>
            <p:nvPr/>
          </p:nvSpPr>
          <p:spPr bwMode="auto">
            <a:xfrm flipV="1">
              <a:off x="1296" y="2397"/>
              <a:ext cx="36" cy="12"/>
            </a:xfrm>
            <a:prstGeom prst="line">
              <a:avLst/>
            </a:prstGeom>
            <a:noFill/>
            <a:ln w="25400">
              <a:solidFill>
                <a:srgbClr val="00FF00"/>
              </a:solidFill>
              <a:round/>
              <a:headEnd/>
              <a:tailEnd/>
            </a:ln>
          </p:spPr>
          <p:txBody>
            <a:bodyPr/>
            <a:lstStyle/>
            <a:p>
              <a:endParaRPr lang="en-US"/>
            </a:p>
          </p:txBody>
        </p:sp>
        <p:sp>
          <p:nvSpPr>
            <p:cNvPr id="970523" name="Freeform 795"/>
            <p:cNvSpPr>
              <a:spLocks/>
            </p:cNvSpPr>
            <p:nvPr/>
          </p:nvSpPr>
          <p:spPr bwMode="auto">
            <a:xfrm>
              <a:off x="1332" y="2385"/>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00FF00"/>
              </a:solidFill>
              <a:prstDash val="solid"/>
              <a:round/>
              <a:headEnd/>
              <a:tailEnd/>
            </a:ln>
          </p:spPr>
          <p:txBody>
            <a:bodyPr/>
            <a:lstStyle/>
            <a:p>
              <a:endParaRPr lang="en-US"/>
            </a:p>
          </p:txBody>
        </p:sp>
        <p:sp>
          <p:nvSpPr>
            <p:cNvPr id="970524" name="Line 796"/>
            <p:cNvSpPr>
              <a:spLocks noChangeShapeType="1"/>
            </p:cNvSpPr>
            <p:nvPr/>
          </p:nvSpPr>
          <p:spPr bwMode="auto">
            <a:xfrm flipV="1">
              <a:off x="1374" y="2373"/>
              <a:ext cx="35" cy="12"/>
            </a:xfrm>
            <a:prstGeom prst="line">
              <a:avLst/>
            </a:prstGeom>
            <a:noFill/>
            <a:ln w="25400">
              <a:solidFill>
                <a:srgbClr val="00FF00"/>
              </a:solidFill>
              <a:round/>
              <a:headEnd/>
              <a:tailEnd/>
            </a:ln>
          </p:spPr>
          <p:txBody>
            <a:bodyPr/>
            <a:lstStyle/>
            <a:p>
              <a:endParaRPr lang="en-US"/>
            </a:p>
          </p:txBody>
        </p:sp>
        <p:sp>
          <p:nvSpPr>
            <p:cNvPr id="970525" name="Freeform 797"/>
            <p:cNvSpPr>
              <a:spLocks/>
            </p:cNvSpPr>
            <p:nvPr/>
          </p:nvSpPr>
          <p:spPr bwMode="auto">
            <a:xfrm>
              <a:off x="1409" y="2355"/>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00FF00"/>
              </a:solidFill>
              <a:prstDash val="solid"/>
              <a:round/>
              <a:headEnd/>
              <a:tailEnd/>
            </a:ln>
          </p:spPr>
          <p:txBody>
            <a:bodyPr/>
            <a:lstStyle/>
            <a:p>
              <a:endParaRPr lang="en-US"/>
            </a:p>
          </p:txBody>
        </p:sp>
        <p:sp>
          <p:nvSpPr>
            <p:cNvPr id="970526" name="Line 798"/>
            <p:cNvSpPr>
              <a:spLocks noChangeShapeType="1"/>
            </p:cNvSpPr>
            <p:nvPr/>
          </p:nvSpPr>
          <p:spPr bwMode="auto">
            <a:xfrm flipV="1">
              <a:off x="1445" y="2344"/>
              <a:ext cx="36" cy="11"/>
            </a:xfrm>
            <a:prstGeom prst="line">
              <a:avLst/>
            </a:prstGeom>
            <a:noFill/>
            <a:ln w="25400">
              <a:solidFill>
                <a:srgbClr val="00FF00"/>
              </a:solidFill>
              <a:round/>
              <a:headEnd/>
              <a:tailEnd/>
            </a:ln>
          </p:spPr>
          <p:txBody>
            <a:bodyPr/>
            <a:lstStyle/>
            <a:p>
              <a:endParaRPr lang="en-US"/>
            </a:p>
          </p:txBody>
        </p:sp>
        <p:sp>
          <p:nvSpPr>
            <p:cNvPr id="970527" name="Freeform 799"/>
            <p:cNvSpPr>
              <a:spLocks/>
            </p:cNvSpPr>
            <p:nvPr/>
          </p:nvSpPr>
          <p:spPr bwMode="auto">
            <a:xfrm>
              <a:off x="1481" y="2332"/>
              <a:ext cx="42" cy="12"/>
            </a:xfrm>
            <a:custGeom>
              <a:avLst/>
              <a:gdLst/>
              <a:ahLst/>
              <a:cxnLst>
                <a:cxn ang="0">
                  <a:pos x="0" y="12"/>
                </a:cxn>
                <a:cxn ang="0">
                  <a:pos x="18" y="6"/>
                </a:cxn>
                <a:cxn ang="0">
                  <a:pos x="42" y="0"/>
                </a:cxn>
              </a:cxnLst>
              <a:rect l="0" t="0" r="r" b="b"/>
              <a:pathLst>
                <a:path w="42" h="12">
                  <a:moveTo>
                    <a:pt x="0" y="12"/>
                  </a:moveTo>
                  <a:lnTo>
                    <a:pt x="18" y="6"/>
                  </a:lnTo>
                  <a:lnTo>
                    <a:pt x="42" y="0"/>
                  </a:lnTo>
                </a:path>
              </a:pathLst>
            </a:custGeom>
            <a:noFill/>
            <a:ln w="25400">
              <a:solidFill>
                <a:srgbClr val="00FF00"/>
              </a:solidFill>
              <a:prstDash val="solid"/>
              <a:round/>
              <a:headEnd/>
              <a:tailEnd/>
            </a:ln>
          </p:spPr>
          <p:txBody>
            <a:bodyPr/>
            <a:lstStyle/>
            <a:p>
              <a:endParaRPr lang="en-US"/>
            </a:p>
          </p:txBody>
        </p:sp>
        <p:sp>
          <p:nvSpPr>
            <p:cNvPr id="970528" name="Freeform 800"/>
            <p:cNvSpPr>
              <a:spLocks/>
            </p:cNvSpPr>
            <p:nvPr/>
          </p:nvSpPr>
          <p:spPr bwMode="auto">
            <a:xfrm>
              <a:off x="1523" y="2314"/>
              <a:ext cx="36" cy="18"/>
            </a:xfrm>
            <a:custGeom>
              <a:avLst/>
              <a:gdLst/>
              <a:ahLst/>
              <a:cxnLst>
                <a:cxn ang="0">
                  <a:pos x="0" y="18"/>
                </a:cxn>
                <a:cxn ang="0">
                  <a:pos x="18" y="6"/>
                </a:cxn>
                <a:cxn ang="0">
                  <a:pos x="36" y="0"/>
                </a:cxn>
              </a:cxnLst>
              <a:rect l="0" t="0" r="r" b="b"/>
              <a:pathLst>
                <a:path w="36" h="18">
                  <a:moveTo>
                    <a:pt x="0" y="18"/>
                  </a:moveTo>
                  <a:lnTo>
                    <a:pt x="18" y="6"/>
                  </a:lnTo>
                  <a:lnTo>
                    <a:pt x="36" y="0"/>
                  </a:lnTo>
                </a:path>
              </a:pathLst>
            </a:custGeom>
            <a:noFill/>
            <a:ln w="25400">
              <a:solidFill>
                <a:srgbClr val="00FF00"/>
              </a:solidFill>
              <a:prstDash val="solid"/>
              <a:round/>
              <a:headEnd/>
              <a:tailEnd/>
            </a:ln>
          </p:spPr>
          <p:txBody>
            <a:bodyPr/>
            <a:lstStyle/>
            <a:p>
              <a:endParaRPr lang="en-US"/>
            </a:p>
          </p:txBody>
        </p:sp>
        <p:sp>
          <p:nvSpPr>
            <p:cNvPr id="970529" name="Line 801"/>
            <p:cNvSpPr>
              <a:spLocks noChangeShapeType="1"/>
            </p:cNvSpPr>
            <p:nvPr/>
          </p:nvSpPr>
          <p:spPr bwMode="auto">
            <a:xfrm flipV="1">
              <a:off x="1559" y="2302"/>
              <a:ext cx="36" cy="12"/>
            </a:xfrm>
            <a:prstGeom prst="line">
              <a:avLst/>
            </a:prstGeom>
            <a:noFill/>
            <a:ln w="25400">
              <a:solidFill>
                <a:srgbClr val="00FF00"/>
              </a:solidFill>
              <a:round/>
              <a:headEnd/>
              <a:tailEnd/>
            </a:ln>
          </p:spPr>
          <p:txBody>
            <a:bodyPr/>
            <a:lstStyle/>
            <a:p>
              <a:endParaRPr lang="en-US"/>
            </a:p>
          </p:txBody>
        </p:sp>
        <p:sp>
          <p:nvSpPr>
            <p:cNvPr id="970530" name="Line 802"/>
            <p:cNvSpPr>
              <a:spLocks noChangeShapeType="1"/>
            </p:cNvSpPr>
            <p:nvPr/>
          </p:nvSpPr>
          <p:spPr bwMode="auto">
            <a:xfrm flipV="1">
              <a:off x="1595" y="2284"/>
              <a:ext cx="36" cy="18"/>
            </a:xfrm>
            <a:prstGeom prst="line">
              <a:avLst/>
            </a:prstGeom>
            <a:noFill/>
            <a:ln w="25400">
              <a:solidFill>
                <a:srgbClr val="00FF00"/>
              </a:solidFill>
              <a:round/>
              <a:headEnd/>
              <a:tailEnd/>
            </a:ln>
          </p:spPr>
          <p:txBody>
            <a:bodyPr/>
            <a:lstStyle/>
            <a:p>
              <a:endParaRPr lang="en-US"/>
            </a:p>
          </p:txBody>
        </p:sp>
        <p:sp>
          <p:nvSpPr>
            <p:cNvPr id="970531" name="Freeform 803"/>
            <p:cNvSpPr>
              <a:spLocks/>
            </p:cNvSpPr>
            <p:nvPr/>
          </p:nvSpPr>
          <p:spPr bwMode="auto">
            <a:xfrm>
              <a:off x="1631" y="2266"/>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00FF00"/>
              </a:solidFill>
              <a:prstDash val="solid"/>
              <a:round/>
              <a:headEnd/>
              <a:tailEnd/>
            </a:ln>
          </p:spPr>
          <p:txBody>
            <a:bodyPr/>
            <a:lstStyle/>
            <a:p>
              <a:endParaRPr lang="en-US"/>
            </a:p>
          </p:txBody>
        </p:sp>
        <p:sp>
          <p:nvSpPr>
            <p:cNvPr id="970532" name="Line 804"/>
            <p:cNvSpPr>
              <a:spLocks noChangeShapeType="1"/>
            </p:cNvSpPr>
            <p:nvPr/>
          </p:nvSpPr>
          <p:spPr bwMode="auto">
            <a:xfrm flipV="1">
              <a:off x="1673" y="2254"/>
              <a:ext cx="36" cy="12"/>
            </a:xfrm>
            <a:prstGeom prst="line">
              <a:avLst/>
            </a:prstGeom>
            <a:noFill/>
            <a:ln w="25400">
              <a:solidFill>
                <a:srgbClr val="00FF00"/>
              </a:solidFill>
              <a:round/>
              <a:headEnd/>
              <a:tailEnd/>
            </a:ln>
          </p:spPr>
          <p:txBody>
            <a:bodyPr/>
            <a:lstStyle/>
            <a:p>
              <a:endParaRPr lang="en-US"/>
            </a:p>
          </p:txBody>
        </p:sp>
        <p:sp>
          <p:nvSpPr>
            <p:cNvPr id="970533" name="Line 805"/>
            <p:cNvSpPr>
              <a:spLocks noChangeShapeType="1"/>
            </p:cNvSpPr>
            <p:nvPr/>
          </p:nvSpPr>
          <p:spPr bwMode="auto">
            <a:xfrm flipV="1">
              <a:off x="1709" y="2236"/>
              <a:ext cx="36" cy="18"/>
            </a:xfrm>
            <a:prstGeom prst="line">
              <a:avLst/>
            </a:prstGeom>
            <a:noFill/>
            <a:ln w="25400">
              <a:solidFill>
                <a:srgbClr val="00FF00"/>
              </a:solidFill>
              <a:round/>
              <a:headEnd/>
              <a:tailEnd/>
            </a:ln>
          </p:spPr>
          <p:txBody>
            <a:bodyPr/>
            <a:lstStyle/>
            <a:p>
              <a:endParaRPr lang="en-US"/>
            </a:p>
          </p:txBody>
        </p:sp>
        <p:sp>
          <p:nvSpPr>
            <p:cNvPr id="970534" name="Line 806"/>
            <p:cNvSpPr>
              <a:spLocks noChangeShapeType="1"/>
            </p:cNvSpPr>
            <p:nvPr/>
          </p:nvSpPr>
          <p:spPr bwMode="auto">
            <a:xfrm flipV="1">
              <a:off x="1745" y="2218"/>
              <a:ext cx="36" cy="18"/>
            </a:xfrm>
            <a:prstGeom prst="line">
              <a:avLst/>
            </a:prstGeom>
            <a:noFill/>
            <a:ln w="25400">
              <a:solidFill>
                <a:srgbClr val="00FF00"/>
              </a:solidFill>
              <a:round/>
              <a:headEnd/>
              <a:tailEnd/>
            </a:ln>
          </p:spPr>
          <p:txBody>
            <a:bodyPr/>
            <a:lstStyle/>
            <a:p>
              <a:endParaRPr lang="en-US"/>
            </a:p>
          </p:txBody>
        </p:sp>
        <p:sp>
          <p:nvSpPr>
            <p:cNvPr id="970535" name="Freeform 807"/>
            <p:cNvSpPr>
              <a:spLocks/>
            </p:cNvSpPr>
            <p:nvPr/>
          </p:nvSpPr>
          <p:spPr bwMode="auto">
            <a:xfrm>
              <a:off x="1781" y="2194"/>
              <a:ext cx="41" cy="24"/>
            </a:xfrm>
            <a:custGeom>
              <a:avLst/>
              <a:gdLst/>
              <a:ahLst/>
              <a:cxnLst>
                <a:cxn ang="0">
                  <a:pos x="0" y="24"/>
                </a:cxn>
                <a:cxn ang="0">
                  <a:pos x="18" y="12"/>
                </a:cxn>
                <a:cxn ang="0">
                  <a:pos x="41" y="0"/>
                </a:cxn>
              </a:cxnLst>
              <a:rect l="0" t="0" r="r" b="b"/>
              <a:pathLst>
                <a:path w="41" h="24">
                  <a:moveTo>
                    <a:pt x="0" y="24"/>
                  </a:moveTo>
                  <a:lnTo>
                    <a:pt x="18" y="12"/>
                  </a:lnTo>
                  <a:lnTo>
                    <a:pt x="41" y="0"/>
                  </a:lnTo>
                </a:path>
              </a:pathLst>
            </a:custGeom>
            <a:noFill/>
            <a:ln w="25400">
              <a:solidFill>
                <a:srgbClr val="00FF00"/>
              </a:solidFill>
              <a:prstDash val="solid"/>
              <a:round/>
              <a:headEnd/>
              <a:tailEnd/>
            </a:ln>
          </p:spPr>
          <p:txBody>
            <a:bodyPr/>
            <a:lstStyle/>
            <a:p>
              <a:endParaRPr lang="en-US"/>
            </a:p>
          </p:txBody>
        </p:sp>
        <p:sp>
          <p:nvSpPr>
            <p:cNvPr id="970536" name="Line 808"/>
            <p:cNvSpPr>
              <a:spLocks noChangeShapeType="1"/>
            </p:cNvSpPr>
            <p:nvPr/>
          </p:nvSpPr>
          <p:spPr bwMode="auto">
            <a:xfrm flipV="1">
              <a:off x="1822" y="2176"/>
              <a:ext cx="36" cy="18"/>
            </a:xfrm>
            <a:prstGeom prst="line">
              <a:avLst/>
            </a:prstGeom>
            <a:noFill/>
            <a:ln w="25400">
              <a:solidFill>
                <a:srgbClr val="00FF00"/>
              </a:solidFill>
              <a:round/>
              <a:headEnd/>
              <a:tailEnd/>
            </a:ln>
          </p:spPr>
          <p:txBody>
            <a:bodyPr/>
            <a:lstStyle/>
            <a:p>
              <a:endParaRPr lang="en-US"/>
            </a:p>
          </p:txBody>
        </p:sp>
        <p:sp>
          <p:nvSpPr>
            <p:cNvPr id="970537" name="Line 809"/>
            <p:cNvSpPr>
              <a:spLocks noChangeShapeType="1"/>
            </p:cNvSpPr>
            <p:nvPr/>
          </p:nvSpPr>
          <p:spPr bwMode="auto">
            <a:xfrm flipV="1">
              <a:off x="1858" y="2158"/>
              <a:ext cx="36" cy="18"/>
            </a:xfrm>
            <a:prstGeom prst="line">
              <a:avLst/>
            </a:prstGeom>
            <a:noFill/>
            <a:ln w="25400">
              <a:solidFill>
                <a:srgbClr val="00FF00"/>
              </a:solidFill>
              <a:round/>
              <a:headEnd/>
              <a:tailEnd/>
            </a:ln>
          </p:spPr>
          <p:txBody>
            <a:bodyPr/>
            <a:lstStyle/>
            <a:p>
              <a:endParaRPr lang="en-US"/>
            </a:p>
          </p:txBody>
        </p:sp>
        <p:sp>
          <p:nvSpPr>
            <p:cNvPr id="970538" name="Freeform 810"/>
            <p:cNvSpPr>
              <a:spLocks/>
            </p:cNvSpPr>
            <p:nvPr/>
          </p:nvSpPr>
          <p:spPr bwMode="auto">
            <a:xfrm>
              <a:off x="1894" y="2134"/>
              <a:ext cx="36" cy="24"/>
            </a:xfrm>
            <a:custGeom>
              <a:avLst/>
              <a:gdLst/>
              <a:ahLst/>
              <a:cxnLst>
                <a:cxn ang="0">
                  <a:pos x="0" y="24"/>
                </a:cxn>
                <a:cxn ang="0">
                  <a:pos x="18" y="12"/>
                </a:cxn>
                <a:cxn ang="0">
                  <a:pos x="36" y="0"/>
                </a:cxn>
              </a:cxnLst>
              <a:rect l="0" t="0" r="r" b="b"/>
              <a:pathLst>
                <a:path w="36" h="24">
                  <a:moveTo>
                    <a:pt x="0" y="24"/>
                  </a:moveTo>
                  <a:lnTo>
                    <a:pt x="18" y="12"/>
                  </a:lnTo>
                  <a:lnTo>
                    <a:pt x="36" y="0"/>
                  </a:lnTo>
                </a:path>
              </a:pathLst>
            </a:custGeom>
            <a:noFill/>
            <a:ln w="25400">
              <a:solidFill>
                <a:srgbClr val="00FF00"/>
              </a:solidFill>
              <a:prstDash val="solid"/>
              <a:round/>
              <a:headEnd/>
              <a:tailEnd/>
            </a:ln>
          </p:spPr>
          <p:txBody>
            <a:bodyPr/>
            <a:lstStyle/>
            <a:p>
              <a:endParaRPr lang="en-US"/>
            </a:p>
          </p:txBody>
        </p:sp>
        <p:sp>
          <p:nvSpPr>
            <p:cNvPr id="970539" name="Freeform 811"/>
            <p:cNvSpPr>
              <a:spLocks/>
            </p:cNvSpPr>
            <p:nvPr/>
          </p:nvSpPr>
          <p:spPr bwMode="auto">
            <a:xfrm>
              <a:off x="1930" y="2116"/>
              <a:ext cx="42" cy="18"/>
            </a:xfrm>
            <a:custGeom>
              <a:avLst/>
              <a:gdLst/>
              <a:ahLst/>
              <a:cxnLst>
                <a:cxn ang="0">
                  <a:pos x="0" y="18"/>
                </a:cxn>
                <a:cxn ang="0">
                  <a:pos x="18" y="6"/>
                </a:cxn>
                <a:cxn ang="0">
                  <a:pos x="42" y="0"/>
                </a:cxn>
              </a:cxnLst>
              <a:rect l="0" t="0" r="r" b="b"/>
              <a:pathLst>
                <a:path w="42" h="18">
                  <a:moveTo>
                    <a:pt x="0" y="18"/>
                  </a:moveTo>
                  <a:lnTo>
                    <a:pt x="18" y="6"/>
                  </a:lnTo>
                  <a:lnTo>
                    <a:pt x="42" y="0"/>
                  </a:lnTo>
                </a:path>
              </a:pathLst>
            </a:custGeom>
            <a:noFill/>
            <a:ln w="25400">
              <a:solidFill>
                <a:srgbClr val="00FF00"/>
              </a:solidFill>
              <a:prstDash val="solid"/>
              <a:round/>
              <a:headEnd/>
              <a:tailEnd/>
            </a:ln>
          </p:spPr>
          <p:txBody>
            <a:bodyPr/>
            <a:lstStyle/>
            <a:p>
              <a:endParaRPr lang="en-US"/>
            </a:p>
          </p:txBody>
        </p:sp>
        <p:sp>
          <p:nvSpPr>
            <p:cNvPr id="970540" name="Line 812"/>
            <p:cNvSpPr>
              <a:spLocks noChangeShapeType="1"/>
            </p:cNvSpPr>
            <p:nvPr/>
          </p:nvSpPr>
          <p:spPr bwMode="auto">
            <a:xfrm flipV="1">
              <a:off x="1972" y="2092"/>
              <a:ext cx="36" cy="24"/>
            </a:xfrm>
            <a:prstGeom prst="line">
              <a:avLst/>
            </a:prstGeom>
            <a:noFill/>
            <a:ln w="25400">
              <a:solidFill>
                <a:srgbClr val="00FF00"/>
              </a:solidFill>
              <a:round/>
              <a:headEnd/>
              <a:tailEnd/>
            </a:ln>
          </p:spPr>
          <p:txBody>
            <a:bodyPr/>
            <a:lstStyle/>
            <a:p>
              <a:endParaRPr lang="en-US"/>
            </a:p>
          </p:txBody>
        </p:sp>
        <p:sp>
          <p:nvSpPr>
            <p:cNvPr id="970541" name="Line 813"/>
            <p:cNvSpPr>
              <a:spLocks noChangeShapeType="1"/>
            </p:cNvSpPr>
            <p:nvPr/>
          </p:nvSpPr>
          <p:spPr bwMode="auto">
            <a:xfrm flipV="1">
              <a:off x="2008" y="2068"/>
              <a:ext cx="36" cy="24"/>
            </a:xfrm>
            <a:prstGeom prst="line">
              <a:avLst/>
            </a:prstGeom>
            <a:noFill/>
            <a:ln w="25400">
              <a:solidFill>
                <a:srgbClr val="00FF00"/>
              </a:solidFill>
              <a:round/>
              <a:headEnd/>
              <a:tailEnd/>
            </a:ln>
          </p:spPr>
          <p:txBody>
            <a:bodyPr/>
            <a:lstStyle/>
            <a:p>
              <a:endParaRPr lang="en-US"/>
            </a:p>
          </p:txBody>
        </p:sp>
        <p:sp>
          <p:nvSpPr>
            <p:cNvPr id="970542" name="Line 814"/>
            <p:cNvSpPr>
              <a:spLocks noChangeShapeType="1"/>
            </p:cNvSpPr>
            <p:nvPr/>
          </p:nvSpPr>
          <p:spPr bwMode="auto">
            <a:xfrm flipV="1">
              <a:off x="2044" y="2044"/>
              <a:ext cx="36" cy="24"/>
            </a:xfrm>
            <a:prstGeom prst="line">
              <a:avLst/>
            </a:prstGeom>
            <a:noFill/>
            <a:ln w="25400">
              <a:solidFill>
                <a:srgbClr val="00FF00"/>
              </a:solidFill>
              <a:round/>
              <a:headEnd/>
              <a:tailEnd/>
            </a:ln>
          </p:spPr>
          <p:txBody>
            <a:bodyPr/>
            <a:lstStyle/>
            <a:p>
              <a:endParaRPr lang="en-US"/>
            </a:p>
          </p:txBody>
        </p:sp>
        <p:sp>
          <p:nvSpPr>
            <p:cNvPr id="970543" name="Freeform 815"/>
            <p:cNvSpPr>
              <a:spLocks/>
            </p:cNvSpPr>
            <p:nvPr/>
          </p:nvSpPr>
          <p:spPr bwMode="auto">
            <a:xfrm>
              <a:off x="2080" y="2020"/>
              <a:ext cx="42" cy="24"/>
            </a:xfrm>
            <a:custGeom>
              <a:avLst/>
              <a:gdLst/>
              <a:ahLst/>
              <a:cxnLst>
                <a:cxn ang="0">
                  <a:pos x="0" y="24"/>
                </a:cxn>
                <a:cxn ang="0">
                  <a:pos x="18" y="12"/>
                </a:cxn>
                <a:cxn ang="0">
                  <a:pos x="42" y="0"/>
                </a:cxn>
              </a:cxnLst>
              <a:rect l="0" t="0" r="r" b="b"/>
              <a:pathLst>
                <a:path w="42" h="24">
                  <a:moveTo>
                    <a:pt x="0" y="24"/>
                  </a:moveTo>
                  <a:lnTo>
                    <a:pt x="18" y="12"/>
                  </a:lnTo>
                  <a:lnTo>
                    <a:pt x="42" y="0"/>
                  </a:lnTo>
                </a:path>
              </a:pathLst>
            </a:custGeom>
            <a:noFill/>
            <a:ln w="25400">
              <a:solidFill>
                <a:srgbClr val="00FF00"/>
              </a:solidFill>
              <a:prstDash val="solid"/>
              <a:round/>
              <a:headEnd/>
              <a:tailEnd/>
            </a:ln>
          </p:spPr>
          <p:txBody>
            <a:bodyPr/>
            <a:lstStyle/>
            <a:p>
              <a:endParaRPr lang="en-US"/>
            </a:p>
          </p:txBody>
        </p:sp>
        <p:sp>
          <p:nvSpPr>
            <p:cNvPr id="970544" name="Line 816"/>
            <p:cNvSpPr>
              <a:spLocks noChangeShapeType="1"/>
            </p:cNvSpPr>
            <p:nvPr/>
          </p:nvSpPr>
          <p:spPr bwMode="auto">
            <a:xfrm flipV="1">
              <a:off x="2122" y="1996"/>
              <a:ext cx="36" cy="24"/>
            </a:xfrm>
            <a:prstGeom prst="line">
              <a:avLst/>
            </a:prstGeom>
            <a:noFill/>
            <a:ln w="25400">
              <a:solidFill>
                <a:srgbClr val="00FF00"/>
              </a:solidFill>
              <a:round/>
              <a:headEnd/>
              <a:tailEnd/>
            </a:ln>
          </p:spPr>
          <p:txBody>
            <a:bodyPr/>
            <a:lstStyle/>
            <a:p>
              <a:endParaRPr lang="en-US"/>
            </a:p>
          </p:txBody>
        </p:sp>
        <p:sp>
          <p:nvSpPr>
            <p:cNvPr id="970545" name="Line 817"/>
            <p:cNvSpPr>
              <a:spLocks noChangeShapeType="1"/>
            </p:cNvSpPr>
            <p:nvPr/>
          </p:nvSpPr>
          <p:spPr bwMode="auto">
            <a:xfrm flipV="1">
              <a:off x="2158" y="1966"/>
              <a:ext cx="36" cy="30"/>
            </a:xfrm>
            <a:prstGeom prst="line">
              <a:avLst/>
            </a:prstGeom>
            <a:noFill/>
            <a:ln w="25400">
              <a:solidFill>
                <a:srgbClr val="00FF00"/>
              </a:solidFill>
              <a:round/>
              <a:headEnd/>
              <a:tailEnd/>
            </a:ln>
          </p:spPr>
          <p:txBody>
            <a:bodyPr/>
            <a:lstStyle/>
            <a:p>
              <a:endParaRPr lang="en-US"/>
            </a:p>
          </p:txBody>
        </p:sp>
        <p:sp>
          <p:nvSpPr>
            <p:cNvPr id="970546" name="Line 818"/>
            <p:cNvSpPr>
              <a:spLocks noChangeShapeType="1"/>
            </p:cNvSpPr>
            <p:nvPr/>
          </p:nvSpPr>
          <p:spPr bwMode="auto">
            <a:xfrm flipV="1">
              <a:off x="2194" y="1936"/>
              <a:ext cx="36" cy="30"/>
            </a:xfrm>
            <a:prstGeom prst="line">
              <a:avLst/>
            </a:prstGeom>
            <a:noFill/>
            <a:ln w="25400">
              <a:solidFill>
                <a:srgbClr val="00FF00"/>
              </a:solidFill>
              <a:round/>
              <a:headEnd/>
              <a:tailEnd/>
            </a:ln>
          </p:spPr>
          <p:txBody>
            <a:bodyPr/>
            <a:lstStyle/>
            <a:p>
              <a:endParaRPr lang="en-US"/>
            </a:p>
          </p:txBody>
        </p:sp>
        <p:sp>
          <p:nvSpPr>
            <p:cNvPr id="970547" name="Freeform 819"/>
            <p:cNvSpPr>
              <a:spLocks/>
            </p:cNvSpPr>
            <p:nvPr/>
          </p:nvSpPr>
          <p:spPr bwMode="auto">
            <a:xfrm>
              <a:off x="2230" y="1907"/>
              <a:ext cx="41" cy="29"/>
            </a:xfrm>
            <a:custGeom>
              <a:avLst/>
              <a:gdLst/>
              <a:ahLst/>
              <a:cxnLst>
                <a:cxn ang="0">
                  <a:pos x="0" y="29"/>
                </a:cxn>
                <a:cxn ang="0">
                  <a:pos x="18" y="12"/>
                </a:cxn>
                <a:cxn ang="0">
                  <a:pos x="41" y="0"/>
                </a:cxn>
              </a:cxnLst>
              <a:rect l="0" t="0" r="r" b="b"/>
              <a:pathLst>
                <a:path w="41" h="29">
                  <a:moveTo>
                    <a:pt x="0" y="29"/>
                  </a:moveTo>
                  <a:lnTo>
                    <a:pt x="18" y="12"/>
                  </a:lnTo>
                  <a:lnTo>
                    <a:pt x="41" y="0"/>
                  </a:lnTo>
                </a:path>
              </a:pathLst>
            </a:custGeom>
            <a:noFill/>
            <a:ln w="25400">
              <a:solidFill>
                <a:srgbClr val="00FF00"/>
              </a:solidFill>
              <a:prstDash val="solid"/>
              <a:round/>
              <a:headEnd/>
              <a:tailEnd/>
            </a:ln>
          </p:spPr>
          <p:txBody>
            <a:bodyPr/>
            <a:lstStyle/>
            <a:p>
              <a:endParaRPr lang="en-US"/>
            </a:p>
          </p:txBody>
        </p:sp>
        <p:sp>
          <p:nvSpPr>
            <p:cNvPr id="970548" name="Line 820"/>
            <p:cNvSpPr>
              <a:spLocks noChangeShapeType="1"/>
            </p:cNvSpPr>
            <p:nvPr/>
          </p:nvSpPr>
          <p:spPr bwMode="auto">
            <a:xfrm flipV="1">
              <a:off x="2271" y="1877"/>
              <a:ext cx="36" cy="30"/>
            </a:xfrm>
            <a:prstGeom prst="line">
              <a:avLst/>
            </a:prstGeom>
            <a:noFill/>
            <a:ln w="25400">
              <a:solidFill>
                <a:srgbClr val="00FF00"/>
              </a:solidFill>
              <a:round/>
              <a:headEnd/>
              <a:tailEnd/>
            </a:ln>
          </p:spPr>
          <p:txBody>
            <a:bodyPr/>
            <a:lstStyle/>
            <a:p>
              <a:endParaRPr lang="en-US"/>
            </a:p>
          </p:txBody>
        </p:sp>
        <p:sp>
          <p:nvSpPr>
            <p:cNvPr id="970549" name="Line 821"/>
            <p:cNvSpPr>
              <a:spLocks noChangeShapeType="1"/>
            </p:cNvSpPr>
            <p:nvPr/>
          </p:nvSpPr>
          <p:spPr bwMode="auto">
            <a:xfrm flipV="1">
              <a:off x="2307" y="1847"/>
              <a:ext cx="36" cy="30"/>
            </a:xfrm>
            <a:prstGeom prst="line">
              <a:avLst/>
            </a:prstGeom>
            <a:noFill/>
            <a:ln w="25400">
              <a:solidFill>
                <a:srgbClr val="00FF00"/>
              </a:solidFill>
              <a:round/>
              <a:headEnd/>
              <a:tailEnd/>
            </a:ln>
          </p:spPr>
          <p:txBody>
            <a:bodyPr/>
            <a:lstStyle/>
            <a:p>
              <a:endParaRPr lang="en-US"/>
            </a:p>
          </p:txBody>
        </p:sp>
        <p:sp>
          <p:nvSpPr>
            <p:cNvPr id="970550" name="Freeform 822"/>
            <p:cNvSpPr>
              <a:spLocks/>
            </p:cNvSpPr>
            <p:nvPr/>
          </p:nvSpPr>
          <p:spPr bwMode="auto">
            <a:xfrm>
              <a:off x="2343" y="1817"/>
              <a:ext cx="42" cy="30"/>
            </a:xfrm>
            <a:custGeom>
              <a:avLst/>
              <a:gdLst/>
              <a:ahLst/>
              <a:cxnLst>
                <a:cxn ang="0">
                  <a:pos x="0" y="30"/>
                </a:cxn>
                <a:cxn ang="0">
                  <a:pos x="18" y="18"/>
                </a:cxn>
                <a:cxn ang="0">
                  <a:pos x="42" y="0"/>
                </a:cxn>
              </a:cxnLst>
              <a:rect l="0" t="0" r="r" b="b"/>
              <a:pathLst>
                <a:path w="42" h="30">
                  <a:moveTo>
                    <a:pt x="0" y="30"/>
                  </a:moveTo>
                  <a:lnTo>
                    <a:pt x="18" y="18"/>
                  </a:lnTo>
                  <a:lnTo>
                    <a:pt x="42" y="0"/>
                  </a:lnTo>
                </a:path>
              </a:pathLst>
            </a:custGeom>
            <a:noFill/>
            <a:ln w="25400">
              <a:solidFill>
                <a:srgbClr val="00FF00"/>
              </a:solidFill>
              <a:prstDash val="solid"/>
              <a:round/>
              <a:headEnd/>
              <a:tailEnd/>
            </a:ln>
          </p:spPr>
          <p:txBody>
            <a:bodyPr/>
            <a:lstStyle/>
            <a:p>
              <a:endParaRPr lang="en-US"/>
            </a:p>
          </p:txBody>
        </p:sp>
        <p:sp>
          <p:nvSpPr>
            <p:cNvPr id="970551" name="Line 823"/>
            <p:cNvSpPr>
              <a:spLocks noChangeShapeType="1"/>
            </p:cNvSpPr>
            <p:nvPr/>
          </p:nvSpPr>
          <p:spPr bwMode="auto">
            <a:xfrm flipV="1">
              <a:off x="2385" y="1781"/>
              <a:ext cx="36" cy="36"/>
            </a:xfrm>
            <a:prstGeom prst="line">
              <a:avLst/>
            </a:prstGeom>
            <a:noFill/>
            <a:ln w="25400">
              <a:solidFill>
                <a:srgbClr val="00FF00"/>
              </a:solidFill>
              <a:round/>
              <a:headEnd/>
              <a:tailEnd/>
            </a:ln>
          </p:spPr>
          <p:txBody>
            <a:bodyPr/>
            <a:lstStyle/>
            <a:p>
              <a:endParaRPr lang="en-US"/>
            </a:p>
          </p:txBody>
        </p:sp>
        <p:sp>
          <p:nvSpPr>
            <p:cNvPr id="970552" name="Line 824"/>
            <p:cNvSpPr>
              <a:spLocks noChangeShapeType="1"/>
            </p:cNvSpPr>
            <p:nvPr/>
          </p:nvSpPr>
          <p:spPr bwMode="auto">
            <a:xfrm flipV="1">
              <a:off x="2421" y="1745"/>
              <a:ext cx="36" cy="36"/>
            </a:xfrm>
            <a:prstGeom prst="line">
              <a:avLst/>
            </a:prstGeom>
            <a:noFill/>
            <a:ln w="25400">
              <a:solidFill>
                <a:srgbClr val="00FF00"/>
              </a:solidFill>
              <a:round/>
              <a:headEnd/>
              <a:tailEnd/>
            </a:ln>
          </p:spPr>
          <p:txBody>
            <a:bodyPr/>
            <a:lstStyle/>
            <a:p>
              <a:endParaRPr lang="en-US"/>
            </a:p>
          </p:txBody>
        </p:sp>
        <p:sp>
          <p:nvSpPr>
            <p:cNvPr id="970553" name="Line 825"/>
            <p:cNvSpPr>
              <a:spLocks noChangeShapeType="1"/>
            </p:cNvSpPr>
            <p:nvPr/>
          </p:nvSpPr>
          <p:spPr bwMode="auto">
            <a:xfrm flipV="1">
              <a:off x="2457" y="1709"/>
              <a:ext cx="36" cy="36"/>
            </a:xfrm>
            <a:prstGeom prst="line">
              <a:avLst/>
            </a:prstGeom>
            <a:noFill/>
            <a:ln w="25400">
              <a:solidFill>
                <a:srgbClr val="00FF00"/>
              </a:solidFill>
              <a:round/>
              <a:headEnd/>
              <a:tailEnd/>
            </a:ln>
          </p:spPr>
          <p:txBody>
            <a:bodyPr/>
            <a:lstStyle/>
            <a:p>
              <a:endParaRPr lang="en-US"/>
            </a:p>
          </p:txBody>
        </p:sp>
        <p:sp>
          <p:nvSpPr>
            <p:cNvPr id="970554" name="Freeform 826"/>
            <p:cNvSpPr>
              <a:spLocks/>
            </p:cNvSpPr>
            <p:nvPr/>
          </p:nvSpPr>
          <p:spPr bwMode="auto">
            <a:xfrm>
              <a:off x="2493" y="1673"/>
              <a:ext cx="42" cy="36"/>
            </a:xfrm>
            <a:custGeom>
              <a:avLst/>
              <a:gdLst/>
              <a:ahLst/>
              <a:cxnLst>
                <a:cxn ang="0">
                  <a:pos x="0" y="36"/>
                </a:cxn>
                <a:cxn ang="0">
                  <a:pos x="18" y="18"/>
                </a:cxn>
                <a:cxn ang="0">
                  <a:pos x="42" y="0"/>
                </a:cxn>
              </a:cxnLst>
              <a:rect l="0" t="0" r="r" b="b"/>
              <a:pathLst>
                <a:path w="42" h="36">
                  <a:moveTo>
                    <a:pt x="0" y="36"/>
                  </a:moveTo>
                  <a:lnTo>
                    <a:pt x="18" y="18"/>
                  </a:lnTo>
                  <a:lnTo>
                    <a:pt x="42" y="0"/>
                  </a:lnTo>
                </a:path>
              </a:pathLst>
            </a:custGeom>
            <a:noFill/>
            <a:ln w="25400">
              <a:solidFill>
                <a:srgbClr val="00FF00"/>
              </a:solidFill>
              <a:prstDash val="solid"/>
              <a:round/>
              <a:headEnd/>
              <a:tailEnd/>
            </a:ln>
          </p:spPr>
          <p:txBody>
            <a:bodyPr/>
            <a:lstStyle/>
            <a:p>
              <a:endParaRPr lang="en-US"/>
            </a:p>
          </p:txBody>
        </p:sp>
        <p:sp>
          <p:nvSpPr>
            <p:cNvPr id="970555" name="Line 827"/>
            <p:cNvSpPr>
              <a:spLocks noChangeShapeType="1"/>
            </p:cNvSpPr>
            <p:nvPr/>
          </p:nvSpPr>
          <p:spPr bwMode="auto">
            <a:xfrm flipV="1">
              <a:off x="2535" y="1631"/>
              <a:ext cx="36" cy="42"/>
            </a:xfrm>
            <a:prstGeom prst="line">
              <a:avLst/>
            </a:prstGeom>
            <a:noFill/>
            <a:ln w="25400">
              <a:solidFill>
                <a:srgbClr val="00FF00"/>
              </a:solidFill>
              <a:round/>
              <a:headEnd/>
              <a:tailEnd/>
            </a:ln>
          </p:spPr>
          <p:txBody>
            <a:bodyPr/>
            <a:lstStyle/>
            <a:p>
              <a:endParaRPr lang="en-US"/>
            </a:p>
          </p:txBody>
        </p:sp>
        <p:sp>
          <p:nvSpPr>
            <p:cNvPr id="970556" name="Line 828"/>
            <p:cNvSpPr>
              <a:spLocks noChangeShapeType="1"/>
            </p:cNvSpPr>
            <p:nvPr/>
          </p:nvSpPr>
          <p:spPr bwMode="auto">
            <a:xfrm flipV="1">
              <a:off x="2571" y="1589"/>
              <a:ext cx="36" cy="42"/>
            </a:xfrm>
            <a:prstGeom prst="line">
              <a:avLst/>
            </a:prstGeom>
            <a:noFill/>
            <a:ln w="25400">
              <a:solidFill>
                <a:srgbClr val="00FF00"/>
              </a:solidFill>
              <a:round/>
              <a:headEnd/>
              <a:tailEnd/>
            </a:ln>
          </p:spPr>
          <p:txBody>
            <a:bodyPr/>
            <a:lstStyle/>
            <a:p>
              <a:endParaRPr lang="en-US"/>
            </a:p>
          </p:txBody>
        </p:sp>
        <p:sp>
          <p:nvSpPr>
            <p:cNvPr id="970557" name="Line 829"/>
            <p:cNvSpPr>
              <a:spLocks noChangeShapeType="1"/>
            </p:cNvSpPr>
            <p:nvPr/>
          </p:nvSpPr>
          <p:spPr bwMode="auto">
            <a:xfrm flipV="1">
              <a:off x="2607" y="1547"/>
              <a:ext cx="36" cy="42"/>
            </a:xfrm>
            <a:prstGeom prst="line">
              <a:avLst/>
            </a:prstGeom>
            <a:noFill/>
            <a:ln w="25400">
              <a:solidFill>
                <a:srgbClr val="00FF00"/>
              </a:solidFill>
              <a:round/>
              <a:headEnd/>
              <a:tailEnd/>
            </a:ln>
          </p:spPr>
          <p:txBody>
            <a:bodyPr/>
            <a:lstStyle/>
            <a:p>
              <a:endParaRPr lang="en-US"/>
            </a:p>
          </p:txBody>
        </p:sp>
        <p:sp>
          <p:nvSpPr>
            <p:cNvPr id="970558" name="Rectangle 830"/>
            <p:cNvSpPr>
              <a:spLocks noChangeArrowheads="1"/>
            </p:cNvSpPr>
            <p:nvPr/>
          </p:nvSpPr>
          <p:spPr bwMode="auto">
            <a:xfrm>
              <a:off x="691" y="3103"/>
              <a:ext cx="97" cy="183"/>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0</a:t>
              </a:r>
              <a:endParaRPr lang="en-US">
                <a:latin typeface="Futura Md BT" pitchFamily="34" charset="0"/>
              </a:endParaRPr>
            </a:p>
          </p:txBody>
        </p:sp>
        <p:sp>
          <p:nvSpPr>
            <p:cNvPr id="970559" name="Rectangle 831"/>
            <p:cNvSpPr>
              <a:spLocks noChangeArrowheads="1"/>
            </p:cNvSpPr>
            <p:nvPr/>
          </p:nvSpPr>
          <p:spPr bwMode="auto">
            <a:xfrm>
              <a:off x="691" y="2857"/>
              <a:ext cx="97"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5</a:t>
              </a:r>
              <a:endParaRPr lang="en-US">
                <a:latin typeface="Futura Md BT" pitchFamily="34" charset="0"/>
              </a:endParaRPr>
            </a:p>
          </p:txBody>
        </p:sp>
        <p:sp>
          <p:nvSpPr>
            <p:cNvPr id="970560" name="Rectangle 832"/>
            <p:cNvSpPr>
              <a:spLocks noChangeArrowheads="1"/>
            </p:cNvSpPr>
            <p:nvPr/>
          </p:nvSpPr>
          <p:spPr bwMode="auto">
            <a:xfrm>
              <a:off x="619" y="2613"/>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10</a:t>
              </a:r>
              <a:endParaRPr lang="en-US">
                <a:latin typeface="Futura Md BT" pitchFamily="34" charset="0"/>
              </a:endParaRPr>
            </a:p>
          </p:txBody>
        </p:sp>
        <p:sp>
          <p:nvSpPr>
            <p:cNvPr id="970561" name="Rectangle 833"/>
            <p:cNvSpPr>
              <a:spLocks noChangeArrowheads="1"/>
            </p:cNvSpPr>
            <p:nvPr/>
          </p:nvSpPr>
          <p:spPr bwMode="auto">
            <a:xfrm>
              <a:off x="619" y="2367"/>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15</a:t>
              </a:r>
              <a:endParaRPr lang="en-US">
                <a:latin typeface="Futura Md BT" pitchFamily="34" charset="0"/>
              </a:endParaRPr>
            </a:p>
          </p:txBody>
        </p:sp>
        <p:sp>
          <p:nvSpPr>
            <p:cNvPr id="970562" name="Rectangle 834"/>
            <p:cNvSpPr>
              <a:spLocks noChangeArrowheads="1"/>
            </p:cNvSpPr>
            <p:nvPr/>
          </p:nvSpPr>
          <p:spPr bwMode="auto">
            <a:xfrm>
              <a:off x="619" y="2122"/>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20</a:t>
              </a:r>
              <a:endParaRPr lang="en-US">
                <a:latin typeface="Futura Md BT" pitchFamily="34" charset="0"/>
              </a:endParaRPr>
            </a:p>
          </p:txBody>
        </p:sp>
        <p:sp>
          <p:nvSpPr>
            <p:cNvPr id="970563" name="Rectangle 835"/>
            <p:cNvSpPr>
              <a:spLocks noChangeArrowheads="1"/>
            </p:cNvSpPr>
            <p:nvPr/>
          </p:nvSpPr>
          <p:spPr bwMode="auto">
            <a:xfrm>
              <a:off x="619" y="1876"/>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25</a:t>
              </a:r>
              <a:endParaRPr lang="en-US">
                <a:latin typeface="Futura Md BT" pitchFamily="34" charset="0"/>
              </a:endParaRPr>
            </a:p>
          </p:txBody>
        </p:sp>
        <p:sp>
          <p:nvSpPr>
            <p:cNvPr id="970564" name="Rectangle 836"/>
            <p:cNvSpPr>
              <a:spLocks noChangeArrowheads="1"/>
            </p:cNvSpPr>
            <p:nvPr/>
          </p:nvSpPr>
          <p:spPr bwMode="auto">
            <a:xfrm>
              <a:off x="619" y="1631"/>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30</a:t>
              </a:r>
              <a:endParaRPr lang="en-US">
                <a:latin typeface="Futura Md BT" pitchFamily="34" charset="0"/>
              </a:endParaRPr>
            </a:p>
          </p:txBody>
        </p:sp>
        <p:sp>
          <p:nvSpPr>
            <p:cNvPr id="970565" name="Rectangle 837"/>
            <p:cNvSpPr>
              <a:spLocks noChangeArrowheads="1"/>
            </p:cNvSpPr>
            <p:nvPr/>
          </p:nvSpPr>
          <p:spPr bwMode="auto">
            <a:xfrm>
              <a:off x="619" y="1386"/>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35</a:t>
              </a:r>
              <a:endParaRPr lang="en-US">
                <a:latin typeface="Futura Md BT" pitchFamily="34" charset="0"/>
              </a:endParaRPr>
            </a:p>
          </p:txBody>
        </p:sp>
        <p:sp>
          <p:nvSpPr>
            <p:cNvPr id="970566" name="Rectangle 838"/>
            <p:cNvSpPr>
              <a:spLocks noChangeArrowheads="1"/>
            </p:cNvSpPr>
            <p:nvPr/>
          </p:nvSpPr>
          <p:spPr bwMode="auto">
            <a:xfrm>
              <a:off x="793" y="3300"/>
              <a:ext cx="193"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80</a:t>
              </a:r>
              <a:endParaRPr lang="en-US">
                <a:latin typeface="Futura Md BT" pitchFamily="34" charset="0"/>
              </a:endParaRPr>
            </a:p>
          </p:txBody>
        </p:sp>
        <p:sp>
          <p:nvSpPr>
            <p:cNvPr id="970567" name="Rectangle 839"/>
            <p:cNvSpPr>
              <a:spLocks noChangeArrowheads="1"/>
            </p:cNvSpPr>
            <p:nvPr/>
          </p:nvSpPr>
          <p:spPr bwMode="auto">
            <a:xfrm>
              <a:off x="1170" y="3300"/>
              <a:ext cx="192"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90</a:t>
              </a:r>
              <a:endParaRPr lang="en-US">
                <a:latin typeface="Futura Md BT" pitchFamily="34" charset="0"/>
              </a:endParaRPr>
            </a:p>
          </p:txBody>
        </p:sp>
        <p:sp>
          <p:nvSpPr>
            <p:cNvPr id="970568" name="Rectangle 840"/>
            <p:cNvSpPr>
              <a:spLocks noChangeArrowheads="1"/>
            </p:cNvSpPr>
            <p:nvPr/>
          </p:nvSpPr>
          <p:spPr bwMode="auto">
            <a:xfrm>
              <a:off x="1505" y="3300"/>
              <a:ext cx="289"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100</a:t>
              </a:r>
              <a:endParaRPr lang="en-US">
                <a:latin typeface="Futura Md BT" pitchFamily="34" charset="0"/>
              </a:endParaRPr>
            </a:p>
          </p:txBody>
        </p:sp>
        <p:sp>
          <p:nvSpPr>
            <p:cNvPr id="970569" name="Rectangle 841"/>
            <p:cNvSpPr>
              <a:spLocks noChangeArrowheads="1"/>
            </p:cNvSpPr>
            <p:nvPr/>
          </p:nvSpPr>
          <p:spPr bwMode="auto">
            <a:xfrm>
              <a:off x="1881" y="3300"/>
              <a:ext cx="290"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110</a:t>
              </a:r>
              <a:endParaRPr lang="en-US">
                <a:latin typeface="Futura Md BT" pitchFamily="34" charset="0"/>
              </a:endParaRPr>
            </a:p>
          </p:txBody>
        </p:sp>
        <p:sp>
          <p:nvSpPr>
            <p:cNvPr id="970570" name="Rectangle 842"/>
            <p:cNvSpPr>
              <a:spLocks noChangeArrowheads="1"/>
            </p:cNvSpPr>
            <p:nvPr/>
          </p:nvSpPr>
          <p:spPr bwMode="auto">
            <a:xfrm>
              <a:off x="2253" y="3300"/>
              <a:ext cx="290"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120</a:t>
              </a:r>
              <a:endParaRPr lang="en-US">
                <a:latin typeface="Futura Md BT" pitchFamily="34" charset="0"/>
              </a:endParaRPr>
            </a:p>
          </p:txBody>
        </p:sp>
        <p:sp>
          <p:nvSpPr>
            <p:cNvPr id="970571" name="Rectangle 843"/>
            <p:cNvSpPr>
              <a:spLocks noChangeArrowheads="1"/>
            </p:cNvSpPr>
            <p:nvPr/>
          </p:nvSpPr>
          <p:spPr bwMode="auto">
            <a:xfrm>
              <a:off x="2631" y="3300"/>
              <a:ext cx="289"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Futura Md BT" pitchFamily="34" charset="0"/>
                </a:rPr>
                <a:t>130</a:t>
              </a:r>
              <a:endParaRPr lang="en-US">
                <a:latin typeface="Futura Md BT" pitchFamily="34" charset="0"/>
              </a:endParaRPr>
            </a:p>
          </p:txBody>
        </p:sp>
        <p:sp>
          <p:nvSpPr>
            <p:cNvPr id="970572" name="Rectangle 844"/>
            <p:cNvSpPr>
              <a:spLocks noChangeArrowheads="1"/>
            </p:cNvSpPr>
            <p:nvPr/>
          </p:nvSpPr>
          <p:spPr bwMode="auto">
            <a:xfrm>
              <a:off x="1385" y="3535"/>
              <a:ext cx="900" cy="182"/>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Arial" charset="0"/>
                </a:rPr>
                <a:t>Stature (cm)</a:t>
              </a:r>
              <a:endParaRPr lang="en-US"/>
            </a:p>
          </p:txBody>
        </p:sp>
        <p:sp>
          <p:nvSpPr>
            <p:cNvPr id="970573" name="Rectangle 845"/>
            <p:cNvSpPr>
              <a:spLocks noChangeArrowheads="1"/>
            </p:cNvSpPr>
            <p:nvPr/>
          </p:nvSpPr>
          <p:spPr bwMode="auto">
            <a:xfrm rot="16200000">
              <a:off x="-23" y="2207"/>
              <a:ext cx="825" cy="185"/>
            </a:xfrm>
            <a:prstGeom prst="rect">
              <a:avLst/>
            </a:prstGeom>
            <a:noFill/>
            <a:ln w="25400">
              <a:noFill/>
              <a:miter lim="800000"/>
              <a:headEnd/>
              <a:tailEnd/>
            </a:ln>
          </p:spPr>
          <p:txBody>
            <a:bodyPr wrap="none" lIns="0" tIns="0" rIns="0" bIns="0">
              <a:spAutoFit/>
            </a:bodyPr>
            <a:lstStyle/>
            <a:p>
              <a:pPr algn="l"/>
              <a:r>
                <a:rPr lang="en-US" sz="1800">
                  <a:solidFill>
                    <a:srgbClr val="FFFFFF"/>
                  </a:solidFill>
                  <a:latin typeface="Arial" charset="0"/>
                </a:rPr>
                <a:t>Weight (kg)</a:t>
              </a:r>
              <a:endParaRPr lang="en-US"/>
            </a:p>
          </p:txBody>
        </p:sp>
      </p:grpSp>
      <p:sp>
        <p:nvSpPr>
          <p:cNvPr id="970574" name="Text Box 846"/>
          <p:cNvSpPr txBox="1">
            <a:spLocks noChangeArrowheads="1"/>
          </p:cNvSpPr>
          <p:nvPr/>
        </p:nvSpPr>
        <p:spPr bwMode="auto">
          <a:xfrm>
            <a:off x="4611688" y="2260600"/>
            <a:ext cx="530225" cy="304800"/>
          </a:xfrm>
          <a:prstGeom prst="rect">
            <a:avLst/>
          </a:prstGeom>
          <a:noFill/>
          <a:ln w="9525">
            <a:noFill/>
            <a:miter lim="800000"/>
            <a:headEnd/>
            <a:tailEnd/>
          </a:ln>
          <a:effectLst/>
        </p:spPr>
        <p:txBody>
          <a:bodyPr wrap="none">
            <a:spAutoFit/>
          </a:bodyPr>
          <a:lstStyle/>
          <a:p>
            <a:pPr algn="l"/>
            <a:r>
              <a:rPr lang="en-US" sz="1400">
                <a:solidFill>
                  <a:schemeClr val="bg1"/>
                </a:solidFill>
              </a:rPr>
              <a:t>95</a:t>
            </a:r>
            <a:r>
              <a:rPr lang="en-US" sz="1400" baseline="30000">
                <a:solidFill>
                  <a:schemeClr val="bg1"/>
                </a:solidFill>
              </a:rPr>
              <a:t>th</a:t>
            </a:r>
            <a:endParaRPr lang="en-US"/>
          </a:p>
        </p:txBody>
      </p:sp>
      <p:sp>
        <p:nvSpPr>
          <p:cNvPr id="970575" name="Text Box 847"/>
          <p:cNvSpPr txBox="1">
            <a:spLocks noChangeArrowheads="1"/>
          </p:cNvSpPr>
          <p:nvPr/>
        </p:nvSpPr>
        <p:spPr bwMode="auto">
          <a:xfrm>
            <a:off x="4764088" y="2741613"/>
            <a:ext cx="530225" cy="304800"/>
          </a:xfrm>
          <a:prstGeom prst="rect">
            <a:avLst/>
          </a:prstGeom>
          <a:noFill/>
          <a:ln w="9525">
            <a:noFill/>
            <a:miter lim="800000"/>
            <a:headEnd/>
            <a:tailEnd/>
          </a:ln>
          <a:effectLst/>
        </p:spPr>
        <p:txBody>
          <a:bodyPr wrap="none">
            <a:spAutoFit/>
          </a:bodyPr>
          <a:lstStyle/>
          <a:p>
            <a:pPr algn="l"/>
            <a:r>
              <a:rPr lang="en-US" sz="1400">
                <a:solidFill>
                  <a:schemeClr val="bg1"/>
                </a:solidFill>
              </a:rPr>
              <a:t>50</a:t>
            </a:r>
            <a:r>
              <a:rPr lang="en-US" sz="1400" baseline="30000">
                <a:solidFill>
                  <a:schemeClr val="bg1"/>
                </a:solidFill>
              </a:rPr>
              <a:t>th</a:t>
            </a:r>
            <a:endParaRPr lang="en-US"/>
          </a:p>
        </p:txBody>
      </p:sp>
      <p:sp>
        <p:nvSpPr>
          <p:cNvPr id="970576" name="Text Box 848"/>
          <p:cNvSpPr txBox="1">
            <a:spLocks noChangeArrowheads="1"/>
          </p:cNvSpPr>
          <p:nvPr/>
        </p:nvSpPr>
        <p:spPr bwMode="auto">
          <a:xfrm>
            <a:off x="4764088" y="3070225"/>
            <a:ext cx="417512" cy="304800"/>
          </a:xfrm>
          <a:prstGeom prst="rect">
            <a:avLst/>
          </a:prstGeom>
          <a:noFill/>
          <a:ln w="9525">
            <a:noFill/>
            <a:miter lim="800000"/>
            <a:headEnd/>
            <a:tailEnd/>
          </a:ln>
          <a:effectLst/>
        </p:spPr>
        <p:txBody>
          <a:bodyPr wrap="none">
            <a:spAutoFit/>
          </a:bodyPr>
          <a:lstStyle/>
          <a:p>
            <a:pPr algn="l"/>
            <a:r>
              <a:rPr lang="en-US" sz="1400">
                <a:solidFill>
                  <a:schemeClr val="bg1"/>
                </a:solidFill>
              </a:rPr>
              <a:t>5</a:t>
            </a:r>
            <a:r>
              <a:rPr lang="en-US" sz="1400" baseline="30000">
                <a:solidFill>
                  <a:schemeClr val="bg1"/>
                </a:solidFill>
              </a:rPr>
              <a:t>th</a:t>
            </a:r>
            <a:endParaRPr lang="en-US"/>
          </a:p>
        </p:txBody>
      </p:sp>
      <p:sp>
        <p:nvSpPr>
          <p:cNvPr id="970577" name="Text Box 849"/>
          <p:cNvSpPr txBox="1">
            <a:spLocks noChangeArrowheads="1"/>
          </p:cNvSpPr>
          <p:nvPr/>
        </p:nvSpPr>
        <p:spPr bwMode="auto">
          <a:xfrm>
            <a:off x="9107488" y="2441575"/>
            <a:ext cx="530225" cy="304800"/>
          </a:xfrm>
          <a:prstGeom prst="rect">
            <a:avLst/>
          </a:prstGeom>
          <a:noFill/>
          <a:ln w="9525">
            <a:noFill/>
            <a:miter lim="800000"/>
            <a:headEnd/>
            <a:tailEnd/>
          </a:ln>
          <a:effectLst/>
        </p:spPr>
        <p:txBody>
          <a:bodyPr wrap="none">
            <a:spAutoFit/>
          </a:bodyPr>
          <a:lstStyle/>
          <a:p>
            <a:pPr algn="l"/>
            <a:r>
              <a:rPr lang="en-US" sz="1400">
                <a:solidFill>
                  <a:schemeClr val="bg1"/>
                </a:solidFill>
              </a:rPr>
              <a:t>95</a:t>
            </a:r>
            <a:r>
              <a:rPr lang="en-US" sz="1400" baseline="30000">
                <a:solidFill>
                  <a:schemeClr val="bg1"/>
                </a:solidFill>
              </a:rPr>
              <a:t>th</a:t>
            </a:r>
            <a:endParaRPr lang="en-US"/>
          </a:p>
        </p:txBody>
      </p:sp>
      <p:sp>
        <p:nvSpPr>
          <p:cNvPr id="970578" name="Text Box 850"/>
          <p:cNvSpPr txBox="1">
            <a:spLocks noChangeArrowheads="1"/>
          </p:cNvSpPr>
          <p:nvPr/>
        </p:nvSpPr>
        <p:spPr bwMode="auto">
          <a:xfrm>
            <a:off x="9174163" y="3294063"/>
            <a:ext cx="530225" cy="304800"/>
          </a:xfrm>
          <a:prstGeom prst="rect">
            <a:avLst/>
          </a:prstGeom>
          <a:noFill/>
          <a:ln w="9525">
            <a:noFill/>
            <a:miter lim="800000"/>
            <a:headEnd/>
            <a:tailEnd/>
          </a:ln>
          <a:effectLst/>
        </p:spPr>
        <p:txBody>
          <a:bodyPr wrap="none">
            <a:spAutoFit/>
          </a:bodyPr>
          <a:lstStyle/>
          <a:p>
            <a:pPr algn="l"/>
            <a:r>
              <a:rPr lang="en-US" sz="1400">
                <a:solidFill>
                  <a:schemeClr val="bg1"/>
                </a:solidFill>
              </a:rPr>
              <a:t>50</a:t>
            </a:r>
            <a:r>
              <a:rPr lang="en-US" sz="1400" baseline="30000">
                <a:solidFill>
                  <a:schemeClr val="bg1"/>
                </a:solidFill>
              </a:rPr>
              <a:t>th</a:t>
            </a:r>
            <a:endParaRPr lang="en-US"/>
          </a:p>
        </p:txBody>
      </p:sp>
      <p:sp>
        <p:nvSpPr>
          <p:cNvPr id="970579" name="Text Box 851"/>
          <p:cNvSpPr txBox="1">
            <a:spLocks noChangeArrowheads="1"/>
          </p:cNvSpPr>
          <p:nvPr/>
        </p:nvSpPr>
        <p:spPr bwMode="auto">
          <a:xfrm>
            <a:off x="9259888" y="3722688"/>
            <a:ext cx="417512" cy="304800"/>
          </a:xfrm>
          <a:prstGeom prst="rect">
            <a:avLst/>
          </a:prstGeom>
          <a:noFill/>
          <a:ln w="9525">
            <a:noFill/>
            <a:miter lim="800000"/>
            <a:headEnd/>
            <a:tailEnd/>
          </a:ln>
          <a:effectLst/>
        </p:spPr>
        <p:txBody>
          <a:bodyPr wrap="none">
            <a:spAutoFit/>
          </a:bodyPr>
          <a:lstStyle/>
          <a:p>
            <a:pPr algn="l"/>
            <a:r>
              <a:rPr lang="en-US" sz="1400">
                <a:solidFill>
                  <a:schemeClr val="bg1"/>
                </a:solidFill>
              </a:rPr>
              <a:t>5</a:t>
            </a:r>
            <a:r>
              <a:rPr lang="en-US" sz="1400" baseline="30000">
                <a:solidFill>
                  <a:schemeClr val="bg1"/>
                </a:solidFill>
              </a:rPr>
              <a:t>th</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ChangeArrowheads="1"/>
          </p:cNvSpPr>
          <p:nvPr/>
        </p:nvSpPr>
        <p:spPr bwMode="auto">
          <a:xfrm>
            <a:off x="981075" y="1185863"/>
            <a:ext cx="4595813" cy="10001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971779" name="Text Box 3"/>
          <p:cNvSpPr txBox="1">
            <a:spLocks noChangeArrowheads="1"/>
          </p:cNvSpPr>
          <p:nvPr/>
        </p:nvSpPr>
        <p:spPr bwMode="auto">
          <a:xfrm>
            <a:off x="6157913" y="1389063"/>
            <a:ext cx="3313112" cy="3378200"/>
          </a:xfrm>
          <a:prstGeom prst="rect">
            <a:avLst/>
          </a:prstGeom>
          <a:noFill/>
          <a:ln w="9525">
            <a:noFill/>
            <a:miter lim="800000"/>
            <a:headEnd/>
            <a:tailEnd/>
          </a:ln>
          <a:effectLst/>
        </p:spPr>
        <p:txBody>
          <a:bodyPr>
            <a:spAutoFit/>
          </a:bodyPr>
          <a:lstStyle/>
          <a:p>
            <a:pPr algn="l"/>
            <a:r>
              <a:rPr lang="en-US">
                <a:solidFill>
                  <a:schemeClr val="bg1"/>
                </a:solidFill>
              </a:rPr>
              <a:t>Example: 95th Percentile Tracking</a:t>
            </a:r>
          </a:p>
          <a:p>
            <a:pPr algn="l"/>
            <a:r>
              <a:rPr lang="en-US"/>
              <a:t> </a:t>
            </a:r>
          </a:p>
          <a:p>
            <a:pPr algn="l"/>
            <a:r>
              <a:rPr lang="en-US"/>
              <a:t> Age        BMI</a:t>
            </a:r>
          </a:p>
          <a:p>
            <a:pPr algn="l"/>
            <a:endParaRPr lang="en-US"/>
          </a:p>
          <a:p>
            <a:pPr algn="l"/>
            <a:r>
              <a:rPr lang="en-US">
                <a:solidFill>
                  <a:schemeClr val="bg1"/>
                </a:solidFill>
              </a:rPr>
              <a:t> 2 yrs       19.3</a:t>
            </a:r>
          </a:p>
          <a:p>
            <a:pPr algn="l"/>
            <a:r>
              <a:rPr lang="en-US">
                <a:solidFill>
                  <a:schemeClr val="bg1"/>
                </a:solidFill>
              </a:rPr>
              <a:t> 4 yrs       17.8</a:t>
            </a:r>
          </a:p>
          <a:p>
            <a:pPr algn="l"/>
            <a:r>
              <a:rPr lang="en-US">
                <a:solidFill>
                  <a:schemeClr val="bg1"/>
                </a:solidFill>
              </a:rPr>
              <a:t> 9 yrs       21.0</a:t>
            </a:r>
          </a:p>
          <a:p>
            <a:pPr algn="l"/>
            <a:r>
              <a:rPr lang="en-US">
                <a:solidFill>
                  <a:schemeClr val="bg1"/>
                </a:solidFill>
              </a:rPr>
              <a:t>13 yrs      25.1</a:t>
            </a:r>
          </a:p>
        </p:txBody>
      </p:sp>
      <p:sp>
        <p:nvSpPr>
          <p:cNvPr id="971780" name="Text Box 4"/>
          <p:cNvSpPr txBox="1">
            <a:spLocks noChangeArrowheads="1"/>
          </p:cNvSpPr>
          <p:nvPr/>
        </p:nvSpPr>
        <p:spPr bwMode="auto">
          <a:xfrm>
            <a:off x="0" y="261938"/>
            <a:ext cx="10287000" cy="579437"/>
          </a:xfrm>
          <a:prstGeom prst="rect">
            <a:avLst/>
          </a:prstGeom>
          <a:noFill/>
          <a:ln w="9525">
            <a:noFill/>
            <a:miter lim="800000"/>
            <a:headEnd/>
            <a:tailEnd/>
          </a:ln>
          <a:effectLst/>
        </p:spPr>
        <p:txBody>
          <a:bodyPr>
            <a:spAutoFit/>
          </a:bodyPr>
          <a:lstStyle/>
          <a:p>
            <a:r>
              <a:rPr lang="en-US" sz="3200"/>
              <a:t>For Children, BMI Changes with Age </a:t>
            </a:r>
          </a:p>
        </p:txBody>
      </p:sp>
      <p:grpSp>
        <p:nvGrpSpPr>
          <p:cNvPr id="971781" name="Group 5"/>
          <p:cNvGrpSpPr>
            <a:grpSpLocks/>
          </p:cNvGrpSpPr>
          <p:nvPr/>
        </p:nvGrpSpPr>
        <p:grpSpPr bwMode="auto">
          <a:xfrm>
            <a:off x="977900" y="1282700"/>
            <a:ext cx="4611688" cy="4970463"/>
            <a:chOff x="5472" y="876"/>
            <a:chExt cx="3201" cy="3131"/>
          </a:xfrm>
        </p:grpSpPr>
        <p:pic>
          <p:nvPicPr>
            <p:cNvPr id="971782" name="Picture 6" descr="J:\CCDSHARE\GRAPHICS\DNPA\DianeT\diane.jpg"/>
            <p:cNvPicPr>
              <a:picLocks noChangeAspect="1" noChangeArrowheads="1"/>
            </p:cNvPicPr>
            <p:nvPr/>
          </p:nvPicPr>
          <p:blipFill>
            <a:blip r:embed="rId3"/>
            <a:srcRect r="934"/>
            <a:stretch>
              <a:fillRect/>
            </a:stretch>
          </p:blipFill>
          <p:spPr bwMode="auto">
            <a:xfrm>
              <a:off x="5472" y="876"/>
              <a:ext cx="3201" cy="3131"/>
            </a:xfrm>
            <a:prstGeom prst="rect">
              <a:avLst/>
            </a:prstGeom>
            <a:noFill/>
            <a:effectLst>
              <a:outerShdw dist="35921" dir="2700000" algn="ctr" rotWithShape="0">
                <a:schemeClr val="tx2"/>
              </a:outerShdw>
            </a:effectLst>
          </p:spPr>
        </p:pic>
        <p:sp>
          <p:nvSpPr>
            <p:cNvPr id="971783" name="Oval 7"/>
            <p:cNvSpPr>
              <a:spLocks noChangeArrowheads="1"/>
            </p:cNvSpPr>
            <p:nvPr/>
          </p:nvSpPr>
          <p:spPr bwMode="auto">
            <a:xfrm>
              <a:off x="5744" y="2512"/>
              <a:ext cx="72" cy="48"/>
            </a:xfrm>
            <a:prstGeom prst="ellipse">
              <a:avLst/>
            </a:prstGeom>
            <a:solidFill>
              <a:srgbClr val="FF6600"/>
            </a:solidFill>
            <a:ln w="9525">
              <a:solidFill>
                <a:schemeClr val="tx1"/>
              </a:solidFill>
              <a:round/>
              <a:headEnd/>
              <a:tailEnd/>
            </a:ln>
            <a:effectLst>
              <a:outerShdw dist="35921" dir="2700000" algn="ctr" rotWithShape="0">
                <a:schemeClr val="tx2"/>
              </a:outerShdw>
            </a:effectLst>
          </p:spPr>
          <p:txBody>
            <a:bodyPr wrap="none" anchor="ctr"/>
            <a:lstStyle/>
            <a:p>
              <a:endParaRPr lang="en-US"/>
            </a:p>
          </p:txBody>
        </p:sp>
        <p:sp>
          <p:nvSpPr>
            <p:cNvPr id="971784" name="Oval 8"/>
            <p:cNvSpPr>
              <a:spLocks noChangeArrowheads="1"/>
            </p:cNvSpPr>
            <p:nvPr/>
          </p:nvSpPr>
          <p:spPr bwMode="auto">
            <a:xfrm>
              <a:off x="6016" y="2728"/>
              <a:ext cx="72" cy="48"/>
            </a:xfrm>
            <a:prstGeom prst="ellipse">
              <a:avLst/>
            </a:prstGeom>
            <a:solidFill>
              <a:srgbClr val="FF6600"/>
            </a:solidFill>
            <a:ln w="9525">
              <a:solidFill>
                <a:schemeClr val="tx1"/>
              </a:solidFill>
              <a:round/>
              <a:headEnd/>
              <a:tailEnd/>
            </a:ln>
            <a:effectLst>
              <a:outerShdw dist="35921" dir="2700000" algn="ctr" rotWithShape="0">
                <a:schemeClr val="tx2"/>
              </a:outerShdw>
            </a:effectLst>
          </p:spPr>
          <p:txBody>
            <a:bodyPr wrap="none" anchor="ctr"/>
            <a:lstStyle/>
            <a:p>
              <a:endParaRPr lang="en-US"/>
            </a:p>
          </p:txBody>
        </p:sp>
        <p:sp>
          <p:nvSpPr>
            <p:cNvPr id="971785" name="Oval 9"/>
            <p:cNvSpPr>
              <a:spLocks noChangeArrowheads="1"/>
            </p:cNvSpPr>
            <p:nvPr/>
          </p:nvSpPr>
          <p:spPr bwMode="auto">
            <a:xfrm>
              <a:off x="6712" y="2288"/>
              <a:ext cx="72" cy="48"/>
            </a:xfrm>
            <a:prstGeom prst="ellipse">
              <a:avLst/>
            </a:prstGeom>
            <a:solidFill>
              <a:srgbClr val="FF6600"/>
            </a:solidFill>
            <a:ln w="9525">
              <a:solidFill>
                <a:schemeClr val="tx1"/>
              </a:solidFill>
              <a:round/>
              <a:headEnd/>
              <a:tailEnd/>
            </a:ln>
            <a:effectLst>
              <a:outerShdw dist="35921" dir="2700000" algn="ctr" rotWithShape="0">
                <a:schemeClr val="tx2"/>
              </a:outerShdw>
            </a:effectLst>
          </p:spPr>
          <p:txBody>
            <a:bodyPr wrap="none" anchor="ctr"/>
            <a:lstStyle/>
            <a:p>
              <a:endParaRPr lang="en-US"/>
            </a:p>
          </p:txBody>
        </p:sp>
        <p:sp>
          <p:nvSpPr>
            <p:cNvPr id="971786" name="Oval 10"/>
            <p:cNvSpPr>
              <a:spLocks noChangeArrowheads="1"/>
            </p:cNvSpPr>
            <p:nvPr/>
          </p:nvSpPr>
          <p:spPr bwMode="auto">
            <a:xfrm>
              <a:off x="7264" y="1736"/>
              <a:ext cx="72" cy="48"/>
            </a:xfrm>
            <a:prstGeom prst="ellipse">
              <a:avLst/>
            </a:prstGeom>
            <a:solidFill>
              <a:srgbClr val="FF6600"/>
            </a:solidFill>
            <a:ln w="9525">
              <a:solidFill>
                <a:schemeClr val="tx1"/>
              </a:solidFill>
              <a:round/>
              <a:headEnd/>
              <a:tailEnd/>
            </a:ln>
            <a:effectLst>
              <a:outerShdw dist="35921" dir="2700000" algn="ctr" rotWithShape="0">
                <a:schemeClr val="tx2"/>
              </a:outerShdw>
            </a:effectLst>
          </p:spPr>
          <p:txBody>
            <a:bodyPr wrap="none" anchor="ctr"/>
            <a:lstStyle/>
            <a:p>
              <a:endParaRPr lang="en-US"/>
            </a:p>
          </p:txBody>
        </p:sp>
      </p:grpSp>
      <p:sp>
        <p:nvSpPr>
          <p:cNvPr id="971787" name="Text Box 11"/>
          <p:cNvSpPr txBox="1">
            <a:spLocks noChangeArrowheads="1"/>
          </p:cNvSpPr>
          <p:nvPr/>
        </p:nvSpPr>
        <p:spPr bwMode="auto">
          <a:xfrm>
            <a:off x="1698625" y="1587500"/>
            <a:ext cx="2376488" cy="366713"/>
          </a:xfrm>
          <a:prstGeom prst="rect">
            <a:avLst/>
          </a:prstGeom>
          <a:solidFill>
            <a:schemeClr val="bg1"/>
          </a:solidFill>
          <a:ln w="9525">
            <a:noFill/>
            <a:miter lim="800000"/>
            <a:headEnd/>
            <a:tailEnd/>
          </a:ln>
          <a:effectLst/>
        </p:spPr>
        <p:txBody>
          <a:bodyPr wrap="none">
            <a:spAutoFit/>
          </a:bodyPr>
          <a:lstStyle/>
          <a:p>
            <a:pPr algn="l"/>
            <a:r>
              <a:rPr lang="en-US" sz="1800">
                <a:solidFill>
                  <a:schemeClr val="accent2"/>
                </a:solidFill>
              </a:rPr>
              <a:t>Boys: 2 to 20 years</a:t>
            </a:r>
            <a:endParaRPr lang="en-US" sz="1800">
              <a:solidFill>
                <a:srgbClr val="00CC99"/>
              </a:solidFill>
            </a:endParaRPr>
          </a:p>
        </p:txBody>
      </p:sp>
      <p:sp>
        <p:nvSpPr>
          <p:cNvPr id="971788" name="Rectangle 12"/>
          <p:cNvSpPr>
            <a:spLocks noChangeArrowheads="1"/>
          </p:cNvSpPr>
          <p:nvPr/>
        </p:nvSpPr>
        <p:spPr bwMode="auto">
          <a:xfrm>
            <a:off x="1089025" y="5772150"/>
            <a:ext cx="295275" cy="139700"/>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1789" name="Rectangle 13"/>
          <p:cNvSpPr>
            <a:spLocks noChangeArrowheads="1"/>
          </p:cNvSpPr>
          <p:nvPr/>
        </p:nvSpPr>
        <p:spPr bwMode="auto">
          <a:xfrm>
            <a:off x="5241925" y="5819775"/>
            <a:ext cx="219075" cy="95250"/>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1790" name="Rectangle 14"/>
          <p:cNvSpPr>
            <a:spLocks noChangeArrowheads="1"/>
          </p:cNvSpPr>
          <p:nvPr/>
        </p:nvSpPr>
        <p:spPr bwMode="auto">
          <a:xfrm>
            <a:off x="1114425" y="1281113"/>
            <a:ext cx="280988" cy="128587"/>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1791" name="Rectangle 15"/>
          <p:cNvSpPr>
            <a:spLocks noChangeArrowheads="1"/>
          </p:cNvSpPr>
          <p:nvPr/>
        </p:nvSpPr>
        <p:spPr bwMode="auto">
          <a:xfrm>
            <a:off x="5253038" y="1290638"/>
            <a:ext cx="204787" cy="147637"/>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1792" name="Oval 16"/>
          <p:cNvSpPr>
            <a:spLocks noChangeArrowheads="1"/>
          </p:cNvSpPr>
          <p:nvPr/>
        </p:nvSpPr>
        <p:spPr bwMode="auto">
          <a:xfrm>
            <a:off x="1362075" y="3857625"/>
            <a:ext cx="138113" cy="138113"/>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
        <p:nvSpPr>
          <p:cNvPr id="971793" name="Oval 17"/>
          <p:cNvSpPr>
            <a:spLocks noChangeArrowheads="1"/>
          </p:cNvSpPr>
          <p:nvPr/>
        </p:nvSpPr>
        <p:spPr bwMode="auto">
          <a:xfrm>
            <a:off x="1752600" y="4181475"/>
            <a:ext cx="138113" cy="138113"/>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
        <p:nvSpPr>
          <p:cNvPr id="971794" name="Oval 18"/>
          <p:cNvSpPr>
            <a:spLocks noChangeArrowheads="1"/>
          </p:cNvSpPr>
          <p:nvPr/>
        </p:nvSpPr>
        <p:spPr bwMode="auto">
          <a:xfrm>
            <a:off x="2752725" y="3486150"/>
            <a:ext cx="138113" cy="138113"/>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
        <p:nvSpPr>
          <p:cNvPr id="971795" name="Oval 19"/>
          <p:cNvSpPr>
            <a:spLocks noChangeArrowheads="1"/>
          </p:cNvSpPr>
          <p:nvPr/>
        </p:nvSpPr>
        <p:spPr bwMode="auto">
          <a:xfrm>
            <a:off x="3543300" y="2628900"/>
            <a:ext cx="138113" cy="138113"/>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Text Box 2"/>
          <p:cNvSpPr txBox="1">
            <a:spLocks noChangeArrowheads="1"/>
          </p:cNvSpPr>
          <p:nvPr/>
        </p:nvSpPr>
        <p:spPr bwMode="auto">
          <a:xfrm>
            <a:off x="5691188" y="471488"/>
            <a:ext cx="4016375" cy="4600575"/>
          </a:xfrm>
          <a:prstGeom prst="rect">
            <a:avLst/>
          </a:prstGeom>
          <a:noFill/>
          <a:ln w="9525">
            <a:noFill/>
            <a:miter lim="800000"/>
            <a:headEnd/>
            <a:tailEnd/>
          </a:ln>
          <a:effectLst/>
        </p:spPr>
        <p:txBody>
          <a:bodyPr>
            <a:spAutoFit/>
          </a:bodyPr>
          <a:lstStyle/>
          <a:p>
            <a:pPr algn="l"/>
            <a:r>
              <a:rPr lang="en-US" sz="2800"/>
              <a:t>Shape of BMI-for-Age Growth Curve: “Adiposity” Rebound (AR)</a:t>
            </a:r>
            <a:r>
              <a:rPr lang="en-US"/>
              <a:t> </a:t>
            </a:r>
          </a:p>
          <a:p>
            <a:pPr algn="l"/>
            <a:endParaRPr lang="en-US"/>
          </a:p>
          <a:p>
            <a:pPr algn="l"/>
            <a:r>
              <a:rPr lang="en-US"/>
              <a:t>     </a:t>
            </a:r>
            <a:r>
              <a:rPr lang="en-US">
                <a:solidFill>
                  <a:schemeClr val="bg1"/>
                </a:solidFill>
              </a:rPr>
              <a:t>Example: Early AR</a:t>
            </a:r>
          </a:p>
          <a:p>
            <a:pPr algn="l"/>
            <a:endParaRPr lang="en-US"/>
          </a:p>
          <a:p>
            <a:pPr algn="l"/>
            <a:r>
              <a:rPr lang="en-US"/>
              <a:t>       </a:t>
            </a:r>
            <a:r>
              <a:rPr lang="en-US" sz="2200">
                <a:solidFill>
                  <a:schemeClr val="bg1"/>
                </a:solidFill>
              </a:rPr>
              <a:t>Age (mos)   BMI</a:t>
            </a:r>
            <a:endParaRPr lang="en-US" sz="2200"/>
          </a:p>
          <a:p>
            <a:pPr algn="l"/>
            <a:r>
              <a:rPr lang="en-US" sz="2200">
                <a:solidFill>
                  <a:schemeClr val="bg1"/>
                </a:solidFill>
              </a:rPr>
              <a:t>         26 </a:t>
            </a:r>
            <a:r>
              <a:rPr lang="en-US" sz="2200" b="0">
                <a:solidFill>
                  <a:schemeClr val="bg1"/>
                </a:solidFill>
              </a:rPr>
              <a:t>            </a:t>
            </a:r>
            <a:r>
              <a:rPr lang="en-US" sz="2200">
                <a:solidFill>
                  <a:schemeClr val="bg1"/>
                </a:solidFill>
              </a:rPr>
              <a:t>18.2</a:t>
            </a:r>
          </a:p>
          <a:p>
            <a:pPr algn="l"/>
            <a:r>
              <a:rPr lang="en-US" sz="2200">
                <a:solidFill>
                  <a:schemeClr val="bg1"/>
                </a:solidFill>
              </a:rPr>
              <a:t>         32              17.4</a:t>
            </a:r>
          </a:p>
          <a:p>
            <a:pPr algn="l"/>
            <a:r>
              <a:rPr lang="en-US" sz="2200">
                <a:solidFill>
                  <a:schemeClr val="bg1"/>
                </a:solidFill>
              </a:rPr>
              <a:t>         38              18.5</a:t>
            </a:r>
          </a:p>
          <a:p>
            <a:pPr algn="l"/>
            <a:r>
              <a:rPr lang="en-US" sz="2200">
                <a:solidFill>
                  <a:schemeClr val="bg1"/>
                </a:solidFill>
              </a:rPr>
              <a:t>         41              18.7</a:t>
            </a:r>
          </a:p>
        </p:txBody>
      </p:sp>
      <p:grpSp>
        <p:nvGrpSpPr>
          <p:cNvPr id="973827" name="Group 3"/>
          <p:cNvGrpSpPr>
            <a:grpSpLocks/>
          </p:cNvGrpSpPr>
          <p:nvPr/>
        </p:nvGrpSpPr>
        <p:grpSpPr bwMode="auto">
          <a:xfrm>
            <a:off x="693738" y="839788"/>
            <a:ext cx="4781550" cy="5568950"/>
            <a:chOff x="2827" y="325"/>
            <a:chExt cx="3312" cy="3676"/>
          </a:xfrm>
        </p:grpSpPr>
        <p:pic>
          <p:nvPicPr>
            <p:cNvPr id="973828" name="Picture 4" descr="J:\CCDSHARE\GRAPHICS\DNPA\DianeT\diane.jpg"/>
            <p:cNvPicPr>
              <a:picLocks noChangeAspect="1" noChangeArrowheads="1"/>
            </p:cNvPicPr>
            <p:nvPr/>
          </p:nvPicPr>
          <p:blipFill>
            <a:blip r:embed="rId3"/>
            <a:srcRect r="934"/>
            <a:stretch>
              <a:fillRect/>
            </a:stretch>
          </p:blipFill>
          <p:spPr bwMode="auto">
            <a:xfrm>
              <a:off x="2833" y="441"/>
              <a:ext cx="3306" cy="3560"/>
            </a:xfrm>
            <a:prstGeom prst="rect">
              <a:avLst/>
            </a:prstGeom>
            <a:noFill/>
            <a:effectLst>
              <a:outerShdw dist="35921" dir="2700000" algn="ctr" rotWithShape="0">
                <a:schemeClr val="tx2"/>
              </a:outerShdw>
            </a:effectLst>
          </p:spPr>
        </p:pic>
        <p:sp>
          <p:nvSpPr>
            <p:cNvPr id="973829" name="Rectangle 5"/>
            <p:cNvSpPr>
              <a:spLocks noChangeArrowheads="1"/>
            </p:cNvSpPr>
            <p:nvPr/>
          </p:nvSpPr>
          <p:spPr bwMode="auto">
            <a:xfrm>
              <a:off x="2827" y="325"/>
              <a:ext cx="3299" cy="13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973830" name="AutoShape 6" descr="Shingle"/>
            <p:cNvSpPr>
              <a:spLocks noChangeArrowheads="1"/>
            </p:cNvSpPr>
            <p:nvPr/>
          </p:nvSpPr>
          <p:spPr bwMode="auto">
            <a:xfrm rot="21248138" flipV="1">
              <a:off x="3224" y="2432"/>
              <a:ext cx="704" cy="92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rgbClr val="FF0000"/>
              </a:solidFill>
              <a:miter lim="800000"/>
              <a:headEnd/>
              <a:tailEnd/>
            </a:ln>
            <a:effectLst/>
          </p:spPr>
          <p:txBody>
            <a:bodyPr rot="10800000" wrap="none" anchor="ctr"/>
            <a:lstStyle/>
            <a:p>
              <a:endParaRPr lang="en-US">
                <a:solidFill>
                  <a:srgbClr val="FF6600"/>
                </a:solidFill>
              </a:endParaRPr>
            </a:p>
          </p:txBody>
        </p:sp>
        <p:sp>
          <p:nvSpPr>
            <p:cNvPr id="973831" name="Text Box 7"/>
            <p:cNvSpPr txBox="1">
              <a:spLocks noChangeArrowheads="1"/>
            </p:cNvSpPr>
            <p:nvPr/>
          </p:nvSpPr>
          <p:spPr bwMode="auto">
            <a:xfrm>
              <a:off x="3238" y="556"/>
              <a:ext cx="1646" cy="242"/>
            </a:xfrm>
            <a:prstGeom prst="rect">
              <a:avLst/>
            </a:prstGeom>
            <a:solidFill>
              <a:schemeClr val="bg1"/>
            </a:solidFill>
            <a:ln w="9525">
              <a:noFill/>
              <a:miter lim="800000"/>
              <a:headEnd/>
              <a:tailEnd/>
            </a:ln>
            <a:effectLst/>
          </p:spPr>
          <p:txBody>
            <a:bodyPr wrap="none">
              <a:spAutoFit/>
            </a:bodyPr>
            <a:lstStyle/>
            <a:p>
              <a:pPr algn="l"/>
              <a:r>
                <a:rPr lang="en-US" sz="1800">
                  <a:solidFill>
                    <a:srgbClr val="00CC99"/>
                  </a:solidFill>
                </a:rPr>
                <a:t>Boys: 2 to 20 years</a:t>
              </a:r>
            </a:p>
          </p:txBody>
        </p:sp>
        <p:sp>
          <p:nvSpPr>
            <p:cNvPr id="973832" name="Rectangle 8"/>
            <p:cNvSpPr>
              <a:spLocks noChangeArrowheads="1"/>
            </p:cNvSpPr>
            <p:nvPr/>
          </p:nvSpPr>
          <p:spPr bwMode="auto">
            <a:xfrm>
              <a:off x="2921" y="3672"/>
              <a:ext cx="186" cy="88"/>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3833" name="Rectangle 9"/>
            <p:cNvSpPr>
              <a:spLocks noChangeArrowheads="1"/>
            </p:cNvSpPr>
            <p:nvPr/>
          </p:nvSpPr>
          <p:spPr bwMode="auto">
            <a:xfrm>
              <a:off x="5882" y="3678"/>
              <a:ext cx="159" cy="91"/>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3834" name="Rectangle 10"/>
            <p:cNvSpPr>
              <a:spLocks noChangeArrowheads="1"/>
            </p:cNvSpPr>
            <p:nvPr/>
          </p:nvSpPr>
          <p:spPr bwMode="auto">
            <a:xfrm>
              <a:off x="5873" y="459"/>
              <a:ext cx="168" cy="91"/>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73835" name="Rectangle 11"/>
            <p:cNvSpPr>
              <a:spLocks noChangeArrowheads="1"/>
            </p:cNvSpPr>
            <p:nvPr/>
          </p:nvSpPr>
          <p:spPr bwMode="auto">
            <a:xfrm>
              <a:off x="2939" y="441"/>
              <a:ext cx="168" cy="91"/>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grpSp>
      <p:pic>
        <p:nvPicPr>
          <p:cNvPr id="973836" name="Picture 12" descr="J:\CCDSHARE\GRAPHICS\DNPA\DianeT\diane.jpg"/>
          <p:cNvPicPr preferRelativeResize="0">
            <a:picLocks noChangeAspect="1" noChangeArrowheads="1"/>
          </p:cNvPicPr>
          <p:nvPr/>
        </p:nvPicPr>
        <p:blipFill>
          <a:blip r:embed="rId3"/>
          <a:srcRect t="50084" r="57393" b="2556"/>
          <a:stretch>
            <a:fillRect/>
          </a:stretch>
        </p:blipFill>
        <p:spPr bwMode="auto">
          <a:xfrm>
            <a:off x="708025" y="2787650"/>
            <a:ext cx="3490913" cy="3546475"/>
          </a:xfrm>
          <a:prstGeom prst="rect">
            <a:avLst/>
          </a:prstGeom>
          <a:noFill/>
          <a:ln w="9525">
            <a:solidFill>
              <a:srgbClr val="EAEAEA"/>
            </a:solidFill>
            <a:miter lim="800000"/>
            <a:headEnd/>
            <a:tailEnd/>
          </a:ln>
          <a:effectLst>
            <a:outerShdw dist="91581" dir="7421404" algn="ctr" rotWithShape="0">
              <a:schemeClr val="tx2"/>
            </a:outerShdw>
          </a:effectLst>
        </p:spPr>
      </p:pic>
      <p:sp>
        <p:nvSpPr>
          <p:cNvPr id="973837" name="Oval 13"/>
          <p:cNvSpPr>
            <a:spLocks noChangeArrowheads="1"/>
          </p:cNvSpPr>
          <p:nvPr/>
        </p:nvSpPr>
        <p:spPr bwMode="auto">
          <a:xfrm>
            <a:off x="1414463" y="3335338"/>
            <a:ext cx="93662" cy="98425"/>
          </a:xfrm>
          <a:prstGeom prst="ellipse">
            <a:avLst/>
          </a:prstGeom>
          <a:solidFill>
            <a:srgbClr val="FF6600"/>
          </a:solidFill>
          <a:ln w="9525">
            <a:solidFill>
              <a:schemeClr val="tx1"/>
            </a:solidFill>
            <a:round/>
            <a:headEnd/>
            <a:tailEnd/>
          </a:ln>
          <a:effectLst/>
        </p:spPr>
        <p:txBody>
          <a:bodyPr wrap="none" anchor="ctr"/>
          <a:lstStyle/>
          <a:p>
            <a:endParaRPr lang="en-US" sz="1400">
              <a:solidFill>
                <a:srgbClr val="FF0000"/>
              </a:solidFill>
            </a:endParaRPr>
          </a:p>
        </p:txBody>
      </p:sp>
      <p:sp>
        <p:nvSpPr>
          <p:cNvPr id="973838" name="Oval 14"/>
          <p:cNvSpPr>
            <a:spLocks noChangeArrowheads="1"/>
          </p:cNvSpPr>
          <p:nvPr/>
        </p:nvSpPr>
        <p:spPr bwMode="auto">
          <a:xfrm>
            <a:off x="1625600" y="3625850"/>
            <a:ext cx="93663" cy="98425"/>
          </a:xfrm>
          <a:prstGeom prst="ellipse">
            <a:avLst/>
          </a:prstGeom>
          <a:solidFill>
            <a:srgbClr val="FF6600"/>
          </a:solidFill>
          <a:ln w="9525">
            <a:solidFill>
              <a:schemeClr val="tx1"/>
            </a:solidFill>
            <a:round/>
            <a:headEnd/>
            <a:tailEnd/>
          </a:ln>
          <a:effectLst/>
        </p:spPr>
        <p:txBody>
          <a:bodyPr wrap="none" anchor="ctr"/>
          <a:lstStyle/>
          <a:p>
            <a:endParaRPr lang="en-US" sz="1400">
              <a:solidFill>
                <a:srgbClr val="FF0000"/>
              </a:solidFill>
            </a:endParaRPr>
          </a:p>
        </p:txBody>
      </p:sp>
      <p:sp>
        <p:nvSpPr>
          <p:cNvPr id="973839" name="Oval 15"/>
          <p:cNvSpPr>
            <a:spLocks noChangeArrowheads="1"/>
          </p:cNvSpPr>
          <p:nvPr/>
        </p:nvSpPr>
        <p:spPr bwMode="auto">
          <a:xfrm>
            <a:off x="1792288" y="3232150"/>
            <a:ext cx="93662" cy="98425"/>
          </a:xfrm>
          <a:prstGeom prst="ellipse">
            <a:avLst/>
          </a:prstGeom>
          <a:solidFill>
            <a:srgbClr val="FF6600"/>
          </a:solidFill>
          <a:ln w="9525">
            <a:solidFill>
              <a:schemeClr val="tx1"/>
            </a:solidFill>
            <a:round/>
            <a:headEnd/>
            <a:tailEnd/>
          </a:ln>
          <a:effectLst/>
        </p:spPr>
        <p:txBody>
          <a:bodyPr wrap="none" anchor="ctr"/>
          <a:lstStyle/>
          <a:p>
            <a:endParaRPr lang="en-US" sz="1400">
              <a:solidFill>
                <a:srgbClr val="FF0000"/>
              </a:solidFill>
            </a:endParaRPr>
          </a:p>
        </p:txBody>
      </p:sp>
      <p:sp>
        <p:nvSpPr>
          <p:cNvPr id="973840" name="Oval 16"/>
          <p:cNvSpPr>
            <a:spLocks noChangeArrowheads="1"/>
          </p:cNvSpPr>
          <p:nvPr/>
        </p:nvSpPr>
        <p:spPr bwMode="auto">
          <a:xfrm>
            <a:off x="1944688" y="3171825"/>
            <a:ext cx="93662" cy="98425"/>
          </a:xfrm>
          <a:prstGeom prst="ellipse">
            <a:avLst/>
          </a:prstGeom>
          <a:solidFill>
            <a:srgbClr val="FF6600"/>
          </a:solidFill>
          <a:ln w="9525">
            <a:solidFill>
              <a:schemeClr val="tx1"/>
            </a:solidFill>
            <a:round/>
            <a:headEnd/>
            <a:tailEnd/>
          </a:ln>
          <a:effectLst/>
        </p:spPr>
        <p:txBody>
          <a:bodyPr wrap="none" anchor="ctr"/>
          <a:lstStyle/>
          <a:p>
            <a:endParaRPr lang="en-US" sz="1400">
              <a:solidFill>
                <a:srgbClr val="FF0000"/>
              </a:solidFill>
            </a:endParaRPr>
          </a:p>
        </p:txBody>
      </p:sp>
      <p:sp>
        <p:nvSpPr>
          <p:cNvPr id="973841" name="Rectangle 17"/>
          <p:cNvSpPr>
            <a:spLocks noChangeArrowheads="1"/>
          </p:cNvSpPr>
          <p:nvPr/>
        </p:nvSpPr>
        <p:spPr bwMode="auto">
          <a:xfrm>
            <a:off x="822325" y="6019800"/>
            <a:ext cx="450850" cy="225425"/>
          </a:xfrm>
          <a:prstGeom prst="rect">
            <a:avLst/>
          </a:prstGeom>
          <a:solidFill>
            <a:schemeClr val="bg1"/>
          </a:solidFill>
          <a:ln w="9525">
            <a:solidFill>
              <a:schemeClr val="bg1"/>
            </a:solidFill>
            <a:miter lim="800000"/>
            <a:headEnd/>
            <a:tailEnd/>
          </a:ln>
          <a:effectLst/>
        </p:spPr>
        <p:txBody>
          <a:bodyPr wrap="none" anchor="ctr"/>
          <a:lstStyle/>
          <a:p>
            <a:r>
              <a:rPr lang="en-US" sz="1000">
                <a:solidFill>
                  <a:schemeClr val="tx1"/>
                </a:solidFill>
              </a:rPr>
              <a:t>BMI</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0" y="304800"/>
            <a:ext cx="10287000" cy="1371600"/>
          </a:xfrm>
          <a:noFill/>
          <a:ln/>
          <a:effectLst>
            <a:outerShdw dist="35921" dir="2700000" algn="ctr" rotWithShape="0">
              <a:schemeClr val="tx1"/>
            </a:outerShdw>
          </a:effectLst>
        </p:spPr>
        <p:txBody>
          <a:bodyPr lIns="90488" tIns="44450" rIns="90488" bIns="44450"/>
          <a:lstStyle/>
          <a:p>
            <a:pPr algn="ctr"/>
            <a:r>
              <a:rPr lang="en-US" sz="3600"/>
              <a:t>BMI-for-Age Cutoffs</a:t>
            </a:r>
            <a:endParaRPr lang="en-US" b="0"/>
          </a:p>
        </p:txBody>
      </p:sp>
      <p:sp>
        <p:nvSpPr>
          <p:cNvPr id="975875" name="Rectangle 3"/>
          <p:cNvSpPr>
            <a:spLocks noChangeArrowheads="1"/>
          </p:cNvSpPr>
          <p:nvPr/>
        </p:nvSpPr>
        <p:spPr bwMode="auto">
          <a:xfrm>
            <a:off x="762000" y="1905000"/>
            <a:ext cx="8743950" cy="4419600"/>
          </a:xfrm>
          <a:prstGeom prst="rect">
            <a:avLst/>
          </a:prstGeom>
          <a:noFill/>
          <a:ln w="12700">
            <a:noFill/>
            <a:miter lim="800000"/>
            <a:headEnd/>
            <a:tailEnd/>
          </a:ln>
          <a:effectLst>
            <a:outerShdw dist="35921" dir="2700000" algn="ctr" rotWithShape="0">
              <a:schemeClr val="tx1"/>
            </a:outerShdw>
          </a:effectLst>
        </p:spPr>
        <p:txBody>
          <a:bodyPr lIns="90488" tIns="44450" rIns="90488" bIns="44450"/>
          <a:lstStyle/>
          <a:p>
            <a:pPr marL="342900" indent="-342900" algn="l">
              <a:spcBef>
                <a:spcPct val="20000"/>
              </a:spcBef>
              <a:buFontTx/>
              <a:buChar char="•"/>
            </a:pPr>
            <a:endParaRPr lang="en-US" sz="2800" b="0">
              <a:solidFill>
                <a:schemeClr val="bg1"/>
              </a:solidFill>
              <a:latin typeface="Arial Narrow" pitchFamily="34" charset="0"/>
            </a:endParaRPr>
          </a:p>
        </p:txBody>
      </p:sp>
      <p:sp>
        <p:nvSpPr>
          <p:cNvPr id="975876" name="Text Box 4"/>
          <p:cNvSpPr txBox="1">
            <a:spLocks noChangeArrowheads="1"/>
          </p:cNvSpPr>
          <p:nvPr/>
        </p:nvSpPr>
        <p:spPr bwMode="auto">
          <a:xfrm>
            <a:off x="2317750" y="1993900"/>
            <a:ext cx="5791200" cy="2830513"/>
          </a:xfrm>
          <a:prstGeom prst="rect">
            <a:avLst/>
          </a:prstGeom>
          <a:noFill/>
          <a:ln w="9525">
            <a:noFill/>
            <a:miter lim="800000"/>
            <a:headEnd/>
            <a:tailEnd/>
          </a:ln>
          <a:effectLst/>
        </p:spPr>
        <p:txBody>
          <a:bodyPr>
            <a:spAutoFit/>
          </a:bodyPr>
          <a:lstStyle/>
          <a:p>
            <a:pPr algn="l">
              <a:buFont typeface="Symbol" pitchFamily="18" charset="2"/>
              <a:buNone/>
            </a:pPr>
            <a:r>
              <a:rPr lang="en-US" u="sng">
                <a:solidFill>
                  <a:schemeClr val="bg1"/>
                </a:solidFill>
                <a:latin typeface="Times New Roman" charset="0"/>
              </a:rPr>
              <a:t>&gt;</a:t>
            </a:r>
            <a:r>
              <a:rPr lang="en-US">
                <a:solidFill>
                  <a:schemeClr val="bg1"/>
                </a:solidFill>
                <a:latin typeface="Times New Roman" charset="0"/>
              </a:rPr>
              <a:t> 95</a:t>
            </a:r>
            <a:r>
              <a:rPr lang="en-US" baseline="30000">
                <a:solidFill>
                  <a:schemeClr val="bg1"/>
                </a:solidFill>
                <a:latin typeface="Times New Roman" charset="0"/>
              </a:rPr>
              <a:t>th</a:t>
            </a:r>
            <a:r>
              <a:rPr lang="en-US">
                <a:solidFill>
                  <a:schemeClr val="bg1"/>
                </a:solidFill>
                <a:latin typeface="Times New Roman" charset="0"/>
              </a:rPr>
              <a:t> percentile          Overweight</a:t>
            </a:r>
          </a:p>
          <a:p>
            <a:pPr algn="l">
              <a:buFont typeface="Symbol" pitchFamily="18" charset="2"/>
              <a:buNone/>
            </a:pPr>
            <a:endParaRPr lang="en-US">
              <a:solidFill>
                <a:schemeClr val="bg1"/>
              </a:solidFill>
              <a:latin typeface="Times New Roman" charset="0"/>
            </a:endParaRPr>
          </a:p>
          <a:p>
            <a:pPr algn="l">
              <a:buFont typeface="Symbol" pitchFamily="18" charset="2"/>
              <a:buNone/>
            </a:pPr>
            <a:r>
              <a:rPr lang="en-US">
                <a:solidFill>
                  <a:schemeClr val="bg1"/>
                </a:solidFill>
                <a:latin typeface="Times New Roman" charset="0"/>
              </a:rPr>
              <a:t>85</a:t>
            </a:r>
            <a:r>
              <a:rPr lang="en-US" baseline="30000">
                <a:solidFill>
                  <a:schemeClr val="bg1"/>
                </a:solidFill>
                <a:latin typeface="Times New Roman" charset="0"/>
              </a:rPr>
              <a:t>th</a:t>
            </a:r>
            <a:r>
              <a:rPr lang="en-US">
                <a:solidFill>
                  <a:schemeClr val="bg1"/>
                </a:solidFill>
                <a:latin typeface="Times New Roman" charset="0"/>
              </a:rPr>
              <a:t> to &lt; 95</a:t>
            </a:r>
            <a:r>
              <a:rPr lang="en-US" baseline="30000">
                <a:solidFill>
                  <a:schemeClr val="bg1"/>
                </a:solidFill>
                <a:latin typeface="Times New Roman" charset="0"/>
              </a:rPr>
              <a:t>th</a:t>
            </a:r>
            <a:r>
              <a:rPr lang="en-US">
                <a:solidFill>
                  <a:schemeClr val="bg1"/>
                </a:solidFill>
                <a:latin typeface="Times New Roman" charset="0"/>
              </a:rPr>
              <a:t> 		 Risk of overweight</a:t>
            </a:r>
          </a:p>
          <a:p>
            <a:pPr algn="l">
              <a:buFont typeface="Symbol" pitchFamily="18" charset="2"/>
              <a:buNone/>
            </a:pPr>
            <a:r>
              <a:rPr lang="en-US" baseline="30000">
                <a:solidFill>
                  <a:schemeClr val="bg1"/>
                </a:solidFill>
                <a:latin typeface="Times New Roman" charset="0"/>
              </a:rPr>
              <a:t>    </a:t>
            </a:r>
            <a:r>
              <a:rPr lang="en-US">
                <a:solidFill>
                  <a:schemeClr val="bg1"/>
                </a:solidFill>
                <a:latin typeface="Times New Roman" charset="0"/>
              </a:rPr>
              <a:t>percentile</a:t>
            </a:r>
          </a:p>
          <a:p>
            <a:pPr algn="l">
              <a:buFont typeface="Symbol" pitchFamily="18" charset="2"/>
              <a:buNone/>
            </a:pPr>
            <a:endParaRPr lang="en-US">
              <a:solidFill>
                <a:schemeClr val="bg1"/>
              </a:solidFill>
              <a:latin typeface="Times New Roman" charset="0"/>
            </a:endParaRPr>
          </a:p>
          <a:p>
            <a:pPr algn="l">
              <a:buFont typeface="Symbol" pitchFamily="18" charset="2"/>
              <a:buNone/>
            </a:pPr>
            <a:r>
              <a:rPr lang="en-US">
                <a:solidFill>
                  <a:schemeClr val="bg1"/>
                </a:solidFill>
                <a:latin typeface="Times New Roman" charset="0"/>
              </a:rPr>
              <a:t>&lt; 5</a:t>
            </a:r>
            <a:r>
              <a:rPr lang="en-US" baseline="30000">
                <a:solidFill>
                  <a:schemeClr val="bg1"/>
                </a:solidFill>
                <a:latin typeface="Times New Roman" charset="0"/>
              </a:rPr>
              <a:t>th</a:t>
            </a:r>
            <a:r>
              <a:rPr lang="en-US">
                <a:solidFill>
                  <a:schemeClr val="bg1"/>
                </a:solidFill>
                <a:latin typeface="Times New Roman" charset="0"/>
              </a:rPr>
              <a:t> percentile            Underweight</a:t>
            </a:r>
            <a:endParaRPr lang="en-US">
              <a:solidFill>
                <a:schemeClr val="bg1"/>
              </a:solidFill>
            </a:endParaRPr>
          </a:p>
          <a:p>
            <a:pPr>
              <a:spcBef>
                <a:spcPct val="50000"/>
              </a:spcBef>
            </a:pPr>
            <a:endParaRPr lang="en-US">
              <a:solidFill>
                <a:srgbClr val="FFFF99"/>
              </a:solidFill>
            </a:endParaRPr>
          </a:p>
        </p:txBody>
      </p:sp>
      <p:sp>
        <p:nvSpPr>
          <p:cNvPr id="975877" name="Line 5"/>
          <p:cNvSpPr>
            <a:spLocks noChangeShapeType="1"/>
          </p:cNvSpPr>
          <p:nvPr/>
        </p:nvSpPr>
        <p:spPr bwMode="auto">
          <a:xfrm>
            <a:off x="1930400" y="1762125"/>
            <a:ext cx="6457950" cy="0"/>
          </a:xfrm>
          <a:prstGeom prst="line">
            <a:avLst/>
          </a:prstGeom>
          <a:noFill/>
          <a:ln w="9525">
            <a:solidFill>
              <a:srgbClr val="00FFFF"/>
            </a:solidFill>
            <a:round/>
            <a:headEnd/>
            <a:tailEnd/>
          </a:ln>
          <a:effectLst/>
        </p:spPr>
        <p:txBody>
          <a:bodyPr wrap="none" anchor="ctr"/>
          <a:lstStyle/>
          <a:p>
            <a:endParaRPr lang="en-US"/>
          </a:p>
        </p:txBody>
      </p:sp>
      <p:sp>
        <p:nvSpPr>
          <p:cNvPr id="975878" name="Line 6"/>
          <p:cNvSpPr>
            <a:spLocks noChangeShapeType="1"/>
          </p:cNvSpPr>
          <p:nvPr/>
        </p:nvSpPr>
        <p:spPr bwMode="auto">
          <a:xfrm>
            <a:off x="1930400" y="4829175"/>
            <a:ext cx="6457950" cy="0"/>
          </a:xfrm>
          <a:prstGeom prst="line">
            <a:avLst/>
          </a:prstGeom>
          <a:noFill/>
          <a:ln w="9525">
            <a:solidFill>
              <a:srgbClr val="00FFFF"/>
            </a:solidFill>
            <a:round/>
            <a:headEnd/>
            <a:tailEnd/>
          </a:ln>
          <a:effectLst/>
        </p:spPr>
        <p:txBody>
          <a:bodyPr wrap="none" anchor="ctr"/>
          <a:lstStyle/>
          <a:p>
            <a:endParaRPr lang="en-US"/>
          </a:p>
        </p:txBody>
      </p:sp>
      <p:sp>
        <p:nvSpPr>
          <p:cNvPr id="975879" name="Line 7"/>
          <p:cNvSpPr>
            <a:spLocks noChangeShapeType="1"/>
          </p:cNvSpPr>
          <p:nvPr/>
        </p:nvSpPr>
        <p:spPr bwMode="auto">
          <a:xfrm>
            <a:off x="1903413" y="1762125"/>
            <a:ext cx="11112" cy="3086100"/>
          </a:xfrm>
          <a:prstGeom prst="line">
            <a:avLst/>
          </a:prstGeom>
          <a:noFill/>
          <a:ln w="9525">
            <a:solidFill>
              <a:srgbClr val="00FFFF"/>
            </a:solidFill>
            <a:round/>
            <a:headEnd/>
            <a:tailEnd/>
          </a:ln>
          <a:effectLst/>
        </p:spPr>
        <p:txBody>
          <a:bodyPr wrap="none" anchor="ctr"/>
          <a:lstStyle/>
          <a:p>
            <a:endParaRPr lang="en-US"/>
          </a:p>
        </p:txBody>
      </p:sp>
      <p:sp>
        <p:nvSpPr>
          <p:cNvPr id="975880" name="Line 8"/>
          <p:cNvSpPr>
            <a:spLocks noChangeShapeType="1"/>
          </p:cNvSpPr>
          <p:nvPr/>
        </p:nvSpPr>
        <p:spPr bwMode="auto">
          <a:xfrm flipH="1">
            <a:off x="8389938" y="1781175"/>
            <a:ext cx="7937" cy="3067050"/>
          </a:xfrm>
          <a:prstGeom prst="line">
            <a:avLst/>
          </a:prstGeom>
          <a:noFill/>
          <a:ln w="9525">
            <a:solidFill>
              <a:srgbClr val="00FFFF"/>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75874"/>
                                        </p:tgtEl>
                                        <p:attrNameLst>
                                          <p:attrName>style.visibility</p:attrName>
                                        </p:attrNameLst>
                                      </p:cBhvr>
                                      <p:to>
                                        <p:strVal val="visible"/>
                                      </p:to>
                                    </p:set>
                                    <p:anim calcmode="lin" valueType="num">
                                      <p:cBhvr additive="base">
                                        <p:cTn id="7" dur="500" fill="hold"/>
                                        <p:tgtEl>
                                          <p:spTgt spid="975874"/>
                                        </p:tgtEl>
                                        <p:attrNameLst>
                                          <p:attrName>ppt_x</p:attrName>
                                        </p:attrNameLst>
                                      </p:cBhvr>
                                      <p:tavLst>
                                        <p:tav tm="0">
                                          <p:val>
                                            <p:strVal val="#ppt_x"/>
                                          </p:val>
                                        </p:tav>
                                        <p:tav tm="100000">
                                          <p:val>
                                            <p:strVal val="#ppt_x"/>
                                          </p:val>
                                        </p:tav>
                                      </p:tavLst>
                                    </p:anim>
                                    <p:anim calcmode="lin" valueType="num">
                                      <p:cBhvr additive="base">
                                        <p:cTn id="8" dur="500" fill="hold"/>
                                        <p:tgtEl>
                                          <p:spTgt spid="975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975875">
                                            <p:txEl>
                                              <p:pRg st="0" end="0"/>
                                            </p:txEl>
                                          </p:spTgt>
                                        </p:tgtEl>
                                        <p:attrNameLst>
                                          <p:attrName>style.visibility</p:attrName>
                                        </p:attrNameLst>
                                      </p:cBhvr>
                                      <p:to>
                                        <p:strVal val="visible"/>
                                      </p:to>
                                    </p:set>
                                    <p:anim calcmode="lin" valueType="num">
                                      <p:cBhvr additive="base">
                                        <p:cTn id="13" dur="500" fill="hold"/>
                                        <p:tgtEl>
                                          <p:spTgt spid="9758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587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75875">
                                            <p:txEl>
                                              <p:pRg st="0" end="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4" grpId="0" autoUpdateAnimBg="0"/>
      <p:bldP spid="975875"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0" y="609600"/>
            <a:ext cx="10287000" cy="1143000"/>
          </a:xfrm>
        </p:spPr>
        <p:txBody>
          <a:bodyPr/>
          <a:lstStyle/>
          <a:p>
            <a:r>
              <a:rPr lang="en-US" sz="3200"/>
              <a:t>    </a:t>
            </a:r>
            <a:endParaRPr lang="en-US"/>
          </a:p>
        </p:txBody>
      </p:sp>
      <p:sp>
        <p:nvSpPr>
          <p:cNvPr id="977923" name="Rectangle 3"/>
          <p:cNvSpPr>
            <a:spLocks noGrp="1" noChangeArrowheads="1"/>
          </p:cNvSpPr>
          <p:nvPr>
            <p:ph type="body" idx="1"/>
          </p:nvPr>
        </p:nvSpPr>
        <p:spPr>
          <a:xfrm>
            <a:off x="795338" y="2166938"/>
            <a:ext cx="8839200" cy="3276600"/>
          </a:xfrm>
        </p:spPr>
        <p:txBody>
          <a:bodyPr/>
          <a:lstStyle/>
          <a:p>
            <a:pPr>
              <a:buClr>
                <a:srgbClr val="FF6600"/>
              </a:buClr>
            </a:pPr>
            <a:r>
              <a:rPr lang="en-US" sz="2600" b="1">
                <a:latin typeface="Tahoma" pitchFamily="34" charset="0"/>
              </a:rPr>
              <a:t>Using the 85</a:t>
            </a:r>
            <a:r>
              <a:rPr lang="en-US" sz="2600" b="1" baseline="30000">
                <a:latin typeface="Tahoma" pitchFamily="34" charset="0"/>
              </a:rPr>
              <a:t>th</a:t>
            </a:r>
            <a:r>
              <a:rPr lang="en-US" sz="2600" b="1">
                <a:latin typeface="Tahoma" pitchFamily="34" charset="0"/>
              </a:rPr>
              <a:t> and 95</a:t>
            </a:r>
            <a:r>
              <a:rPr lang="en-US" sz="2600" b="1" baseline="30000">
                <a:latin typeface="Tahoma" pitchFamily="34" charset="0"/>
              </a:rPr>
              <a:t>th</a:t>
            </a:r>
            <a:r>
              <a:rPr lang="en-US" sz="2600" b="1">
                <a:latin typeface="Tahoma" pitchFamily="34" charset="0"/>
              </a:rPr>
              <a:t> percentiles as cut points, few children are incorrectly identified as over-fat but some over-fat children will be missed.</a:t>
            </a:r>
          </a:p>
          <a:p>
            <a:pPr>
              <a:spcBef>
                <a:spcPct val="0"/>
              </a:spcBef>
              <a:buClr>
                <a:srgbClr val="FF6600"/>
              </a:buClr>
            </a:pPr>
            <a:endParaRPr lang="en-US" sz="2600" b="1">
              <a:latin typeface="Tahoma" pitchFamily="34" charset="0"/>
            </a:endParaRPr>
          </a:p>
          <a:p>
            <a:pPr>
              <a:spcBef>
                <a:spcPct val="0"/>
              </a:spcBef>
              <a:buClr>
                <a:srgbClr val="FF6600"/>
              </a:buClr>
            </a:pPr>
            <a:r>
              <a:rPr lang="en-US" sz="2600" b="1">
                <a:latin typeface="Tahoma" pitchFamily="34" charset="0"/>
              </a:rPr>
              <a:t>It is desirable to correctly identify those children not at risk of overweight or overweight.</a:t>
            </a:r>
          </a:p>
        </p:txBody>
      </p:sp>
      <p:sp>
        <p:nvSpPr>
          <p:cNvPr id="977924" name="Text Box 4"/>
          <p:cNvSpPr txBox="1">
            <a:spLocks noChangeArrowheads="1"/>
          </p:cNvSpPr>
          <p:nvPr/>
        </p:nvSpPr>
        <p:spPr bwMode="auto">
          <a:xfrm>
            <a:off x="1143000" y="438150"/>
            <a:ext cx="7086600" cy="1066800"/>
          </a:xfrm>
          <a:prstGeom prst="rect">
            <a:avLst/>
          </a:prstGeom>
          <a:noFill/>
          <a:ln w="9525">
            <a:noFill/>
            <a:miter lim="800000"/>
            <a:headEnd/>
            <a:tailEnd/>
          </a:ln>
          <a:effectLst/>
        </p:spPr>
        <p:txBody>
          <a:bodyPr>
            <a:spAutoFit/>
          </a:bodyPr>
          <a:lstStyle/>
          <a:p>
            <a:pPr marL="619125" indent="-619125" defTabSz="1085850">
              <a:spcBef>
                <a:spcPct val="50000"/>
              </a:spcBef>
              <a:tabLst>
                <a:tab pos="2286000" algn="l"/>
              </a:tabLst>
            </a:pPr>
            <a:r>
              <a:rPr lang="en-US" sz="3200"/>
              <a:t>	    Performance of BMI-for-Age                    as a Screening Tool</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771525" y="1352550"/>
            <a:ext cx="8743950" cy="4476750"/>
          </a:xfrm>
          <a:noFill/>
          <a:ln/>
          <a:effectLst/>
        </p:spPr>
        <p:txBody>
          <a:bodyPr lIns="90488" tIns="44450" rIns="90488" bIns="44450"/>
          <a:lstStyle/>
          <a:p>
            <a:endParaRPr lang="en-US" b="1"/>
          </a:p>
          <a:p>
            <a:endParaRPr lang="en-US" b="1"/>
          </a:p>
          <a:p>
            <a:endParaRPr lang="en-US" b="1"/>
          </a:p>
          <a:p>
            <a:endParaRPr lang="en-US"/>
          </a:p>
        </p:txBody>
      </p:sp>
      <p:sp>
        <p:nvSpPr>
          <p:cNvPr id="992259" name="Rectangle 3"/>
          <p:cNvSpPr>
            <a:spLocks noChangeArrowheads="1"/>
          </p:cNvSpPr>
          <p:nvPr/>
        </p:nvSpPr>
        <p:spPr bwMode="auto">
          <a:xfrm>
            <a:off x="1588" y="1466850"/>
            <a:ext cx="10285412" cy="1982788"/>
          </a:xfrm>
          <a:prstGeom prst="rect">
            <a:avLst/>
          </a:prstGeom>
          <a:noFill/>
          <a:ln w="12700">
            <a:noFill/>
            <a:miter lim="800000"/>
            <a:headEnd/>
            <a:tailEnd/>
          </a:ln>
          <a:effectLst>
            <a:outerShdw dist="35921" dir="2700000" algn="ctr" rotWithShape="0">
              <a:schemeClr val="tx1"/>
            </a:outerShdw>
          </a:effectLst>
        </p:spPr>
        <p:txBody>
          <a:bodyPr lIns="90488" tIns="44450" rIns="90488" bIns="44450"/>
          <a:lstStyle/>
          <a:p>
            <a:pPr marL="342900" indent="-342900" algn="l">
              <a:spcBef>
                <a:spcPct val="20000"/>
              </a:spcBef>
              <a:buClr>
                <a:srgbClr val="FFFF00"/>
              </a:buClr>
              <a:buSzPct val="70000"/>
              <a:buFont typeface="Monotype Sorts" pitchFamily="2" charset="2"/>
              <a:buNone/>
            </a:pPr>
            <a:r>
              <a:rPr lang="en-US" sz="3000" i="1">
                <a:solidFill>
                  <a:schemeClr val="hlink"/>
                </a:solidFill>
              </a:rPr>
              <a:t>                </a:t>
            </a:r>
            <a:r>
              <a:rPr lang="en-US" sz="3400">
                <a:solidFill>
                  <a:srgbClr val="00FFFF"/>
                </a:solidFill>
              </a:rPr>
              <a:t>Formula:</a:t>
            </a:r>
            <a:r>
              <a:rPr lang="en-US" sz="3000">
                <a:solidFill>
                  <a:schemeClr val="hlink"/>
                </a:solidFill>
              </a:rPr>
              <a:t>  </a:t>
            </a:r>
            <a:r>
              <a:rPr lang="en-US" sz="2800">
                <a:solidFill>
                  <a:srgbClr val="EAEAEA"/>
                </a:solidFill>
              </a:rPr>
              <a:t>weight (kg)/[height (m)]</a:t>
            </a:r>
            <a:r>
              <a:rPr lang="en-US" sz="2800" baseline="30000">
                <a:solidFill>
                  <a:srgbClr val="EAEAEA"/>
                </a:solidFill>
              </a:rPr>
              <a:t>2 </a:t>
            </a:r>
          </a:p>
          <a:p>
            <a:pPr marL="342900" indent="-342900" algn="l">
              <a:spcBef>
                <a:spcPct val="20000"/>
              </a:spcBef>
              <a:buClr>
                <a:srgbClr val="FFFF00"/>
              </a:buClr>
              <a:buSzPct val="70000"/>
              <a:buFont typeface="Monotype Sorts" pitchFamily="2" charset="2"/>
              <a:buNone/>
            </a:pPr>
            <a:endParaRPr lang="en-US" sz="2800" baseline="30000">
              <a:solidFill>
                <a:srgbClr val="EAEAEA"/>
              </a:solidFill>
            </a:endParaRPr>
          </a:p>
          <a:p>
            <a:pPr marL="342900" indent="-342900" algn="l">
              <a:spcBef>
                <a:spcPct val="20000"/>
              </a:spcBef>
              <a:buClr>
                <a:srgbClr val="FFFF00"/>
              </a:buClr>
              <a:buSzPct val="70000"/>
              <a:buFont typeface="Monotype Sorts" pitchFamily="2" charset="2"/>
              <a:buNone/>
            </a:pPr>
            <a:r>
              <a:rPr lang="en-US" sz="3000">
                <a:solidFill>
                  <a:schemeClr val="bg1"/>
                </a:solidFill>
              </a:rPr>
              <a:t>          </a:t>
            </a:r>
            <a:r>
              <a:rPr lang="en-US" sz="3400">
                <a:solidFill>
                  <a:srgbClr val="00CC99"/>
                </a:solidFill>
              </a:rPr>
              <a:t>Calculation:</a:t>
            </a:r>
            <a:r>
              <a:rPr lang="en-US" sz="3000">
                <a:solidFill>
                  <a:schemeClr val="bg1"/>
                </a:solidFill>
              </a:rPr>
              <a:t>  [</a:t>
            </a:r>
            <a:r>
              <a:rPr lang="en-US" sz="2800">
                <a:solidFill>
                  <a:srgbClr val="EAEAEA"/>
                </a:solidFill>
              </a:rPr>
              <a:t>weight (kg)/ height (cm)/ </a:t>
            </a:r>
          </a:p>
          <a:p>
            <a:pPr marL="342900" indent="-342900" algn="l">
              <a:spcBef>
                <a:spcPct val="20000"/>
              </a:spcBef>
              <a:buClr>
                <a:srgbClr val="FFFF00"/>
              </a:buClr>
              <a:buSzPct val="70000"/>
              <a:buFont typeface="Monotype Sorts" pitchFamily="2" charset="2"/>
              <a:buNone/>
            </a:pPr>
            <a:r>
              <a:rPr lang="en-US" sz="2800">
                <a:solidFill>
                  <a:srgbClr val="EAEAEA"/>
                </a:solidFill>
              </a:rPr>
              <a:t>                                      height (cm)]  x 10,000</a:t>
            </a:r>
            <a:r>
              <a:rPr lang="en-US" sz="3000">
                <a:solidFill>
                  <a:srgbClr val="EAEAEA"/>
                </a:solidFill>
              </a:rPr>
              <a:t> </a:t>
            </a:r>
            <a:endParaRPr lang="en-US" sz="3200" baseline="30000">
              <a:solidFill>
                <a:srgbClr val="EAEAEA"/>
              </a:solidFill>
            </a:endParaRPr>
          </a:p>
        </p:txBody>
      </p:sp>
      <p:sp>
        <p:nvSpPr>
          <p:cNvPr id="992260" name="Rectangle 4"/>
          <p:cNvSpPr>
            <a:spLocks noGrp="1" noChangeArrowheads="1"/>
          </p:cNvSpPr>
          <p:nvPr>
            <p:ph type="title"/>
          </p:nvPr>
        </p:nvSpPr>
        <p:spPr>
          <a:xfrm>
            <a:off x="0" y="333375"/>
            <a:ext cx="10287000" cy="1143000"/>
          </a:xfrm>
          <a:noFill/>
          <a:ln/>
          <a:effectLst>
            <a:outerShdw dist="35921" dir="2700000" algn="ctr" rotWithShape="0">
              <a:schemeClr val="tx1"/>
            </a:outerShdw>
          </a:effectLst>
        </p:spPr>
        <p:txBody>
          <a:bodyPr lIns="90488" tIns="44450" rIns="90488" bIns="44450"/>
          <a:lstStyle/>
          <a:p>
            <a:pPr algn="ctr"/>
            <a:r>
              <a:rPr lang="en-US" sz="3600"/>
              <a:t>Calculating BMI with the Metric System</a:t>
            </a:r>
            <a:endParaRPr lang="en-US"/>
          </a:p>
        </p:txBody>
      </p:sp>
      <p:sp>
        <p:nvSpPr>
          <p:cNvPr id="992261" name="Text Box 5"/>
          <p:cNvSpPr txBox="1">
            <a:spLocks noChangeArrowheads="1"/>
          </p:cNvSpPr>
          <p:nvPr/>
        </p:nvSpPr>
        <p:spPr bwMode="auto">
          <a:xfrm>
            <a:off x="566738" y="4297363"/>
            <a:ext cx="8745537" cy="1187450"/>
          </a:xfrm>
          <a:prstGeom prst="rect">
            <a:avLst/>
          </a:prstGeom>
          <a:noFill/>
          <a:ln w="9525">
            <a:noFill/>
            <a:miter lim="800000"/>
            <a:headEnd/>
            <a:tailEnd/>
          </a:ln>
          <a:effectLst/>
        </p:spPr>
        <p:txBody>
          <a:bodyPr>
            <a:spAutoFit/>
          </a:bodyPr>
          <a:lstStyle/>
          <a:p>
            <a:pPr lvl="1" algn="l">
              <a:buClr>
                <a:srgbClr val="FFFF00"/>
              </a:buClr>
              <a:buFont typeface="Symbol" pitchFamily="18" charset="2"/>
              <a:buNone/>
            </a:pPr>
            <a:r>
              <a:rPr lang="en-US">
                <a:solidFill>
                  <a:srgbClr val="FFFFCC"/>
                </a:solidFill>
                <a:latin typeface="Arial" charset="0"/>
              </a:rPr>
              <a:t>Example: A child’s weight=16.9 kg and height=105.4 cm</a:t>
            </a:r>
          </a:p>
          <a:p>
            <a:pPr lvl="1" algn="l">
              <a:buClr>
                <a:srgbClr val="FFFF00"/>
              </a:buClr>
              <a:buFont typeface="Symbol" pitchFamily="18" charset="2"/>
              <a:buNone/>
            </a:pPr>
            <a:endParaRPr lang="en-US">
              <a:solidFill>
                <a:srgbClr val="FFFFCC"/>
              </a:solidFill>
              <a:latin typeface="Arial" charset="0"/>
            </a:endParaRPr>
          </a:p>
          <a:p>
            <a:pPr lvl="1" algn="l">
              <a:buClr>
                <a:srgbClr val="FFFF00"/>
              </a:buClr>
              <a:buFont typeface="Symbol" pitchFamily="18" charset="2"/>
              <a:buNone/>
            </a:pPr>
            <a:r>
              <a:rPr lang="en-US">
                <a:solidFill>
                  <a:srgbClr val="FFFFCC"/>
                </a:solidFill>
                <a:latin typeface="Arial" charset="0"/>
              </a:rPr>
              <a:t>BMI =  [16.9 kg / 105.4 cm / 105.4 cm] x 10,000  = 15.2 </a:t>
            </a:r>
          </a:p>
        </p:txBody>
      </p:sp>
      <p:sp>
        <p:nvSpPr>
          <p:cNvPr id="992262" name="Line 6"/>
          <p:cNvSpPr>
            <a:spLocks noChangeShapeType="1"/>
          </p:cNvSpPr>
          <p:nvPr/>
        </p:nvSpPr>
        <p:spPr bwMode="auto">
          <a:xfrm>
            <a:off x="952500" y="5684838"/>
            <a:ext cx="8488363" cy="0"/>
          </a:xfrm>
          <a:prstGeom prst="line">
            <a:avLst/>
          </a:prstGeom>
          <a:noFill/>
          <a:ln w="9525">
            <a:solidFill>
              <a:srgbClr val="00FFFF"/>
            </a:solidFill>
            <a:round/>
            <a:headEnd/>
            <a:tailEnd/>
          </a:ln>
          <a:effectLst/>
        </p:spPr>
        <p:txBody>
          <a:bodyPr wrap="none" anchor="ctr"/>
          <a:lstStyle/>
          <a:p>
            <a:endParaRPr lang="en-US"/>
          </a:p>
        </p:txBody>
      </p:sp>
      <p:sp>
        <p:nvSpPr>
          <p:cNvPr id="992263" name="Line 7"/>
          <p:cNvSpPr>
            <a:spLocks noChangeShapeType="1"/>
          </p:cNvSpPr>
          <p:nvPr/>
        </p:nvSpPr>
        <p:spPr bwMode="auto">
          <a:xfrm>
            <a:off x="931863" y="4076700"/>
            <a:ext cx="8488362" cy="0"/>
          </a:xfrm>
          <a:prstGeom prst="line">
            <a:avLst/>
          </a:prstGeom>
          <a:noFill/>
          <a:ln w="9525">
            <a:solidFill>
              <a:srgbClr val="00FFFF"/>
            </a:solidFill>
            <a:round/>
            <a:headEnd/>
            <a:tailEnd/>
          </a:ln>
          <a:effectLst/>
        </p:spPr>
        <p:txBody>
          <a:bodyPr wrap="none" anchor="ctr"/>
          <a:lstStyle/>
          <a:p>
            <a:endParaRPr lang="en-US"/>
          </a:p>
        </p:txBody>
      </p:sp>
      <p:sp>
        <p:nvSpPr>
          <p:cNvPr id="992264" name="Line 8"/>
          <p:cNvSpPr>
            <a:spLocks noChangeShapeType="1"/>
          </p:cNvSpPr>
          <p:nvPr/>
        </p:nvSpPr>
        <p:spPr bwMode="auto">
          <a:xfrm>
            <a:off x="923925" y="4097338"/>
            <a:ext cx="0" cy="1587500"/>
          </a:xfrm>
          <a:prstGeom prst="line">
            <a:avLst/>
          </a:prstGeom>
          <a:noFill/>
          <a:ln w="9525">
            <a:solidFill>
              <a:srgbClr val="00FFFF"/>
            </a:solidFill>
            <a:round/>
            <a:headEnd/>
            <a:tailEnd/>
          </a:ln>
          <a:effectLst/>
        </p:spPr>
        <p:txBody>
          <a:bodyPr wrap="none" anchor="ctr"/>
          <a:lstStyle/>
          <a:p>
            <a:endParaRPr lang="en-US"/>
          </a:p>
        </p:txBody>
      </p:sp>
      <p:sp>
        <p:nvSpPr>
          <p:cNvPr id="992265" name="Line 9"/>
          <p:cNvSpPr>
            <a:spLocks noChangeShapeType="1"/>
          </p:cNvSpPr>
          <p:nvPr/>
        </p:nvSpPr>
        <p:spPr bwMode="auto">
          <a:xfrm>
            <a:off x="9418638" y="4105275"/>
            <a:ext cx="0" cy="1587500"/>
          </a:xfrm>
          <a:prstGeom prst="line">
            <a:avLst/>
          </a:prstGeom>
          <a:noFill/>
          <a:ln w="9525">
            <a:solidFill>
              <a:srgbClr val="00FFFF"/>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92260"/>
                                        </p:tgtEl>
                                        <p:attrNameLst>
                                          <p:attrName>style.visibility</p:attrName>
                                        </p:attrNameLst>
                                      </p:cBhvr>
                                      <p:to>
                                        <p:strVal val="visible"/>
                                      </p:to>
                                    </p:set>
                                    <p:anim calcmode="lin" valueType="num">
                                      <p:cBhvr additive="base">
                                        <p:cTn id="7" dur="500" fill="hold"/>
                                        <p:tgtEl>
                                          <p:spTgt spid="992260"/>
                                        </p:tgtEl>
                                        <p:attrNameLst>
                                          <p:attrName>ppt_x</p:attrName>
                                        </p:attrNameLst>
                                      </p:cBhvr>
                                      <p:tavLst>
                                        <p:tav tm="0">
                                          <p:val>
                                            <p:strVal val="#ppt_x"/>
                                          </p:val>
                                        </p:tav>
                                        <p:tav tm="100000">
                                          <p:val>
                                            <p:strVal val="#ppt_x"/>
                                          </p:val>
                                        </p:tav>
                                      </p:tavLst>
                                    </p:anim>
                                    <p:anim calcmode="lin" valueType="num">
                                      <p:cBhvr additive="base">
                                        <p:cTn id="8" dur="500" fill="hold"/>
                                        <p:tgtEl>
                                          <p:spTgt spid="9922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992258">
                                            <p:txEl>
                                              <p:pRg st="0" end="0"/>
                                            </p:txEl>
                                          </p:spTgt>
                                        </p:tgtEl>
                                        <p:attrNameLst>
                                          <p:attrName>style.visibility</p:attrName>
                                        </p:attrNameLst>
                                      </p:cBhvr>
                                      <p:to>
                                        <p:strVal val="visible"/>
                                      </p:to>
                                    </p:set>
                                    <p:anim calcmode="lin" valueType="num">
                                      <p:cBhvr additive="base">
                                        <p:cTn id="13" dur="500" fill="hold"/>
                                        <p:tgtEl>
                                          <p:spTgt spid="99225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8">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2258">
                                            <p:txEl>
                                              <p:pRg st="0" end="0"/>
                                            </p:txEl>
                                          </p:spTgt>
                                        </p:tgtEl>
                                        <p:attrNameLst>
                                          <p:attrName>ppt_c</p:attrName>
                                        </p:attrNameLst>
                                      </p:cBhvr>
                                      <p:to>
                                        <a:schemeClr val="accent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0" end="0"/>
                                            </p:txEl>
                                          </p:spTgt>
                                        </p:tgtEl>
                                        <p:attrNameLst>
                                          <p:attrName>style.visibility</p:attrName>
                                        </p:attrNameLst>
                                      </p:cBhvr>
                                      <p:to>
                                        <p:strVal val="visible"/>
                                      </p:to>
                                    </p:set>
                                    <p:anim calcmode="lin" valueType="num">
                                      <p:cBhvr additive="base">
                                        <p:cTn id="19"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2259">
                                            <p:txEl>
                                              <p:pRg st="0" end="0"/>
                                            </p:txEl>
                                          </p:spTgt>
                                        </p:tgtEl>
                                        <p:attrNameLst>
                                          <p:attrName>ppt_c</p:attrName>
                                        </p:attrNameLst>
                                      </p:cBhvr>
                                      <p:to>
                                        <a:schemeClr val="accent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2" end="2"/>
                                            </p:txEl>
                                          </p:spTgt>
                                        </p:tgtEl>
                                        <p:attrNameLst>
                                          <p:attrName>style.visibility</p:attrName>
                                        </p:attrNameLst>
                                      </p:cBhvr>
                                      <p:to>
                                        <p:strVal val="visible"/>
                                      </p:to>
                                    </p:set>
                                    <p:anim calcmode="lin" valueType="num">
                                      <p:cBhvr additive="base">
                                        <p:cTn id="25"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2259">
                                            <p:txEl>
                                              <p:pRg st="2" end="2"/>
                                            </p:txEl>
                                          </p:spTgt>
                                        </p:tgtEl>
                                        <p:attrNameLst>
                                          <p:attrName>ppt_c</p:attrName>
                                        </p:attrNameLst>
                                      </p:cBhvr>
                                      <p:to>
                                        <a:schemeClr val="accent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92259">
                                            <p:txEl>
                                              <p:pRg st="3" end="3"/>
                                            </p:txEl>
                                          </p:spTgt>
                                        </p:tgtEl>
                                        <p:attrNameLst>
                                          <p:attrName>style.visibility</p:attrName>
                                        </p:attrNameLst>
                                      </p:cBhvr>
                                      <p:to>
                                        <p:strVal val="visible"/>
                                      </p:to>
                                    </p:set>
                                    <p:anim calcmode="lin" valueType="num">
                                      <p:cBhvr additive="base">
                                        <p:cTn id="31" dur="500" fill="hold"/>
                                        <p:tgtEl>
                                          <p:spTgt spid="99225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92259">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2259">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8" grpId="0" build="p" bldLvl="3" autoUpdateAnimBg="0"/>
      <p:bldP spid="992259" grpId="0" build="p" bldLvl="3" autoUpdateAnimBg="0"/>
      <p:bldP spid="99226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5158" name="Group 6"/>
          <p:cNvGrpSpPr>
            <a:grpSpLocks/>
          </p:cNvGrpSpPr>
          <p:nvPr/>
        </p:nvGrpSpPr>
        <p:grpSpPr bwMode="auto">
          <a:xfrm>
            <a:off x="2222500" y="735013"/>
            <a:ext cx="5695950" cy="5475287"/>
            <a:chOff x="824" y="463"/>
            <a:chExt cx="4644" cy="3449"/>
          </a:xfrm>
        </p:grpSpPr>
        <p:pic>
          <p:nvPicPr>
            <p:cNvPr id="945154" name="Picture 2"/>
            <p:cNvPicPr>
              <a:picLocks noChangeAspect="1" noChangeArrowheads="1"/>
            </p:cNvPicPr>
            <p:nvPr/>
          </p:nvPicPr>
          <p:blipFill>
            <a:blip r:embed="rId3"/>
            <a:srcRect t="21181" r="3751" b="44098"/>
            <a:stretch>
              <a:fillRect/>
            </a:stretch>
          </p:blipFill>
          <p:spPr bwMode="auto">
            <a:xfrm>
              <a:off x="840" y="463"/>
              <a:ext cx="4619" cy="842"/>
            </a:xfrm>
            <a:prstGeom prst="rect">
              <a:avLst/>
            </a:prstGeom>
            <a:noFill/>
            <a:ln w="9525">
              <a:noFill/>
              <a:miter lim="800000"/>
              <a:headEnd/>
              <a:tailEnd/>
            </a:ln>
            <a:effectLst/>
          </p:spPr>
        </p:pic>
        <p:pic>
          <p:nvPicPr>
            <p:cNvPr id="945155" name="Picture 3"/>
            <p:cNvPicPr>
              <a:picLocks noChangeAspect="1" noChangeArrowheads="1"/>
            </p:cNvPicPr>
            <p:nvPr/>
          </p:nvPicPr>
          <p:blipFill>
            <a:blip r:embed="rId4"/>
            <a:srcRect t="21181" r="2750" b="3473"/>
            <a:stretch>
              <a:fillRect/>
            </a:stretch>
          </p:blipFill>
          <p:spPr bwMode="auto">
            <a:xfrm>
              <a:off x="828" y="1072"/>
              <a:ext cx="4632" cy="2604"/>
            </a:xfrm>
            <a:prstGeom prst="rect">
              <a:avLst/>
            </a:prstGeom>
            <a:noFill/>
            <a:ln w="9525">
              <a:noFill/>
              <a:miter lim="800000"/>
              <a:headEnd/>
              <a:tailEnd/>
            </a:ln>
            <a:effectLst/>
          </p:spPr>
        </p:pic>
        <p:pic>
          <p:nvPicPr>
            <p:cNvPr id="945156" name="Picture 4"/>
            <p:cNvPicPr>
              <a:picLocks noChangeAspect="1" noChangeArrowheads="1"/>
            </p:cNvPicPr>
            <p:nvPr/>
          </p:nvPicPr>
          <p:blipFill>
            <a:blip r:embed="rId5"/>
            <a:srcRect t="73149" r="2917" b="19096"/>
            <a:stretch>
              <a:fillRect/>
            </a:stretch>
          </p:blipFill>
          <p:spPr bwMode="auto">
            <a:xfrm>
              <a:off x="824" y="3644"/>
              <a:ext cx="4644" cy="268"/>
            </a:xfrm>
            <a:prstGeom prst="rect">
              <a:avLst/>
            </a:prstGeom>
            <a:noFill/>
            <a:ln w="9525">
              <a:noFill/>
              <a:miter lim="800000"/>
              <a:headEnd/>
              <a:tailEnd/>
            </a:ln>
            <a:effectLst/>
          </p:spPr>
        </p:pic>
      </p:grpSp>
      <p:sp>
        <p:nvSpPr>
          <p:cNvPr id="945157" name="Text Box 5"/>
          <p:cNvSpPr txBox="1">
            <a:spLocks noChangeArrowheads="1"/>
          </p:cNvSpPr>
          <p:nvPr/>
        </p:nvSpPr>
        <p:spPr bwMode="auto">
          <a:xfrm>
            <a:off x="106363" y="0"/>
            <a:ext cx="10180637" cy="579438"/>
          </a:xfrm>
          <a:prstGeom prst="rect">
            <a:avLst/>
          </a:prstGeom>
          <a:noFill/>
          <a:ln w="9525">
            <a:noFill/>
            <a:miter lim="800000"/>
            <a:headEnd/>
            <a:tailEnd/>
          </a:ln>
          <a:effectLst/>
        </p:spPr>
        <p:txBody>
          <a:bodyPr>
            <a:spAutoFit/>
          </a:bodyPr>
          <a:lstStyle/>
          <a:p>
            <a:pPr>
              <a:spcBef>
                <a:spcPct val="50000"/>
              </a:spcBef>
            </a:pPr>
            <a:r>
              <a:rPr lang="en-US" sz="3200">
                <a:latin typeface="Times New Roman" charset="0"/>
              </a:rPr>
              <a:t>What growth charts are available?</a:t>
            </a:r>
            <a:endParaRPr lang="en-US" sz="3200">
              <a:solidFill>
                <a:srgbClr val="FFFF99"/>
              </a:solidFill>
              <a:latin typeface="Times New Roman"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0" y="354013"/>
            <a:ext cx="10287000" cy="1143000"/>
          </a:xfrm>
          <a:noFill/>
          <a:ln/>
          <a:effectLst>
            <a:outerShdw dist="35921" dir="2700000" algn="ctr" rotWithShape="0">
              <a:schemeClr val="tx1"/>
            </a:outerShdw>
          </a:effectLst>
        </p:spPr>
        <p:txBody>
          <a:bodyPr lIns="90488" tIns="44450" rIns="90488" bIns="44450"/>
          <a:lstStyle/>
          <a:p>
            <a:pPr algn="ctr"/>
            <a:r>
              <a:rPr lang="en-US" sz="3200"/>
              <a:t>Calculating BMI with the English System</a:t>
            </a:r>
            <a:endParaRPr lang="en-US"/>
          </a:p>
        </p:txBody>
      </p:sp>
      <p:sp>
        <p:nvSpPr>
          <p:cNvPr id="994307" name="Rectangle 3"/>
          <p:cNvSpPr>
            <a:spLocks noGrp="1" noChangeArrowheads="1"/>
          </p:cNvSpPr>
          <p:nvPr>
            <p:ph type="body" idx="1"/>
          </p:nvPr>
        </p:nvSpPr>
        <p:spPr>
          <a:xfrm>
            <a:off x="771525" y="1352550"/>
            <a:ext cx="8743950" cy="4476750"/>
          </a:xfrm>
          <a:noFill/>
          <a:ln/>
          <a:effectLst/>
        </p:spPr>
        <p:txBody>
          <a:bodyPr lIns="90488" tIns="44450" rIns="90488" bIns="44450"/>
          <a:lstStyle/>
          <a:p>
            <a:endParaRPr lang="en-US" b="1"/>
          </a:p>
          <a:p>
            <a:endParaRPr lang="en-US" b="1"/>
          </a:p>
          <a:p>
            <a:endParaRPr lang="en-US" b="1"/>
          </a:p>
          <a:p>
            <a:endParaRPr lang="en-US"/>
          </a:p>
        </p:txBody>
      </p:sp>
      <p:sp>
        <p:nvSpPr>
          <p:cNvPr id="994308" name="Rectangle 4"/>
          <p:cNvSpPr>
            <a:spLocks noChangeArrowheads="1"/>
          </p:cNvSpPr>
          <p:nvPr/>
        </p:nvSpPr>
        <p:spPr bwMode="auto">
          <a:xfrm>
            <a:off x="0" y="1543050"/>
            <a:ext cx="10287000" cy="2190750"/>
          </a:xfrm>
          <a:prstGeom prst="rect">
            <a:avLst/>
          </a:prstGeom>
          <a:noFill/>
          <a:ln w="12700">
            <a:noFill/>
            <a:miter lim="800000"/>
            <a:headEnd/>
            <a:tailEnd/>
          </a:ln>
          <a:effectLst>
            <a:outerShdw dist="35921" dir="2700000" algn="ctr" rotWithShape="0">
              <a:schemeClr val="tx1"/>
            </a:outerShdw>
          </a:effectLst>
        </p:spPr>
        <p:txBody>
          <a:bodyPr lIns="90488" tIns="44450" rIns="90488" bIns="44450"/>
          <a:lstStyle/>
          <a:p>
            <a:pPr marL="342900" indent="-342900" algn="l">
              <a:spcBef>
                <a:spcPct val="20000"/>
              </a:spcBef>
              <a:buClr>
                <a:srgbClr val="FFFF00"/>
              </a:buClr>
              <a:buSzPct val="70000"/>
              <a:buFont typeface="Monotype Sorts" pitchFamily="2" charset="2"/>
              <a:buNone/>
            </a:pPr>
            <a:r>
              <a:rPr lang="en-US" sz="3000">
                <a:solidFill>
                  <a:srgbClr val="FFFFCC"/>
                </a:solidFill>
              </a:rPr>
              <a:t>	      </a:t>
            </a:r>
            <a:r>
              <a:rPr lang="en-US" sz="2600">
                <a:solidFill>
                  <a:srgbClr val="00FFFF"/>
                </a:solidFill>
              </a:rPr>
              <a:t>Formula: </a:t>
            </a:r>
            <a:r>
              <a:rPr lang="en-US" sz="2600">
                <a:solidFill>
                  <a:srgbClr val="FFFFCC"/>
                </a:solidFill>
              </a:rPr>
              <a:t> </a:t>
            </a:r>
            <a:r>
              <a:rPr lang="en-US" sz="2600">
                <a:solidFill>
                  <a:srgbClr val="DDDDDD"/>
                </a:solidFill>
              </a:rPr>
              <a:t>weight (lb)/[height (in)]</a:t>
            </a:r>
            <a:r>
              <a:rPr lang="en-US" sz="2600" baseline="30000">
                <a:solidFill>
                  <a:srgbClr val="DDDDDD"/>
                </a:solidFill>
              </a:rPr>
              <a:t>2</a:t>
            </a:r>
            <a:r>
              <a:rPr lang="en-US" sz="2600" baseline="30000">
                <a:solidFill>
                  <a:srgbClr val="FFFFCC"/>
                </a:solidFill>
              </a:rPr>
              <a:t> </a:t>
            </a:r>
            <a:r>
              <a:rPr lang="en-US" sz="2600">
                <a:solidFill>
                  <a:srgbClr val="DDDDDD"/>
                </a:solidFill>
              </a:rPr>
              <a:t>x </a:t>
            </a:r>
            <a:r>
              <a:rPr lang="en-US" sz="2600">
                <a:solidFill>
                  <a:schemeClr val="accent1"/>
                </a:solidFill>
              </a:rPr>
              <a:t>703</a:t>
            </a:r>
            <a:r>
              <a:rPr lang="en-US" sz="3000">
                <a:solidFill>
                  <a:srgbClr val="DDDDDD"/>
                </a:solidFill>
              </a:rPr>
              <a:t> </a:t>
            </a:r>
            <a:endParaRPr lang="en-US" sz="2600" baseline="30000">
              <a:solidFill>
                <a:srgbClr val="FFFFCC"/>
              </a:solidFill>
            </a:endParaRPr>
          </a:p>
          <a:p>
            <a:pPr marL="342900" indent="-342900" algn="l">
              <a:spcBef>
                <a:spcPct val="20000"/>
              </a:spcBef>
              <a:buClr>
                <a:srgbClr val="FFFF00"/>
              </a:buClr>
              <a:buSzPct val="70000"/>
              <a:buFont typeface="Monotype Sorts" pitchFamily="2" charset="2"/>
              <a:buNone/>
            </a:pPr>
            <a:endParaRPr lang="en-US" sz="2600">
              <a:solidFill>
                <a:schemeClr val="bg1"/>
              </a:solidFill>
              <a:latin typeface="Arial Narrow" pitchFamily="34" charset="0"/>
            </a:endParaRPr>
          </a:p>
          <a:p>
            <a:pPr marL="742950" lvl="1" indent="-285750" algn="l">
              <a:spcBef>
                <a:spcPct val="20000"/>
              </a:spcBef>
              <a:buClr>
                <a:srgbClr val="FFFF00"/>
              </a:buClr>
              <a:buFont typeface="Symbol" pitchFamily="18" charset="2"/>
              <a:buNone/>
            </a:pPr>
            <a:r>
              <a:rPr lang="en-US" sz="2600">
                <a:solidFill>
                  <a:schemeClr val="bg1"/>
                </a:solidFill>
                <a:latin typeface="Arial Narrow" pitchFamily="34" charset="0"/>
              </a:rPr>
              <a:t> </a:t>
            </a:r>
            <a:r>
              <a:rPr lang="en-US" sz="2600">
                <a:solidFill>
                  <a:srgbClr val="00CC99"/>
                </a:solidFill>
              </a:rPr>
              <a:t>Calculation:</a:t>
            </a:r>
            <a:r>
              <a:rPr lang="en-US" sz="2600">
                <a:solidFill>
                  <a:schemeClr val="bg1"/>
                </a:solidFill>
                <a:latin typeface="Arial Narrow" pitchFamily="34" charset="0"/>
              </a:rPr>
              <a:t> [</a:t>
            </a:r>
            <a:r>
              <a:rPr lang="en-US" sz="2600">
                <a:solidFill>
                  <a:srgbClr val="DDDDDD"/>
                </a:solidFill>
              </a:rPr>
              <a:t>weight (lb)/height (in)/height (in)] x 703</a:t>
            </a:r>
            <a:r>
              <a:rPr lang="en-US" sz="2600">
                <a:solidFill>
                  <a:schemeClr val="bg1"/>
                </a:solidFill>
              </a:rPr>
              <a:t> </a:t>
            </a:r>
          </a:p>
        </p:txBody>
      </p:sp>
      <p:sp>
        <p:nvSpPr>
          <p:cNvPr id="994309" name="Text Box 5"/>
          <p:cNvSpPr txBox="1">
            <a:spLocks noChangeArrowheads="1"/>
          </p:cNvSpPr>
          <p:nvPr/>
        </p:nvSpPr>
        <p:spPr bwMode="auto">
          <a:xfrm>
            <a:off x="719138" y="3635375"/>
            <a:ext cx="8991600" cy="1887538"/>
          </a:xfrm>
          <a:prstGeom prst="rect">
            <a:avLst/>
          </a:prstGeom>
          <a:noFill/>
          <a:ln w="9525">
            <a:noFill/>
            <a:miter lim="800000"/>
            <a:headEnd/>
            <a:tailEnd/>
          </a:ln>
          <a:effectLst/>
        </p:spPr>
        <p:txBody>
          <a:bodyPr>
            <a:spAutoFit/>
          </a:bodyPr>
          <a:lstStyle/>
          <a:p>
            <a:pPr lvl="1" algn="l" defTabSz="1771650">
              <a:buClr>
                <a:srgbClr val="FFFF00"/>
              </a:buClr>
              <a:buFont typeface="Symbol" pitchFamily="18" charset="2"/>
              <a:buNone/>
            </a:pPr>
            <a:r>
              <a:rPr lang="en-US">
                <a:solidFill>
                  <a:srgbClr val="FFFFCC"/>
                </a:solidFill>
                <a:latin typeface="Arial" charset="0"/>
              </a:rPr>
              <a:t>Example: A child’s weight = 37 pounds, 4 ounces and 	  height = 41 1/2 inches </a:t>
            </a:r>
          </a:p>
          <a:p>
            <a:pPr lvl="1" algn="l" defTabSz="1771650">
              <a:buClr>
                <a:srgbClr val="FFFF00"/>
              </a:buClr>
              <a:buFont typeface="Symbol" pitchFamily="18" charset="2"/>
              <a:buNone/>
            </a:pPr>
            <a:r>
              <a:rPr lang="en-US">
                <a:solidFill>
                  <a:srgbClr val="FFFFCC"/>
                </a:solidFill>
                <a:latin typeface="Arial" charset="0"/>
              </a:rPr>
              <a:t>                 (convert fractions to decimal value)</a:t>
            </a:r>
          </a:p>
          <a:p>
            <a:pPr lvl="1" algn="l" defTabSz="1771650">
              <a:buClr>
                <a:srgbClr val="FFFF00"/>
              </a:buClr>
              <a:buFont typeface="Symbol" pitchFamily="18" charset="2"/>
              <a:buNone/>
            </a:pPr>
            <a:endParaRPr lang="en-US" sz="2200">
              <a:solidFill>
                <a:srgbClr val="FFFFCC"/>
              </a:solidFill>
              <a:latin typeface="Arial" charset="0"/>
            </a:endParaRPr>
          </a:p>
          <a:p>
            <a:pPr lvl="1" algn="l" defTabSz="1771650">
              <a:buClr>
                <a:srgbClr val="FFFF00"/>
              </a:buClr>
              <a:buFont typeface="Symbol" pitchFamily="18" charset="2"/>
              <a:buNone/>
            </a:pPr>
            <a:r>
              <a:rPr lang="en-US">
                <a:solidFill>
                  <a:srgbClr val="FFFFCC"/>
                </a:solidFill>
                <a:latin typeface="Arial" charset="0"/>
              </a:rPr>
              <a:t>BMI = [37.25 lb / 41.5 in / 41.5 in] x 703  = 15.2</a:t>
            </a:r>
            <a:endParaRPr lang="en-US"/>
          </a:p>
        </p:txBody>
      </p:sp>
      <p:sp>
        <p:nvSpPr>
          <p:cNvPr id="994310" name="Line 6"/>
          <p:cNvSpPr>
            <a:spLocks noChangeShapeType="1"/>
          </p:cNvSpPr>
          <p:nvPr/>
        </p:nvSpPr>
        <p:spPr bwMode="auto">
          <a:xfrm>
            <a:off x="1009650" y="3462338"/>
            <a:ext cx="8286750" cy="0"/>
          </a:xfrm>
          <a:prstGeom prst="line">
            <a:avLst/>
          </a:prstGeom>
          <a:noFill/>
          <a:ln w="9525">
            <a:solidFill>
              <a:srgbClr val="00FFFF"/>
            </a:solidFill>
            <a:round/>
            <a:headEnd/>
            <a:tailEnd/>
          </a:ln>
          <a:effectLst/>
        </p:spPr>
        <p:txBody>
          <a:bodyPr wrap="none" anchor="ctr"/>
          <a:lstStyle/>
          <a:p>
            <a:endParaRPr lang="en-US"/>
          </a:p>
        </p:txBody>
      </p:sp>
      <p:sp>
        <p:nvSpPr>
          <p:cNvPr id="994311" name="Line 7"/>
          <p:cNvSpPr>
            <a:spLocks noChangeShapeType="1"/>
          </p:cNvSpPr>
          <p:nvPr/>
        </p:nvSpPr>
        <p:spPr bwMode="auto">
          <a:xfrm>
            <a:off x="1046163" y="5634038"/>
            <a:ext cx="8286750" cy="0"/>
          </a:xfrm>
          <a:prstGeom prst="line">
            <a:avLst/>
          </a:prstGeom>
          <a:noFill/>
          <a:ln w="9525">
            <a:solidFill>
              <a:srgbClr val="00FFFF"/>
            </a:solidFill>
            <a:round/>
            <a:headEnd/>
            <a:tailEnd/>
          </a:ln>
          <a:effectLst/>
        </p:spPr>
        <p:txBody>
          <a:bodyPr wrap="none" anchor="ctr"/>
          <a:lstStyle/>
          <a:p>
            <a:endParaRPr lang="en-US"/>
          </a:p>
        </p:txBody>
      </p:sp>
      <p:sp>
        <p:nvSpPr>
          <p:cNvPr id="994312" name="Line 8"/>
          <p:cNvSpPr>
            <a:spLocks noChangeShapeType="1"/>
          </p:cNvSpPr>
          <p:nvPr/>
        </p:nvSpPr>
        <p:spPr bwMode="auto">
          <a:xfrm>
            <a:off x="1009650" y="3462338"/>
            <a:ext cx="0" cy="2163762"/>
          </a:xfrm>
          <a:prstGeom prst="line">
            <a:avLst/>
          </a:prstGeom>
          <a:noFill/>
          <a:ln w="9525">
            <a:solidFill>
              <a:srgbClr val="00FFFF"/>
            </a:solidFill>
            <a:round/>
            <a:headEnd/>
            <a:tailEnd/>
          </a:ln>
          <a:effectLst/>
        </p:spPr>
        <p:txBody>
          <a:bodyPr wrap="none" anchor="ctr"/>
          <a:lstStyle/>
          <a:p>
            <a:endParaRPr lang="en-US"/>
          </a:p>
        </p:txBody>
      </p:sp>
      <p:sp>
        <p:nvSpPr>
          <p:cNvPr id="994313" name="Line 9"/>
          <p:cNvSpPr>
            <a:spLocks noChangeShapeType="1"/>
          </p:cNvSpPr>
          <p:nvPr/>
        </p:nvSpPr>
        <p:spPr bwMode="auto">
          <a:xfrm>
            <a:off x="9304338" y="3470275"/>
            <a:ext cx="0" cy="2163763"/>
          </a:xfrm>
          <a:prstGeom prst="line">
            <a:avLst/>
          </a:prstGeom>
          <a:noFill/>
          <a:ln w="9525">
            <a:solidFill>
              <a:srgbClr val="00FFFF"/>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94306"/>
                                        </p:tgtEl>
                                        <p:attrNameLst>
                                          <p:attrName>style.visibility</p:attrName>
                                        </p:attrNameLst>
                                      </p:cBhvr>
                                      <p:to>
                                        <p:strVal val="visible"/>
                                      </p:to>
                                    </p:set>
                                    <p:anim calcmode="lin" valueType="num">
                                      <p:cBhvr additive="base">
                                        <p:cTn id="7" dur="500" fill="hold"/>
                                        <p:tgtEl>
                                          <p:spTgt spid="994306"/>
                                        </p:tgtEl>
                                        <p:attrNameLst>
                                          <p:attrName>ppt_x</p:attrName>
                                        </p:attrNameLst>
                                      </p:cBhvr>
                                      <p:tavLst>
                                        <p:tav tm="0">
                                          <p:val>
                                            <p:strVal val="#ppt_x"/>
                                          </p:val>
                                        </p:tav>
                                        <p:tav tm="100000">
                                          <p:val>
                                            <p:strVal val="#ppt_x"/>
                                          </p:val>
                                        </p:tav>
                                      </p:tavLst>
                                    </p:anim>
                                    <p:anim calcmode="lin" valueType="num">
                                      <p:cBhvr additive="base">
                                        <p:cTn id="8" dur="500" fill="hold"/>
                                        <p:tgtEl>
                                          <p:spTgt spid="9943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994307">
                                            <p:txEl>
                                              <p:pRg st="0" end="0"/>
                                            </p:txEl>
                                          </p:spTgt>
                                        </p:tgtEl>
                                        <p:attrNameLst>
                                          <p:attrName>style.visibility</p:attrName>
                                        </p:attrNameLst>
                                      </p:cBhvr>
                                      <p:to>
                                        <p:strVal val="visible"/>
                                      </p:to>
                                    </p:set>
                                    <p:anim calcmode="lin" valueType="num">
                                      <p:cBhvr additive="base">
                                        <p:cTn id="13" dur="500" fill="hold"/>
                                        <p:tgtEl>
                                          <p:spTgt spid="9943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430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4307">
                                            <p:txEl>
                                              <p:pRg st="0" end="0"/>
                                            </p:txEl>
                                          </p:spTgt>
                                        </p:tgtEl>
                                        <p:attrNameLst>
                                          <p:attrName>ppt_c</p:attrName>
                                        </p:attrNameLst>
                                      </p:cBhvr>
                                      <p:to>
                                        <a:schemeClr val="accent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4308">
                                            <p:txEl>
                                              <p:pRg st="0" end="0"/>
                                            </p:txEl>
                                          </p:spTgt>
                                        </p:tgtEl>
                                        <p:attrNameLst>
                                          <p:attrName>style.visibility</p:attrName>
                                        </p:attrNameLst>
                                      </p:cBhvr>
                                      <p:to>
                                        <p:strVal val="visible"/>
                                      </p:to>
                                    </p:set>
                                    <p:anim calcmode="lin" valueType="num">
                                      <p:cBhvr additive="base">
                                        <p:cTn id="19" dur="500" fill="hold"/>
                                        <p:tgtEl>
                                          <p:spTgt spid="99430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4308">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4308">
                                            <p:txEl>
                                              <p:pRg st="0" end="0"/>
                                            </p:txEl>
                                          </p:spTgt>
                                        </p:tgtEl>
                                        <p:attrNameLst>
                                          <p:attrName>ppt_c</p:attrName>
                                        </p:attrNameLst>
                                      </p:cBhvr>
                                      <p:to>
                                        <a:schemeClr val="accent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4308">
                                            <p:txEl>
                                              <p:pRg st="2" end="2"/>
                                            </p:txEl>
                                          </p:spTgt>
                                        </p:tgtEl>
                                        <p:attrNameLst>
                                          <p:attrName>style.visibility</p:attrName>
                                        </p:attrNameLst>
                                      </p:cBhvr>
                                      <p:to>
                                        <p:strVal val="visible"/>
                                      </p:to>
                                    </p:set>
                                    <p:anim calcmode="lin" valueType="num">
                                      <p:cBhvr additive="base">
                                        <p:cTn id="25" dur="500" fill="hold"/>
                                        <p:tgtEl>
                                          <p:spTgt spid="99430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4308">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4308">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6" grpId="0" autoUpdateAnimBg="0"/>
      <p:bldP spid="994307" grpId="0" build="p" bldLvl="3" autoUpdateAnimBg="0"/>
      <p:bldP spid="994308"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14786" name="Group 1026"/>
          <p:cNvGrpSpPr>
            <a:grpSpLocks/>
          </p:cNvGrpSpPr>
          <p:nvPr/>
        </p:nvGrpSpPr>
        <p:grpSpPr bwMode="auto">
          <a:xfrm>
            <a:off x="922338" y="1209675"/>
            <a:ext cx="8839200" cy="4340225"/>
            <a:chOff x="581" y="762"/>
            <a:chExt cx="5568" cy="2734"/>
          </a:xfrm>
        </p:grpSpPr>
        <p:pic>
          <p:nvPicPr>
            <p:cNvPr id="1014787" name="Picture 1027"/>
            <p:cNvPicPr>
              <a:picLocks noChangeAspect="1" noChangeArrowheads="1"/>
            </p:cNvPicPr>
            <p:nvPr/>
          </p:nvPicPr>
          <p:blipFill>
            <a:blip r:embed="rId3"/>
            <a:srcRect l="14702" t="30005" r="34872" b="36978"/>
            <a:stretch>
              <a:fillRect/>
            </a:stretch>
          </p:blipFill>
          <p:spPr bwMode="auto">
            <a:xfrm>
              <a:off x="581" y="762"/>
              <a:ext cx="5568" cy="2734"/>
            </a:xfrm>
            <a:prstGeom prst="rect">
              <a:avLst/>
            </a:prstGeom>
            <a:noFill/>
            <a:ln w="9525">
              <a:solidFill>
                <a:schemeClr val="bg1"/>
              </a:solidFill>
              <a:miter lim="800000"/>
              <a:headEnd/>
              <a:tailEnd/>
            </a:ln>
            <a:effectLst/>
          </p:spPr>
        </p:pic>
        <p:sp>
          <p:nvSpPr>
            <p:cNvPr id="1014788" name="Rectangle 1028"/>
            <p:cNvSpPr>
              <a:spLocks noChangeArrowheads="1"/>
            </p:cNvSpPr>
            <p:nvPr/>
          </p:nvSpPr>
          <p:spPr bwMode="auto">
            <a:xfrm>
              <a:off x="634" y="3000"/>
              <a:ext cx="1054" cy="455"/>
            </a:xfrm>
            <a:prstGeom prst="rect">
              <a:avLst/>
            </a:prstGeom>
            <a:solidFill>
              <a:schemeClr val="bg1"/>
            </a:solidFill>
            <a:ln w="9525">
              <a:solidFill>
                <a:schemeClr val="bg1"/>
              </a:solidFill>
              <a:miter lim="800000"/>
              <a:headEnd/>
              <a:tailEnd/>
            </a:ln>
            <a:effectLst/>
          </p:spPr>
          <p:txBody>
            <a:bodyPr wrap="none" anchor="ctr"/>
            <a:lstStyle/>
            <a:p>
              <a:endParaRPr lang="en-US"/>
            </a:p>
          </p:txBody>
        </p:sp>
        <p:pic>
          <p:nvPicPr>
            <p:cNvPr id="1014789" name="Picture 1029" descr="Q:\LOGOS\cdclogo_ag_solidbw.jpg"/>
            <p:cNvPicPr>
              <a:picLocks noChangeAspect="1" noChangeArrowheads="1"/>
            </p:cNvPicPr>
            <p:nvPr/>
          </p:nvPicPr>
          <p:blipFill>
            <a:blip r:embed="rId4"/>
            <a:srcRect/>
            <a:stretch>
              <a:fillRect/>
            </a:stretch>
          </p:blipFill>
          <p:spPr bwMode="auto">
            <a:xfrm>
              <a:off x="905" y="3009"/>
              <a:ext cx="534" cy="389"/>
            </a:xfrm>
            <a:prstGeom prst="rect">
              <a:avLst/>
            </a:prstGeom>
            <a:noFill/>
          </p:spPr>
        </p:pic>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6834" name="Picture 3074"/>
          <p:cNvPicPr>
            <a:picLocks noChangeAspect="1" noChangeArrowheads="1"/>
          </p:cNvPicPr>
          <p:nvPr/>
        </p:nvPicPr>
        <p:blipFill>
          <a:blip r:embed="rId3"/>
          <a:srcRect l="13478" t="23285" r="34926" b="43443"/>
          <a:stretch>
            <a:fillRect/>
          </a:stretch>
        </p:blipFill>
        <p:spPr bwMode="auto">
          <a:xfrm>
            <a:off x="622300" y="1122363"/>
            <a:ext cx="9290050" cy="4492625"/>
          </a:xfrm>
          <a:prstGeom prst="rect">
            <a:avLst/>
          </a:prstGeom>
          <a:noFill/>
          <a:ln w="9525">
            <a:solidFill>
              <a:srgbClr val="FF3300"/>
            </a:solidFill>
            <a:miter lim="800000"/>
            <a:headEnd/>
            <a:tailEnd/>
          </a:ln>
          <a:effectLst/>
        </p:spPr>
      </p:pic>
      <p:sp>
        <p:nvSpPr>
          <p:cNvPr id="1016835" name="Oval 3075"/>
          <p:cNvSpPr>
            <a:spLocks noChangeArrowheads="1"/>
          </p:cNvSpPr>
          <p:nvPr/>
        </p:nvSpPr>
        <p:spPr bwMode="auto">
          <a:xfrm>
            <a:off x="7226300" y="2311400"/>
            <a:ext cx="368300" cy="203200"/>
          </a:xfrm>
          <a:prstGeom prst="ellipse">
            <a:avLst/>
          </a:prstGeom>
          <a:noFill/>
          <a:ln w="9525">
            <a:solidFill>
              <a:srgbClr val="FF3300"/>
            </a:solidFill>
            <a:round/>
            <a:headEnd/>
            <a:tailEnd/>
          </a:ln>
          <a:effectLst/>
        </p:spPr>
        <p:txBody>
          <a:bodyPr wrap="none" anchor="ctr"/>
          <a:lstStyle/>
          <a:p>
            <a:endParaRPr lang="en-US"/>
          </a:p>
        </p:txBody>
      </p:sp>
      <p:sp>
        <p:nvSpPr>
          <p:cNvPr id="1016836" name="Oval 3076"/>
          <p:cNvSpPr>
            <a:spLocks noChangeArrowheads="1"/>
          </p:cNvSpPr>
          <p:nvPr/>
        </p:nvSpPr>
        <p:spPr bwMode="auto">
          <a:xfrm>
            <a:off x="1676400" y="4318000"/>
            <a:ext cx="368300" cy="203200"/>
          </a:xfrm>
          <a:prstGeom prst="ellipse">
            <a:avLst/>
          </a:prstGeom>
          <a:noFill/>
          <a:ln w="9525">
            <a:solidFill>
              <a:srgbClr val="FF3300"/>
            </a:solidFill>
            <a:round/>
            <a:headEnd/>
            <a:tailEnd/>
          </a:ln>
          <a:effectLst/>
        </p:spPr>
        <p:txBody>
          <a:bodyPr wrap="none" anchor="ctr"/>
          <a:lstStyle/>
          <a:p>
            <a:endParaRPr lang="en-US"/>
          </a:p>
        </p:txBody>
      </p:sp>
      <p:sp>
        <p:nvSpPr>
          <p:cNvPr id="1016837" name="Oval 3077"/>
          <p:cNvSpPr>
            <a:spLocks noChangeArrowheads="1"/>
          </p:cNvSpPr>
          <p:nvPr/>
        </p:nvSpPr>
        <p:spPr bwMode="auto">
          <a:xfrm>
            <a:off x="7200900" y="4318000"/>
            <a:ext cx="368300" cy="190500"/>
          </a:xfrm>
          <a:prstGeom prst="ellipse">
            <a:avLst/>
          </a:prstGeom>
          <a:noFill/>
          <a:ln w="9525">
            <a:solidFill>
              <a:srgbClr val="FF9900"/>
            </a:solidFill>
            <a:round/>
            <a:headEnd/>
            <a:tailEnd/>
          </a:ln>
          <a:effectLst/>
        </p:spPr>
        <p:txBody>
          <a:bodyPr wrap="none" anchor="ct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ChangeArrowheads="1"/>
          </p:cNvSpPr>
          <p:nvPr/>
        </p:nvSpPr>
        <p:spPr bwMode="auto">
          <a:xfrm>
            <a:off x="685800" y="342900"/>
            <a:ext cx="7772400" cy="1143000"/>
          </a:xfrm>
          <a:prstGeom prst="rect">
            <a:avLst/>
          </a:prstGeom>
          <a:noFill/>
          <a:ln w="9525">
            <a:noFill/>
            <a:miter lim="800000"/>
            <a:headEnd/>
            <a:tailEnd/>
          </a:ln>
          <a:effectLst/>
        </p:spPr>
        <p:txBody>
          <a:bodyPr anchor="ctr"/>
          <a:lstStyle/>
          <a:p>
            <a:pPr algn="l"/>
            <a:r>
              <a:rPr lang="en-US" sz="4000"/>
              <a:t>Can you </a:t>
            </a:r>
            <a:r>
              <a:rPr lang="en-US" sz="4000" b="0" i="1"/>
              <a:t>see</a:t>
            </a:r>
            <a:r>
              <a:rPr lang="en-US" sz="4000"/>
              <a:t> risk?</a:t>
            </a:r>
          </a:p>
        </p:txBody>
      </p:sp>
      <p:sp>
        <p:nvSpPr>
          <p:cNvPr id="979971" name="Rectangle 3"/>
          <p:cNvSpPr>
            <a:spLocks noChangeArrowheads="1"/>
          </p:cNvSpPr>
          <p:nvPr/>
        </p:nvSpPr>
        <p:spPr bwMode="auto">
          <a:xfrm>
            <a:off x="4362450" y="1981200"/>
            <a:ext cx="5924550" cy="4114800"/>
          </a:xfrm>
          <a:prstGeom prst="rect">
            <a:avLst/>
          </a:prstGeom>
          <a:noFill/>
          <a:ln w="9525">
            <a:noFill/>
            <a:miter lim="800000"/>
            <a:headEnd/>
            <a:tailEnd/>
          </a:ln>
          <a:effectLst/>
        </p:spPr>
        <p:txBody>
          <a:bodyPr/>
          <a:lstStyle/>
          <a:p>
            <a:pPr marL="342900" indent="-342900" algn="l" defTabSz="742950">
              <a:spcBef>
                <a:spcPct val="20000"/>
              </a:spcBef>
              <a:buClr>
                <a:srgbClr val="FF6600"/>
              </a:buClr>
              <a:buFontTx/>
              <a:buChar char="•"/>
            </a:pPr>
            <a:r>
              <a:rPr lang="en-US">
                <a:solidFill>
                  <a:schemeClr val="bg1"/>
                </a:solidFill>
              </a:rPr>
              <a:t>This boy is 3 years, 3 weeks old.</a:t>
            </a:r>
          </a:p>
          <a:p>
            <a:pPr marL="342900" indent="-342900" algn="l" defTabSz="742950">
              <a:spcBef>
                <a:spcPct val="20000"/>
              </a:spcBef>
              <a:buClr>
                <a:srgbClr val="FF6600"/>
              </a:buClr>
              <a:buFontTx/>
              <a:buChar char="•"/>
            </a:pPr>
            <a:r>
              <a:rPr lang="en-US">
                <a:solidFill>
                  <a:schemeClr val="bg1"/>
                </a:solidFill>
              </a:rPr>
              <a:t> Is his BMI-for-age </a:t>
            </a:r>
          </a:p>
          <a:p>
            <a:pPr marL="342900" indent="-342900" algn="l" defTabSz="742950">
              <a:spcBef>
                <a:spcPct val="20000"/>
              </a:spcBef>
              <a:buClr>
                <a:srgbClr val="FF6600"/>
              </a:buClr>
            </a:pPr>
            <a:endParaRPr lang="en-US">
              <a:solidFill>
                <a:schemeClr val="bg1"/>
              </a:solidFill>
            </a:endParaRPr>
          </a:p>
          <a:p>
            <a:pPr marL="342900" indent="-342900" algn="l" defTabSz="742950">
              <a:spcBef>
                <a:spcPct val="20000"/>
              </a:spcBef>
              <a:buClr>
                <a:srgbClr val="FF6600"/>
              </a:buClr>
            </a:pPr>
            <a:r>
              <a:rPr lang="en-US">
                <a:solidFill>
                  <a:schemeClr val="bg1"/>
                </a:solidFill>
              </a:rPr>
              <a:t>	   </a:t>
            </a:r>
            <a:r>
              <a:rPr lang="en-US">
                <a:solidFill>
                  <a:srgbClr val="00FFFF"/>
                </a:solidFill>
              </a:rPr>
              <a:t>-</a:t>
            </a:r>
            <a:r>
              <a:rPr lang="en-US">
                <a:solidFill>
                  <a:schemeClr val="bg1"/>
                </a:solidFill>
              </a:rPr>
              <a:t> </a:t>
            </a:r>
            <a:r>
              <a:rPr lang="en-US" u="sng">
                <a:solidFill>
                  <a:schemeClr val="bg1"/>
                </a:solidFill>
              </a:rPr>
              <a:t>&gt;</a:t>
            </a:r>
            <a:r>
              <a:rPr lang="en-US">
                <a:solidFill>
                  <a:schemeClr val="bg1"/>
                </a:solidFill>
              </a:rPr>
              <a:t>85</a:t>
            </a:r>
            <a:r>
              <a:rPr lang="en-US" baseline="30000">
                <a:solidFill>
                  <a:schemeClr val="bg1"/>
                </a:solidFill>
              </a:rPr>
              <a:t>th</a:t>
            </a:r>
            <a:r>
              <a:rPr lang="en-US">
                <a:solidFill>
                  <a:schemeClr val="bg1"/>
                </a:solidFill>
              </a:rPr>
              <a:t> to &lt;95</a:t>
            </a:r>
            <a:r>
              <a:rPr lang="en-US" baseline="30000">
                <a:solidFill>
                  <a:schemeClr val="bg1"/>
                </a:solidFill>
              </a:rPr>
              <a:t>th</a:t>
            </a:r>
            <a:r>
              <a:rPr lang="en-US">
                <a:solidFill>
                  <a:schemeClr val="bg1"/>
                </a:solidFill>
              </a:rPr>
              <a:t> percentile:        	 at risk for overweight?</a:t>
            </a:r>
          </a:p>
          <a:p>
            <a:pPr marL="342900" indent="-342900" algn="l" defTabSz="742950">
              <a:spcBef>
                <a:spcPct val="20000"/>
              </a:spcBef>
              <a:buClr>
                <a:srgbClr val="FF6600"/>
              </a:buClr>
            </a:pPr>
            <a:r>
              <a:rPr lang="en-US">
                <a:solidFill>
                  <a:schemeClr val="bg1"/>
                </a:solidFill>
              </a:rPr>
              <a:t>	</a:t>
            </a:r>
            <a:endParaRPr lang="en-US" sz="2800">
              <a:solidFill>
                <a:schemeClr val="bg1"/>
              </a:solidFill>
            </a:endParaRPr>
          </a:p>
          <a:p>
            <a:pPr marL="342900" indent="-342900" algn="l" defTabSz="742950">
              <a:spcBef>
                <a:spcPct val="20000"/>
              </a:spcBef>
              <a:buClr>
                <a:srgbClr val="FF6600"/>
              </a:buClr>
              <a:buFontTx/>
              <a:buChar char="•"/>
            </a:pPr>
            <a:endParaRPr lang="en-US" sz="2800">
              <a:solidFill>
                <a:schemeClr val="bg1"/>
              </a:solidFill>
            </a:endParaRPr>
          </a:p>
        </p:txBody>
      </p:sp>
      <p:sp>
        <p:nvSpPr>
          <p:cNvPr id="979972" name="Text Box 4"/>
          <p:cNvSpPr txBox="1">
            <a:spLocks noChangeArrowheads="1"/>
          </p:cNvSpPr>
          <p:nvPr/>
        </p:nvSpPr>
        <p:spPr bwMode="auto">
          <a:xfrm>
            <a:off x="647700" y="6342063"/>
            <a:ext cx="4133850" cy="274637"/>
          </a:xfrm>
          <a:prstGeom prst="rect">
            <a:avLst/>
          </a:prstGeom>
          <a:noFill/>
          <a:ln w="9525">
            <a:noFill/>
            <a:miter lim="800000"/>
            <a:headEnd/>
            <a:tailEnd/>
          </a:ln>
          <a:effectLst/>
        </p:spPr>
        <p:txBody>
          <a:bodyPr>
            <a:spAutoFit/>
          </a:bodyPr>
          <a:lstStyle/>
          <a:p>
            <a:pPr algn="l">
              <a:spcBef>
                <a:spcPct val="50000"/>
              </a:spcBef>
            </a:pPr>
            <a:r>
              <a:rPr lang="en-US" sz="1200"/>
              <a:t>Photo from UC Berkeley Longitudinal Study, 1973</a:t>
            </a:r>
          </a:p>
        </p:txBody>
      </p:sp>
      <p:pic>
        <p:nvPicPr>
          <p:cNvPr id="979973" name="Picture 5" descr="\\Venus\Matthew\Projects\CDC Growth\Powerpoint\Images\childyes1.jpg"/>
          <p:cNvPicPr>
            <a:picLocks noChangeAspect="1" noChangeArrowheads="1"/>
          </p:cNvPicPr>
          <p:nvPr/>
        </p:nvPicPr>
        <p:blipFill>
          <a:blip r:embed="rId3"/>
          <a:srcRect/>
          <a:stretch>
            <a:fillRect/>
          </a:stretch>
        </p:blipFill>
        <p:spPr bwMode="auto">
          <a:xfrm>
            <a:off x="1160463" y="1577975"/>
            <a:ext cx="2403475" cy="4605338"/>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Text Box 2"/>
          <p:cNvSpPr txBox="1">
            <a:spLocks noChangeArrowheads="1"/>
          </p:cNvSpPr>
          <p:nvPr/>
        </p:nvSpPr>
        <p:spPr bwMode="auto">
          <a:xfrm>
            <a:off x="6400800" y="1238250"/>
            <a:ext cx="3695700" cy="4510088"/>
          </a:xfrm>
          <a:prstGeom prst="rect">
            <a:avLst/>
          </a:prstGeom>
          <a:noFill/>
          <a:ln w="9525">
            <a:noFill/>
            <a:miter lim="800000"/>
            <a:headEnd/>
            <a:tailEnd/>
          </a:ln>
          <a:effectLst/>
        </p:spPr>
        <p:txBody>
          <a:bodyPr>
            <a:spAutoFit/>
          </a:bodyPr>
          <a:lstStyle/>
          <a:p>
            <a:pPr algn="l">
              <a:spcBef>
                <a:spcPct val="50000"/>
              </a:spcBef>
            </a:pPr>
            <a:r>
              <a:rPr lang="en-US"/>
              <a:t>Measurements: </a:t>
            </a:r>
          </a:p>
          <a:p>
            <a:pPr algn="l">
              <a:spcBef>
                <a:spcPct val="50000"/>
              </a:spcBef>
            </a:pPr>
            <a:r>
              <a:rPr lang="en-US" sz="2300">
                <a:solidFill>
                  <a:schemeClr val="bg1"/>
                </a:solidFill>
              </a:rPr>
              <a:t>Age=3 y 3 wks</a:t>
            </a:r>
          </a:p>
          <a:p>
            <a:pPr algn="l">
              <a:spcBef>
                <a:spcPct val="50000"/>
              </a:spcBef>
            </a:pPr>
            <a:r>
              <a:rPr lang="en-US" sz="2300">
                <a:solidFill>
                  <a:schemeClr val="bg1"/>
                </a:solidFill>
              </a:rPr>
              <a:t>Height=100.8 cm 	   	    (39.7 in)</a:t>
            </a:r>
          </a:p>
          <a:p>
            <a:pPr algn="l">
              <a:spcBef>
                <a:spcPct val="50000"/>
              </a:spcBef>
            </a:pPr>
            <a:r>
              <a:rPr lang="en-US" sz="2300">
                <a:solidFill>
                  <a:schemeClr val="bg1"/>
                </a:solidFill>
              </a:rPr>
              <a:t>Weight=18.6 kg 		    (41 lb)</a:t>
            </a:r>
          </a:p>
          <a:p>
            <a:pPr algn="l">
              <a:spcBef>
                <a:spcPct val="50000"/>
              </a:spcBef>
            </a:pPr>
            <a:r>
              <a:rPr lang="en-US" sz="2300">
                <a:solidFill>
                  <a:schemeClr val="bg1"/>
                </a:solidFill>
              </a:rPr>
              <a:t>BMI=18.3 </a:t>
            </a:r>
          </a:p>
          <a:p>
            <a:pPr algn="l">
              <a:spcBef>
                <a:spcPct val="50000"/>
              </a:spcBef>
            </a:pPr>
            <a:r>
              <a:rPr lang="en-US" sz="2300">
                <a:solidFill>
                  <a:schemeClr val="bg1"/>
                </a:solidFill>
              </a:rPr>
              <a:t>BMI-for-age=</a:t>
            </a:r>
            <a:r>
              <a:rPr lang="en-US">
                <a:solidFill>
                  <a:schemeClr val="bg1"/>
                </a:solidFill>
              </a:rPr>
              <a:t>            	</a:t>
            </a:r>
            <a:r>
              <a:rPr lang="en-US" sz="2300">
                <a:solidFill>
                  <a:schemeClr val="bg1"/>
                </a:solidFill>
              </a:rPr>
              <a:t>&gt;95</a:t>
            </a:r>
            <a:r>
              <a:rPr lang="en-US" sz="2300" baseline="30000">
                <a:solidFill>
                  <a:schemeClr val="bg1"/>
                </a:solidFill>
              </a:rPr>
              <a:t>th</a:t>
            </a:r>
            <a:r>
              <a:rPr lang="en-US" sz="2300">
                <a:solidFill>
                  <a:schemeClr val="bg1"/>
                </a:solidFill>
              </a:rPr>
              <a:t> percentile 	overweight</a:t>
            </a:r>
            <a:endParaRPr lang="en-US">
              <a:solidFill>
                <a:schemeClr val="bg1"/>
              </a:solidFill>
            </a:endParaRPr>
          </a:p>
        </p:txBody>
      </p:sp>
      <p:sp>
        <p:nvSpPr>
          <p:cNvPr id="982019" name="Text Box 3"/>
          <p:cNvSpPr txBox="1">
            <a:spLocks noChangeArrowheads="1"/>
          </p:cNvSpPr>
          <p:nvPr/>
        </p:nvSpPr>
        <p:spPr bwMode="auto">
          <a:xfrm>
            <a:off x="0" y="266700"/>
            <a:ext cx="10287000" cy="641350"/>
          </a:xfrm>
          <a:prstGeom prst="rect">
            <a:avLst/>
          </a:prstGeom>
          <a:noFill/>
          <a:ln w="9525">
            <a:noFill/>
            <a:miter lim="800000"/>
            <a:headEnd/>
            <a:tailEnd/>
          </a:ln>
          <a:effectLst/>
        </p:spPr>
        <p:txBody>
          <a:bodyPr>
            <a:spAutoFit/>
          </a:bodyPr>
          <a:lstStyle/>
          <a:p>
            <a:pPr>
              <a:spcBef>
                <a:spcPct val="50000"/>
              </a:spcBef>
            </a:pPr>
            <a:r>
              <a:rPr lang="en-US" sz="3600"/>
              <a:t>Plotted BMI-for-Age</a:t>
            </a:r>
          </a:p>
        </p:txBody>
      </p:sp>
      <p:grpSp>
        <p:nvGrpSpPr>
          <p:cNvPr id="982020" name="Group 4"/>
          <p:cNvGrpSpPr>
            <a:grpSpLocks/>
          </p:cNvGrpSpPr>
          <p:nvPr/>
        </p:nvGrpSpPr>
        <p:grpSpPr bwMode="auto">
          <a:xfrm>
            <a:off x="1249363" y="1270000"/>
            <a:ext cx="4668837" cy="4895850"/>
            <a:chOff x="1669" y="602"/>
            <a:chExt cx="2905" cy="3192"/>
          </a:xfrm>
        </p:grpSpPr>
        <p:sp>
          <p:nvSpPr>
            <p:cNvPr id="982021" name="Rectangle 5"/>
            <p:cNvSpPr>
              <a:spLocks noChangeArrowheads="1"/>
            </p:cNvSpPr>
            <p:nvPr/>
          </p:nvSpPr>
          <p:spPr bwMode="auto">
            <a:xfrm>
              <a:off x="1671" y="602"/>
              <a:ext cx="2895" cy="63"/>
            </a:xfrm>
            <a:prstGeom prst="rect">
              <a:avLst/>
            </a:prstGeom>
            <a:solidFill>
              <a:schemeClr val="bg1"/>
            </a:solidFill>
            <a:ln w="9525">
              <a:solidFill>
                <a:schemeClr val="bg1"/>
              </a:solidFill>
              <a:miter lim="800000"/>
              <a:headEnd/>
              <a:tailEnd/>
            </a:ln>
            <a:effectLst/>
          </p:spPr>
          <p:txBody>
            <a:bodyPr wrap="none" anchor="ctr"/>
            <a:lstStyle/>
            <a:p>
              <a:endParaRPr lang="en-US"/>
            </a:p>
          </p:txBody>
        </p:sp>
        <p:pic>
          <p:nvPicPr>
            <p:cNvPr id="982022" name="Picture 6" descr="J:\CCDSHARE\GRAPHICS\DNPA\DianeT\diane.jpg"/>
            <p:cNvPicPr>
              <a:picLocks noChangeAspect="1" noChangeArrowheads="1"/>
            </p:cNvPicPr>
            <p:nvPr/>
          </p:nvPicPr>
          <p:blipFill>
            <a:blip r:embed="rId3"/>
            <a:srcRect r="934"/>
            <a:stretch>
              <a:fillRect/>
            </a:stretch>
          </p:blipFill>
          <p:spPr bwMode="auto">
            <a:xfrm>
              <a:off x="1669" y="663"/>
              <a:ext cx="2905" cy="3131"/>
            </a:xfrm>
            <a:prstGeom prst="rect">
              <a:avLst/>
            </a:prstGeom>
            <a:noFill/>
            <a:effectLst>
              <a:outerShdw dist="35921" dir="2700000" algn="ctr" rotWithShape="0">
                <a:schemeClr val="tx2"/>
              </a:outerShdw>
            </a:effectLst>
          </p:spPr>
        </p:pic>
        <p:sp>
          <p:nvSpPr>
            <p:cNvPr id="982023" name="Text Box 7"/>
            <p:cNvSpPr txBox="1">
              <a:spLocks noChangeArrowheads="1"/>
            </p:cNvSpPr>
            <p:nvPr/>
          </p:nvSpPr>
          <p:spPr bwMode="auto">
            <a:xfrm>
              <a:off x="2123" y="855"/>
              <a:ext cx="1479" cy="239"/>
            </a:xfrm>
            <a:prstGeom prst="rect">
              <a:avLst/>
            </a:prstGeom>
            <a:solidFill>
              <a:schemeClr val="bg1"/>
            </a:solidFill>
            <a:ln w="9525">
              <a:noFill/>
              <a:miter lim="800000"/>
              <a:headEnd/>
              <a:tailEnd/>
            </a:ln>
            <a:effectLst/>
          </p:spPr>
          <p:txBody>
            <a:bodyPr wrap="none">
              <a:spAutoFit/>
            </a:bodyPr>
            <a:lstStyle/>
            <a:p>
              <a:pPr algn="l"/>
              <a:r>
                <a:rPr lang="en-US" sz="1800">
                  <a:solidFill>
                    <a:schemeClr val="accent2"/>
                  </a:solidFill>
                </a:rPr>
                <a:t>Boys: 2 to 20 years</a:t>
              </a:r>
              <a:endParaRPr lang="en-US" sz="1800">
                <a:solidFill>
                  <a:srgbClr val="00CC99"/>
                </a:solidFill>
              </a:endParaRPr>
            </a:p>
          </p:txBody>
        </p:sp>
        <p:sp>
          <p:nvSpPr>
            <p:cNvPr id="982024" name="Rectangle 8"/>
            <p:cNvSpPr>
              <a:spLocks noChangeArrowheads="1"/>
            </p:cNvSpPr>
            <p:nvPr/>
          </p:nvSpPr>
          <p:spPr bwMode="auto">
            <a:xfrm>
              <a:off x="1739" y="3491"/>
              <a:ext cx="186" cy="88"/>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82025" name="Rectangle 9"/>
            <p:cNvSpPr>
              <a:spLocks noChangeArrowheads="1"/>
            </p:cNvSpPr>
            <p:nvPr/>
          </p:nvSpPr>
          <p:spPr bwMode="auto">
            <a:xfrm>
              <a:off x="4355" y="3521"/>
              <a:ext cx="138" cy="60"/>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82026" name="Rectangle 10"/>
            <p:cNvSpPr>
              <a:spLocks noChangeArrowheads="1"/>
            </p:cNvSpPr>
            <p:nvPr/>
          </p:nvSpPr>
          <p:spPr bwMode="auto">
            <a:xfrm>
              <a:off x="1755" y="662"/>
              <a:ext cx="177" cy="81"/>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82027" name="Rectangle 11"/>
            <p:cNvSpPr>
              <a:spLocks noChangeArrowheads="1"/>
            </p:cNvSpPr>
            <p:nvPr/>
          </p:nvSpPr>
          <p:spPr bwMode="auto">
            <a:xfrm>
              <a:off x="4362" y="668"/>
              <a:ext cx="129" cy="93"/>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grpSp>
      <p:sp>
        <p:nvSpPr>
          <p:cNvPr id="982028" name="Oval 12"/>
          <p:cNvSpPr>
            <a:spLocks noChangeArrowheads="1"/>
          </p:cNvSpPr>
          <p:nvPr/>
        </p:nvSpPr>
        <p:spPr bwMode="auto">
          <a:xfrm>
            <a:off x="1860550" y="4087813"/>
            <a:ext cx="80963" cy="74612"/>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ChangeArrowheads="1"/>
          </p:cNvSpPr>
          <p:nvPr/>
        </p:nvSpPr>
        <p:spPr bwMode="auto">
          <a:xfrm>
            <a:off x="647700" y="361950"/>
            <a:ext cx="4552950" cy="1143000"/>
          </a:xfrm>
          <a:prstGeom prst="rect">
            <a:avLst/>
          </a:prstGeom>
          <a:noFill/>
          <a:ln w="9525">
            <a:noFill/>
            <a:miter lim="800000"/>
            <a:headEnd/>
            <a:tailEnd/>
          </a:ln>
          <a:effectLst/>
        </p:spPr>
        <p:txBody>
          <a:bodyPr anchor="ctr"/>
          <a:lstStyle/>
          <a:p>
            <a:pPr algn="l"/>
            <a:r>
              <a:rPr lang="en-US" sz="4000"/>
              <a:t>Can you </a:t>
            </a:r>
            <a:r>
              <a:rPr lang="en-US" sz="4000" b="0" i="1"/>
              <a:t>see</a:t>
            </a:r>
            <a:r>
              <a:rPr lang="en-US" sz="4000"/>
              <a:t> risk?</a:t>
            </a:r>
          </a:p>
        </p:txBody>
      </p:sp>
      <p:sp>
        <p:nvSpPr>
          <p:cNvPr id="984067" name="Rectangle 3"/>
          <p:cNvSpPr>
            <a:spLocks noChangeArrowheads="1"/>
          </p:cNvSpPr>
          <p:nvPr/>
        </p:nvSpPr>
        <p:spPr bwMode="auto">
          <a:xfrm>
            <a:off x="4362450" y="2133600"/>
            <a:ext cx="5924550" cy="2651125"/>
          </a:xfrm>
          <a:prstGeom prst="rect">
            <a:avLst/>
          </a:prstGeom>
          <a:noFill/>
          <a:ln w="9525">
            <a:noFill/>
            <a:miter lim="800000"/>
            <a:headEnd/>
            <a:tailEnd/>
          </a:ln>
          <a:effectLst/>
        </p:spPr>
        <p:txBody>
          <a:bodyPr/>
          <a:lstStyle/>
          <a:p>
            <a:pPr marL="342900" indent="-342900" algn="l" defTabSz="742950">
              <a:spcBef>
                <a:spcPct val="20000"/>
              </a:spcBef>
              <a:buClr>
                <a:srgbClr val="FF6600"/>
              </a:buClr>
              <a:buFontTx/>
              <a:buChar char="•"/>
            </a:pPr>
            <a:r>
              <a:rPr lang="en-US">
                <a:solidFill>
                  <a:schemeClr val="bg1"/>
                </a:solidFill>
              </a:rPr>
              <a:t>This girl is 4 years, 4 weeks old.</a:t>
            </a:r>
          </a:p>
          <a:p>
            <a:pPr marL="342900" indent="-342900" algn="l" defTabSz="742950">
              <a:spcBef>
                <a:spcPct val="20000"/>
              </a:spcBef>
              <a:buClr>
                <a:srgbClr val="FF6600"/>
              </a:buClr>
              <a:buFontTx/>
              <a:buChar char="•"/>
            </a:pPr>
            <a:r>
              <a:rPr lang="en-US">
                <a:solidFill>
                  <a:schemeClr val="bg1"/>
                </a:solidFill>
              </a:rPr>
              <a:t>Is her  BMI-for-age</a:t>
            </a:r>
          </a:p>
          <a:p>
            <a:pPr marL="342900" indent="-342900" algn="l" defTabSz="742950">
              <a:spcBef>
                <a:spcPct val="20000"/>
              </a:spcBef>
              <a:buClr>
                <a:srgbClr val="FF6600"/>
              </a:buClr>
            </a:pPr>
            <a:endParaRPr lang="en-US">
              <a:solidFill>
                <a:schemeClr val="bg1"/>
              </a:solidFill>
            </a:endParaRPr>
          </a:p>
          <a:p>
            <a:pPr marL="342900" indent="-342900" algn="l" defTabSz="742950">
              <a:spcBef>
                <a:spcPct val="20000"/>
              </a:spcBef>
              <a:buClr>
                <a:srgbClr val="FF6600"/>
              </a:buClr>
            </a:pPr>
            <a:r>
              <a:rPr lang="en-US">
                <a:solidFill>
                  <a:schemeClr val="bg1"/>
                </a:solidFill>
              </a:rPr>
              <a:t>	   </a:t>
            </a:r>
            <a:r>
              <a:rPr lang="en-US">
                <a:solidFill>
                  <a:srgbClr val="00FFFF"/>
                </a:solidFill>
              </a:rPr>
              <a:t> -</a:t>
            </a:r>
            <a:r>
              <a:rPr lang="en-US">
                <a:solidFill>
                  <a:schemeClr val="bg1"/>
                </a:solidFill>
              </a:rPr>
              <a:t> </a:t>
            </a:r>
            <a:r>
              <a:rPr lang="en-US" u="sng">
                <a:solidFill>
                  <a:schemeClr val="bg1"/>
                </a:solidFill>
              </a:rPr>
              <a:t>&gt;</a:t>
            </a:r>
            <a:r>
              <a:rPr lang="en-US">
                <a:solidFill>
                  <a:schemeClr val="bg1"/>
                </a:solidFill>
              </a:rPr>
              <a:t>85</a:t>
            </a:r>
            <a:r>
              <a:rPr lang="en-US" baseline="30000">
                <a:solidFill>
                  <a:schemeClr val="bg1"/>
                </a:solidFill>
              </a:rPr>
              <a:t>th</a:t>
            </a:r>
            <a:r>
              <a:rPr lang="en-US">
                <a:solidFill>
                  <a:schemeClr val="bg1"/>
                </a:solidFill>
              </a:rPr>
              <a:t> to &lt;95</a:t>
            </a:r>
            <a:r>
              <a:rPr lang="en-US" baseline="30000">
                <a:solidFill>
                  <a:schemeClr val="bg1"/>
                </a:solidFill>
              </a:rPr>
              <a:t>th</a:t>
            </a:r>
            <a:r>
              <a:rPr lang="en-US">
                <a:solidFill>
                  <a:schemeClr val="bg1"/>
                </a:solidFill>
              </a:rPr>
              <a:t> percentile:       	  at risk for overweight?</a:t>
            </a:r>
          </a:p>
          <a:p>
            <a:pPr marL="342900" indent="-342900" algn="l" defTabSz="742950">
              <a:spcBef>
                <a:spcPct val="20000"/>
              </a:spcBef>
              <a:buClr>
                <a:srgbClr val="FF6600"/>
              </a:buClr>
            </a:pPr>
            <a:endParaRPr lang="en-US">
              <a:solidFill>
                <a:schemeClr val="bg1"/>
              </a:solidFill>
            </a:endParaRPr>
          </a:p>
        </p:txBody>
      </p:sp>
      <p:sp>
        <p:nvSpPr>
          <p:cNvPr id="984068" name="Text Box 4"/>
          <p:cNvSpPr txBox="1">
            <a:spLocks noChangeArrowheads="1"/>
          </p:cNvSpPr>
          <p:nvPr/>
        </p:nvSpPr>
        <p:spPr bwMode="auto">
          <a:xfrm>
            <a:off x="1047750" y="6305550"/>
            <a:ext cx="3562350" cy="244475"/>
          </a:xfrm>
          <a:prstGeom prst="rect">
            <a:avLst/>
          </a:prstGeom>
          <a:noFill/>
          <a:ln w="9525">
            <a:noFill/>
            <a:miter lim="800000"/>
            <a:headEnd/>
            <a:tailEnd/>
          </a:ln>
          <a:effectLst/>
        </p:spPr>
        <p:txBody>
          <a:bodyPr>
            <a:spAutoFit/>
          </a:bodyPr>
          <a:lstStyle/>
          <a:p>
            <a:pPr algn="l">
              <a:spcBef>
                <a:spcPct val="50000"/>
              </a:spcBef>
            </a:pPr>
            <a:r>
              <a:rPr lang="en-US" sz="1000"/>
              <a:t>Photo from UC Berkeley Longitudinal Study, 1974</a:t>
            </a:r>
            <a:endParaRPr lang="en-US"/>
          </a:p>
        </p:txBody>
      </p:sp>
      <p:pic>
        <p:nvPicPr>
          <p:cNvPr id="984069" name="Picture 5" descr="\\Venus\Matthew\Projects\CDC Growth\Powerpoint\Images\childyes3.jpg"/>
          <p:cNvPicPr>
            <a:picLocks noChangeAspect="1" noChangeArrowheads="1"/>
          </p:cNvPicPr>
          <p:nvPr/>
        </p:nvPicPr>
        <p:blipFill>
          <a:blip r:embed="rId3"/>
          <a:srcRect/>
          <a:stretch>
            <a:fillRect/>
          </a:stretch>
        </p:blipFill>
        <p:spPr bwMode="auto">
          <a:xfrm>
            <a:off x="1349375" y="1554163"/>
            <a:ext cx="2266950" cy="4586287"/>
          </a:xfrm>
          <a:prstGeom prst="rect">
            <a:avLst/>
          </a:prstGeom>
          <a:noFill/>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Text Box 2"/>
          <p:cNvSpPr txBox="1">
            <a:spLocks noChangeArrowheads="1"/>
          </p:cNvSpPr>
          <p:nvPr/>
        </p:nvSpPr>
        <p:spPr bwMode="auto">
          <a:xfrm>
            <a:off x="6202363" y="1390650"/>
            <a:ext cx="2819400" cy="457200"/>
          </a:xfrm>
          <a:prstGeom prst="rect">
            <a:avLst/>
          </a:prstGeom>
          <a:noFill/>
          <a:ln w="9525">
            <a:noFill/>
            <a:miter lim="800000"/>
            <a:headEnd/>
            <a:tailEnd/>
          </a:ln>
          <a:effectLst/>
        </p:spPr>
        <p:txBody>
          <a:bodyPr>
            <a:spAutoFit/>
          </a:bodyPr>
          <a:lstStyle/>
          <a:p>
            <a:pPr algn="l">
              <a:spcBef>
                <a:spcPct val="50000"/>
              </a:spcBef>
            </a:pPr>
            <a:r>
              <a:rPr lang="en-US"/>
              <a:t>Measurements:</a:t>
            </a:r>
          </a:p>
        </p:txBody>
      </p:sp>
      <p:sp>
        <p:nvSpPr>
          <p:cNvPr id="986115" name="Text Box 3"/>
          <p:cNvSpPr txBox="1">
            <a:spLocks noChangeArrowheads="1"/>
          </p:cNvSpPr>
          <p:nvPr/>
        </p:nvSpPr>
        <p:spPr bwMode="auto">
          <a:xfrm>
            <a:off x="0" y="304800"/>
            <a:ext cx="10287000" cy="641350"/>
          </a:xfrm>
          <a:prstGeom prst="rect">
            <a:avLst/>
          </a:prstGeom>
          <a:noFill/>
          <a:ln w="9525">
            <a:noFill/>
            <a:miter lim="800000"/>
            <a:headEnd/>
            <a:tailEnd/>
          </a:ln>
          <a:effectLst/>
        </p:spPr>
        <p:txBody>
          <a:bodyPr>
            <a:spAutoFit/>
          </a:bodyPr>
          <a:lstStyle/>
          <a:p>
            <a:pPr>
              <a:spcBef>
                <a:spcPct val="50000"/>
              </a:spcBef>
            </a:pPr>
            <a:r>
              <a:rPr lang="en-US" sz="3600"/>
              <a:t>Plotted BMI-for-Age</a:t>
            </a:r>
          </a:p>
        </p:txBody>
      </p:sp>
      <p:grpSp>
        <p:nvGrpSpPr>
          <p:cNvPr id="986116" name="Group 4"/>
          <p:cNvGrpSpPr>
            <a:grpSpLocks/>
          </p:cNvGrpSpPr>
          <p:nvPr/>
        </p:nvGrpSpPr>
        <p:grpSpPr bwMode="auto">
          <a:xfrm>
            <a:off x="904875" y="1401763"/>
            <a:ext cx="4929188" cy="4845050"/>
            <a:chOff x="1488" y="403"/>
            <a:chExt cx="3255" cy="3550"/>
          </a:xfrm>
        </p:grpSpPr>
        <p:sp>
          <p:nvSpPr>
            <p:cNvPr id="986117" name="Rectangle 5"/>
            <p:cNvSpPr>
              <a:spLocks noChangeArrowheads="1"/>
            </p:cNvSpPr>
            <p:nvPr/>
          </p:nvSpPr>
          <p:spPr bwMode="auto">
            <a:xfrm>
              <a:off x="1491" y="403"/>
              <a:ext cx="3246" cy="265"/>
            </a:xfrm>
            <a:prstGeom prst="rect">
              <a:avLst/>
            </a:prstGeom>
            <a:solidFill>
              <a:schemeClr val="bg1"/>
            </a:solidFill>
            <a:ln w="9525">
              <a:solidFill>
                <a:schemeClr val="bg1"/>
              </a:solidFill>
              <a:miter lim="800000"/>
              <a:headEnd/>
              <a:tailEnd/>
            </a:ln>
            <a:effectLst/>
          </p:spPr>
          <p:txBody>
            <a:bodyPr wrap="none" anchor="ctr"/>
            <a:lstStyle/>
            <a:p>
              <a:endParaRPr lang="en-US"/>
            </a:p>
          </p:txBody>
        </p:sp>
        <p:pic>
          <p:nvPicPr>
            <p:cNvPr id="986118" name="Picture 6" descr="J:\CCDSHARE\GRAPHICS\DNPA\DianeT\girls.jpg"/>
            <p:cNvPicPr>
              <a:picLocks noChangeAspect="1" noChangeArrowheads="1"/>
            </p:cNvPicPr>
            <p:nvPr/>
          </p:nvPicPr>
          <p:blipFill>
            <a:blip r:embed="rId3"/>
            <a:srcRect/>
            <a:stretch>
              <a:fillRect/>
            </a:stretch>
          </p:blipFill>
          <p:spPr bwMode="auto">
            <a:xfrm>
              <a:off x="1488" y="604"/>
              <a:ext cx="3255" cy="3349"/>
            </a:xfrm>
            <a:prstGeom prst="rect">
              <a:avLst/>
            </a:prstGeom>
            <a:noFill/>
          </p:spPr>
        </p:pic>
      </p:grpSp>
      <p:sp>
        <p:nvSpPr>
          <p:cNvPr id="986119" name="Text Box 7"/>
          <p:cNvSpPr txBox="1">
            <a:spLocks noChangeArrowheads="1"/>
          </p:cNvSpPr>
          <p:nvPr/>
        </p:nvSpPr>
        <p:spPr bwMode="auto">
          <a:xfrm>
            <a:off x="1776413" y="1801813"/>
            <a:ext cx="2433637" cy="366712"/>
          </a:xfrm>
          <a:prstGeom prst="rect">
            <a:avLst/>
          </a:prstGeom>
          <a:solidFill>
            <a:schemeClr val="bg1"/>
          </a:solidFill>
          <a:ln w="9525">
            <a:noFill/>
            <a:miter lim="800000"/>
            <a:headEnd/>
            <a:tailEnd/>
          </a:ln>
          <a:effectLst/>
        </p:spPr>
        <p:txBody>
          <a:bodyPr>
            <a:spAutoFit/>
          </a:bodyPr>
          <a:lstStyle/>
          <a:p>
            <a:pPr algn="l"/>
            <a:r>
              <a:rPr lang="en-US" sz="1800">
                <a:solidFill>
                  <a:srgbClr val="FF0000"/>
                </a:solidFill>
              </a:rPr>
              <a:t>Girls: 2 to 20 years</a:t>
            </a:r>
          </a:p>
        </p:txBody>
      </p:sp>
      <p:sp>
        <p:nvSpPr>
          <p:cNvPr id="986120" name="Oval 8"/>
          <p:cNvSpPr>
            <a:spLocks noChangeArrowheads="1"/>
          </p:cNvSpPr>
          <p:nvPr/>
        </p:nvSpPr>
        <p:spPr bwMode="auto">
          <a:xfrm flipH="1" flipV="1">
            <a:off x="1768475" y="5219700"/>
            <a:ext cx="74613" cy="74613"/>
          </a:xfrm>
          <a:prstGeom prst="ellipse">
            <a:avLst/>
          </a:prstGeom>
          <a:solidFill>
            <a:srgbClr val="FF6600"/>
          </a:solidFill>
          <a:ln w="9525">
            <a:solidFill>
              <a:schemeClr val="tx1"/>
            </a:solidFill>
            <a:round/>
            <a:headEnd/>
            <a:tailEnd/>
          </a:ln>
          <a:effectLst/>
        </p:spPr>
        <p:txBody>
          <a:bodyPr rot="10800000" wrap="none" anchor="ctr"/>
          <a:lstStyle/>
          <a:p>
            <a:endParaRPr lang="en-US">
              <a:solidFill>
                <a:srgbClr val="FF6600"/>
              </a:solidFill>
            </a:endParaRPr>
          </a:p>
        </p:txBody>
      </p:sp>
      <p:sp>
        <p:nvSpPr>
          <p:cNvPr id="986121" name="Rectangle 9"/>
          <p:cNvSpPr>
            <a:spLocks noChangeArrowheads="1"/>
          </p:cNvSpPr>
          <p:nvPr/>
        </p:nvSpPr>
        <p:spPr bwMode="auto">
          <a:xfrm>
            <a:off x="6373813" y="1752600"/>
            <a:ext cx="3913187" cy="3954463"/>
          </a:xfrm>
          <a:prstGeom prst="rect">
            <a:avLst/>
          </a:prstGeom>
          <a:noFill/>
          <a:ln w="9525">
            <a:noFill/>
            <a:miter lim="800000"/>
            <a:headEnd/>
            <a:tailEnd/>
          </a:ln>
          <a:effectLst/>
        </p:spPr>
        <p:txBody>
          <a:bodyPr>
            <a:spAutoFit/>
          </a:bodyPr>
          <a:lstStyle/>
          <a:p>
            <a:pPr algn="l">
              <a:spcBef>
                <a:spcPct val="50000"/>
              </a:spcBef>
            </a:pPr>
            <a:r>
              <a:rPr lang="en-US" sz="2300">
                <a:solidFill>
                  <a:schemeClr val="bg1"/>
                </a:solidFill>
              </a:rPr>
              <a:t>Age= 4 y 4 wks</a:t>
            </a:r>
          </a:p>
          <a:p>
            <a:pPr algn="l">
              <a:spcBef>
                <a:spcPct val="50000"/>
              </a:spcBef>
            </a:pPr>
            <a:r>
              <a:rPr lang="en-US" sz="2300">
                <a:solidFill>
                  <a:schemeClr val="bg1"/>
                </a:solidFill>
              </a:rPr>
              <a:t>Height=106.4 cm 	   	   	   (41.9 in)</a:t>
            </a:r>
          </a:p>
          <a:p>
            <a:pPr algn="l">
              <a:spcBef>
                <a:spcPct val="50000"/>
              </a:spcBef>
            </a:pPr>
            <a:r>
              <a:rPr lang="en-US" sz="2300">
                <a:solidFill>
                  <a:schemeClr val="bg1"/>
                </a:solidFill>
              </a:rPr>
              <a:t>Weight=15.7 kg  		    	    (34.5 lb)</a:t>
            </a:r>
          </a:p>
          <a:p>
            <a:pPr algn="l">
              <a:spcBef>
                <a:spcPct val="50000"/>
              </a:spcBef>
            </a:pPr>
            <a:r>
              <a:rPr lang="en-US" sz="2300">
                <a:solidFill>
                  <a:schemeClr val="bg1"/>
                </a:solidFill>
              </a:rPr>
              <a:t>BMI=13.9</a:t>
            </a:r>
          </a:p>
          <a:p>
            <a:pPr algn="l">
              <a:spcBef>
                <a:spcPct val="50000"/>
              </a:spcBef>
            </a:pPr>
            <a:r>
              <a:rPr lang="en-US" sz="2300">
                <a:solidFill>
                  <a:schemeClr val="bg1"/>
                </a:solidFill>
              </a:rPr>
              <a:t>BMI-for-age=            	  	10</a:t>
            </a:r>
            <a:r>
              <a:rPr lang="en-US" sz="2300" baseline="30000">
                <a:solidFill>
                  <a:schemeClr val="bg1"/>
                </a:solidFill>
              </a:rPr>
              <a:t>th</a:t>
            </a:r>
            <a:r>
              <a:rPr lang="en-US" sz="2300">
                <a:solidFill>
                  <a:schemeClr val="bg1"/>
                </a:solidFill>
              </a:rPr>
              <a:t> percentile	   	Normal</a:t>
            </a:r>
            <a:endParaRPr lang="en-US">
              <a:solidFill>
                <a:schemeClr val="bg1"/>
              </a:solidFill>
            </a:endParaRPr>
          </a:p>
        </p:txBody>
      </p:sp>
      <p:sp>
        <p:nvSpPr>
          <p:cNvPr id="986122" name="Rectangle 10"/>
          <p:cNvSpPr>
            <a:spLocks noChangeArrowheads="1"/>
          </p:cNvSpPr>
          <p:nvPr/>
        </p:nvSpPr>
        <p:spPr bwMode="auto">
          <a:xfrm>
            <a:off x="1000125" y="1685925"/>
            <a:ext cx="393700" cy="214313"/>
          </a:xfrm>
          <a:prstGeom prst="rect">
            <a:avLst/>
          </a:prstGeom>
          <a:noFill/>
          <a:ln w="9525">
            <a:noFill/>
            <a:miter lim="800000"/>
            <a:headEnd/>
            <a:tailEnd/>
          </a:ln>
          <a:effectLst/>
        </p:spPr>
        <p:txBody>
          <a:bodyPr wrap="none">
            <a:spAutoFit/>
          </a:bodyPr>
          <a:lstStyle/>
          <a:p>
            <a:pPr algn="l"/>
            <a:r>
              <a:rPr lang="en-US" sz="800">
                <a:solidFill>
                  <a:schemeClr val="tx1"/>
                </a:solidFill>
              </a:rPr>
              <a:t>BMI</a:t>
            </a:r>
          </a:p>
        </p:txBody>
      </p:sp>
      <p:sp>
        <p:nvSpPr>
          <p:cNvPr id="986123" name="Rectangle 11"/>
          <p:cNvSpPr>
            <a:spLocks noChangeArrowheads="1"/>
          </p:cNvSpPr>
          <p:nvPr/>
        </p:nvSpPr>
        <p:spPr bwMode="auto">
          <a:xfrm>
            <a:off x="5381625" y="1685925"/>
            <a:ext cx="393700" cy="214313"/>
          </a:xfrm>
          <a:prstGeom prst="rect">
            <a:avLst/>
          </a:prstGeom>
          <a:noFill/>
          <a:ln w="9525">
            <a:noFill/>
            <a:miter lim="800000"/>
            <a:headEnd/>
            <a:tailEnd/>
          </a:ln>
          <a:effectLst/>
        </p:spPr>
        <p:txBody>
          <a:bodyPr wrap="none">
            <a:spAutoFit/>
          </a:bodyPr>
          <a:lstStyle/>
          <a:p>
            <a:pPr algn="l"/>
            <a:r>
              <a:rPr lang="en-US" sz="800">
                <a:solidFill>
                  <a:schemeClr val="tx1"/>
                </a:solidFill>
              </a:rPr>
              <a:t>BMI</a:t>
            </a:r>
          </a:p>
        </p:txBody>
      </p:sp>
      <p:sp>
        <p:nvSpPr>
          <p:cNvPr id="986124" name="Rectangle 12"/>
          <p:cNvSpPr>
            <a:spLocks noChangeArrowheads="1"/>
          </p:cNvSpPr>
          <p:nvPr/>
        </p:nvSpPr>
        <p:spPr bwMode="auto">
          <a:xfrm>
            <a:off x="5400675" y="5819775"/>
            <a:ext cx="393700" cy="214313"/>
          </a:xfrm>
          <a:prstGeom prst="rect">
            <a:avLst/>
          </a:prstGeom>
          <a:noFill/>
          <a:ln w="9525">
            <a:noFill/>
            <a:miter lim="800000"/>
            <a:headEnd/>
            <a:tailEnd/>
          </a:ln>
          <a:effectLst/>
        </p:spPr>
        <p:txBody>
          <a:bodyPr wrap="none">
            <a:spAutoFit/>
          </a:bodyPr>
          <a:lstStyle/>
          <a:p>
            <a:pPr algn="l"/>
            <a:r>
              <a:rPr lang="en-US" sz="800">
                <a:solidFill>
                  <a:schemeClr val="tx1"/>
                </a:solidFill>
              </a:rPr>
              <a:t>BMI</a:t>
            </a:r>
          </a:p>
        </p:txBody>
      </p:sp>
      <p:sp>
        <p:nvSpPr>
          <p:cNvPr id="986125" name="Rectangle 13"/>
          <p:cNvSpPr>
            <a:spLocks noChangeArrowheads="1"/>
          </p:cNvSpPr>
          <p:nvPr/>
        </p:nvSpPr>
        <p:spPr bwMode="auto">
          <a:xfrm>
            <a:off x="1000125" y="5800725"/>
            <a:ext cx="393700" cy="214313"/>
          </a:xfrm>
          <a:prstGeom prst="rect">
            <a:avLst/>
          </a:prstGeom>
          <a:noFill/>
          <a:ln w="9525">
            <a:noFill/>
            <a:miter lim="800000"/>
            <a:headEnd/>
            <a:tailEnd/>
          </a:ln>
          <a:effectLst/>
        </p:spPr>
        <p:txBody>
          <a:bodyPr wrap="none">
            <a:spAutoFit/>
          </a:bodyPr>
          <a:lstStyle/>
          <a:p>
            <a:pPr algn="l"/>
            <a:r>
              <a:rPr lang="en-US" sz="800">
                <a:solidFill>
                  <a:schemeClr val="tx1"/>
                </a:solidFill>
              </a:rPr>
              <a:t>BMI</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6146"/>
          <p:cNvSpPr>
            <a:spLocks noChangeArrowheads="1"/>
          </p:cNvSpPr>
          <p:nvPr/>
        </p:nvSpPr>
        <p:spPr bwMode="auto">
          <a:xfrm>
            <a:off x="704850" y="457200"/>
            <a:ext cx="7772400" cy="1143000"/>
          </a:xfrm>
          <a:prstGeom prst="rect">
            <a:avLst/>
          </a:prstGeom>
          <a:noFill/>
          <a:ln w="9525">
            <a:noFill/>
            <a:miter lim="800000"/>
            <a:headEnd/>
            <a:tailEnd/>
          </a:ln>
          <a:effectLst/>
        </p:spPr>
        <p:txBody>
          <a:bodyPr anchor="ctr"/>
          <a:lstStyle/>
          <a:p>
            <a:pPr algn="l"/>
            <a:r>
              <a:rPr lang="en-US" sz="4000"/>
              <a:t>Can you </a:t>
            </a:r>
            <a:r>
              <a:rPr lang="en-US" sz="4000" b="0" i="1"/>
              <a:t>see</a:t>
            </a:r>
            <a:r>
              <a:rPr lang="en-US" sz="4000"/>
              <a:t> risk?</a:t>
            </a:r>
          </a:p>
        </p:txBody>
      </p:sp>
      <p:sp>
        <p:nvSpPr>
          <p:cNvPr id="988163" name="Rectangle 6147"/>
          <p:cNvSpPr>
            <a:spLocks noChangeArrowheads="1"/>
          </p:cNvSpPr>
          <p:nvPr/>
        </p:nvSpPr>
        <p:spPr bwMode="auto">
          <a:xfrm>
            <a:off x="4332288" y="2225675"/>
            <a:ext cx="5630862" cy="3063875"/>
          </a:xfrm>
          <a:prstGeom prst="rect">
            <a:avLst/>
          </a:prstGeom>
          <a:noFill/>
          <a:ln w="9525">
            <a:noFill/>
            <a:miter lim="800000"/>
            <a:headEnd/>
            <a:tailEnd/>
          </a:ln>
          <a:effectLst/>
        </p:spPr>
        <p:txBody>
          <a:bodyPr/>
          <a:lstStyle/>
          <a:p>
            <a:pPr marL="342900" indent="-342900" algn="l" defTabSz="571500">
              <a:spcBef>
                <a:spcPct val="20000"/>
              </a:spcBef>
              <a:buClr>
                <a:srgbClr val="FF6600"/>
              </a:buClr>
              <a:buFontTx/>
              <a:buChar char="•"/>
            </a:pPr>
            <a:r>
              <a:rPr lang="en-US">
                <a:solidFill>
                  <a:schemeClr val="bg1"/>
                </a:solidFill>
              </a:rPr>
              <a:t>This girl is 4 years old.</a:t>
            </a:r>
          </a:p>
          <a:p>
            <a:pPr marL="342900" indent="-342900" algn="l" defTabSz="571500">
              <a:spcBef>
                <a:spcPct val="20000"/>
              </a:spcBef>
              <a:buClr>
                <a:srgbClr val="FF6600"/>
              </a:buClr>
              <a:buFontTx/>
              <a:buChar char="•"/>
            </a:pPr>
            <a:r>
              <a:rPr lang="en-US">
                <a:solidFill>
                  <a:schemeClr val="bg1"/>
                </a:solidFill>
              </a:rPr>
              <a:t>Is her BMI-for-age 	</a:t>
            </a:r>
          </a:p>
          <a:p>
            <a:pPr marL="342900" indent="-342900" algn="l" defTabSz="571500">
              <a:spcBef>
                <a:spcPct val="20000"/>
              </a:spcBef>
              <a:buClr>
                <a:srgbClr val="FF6600"/>
              </a:buClr>
            </a:pPr>
            <a:r>
              <a:rPr lang="en-US">
                <a:solidFill>
                  <a:schemeClr val="bg1"/>
                </a:solidFill>
              </a:rPr>
              <a:t>	</a:t>
            </a:r>
          </a:p>
          <a:p>
            <a:pPr marL="342900" indent="-342900" algn="l" defTabSz="571500">
              <a:spcBef>
                <a:spcPct val="20000"/>
              </a:spcBef>
              <a:buClr>
                <a:srgbClr val="FF6600"/>
              </a:buClr>
            </a:pPr>
            <a:r>
              <a:rPr lang="en-US">
                <a:solidFill>
                  <a:schemeClr val="bg1"/>
                </a:solidFill>
              </a:rPr>
              <a:t>	</a:t>
            </a:r>
            <a:r>
              <a:rPr lang="en-US">
                <a:solidFill>
                  <a:srgbClr val="00FFFF"/>
                </a:solidFill>
              </a:rPr>
              <a:t>-</a:t>
            </a:r>
            <a:r>
              <a:rPr lang="en-US">
                <a:solidFill>
                  <a:schemeClr val="bg1"/>
                </a:solidFill>
              </a:rPr>
              <a:t> </a:t>
            </a:r>
            <a:r>
              <a:rPr lang="en-US" u="sng">
                <a:solidFill>
                  <a:schemeClr val="bg1"/>
                </a:solidFill>
              </a:rPr>
              <a:t>&gt;</a:t>
            </a:r>
            <a:r>
              <a:rPr lang="en-US">
                <a:solidFill>
                  <a:schemeClr val="bg1"/>
                </a:solidFill>
              </a:rPr>
              <a:t>85</a:t>
            </a:r>
            <a:r>
              <a:rPr lang="en-US" baseline="30000">
                <a:solidFill>
                  <a:schemeClr val="bg1"/>
                </a:solidFill>
              </a:rPr>
              <a:t>th</a:t>
            </a:r>
            <a:r>
              <a:rPr lang="en-US">
                <a:solidFill>
                  <a:schemeClr val="bg1"/>
                </a:solidFill>
              </a:rPr>
              <a:t> to &lt;95</a:t>
            </a:r>
            <a:r>
              <a:rPr lang="en-US" baseline="30000">
                <a:solidFill>
                  <a:schemeClr val="bg1"/>
                </a:solidFill>
              </a:rPr>
              <a:t>th</a:t>
            </a:r>
            <a:r>
              <a:rPr lang="en-US">
                <a:solidFill>
                  <a:schemeClr val="bg1"/>
                </a:solidFill>
              </a:rPr>
              <a:t> percentile:        	at risk for overweight?</a:t>
            </a:r>
          </a:p>
        </p:txBody>
      </p:sp>
      <p:sp>
        <p:nvSpPr>
          <p:cNvPr id="988164" name="Text Box 6148"/>
          <p:cNvSpPr txBox="1">
            <a:spLocks noChangeArrowheads="1"/>
          </p:cNvSpPr>
          <p:nvPr/>
        </p:nvSpPr>
        <p:spPr bwMode="auto">
          <a:xfrm>
            <a:off x="933450" y="6361113"/>
            <a:ext cx="3600450" cy="244475"/>
          </a:xfrm>
          <a:prstGeom prst="rect">
            <a:avLst/>
          </a:prstGeom>
          <a:noFill/>
          <a:ln w="9525">
            <a:noFill/>
            <a:miter lim="800000"/>
            <a:headEnd/>
            <a:tailEnd/>
          </a:ln>
          <a:effectLst/>
        </p:spPr>
        <p:txBody>
          <a:bodyPr>
            <a:spAutoFit/>
          </a:bodyPr>
          <a:lstStyle/>
          <a:p>
            <a:pPr algn="l">
              <a:spcBef>
                <a:spcPct val="50000"/>
              </a:spcBef>
            </a:pPr>
            <a:r>
              <a:rPr lang="en-US" sz="1000"/>
              <a:t>Photo from UC Berkeley Longitudinal Study, 1973</a:t>
            </a:r>
          </a:p>
        </p:txBody>
      </p:sp>
      <p:pic>
        <p:nvPicPr>
          <p:cNvPr id="988165" name="Picture 6149" descr="\\Venus\Matthew\Projects\CDC Growth\Powerpoint\Images\childyes2.jpg"/>
          <p:cNvPicPr>
            <a:picLocks noChangeAspect="1" noChangeArrowheads="1"/>
          </p:cNvPicPr>
          <p:nvPr/>
        </p:nvPicPr>
        <p:blipFill>
          <a:blip r:embed="rId3"/>
          <a:srcRect/>
          <a:stretch>
            <a:fillRect/>
          </a:stretch>
        </p:blipFill>
        <p:spPr bwMode="auto">
          <a:xfrm>
            <a:off x="1244600" y="1535113"/>
            <a:ext cx="2387600" cy="4687887"/>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Text Box 5122"/>
          <p:cNvSpPr txBox="1">
            <a:spLocks noChangeArrowheads="1"/>
          </p:cNvSpPr>
          <p:nvPr/>
        </p:nvSpPr>
        <p:spPr bwMode="auto">
          <a:xfrm>
            <a:off x="6411913" y="1219200"/>
            <a:ext cx="3875087" cy="4670425"/>
          </a:xfrm>
          <a:prstGeom prst="rect">
            <a:avLst/>
          </a:prstGeom>
          <a:noFill/>
          <a:ln w="9525">
            <a:noFill/>
            <a:miter lim="800000"/>
            <a:headEnd/>
            <a:tailEnd/>
          </a:ln>
          <a:effectLst/>
        </p:spPr>
        <p:txBody>
          <a:bodyPr>
            <a:spAutoFit/>
          </a:bodyPr>
          <a:lstStyle/>
          <a:p>
            <a:pPr algn="l">
              <a:spcBef>
                <a:spcPct val="50000"/>
              </a:spcBef>
            </a:pPr>
            <a:r>
              <a:rPr lang="en-US"/>
              <a:t>Measurements:      </a:t>
            </a:r>
            <a:r>
              <a:rPr lang="en-US" sz="2300">
                <a:solidFill>
                  <a:schemeClr val="bg1"/>
                </a:solidFill>
              </a:rPr>
              <a:t>Age=4 y</a:t>
            </a:r>
          </a:p>
          <a:p>
            <a:pPr algn="l">
              <a:spcBef>
                <a:spcPct val="50000"/>
              </a:spcBef>
            </a:pPr>
            <a:r>
              <a:rPr lang="en-US" sz="2300">
                <a:solidFill>
                  <a:schemeClr val="bg1"/>
                </a:solidFill>
              </a:rPr>
              <a:t>Height=99.2 cm           		  (39.2 in)</a:t>
            </a:r>
          </a:p>
          <a:p>
            <a:pPr algn="l">
              <a:spcBef>
                <a:spcPct val="50000"/>
              </a:spcBef>
            </a:pPr>
            <a:r>
              <a:rPr lang="en-US" sz="2300">
                <a:solidFill>
                  <a:schemeClr val="bg1"/>
                </a:solidFill>
              </a:rPr>
              <a:t>Weight=17.55 kg   	     	    (38.6 lb)</a:t>
            </a:r>
          </a:p>
          <a:p>
            <a:pPr algn="l">
              <a:spcBef>
                <a:spcPct val="50000"/>
              </a:spcBef>
            </a:pPr>
            <a:r>
              <a:rPr lang="en-US" sz="2300">
                <a:solidFill>
                  <a:schemeClr val="bg1"/>
                </a:solidFill>
              </a:rPr>
              <a:t>BMI=17.8</a:t>
            </a:r>
          </a:p>
          <a:p>
            <a:pPr algn="l">
              <a:spcBef>
                <a:spcPct val="50000"/>
              </a:spcBef>
            </a:pPr>
            <a:r>
              <a:rPr lang="en-US" sz="2300">
                <a:solidFill>
                  <a:schemeClr val="bg1"/>
                </a:solidFill>
              </a:rPr>
              <a:t>BMI-for-age= between    90</a:t>
            </a:r>
            <a:r>
              <a:rPr lang="en-US" sz="2300" baseline="30000">
                <a:solidFill>
                  <a:schemeClr val="bg1"/>
                </a:solidFill>
              </a:rPr>
              <a:t>th</a:t>
            </a:r>
            <a:r>
              <a:rPr lang="en-US" sz="2300">
                <a:solidFill>
                  <a:schemeClr val="bg1"/>
                </a:solidFill>
              </a:rPr>
              <a:t> –95</a:t>
            </a:r>
            <a:r>
              <a:rPr lang="en-US" sz="2300" baseline="30000">
                <a:solidFill>
                  <a:schemeClr val="bg1"/>
                </a:solidFill>
              </a:rPr>
              <a:t>th</a:t>
            </a:r>
            <a:r>
              <a:rPr lang="en-US" sz="2300">
                <a:solidFill>
                  <a:schemeClr val="bg1"/>
                </a:solidFill>
              </a:rPr>
              <a:t> percentile	              	           	        At risk for overweight</a:t>
            </a:r>
          </a:p>
        </p:txBody>
      </p:sp>
      <p:sp>
        <p:nvSpPr>
          <p:cNvPr id="990211" name="Text Box 5123"/>
          <p:cNvSpPr txBox="1">
            <a:spLocks noChangeArrowheads="1"/>
          </p:cNvSpPr>
          <p:nvPr/>
        </p:nvSpPr>
        <p:spPr bwMode="auto">
          <a:xfrm>
            <a:off x="0" y="285750"/>
            <a:ext cx="10287000" cy="641350"/>
          </a:xfrm>
          <a:prstGeom prst="rect">
            <a:avLst/>
          </a:prstGeom>
          <a:noFill/>
          <a:ln w="9525">
            <a:noFill/>
            <a:miter lim="800000"/>
            <a:headEnd/>
            <a:tailEnd/>
          </a:ln>
          <a:effectLst/>
        </p:spPr>
        <p:txBody>
          <a:bodyPr>
            <a:spAutoFit/>
          </a:bodyPr>
          <a:lstStyle/>
          <a:p>
            <a:pPr>
              <a:spcBef>
                <a:spcPct val="50000"/>
              </a:spcBef>
            </a:pPr>
            <a:r>
              <a:rPr lang="en-US" sz="3600"/>
              <a:t>Plotted BMI-for-Age</a:t>
            </a:r>
            <a:endParaRPr lang="en-US"/>
          </a:p>
        </p:txBody>
      </p:sp>
      <p:grpSp>
        <p:nvGrpSpPr>
          <p:cNvPr id="990212" name="Group 5124"/>
          <p:cNvGrpSpPr>
            <a:grpSpLocks/>
          </p:cNvGrpSpPr>
          <p:nvPr/>
        </p:nvGrpSpPr>
        <p:grpSpPr bwMode="auto">
          <a:xfrm>
            <a:off x="1085850" y="1287463"/>
            <a:ext cx="4824413" cy="4835525"/>
            <a:chOff x="1488" y="403"/>
            <a:chExt cx="3255" cy="3550"/>
          </a:xfrm>
        </p:grpSpPr>
        <p:sp>
          <p:nvSpPr>
            <p:cNvPr id="990213" name="Rectangle 5125"/>
            <p:cNvSpPr>
              <a:spLocks noChangeArrowheads="1"/>
            </p:cNvSpPr>
            <p:nvPr/>
          </p:nvSpPr>
          <p:spPr bwMode="auto">
            <a:xfrm>
              <a:off x="1491" y="403"/>
              <a:ext cx="3246" cy="265"/>
            </a:xfrm>
            <a:prstGeom prst="rect">
              <a:avLst/>
            </a:prstGeom>
            <a:solidFill>
              <a:schemeClr val="bg1"/>
            </a:solidFill>
            <a:ln w="9525">
              <a:solidFill>
                <a:schemeClr val="bg1"/>
              </a:solidFill>
              <a:miter lim="800000"/>
              <a:headEnd/>
              <a:tailEnd/>
            </a:ln>
            <a:effectLst/>
          </p:spPr>
          <p:txBody>
            <a:bodyPr wrap="none" anchor="ctr"/>
            <a:lstStyle/>
            <a:p>
              <a:endParaRPr lang="en-US"/>
            </a:p>
          </p:txBody>
        </p:sp>
        <p:pic>
          <p:nvPicPr>
            <p:cNvPr id="990214" name="Picture 5126" descr="J:\CCDSHARE\GRAPHICS\DNPA\DianeT\girls.jpg"/>
            <p:cNvPicPr>
              <a:picLocks noChangeAspect="1" noChangeArrowheads="1"/>
            </p:cNvPicPr>
            <p:nvPr/>
          </p:nvPicPr>
          <p:blipFill>
            <a:blip r:embed="rId3"/>
            <a:srcRect/>
            <a:stretch>
              <a:fillRect/>
            </a:stretch>
          </p:blipFill>
          <p:spPr bwMode="auto">
            <a:xfrm>
              <a:off x="1488" y="604"/>
              <a:ext cx="3255" cy="3349"/>
            </a:xfrm>
            <a:prstGeom prst="rect">
              <a:avLst/>
            </a:prstGeom>
            <a:noFill/>
          </p:spPr>
        </p:pic>
      </p:grpSp>
      <p:sp>
        <p:nvSpPr>
          <p:cNvPr id="990215" name="Text Box 5127"/>
          <p:cNvSpPr txBox="1">
            <a:spLocks noChangeArrowheads="1"/>
          </p:cNvSpPr>
          <p:nvPr/>
        </p:nvSpPr>
        <p:spPr bwMode="auto">
          <a:xfrm>
            <a:off x="1928813" y="1858963"/>
            <a:ext cx="2433637" cy="366712"/>
          </a:xfrm>
          <a:prstGeom prst="rect">
            <a:avLst/>
          </a:prstGeom>
          <a:solidFill>
            <a:schemeClr val="bg1"/>
          </a:solidFill>
          <a:ln w="9525">
            <a:noFill/>
            <a:miter lim="800000"/>
            <a:headEnd/>
            <a:tailEnd/>
          </a:ln>
          <a:effectLst/>
        </p:spPr>
        <p:txBody>
          <a:bodyPr>
            <a:spAutoFit/>
          </a:bodyPr>
          <a:lstStyle/>
          <a:p>
            <a:pPr algn="l"/>
            <a:r>
              <a:rPr lang="en-US" sz="1800">
                <a:solidFill>
                  <a:srgbClr val="FF0000"/>
                </a:solidFill>
              </a:rPr>
              <a:t>Girls: 2 to 20 years</a:t>
            </a:r>
          </a:p>
        </p:txBody>
      </p:sp>
      <p:sp>
        <p:nvSpPr>
          <p:cNvPr id="990216" name="Oval 5128"/>
          <p:cNvSpPr>
            <a:spLocks noChangeArrowheads="1"/>
          </p:cNvSpPr>
          <p:nvPr/>
        </p:nvSpPr>
        <p:spPr bwMode="auto">
          <a:xfrm flipH="1" flipV="1">
            <a:off x="1927225" y="4394200"/>
            <a:ext cx="74613" cy="74613"/>
          </a:xfrm>
          <a:prstGeom prst="ellipse">
            <a:avLst/>
          </a:prstGeom>
          <a:solidFill>
            <a:srgbClr val="FF6600"/>
          </a:solidFill>
          <a:ln w="9525">
            <a:solidFill>
              <a:schemeClr val="tx1"/>
            </a:solidFill>
            <a:round/>
            <a:headEnd/>
            <a:tailEnd/>
          </a:ln>
          <a:effectLst/>
        </p:spPr>
        <p:txBody>
          <a:bodyPr rot="10800000" wrap="none" anchor="ctr"/>
          <a:lstStyle/>
          <a:p>
            <a:endParaRPr lang="en-US">
              <a:solidFill>
                <a:srgbClr val="FF6600"/>
              </a:solidFill>
            </a:endParaRPr>
          </a:p>
        </p:txBody>
      </p:sp>
      <p:sp>
        <p:nvSpPr>
          <p:cNvPr id="990217" name="Rectangle 5129"/>
          <p:cNvSpPr>
            <a:spLocks noChangeArrowheads="1"/>
          </p:cNvSpPr>
          <p:nvPr/>
        </p:nvSpPr>
        <p:spPr bwMode="auto">
          <a:xfrm>
            <a:off x="1233488" y="1584325"/>
            <a:ext cx="280987" cy="128588"/>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90218" name="Rectangle 5130"/>
          <p:cNvSpPr>
            <a:spLocks noChangeArrowheads="1"/>
          </p:cNvSpPr>
          <p:nvPr/>
        </p:nvSpPr>
        <p:spPr bwMode="auto">
          <a:xfrm>
            <a:off x="5548313" y="5746750"/>
            <a:ext cx="233362" cy="80963"/>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90219" name="Rectangle 5131"/>
          <p:cNvSpPr>
            <a:spLocks noChangeArrowheads="1"/>
          </p:cNvSpPr>
          <p:nvPr/>
        </p:nvSpPr>
        <p:spPr bwMode="auto">
          <a:xfrm>
            <a:off x="1262063" y="5727700"/>
            <a:ext cx="261937" cy="119063"/>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990220" name="Rectangle 5132"/>
          <p:cNvSpPr>
            <a:spLocks noChangeArrowheads="1"/>
          </p:cNvSpPr>
          <p:nvPr/>
        </p:nvSpPr>
        <p:spPr bwMode="auto">
          <a:xfrm>
            <a:off x="5538788" y="1593850"/>
            <a:ext cx="233362" cy="90488"/>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ext Box 2"/>
          <p:cNvSpPr txBox="1">
            <a:spLocks noChangeArrowheads="1"/>
          </p:cNvSpPr>
          <p:nvPr/>
        </p:nvSpPr>
        <p:spPr bwMode="auto">
          <a:xfrm>
            <a:off x="5905500" y="1333500"/>
            <a:ext cx="4381500" cy="4656138"/>
          </a:xfrm>
          <a:prstGeom prst="rect">
            <a:avLst/>
          </a:prstGeom>
          <a:noFill/>
          <a:ln w="9525">
            <a:noFill/>
            <a:miter lim="800000"/>
            <a:headEnd/>
            <a:tailEnd/>
          </a:ln>
          <a:effectLst/>
        </p:spPr>
        <p:txBody>
          <a:bodyPr>
            <a:spAutoFit/>
          </a:bodyPr>
          <a:lstStyle/>
          <a:p>
            <a:pPr algn="l">
              <a:spcBef>
                <a:spcPct val="50000"/>
              </a:spcBef>
            </a:pPr>
            <a:r>
              <a:rPr lang="en-US"/>
              <a:t>5 1/2 year old boy</a:t>
            </a:r>
          </a:p>
          <a:p>
            <a:pPr algn="l">
              <a:spcBef>
                <a:spcPct val="50000"/>
              </a:spcBef>
            </a:pPr>
            <a:r>
              <a:rPr lang="en-US">
                <a:solidFill>
                  <a:schemeClr val="bg1"/>
                </a:solidFill>
              </a:rPr>
              <a:t>Weight: 41.5 lb</a:t>
            </a:r>
          </a:p>
          <a:p>
            <a:pPr algn="l">
              <a:spcBef>
                <a:spcPct val="50000"/>
              </a:spcBef>
            </a:pPr>
            <a:r>
              <a:rPr lang="en-US">
                <a:solidFill>
                  <a:schemeClr val="bg1"/>
                </a:solidFill>
              </a:rPr>
              <a:t>Height:</a:t>
            </a:r>
            <a:r>
              <a:rPr lang="en-US"/>
              <a:t> </a:t>
            </a:r>
            <a:r>
              <a:rPr lang="en-US">
                <a:solidFill>
                  <a:schemeClr val="bg1"/>
                </a:solidFill>
              </a:rPr>
              <a:t> 43 in</a:t>
            </a:r>
          </a:p>
          <a:p>
            <a:pPr algn="l">
              <a:spcBef>
                <a:spcPct val="50000"/>
              </a:spcBef>
            </a:pPr>
            <a:r>
              <a:rPr lang="en-US">
                <a:solidFill>
                  <a:schemeClr val="bg1"/>
                </a:solidFill>
              </a:rPr>
              <a:t>BMI= 15.8</a:t>
            </a:r>
          </a:p>
          <a:p>
            <a:pPr algn="l">
              <a:spcBef>
                <a:spcPct val="50000"/>
              </a:spcBef>
            </a:pPr>
            <a:r>
              <a:rPr lang="en-US">
                <a:solidFill>
                  <a:schemeClr val="bg1"/>
                </a:solidFill>
              </a:rPr>
              <a:t>BMI-for-age=50</a:t>
            </a:r>
            <a:r>
              <a:rPr lang="en-US" baseline="30000">
                <a:solidFill>
                  <a:schemeClr val="bg1"/>
                </a:solidFill>
              </a:rPr>
              <a:t>th</a:t>
            </a:r>
            <a:r>
              <a:rPr lang="en-US">
                <a:solidFill>
                  <a:schemeClr val="bg1"/>
                </a:solidFill>
              </a:rPr>
              <a:t> %tile</a:t>
            </a:r>
          </a:p>
          <a:p>
            <a:pPr algn="l">
              <a:spcBef>
                <a:spcPct val="50000"/>
              </a:spcBef>
            </a:pPr>
            <a:r>
              <a:rPr lang="en-US">
                <a:solidFill>
                  <a:srgbClr val="FF6600"/>
                </a:solidFill>
              </a:rPr>
              <a:t>Inaccurate height measurement: 42.25</a:t>
            </a:r>
            <a:endParaRPr lang="en-US">
              <a:solidFill>
                <a:schemeClr val="bg1"/>
              </a:solidFill>
            </a:endParaRPr>
          </a:p>
          <a:p>
            <a:pPr algn="l">
              <a:spcBef>
                <a:spcPct val="50000"/>
              </a:spcBef>
            </a:pPr>
            <a:r>
              <a:rPr lang="en-US">
                <a:solidFill>
                  <a:srgbClr val="FF6600"/>
                </a:solidFill>
              </a:rPr>
              <a:t>BMI=16.3</a:t>
            </a:r>
          </a:p>
          <a:p>
            <a:pPr algn="l">
              <a:spcBef>
                <a:spcPct val="50000"/>
              </a:spcBef>
            </a:pPr>
            <a:r>
              <a:rPr lang="en-US">
                <a:solidFill>
                  <a:srgbClr val="FF6600"/>
                </a:solidFill>
              </a:rPr>
              <a:t>BMI-for-age=75</a:t>
            </a:r>
            <a:r>
              <a:rPr lang="en-US" baseline="30000">
                <a:solidFill>
                  <a:srgbClr val="FF6600"/>
                </a:solidFill>
              </a:rPr>
              <a:t>th</a:t>
            </a:r>
            <a:r>
              <a:rPr lang="en-US">
                <a:solidFill>
                  <a:srgbClr val="FF6600"/>
                </a:solidFill>
              </a:rPr>
              <a:t> %tile </a:t>
            </a:r>
          </a:p>
        </p:txBody>
      </p:sp>
      <p:sp>
        <p:nvSpPr>
          <p:cNvPr id="1000451" name="Text Box 3"/>
          <p:cNvSpPr txBox="1">
            <a:spLocks noChangeArrowheads="1"/>
          </p:cNvSpPr>
          <p:nvPr/>
        </p:nvSpPr>
        <p:spPr bwMode="auto">
          <a:xfrm>
            <a:off x="0" y="266700"/>
            <a:ext cx="10287000" cy="641350"/>
          </a:xfrm>
          <a:prstGeom prst="rect">
            <a:avLst/>
          </a:prstGeom>
          <a:noFill/>
          <a:ln w="9525">
            <a:noFill/>
            <a:miter lim="800000"/>
            <a:headEnd/>
            <a:tailEnd/>
          </a:ln>
          <a:effectLst/>
        </p:spPr>
        <p:txBody>
          <a:bodyPr>
            <a:spAutoFit/>
          </a:bodyPr>
          <a:lstStyle/>
          <a:p>
            <a:pPr>
              <a:spcBef>
                <a:spcPct val="50000"/>
              </a:spcBef>
            </a:pPr>
            <a:r>
              <a:rPr lang="en-US" sz="3600"/>
              <a:t>Accurate Measurements are Critical</a:t>
            </a:r>
          </a:p>
        </p:txBody>
      </p:sp>
      <p:grpSp>
        <p:nvGrpSpPr>
          <p:cNvPr id="1000452" name="Group 4"/>
          <p:cNvGrpSpPr>
            <a:grpSpLocks/>
          </p:cNvGrpSpPr>
          <p:nvPr/>
        </p:nvGrpSpPr>
        <p:grpSpPr bwMode="auto">
          <a:xfrm>
            <a:off x="696913" y="1308100"/>
            <a:ext cx="4668837" cy="4895850"/>
            <a:chOff x="1669" y="602"/>
            <a:chExt cx="2905" cy="3192"/>
          </a:xfrm>
        </p:grpSpPr>
        <p:sp>
          <p:nvSpPr>
            <p:cNvPr id="1000453" name="Rectangle 5"/>
            <p:cNvSpPr>
              <a:spLocks noChangeArrowheads="1"/>
            </p:cNvSpPr>
            <p:nvPr/>
          </p:nvSpPr>
          <p:spPr bwMode="auto">
            <a:xfrm>
              <a:off x="1671" y="602"/>
              <a:ext cx="2895" cy="63"/>
            </a:xfrm>
            <a:prstGeom prst="rect">
              <a:avLst/>
            </a:prstGeom>
            <a:solidFill>
              <a:schemeClr val="bg1"/>
            </a:solidFill>
            <a:ln w="9525">
              <a:solidFill>
                <a:schemeClr val="bg1"/>
              </a:solidFill>
              <a:miter lim="800000"/>
              <a:headEnd/>
              <a:tailEnd/>
            </a:ln>
            <a:effectLst/>
          </p:spPr>
          <p:txBody>
            <a:bodyPr wrap="none" anchor="ctr"/>
            <a:lstStyle/>
            <a:p>
              <a:endParaRPr lang="en-US"/>
            </a:p>
          </p:txBody>
        </p:sp>
        <p:pic>
          <p:nvPicPr>
            <p:cNvPr id="1000454" name="Picture 6" descr="J:\CCDSHARE\GRAPHICS\DNPA\DianeT\diane.jpg"/>
            <p:cNvPicPr>
              <a:picLocks noChangeAspect="1" noChangeArrowheads="1"/>
            </p:cNvPicPr>
            <p:nvPr/>
          </p:nvPicPr>
          <p:blipFill>
            <a:blip r:embed="rId3"/>
            <a:srcRect r="934"/>
            <a:stretch>
              <a:fillRect/>
            </a:stretch>
          </p:blipFill>
          <p:spPr bwMode="auto">
            <a:xfrm>
              <a:off x="1669" y="663"/>
              <a:ext cx="2905" cy="3131"/>
            </a:xfrm>
            <a:prstGeom prst="rect">
              <a:avLst/>
            </a:prstGeom>
            <a:noFill/>
            <a:effectLst>
              <a:outerShdw dist="35921" dir="2700000" algn="ctr" rotWithShape="0">
                <a:schemeClr val="tx2"/>
              </a:outerShdw>
            </a:effectLst>
          </p:spPr>
        </p:pic>
        <p:sp>
          <p:nvSpPr>
            <p:cNvPr id="1000455" name="Text Box 7"/>
            <p:cNvSpPr txBox="1">
              <a:spLocks noChangeArrowheads="1"/>
            </p:cNvSpPr>
            <p:nvPr/>
          </p:nvSpPr>
          <p:spPr bwMode="auto">
            <a:xfrm>
              <a:off x="2123" y="855"/>
              <a:ext cx="1479" cy="239"/>
            </a:xfrm>
            <a:prstGeom prst="rect">
              <a:avLst/>
            </a:prstGeom>
            <a:solidFill>
              <a:schemeClr val="bg1"/>
            </a:solidFill>
            <a:ln w="9525">
              <a:noFill/>
              <a:miter lim="800000"/>
              <a:headEnd/>
              <a:tailEnd/>
            </a:ln>
            <a:effectLst/>
          </p:spPr>
          <p:txBody>
            <a:bodyPr wrap="none">
              <a:spAutoFit/>
            </a:bodyPr>
            <a:lstStyle/>
            <a:p>
              <a:pPr algn="l"/>
              <a:r>
                <a:rPr lang="en-US" sz="1800">
                  <a:solidFill>
                    <a:schemeClr val="accent2"/>
                  </a:solidFill>
                </a:rPr>
                <a:t>Boys: 2 to 20 years</a:t>
              </a:r>
              <a:endParaRPr lang="en-US" sz="1800">
                <a:solidFill>
                  <a:srgbClr val="00CC99"/>
                </a:solidFill>
              </a:endParaRPr>
            </a:p>
          </p:txBody>
        </p:sp>
        <p:sp>
          <p:nvSpPr>
            <p:cNvPr id="1000456" name="Rectangle 8"/>
            <p:cNvSpPr>
              <a:spLocks noChangeArrowheads="1"/>
            </p:cNvSpPr>
            <p:nvPr/>
          </p:nvSpPr>
          <p:spPr bwMode="auto">
            <a:xfrm>
              <a:off x="1739" y="3491"/>
              <a:ext cx="186" cy="88"/>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1000457" name="Rectangle 9"/>
            <p:cNvSpPr>
              <a:spLocks noChangeArrowheads="1"/>
            </p:cNvSpPr>
            <p:nvPr/>
          </p:nvSpPr>
          <p:spPr bwMode="auto">
            <a:xfrm>
              <a:off x="4355" y="3521"/>
              <a:ext cx="138" cy="60"/>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1000458" name="Rectangle 10"/>
            <p:cNvSpPr>
              <a:spLocks noChangeArrowheads="1"/>
            </p:cNvSpPr>
            <p:nvPr/>
          </p:nvSpPr>
          <p:spPr bwMode="auto">
            <a:xfrm>
              <a:off x="1755" y="662"/>
              <a:ext cx="177" cy="81"/>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1000459" name="Rectangle 11"/>
            <p:cNvSpPr>
              <a:spLocks noChangeArrowheads="1"/>
            </p:cNvSpPr>
            <p:nvPr/>
          </p:nvSpPr>
          <p:spPr bwMode="auto">
            <a:xfrm>
              <a:off x="4362" y="668"/>
              <a:ext cx="129" cy="93"/>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grpSp>
      <p:sp>
        <p:nvSpPr>
          <p:cNvPr id="1000460" name="Oval 12"/>
          <p:cNvSpPr>
            <a:spLocks noChangeArrowheads="1"/>
          </p:cNvSpPr>
          <p:nvPr/>
        </p:nvSpPr>
        <p:spPr bwMode="auto">
          <a:xfrm>
            <a:off x="1803400" y="4738688"/>
            <a:ext cx="80963" cy="74612"/>
          </a:xfrm>
          <a:prstGeom prst="ellipse">
            <a:avLst/>
          </a:prstGeom>
          <a:solidFill>
            <a:schemeClr val="accent1"/>
          </a:solidFill>
          <a:ln w="9525">
            <a:solidFill>
              <a:schemeClr val="tx1"/>
            </a:solidFill>
            <a:round/>
            <a:headEnd/>
            <a:tailEnd/>
          </a:ln>
          <a:effectLst/>
        </p:spPr>
        <p:txBody>
          <a:bodyPr wrap="none" anchor="ctr"/>
          <a:lstStyle/>
          <a:p>
            <a:endParaRPr lang="en-US">
              <a:solidFill>
                <a:schemeClr val="accent1"/>
              </a:solidFill>
            </a:endParaRPr>
          </a:p>
        </p:txBody>
      </p:sp>
      <p:sp>
        <p:nvSpPr>
          <p:cNvPr id="1000461" name="Oval 13"/>
          <p:cNvSpPr>
            <a:spLocks noChangeArrowheads="1"/>
          </p:cNvSpPr>
          <p:nvPr/>
        </p:nvSpPr>
        <p:spPr bwMode="auto">
          <a:xfrm>
            <a:off x="1803400" y="4548188"/>
            <a:ext cx="80963" cy="74612"/>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Text Box 1026"/>
          <p:cNvSpPr txBox="1">
            <a:spLocks noChangeArrowheads="1"/>
          </p:cNvSpPr>
          <p:nvPr/>
        </p:nvSpPr>
        <p:spPr bwMode="auto">
          <a:xfrm>
            <a:off x="1441450" y="1417638"/>
            <a:ext cx="7893050" cy="5119687"/>
          </a:xfrm>
          <a:prstGeom prst="rect">
            <a:avLst/>
          </a:prstGeom>
          <a:noFill/>
          <a:ln w="9525">
            <a:noFill/>
            <a:miter lim="800000"/>
            <a:headEnd/>
            <a:tailEnd/>
          </a:ln>
          <a:effectLst>
            <a:outerShdw dist="35921" dir="2700000" algn="ctr" rotWithShape="0">
              <a:schemeClr val="tx1"/>
            </a:outerShdw>
          </a:effectLst>
        </p:spPr>
        <p:txBody>
          <a:bodyPr>
            <a:spAutoFit/>
          </a:bodyPr>
          <a:lstStyle/>
          <a:p>
            <a:pPr algn="l" defTabSz="346075">
              <a:lnSpc>
                <a:spcPct val="90000"/>
              </a:lnSpc>
              <a:buClr>
                <a:srgbClr val="00FFFF"/>
              </a:buClr>
              <a:buFontTx/>
              <a:buChar char="•"/>
            </a:pPr>
            <a:r>
              <a:rPr lang="en-US" sz="2800" b="0">
                <a:sym typeface="Monotype Sorts" pitchFamily="2" charset="2"/>
              </a:rPr>
              <a:t>  </a:t>
            </a:r>
            <a:r>
              <a:rPr lang="en-US" sz="2600">
                <a:solidFill>
                  <a:srgbClr val="FFFFFF"/>
                </a:solidFill>
                <a:sym typeface="Monotype Sorts" pitchFamily="2" charset="2"/>
              </a:rPr>
              <a:t>BMI-for-age charts (2-20 years) </a:t>
            </a:r>
          </a:p>
          <a:p>
            <a:pPr algn="l" defTabSz="346075">
              <a:lnSpc>
                <a:spcPct val="90000"/>
              </a:lnSpc>
              <a:buClr>
                <a:srgbClr val="00FFFF"/>
              </a:buClr>
              <a:buFontTx/>
              <a:buChar char="•"/>
            </a:pPr>
            <a:endParaRPr lang="en-US" sz="2600">
              <a:solidFill>
                <a:srgbClr val="FFFFFF"/>
              </a:solidFill>
              <a:sym typeface="Monotype Sorts" pitchFamily="2" charset="2"/>
            </a:endParaRPr>
          </a:p>
          <a:p>
            <a:pPr algn="l" defTabSz="346075">
              <a:lnSpc>
                <a:spcPct val="90000"/>
              </a:lnSpc>
              <a:buClr>
                <a:srgbClr val="00FFFF"/>
              </a:buClr>
              <a:buFontTx/>
              <a:buChar char="•"/>
            </a:pPr>
            <a:r>
              <a:rPr lang="en-US" sz="2600">
                <a:solidFill>
                  <a:schemeClr val="bg1"/>
                </a:solidFill>
                <a:sym typeface="Monotype Sorts" pitchFamily="2" charset="2"/>
              </a:rPr>
              <a:t>  85th percentile (at risk of overweight) 	      		</a:t>
            </a:r>
          </a:p>
          <a:p>
            <a:pPr algn="l" defTabSz="346075">
              <a:lnSpc>
                <a:spcPct val="90000"/>
              </a:lnSpc>
              <a:buClr>
                <a:srgbClr val="00FFFF"/>
              </a:buClr>
              <a:buFontTx/>
              <a:buChar char="•"/>
            </a:pPr>
            <a:r>
              <a:rPr lang="en-US" sz="2600" b="0">
                <a:solidFill>
                  <a:srgbClr val="FFFFFF"/>
                </a:solidFill>
                <a:sym typeface="Monotype Sorts" pitchFamily="2" charset="2"/>
              </a:rPr>
              <a:t>  </a:t>
            </a:r>
            <a:r>
              <a:rPr lang="en-US" sz="2600">
                <a:solidFill>
                  <a:srgbClr val="FFFFFF"/>
                </a:solidFill>
                <a:sym typeface="Monotype Sorts" pitchFamily="2" charset="2"/>
              </a:rPr>
              <a:t>3rd and 97th percentiles available</a:t>
            </a:r>
            <a:br>
              <a:rPr lang="en-US" sz="2600">
                <a:solidFill>
                  <a:srgbClr val="FFFFFF"/>
                </a:solidFill>
                <a:sym typeface="Monotype Sorts" pitchFamily="2" charset="2"/>
              </a:rPr>
            </a:br>
            <a:endParaRPr lang="en-US" sz="2600">
              <a:solidFill>
                <a:srgbClr val="FFFFFF"/>
              </a:solidFill>
              <a:sym typeface="Monotype Sorts" pitchFamily="2" charset="2"/>
            </a:endParaRPr>
          </a:p>
          <a:p>
            <a:pPr algn="l" defTabSz="346075">
              <a:lnSpc>
                <a:spcPct val="90000"/>
              </a:lnSpc>
              <a:buClr>
                <a:srgbClr val="00FFFF"/>
              </a:buClr>
              <a:buFontTx/>
              <a:buChar char="•"/>
            </a:pPr>
            <a:r>
              <a:rPr lang="en-US" sz="2600">
                <a:solidFill>
                  <a:schemeClr val="bg1"/>
                </a:solidFill>
                <a:sym typeface="Monotype Sorts" pitchFamily="2" charset="2"/>
              </a:rPr>
              <a:t>  Lower</a:t>
            </a:r>
            <a:r>
              <a:rPr lang="en-US" sz="2600">
                <a:sym typeface="Monotype Sorts" pitchFamily="2" charset="2"/>
              </a:rPr>
              <a:t> </a:t>
            </a:r>
            <a:r>
              <a:rPr lang="en-US" sz="2600">
                <a:solidFill>
                  <a:schemeClr val="bg1"/>
                </a:solidFill>
                <a:sym typeface="Monotype Sorts" pitchFamily="2" charset="2"/>
              </a:rPr>
              <a:t>limits of</a:t>
            </a:r>
            <a:r>
              <a:rPr lang="en-US" sz="2600">
                <a:sym typeface="Monotype Sorts" pitchFamily="2" charset="2"/>
              </a:rPr>
              <a:t> </a:t>
            </a:r>
            <a:r>
              <a:rPr lang="en-US" sz="2600">
                <a:solidFill>
                  <a:schemeClr val="bg1"/>
                </a:solidFill>
                <a:sym typeface="Monotype Sorts" pitchFamily="2" charset="2"/>
              </a:rPr>
              <a:t>length (45 vs. 49 cm) and 			height (77 vs. 90 cm) extended</a:t>
            </a:r>
          </a:p>
          <a:p>
            <a:pPr algn="l" defTabSz="346075">
              <a:lnSpc>
                <a:spcPct val="90000"/>
              </a:lnSpc>
              <a:buClr>
                <a:srgbClr val="00FFFF"/>
              </a:buClr>
              <a:buFontTx/>
              <a:buChar char="•"/>
            </a:pPr>
            <a:endParaRPr lang="en-US" sz="2600">
              <a:solidFill>
                <a:schemeClr val="bg1"/>
              </a:solidFill>
              <a:sym typeface="Monotype Sorts" pitchFamily="2" charset="2"/>
            </a:endParaRPr>
          </a:p>
          <a:p>
            <a:pPr algn="l" defTabSz="346075">
              <a:lnSpc>
                <a:spcPct val="90000"/>
              </a:lnSpc>
              <a:buClr>
                <a:srgbClr val="00FFFF"/>
              </a:buClr>
              <a:buFontTx/>
              <a:buChar char="•"/>
            </a:pPr>
            <a:r>
              <a:rPr lang="en-US" sz="2600">
                <a:solidFill>
                  <a:schemeClr val="bg1"/>
                </a:solidFill>
                <a:sym typeface="Monotype Sorts" pitchFamily="2" charset="2"/>
              </a:rPr>
              <a:t>  Smoothed percentile curves and z-scores      	agree</a:t>
            </a:r>
          </a:p>
          <a:p>
            <a:pPr algn="l" defTabSz="346075">
              <a:lnSpc>
                <a:spcPct val="90000"/>
              </a:lnSpc>
              <a:buClr>
                <a:srgbClr val="00FFFF"/>
              </a:buClr>
              <a:buFontTx/>
              <a:buChar char="•"/>
            </a:pPr>
            <a:endParaRPr lang="en-US" sz="2600">
              <a:solidFill>
                <a:schemeClr val="bg1"/>
              </a:solidFill>
              <a:sym typeface="Monotype Sorts" pitchFamily="2" charset="2"/>
            </a:endParaRPr>
          </a:p>
          <a:p>
            <a:pPr algn="l" defTabSz="346075">
              <a:lnSpc>
                <a:spcPct val="90000"/>
              </a:lnSpc>
              <a:buClr>
                <a:srgbClr val="00FFFF"/>
              </a:buClr>
              <a:buFontTx/>
              <a:buChar char="•"/>
            </a:pPr>
            <a:r>
              <a:rPr lang="en-US" sz="2600" b="0">
                <a:sym typeface="Monotype Sorts" pitchFamily="2" charset="2"/>
              </a:rPr>
              <a:t>  </a:t>
            </a:r>
            <a:r>
              <a:rPr lang="en-US" sz="2600">
                <a:solidFill>
                  <a:schemeClr val="bg1"/>
                </a:solidFill>
                <a:sym typeface="Monotype Sorts" pitchFamily="2" charset="2"/>
              </a:rPr>
              <a:t>Correction in the disjunction</a:t>
            </a:r>
            <a:r>
              <a:rPr lang="en-US" sz="2600" b="0">
                <a:solidFill>
                  <a:schemeClr val="bg1"/>
                </a:solidFill>
                <a:sym typeface="Monotype Sorts" pitchFamily="2" charset="2"/>
              </a:rPr>
              <a:t/>
            </a:r>
            <a:br>
              <a:rPr lang="en-US" sz="2600" b="0">
                <a:solidFill>
                  <a:schemeClr val="bg1"/>
                </a:solidFill>
                <a:sym typeface="Monotype Sorts" pitchFamily="2" charset="2"/>
              </a:rPr>
            </a:br>
            <a:endParaRPr lang="en-US" sz="2600" b="0">
              <a:solidFill>
                <a:schemeClr val="bg1"/>
              </a:solidFill>
              <a:sym typeface="Monotype Sorts" pitchFamily="2" charset="2"/>
            </a:endParaRPr>
          </a:p>
        </p:txBody>
      </p:sp>
      <p:sp>
        <p:nvSpPr>
          <p:cNvPr id="947203" name="Rectangle 1027"/>
          <p:cNvSpPr>
            <a:spLocks noChangeArrowheads="1"/>
          </p:cNvSpPr>
          <p:nvPr/>
        </p:nvSpPr>
        <p:spPr bwMode="auto">
          <a:xfrm>
            <a:off x="1588" y="257175"/>
            <a:ext cx="10285412" cy="1009650"/>
          </a:xfrm>
          <a:prstGeom prst="rect">
            <a:avLst/>
          </a:prstGeom>
          <a:noFill/>
          <a:ln w="9525">
            <a:noFill/>
            <a:miter lim="800000"/>
            <a:headEnd/>
            <a:tailEnd/>
          </a:ln>
          <a:effectLst>
            <a:outerShdw dist="35921" dir="2700000" algn="ctr" rotWithShape="0">
              <a:schemeClr val="tx1"/>
            </a:outerShdw>
          </a:effectLst>
        </p:spPr>
        <p:txBody>
          <a:bodyPr anchor="ctr"/>
          <a:lstStyle/>
          <a:p>
            <a:r>
              <a:rPr lang="en-US" sz="3600"/>
              <a:t>New Features of the Growth Charts</a:t>
            </a:r>
            <a:endParaRPr lang="en-US" sz="40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a:xfrm>
            <a:off x="0" y="304800"/>
            <a:ext cx="10287000" cy="1371600"/>
          </a:xfrm>
          <a:noFill/>
          <a:ln/>
          <a:effectLst>
            <a:outerShdw dist="35921" dir="2700000" algn="ctr" rotWithShape="0">
              <a:schemeClr val="tx1"/>
            </a:outerShdw>
          </a:effectLst>
        </p:spPr>
        <p:txBody>
          <a:bodyPr lIns="90488" tIns="44450" rIns="90488" bIns="44450"/>
          <a:lstStyle/>
          <a:p>
            <a:pPr algn="ctr"/>
            <a:r>
              <a:rPr lang="en-US" sz="3600"/>
              <a:t>Interpreting the BMI-for-Age Cutoffs</a:t>
            </a:r>
            <a:endParaRPr lang="en-US" b="0"/>
          </a:p>
        </p:txBody>
      </p:sp>
      <p:sp>
        <p:nvSpPr>
          <p:cNvPr id="996355" name="Rectangle 3"/>
          <p:cNvSpPr>
            <a:spLocks noChangeArrowheads="1"/>
          </p:cNvSpPr>
          <p:nvPr/>
        </p:nvSpPr>
        <p:spPr bwMode="auto">
          <a:xfrm>
            <a:off x="762000" y="1905000"/>
            <a:ext cx="8743950" cy="4419600"/>
          </a:xfrm>
          <a:prstGeom prst="rect">
            <a:avLst/>
          </a:prstGeom>
          <a:noFill/>
          <a:ln w="12700">
            <a:noFill/>
            <a:miter lim="800000"/>
            <a:headEnd/>
            <a:tailEnd/>
          </a:ln>
          <a:effectLst>
            <a:outerShdw dist="35921" dir="2700000" algn="ctr" rotWithShape="0">
              <a:schemeClr val="tx1"/>
            </a:outerShdw>
          </a:effectLst>
        </p:spPr>
        <p:txBody>
          <a:bodyPr lIns="90488" tIns="44450" rIns="90488" bIns="44450"/>
          <a:lstStyle/>
          <a:p>
            <a:pPr marL="342900" indent="-342900" algn="l">
              <a:spcBef>
                <a:spcPct val="20000"/>
              </a:spcBef>
              <a:buFontTx/>
              <a:buChar char="•"/>
            </a:pPr>
            <a:endParaRPr lang="en-US" sz="2800" b="0">
              <a:solidFill>
                <a:schemeClr val="bg1"/>
              </a:solidFill>
              <a:latin typeface="Arial Narrow" pitchFamily="34" charset="0"/>
            </a:endParaRPr>
          </a:p>
        </p:txBody>
      </p:sp>
      <p:sp>
        <p:nvSpPr>
          <p:cNvPr id="996356" name="Text Box 4"/>
          <p:cNvSpPr txBox="1">
            <a:spLocks noChangeArrowheads="1"/>
          </p:cNvSpPr>
          <p:nvPr/>
        </p:nvSpPr>
        <p:spPr bwMode="auto">
          <a:xfrm>
            <a:off x="2368550" y="2032000"/>
            <a:ext cx="5791200" cy="2830513"/>
          </a:xfrm>
          <a:prstGeom prst="rect">
            <a:avLst/>
          </a:prstGeom>
          <a:noFill/>
          <a:ln w="9525">
            <a:noFill/>
            <a:miter lim="800000"/>
            <a:headEnd/>
            <a:tailEnd/>
          </a:ln>
          <a:effectLst/>
        </p:spPr>
        <p:txBody>
          <a:bodyPr>
            <a:spAutoFit/>
          </a:bodyPr>
          <a:lstStyle/>
          <a:p>
            <a:pPr algn="l">
              <a:buFont typeface="Symbol" pitchFamily="18" charset="2"/>
              <a:buNone/>
            </a:pPr>
            <a:r>
              <a:rPr lang="en-US" u="sng">
                <a:solidFill>
                  <a:schemeClr val="bg1"/>
                </a:solidFill>
                <a:latin typeface="Times New Roman" charset="0"/>
              </a:rPr>
              <a:t>&gt;</a:t>
            </a:r>
            <a:r>
              <a:rPr lang="en-US">
                <a:solidFill>
                  <a:schemeClr val="bg1"/>
                </a:solidFill>
                <a:latin typeface="Times New Roman" charset="0"/>
              </a:rPr>
              <a:t> 95</a:t>
            </a:r>
            <a:r>
              <a:rPr lang="en-US" baseline="30000">
                <a:solidFill>
                  <a:schemeClr val="bg1"/>
                </a:solidFill>
                <a:latin typeface="Times New Roman" charset="0"/>
              </a:rPr>
              <a:t>th</a:t>
            </a:r>
            <a:r>
              <a:rPr lang="en-US">
                <a:solidFill>
                  <a:schemeClr val="bg1"/>
                </a:solidFill>
                <a:latin typeface="Times New Roman" charset="0"/>
              </a:rPr>
              <a:t> percentile          Overweight</a:t>
            </a:r>
          </a:p>
          <a:p>
            <a:pPr algn="l">
              <a:buFont typeface="Symbol" pitchFamily="18" charset="2"/>
              <a:buNone/>
            </a:pPr>
            <a:endParaRPr lang="en-US">
              <a:solidFill>
                <a:schemeClr val="bg1"/>
              </a:solidFill>
              <a:latin typeface="Times New Roman" charset="0"/>
            </a:endParaRPr>
          </a:p>
          <a:p>
            <a:pPr algn="l">
              <a:buFont typeface="Symbol" pitchFamily="18" charset="2"/>
              <a:buNone/>
            </a:pPr>
            <a:r>
              <a:rPr lang="en-US">
                <a:solidFill>
                  <a:schemeClr val="bg1"/>
                </a:solidFill>
                <a:latin typeface="Times New Roman" charset="0"/>
              </a:rPr>
              <a:t>85</a:t>
            </a:r>
            <a:r>
              <a:rPr lang="en-US" baseline="30000">
                <a:solidFill>
                  <a:schemeClr val="bg1"/>
                </a:solidFill>
                <a:latin typeface="Times New Roman" charset="0"/>
              </a:rPr>
              <a:t>th</a:t>
            </a:r>
            <a:r>
              <a:rPr lang="en-US">
                <a:solidFill>
                  <a:schemeClr val="bg1"/>
                </a:solidFill>
                <a:latin typeface="Times New Roman" charset="0"/>
              </a:rPr>
              <a:t> to &lt; 95</a:t>
            </a:r>
            <a:r>
              <a:rPr lang="en-US" baseline="30000">
                <a:solidFill>
                  <a:schemeClr val="bg1"/>
                </a:solidFill>
                <a:latin typeface="Times New Roman" charset="0"/>
              </a:rPr>
              <a:t>th</a:t>
            </a:r>
            <a:r>
              <a:rPr lang="en-US">
                <a:solidFill>
                  <a:schemeClr val="bg1"/>
                </a:solidFill>
                <a:latin typeface="Times New Roman" charset="0"/>
              </a:rPr>
              <a:t>             	  Risk of overweight</a:t>
            </a:r>
          </a:p>
          <a:p>
            <a:pPr algn="l">
              <a:buFont typeface="Symbol" pitchFamily="18" charset="2"/>
              <a:buNone/>
            </a:pPr>
            <a:r>
              <a:rPr lang="en-US">
                <a:solidFill>
                  <a:schemeClr val="bg1"/>
                </a:solidFill>
                <a:latin typeface="Times New Roman" charset="0"/>
              </a:rPr>
              <a:t>  percentile</a:t>
            </a:r>
          </a:p>
          <a:p>
            <a:pPr algn="l">
              <a:buFont typeface="Symbol" pitchFamily="18" charset="2"/>
              <a:buNone/>
            </a:pPr>
            <a:endParaRPr lang="en-US">
              <a:solidFill>
                <a:schemeClr val="bg1"/>
              </a:solidFill>
              <a:latin typeface="Times New Roman" charset="0"/>
            </a:endParaRPr>
          </a:p>
          <a:p>
            <a:pPr algn="l">
              <a:buFont typeface="Symbol" pitchFamily="18" charset="2"/>
              <a:buNone/>
            </a:pPr>
            <a:r>
              <a:rPr lang="en-US">
                <a:solidFill>
                  <a:schemeClr val="bg1"/>
                </a:solidFill>
                <a:latin typeface="Times New Roman" charset="0"/>
              </a:rPr>
              <a:t>&lt; 5</a:t>
            </a:r>
            <a:r>
              <a:rPr lang="en-US" baseline="30000">
                <a:solidFill>
                  <a:schemeClr val="bg1"/>
                </a:solidFill>
                <a:latin typeface="Times New Roman" charset="0"/>
              </a:rPr>
              <a:t>th</a:t>
            </a:r>
            <a:r>
              <a:rPr lang="en-US">
                <a:solidFill>
                  <a:schemeClr val="bg1"/>
                </a:solidFill>
                <a:latin typeface="Times New Roman" charset="0"/>
              </a:rPr>
              <a:t> percentile            Underweight</a:t>
            </a:r>
            <a:endParaRPr lang="en-US">
              <a:solidFill>
                <a:schemeClr val="bg1"/>
              </a:solidFill>
            </a:endParaRPr>
          </a:p>
          <a:p>
            <a:pPr>
              <a:spcBef>
                <a:spcPct val="50000"/>
              </a:spcBef>
            </a:pPr>
            <a:endParaRPr lang="en-US">
              <a:solidFill>
                <a:srgbClr val="FFFF99"/>
              </a:solidFill>
            </a:endParaRPr>
          </a:p>
        </p:txBody>
      </p:sp>
      <p:sp>
        <p:nvSpPr>
          <p:cNvPr id="996357" name="Line 5"/>
          <p:cNvSpPr>
            <a:spLocks noChangeShapeType="1"/>
          </p:cNvSpPr>
          <p:nvPr/>
        </p:nvSpPr>
        <p:spPr bwMode="auto">
          <a:xfrm>
            <a:off x="1930400" y="1762125"/>
            <a:ext cx="6457950" cy="0"/>
          </a:xfrm>
          <a:prstGeom prst="line">
            <a:avLst/>
          </a:prstGeom>
          <a:noFill/>
          <a:ln w="9525">
            <a:solidFill>
              <a:srgbClr val="00FFFF"/>
            </a:solidFill>
            <a:round/>
            <a:headEnd/>
            <a:tailEnd/>
          </a:ln>
          <a:effectLst/>
        </p:spPr>
        <p:txBody>
          <a:bodyPr wrap="none" anchor="ctr"/>
          <a:lstStyle/>
          <a:p>
            <a:endParaRPr lang="en-US"/>
          </a:p>
        </p:txBody>
      </p:sp>
      <p:sp>
        <p:nvSpPr>
          <p:cNvPr id="996358" name="Line 6"/>
          <p:cNvSpPr>
            <a:spLocks noChangeShapeType="1"/>
          </p:cNvSpPr>
          <p:nvPr/>
        </p:nvSpPr>
        <p:spPr bwMode="auto">
          <a:xfrm>
            <a:off x="1930400" y="4829175"/>
            <a:ext cx="6457950" cy="0"/>
          </a:xfrm>
          <a:prstGeom prst="line">
            <a:avLst/>
          </a:prstGeom>
          <a:noFill/>
          <a:ln w="9525">
            <a:solidFill>
              <a:srgbClr val="00FFFF"/>
            </a:solidFill>
            <a:round/>
            <a:headEnd/>
            <a:tailEnd/>
          </a:ln>
          <a:effectLst/>
        </p:spPr>
        <p:txBody>
          <a:bodyPr wrap="none" anchor="ctr"/>
          <a:lstStyle/>
          <a:p>
            <a:endParaRPr lang="en-US"/>
          </a:p>
        </p:txBody>
      </p:sp>
      <p:sp>
        <p:nvSpPr>
          <p:cNvPr id="996359" name="Line 7"/>
          <p:cNvSpPr>
            <a:spLocks noChangeShapeType="1"/>
          </p:cNvSpPr>
          <p:nvPr/>
        </p:nvSpPr>
        <p:spPr bwMode="auto">
          <a:xfrm>
            <a:off x="1947863" y="1762125"/>
            <a:ext cx="0" cy="3071813"/>
          </a:xfrm>
          <a:prstGeom prst="line">
            <a:avLst/>
          </a:prstGeom>
          <a:noFill/>
          <a:ln w="9525">
            <a:solidFill>
              <a:srgbClr val="00FFFF"/>
            </a:solidFill>
            <a:round/>
            <a:headEnd/>
            <a:tailEnd/>
          </a:ln>
          <a:effectLst/>
        </p:spPr>
        <p:txBody>
          <a:bodyPr wrap="none" anchor="ctr"/>
          <a:lstStyle/>
          <a:p>
            <a:endParaRPr lang="en-US"/>
          </a:p>
        </p:txBody>
      </p:sp>
      <p:sp>
        <p:nvSpPr>
          <p:cNvPr id="996360" name="Line 8"/>
          <p:cNvSpPr>
            <a:spLocks noChangeShapeType="1"/>
          </p:cNvSpPr>
          <p:nvPr/>
        </p:nvSpPr>
        <p:spPr bwMode="auto">
          <a:xfrm flipH="1">
            <a:off x="8389938" y="1781175"/>
            <a:ext cx="7937" cy="3067050"/>
          </a:xfrm>
          <a:prstGeom prst="line">
            <a:avLst/>
          </a:prstGeom>
          <a:noFill/>
          <a:ln w="9525">
            <a:solidFill>
              <a:srgbClr val="00FFFF"/>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96354"/>
                                        </p:tgtEl>
                                        <p:attrNameLst>
                                          <p:attrName>style.visibility</p:attrName>
                                        </p:attrNameLst>
                                      </p:cBhvr>
                                      <p:to>
                                        <p:strVal val="visible"/>
                                      </p:to>
                                    </p:set>
                                    <p:anim calcmode="lin" valueType="num">
                                      <p:cBhvr additive="base">
                                        <p:cTn id="7" dur="500" fill="hold"/>
                                        <p:tgtEl>
                                          <p:spTgt spid="996354"/>
                                        </p:tgtEl>
                                        <p:attrNameLst>
                                          <p:attrName>ppt_x</p:attrName>
                                        </p:attrNameLst>
                                      </p:cBhvr>
                                      <p:tavLst>
                                        <p:tav tm="0">
                                          <p:val>
                                            <p:strVal val="#ppt_x"/>
                                          </p:val>
                                        </p:tav>
                                        <p:tav tm="100000">
                                          <p:val>
                                            <p:strVal val="#ppt_x"/>
                                          </p:val>
                                        </p:tav>
                                      </p:tavLst>
                                    </p:anim>
                                    <p:anim calcmode="lin" valueType="num">
                                      <p:cBhvr additive="base">
                                        <p:cTn id="8" dur="500" fill="hold"/>
                                        <p:tgtEl>
                                          <p:spTgt spid="99635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996355">
                                            <p:txEl>
                                              <p:pRg st="0" end="0"/>
                                            </p:txEl>
                                          </p:spTgt>
                                        </p:tgtEl>
                                        <p:attrNameLst>
                                          <p:attrName>style.visibility</p:attrName>
                                        </p:attrNameLst>
                                      </p:cBhvr>
                                      <p:to>
                                        <p:strVal val="visible"/>
                                      </p:to>
                                    </p:set>
                                    <p:anim calcmode="lin" valueType="num">
                                      <p:cBhvr additive="base">
                                        <p:cTn id="13" dur="500" fill="hold"/>
                                        <p:tgtEl>
                                          <p:spTgt spid="9963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635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6355">
                                            <p:txEl>
                                              <p:pRg st="0" end="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4" grpId="0" autoUpdateAnimBg="0"/>
      <p:bldP spid="996355"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0" y="228600"/>
            <a:ext cx="10287000" cy="1143000"/>
          </a:xfrm>
        </p:spPr>
        <p:txBody>
          <a:bodyPr/>
          <a:lstStyle/>
          <a:p>
            <a:pPr algn="ctr"/>
            <a:r>
              <a:rPr lang="en-US" sz="3600"/>
              <a:t>Interpreting the BMI-for-Age Chart </a:t>
            </a:r>
            <a:endParaRPr lang="en-US"/>
          </a:p>
        </p:txBody>
      </p:sp>
      <p:sp>
        <p:nvSpPr>
          <p:cNvPr id="998403" name="Rectangle 3"/>
          <p:cNvSpPr>
            <a:spLocks noGrp="1" noChangeArrowheads="1"/>
          </p:cNvSpPr>
          <p:nvPr>
            <p:ph type="body" idx="1"/>
          </p:nvPr>
        </p:nvSpPr>
        <p:spPr>
          <a:xfrm>
            <a:off x="1466850" y="1490663"/>
            <a:ext cx="7658100" cy="4710112"/>
          </a:xfrm>
        </p:spPr>
        <p:txBody>
          <a:bodyPr/>
          <a:lstStyle/>
          <a:p>
            <a:pPr>
              <a:buClr>
                <a:srgbClr val="FF6600"/>
              </a:buClr>
            </a:pPr>
            <a:r>
              <a:rPr lang="en-US" sz="2600" b="1">
                <a:latin typeface="Tahoma" pitchFamily="34" charset="0"/>
              </a:rPr>
              <a:t>BMI-for-age indicates a child’s weight in relation to his/her height for a specific age and gender</a:t>
            </a:r>
          </a:p>
          <a:p>
            <a:pPr>
              <a:buClr>
                <a:srgbClr val="FF6600"/>
              </a:buClr>
              <a:buFontTx/>
              <a:buNone/>
            </a:pPr>
            <a:r>
              <a:rPr lang="en-US" sz="2600" b="1">
                <a:latin typeface="Tahoma" pitchFamily="34" charset="0"/>
              </a:rPr>
              <a:t> </a:t>
            </a:r>
          </a:p>
          <a:p>
            <a:pPr>
              <a:buClr>
                <a:srgbClr val="FF6600"/>
              </a:buClr>
            </a:pPr>
            <a:r>
              <a:rPr lang="en-US" sz="2600" b="1">
                <a:latin typeface="Tahoma" pitchFamily="34" charset="0"/>
              </a:rPr>
              <a:t>Need a series of BMI plots to determine the growth trend</a:t>
            </a:r>
          </a:p>
          <a:p>
            <a:pPr>
              <a:buClr>
                <a:srgbClr val="FF6600"/>
              </a:buClr>
            </a:pPr>
            <a:endParaRPr lang="en-US" sz="2600" b="1">
              <a:latin typeface="Tahoma" pitchFamily="34" charset="0"/>
            </a:endParaRPr>
          </a:p>
          <a:p>
            <a:pPr>
              <a:buClr>
                <a:srgbClr val="FF6600"/>
              </a:buClr>
            </a:pPr>
            <a:r>
              <a:rPr lang="en-US" sz="2600" b="1">
                <a:latin typeface="Tahoma" pitchFamily="34" charset="0"/>
              </a:rPr>
              <a:t>If indices deviate from normal growth patterns, further assessment may be needed</a:t>
            </a:r>
          </a:p>
          <a:p>
            <a:pPr lvl="1">
              <a:buClr>
                <a:srgbClr val="FF6600"/>
              </a:buClr>
            </a:pPr>
            <a:endParaRPr lang="en-US" sz="2600" b="1">
              <a:latin typeface="Tahoma"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0" y="609600"/>
            <a:ext cx="10285413" cy="1143000"/>
          </a:xfrm>
        </p:spPr>
        <p:txBody>
          <a:bodyPr/>
          <a:lstStyle/>
          <a:p>
            <a:pPr algn="ctr"/>
            <a:r>
              <a:rPr lang="en-US" sz="3600"/>
              <a:t>Example: “Sam” </a:t>
            </a:r>
            <a:endParaRPr lang="en-US"/>
          </a:p>
        </p:txBody>
      </p:sp>
      <p:sp>
        <p:nvSpPr>
          <p:cNvPr id="1002499" name="Rectangle 3"/>
          <p:cNvSpPr>
            <a:spLocks noGrp="1" noChangeArrowheads="1"/>
          </p:cNvSpPr>
          <p:nvPr>
            <p:ph type="body" idx="1"/>
          </p:nvPr>
        </p:nvSpPr>
        <p:spPr>
          <a:xfrm>
            <a:off x="2390775" y="2266950"/>
            <a:ext cx="6986588" cy="2533650"/>
          </a:xfrm>
        </p:spPr>
        <p:txBody>
          <a:bodyPr/>
          <a:lstStyle/>
          <a:p>
            <a:pPr>
              <a:lnSpc>
                <a:spcPct val="90000"/>
              </a:lnSpc>
              <a:buClr>
                <a:srgbClr val="FF6600"/>
              </a:buClr>
            </a:pPr>
            <a:r>
              <a:rPr lang="en-US" sz="2800" b="1">
                <a:latin typeface="Tahoma" pitchFamily="34" charset="0"/>
              </a:rPr>
              <a:t>Name:    Sam</a:t>
            </a:r>
          </a:p>
          <a:p>
            <a:pPr>
              <a:lnSpc>
                <a:spcPct val="90000"/>
              </a:lnSpc>
              <a:buClr>
                <a:srgbClr val="FF6600"/>
              </a:buClr>
            </a:pPr>
            <a:r>
              <a:rPr lang="en-US" sz="2800" b="1">
                <a:latin typeface="Tahoma" pitchFamily="34" charset="0"/>
              </a:rPr>
              <a:t>Weight:  37 lb 4 oz  (16.9 kg)</a:t>
            </a:r>
          </a:p>
          <a:p>
            <a:pPr>
              <a:lnSpc>
                <a:spcPct val="90000"/>
              </a:lnSpc>
              <a:buClr>
                <a:srgbClr val="FF6600"/>
              </a:buClr>
            </a:pPr>
            <a:r>
              <a:rPr lang="en-US" sz="2800" b="1">
                <a:latin typeface="Tahoma" pitchFamily="34" charset="0"/>
              </a:rPr>
              <a:t>Height:   41.5 inches  (105 cm)</a:t>
            </a:r>
          </a:p>
          <a:p>
            <a:pPr>
              <a:lnSpc>
                <a:spcPct val="90000"/>
              </a:lnSpc>
              <a:buClr>
                <a:srgbClr val="FF6600"/>
              </a:buClr>
            </a:pPr>
            <a:r>
              <a:rPr lang="en-US" sz="2800" b="1">
                <a:latin typeface="Tahoma" pitchFamily="34" charset="0"/>
              </a:rPr>
              <a:t>Age: 3.5 years</a:t>
            </a:r>
          </a:p>
          <a:p>
            <a:pPr>
              <a:lnSpc>
                <a:spcPct val="90000"/>
              </a:lnSpc>
              <a:buClr>
                <a:srgbClr val="FF6600"/>
              </a:buClr>
            </a:pPr>
            <a:r>
              <a:rPr lang="en-US" sz="2800" b="1">
                <a:latin typeface="Tahoma" pitchFamily="34" charset="0"/>
              </a:rPr>
              <a:t>BMI: 15.2</a:t>
            </a:r>
          </a:p>
          <a:p>
            <a:pPr>
              <a:lnSpc>
                <a:spcPct val="90000"/>
              </a:lnSpc>
              <a:buClr>
                <a:srgbClr val="FF6600"/>
              </a:buClr>
            </a:pP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0" y="0"/>
            <a:ext cx="10287000" cy="1143000"/>
          </a:xfrm>
        </p:spPr>
        <p:txBody>
          <a:bodyPr/>
          <a:lstStyle/>
          <a:p>
            <a:pPr algn="ctr"/>
            <a:r>
              <a:rPr lang="en-US" sz="3600"/>
              <a:t> </a:t>
            </a:r>
            <a:r>
              <a:rPr lang="en-US" sz="3200"/>
              <a:t>Sam’s BMI Plotted on Boy’s BMI-for-Age Chart</a:t>
            </a:r>
            <a:endParaRPr lang="en-US"/>
          </a:p>
        </p:txBody>
      </p:sp>
      <p:sp>
        <p:nvSpPr>
          <p:cNvPr id="1004547" name="Rectangle 3"/>
          <p:cNvSpPr>
            <a:spLocks noGrp="1" noChangeArrowheads="1"/>
          </p:cNvSpPr>
          <p:nvPr>
            <p:ph type="body" idx="1"/>
          </p:nvPr>
        </p:nvSpPr>
        <p:spPr/>
        <p:txBody>
          <a:bodyPr/>
          <a:lstStyle/>
          <a:p>
            <a:pPr lvl="1">
              <a:buFontTx/>
              <a:buNone/>
            </a:pPr>
            <a:r>
              <a:rPr lang="en-US"/>
              <a:t>	</a:t>
            </a:r>
          </a:p>
        </p:txBody>
      </p:sp>
      <p:sp>
        <p:nvSpPr>
          <p:cNvPr id="1004548" name="Text Box 4"/>
          <p:cNvSpPr txBox="1">
            <a:spLocks noChangeArrowheads="1"/>
          </p:cNvSpPr>
          <p:nvPr/>
        </p:nvSpPr>
        <p:spPr bwMode="auto">
          <a:xfrm>
            <a:off x="5962650" y="1390650"/>
            <a:ext cx="3924300" cy="3636963"/>
          </a:xfrm>
          <a:prstGeom prst="rect">
            <a:avLst/>
          </a:prstGeom>
          <a:noFill/>
          <a:ln w="9525">
            <a:noFill/>
            <a:miter lim="800000"/>
            <a:headEnd/>
            <a:tailEnd/>
          </a:ln>
          <a:effectLst/>
        </p:spPr>
        <p:txBody>
          <a:bodyPr>
            <a:spAutoFit/>
          </a:bodyPr>
          <a:lstStyle/>
          <a:p>
            <a:pPr algn="l" defTabSz="228600">
              <a:spcBef>
                <a:spcPct val="50000"/>
              </a:spcBef>
            </a:pPr>
            <a:r>
              <a:rPr lang="en-US"/>
              <a:t>Interpretation:</a:t>
            </a:r>
          </a:p>
          <a:p>
            <a:pPr algn="l" defTabSz="228600">
              <a:spcBef>
                <a:spcPct val="50000"/>
              </a:spcBef>
              <a:buClr>
                <a:srgbClr val="00FFFF"/>
              </a:buClr>
              <a:buFontTx/>
              <a:buChar char="•"/>
            </a:pPr>
            <a:r>
              <a:rPr lang="en-US"/>
              <a:t> </a:t>
            </a:r>
            <a:r>
              <a:rPr lang="en-US">
                <a:solidFill>
                  <a:schemeClr val="bg1"/>
                </a:solidFill>
              </a:rPr>
              <a:t>Sam’s </a:t>
            </a:r>
            <a:r>
              <a:rPr lang="en-US" sz="2300">
                <a:solidFill>
                  <a:schemeClr val="bg1"/>
                </a:solidFill>
              </a:rPr>
              <a:t>BMI-for-age is slightly below the 25th %tile	so it falls within the normal range. </a:t>
            </a:r>
          </a:p>
          <a:p>
            <a:pPr algn="l" defTabSz="228600">
              <a:spcBef>
                <a:spcPct val="50000"/>
              </a:spcBef>
              <a:buClr>
                <a:srgbClr val="00FFFF"/>
              </a:buClr>
              <a:buFontTx/>
              <a:buChar char="•"/>
            </a:pPr>
            <a:r>
              <a:rPr lang="en-US" sz="2300">
                <a:solidFill>
                  <a:schemeClr val="bg1"/>
                </a:solidFill>
              </a:rPr>
              <a:t> Of 100 boys who are the same age, fewer than 25 have a BMI-for-age lower than Sam’s.</a:t>
            </a:r>
          </a:p>
        </p:txBody>
      </p:sp>
      <p:grpSp>
        <p:nvGrpSpPr>
          <p:cNvPr id="1004549" name="Group 5"/>
          <p:cNvGrpSpPr>
            <a:grpSpLocks/>
          </p:cNvGrpSpPr>
          <p:nvPr/>
        </p:nvGrpSpPr>
        <p:grpSpPr bwMode="auto">
          <a:xfrm>
            <a:off x="773113" y="1127125"/>
            <a:ext cx="4802187" cy="5429250"/>
            <a:chOff x="1669" y="602"/>
            <a:chExt cx="2905" cy="3192"/>
          </a:xfrm>
        </p:grpSpPr>
        <p:sp>
          <p:nvSpPr>
            <p:cNvPr id="1004550" name="Rectangle 6"/>
            <p:cNvSpPr>
              <a:spLocks noChangeArrowheads="1"/>
            </p:cNvSpPr>
            <p:nvPr/>
          </p:nvSpPr>
          <p:spPr bwMode="auto">
            <a:xfrm>
              <a:off x="1671" y="602"/>
              <a:ext cx="2895" cy="63"/>
            </a:xfrm>
            <a:prstGeom prst="rect">
              <a:avLst/>
            </a:prstGeom>
            <a:solidFill>
              <a:schemeClr val="bg1"/>
            </a:solidFill>
            <a:ln w="9525">
              <a:solidFill>
                <a:schemeClr val="bg1"/>
              </a:solidFill>
              <a:miter lim="800000"/>
              <a:headEnd/>
              <a:tailEnd/>
            </a:ln>
            <a:effectLst/>
          </p:spPr>
          <p:txBody>
            <a:bodyPr wrap="none" anchor="ctr"/>
            <a:lstStyle/>
            <a:p>
              <a:endParaRPr lang="en-US"/>
            </a:p>
          </p:txBody>
        </p:sp>
        <p:pic>
          <p:nvPicPr>
            <p:cNvPr id="1004551" name="Picture 7" descr="J:\CCDSHARE\GRAPHICS\DNPA\DianeT\diane.jpg"/>
            <p:cNvPicPr>
              <a:picLocks noChangeAspect="1" noChangeArrowheads="1"/>
            </p:cNvPicPr>
            <p:nvPr/>
          </p:nvPicPr>
          <p:blipFill>
            <a:blip r:embed="rId3"/>
            <a:srcRect r="934"/>
            <a:stretch>
              <a:fillRect/>
            </a:stretch>
          </p:blipFill>
          <p:spPr bwMode="auto">
            <a:xfrm>
              <a:off x="1669" y="663"/>
              <a:ext cx="2905" cy="3131"/>
            </a:xfrm>
            <a:prstGeom prst="rect">
              <a:avLst/>
            </a:prstGeom>
            <a:noFill/>
            <a:effectLst>
              <a:outerShdw dist="35921" dir="2700000" algn="ctr" rotWithShape="0">
                <a:schemeClr val="tx2"/>
              </a:outerShdw>
            </a:effectLst>
          </p:spPr>
        </p:pic>
        <p:sp>
          <p:nvSpPr>
            <p:cNvPr id="1004552" name="Text Box 8"/>
            <p:cNvSpPr txBox="1">
              <a:spLocks noChangeArrowheads="1"/>
            </p:cNvSpPr>
            <p:nvPr/>
          </p:nvSpPr>
          <p:spPr bwMode="auto">
            <a:xfrm>
              <a:off x="2123" y="855"/>
              <a:ext cx="1438" cy="216"/>
            </a:xfrm>
            <a:prstGeom prst="rect">
              <a:avLst/>
            </a:prstGeom>
            <a:solidFill>
              <a:schemeClr val="bg1"/>
            </a:solidFill>
            <a:ln w="9525">
              <a:noFill/>
              <a:miter lim="800000"/>
              <a:headEnd/>
              <a:tailEnd/>
            </a:ln>
            <a:effectLst/>
          </p:spPr>
          <p:txBody>
            <a:bodyPr wrap="none">
              <a:spAutoFit/>
            </a:bodyPr>
            <a:lstStyle/>
            <a:p>
              <a:pPr algn="l"/>
              <a:r>
                <a:rPr lang="en-US" sz="1800">
                  <a:solidFill>
                    <a:srgbClr val="00CC99"/>
                  </a:solidFill>
                </a:rPr>
                <a:t>Boys: 2 to 20 years</a:t>
              </a:r>
            </a:p>
          </p:txBody>
        </p:sp>
        <p:sp>
          <p:nvSpPr>
            <p:cNvPr id="1004553" name="Rectangle 9"/>
            <p:cNvSpPr>
              <a:spLocks noChangeArrowheads="1"/>
            </p:cNvSpPr>
            <p:nvPr/>
          </p:nvSpPr>
          <p:spPr bwMode="auto">
            <a:xfrm>
              <a:off x="1739" y="3491"/>
              <a:ext cx="186" cy="88"/>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1004554" name="Rectangle 10"/>
            <p:cNvSpPr>
              <a:spLocks noChangeArrowheads="1"/>
            </p:cNvSpPr>
            <p:nvPr/>
          </p:nvSpPr>
          <p:spPr bwMode="auto">
            <a:xfrm>
              <a:off x="4355" y="3521"/>
              <a:ext cx="138" cy="60"/>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1004555" name="Rectangle 11"/>
            <p:cNvSpPr>
              <a:spLocks noChangeArrowheads="1"/>
            </p:cNvSpPr>
            <p:nvPr/>
          </p:nvSpPr>
          <p:spPr bwMode="auto">
            <a:xfrm>
              <a:off x="1755" y="662"/>
              <a:ext cx="177" cy="81"/>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sp>
          <p:nvSpPr>
            <p:cNvPr id="1004556" name="Rectangle 12"/>
            <p:cNvSpPr>
              <a:spLocks noChangeArrowheads="1"/>
            </p:cNvSpPr>
            <p:nvPr/>
          </p:nvSpPr>
          <p:spPr bwMode="auto">
            <a:xfrm>
              <a:off x="4362" y="668"/>
              <a:ext cx="129" cy="93"/>
            </a:xfrm>
            <a:prstGeom prst="rect">
              <a:avLst/>
            </a:prstGeom>
            <a:solidFill>
              <a:schemeClr val="bg1"/>
            </a:solidFill>
            <a:ln w="9525">
              <a:solidFill>
                <a:schemeClr val="bg1"/>
              </a:solidFill>
              <a:miter lim="800000"/>
              <a:headEnd/>
              <a:tailEnd/>
            </a:ln>
            <a:effectLst/>
          </p:spPr>
          <p:txBody>
            <a:bodyPr wrap="none" anchor="ctr"/>
            <a:lstStyle/>
            <a:p>
              <a:r>
                <a:rPr lang="en-US" sz="800">
                  <a:solidFill>
                    <a:schemeClr val="tx1"/>
                  </a:solidFill>
                </a:rPr>
                <a:t>BMI</a:t>
              </a:r>
            </a:p>
          </p:txBody>
        </p:sp>
      </p:grpSp>
      <p:sp>
        <p:nvSpPr>
          <p:cNvPr id="1004557" name="Oval 13"/>
          <p:cNvSpPr>
            <a:spLocks noChangeArrowheads="1"/>
          </p:cNvSpPr>
          <p:nvPr/>
        </p:nvSpPr>
        <p:spPr bwMode="auto">
          <a:xfrm>
            <a:off x="1479550" y="5021263"/>
            <a:ext cx="138113" cy="138112"/>
          </a:xfrm>
          <a:prstGeom prst="ellipse">
            <a:avLst/>
          </a:prstGeom>
          <a:solidFill>
            <a:srgbClr val="FF6600"/>
          </a:solidFill>
          <a:ln w="9525">
            <a:solidFill>
              <a:schemeClr val="tx1"/>
            </a:solidFill>
            <a:round/>
            <a:headEnd/>
            <a:tailEnd/>
          </a:ln>
          <a:effectLst/>
        </p:spPr>
        <p:txBody>
          <a:bodyPr wrap="none" anchor="ctr"/>
          <a:lstStyle/>
          <a:p>
            <a:endParaRPr lang="en-US">
              <a:solidFill>
                <a:srgbClr val="FF66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Text Box 2050"/>
          <p:cNvSpPr txBox="1">
            <a:spLocks noChangeArrowheads="1"/>
          </p:cNvSpPr>
          <p:nvPr/>
        </p:nvSpPr>
        <p:spPr bwMode="auto">
          <a:xfrm>
            <a:off x="0" y="557213"/>
            <a:ext cx="10287000" cy="641350"/>
          </a:xfrm>
          <a:prstGeom prst="rect">
            <a:avLst/>
          </a:prstGeom>
          <a:noFill/>
          <a:ln w="9525">
            <a:noFill/>
            <a:miter lim="800000"/>
            <a:headEnd/>
            <a:tailEnd/>
          </a:ln>
          <a:effectLst/>
        </p:spPr>
        <p:txBody>
          <a:bodyPr>
            <a:spAutoFit/>
          </a:bodyPr>
          <a:lstStyle/>
          <a:p>
            <a:pPr>
              <a:spcBef>
                <a:spcPct val="50000"/>
              </a:spcBef>
            </a:pPr>
            <a:r>
              <a:rPr lang="en-US" sz="3600"/>
              <a:t>Summary of Using BMI-for-Age</a:t>
            </a:r>
          </a:p>
        </p:txBody>
      </p:sp>
      <p:sp>
        <p:nvSpPr>
          <p:cNvPr id="1006595" name="Text Box 2051"/>
          <p:cNvSpPr txBox="1">
            <a:spLocks noChangeArrowheads="1"/>
          </p:cNvSpPr>
          <p:nvPr/>
        </p:nvSpPr>
        <p:spPr bwMode="auto">
          <a:xfrm>
            <a:off x="1320800" y="1619250"/>
            <a:ext cx="8405813" cy="4578350"/>
          </a:xfrm>
          <a:prstGeom prst="rect">
            <a:avLst/>
          </a:prstGeom>
          <a:noFill/>
          <a:ln w="9525">
            <a:noFill/>
            <a:miter lim="800000"/>
            <a:headEnd/>
            <a:tailEnd/>
          </a:ln>
          <a:effectLst/>
        </p:spPr>
        <p:txBody>
          <a:bodyPr>
            <a:spAutoFit/>
          </a:bodyPr>
          <a:lstStyle/>
          <a:p>
            <a:pPr algn="l" defTabSz="342900">
              <a:spcBef>
                <a:spcPct val="50000"/>
              </a:spcBef>
              <a:buClr>
                <a:srgbClr val="FF6600"/>
              </a:buClr>
              <a:buFontTx/>
              <a:buChar char="•"/>
            </a:pPr>
            <a:r>
              <a:rPr lang="en-US" sz="2800"/>
              <a:t>  </a:t>
            </a:r>
            <a:r>
              <a:rPr lang="en-US" sz="2800">
                <a:solidFill>
                  <a:schemeClr val="bg1"/>
                </a:solidFill>
              </a:rPr>
              <a:t>BMI-for-age is the recommended method 	for screening overweight and underweight</a:t>
            </a:r>
          </a:p>
          <a:p>
            <a:pPr algn="l" defTabSz="342900">
              <a:spcBef>
                <a:spcPct val="50000"/>
              </a:spcBef>
              <a:buClr>
                <a:srgbClr val="FF6600"/>
              </a:buClr>
              <a:buFontTx/>
              <a:buChar char="•"/>
            </a:pPr>
            <a:r>
              <a:rPr lang="en-US" sz="2800">
                <a:solidFill>
                  <a:schemeClr val="bg1"/>
                </a:solidFill>
              </a:rPr>
              <a:t>  For children, BMI is age and gender 					specific; for adults there are fixed cut 				points</a:t>
            </a:r>
          </a:p>
          <a:p>
            <a:pPr algn="l" defTabSz="342900">
              <a:spcBef>
                <a:spcPct val="50000"/>
              </a:spcBef>
              <a:buClr>
                <a:srgbClr val="FF6600"/>
              </a:buClr>
              <a:buFontTx/>
              <a:buChar char="•"/>
            </a:pPr>
            <a:r>
              <a:rPr lang="en-US" sz="2800">
                <a:solidFill>
                  <a:schemeClr val="bg1"/>
                </a:solidFill>
              </a:rPr>
              <a:t>  Accurate and periodic measurements are 		important elements of any anthropometric 	screening</a:t>
            </a:r>
          </a:p>
          <a:p>
            <a:pPr algn="l" defTabSz="342900">
              <a:spcBef>
                <a:spcPct val="50000"/>
              </a:spcBef>
              <a:buFontTx/>
              <a:buChar char="•"/>
            </a:pPr>
            <a:endParaRPr lang="en-US" sz="28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0" y="609600"/>
            <a:ext cx="10285413" cy="1143000"/>
          </a:xfrm>
        </p:spPr>
        <p:txBody>
          <a:bodyPr/>
          <a:lstStyle/>
          <a:p>
            <a:pPr algn="ctr"/>
            <a:r>
              <a:rPr lang="en-US" sz="3600"/>
              <a:t>Steps to Plot BMI-for-Age</a:t>
            </a:r>
            <a:endParaRPr lang="en-US"/>
          </a:p>
        </p:txBody>
      </p:sp>
      <p:sp>
        <p:nvSpPr>
          <p:cNvPr id="1008643" name="Rectangle 3"/>
          <p:cNvSpPr>
            <a:spLocks noGrp="1" noChangeArrowheads="1"/>
          </p:cNvSpPr>
          <p:nvPr>
            <p:ph type="body" idx="1"/>
          </p:nvPr>
        </p:nvSpPr>
        <p:spPr>
          <a:xfrm>
            <a:off x="1976438" y="1935163"/>
            <a:ext cx="6419850" cy="3333750"/>
          </a:xfrm>
        </p:spPr>
        <p:txBody>
          <a:bodyPr/>
          <a:lstStyle/>
          <a:p>
            <a:pPr>
              <a:buClr>
                <a:srgbClr val="FF6600"/>
              </a:buClr>
            </a:pPr>
            <a:r>
              <a:rPr lang="en-US" sz="2400" b="1">
                <a:latin typeface="Tahoma" pitchFamily="34" charset="0"/>
              </a:rPr>
              <a:t>Obtain accurate weight and height measurements </a:t>
            </a:r>
          </a:p>
          <a:p>
            <a:pPr>
              <a:buClr>
                <a:srgbClr val="FF6600"/>
              </a:buClr>
            </a:pPr>
            <a:r>
              <a:rPr lang="en-US" sz="2400" b="1">
                <a:latin typeface="Tahoma" pitchFamily="34" charset="0"/>
              </a:rPr>
              <a:t>Select the appropriate growth chart</a:t>
            </a:r>
          </a:p>
          <a:p>
            <a:pPr>
              <a:buClr>
                <a:srgbClr val="FF6600"/>
              </a:buClr>
            </a:pPr>
            <a:r>
              <a:rPr lang="en-US" sz="2400" b="1">
                <a:latin typeface="Tahoma" pitchFamily="34" charset="0"/>
              </a:rPr>
              <a:t>Record the data</a:t>
            </a:r>
          </a:p>
          <a:p>
            <a:pPr>
              <a:buClr>
                <a:srgbClr val="FF6600"/>
              </a:buClr>
            </a:pPr>
            <a:r>
              <a:rPr lang="en-US" sz="2400" b="1">
                <a:latin typeface="Tahoma" pitchFamily="34" charset="0"/>
              </a:rPr>
              <a:t>Calculate BMI</a:t>
            </a:r>
          </a:p>
          <a:p>
            <a:pPr>
              <a:buClr>
                <a:srgbClr val="FF6600"/>
              </a:buClr>
            </a:pPr>
            <a:r>
              <a:rPr lang="en-US" sz="2400" b="1">
                <a:latin typeface="Tahoma" pitchFamily="34" charset="0"/>
              </a:rPr>
              <a:t>Plot measurements</a:t>
            </a:r>
          </a:p>
          <a:p>
            <a:pPr>
              <a:buClr>
                <a:srgbClr val="FF6600"/>
              </a:buClr>
            </a:pPr>
            <a:r>
              <a:rPr lang="en-US" sz="2400" b="1">
                <a:latin typeface="Tahoma" pitchFamily="34" charset="0"/>
              </a:rPr>
              <a:t>Interpret plotted measurements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Text Box 2"/>
          <p:cNvSpPr txBox="1">
            <a:spLocks noChangeArrowheads="1"/>
          </p:cNvSpPr>
          <p:nvPr/>
        </p:nvSpPr>
        <p:spPr bwMode="auto">
          <a:xfrm>
            <a:off x="1982788" y="2903538"/>
            <a:ext cx="7680325" cy="2228850"/>
          </a:xfrm>
          <a:prstGeom prst="rect">
            <a:avLst/>
          </a:prstGeom>
          <a:noFill/>
          <a:ln w="9525">
            <a:noFill/>
            <a:miter lim="800000"/>
            <a:headEnd/>
            <a:tailEnd/>
          </a:ln>
          <a:effectLst/>
        </p:spPr>
        <p:txBody>
          <a:bodyPr>
            <a:spAutoFit/>
          </a:bodyPr>
          <a:lstStyle/>
          <a:p>
            <a:pPr algn="l" defTabSz="228600">
              <a:spcBef>
                <a:spcPct val="50000"/>
              </a:spcBef>
              <a:buClr>
                <a:srgbClr val="00FFFF"/>
              </a:buClr>
              <a:buFontTx/>
              <a:buChar char="•"/>
            </a:pPr>
            <a:r>
              <a:rPr lang="en-US"/>
              <a:t> </a:t>
            </a:r>
            <a:r>
              <a:rPr lang="en-US" sz="2800">
                <a:solidFill>
                  <a:srgbClr val="FFFFCC"/>
                </a:solidFill>
              </a:rPr>
              <a:t>For additional training materials       	related to the growth charts</a:t>
            </a:r>
          </a:p>
          <a:p>
            <a:pPr algn="l" defTabSz="228600">
              <a:spcBef>
                <a:spcPct val="50000"/>
              </a:spcBef>
              <a:buClr>
                <a:srgbClr val="00FFFF"/>
              </a:buClr>
              <a:buFontTx/>
              <a:buChar char="•"/>
            </a:pPr>
            <a:r>
              <a:rPr lang="en-US" sz="2800">
                <a:solidFill>
                  <a:srgbClr val="FFFFCC"/>
                </a:solidFill>
              </a:rPr>
              <a:t> For tools related to the growth charts</a:t>
            </a:r>
          </a:p>
          <a:p>
            <a:pPr algn="l" defTabSz="228600">
              <a:spcBef>
                <a:spcPct val="50000"/>
              </a:spcBef>
              <a:buClr>
                <a:srgbClr val="00FFFF"/>
              </a:buClr>
              <a:buFontTx/>
              <a:buChar char="•"/>
            </a:pPr>
            <a:r>
              <a:rPr lang="en-US" sz="2800">
                <a:solidFill>
                  <a:srgbClr val="FFFFCC"/>
                </a:solidFill>
              </a:rPr>
              <a:t> To download the growth charts</a:t>
            </a:r>
          </a:p>
        </p:txBody>
      </p:sp>
      <p:sp>
        <p:nvSpPr>
          <p:cNvPr id="1010691" name="Text Box 3"/>
          <p:cNvSpPr txBox="1">
            <a:spLocks noChangeArrowheads="1"/>
          </p:cNvSpPr>
          <p:nvPr/>
        </p:nvSpPr>
        <p:spPr bwMode="auto">
          <a:xfrm>
            <a:off x="903288" y="735013"/>
            <a:ext cx="8743950" cy="1465262"/>
          </a:xfrm>
          <a:prstGeom prst="rect">
            <a:avLst/>
          </a:prstGeom>
          <a:noFill/>
          <a:ln w="9525">
            <a:noFill/>
            <a:miter lim="800000"/>
            <a:headEnd/>
            <a:tailEnd/>
          </a:ln>
          <a:effectLst/>
        </p:spPr>
        <p:txBody>
          <a:bodyPr>
            <a:spAutoFit/>
          </a:bodyPr>
          <a:lstStyle/>
          <a:p>
            <a:pPr defTabSz="742950">
              <a:spcBef>
                <a:spcPct val="50000"/>
              </a:spcBef>
              <a:buClr>
                <a:srgbClr val="FF6600"/>
              </a:buClr>
            </a:pPr>
            <a:r>
              <a:rPr lang="en-US" sz="3600"/>
              <a:t>Please visit:</a:t>
            </a:r>
          </a:p>
          <a:p>
            <a:pPr algn="l" defTabSz="742950">
              <a:spcBef>
                <a:spcPct val="50000"/>
              </a:spcBef>
              <a:buClr>
                <a:srgbClr val="FF6600"/>
              </a:buClr>
            </a:pPr>
            <a:r>
              <a:rPr lang="en-US" sz="3600"/>
              <a:t>http://www.cdc.gov/growthcharts/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8882" name="Picture 4098"/>
          <p:cNvPicPr>
            <a:picLocks noChangeAspect="1" noChangeArrowheads="1"/>
          </p:cNvPicPr>
          <p:nvPr/>
        </p:nvPicPr>
        <p:blipFill>
          <a:blip r:embed="rId3"/>
          <a:srcRect/>
          <a:stretch>
            <a:fillRect/>
          </a:stretch>
        </p:blipFill>
        <p:spPr bwMode="auto">
          <a:xfrm>
            <a:off x="2071688" y="0"/>
            <a:ext cx="8215312" cy="6858000"/>
          </a:xfrm>
          <a:prstGeom prst="rect">
            <a:avLst/>
          </a:prstGeom>
          <a:noFill/>
          <a:ln w="9525">
            <a:noFill/>
            <a:miter lim="800000"/>
            <a:headEnd/>
            <a:tailEnd/>
          </a:ln>
          <a:effectLst/>
        </p:spPr>
      </p:pic>
      <p:sp>
        <p:nvSpPr>
          <p:cNvPr id="1018883" name="Rectangle 4099"/>
          <p:cNvSpPr>
            <a:spLocks noChangeArrowheads="1"/>
          </p:cNvSpPr>
          <p:nvPr/>
        </p:nvSpPr>
        <p:spPr bwMode="auto">
          <a:xfrm>
            <a:off x="0" y="0"/>
            <a:ext cx="2063750" cy="6858000"/>
          </a:xfrm>
          <a:prstGeom prst="rect">
            <a:avLst/>
          </a:prstGeom>
          <a:solidFill>
            <a:srgbClr val="70CAC5"/>
          </a:solidFill>
          <a:ln w="9525">
            <a:solidFill>
              <a:schemeClr val="tx1"/>
            </a:solidFill>
            <a:miter lim="800000"/>
            <a:headEnd/>
            <a:tailEnd/>
          </a:ln>
          <a:effectLst/>
        </p:spPr>
        <p:txBody>
          <a:bodyPr wrap="none" anchor="ctr"/>
          <a:lstStyle/>
          <a:p>
            <a:endParaRPr lang="en-US"/>
          </a:p>
        </p:txBody>
      </p:sp>
      <p:sp>
        <p:nvSpPr>
          <p:cNvPr id="1018884" name="Rectangle 4100"/>
          <p:cNvSpPr>
            <a:spLocks noChangeArrowheads="1"/>
          </p:cNvSpPr>
          <p:nvPr/>
        </p:nvSpPr>
        <p:spPr bwMode="auto">
          <a:xfrm>
            <a:off x="0" y="0"/>
            <a:ext cx="1974850" cy="6858000"/>
          </a:xfrm>
          <a:prstGeom prst="rect">
            <a:avLst/>
          </a:prstGeom>
          <a:solidFill>
            <a:srgbClr val="70CAC5"/>
          </a:solidFill>
          <a:ln w="9525">
            <a:solidFill>
              <a:schemeClr val="tx1"/>
            </a:solidFill>
            <a:miter lim="800000"/>
            <a:headEnd/>
            <a:tailEnd/>
          </a:ln>
          <a:effectLst/>
        </p:spPr>
        <p:txBody>
          <a:bodyPr wrap="none" anchor="ctr"/>
          <a:lstStyle/>
          <a:p>
            <a:endParaRPr lang="en-US"/>
          </a:p>
        </p:txBody>
      </p:sp>
      <p:sp>
        <p:nvSpPr>
          <p:cNvPr id="1018885" name="Rectangle 4101"/>
          <p:cNvSpPr>
            <a:spLocks noChangeArrowheads="1"/>
          </p:cNvSpPr>
          <p:nvPr/>
        </p:nvSpPr>
        <p:spPr bwMode="auto">
          <a:xfrm>
            <a:off x="2814638" y="1292225"/>
            <a:ext cx="6856412" cy="544513"/>
          </a:xfrm>
          <a:prstGeom prst="rect">
            <a:avLst/>
          </a:prstGeom>
          <a:solidFill>
            <a:srgbClr val="660066"/>
          </a:solidFill>
          <a:ln w="9525">
            <a:solidFill>
              <a:schemeClr val="tx1"/>
            </a:solidFill>
            <a:miter lim="800000"/>
            <a:headEnd/>
            <a:tailEnd/>
          </a:ln>
          <a:effectLst>
            <a:outerShdw dist="35921" dir="2700000" algn="ctr" rotWithShape="0">
              <a:schemeClr val="tx1"/>
            </a:outerShdw>
          </a:effectLst>
        </p:spPr>
        <p:txBody>
          <a:bodyPr wrap="none" anchor="ctr"/>
          <a:lstStyle/>
          <a:p>
            <a:r>
              <a:rPr lang="en-US">
                <a:solidFill>
                  <a:schemeClr val="bg1"/>
                </a:solidFill>
                <a:latin typeface="Arial" charset="0"/>
              </a:rPr>
              <a:t>www.cdc.gov/growthcharts</a:t>
            </a:r>
          </a:p>
        </p:txBody>
      </p:sp>
      <p:pic>
        <p:nvPicPr>
          <p:cNvPr id="1018886" name="Picture 4102" descr="Q:\POWERPNT\ProgRev2000\Barbara-MCH\Kid collage -10-10-00.JPG"/>
          <p:cNvPicPr>
            <a:picLocks noChangeAspect="1" noChangeArrowheads="1"/>
          </p:cNvPicPr>
          <p:nvPr/>
        </p:nvPicPr>
        <p:blipFill>
          <a:blip r:embed="rId4">
            <a:clrChange>
              <a:clrFrom>
                <a:srgbClr val="FFFFFF"/>
              </a:clrFrom>
              <a:clrTo>
                <a:srgbClr val="FFFFFF">
                  <a:alpha val="0"/>
                </a:srgbClr>
              </a:clrTo>
            </a:clrChange>
          </a:blip>
          <a:srcRect l="48636" b="2214"/>
          <a:stretch>
            <a:fillRect/>
          </a:stretch>
        </p:blipFill>
        <p:spPr bwMode="auto">
          <a:xfrm>
            <a:off x="0" y="3332163"/>
            <a:ext cx="2527300" cy="351631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1018885"/>
                                        </p:tgtEl>
                                        <p:attrNameLst>
                                          <p:attrName>style.visibility</p:attrName>
                                        </p:attrNameLst>
                                      </p:cBhvr>
                                      <p:to>
                                        <p:strVal val="visible"/>
                                      </p:to>
                                    </p:set>
                                    <p:anim calcmode="lin" valueType="num">
                                      <p:cBhvr additive="base">
                                        <p:cTn id="7" dur="500" fill="hold"/>
                                        <p:tgtEl>
                                          <p:spTgt spid="1018885"/>
                                        </p:tgtEl>
                                        <p:attrNameLst>
                                          <p:attrName>ppt_x</p:attrName>
                                        </p:attrNameLst>
                                      </p:cBhvr>
                                      <p:tavLst>
                                        <p:tav tm="0">
                                          <p:val>
                                            <p:strVal val="0-#ppt_w/2"/>
                                          </p:val>
                                        </p:tav>
                                        <p:tav tm="100000">
                                          <p:val>
                                            <p:strVal val="#ppt_x"/>
                                          </p:val>
                                        </p:tav>
                                      </p:tavLst>
                                    </p:anim>
                                    <p:anim calcmode="lin" valueType="num">
                                      <p:cBhvr additive="base">
                                        <p:cTn id="8" dur="500" fill="hold"/>
                                        <p:tgtEl>
                                          <p:spTgt spid="1018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0" y="609600"/>
            <a:ext cx="10287000" cy="609600"/>
          </a:xfrm>
        </p:spPr>
        <p:txBody>
          <a:bodyPr/>
          <a:lstStyle/>
          <a:p>
            <a:pPr algn="ctr"/>
            <a:r>
              <a:rPr lang="en-US" sz="3000">
                <a:sym typeface="Monotype Sorts" pitchFamily="2" charset="2"/>
              </a:rPr>
              <a:t>Disjunction: Smoothed in New Charts</a:t>
            </a:r>
          </a:p>
        </p:txBody>
      </p:sp>
      <p:sp>
        <p:nvSpPr>
          <p:cNvPr id="816131" name="Line 3"/>
          <p:cNvSpPr>
            <a:spLocks noChangeShapeType="1"/>
          </p:cNvSpPr>
          <p:nvPr/>
        </p:nvSpPr>
        <p:spPr bwMode="auto">
          <a:xfrm>
            <a:off x="725488" y="5438775"/>
            <a:ext cx="4170362" cy="1588"/>
          </a:xfrm>
          <a:prstGeom prst="line">
            <a:avLst/>
          </a:prstGeom>
          <a:noFill/>
          <a:ln w="9525">
            <a:noFill/>
            <a:round/>
            <a:headEnd/>
            <a:tailEnd/>
          </a:ln>
        </p:spPr>
        <p:txBody>
          <a:bodyPr/>
          <a:lstStyle/>
          <a:p>
            <a:endParaRPr lang="en-US"/>
          </a:p>
        </p:txBody>
      </p:sp>
      <p:sp>
        <p:nvSpPr>
          <p:cNvPr id="816132" name="Line 4"/>
          <p:cNvSpPr>
            <a:spLocks noChangeShapeType="1"/>
          </p:cNvSpPr>
          <p:nvPr/>
        </p:nvSpPr>
        <p:spPr bwMode="auto">
          <a:xfrm>
            <a:off x="725488" y="5224463"/>
            <a:ext cx="4170362" cy="1587"/>
          </a:xfrm>
          <a:prstGeom prst="line">
            <a:avLst/>
          </a:prstGeom>
          <a:noFill/>
          <a:ln w="9525">
            <a:noFill/>
            <a:round/>
            <a:headEnd/>
            <a:tailEnd/>
          </a:ln>
        </p:spPr>
        <p:txBody>
          <a:bodyPr/>
          <a:lstStyle/>
          <a:p>
            <a:endParaRPr lang="en-US"/>
          </a:p>
        </p:txBody>
      </p:sp>
      <p:sp>
        <p:nvSpPr>
          <p:cNvPr id="816133" name="Line 5"/>
          <p:cNvSpPr>
            <a:spLocks noChangeShapeType="1"/>
          </p:cNvSpPr>
          <p:nvPr/>
        </p:nvSpPr>
        <p:spPr bwMode="auto">
          <a:xfrm>
            <a:off x="725488" y="5006975"/>
            <a:ext cx="4170362" cy="1588"/>
          </a:xfrm>
          <a:prstGeom prst="line">
            <a:avLst/>
          </a:prstGeom>
          <a:noFill/>
          <a:ln w="9525">
            <a:noFill/>
            <a:round/>
            <a:headEnd/>
            <a:tailEnd/>
          </a:ln>
        </p:spPr>
        <p:txBody>
          <a:bodyPr/>
          <a:lstStyle/>
          <a:p>
            <a:endParaRPr lang="en-US"/>
          </a:p>
        </p:txBody>
      </p:sp>
      <p:sp>
        <p:nvSpPr>
          <p:cNvPr id="816134" name="Line 6"/>
          <p:cNvSpPr>
            <a:spLocks noChangeShapeType="1"/>
          </p:cNvSpPr>
          <p:nvPr/>
        </p:nvSpPr>
        <p:spPr bwMode="auto">
          <a:xfrm>
            <a:off x="725488" y="4792663"/>
            <a:ext cx="4170362" cy="1587"/>
          </a:xfrm>
          <a:prstGeom prst="line">
            <a:avLst/>
          </a:prstGeom>
          <a:noFill/>
          <a:ln w="9525">
            <a:noFill/>
            <a:round/>
            <a:headEnd/>
            <a:tailEnd/>
          </a:ln>
        </p:spPr>
        <p:txBody>
          <a:bodyPr/>
          <a:lstStyle/>
          <a:p>
            <a:endParaRPr lang="en-US"/>
          </a:p>
        </p:txBody>
      </p:sp>
      <p:sp>
        <p:nvSpPr>
          <p:cNvPr id="816135" name="Line 7"/>
          <p:cNvSpPr>
            <a:spLocks noChangeShapeType="1"/>
          </p:cNvSpPr>
          <p:nvPr/>
        </p:nvSpPr>
        <p:spPr bwMode="auto">
          <a:xfrm>
            <a:off x="725488" y="4576763"/>
            <a:ext cx="4170362" cy="1587"/>
          </a:xfrm>
          <a:prstGeom prst="line">
            <a:avLst/>
          </a:prstGeom>
          <a:noFill/>
          <a:ln w="9525">
            <a:noFill/>
            <a:round/>
            <a:headEnd/>
            <a:tailEnd/>
          </a:ln>
        </p:spPr>
        <p:txBody>
          <a:bodyPr/>
          <a:lstStyle/>
          <a:p>
            <a:endParaRPr lang="en-US"/>
          </a:p>
        </p:txBody>
      </p:sp>
      <p:sp>
        <p:nvSpPr>
          <p:cNvPr id="816136" name="Line 8"/>
          <p:cNvSpPr>
            <a:spLocks noChangeShapeType="1"/>
          </p:cNvSpPr>
          <p:nvPr/>
        </p:nvSpPr>
        <p:spPr bwMode="auto">
          <a:xfrm>
            <a:off x="725488" y="4359275"/>
            <a:ext cx="4170362" cy="1588"/>
          </a:xfrm>
          <a:prstGeom prst="line">
            <a:avLst/>
          </a:prstGeom>
          <a:noFill/>
          <a:ln w="9525">
            <a:noFill/>
            <a:round/>
            <a:headEnd/>
            <a:tailEnd/>
          </a:ln>
        </p:spPr>
        <p:txBody>
          <a:bodyPr/>
          <a:lstStyle/>
          <a:p>
            <a:endParaRPr lang="en-US"/>
          </a:p>
        </p:txBody>
      </p:sp>
      <p:sp>
        <p:nvSpPr>
          <p:cNvPr id="816137" name="Line 9"/>
          <p:cNvSpPr>
            <a:spLocks noChangeShapeType="1"/>
          </p:cNvSpPr>
          <p:nvPr/>
        </p:nvSpPr>
        <p:spPr bwMode="auto">
          <a:xfrm>
            <a:off x="725488" y="4144963"/>
            <a:ext cx="4170362" cy="1587"/>
          </a:xfrm>
          <a:prstGeom prst="line">
            <a:avLst/>
          </a:prstGeom>
          <a:noFill/>
          <a:ln w="9525">
            <a:noFill/>
            <a:round/>
            <a:headEnd/>
            <a:tailEnd/>
          </a:ln>
        </p:spPr>
        <p:txBody>
          <a:bodyPr/>
          <a:lstStyle/>
          <a:p>
            <a:endParaRPr lang="en-US"/>
          </a:p>
        </p:txBody>
      </p:sp>
      <p:sp>
        <p:nvSpPr>
          <p:cNvPr id="816138" name="Line 10"/>
          <p:cNvSpPr>
            <a:spLocks noChangeShapeType="1"/>
          </p:cNvSpPr>
          <p:nvPr/>
        </p:nvSpPr>
        <p:spPr bwMode="auto">
          <a:xfrm>
            <a:off x="725488" y="3927475"/>
            <a:ext cx="4170362" cy="1588"/>
          </a:xfrm>
          <a:prstGeom prst="line">
            <a:avLst/>
          </a:prstGeom>
          <a:noFill/>
          <a:ln w="9525">
            <a:noFill/>
            <a:round/>
            <a:headEnd/>
            <a:tailEnd/>
          </a:ln>
        </p:spPr>
        <p:txBody>
          <a:bodyPr/>
          <a:lstStyle/>
          <a:p>
            <a:endParaRPr lang="en-US"/>
          </a:p>
        </p:txBody>
      </p:sp>
      <p:sp>
        <p:nvSpPr>
          <p:cNvPr id="816139" name="Line 11"/>
          <p:cNvSpPr>
            <a:spLocks noChangeShapeType="1"/>
          </p:cNvSpPr>
          <p:nvPr/>
        </p:nvSpPr>
        <p:spPr bwMode="auto">
          <a:xfrm>
            <a:off x="725488" y="3713163"/>
            <a:ext cx="4170362" cy="1587"/>
          </a:xfrm>
          <a:prstGeom prst="line">
            <a:avLst/>
          </a:prstGeom>
          <a:noFill/>
          <a:ln w="9525">
            <a:noFill/>
            <a:round/>
            <a:headEnd/>
            <a:tailEnd/>
          </a:ln>
        </p:spPr>
        <p:txBody>
          <a:bodyPr/>
          <a:lstStyle/>
          <a:p>
            <a:endParaRPr lang="en-US"/>
          </a:p>
        </p:txBody>
      </p:sp>
      <p:sp>
        <p:nvSpPr>
          <p:cNvPr id="816140" name="Line 12"/>
          <p:cNvSpPr>
            <a:spLocks noChangeShapeType="1"/>
          </p:cNvSpPr>
          <p:nvPr/>
        </p:nvSpPr>
        <p:spPr bwMode="auto">
          <a:xfrm>
            <a:off x="725488" y="3495675"/>
            <a:ext cx="4170362" cy="1588"/>
          </a:xfrm>
          <a:prstGeom prst="line">
            <a:avLst/>
          </a:prstGeom>
          <a:noFill/>
          <a:ln w="9525">
            <a:noFill/>
            <a:round/>
            <a:headEnd/>
            <a:tailEnd/>
          </a:ln>
        </p:spPr>
        <p:txBody>
          <a:bodyPr/>
          <a:lstStyle/>
          <a:p>
            <a:endParaRPr lang="en-US"/>
          </a:p>
        </p:txBody>
      </p:sp>
      <p:sp>
        <p:nvSpPr>
          <p:cNvPr id="816141" name="Line 13"/>
          <p:cNvSpPr>
            <a:spLocks noChangeShapeType="1"/>
          </p:cNvSpPr>
          <p:nvPr/>
        </p:nvSpPr>
        <p:spPr bwMode="auto">
          <a:xfrm>
            <a:off x="725488" y="3279775"/>
            <a:ext cx="4170362" cy="1588"/>
          </a:xfrm>
          <a:prstGeom prst="line">
            <a:avLst/>
          </a:prstGeom>
          <a:noFill/>
          <a:ln w="9525">
            <a:noFill/>
            <a:round/>
            <a:headEnd/>
            <a:tailEnd/>
          </a:ln>
        </p:spPr>
        <p:txBody>
          <a:bodyPr/>
          <a:lstStyle/>
          <a:p>
            <a:endParaRPr lang="en-US"/>
          </a:p>
        </p:txBody>
      </p:sp>
      <p:sp>
        <p:nvSpPr>
          <p:cNvPr id="816142" name="Line 14"/>
          <p:cNvSpPr>
            <a:spLocks noChangeShapeType="1"/>
          </p:cNvSpPr>
          <p:nvPr/>
        </p:nvSpPr>
        <p:spPr bwMode="auto">
          <a:xfrm>
            <a:off x="725488" y="3065463"/>
            <a:ext cx="4170362" cy="1587"/>
          </a:xfrm>
          <a:prstGeom prst="line">
            <a:avLst/>
          </a:prstGeom>
          <a:noFill/>
          <a:ln w="9525">
            <a:noFill/>
            <a:round/>
            <a:headEnd/>
            <a:tailEnd/>
          </a:ln>
        </p:spPr>
        <p:txBody>
          <a:bodyPr/>
          <a:lstStyle/>
          <a:p>
            <a:endParaRPr lang="en-US"/>
          </a:p>
        </p:txBody>
      </p:sp>
      <p:sp>
        <p:nvSpPr>
          <p:cNvPr id="816143" name="Line 15"/>
          <p:cNvSpPr>
            <a:spLocks noChangeShapeType="1"/>
          </p:cNvSpPr>
          <p:nvPr/>
        </p:nvSpPr>
        <p:spPr bwMode="auto">
          <a:xfrm>
            <a:off x="725488" y="2847975"/>
            <a:ext cx="4170362" cy="1588"/>
          </a:xfrm>
          <a:prstGeom prst="line">
            <a:avLst/>
          </a:prstGeom>
          <a:noFill/>
          <a:ln w="9525">
            <a:noFill/>
            <a:round/>
            <a:headEnd/>
            <a:tailEnd/>
          </a:ln>
        </p:spPr>
        <p:txBody>
          <a:bodyPr/>
          <a:lstStyle/>
          <a:p>
            <a:endParaRPr lang="en-US"/>
          </a:p>
        </p:txBody>
      </p:sp>
      <p:sp>
        <p:nvSpPr>
          <p:cNvPr id="816144" name="Line 16"/>
          <p:cNvSpPr>
            <a:spLocks noChangeShapeType="1"/>
          </p:cNvSpPr>
          <p:nvPr/>
        </p:nvSpPr>
        <p:spPr bwMode="auto">
          <a:xfrm>
            <a:off x="725488" y="2630488"/>
            <a:ext cx="4170362" cy="1587"/>
          </a:xfrm>
          <a:prstGeom prst="line">
            <a:avLst/>
          </a:prstGeom>
          <a:noFill/>
          <a:ln w="9525">
            <a:noFill/>
            <a:round/>
            <a:headEnd/>
            <a:tailEnd/>
          </a:ln>
        </p:spPr>
        <p:txBody>
          <a:bodyPr/>
          <a:lstStyle/>
          <a:p>
            <a:endParaRPr lang="en-US"/>
          </a:p>
        </p:txBody>
      </p:sp>
      <p:sp>
        <p:nvSpPr>
          <p:cNvPr id="816145" name="Line 17"/>
          <p:cNvSpPr>
            <a:spLocks noChangeShapeType="1"/>
          </p:cNvSpPr>
          <p:nvPr/>
        </p:nvSpPr>
        <p:spPr bwMode="auto">
          <a:xfrm>
            <a:off x="725488" y="2200275"/>
            <a:ext cx="4170362" cy="1588"/>
          </a:xfrm>
          <a:prstGeom prst="line">
            <a:avLst/>
          </a:prstGeom>
          <a:noFill/>
          <a:ln w="9525">
            <a:noFill/>
            <a:round/>
            <a:headEnd/>
            <a:tailEnd/>
          </a:ln>
        </p:spPr>
        <p:txBody>
          <a:bodyPr/>
          <a:lstStyle/>
          <a:p>
            <a:endParaRPr lang="en-US"/>
          </a:p>
        </p:txBody>
      </p:sp>
      <p:sp>
        <p:nvSpPr>
          <p:cNvPr id="816146" name="Line 18"/>
          <p:cNvSpPr>
            <a:spLocks noChangeShapeType="1"/>
          </p:cNvSpPr>
          <p:nvPr/>
        </p:nvSpPr>
        <p:spPr bwMode="auto">
          <a:xfrm>
            <a:off x="725488" y="1984375"/>
            <a:ext cx="4170362" cy="1588"/>
          </a:xfrm>
          <a:prstGeom prst="line">
            <a:avLst/>
          </a:prstGeom>
          <a:noFill/>
          <a:ln w="9525">
            <a:noFill/>
            <a:round/>
            <a:headEnd/>
            <a:tailEnd/>
          </a:ln>
        </p:spPr>
        <p:txBody>
          <a:bodyPr/>
          <a:lstStyle/>
          <a:p>
            <a:endParaRPr lang="en-US"/>
          </a:p>
        </p:txBody>
      </p:sp>
      <p:sp>
        <p:nvSpPr>
          <p:cNvPr id="816147" name="Line 19"/>
          <p:cNvSpPr>
            <a:spLocks noChangeShapeType="1"/>
          </p:cNvSpPr>
          <p:nvPr/>
        </p:nvSpPr>
        <p:spPr bwMode="auto">
          <a:xfrm flipV="1">
            <a:off x="933450" y="1768475"/>
            <a:ext cx="1588" cy="3887788"/>
          </a:xfrm>
          <a:prstGeom prst="line">
            <a:avLst/>
          </a:prstGeom>
          <a:noFill/>
          <a:ln w="9525">
            <a:noFill/>
            <a:round/>
            <a:headEnd/>
            <a:tailEnd/>
          </a:ln>
        </p:spPr>
        <p:txBody>
          <a:bodyPr/>
          <a:lstStyle/>
          <a:p>
            <a:endParaRPr lang="en-US"/>
          </a:p>
        </p:txBody>
      </p:sp>
      <p:sp>
        <p:nvSpPr>
          <p:cNvPr id="816148" name="Line 20"/>
          <p:cNvSpPr>
            <a:spLocks noChangeShapeType="1"/>
          </p:cNvSpPr>
          <p:nvPr/>
        </p:nvSpPr>
        <p:spPr bwMode="auto">
          <a:xfrm flipV="1">
            <a:off x="1141413" y="1768475"/>
            <a:ext cx="1587" cy="3887788"/>
          </a:xfrm>
          <a:prstGeom prst="line">
            <a:avLst/>
          </a:prstGeom>
          <a:noFill/>
          <a:ln w="9525">
            <a:noFill/>
            <a:round/>
            <a:headEnd/>
            <a:tailEnd/>
          </a:ln>
        </p:spPr>
        <p:txBody>
          <a:bodyPr/>
          <a:lstStyle/>
          <a:p>
            <a:endParaRPr lang="en-US"/>
          </a:p>
        </p:txBody>
      </p:sp>
      <p:sp>
        <p:nvSpPr>
          <p:cNvPr id="816149" name="Line 21"/>
          <p:cNvSpPr>
            <a:spLocks noChangeShapeType="1"/>
          </p:cNvSpPr>
          <p:nvPr/>
        </p:nvSpPr>
        <p:spPr bwMode="auto">
          <a:xfrm flipV="1">
            <a:off x="1349375" y="1768475"/>
            <a:ext cx="1588" cy="3887788"/>
          </a:xfrm>
          <a:prstGeom prst="line">
            <a:avLst/>
          </a:prstGeom>
          <a:noFill/>
          <a:ln w="9525">
            <a:noFill/>
            <a:round/>
            <a:headEnd/>
            <a:tailEnd/>
          </a:ln>
        </p:spPr>
        <p:txBody>
          <a:bodyPr/>
          <a:lstStyle/>
          <a:p>
            <a:endParaRPr lang="en-US"/>
          </a:p>
        </p:txBody>
      </p:sp>
      <p:sp>
        <p:nvSpPr>
          <p:cNvPr id="816150" name="Line 22"/>
          <p:cNvSpPr>
            <a:spLocks noChangeShapeType="1"/>
          </p:cNvSpPr>
          <p:nvPr/>
        </p:nvSpPr>
        <p:spPr bwMode="auto">
          <a:xfrm flipV="1">
            <a:off x="1560513" y="1768475"/>
            <a:ext cx="1587" cy="3887788"/>
          </a:xfrm>
          <a:prstGeom prst="line">
            <a:avLst/>
          </a:prstGeom>
          <a:noFill/>
          <a:ln w="9525">
            <a:noFill/>
            <a:round/>
            <a:headEnd/>
            <a:tailEnd/>
          </a:ln>
        </p:spPr>
        <p:txBody>
          <a:bodyPr/>
          <a:lstStyle/>
          <a:p>
            <a:endParaRPr lang="en-US"/>
          </a:p>
        </p:txBody>
      </p:sp>
      <p:sp>
        <p:nvSpPr>
          <p:cNvPr id="816151" name="Line 23"/>
          <p:cNvSpPr>
            <a:spLocks noChangeShapeType="1"/>
          </p:cNvSpPr>
          <p:nvPr/>
        </p:nvSpPr>
        <p:spPr bwMode="auto">
          <a:xfrm flipV="1">
            <a:off x="1768475" y="1768475"/>
            <a:ext cx="1588" cy="3887788"/>
          </a:xfrm>
          <a:prstGeom prst="line">
            <a:avLst/>
          </a:prstGeom>
          <a:noFill/>
          <a:ln w="9525">
            <a:noFill/>
            <a:round/>
            <a:headEnd/>
            <a:tailEnd/>
          </a:ln>
        </p:spPr>
        <p:txBody>
          <a:bodyPr/>
          <a:lstStyle/>
          <a:p>
            <a:endParaRPr lang="en-US"/>
          </a:p>
        </p:txBody>
      </p:sp>
      <p:sp>
        <p:nvSpPr>
          <p:cNvPr id="816152" name="Line 24"/>
          <p:cNvSpPr>
            <a:spLocks noChangeShapeType="1"/>
          </p:cNvSpPr>
          <p:nvPr/>
        </p:nvSpPr>
        <p:spPr bwMode="auto">
          <a:xfrm flipV="1">
            <a:off x="1976438" y="1768475"/>
            <a:ext cx="1587" cy="3887788"/>
          </a:xfrm>
          <a:prstGeom prst="line">
            <a:avLst/>
          </a:prstGeom>
          <a:noFill/>
          <a:ln w="9525">
            <a:noFill/>
            <a:round/>
            <a:headEnd/>
            <a:tailEnd/>
          </a:ln>
        </p:spPr>
        <p:txBody>
          <a:bodyPr/>
          <a:lstStyle/>
          <a:p>
            <a:endParaRPr lang="en-US"/>
          </a:p>
        </p:txBody>
      </p:sp>
      <p:sp>
        <p:nvSpPr>
          <p:cNvPr id="816153" name="Line 25"/>
          <p:cNvSpPr>
            <a:spLocks noChangeShapeType="1"/>
          </p:cNvSpPr>
          <p:nvPr/>
        </p:nvSpPr>
        <p:spPr bwMode="auto">
          <a:xfrm flipV="1">
            <a:off x="2184400" y="1768475"/>
            <a:ext cx="1588" cy="3902075"/>
          </a:xfrm>
          <a:prstGeom prst="line">
            <a:avLst/>
          </a:prstGeom>
          <a:noFill/>
          <a:ln w="9525">
            <a:noFill/>
            <a:round/>
            <a:headEnd/>
            <a:tailEnd/>
          </a:ln>
        </p:spPr>
        <p:txBody>
          <a:bodyPr/>
          <a:lstStyle/>
          <a:p>
            <a:endParaRPr lang="en-US"/>
          </a:p>
        </p:txBody>
      </p:sp>
      <p:sp>
        <p:nvSpPr>
          <p:cNvPr id="816154" name="Line 26"/>
          <p:cNvSpPr>
            <a:spLocks noChangeShapeType="1"/>
          </p:cNvSpPr>
          <p:nvPr/>
        </p:nvSpPr>
        <p:spPr bwMode="auto">
          <a:xfrm flipV="1">
            <a:off x="2392363" y="1768475"/>
            <a:ext cx="1587" cy="3887788"/>
          </a:xfrm>
          <a:prstGeom prst="line">
            <a:avLst/>
          </a:prstGeom>
          <a:noFill/>
          <a:ln w="9525">
            <a:noFill/>
            <a:round/>
            <a:headEnd/>
            <a:tailEnd/>
          </a:ln>
        </p:spPr>
        <p:txBody>
          <a:bodyPr/>
          <a:lstStyle/>
          <a:p>
            <a:endParaRPr lang="en-US"/>
          </a:p>
        </p:txBody>
      </p:sp>
      <p:sp>
        <p:nvSpPr>
          <p:cNvPr id="816155" name="Line 27"/>
          <p:cNvSpPr>
            <a:spLocks noChangeShapeType="1"/>
          </p:cNvSpPr>
          <p:nvPr/>
        </p:nvSpPr>
        <p:spPr bwMode="auto">
          <a:xfrm flipV="1">
            <a:off x="2600325" y="1768475"/>
            <a:ext cx="1588" cy="3887788"/>
          </a:xfrm>
          <a:prstGeom prst="line">
            <a:avLst/>
          </a:prstGeom>
          <a:noFill/>
          <a:ln w="9525">
            <a:noFill/>
            <a:round/>
            <a:headEnd/>
            <a:tailEnd/>
          </a:ln>
        </p:spPr>
        <p:txBody>
          <a:bodyPr/>
          <a:lstStyle/>
          <a:p>
            <a:endParaRPr lang="en-US"/>
          </a:p>
        </p:txBody>
      </p:sp>
      <p:sp>
        <p:nvSpPr>
          <p:cNvPr id="816157" name="Line 29"/>
          <p:cNvSpPr>
            <a:spLocks noChangeShapeType="1"/>
          </p:cNvSpPr>
          <p:nvPr/>
        </p:nvSpPr>
        <p:spPr bwMode="auto">
          <a:xfrm flipV="1">
            <a:off x="3019425" y="1768475"/>
            <a:ext cx="1588" cy="3887788"/>
          </a:xfrm>
          <a:prstGeom prst="line">
            <a:avLst/>
          </a:prstGeom>
          <a:noFill/>
          <a:ln w="9525">
            <a:noFill/>
            <a:round/>
            <a:headEnd/>
            <a:tailEnd/>
          </a:ln>
        </p:spPr>
        <p:txBody>
          <a:bodyPr/>
          <a:lstStyle/>
          <a:p>
            <a:endParaRPr lang="en-US"/>
          </a:p>
        </p:txBody>
      </p:sp>
      <p:sp>
        <p:nvSpPr>
          <p:cNvPr id="816158" name="Line 30"/>
          <p:cNvSpPr>
            <a:spLocks noChangeShapeType="1"/>
          </p:cNvSpPr>
          <p:nvPr/>
        </p:nvSpPr>
        <p:spPr bwMode="auto">
          <a:xfrm flipV="1">
            <a:off x="3227388" y="1768475"/>
            <a:ext cx="1587" cy="3887788"/>
          </a:xfrm>
          <a:prstGeom prst="line">
            <a:avLst/>
          </a:prstGeom>
          <a:noFill/>
          <a:ln w="9525">
            <a:noFill/>
            <a:round/>
            <a:headEnd/>
            <a:tailEnd/>
          </a:ln>
        </p:spPr>
        <p:txBody>
          <a:bodyPr/>
          <a:lstStyle/>
          <a:p>
            <a:endParaRPr lang="en-US"/>
          </a:p>
        </p:txBody>
      </p:sp>
      <p:sp>
        <p:nvSpPr>
          <p:cNvPr id="816159" name="Line 31"/>
          <p:cNvSpPr>
            <a:spLocks noChangeShapeType="1"/>
          </p:cNvSpPr>
          <p:nvPr/>
        </p:nvSpPr>
        <p:spPr bwMode="auto">
          <a:xfrm flipV="1">
            <a:off x="3435350" y="1768475"/>
            <a:ext cx="1588" cy="3887788"/>
          </a:xfrm>
          <a:prstGeom prst="line">
            <a:avLst/>
          </a:prstGeom>
          <a:noFill/>
          <a:ln w="9525">
            <a:noFill/>
            <a:round/>
            <a:headEnd/>
            <a:tailEnd/>
          </a:ln>
        </p:spPr>
        <p:txBody>
          <a:bodyPr/>
          <a:lstStyle/>
          <a:p>
            <a:endParaRPr lang="en-US"/>
          </a:p>
        </p:txBody>
      </p:sp>
      <p:sp>
        <p:nvSpPr>
          <p:cNvPr id="816160" name="Line 32"/>
          <p:cNvSpPr>
            <a:spLocks noChangeShapeType="1"/>
          </p:cNvSpPr>
          <p:nvPr/>
        </p:nvSpPr>
        <p:spPr bwMode="auto">
          <a:xfrm flipV="1">
            <a:off x="3643313" y="1768475"/>
            <a:ext cx="1587" cy="3887788"/>
          </a:xfrm>
          <a:prstGeom prst="line">
            <a:avLst/>
          </a:prstGeom>
          <a:noFill/>
          <a:ln w="9525">
            <a:noFill/>
            <a:round/>
            <a:headEnd/>
            <a:tailEnd/>
          </a:ln>
        </p:spPr>
        <p:txBody>
          <a:bodyPr/>
          <a:lstStyle/>
          <a:p>
            <a:endParaRPr lang="en-US"/>
          </a:p>
        </p:txBody>
      </p:sp>
      <p:sp>
        <p:nvSpPr>
          <p:cNvPr id="816161" name="Line 33"/>
          <p:cNvSpPr>
            <a:spLocks noChangeShapeType="1"/>
          </p:cNvSpPr>
          <p:nvPr/>
        </p:nvSpPr>
        <p:spPr bwMode="auto">
          <a:xfrm flipV="1">
            <a:off x="4060825" y="1768475"/>
            <a:ext cx="1588" cy="3887788"/>
          </a:xfrm>
          <a:prstGeom prst="line">
            <a:avLst/>
          </a:prstGeom>
          <a:noFill/>
          <a:ln w="9525">
            <a:noFill/>
            <a:round/>
            <a:headEnd/>
            <a:tailEnd/>
          </a:ln>
        </p:spPr>
        <p:txBody>
          <a:bodyPr/>
          <a:lstStyle/>
          <a:p>
            <a:endParaRPr lang="en-US"/>
          </a:p>
        </p:txBody>
      </p:sp>
      <p:sp>
        <p:nvSpPr>
          <p:cNvPr id="816162" name="Line 34"/>
          <p:cNvSpPr>
            <a:spLocks noChangeShapeType="1"/>
          </p:cNvSpPr>
          <p:nvPr/>
        </p:nvSpPr>
        <p:spPr bwMode="auto">
          <a:xfrm flipV="1">
            <a:off x="4270375" y="1768475"/>
            <a:ext cx="1588" cy="3887788"/>
          </a:xfrm>
          <a:prstGeom prst="line">
            <a:avLst/>
          </a:prstGeom>
          <a:noFill/>
          <a:ln w="9525">
            <a:noFill/>
            <a:round/>
            <a:headEnd/>
            <a:tailEnd/>
          </a:ln>
        </p:spPr>
        <p:txBody>
          <a:bodyPr/>
          <a:lstStyle/>
          <a:p>
            <a:endParaRPr lang="en-US"/>
          </a:p>
        </p:txBody>
      </p:sp>
      <p:sp>
        <p:nvSpPr>
          <p:cNvPr id="816163" name="Line 35"/>
          <p:cNvSpPr>
            <a:spLocks noChangeShapeType="1"/>
          </p:cNvSpPr>
          <p:nvPr/>
        </p:nvSpPr>
        <p:spPr bwMode="auto">
          <a:xfrm flipV="1">
            <a:off x="4478338" y="1768475"/>
            <a:ext cx="1587" cy="3887788"/>
          </a:xfrm>
          <a:prstGeom prst="line">
            <a:avLst/>
          </a:prstGeom>
          <a:noFill/>
          <a:ln w="9525">
            <a:noFill/>
            <a:round/>
            <a:headEnd/>
            <a:tailEnd/>
          </a:ln>
        </p:spPr>
        <p:txBody>
          <a:bodyPr/>
          <a:lstStyle/>
          <a:p>
            <a:endParaRPr lang="en-US"/>
          </a:p>
        </p:txBody>
      </p:sp>
      <p:sp>
        <p:nvSpPr>
          <p:cNvPr id="816164" name="Line 36"/>
          <p:cNvSpPr>
            <a:spLocks noChangeShapeType="1"/>
          </p:cNvSpPr>
          <p:nvPr/>
        </p:nvSpPr>
        <p:spPr bwMode="auto">
          <a:xfrm flipV="1">
            <a:off x="4687888" y="1768475"/>
            <a:ext cx="1587" cy="3902075"/>
          </a:xfrm>
          <a:prstGeom prst="line">
            <a:avLst/>
          </a:prstGeom>
          <a:noFill/>
          <a:ln w="9525">
            <a:noFill/>
            <a:round/>
            <a:headEnd/>
            <a:tailEnd/>
          </a:ln>
        </p:spPr>
        <p:txBody>
          <a:bodyPr/>
          <a:lstStyle/>
          <a:p>
            <a:endParaRPr lang="en-US"/>
          </a:p>
        </p:txBody>
      </p:sp>
      <p:sp>
        <p:nvSpPr>
          <p:cNvPr id="816679" name="Rectangle 551"/>
          <p:cNvSpPr>
            <a:spLocks noChangeArrowheads="1"/>
          </p:cNvSpPr>
          <p:nvPr/>
        </p:nvSpPr>
        <p:spPr bwMode="blackWhite">
          <a:xfrm>
            <a:off x="906463" y="1482725"/>
            <a:ext cx="3360737" cy="4068763"/>
          </a:xfrm>
          <a:prstGeom prst="rect">
            <a:avLst/>
          </a:prstGeom>
          <a:solidFill>
            <a:srgbClr val="333399"/>
          </a:solidFill>
          <a:ln w="9525">
            <a:noFill/>
            <a:miter lim="800000"/>
            <a:headEnd/>
            <a:tailEnd/>
          </a:ln>
        </p:spPr>
        <p:txBody>
          <a:bodyPr/>
          <a:lstStyle/>
          <a:p>
            <a:pPr algn="l"/>
            <a:endParaRPr lang="en-US"/>
          </a:p>
        </p:txBody>
      </p:sp>
      <p:sp>
        <p:nvSpPr>
          <p:cNvPr id="816680" name="Rectangle 552"/>
          <p:cNvSpPr>
            <a:spLocks noChangeArrowheads="1"/>
          </p:cNvSpPr>
          <p:nvPr/>
        </p:nvSpPr>
        <p:spPr bwMode="auto">
          <a:xfrm>
            <a:off x="906463" y="1482725"/>
            <a:ext cx="3360737" cy="4068763"/>
          </a:xfrm>
          <a:prstGeom prst="rect">
            <a:avLst/>
          </a:prstGeom>
          <a:noFill/>
          <a:ln w="4763">
            <a:solidFill>
              <a:srgbClr val="808080"/>
            </a:solidFill>
            <a:miter lim="800000"/>
            <a:headEnd/>
            <a:tailEnd/>
          </a:ln>
        </p:spPr>
        <p:txBody>
          <a:bodyPr/>
          <a:lstStyle/>
          <a:p>
            <a:endParaRPr lang="en-US"/>
          </a:p>
        </p:txBody>
      </p:sp>
      <p:sp>
        <p:nvSpPr>
          <p:cNvPr id="816681" name="Line 553"/>
          <p:cNvSpPr>
            <a:spLocks noChangeShapeType="1"/>
          </p:cNvSpPr>
          <p:nvPr/>
        </p:nvSpPr>
        <p:spPr bwMode="auto">
          <a:xfrm>
            <a:off x="906463" y="1482725"/>
            <a:ext cx="1587" cy="4068763"/>
          </a:xfrm>
          <a:prstGeom prst="line">
            <a:avLst/>
          </a:prstGeom>
          <a:noFill/>
          <a:ln w="7938">
            <a:solidFill>
              <a:srgbClr val="FFFFFF"/>
            </a:solidFill>
            <a:round/>
            <a:headEnd/>
            <a:tailEnd/>
          </a:ln>
        </p:spPr>
        <p:txBody>
          <a:bodyPr/>
          <a:lstStyle/>
          <a:p>
            <a:endParaRPr lang="en-US"/>
          </a:p>
        </p:txBody>
      </p:sp>
      <p:sp>
        <p:nvSpPr>
          <p:cNvPr id="816682" name="Line 554"/>
          <p:cNvSpPr>
            <a:spLocks noChangeShapeType="1"/>
          </p:cNvSpPr>
          <p:nvPr/>
        </p:nvSpPr>
        <p:spPr bwMode="auto">
          <a:xfrm>
            <a:off x="890588" y="5551488"/>
            <a:ext cx="15875" cy="1587"/>
          </a:xfrm>
          <a:prstGeom prst="line">
            <a:avLst/>
          </a:prstGeom>
          <a:noFill/>
          <a:ln w="7938">
            <a:solidFill>
              <a:srgbClr val="FFFFFF"/>
            </a:solidFill>
            <a:round/>
            <a:headEnd/>
            <a:tailEnd/>
          </a:ln>
        </p:spPr>
        <p:txBody>
          <a:bodyPr/>
          <a:lstStyle/>
          <a:p>
            <a:endParaRPr lang="en-US"/>
          </a:p>
        </p:txBody>
      </p:sp>
      <p:sp>
        <p:nvSpPr>
          <p:cNvPr id="816683" name="Line 555"/>
          <p:cNvSpPr>
            <a:spLocks noChangeShapeType="1"/>
          </p:cNvSpPr>
          <p:nvPr/>
        </p:nvSpPr>
        <p:spPr bwMode="auto">
          <a:xfrm>
            <a:off x="890588" y="5043488"/>
            <a:ext cx="15875" cy="1587"/>
          </a:xfrm>
          <a:prstGeom prst="line">
            <a:avLst/>
          </a:prstGeom>
          <a:noFill/>
          <a:ln w="7938">
            <a:solidFill>
              <a:srgbClr val="FFFFFF"/>
            </a:solidFill>
            <a:round/>
            <a:headEnd/>
            <a:tailEnd/>
          </a:ln>
        </p:spPr>
        <p:txBody>
          <a:bodyPr/>
          <a:lstStyle/>
          <a:p>
            <a:endParaRPr lang="en-US"/>
          </a:p>
        </p:txBody>
      </p:sp>
      <p:sp>
        <p:nvSpPr>
          <p:cNvPr id="816684" name="Line 556"/>
          <p:cNvSpPr>
            <a:spLocks noChangeShapeType="1"/>
          </p:cNvSpPr>
          <p:nvPr/>
        </p:nvSpPr>
        <p:spPr bwMode="auto">
          <a:xfrm>
            <a:off x="890588" y="4533900"/>
            <a:ext cx="15875" cy="1588"/>
          </a:xfrm>
          <a:prstGeom prst="line">
            <a:avLst/>
          </a:prstGeom>
          <a:noFill/>
          <a:ln w="7938">
            <a:solidFill>
              <a:srgbClr val="FFFFFF"/>
            </a:solidFill>
            <a:round/>
            <a:headEnd/>
            <a:tailEnd/>
          </a:ln>
        </p:spPr>
        <p:txBody>
          <a:bodyPr/>
          <a:lstStyle/>
          <a:p>
            <a:endParaRPr lang="en-US"/>
          </a:p>
        </p:txBody>
      </p:sp>
      <p:sp>
        <p:nvSpPr>
          <p:cNvPr id="816685" name="Line 557"/>
          <p:cNvSpPr>
            <a:spLocks noChangeShapeType="1"/>
          </p:cNvSpPr>
          <p:nvPr/>
        </p:nvSpPr>
        <p:spPr bwMode="auto">
          <a:xfrm>
            <a:off x="890588" y="4025900"/>
            <a:ext cx="15875" cy="1588"/>
          </a:xfrm>
          <a:prstGeom prst="line">
            <a:avLst/>
          </a:prstGeom>
          <a:noFill/>
          <a:ln w="7938">
            <a:solidFill>
              <a:srgbClr val="FFFFFF"/>
            </a:solidFill>
            <a:round/>
            <a:headEnd/>
            <a:tailEnd/>
          </a:ln>
        </p:spPr>
        <p:txBody>
          <a:bodyPr/>
          <a:lstStyle/>
          <a:p>
            <a:endParaRPr lang="en-US"/>
          </a:p>
        </p:txBody>
      </p:sp>
      <p:sp>
        <p:nvSpPr>
          <p:cNvPr id="816686" name="Line 558"/>
          <p:cNvSpPr>
            <a:spLocks noChangeShapeType="1"/>
          </p:cNvSpPr>
          <p:nvPr/>
        </p:nvSpPr>
        <p:spPr bwMode="auto">
          <a:xfrm>
            <a:off x="890588" y="3517900"/>
            <a:ext cx="15875" cy="1588"/>
          </a:xfrm>
          <a:prstGeom prst="line">
            <a:avLst/>
          </a:prstGeom>
          <a:noFill/>
          <a:ln w="7938">
            <a:solidFill>
              <a:srgbClr val="FFFFFF"/>
            </a:solidFill>
            <a:round/>
            <a:headEnd/>
            <a:tailEnd/>
          </a:ln>
        </p:spPr>
        <p:txBody>
          <a:bodyPr/>
          <a:lstStyle/>
          <a:p>
            <a:endParaRPr lang="en-US"/>
          </a:p>
        </p:txBody>
      </p:sp>
      <p:sp>
        <p:nvSpPr>
          <p:cNvPr id="816687" name="Line 559"/>
          <p:cNvSpPr>
            <a:spLocks noChangeShapeType="1"/>
          </p:cNvSpPr>
          <p:nvPr/>
        </p:nvSpPr>
        <p:spPr bwMode="auto">
          <a:xfrm>
            <a:off x="890588" y="3008313"/>
            <a:ext cx="15875" cy="1587"/>
          </a:xfrm>
          <a:prstGeom prst="line">
            <a:avLst/>
          </a:prstGeom>
          <a:noFill/>
          <a:ln w="7938">
            <a:solidFill>
              <a:srgbClr val="FFFFFF"/>
            </a:solidFill>
            <a:round/>
            <a:headEnd/>
            <a:tailEnd/>
          </a:ln>
        </p:spPr>
        <p:txBody>
          <a:bodyPr/>
          <a:lstStyle/>
          <a:p>
            <a:endParaRPr lang="en-US"/>
          </a:p>
        </p:txBody>
      </p:sp>
      <p:sp>
        <p:nvSpPr>
          <p:cNvPr id="816688" name="Line 560"/>
          <p:cNvSpPr>
            <a:spLocks noChangeShapeType="1"/>
          </p:cNvSpPr>
          <p:nvPr/>
        </p:nvSpPr>
        <p:spPr bwMode="auto">
          <a:xfrm>
            <a:off x="890588" y="2500313"/>
            <a:ext cx="15875" cy="1587"/>
          </a:xfrm>
          <a:prstGeom prst="line">
            <a:avLst/>
          </a:prstGeom>
          <a:noFill/>
          <a:ln w="7938">
            <a:solidFill>
              <a:srgbClr val="FFFFFF"/>
            </a:solidFill>
            <a:round/>
            <a:headEnd/>
            <a:tailEnd/>
          </a:ln>
        </p:spPr>
        <p:txBody>
          <a:bodyPr/>
          <a:lstStyle/>
          <a:p>
            <a:endParaRPr lang="en-US"/>
          </a:p>
        </p:txBody>
      </p:sp>
      <p:sp>
        <p:nvSpPr>
          <p:cNvPr id="816689" name="Line 561"/>
          <p:cNvSpPr>
            <a:spLocks noChangeShapeType="1"/>
          </p:cNvSpPr>
          <p:nvPr/>
        </p:nvSpPr>
        <p:spPr bwMode="auto">
          <a:xfrm>
            <a:off x="890588" y="1990725"/>
            <a:ext cx="15875" cy="1588"/>
          </a:xfrm>
          <a:prstGeom prst="line">
            <a:avLst/>
          </a:prstGeom>
          <a:noFill/>
          <a:ln w="7938">
            <a:solidFill>
              <a:srgbClr val="FFFFFF"/>
            </a:solidFill>
            <a:round/>
            <a:headEnd/>
            <a:tailEnd/>
          </a:ln>
        </p:spPr>
        <p:txBody>
          <a:bodyPr/>
          <a:lstStyle/>
          <a:p>
            <a:endParaRPr lang="en-US"/>
          </a:p>
        </p:txBody>
      </p:sp>
      <p:sp>
        <p:nvSpPr>
          <p:cNvPr id="816690" name="Line 562"/>
          <p:cNvSpPr>
            <a:spLocks noChangeShapeType="1"/>
          </p:cNvSpPr>
          <p:nvPr/>
        </p:nvSpPr>
        <p:spPr bwMode="auto">
          <a:xfrm>
            <a:off x="890588" y="1482725"/>
            <a:ext cx="15875" cy="1588"/>
          </a:xfrm>
          <a:prstGeom prst="line">
            <a:avLst/>
          </a:prstGeom>
          <a:noFill/>
          <a:ln w="7938">
            <a:solidFill>
              <a:srgbClr val="FFFFFF"/>
            </a:solidFill>
            <a:round/>
            <a:headEnd/>
            <a:tailEnd/>
          </a:ln>
        </p:spPr>
        <p:txBody>
          <a:bodyPr/>
          <a:lstStyle/>
          <a:p>
            <a:endParaRPr lang="en-US"/>
          </a:p>
        </p:txBody>
      </p:sp>
      <p:sp>
        <p:nvSpPr>
          <p:cNvPr id="816691" name="Line 563"/>
          <p:cNvSpPr>
            <a:spLocks noChangeShapeType="1"/>
          </p:cNvSpPr>
          <p:nvPr/>
        </p:nvSpPr>
        <p:spPr bwMode="auto">
          <a:xfrm>
            <a:off x="906463" y="5551488"/>
            <a:ext cx="3360737" cy="1587"/>
          </a:xfrm>
          <a:prstGeom prst="line">
            <a:avLst/>
          </a:prstGeom>
          <a:noFill/>
          <a:ln w="7938">
            <a:solidFill>
              <a:srgbClr val="FFFFFF"/>
            </a:solidFill>
            <a:round/>
            <a:headEnd/>
            <a:tailEnd/>
          </a:ln>
        </p:spPr>
        <p:txBody>
          <a:bodyPr/>
          <a:lstStyle/>
          <a:p>
            <a:endParaRPr lang="en-US"/>
          </a:p>
        </p:txBody>
      </p:sp>
      <p:sp>
        <p:nvSpPr>
          <p:cNvPr id="816692" name="Line 564"/>
          <p:cNvSpPr>
            <a:spLocks noChangeShapeType="1"/>
          </p:cNvSpPr>
          <p:nvPr/>
        </p:nvSpPr>
        <p:spPr bwMode="auto">
          <a:xfrm flipV="1">
            <a:off x="906463" y="5551488"/>
            <a:ext cx="1587" cy="34925"/>
          </a:xfrm>
          <a:prstGeom prst="line">
            <a:avLst/>
          </a:prstGeom>
          <a:noFill/>
          <a:ln w="7938">
            <a:solidFill>
              <a:srgbClr val="FFFFFF"/>
            </a:solidFill>
            <a:round/>
            <a:headEnd/>
            <a:tailEnd/>
          </a:ln>
        </p:spPr>
        <p:txBody>
          <a:bodyPr/>
          <a:lstStyle/>
          <a:p>
            <a:endParaRPr lang="en-US"/>
          </a:p>
        </p:txBody>
      </p:sp>
      <p:sp>
        <p:nvSpPr>
          <p:cNvPr id="816693" name="Line 565"/>
          <p:cNvSpPr>
            <a:spLocks noChangeShapeType="1"/>
          </p:cNvSpPr>
          <p:nvPr/>
        </p:nvSpPr>
        <p:spPr bwMode="auto">
          <a:xfrm flipV="1">
            <a:off x="1244600" y="5551488"/>
            <a:ext cx="1588" cy="34925"/>
          </a:xfrm>
          <a:prstGeom prst="line">
            <a:avLst/>
          </a:prstGeom>
          <a:noFill/>
          <a:ln w="7938">
            <a:solidFill>
              <a:srgbClr val="FFFFFF"/>
            </a:solidFill>
            <a:round/>
            <a:headEnd/>
            <a:tailEnd/>
          </a:ln>
        </p:spPr>
        <p:txBody>
          <a:bodyPr/>
          <a:lstStyle/>
          <a:p>
            <a:endParaRPr lang="en-US"/>
          </a:p>
        </p:txBody>
      </p:sp>
      <p:sp>
        <p:nvSpPr>
          <p:cNvPr id="816694" name="Line 566"/>
          <p:cNvSpPr>
            <a:spLocks noChangeShapeType="1"/>
          </p:cNvSpPr>
          <p:nvPr/>
        </p:nvSpPr>
        <p:spPr bwMode="auto">
          <a:xfrm flipV="1">
            <a:off x="1579563" y="5551488"/>
            <a:ext cx="1587" cy="34925"/>
          </a:xfrm>
          <a:prstGeom prst="line">
            <a:avLst/>
          </a:prstGeom>
          <a:noFill/>
          <a:ln w="7938">
            <a:solidFill>
              <a:srgbClr val="FFFFFF"/>
            </a:solidFill>
            <a:round/>
            <a:headEnd/>
            <a:tailEnd/>
          </a:ln>
        </p:spPr>
        <p:txBody>
          <a:bodyPr/>
          <a:lstStyle/>
          <a:p>
            <a:endParaRPr lang="en-US"/>
          </a:p>
        </p:txBody>
      </p:sp>
      <p:sp>
        <p:nvSpPr>
          <p:cNvPr id="816695" name="Line 567"/>
          <p:cNvSpPr>
            <a:spLocks noChangeShapeType="1"/>
          </p:cNvSpPr>
          <p:nvPr/>
        </p:nvSpPr>
        <p:spPr bwMode="auto">
          <a:xfrm flipV="1">
            <a:off x="1917700" y="5551488"/>
            <a:ext cx="1588" cy="34925"/>
          </a:xfrm>
          <a:prstGeom prst="line">
            <a:avLst/>
          </a:prstGeom>
          <a:noFill/>
          <a:ln w="7938">
            <a:solidFill>
              <a:srgbClr val="FFFFFF"/>
            </a:solidFill>
            <a:round/>
            <a:headEnd/>
            <a:tailEnd/>
          </a:ln>
        </p:spPr>
        <p:txBody>
          <a:bodyPr/>
          <a:lstStyle/>
          <a:p>
            <a:endParaRPr lang="en-US"/>
          </a:p>
        </p:txBody>
      </p:sp>
      <p:sp>
        <p:nvSpPr>
          <p:cNvPr id="816696" name="Line 568"/>
          <p:cNvSpPr>
            <a:spLocks noChangeShapeType="1"/>
          </p:cNvSpPr>
          <p:nvPr/>
        </p:nvSpPr>
        <p:spPr bwMode="auto">
          <a:xfrm flipV="1">
            <a:off x="2251075" y="5551488"/>
            <a:ext cx="1588" cy="34925"/>
          </a:xfrm>
          <a:prstGeom prst="line">
            <a:avLst/>
          </a:prstGeom>
          <a:noFill/>
          <a:ln w="7938">
            <a:solidFill>
              <a:srgbClr val="FFFFFF"/>
            </a:solidFill>
            <a:round/>
            <a:headEnd/>
            <a:tailEnd/>
          </a:ln>
        </p:spPr>
        <p:txBody>
          <a:bodyPr/>
          <a:lstStyle/>
          <a:p>
            <a:endParaRPr lang="en-US"/>
          </a:p>
        </p:txBody>
      </p:sp>
      <p:sp>
        <p:nvSpPr>
          <p:cNvPr id="816697" name="Line 569"/>
          <p:cNvSpPr>
            <a:spLocks noChangeShapeType="1"/>
          </p:cNvSpPr>
          <p:nvPr/>
        </p:nvSpPr>
        <p:spPr bwMode="auto">
          <a:xfrm flipV="1">
            <a:off x="2589213" y="5551488"/>
            <a:ext cx="1587" cy="34925"/>
          </a:xfrm>
          <a:prstGeom prst="line">
            <a:avLst/>
          </a:prstGeom>
          <a:noFill/>
          <a:ln w="7938">
            <a:solidFill>
              <a:srgbClr val="FFFFFF"/>
            </a:solidFill>
            <a:round/>
            <a:headEnd/>
            <a:tailEnd/>
          </a:ln>
        </p:spPr>
        <p:txBody>
          <a:bodyPr/>
          <a:lstStyle/>
          <a:p>
            <a:endParaRPr lang="en-US"/>
          </a:p>
        </p:txBody>
      </p:sp>
      <p:sp>
        <p:nvSpPr>
          <p:cNvPr id="816698" name="Line 570"/>
          <p:cNvSpPr>
            <a:spLocks noChangeShapeType="1"/>
          </p:cNvSpPr>
          <p:nvPr/>
        </p:nvSpPr>
        <p:spPr bwMode="auto">
          <a:xfrm flipV="1">
            <a:off x="2924175" y="5551488"/>
            <a:ext cx="1588" cy="34925"/>
          </a:xfrm>
          <a:prstGeom prst="line">
            <a:avLst/>
          </a:prstGeom>
          <a:noFill/>
          <a:ln w="7938">
            <a:solidFill>
              <a:srgbClr val="FFFFFF"/>
            </a:solidFill>
            <a:round/>
            <a:headEnd/>
            <a:tailEnd/>
          </a:ln>
        </p:spPr>
        <p:txBody>
          <a:bodyPr/>
          <a:lstStyle/>
          <a:p>
            <a:endParaRPr lang="en-US"/>
          </a:p>
        </p:txBody>
      </p:sp>
      <p:sp>
        <p:nvSpPr>
          <p:cNvPr id="816699" name="Line 571"/>
          <p:cNvSpPr>
            <a:spLocks noChangeShapeType="1"/>
          </p:cNvSpPr>
          <p:nvPr/>
        </p:nvSpPr>
        <p:spPr bwMode="auto">
          <a:xfrm flipV="1">
            <a:off x="3262313" y="5551488"/>
            <a:ext cx="1587" cy="34925"/>
          </a:xfrm>
          <a:prstGeom prst="line">
            <a:avLst/>
          </a:prstGeom>
          <a:noFill/>
          <a:ln w="7938">
            <a:solidFill>
              <a:srgbClr val="FFFFFF"/>
            </a:solidFill>
            <a:round/>
            <a:headEnd/>
            <a:tailEnd/>
          </a:ln>
        </p:spPr>
        <p:txBody>
          <a:bodyPr/>
          <a:lstStyle/>
          <a:p>
            <a:endParaRPr lang="en-US"/>
          </a:p>
        </p:txBody>
      </p:sp>
      <p:sp>
        <p:nvSpPr>
          <p:cNvPr id="816700" name="Line 572"/>
          <p:cNvSpPr>
            <a:spLocks noChangeShapeType="1"/>
          </p:cNvSpPr>
          <p:nvPr/>
        </p:nvSpPr>
        <p:spPr bwMode="auto">
          <a:xfrm flipV="1">
            <a:off x="3595688" y="5551488"/>
            <a:ext cx="1587" cy="34925"/>
          </a:xfrm>
          <a:prstGeom prst="line">
            <a:avLst/>
          </a:prstGeom>
          <a:noFill/>
          <a:ln w="7938">
            <a:solidFill>
              <a:srgbClr val="FFFFFF"/>
            </a:solidFill>
            <a:round/>
            <a:headEnd/>
            <a:tailEnd/>
          </a:ln>
        </p:spPr>
        <p:txBody>
          <a:bodyPr/>
          <a:lstStyle/>
          <a:p>
            <a:endParaRPr lang="en-US"/>
          </a:p>
        </p:txBody>
      </p:sp>
      <p:sp>
        <p:nvSpPr>
          <p:cNvPr id="816701" name="Line 573"/>
          <p:cNvSpPr>
            <a:spLocks noChangeShapeType="1"/>
          </p:cNvSpPr>
          <p:nvPr/>
        </p:nvSpPr>
        <p:spPr bwMode="auto">
          <a:xfrm flipV="1">
            <a:off x="3933825" y="5551488"/>
            <a:ext cx="1588" cy="34925"/>
          </a:xfrm>
          <a:prstGeom prst="line">
            <a:avLst/>
          </a:prstGeom>
          <a:noFill/>
          <a:ln w="7938">
            <a:solidFill>
              <a:srgbClr val="FFFFFF"/>
            </a:solidFill>
            <a:round/>
            <a:headEnd/>
            <a:tailEnd/>
          </a:ln>
        </p:spPr>
        <p:txBody>
          <a:bodyPr/>
          <a:lstStyle/>
          <a:p>
            <a:endParaRPr lang="en-US"/>
          </a:p>
        </p:txBody>
      </p:sp>
      <p:sp>
        <p:nvSpPr>
          <p:cNvPr id="816702" name="Line 574"/>
          <p:cNvSpPr>
            <a:spLocks noChangeShapeType="1"/>
          </p:cNvSpPr>
          <p:nvPr/>
        </p:nvSpPr>
        <p:spPr bwMode="auto">
          <a:xfrm flipV="1">
            <a:off x="4267200" y="5551488"/>
            <a:ext cx="1588" cy="34925"/>
          </a:xfrm>
          <a:prstGeom prst="line">
            <a:avLst/>
          </a:prstGeom>
          <a:noFill/>
          <a:ln w="7938">
            <a:solidFill>
              <a:srgbClr val="FFFFFF"/>
            </a:solidFill>
            <a:round/>
            <a:headEnd/>
            <a:tailEnd/>
          </a:ln>
        </p:spPr>
        <p:txBody>
          <a:bodyPr/>
          <a:lstStyle/>
          <a:p>
            <a:endParaRPr lang="en-US"/>
          </a:p>
        </p:txBody>
      </p:sp>
      <p:sp>
        <p:nvSpPr>
          <p:cNvPr id="816703" name="Freeform 575"/>
          <p:cNvSpPr>
            <a:spLocks/>
          </p:cNvSpPr>
          <p:nvPr/>
        </p:nvSpPr>
        <p:spPr bwMode="auto">
          <a:xfrm>
            <a:off x="906463" y="5026025"/>
            <a:ext cx="58737" cy="198438"/>
          </a:xfrm>
          <a:custGeom>
            <a:avLst/>
            <a:gdLst/>
            <a:ahLst/>
            <a:cxnLst>
              <a:cxn ang="0">
                <a:pos x="0" y="125"/>
              </a:cxn>
              <a:cxn ang="0">
                <a:pos x="8" y="98"/>
              </a:cxn>
              <a:cxn ang="0">
                <a:pos x="16" y="65"/>
              </a:cxn>
              <a:cxn ang="0">
                <a:pos x="26" y="38"/>
              </a:cxn>
              <a:cxn ang="0">
                <a:pos x="37" y="0"/>
              </a:cxn>
            </a:cxnLst>
            <a:rect l="0" t="0" r="r" b="b"/>
            <a:pathLst>
              <a:path w="37" h="125">
                <a:moveTo>
                  <a:pt x="0" y="125"/>
                </a:moveTo>
                <a:lnTo>
                  <a:pt x="8" y="98"/>
                </a:lnTo>
                <a:lnTo>
                  <a:pt x="16" y="65"/>
                </a:lnTo>
                <a:lnTo>
                  <a:pt x="26" y="38"/>
                </a:lnTo>
                <a:lnTo>
                  <a:pt x="37" y="0"/>
                </a:lnTo>
              </a:path>
            </a:pathLst>
          </a:custGeom>
          <a:noFill/>
          <a:ln w="12700">
            <a:solidFill>
              <a:srgbClr val="FF00FF"/>
            </a:solidFill>
            <a:prstDash val="solid"/>
            <a:round/>
            <a:headEnd/>
            <a:tailEnd/>
          </a:ln>
        </p:spPr>
        <p:txBody>
          <a:bodyPr/>
          <a:lstStyle/>
          <a:p>
            <a:endParaRPr lang="en-US"/>
          </a:p>
        </p:txBody>
      </p:sp>
      <p:sp>
        <p:nvSpPr>
          <p:cNvPr id="816704" name="Freeform 576"/>
          <p:cNvSpPr>
            <a:spLocks/>
          </p:cNvSpPr>
          <p:nvPr/>
        </p:nvSpPr>
        <p:spPr bwMode="auto">
          <a:xfrm>
            <a:off x="965200" y="4699000"/>
            <a:ext cx="111125" cy="327025"/>
          </a:xfrm>
          <a:custGeom>
            <a:avLst/>
            <a:gdLst/>
            <a:ahLst/>
            <a:cxnLst>
              <a:cxn ang="0">
                <a:pos x="0" y="206"/>
              </a:cxn>
              <a:cxn ang="0">
                <a:pos x="15" y="162"/>
              </a:cxn>
              <a:cxn ang="0">
                <a:pos x="31" y="108"/>
              </a:cxn>
              <a:cxn ang="0">
                <a:pos x="49" y="54"/>
              </a:cxn>
              <a:cxn ang="0">
                <a:pos x="70" y="0"/>
              </a:cxn>
            </a:cxnLst>
            <a:rect l="0" t="0" r="r" b="b"/>
            <a:pathLst>
              <a:path w="70" h="206">
                <a:moveTo>
                  <a:pt x="0" y="206"/>
                </a:moveTo>
                <a:lnTo>
                  <a:pt x="15" y="162"/>
                </a:lnTo>
                <a:lnTo>
                  <a:pt x="31" y="108"/>
                </a:lnTo>
                <a:lnTo>
                  <a:pt x="49" y="54"/>
                </a:lnTo>
                <a:lnTo>
                  <a:pt x="70" y="0"/>
                </a:lnTo>
              </a:path>
            </a:pathLst>
          </a:custGeom>
          <a:noFill/>
          <a:ln w="12700">
            <a:solidFill>
              <a:srgbClr val="FF00FF"/>
            </a:solidFill>
            <a:prstDash val="solid"/>
            <a:round/>
            <a:headEnd/>
            <a:tailEnd/>
          </a:ln>
        </p:spPr>
        <p:txBody>
          <a:bodyPr/>
          <a:lstStyle/>
          <a:p>
            <a:endParaRPr lang="en-US"/>
          </a:p>
        </p:txBody>
      </p:sp>
      <p:sp>
        <p:nvSpPr>
          <p:cNvPr id="816705" name="Freeform 577"/>
          <p:cNvSpPr>
            <a:spLocks/>
          </p:cNvSpPr>
          <p:nvPr/>
        </p:nvSpPr>
        <p:spPr bwMode="auto">
          <a:xfrm>
            <a:off x="1076325" y="4362450"/>
            <a:ext cx="168275" cy="336550"/>
          </a:xfrm>
          <a:custGeom>
            <a:avLst/>
            <a:gdLst/>
            <a:ahLst/>
            <a:cxnLst>
              <a:cxn ang="0">
                <a:pos x="0" y="212"/>
              </a:cxn>
              <a:cxn ang="0">
                <a:pos x="23" y="157"/>
              </a:cxn>
              <a:cxn ang="0">
                <a:pos x="52" y="103"/>
              </a:cxn>
              <a:cxn ang="0">
                <a:pos x="78" y="49"/>
              </a:cxn>
              <a:cxn ang="0">
                <a:pos x="106" y="0"/>
              </a:cxn>
            </a:cxnLst>
            <a:rect l="0" t="0" r="r" b="b"/>
            <a:pathLst>
              <a:path w="106" h="212">
                <a:moveTo>
                  <a:pt x="0" y="212"/>
                </a:moveTo>
                <a:lnTo>
                  <a:pt x="23" y="157"/>
                </a:lnTo>
                <a:lnTo>
                  <a:pt x="52" y="103"/>
                </a:lnTo>
                <a:lnTo>
                  <a:pt x="78" y="49"/>
                </a:lnTo>
                <a:lnTo>
                  <a:pt x="106" y="0"/>
                </a:lnTo>
              </a:path>
            </a:pathLst>
          </a:custGeom>
          <a:noFill/>
          <a:ln w="12700">
            <a:solidFill>
              <a:srgbClr val="FF00FF"/>
            </a:solidFill>
            <a:prstDash val="solid"/>
            <a:round/>
            <a:headEnd/>
            <a:tailEnd/>
          </a:ln>
        </p:spPr>
        <p:txBody>
          <a:bodyPr/>
          <a:lstStyle/>
          <a:p>
            <a:endParaRPr lang="en-US"/>
          </a:p>
        </p:txBody>
      </p:sp>
      <p:sp>
        <p:nvSpPr>
          <p:cNvPr id="816706" name="Freeform 578"/>
          <p:cNvSpPr>
            <a:spLocks/>
          </p:cNvSpPr>
          <p:nvPr/>
        </p:nvSpPr>
        <p:spPr bwMode="auto">
          <a:xfrm>
            <a:off x="1244600" y="4129088"/>
            <a:ext cx="165100" cy="233362"/>
          </a:xfrm>
          <a:custGeom>
            <a:avLst/>
            <a:gdLst/>
            <a:ahLst/>
            <a:cxnLst>
              <a:cxn ang="0">
                <a:pos x="0" y="147"/>
              </a:cxn>
              <a:cxn ang="0">
                <a:pos x="26" y="103"/>
              </a:cxn>
              <a:cxn ang="0">
                <a:pos x="52" y="65"/>
              </a:cxn>
              <a:cxn ang="0">
                <a:pos x="104" y="0"/>
              </a:cxn>
            </a:cxnLst>
            <a:rect l="0" t="0" r="r" b="b"/>
            <a:pathLst>
              <a:path w="104" h="147">
                <a:moveTo>
                  <a:pt x="0" y="147"/>
                </a:moveTo>
                <a:lnTo>
                  <a:pt x="26" y="103"/>
                </a:lnTo>
                <a:lnTo>
                  <a:pt x="52" y="65"/>
                </a:lnTo>
                <a:lnTo>
                  <a:pt x="104" y="0"/>
                </a:lnTo>
              </a:path>
            </a:pathLst>
          </a:custGeom>
          <a:noFill/>
          <a:ln w="12700">
            <a:solidFill>
              <a:srgbClr val="FF00FF"/>
            </a:solidFill>
            <a:prstDash val="solid"/>
            <a:round/>
            <a:headEnd/>
            <a:tailEnd/>
          </a:ln>
        </p:spPr>
        <p:txBody>
          <a:bodyPr/>
          <a:lstStyle/>
          <a:p>
            <a:endParaRPr lang="en-US"/>
          </a:p>
        </p:txBody>
      </p:sp>
      <p:sp>
        <p:nvSpPr>
          <p:cNvPr id="816707" name="Freeform 579"/>
          <p:cNvSpPr>
            <a:spLocks/>
          </p:cNvSpPr>
          <p:nvPr/>
        </p:nvSpPr>
        <p:spPr bwMode="auto">
          <a:xfrm>
            <a:off x="1409700" y="3940175"/>
            <a:ext cx="169863" cy="188913"/>
          </a:xfrm>
          <a:custGeom>
            <a:avLst/>
            <a:gdLst/>
            <a:ahLst/>
            <a:cxnLst>
              <a:cxn ang="0">
                <a:pos x="0" y="119"/>
              </a:cxn>
              <a:cxn ang="0">
                <a:pos x="24" y="87"/>
              </a:cxn>
              <a:cxn ang="0">
                <a:pos x="47" y="59"/>
              </a:cxn>
              <a:cxn ang="0">
                <a:pos x="60" y="49"/>
              </a:cxn>
              <a:cxn ang="0">
                <a:pos x="73" y="32"/>
              </a:cxn>
              <a:cxn ang="0">
                <a:pos x="89" y="16"/>
              </a:cxn>
              <a:cxn ang="0">
                <a:pos x="107" y="0"/>
              </a:cxn>
            </a:cxnLst>
            <a:rect l="0" t="0" r="r" b="b"/>
            <a:pathLst>
              <a:path w="107" h="119">
                <a:moveTo>
                  <a:pt x="0" y="119"/>
                </a:moveTo>
                <a:lnTo>
                  <a:pt x="24" y="87"/>
                </a:lnTo>
                <a:lnTo>
                  <a:pt x="47" y="59"/>
                </a:lnTo>
                <a:lnTo>
                  <a:pt x="60" y="49"/>
                </a:lnTo>
                <a:lnTo>
                  <a:pt x="73" y="32"/>
                </a:lnTo>
                <a:lnTo>
                  <a:pt x="89" y="16"/>
                </a:lnTo>
                <a:lnTo>
                  <a:pt x="107" y="0"/>
                </a:lnTo>
              </a:path>
            </a:pathLst>
          </a:custGeom>
          <a:noFill/>
          <a:ln w="12700">
            <a:solidFill>
              <a:srgbClr val="FF00FF"/>
            </a:solidFill>
            <a:prstDash val="solid"/>
            <a:round/>
            <a:headEnd/>
            <a:tailEnd/>
          </a:ln>
        </p:spPr>
        <p:txBody>
          <a:bodyPr/>
          <a:lstStyle/>
          <a:p>
            <a:endParaRPr lang="en-US"/>
          </a:p>
        </p:txBody>
      </p:sp>
      <p:sp>
        <p:nvSpPr>
          <p:cNvPr id="816708" name="Freeform 580"/>
          <p:cNvSpPr>
            <a:spLocks/>
          </p:cNvSpPr>
          <p:nvPr/>
        </p:nvSpPr>
        <p:spPr bwMode="auto">
          <a:xfrm>
            <a:off x="1579563" y="3646488"/>
            <a:ext cx="338137" cy="293687"/>
          </a:xfrm>
          <a:custGeom>
            <a:avLst/>
            <a:gdLst/>
            <a:ahLst/>
            <a:cxnLst>
              <a:cxn ang="0">
                <a:pos x="0" y="185"/>
              </a:cxn>
              <a:cxn ang="0">
                <a:pos x="21" y="163"/>
              </a:cxn>
              <a:cxn ang="0">
                <a:pos x="47" y="141"/>
              </a:cxn>
              <a:cxn ang="0">
                <a:pos x="73" y="120"/>
              </a:cxn>
              <a:cxn ang="0">
                <a:pos x="101" y="92"/>
              </a:cxn>
              <a:cxn ang="0">
                <a:pos x="158" y="44"/>
              </a:cxn>
              <a:cxn ang="0">
                <a:pos x="213" y="0"/>
              </a:cxn>
            </a:cxnLst>
            <a:rect l="0" t="0" r="r" b="b"/>
            <a:pathLst>
              <a:path w="213" h="185">
                <a:moveTo>
                  <a:pt x="0" y="185"/>
                </a:moveTo>
                <a:lnTo>
                  <a:pt x="21" y="163"/>
                </a:lnTo>
                <a:lnTo>
                  <a:pt x="47" y="141"/>
                </a:lnTo>
                <a:lnTo>
                  <a:pt x="73" y="120"/>
                </a:lnTo>
                <a:lnTo>
                  <a:pt x="101" y="92"/>
                </a:lnTo>
                <a:lnTo>
                  <a:pt x="158" y="44"/>
                </a:lnTo>
                <a:lnTo>
                  <a:pt x="213" y="0"/>
                </a:lnTo>
              </a:path>
            </a:pathLst>
          </a:custGeom>
          <a:noFill/>
          <a:ln w="12700">
            <a:solidFill>
              <a:srgbClr val="FF00FF"/>
            </a:solidFill>
            <a:prstDash val="solid"/>
            <a:round/>
            <a:headEnd/>
            <a:tailEnd/>
          </a:ln>
        </p:spPr>
        <p:txBody>
          <a:bodyPr/>
          <a:lstStyle/>
          <a:p>
            <a:endParaRPr lang="en-US"/>
          </a:p>
        </p:txBody>
      </p:sp>
      <p:sp>
        <p:nvSpPr>
          <p:cNvPr id="816709" name="Freeform 581"/>
          <p:cNvSpPr>
            <a:spLocks/>
          </p:cNvSpPr>
          <p:nvPr/>
        </p:nvSpPr>
        <p:spPr bwMode="auto">
          <a:xfrm>
            <a:off x="1917700" y="3397250"/>
            <a:ext cx="333375" cy="249238"/>
          </a:xfrm>
          <a:custGeom>
            <a:avLst/>
            <a:gdLst/>
            <a:ahLst/>
            <a:cxnLst>
              <a:cxn ang="0">
                <a:pos x="0" y="157"/>
              </a:cxn>
              <a:cxn ang="0">
                <a:pos x="104" y="76"/>
              </a:cxn>
              <a:cxn ang="0">
                <a:pos x="210" y="0"/>
              </a:cxn>
            </a:cxnLst>
            <a:rect l="0" t="0" r="r" b="b"/>
            <a:pathLst>
              <a:path w="210" h="157">
                <a:moveTo>
                  <a:pt x="0" y="157"/>
                </a:moveTo>
                <a:lnTo>
                  <a:pt x="104" y="76"/>
                </a:lnTo>
                <a:lnTo>
                  <a:pt x="210" y="0"/>
                </a:lnTo>
              </a:path>
            </a:pathLst>
          </a:custGeom>
          <a:noFill/>
          <a:ln w="12700">
            <a:solidFill>
              <a:srgbClr val="FF00FF"/>
            </a:solidFill>
            <a:prstDash val="solid"/>
            <a:round/>
            <a:headEnd/>
            <a:tailEnd/>
          </a:ln>
        </p:spPr>
        <p:txBody>
          <a:bodyPr/>
          <a:lstStyle/>
          <a:p>
            <a:endParaRPr lang="en-US"/>
          </a:p>
        </p:txBody>
      </p:sp>
      <p:sp>
        <p:nvSpPr>
          <p:cNvPr id="816710" name="Freeform 582"/>
          <p:cNvSpPr>
            <a:spLocks/>
          </p:cNvSpPr>
          <p:nvPr/>
        </p:nvSpPr>
        <p:spPr bwMode="auto">
          <a:xfrm>
            <a:off x="2251075" y="3163888"/>
            <a:ext cx="338138" cy="233362"/>
          </a:xfrm>
          <a:custGeom>
            <a:avLst/>
            <a:gdLst/>
            <a:ahLst/>
            <a:cxnLst>
              <a:cxn ang="0">
                <a:pos x="0" y="147"/>
              </a:cxn>
              <a:cxn ang="0">
                <a:pos x="107" y="71"/>
              </a:cxn>
              <a:cxn ang="0">
                <a:pos x="213" y="0"/>
              </a:cxn>
            </a:cxnLst>
            <a:rect l="0" t="0" r="r" b="b"/>
            <a:pathLst>
              <a:path w="213" h="147">
                <a:moveTo>
                  <a:pt x="0" y="147"/>
                </a:moveTo>
                <a:lnTo>
                  <a:pt x="107" y="71"/>
                </a:lnTo>
                <a:lnTo>
                  <a:pt x="213" y="0"/>
                </a:lnTo>
              </a:path>
            </a:pathLst>
          </a:custGeom>
          <a:noFill/>
          <a:ln w="12700">
            <a:solidFill>
              <a:srgbClr val="FF00FF"/>
            </a:solidFill>
            <a:prstDash val="solid"/>
            <a:round/>
            <a:headEnd/>
            <a:tailEnd/>
          </a:ln>
        </p:spPr>
        <p:txBody>
          <a:bodyPr/>
          <a:lstStyle/>
          <a:p>
            <a:endParaRPr lang="en-US"/>
          </a:p>
        </p:txBody>
      </p:sp>
      <p:sp>
        <p:nvSpPr>
          <p:cNvPr id="816711" name="Freeform 583"/>
          <p:cNvSpPr>
            <a:spLocks/>
          </p:cNvSpPr>
          <p:nvPr/>
        </p:nvSpPr>
        <p:spPr bwMode="auto">
          <a:xfrm>
            <a:off x="2589213" y="2947988"/>
            <a:ext cx="334962" cy="215900"/>
          </a:xfrm>
          <a:custGeom>
            <a:avLst/>
            <a:gdLst/>
            <a:ahLst/>
            <a:cxnLst>
              <a:cxn ang="0">
                <a:pos x="0" y="136"/>
              </a:cxn>
              <a:cxn ang="0">
                <a:pos x="107" y="65"/>
              </a:cxn>
              <a:cxn ang="0">
                <a:pos x="211" y="0"/>
              </a:cxn>
            </a:cxnLst>
            <a:rect l="0" t="0" r="r" b="b"/>
            <a:pathLst>
              <a:path w="211" h="136">
                <a:moveTo>
                  <a:pt x="0" y="136"/>
                </a:moveTo>
                <a:lnTo>
                  <a:pt x="107" y="65"/>
                </a:lnTo>
                <a:lnTo>
                  <a:pt x="211" y="0"/>
                </a:lnTo>
              </a:path>
            </a:pathLst>
          </a:custGeom>
          <a:noFill/>
          <a:ln w="12700">
            <a:solidFill>
              <a:srgbClr val="FF00FF"/>
            </a:solidFill>
            <a:prstDash val="solid"/>
            <a:round/>
            <a:headEnd/>
            <a:tailEnd/>
          </a:ln>
        </p:spPr>
        <p:txBody>
          <a:bodyPr/>
          <a:lstStyle/>
          <a:p>
            <a:endParaRPr lang="en-US"/>
          </a:p>
        </p:txBody>
      </p:sp>
      <p:sp>
        <p:nvSpPr>
          <p:cNvPr id="816712" name="Freeform 584"/>
          <p:cNvSpPr>
            <a:spLocks/>
          </p:cNvSpPr>
          <p:nvPr/>
        </p:nvSpPr>
        <p:spPr bwMode="auto">
          <a:xfrm>
            <a:off x="2251075" y="3241675"/>
            <a:ext cx="338138" cy="146050"/>
          </a:xfrm>
          <a:custGeom>
            <a:avLst/>
            <a:gdLst/>
            <a:ahLst/>
            <a:cxnLst>
              <a:cxn ang="0">
                <a:pos x="0" y="92"/>
              </a:cxn>
              <a:cxn ang="0">
                <a:pos x="107" y="49"/>
              </a:cxn>
              <a:cxn ang="0">
                <a:pos x="213" y="0"/>
              </a:cxn>
            </a:cxnLst>
            <a:rect l="0" t="0" r="r" b="b"/>
            <a:pathLst>
              <a:path w="213" h="92">
                <a:moveTo>
                  <a:pt x="0" y="92"/>
                </a:moveTo>
                <a:lnTo>
                  <a:pt x="107" y="49"/>
                </a:lnTo>
                <a:lnTo>
                  <a:pt x="213" y="0"/>
                </a:lnTo>
              </a:path>
            </a:pathLst>
          </a:custGeom>
          <a:noFill/>
          <a:ln w="12700">
            <a:solidFill>
              <a:srgbClr val="FF00FF"/>
            </a:solidFill>
            <a:prstDash val="solid"/>
            <a:round/>
            <a:headEnd/>
            <a:tailEnd/>
          </a:ln>
        </p:spPr>
        <p:txBody>
          <a:bodyPr/>
          <a:lstStyle/>
          <a:p>
            <a:endParaRPr lang="en-US"/>
          </a:p>
        </p:txBody>
      </p:sp>
      <p:sp>
        <p:nvSpPr>
          <p:cNvPr id="816713" name="Freeform 585"/>
          <p:cNvSpPr>
            <a:spLocks/>
          </p:cNvSpPr>
          <p:nvPr/>
        </p:nvSpPr>
        <p:spPr bwMode="auto">
          <a:xfrm>
            <a:off x="2589213" y="3060700"/>
            <a:ext cx="334962" cy="180975"/>
          </a:xfrm>
          <a:custGeom>
            <a:avLst/>
            <a:gdLst/>
            <a:ahLst/>
            <a:cxnLst>
              <a:cxn ang="0">
                <a:pos x="0" y="114"/>
              </a:cxn>
              <a:cxn ang="0">
                <a:pos x="104" y="60"/>
              </a:cxn>
              <a:cxn ang="0">
                <a:pos x="211" y="0"/>
              </a:cxn>
            </a:cxnLst>
            <a:rect l="0" t="0" r="r" b="b"/>
            <a:pathLst>
              <a:path w="211" h="114">
                <a:moveTo>
                  <a:pt x="0" y="114"/>
                </a:moveTo>
                <a:lnTo>
                  <a:pt x="104" y="60"/>
                </a:lnTo>
                <a:lnTo>
                  <a:pt x="211" y="0"/>
                </a:lnTo>
              </a:path>
            </a:pathLst>
          </a:custGeom>
          <a:noFill/>
          <a:ln w="12700">
            <a:solidFill>
              <a:srgbClr val="FF00FF"/>
            </a:solidFill>
            <a:prstDash val="solid"/>
            <a:round/>
            <a:headEnd/>
            <a:tailEnd/>
          </a:ln>
        </p:spPr>
        <p:txBody>
          <a:bodyPr/>
          <a:lstStyle/>
          <a:p>
            <a:endParaRPr lang="en-US"/>
          </a:p>
        </p:txBody>
      </p:sp>
      <p:sp>
        <p:nvSpPr>
          <p:cNvPr id="816714" name="Freeform 586"/>
          <p:cNvSpPr>
            <a:spLocks/>
          </p:cNvSpPr>
          <p:nvPr/>
        </p:nvSpPr>
        <p:spPr bwMode="auto">
          <a:xfrm>
            <a:off x="2924175" y="2879725"/>
            <a:ext cx="338138" cy="180975"/>
          </a:xfrm>
          <a:custGeom>
            <a:avLst/>
            <a:gdLst/>
            <a:ahLst/>
            <a:cxnLst>
              <a:cxn ang="0">
                <a:pos x="0" y="114"/>
              </a:cxn>
              <a:cxn ang="0">
                <a:pos x="106" y="54"/>
              </a:cxn>
              <a:cxn ang="0">
                <a:pos x="213" y="0"/>
              </a:cxn>
            </a:cxnLst>
            <a:rect l="0" t="0" r="r" b="b"/>
            <a:pathLst>
              <a:path w="213" h="114">
                <a:moveTo>
                  <a:pt x="0" y="114"/>
                </a:moveTo>
                <a:lnTo>
                  <a:pt x="106" y="54"/>
                </a:lnTo>
                <a:lnTo>
                  <a:pt x="213" y="0"/>
                </a:lnTo>
              </a:path>
            </a:pathLst>
          </a:custGeom>
          <a:noFill/>
          <a:ln w="12700">
            <a:solidFill>
              <a:srgbClr val="FF00FF"/>
            </a:solidFill>
            <a:prstDash val="solid"/>
            <a:round/>
            <a:headEnd/>
            <a:tailEnd/>
          </a:ln>
        </p:spPr>
        <p:txBody>
          <a:bodyPr/>
          <a:lstStyle/>
          <a:p>
            <a:endParaRPr lang="en-US"/>
          </a:p>
        </p:txBody>
      </p:sp>
      <p:sp>
        <p:nvSpPr>
          <p:cNvPr id="816715" name="Freeform 587"/>
          <p:cNvSpPr>
            <a:spLocks/>
          </p:cNvSpPr>
          <p:nvPr/>
        </p:nvSpPr>
        <p:spPr bwMode="auto">
          <a:xfrm>
            <a:off x="3262313" y="2716213"/>
            <a:ext cx="333375" cy="163512"/>
          </a:xfrm>
          <a:custGeom>
            <a:avLst/>
            <a:gdLst/>
            <a:ahLst/>
            <a:cxnLst>
              <a:cxn ang="0">
                <a:pos x="0" y="103"/>
              </a:cxn>
              <a:cxn ang="0">
                <a:pos x="104" y="48"/>
              </a:cxn>
              <a:cxn ang="0">
                <a:pos x="210" y="0"/>
              </a:cxn>
            </a:cxnLst>
            <a:rect l="0" t="0" r="r" b="b"/>
            <a:pathLst>
              <a:path w="210" h="103">
                <a:moveTo>
                  <a:pt x="0" y="103"/>
                </a:moveTo>
                <a:lnTo>
                  <a:pt x="104" y="48"/>
                </a:lnTo>
                <a:lnTo>
                  <a:pt x="210" y="0"/>
                </a:lnTo>
              </a:path>
            </a:pathLst>
          </a:custGeom>
          <a:noFill/>
          <a:ln w="12700">
            <a:solidFill>
              <a:srgbClr val="FF00FF"/>
            </a:solidFill>
            <a:prstDash val="solid"/>
            <a:round/>
            <a:headEnd/>
            <a:tailEnd/>
          </a:ln>
        </p:spPr>
        <p:txBody>
          <a:bodyPr/>
          <a:lstStyle/>
          <a:p>
            <a:endParaRPr lang="en-US"/>
          </a:p>
        </p:txBody>
      </p:sp>
      <p:sp>
        <p:nvSpPr>
          <p:cNvPr id="816716" name="Line 588"/>
          <p:cNvSpPr>
            <a:spLocks noChangeShapeType="1"/>
          </p:cNvSpPr>
          <p:nvPr/>
        </p:nvSpPr>
        <p:spPr bwMode="auto">
          <a:xfrm flipV="1">
            <a:off x="3595688" y="2551113"/>
            <a:ext cx="338137" cy="165100"/>
          </a:xfrm>
          <a:prstGeom prst="line">
            <a:avLst/>
          </a:prstGeom>
          <a:noFill/>
          <a:ln w="12700">
            <a:solidFill>
              <a:srgbClr val="FF00FF"/>
            </a:solidFill>
            <a:round/>
            <a:headEnd/>
            <a:tailEnd/>
          </a:ln>
        </p:spPr>
        <p:txBody>
          <a:bodyPr/>
          <a:lstStyle/>
          <a:p>
            <a:endParaRPr lang="en-US"/>
          </a:p>
        </p:txBody>
      </p:sp>
      <p:sp>
        <p:nvSpPr>
          <p:cNvPr id="816717" name="Freeform 589"/>
          <p:cNvSpPr>
            <a:spLocks/>
          </p:cNvSpPr>
          <p:nvPr/>
        </p:nvSpPr>
        <p:spPr bwMode="auto">
          <a:xfrm>
            <a:off x="906463" y="4810125"/>
            <a:ext cx="58737" cy="206375"/>
          </a:xfrm>
          <a:custGeom>
            <a:avLst/>
            <a:gdLst/>
            <a:ahLst/>
            <a:cxnLst>
              <a:cxn ang="0">
                <a:pos x="0" y="130"/>
              </a:cxn>
              <a:cxn ang="0">
                <a:pos x="8" y="98"/>
              </a:cxn>
              <a:cxn ang="0">
                <a:pos x="16" y="71"/>
              </a:cxn>
              <a:cxn ang="0">
                <a:pos x="26" y="38"/>
              </a:cxn>
              <a:cxn ang="0">
                <a:pos x="37" y="0"/>
              </a:cxn>
            </a:cxnLst>
            <a:rect l="0" t="0" r="r" b="b"/>
            <a:pathLst>
              <a:path w="37" h="130">
                <a:moveTo>
                  <a:pt x="0" y="130"/>
                </a:moveTo>
                <a:lnTo>
                  <a:pt x="8" y="98"/>
                </a:lnTo>
                <a:lnTo>
                  <a:pt x="16" y="71"/>
                </a:lnTo>
                <a:lnTo>
                  <a:pt x="26" y="38"/>
                </a:lnTo>
                <a:lnTo>
                  <a:pt x="37" y="0"/>
                </a:lnTo>
              </a:path>
            </a:pathLst>
          </a:custGeom>
          <a:noFill/>
          <a:ln w="12700">
            <a:solidFill>
              <a:srgbClr val="FF00FF"/>
            </a:solidFill>
            <a:prstDash val="solid"/>
            <a:round/>
            <a:headEnd/>
            <a:tailEnd/>
          </a:ln>
        </p:spPr>
        <p:txBody>
          <a:bodyPr/>
          <a:lstStyle/>
          <a:p>
            <a:endParaRPr lang="en-US"/>
          </a:p>
        </p:txBody>
      </p:sp>
      <p:sp>
        <p:nvSpPr>
          <p:cNvPr id="816718" name="Freeform 590"/>
          <p:cNvSpPr>
            <a:spLocks/>
          </p:cNvSpPr>
          <p:nvPr/>
        </p:nvSpPr>
        <p:spPr bwMode="auto">
          <a:xfrm>
            <a:off x="965200" y="4483100"/>
            <a:ext cx="111125" cy="327025"/>
          </a:xfrm>
          <a:custGeom>
            <a:avLst/>
            <a:gdLst/>
            <a:ahLst/>
            <a:cxnLst>
              <a:cxn ang="0">
                <a:pos x="0" y="206"/>
              </a:cxn>
              <a:cxn ang="0">
                <a:pos x="15" y="163"/>
              </a:cxn>
              <a:cxn ang="0">
                <a:pos x="31" y="108"/>
              </a:cxn>
              <a:cxn ang="0">
                <a:pos x="49" y="54"/>
              </a:cxn>
              <a:cxn ang="0">
                <a:pos x="70" y="0"/>
              </a:cxn>
            </a:cxnLst>
            <a:rect l="0" t="0" r="r" b="b"/>
            <a:pathLst>
              <a:path w="70" h="206">
                <a:moveTo>
                  <a:pt x="0" y="206"/>
                </a:moveTo>
                <a:lnTo>
                  <a:pt x="15" y="163"/>
                </a:lnTo>
                <a:lnTo>
                  <a:pt x="31" y="108"/>
                </a:lnTo>
                <a:lnTo>
                  <a:pt x="49" y="54"/>
                </a:lnTo>
                <a:lnTo>
                  <a:pt x="70" y="0"/>
                </a:lnTo>
              </a:path>
            </a:pathLst>
          </a:custGeom>
          <a:noFill/>
          <a:ln w="12700">
            <a:solidFill>
              <a:srgbClr val="FF00FF"/>
            </a:solidFill>
            <a:prstDash val="solid"/>
            <a:round/>
            <a:headEnd/>
            <a:tailEnd/>
          </a:ln>
        </p:spPr>
        <p:txBody>
          <a:bodyPr/>
          <a:lstStyle/>
          <a:p>
            <a:endParaRPr lang="en-US"/>
          </a:p>
        </p:txBody>
      </p:sp>
      <p:sp>
        <p:nvSpPr>
          <p:cNvPr id="816719" name="Freeform 591"/>
          <p:cNvSpPr>
            <a:spLocks/>
          </p:cNvSpPr>
          <p:nvPr/>
        </p:nvSpPr>
        <p:spPr bwMode="auto">
          <a:xfrm>
            <a:off x="1076325" y="4138613"/>
            <a:ext cx="168275" cy="344487"/>
          </a:xfrm>
          <a:custGeom>
            <a:avLst/>
            <a:gdLst/>
            <a:ahLst/>
            <a:cxnLst>
              <a:cxn ang="0">
                <a:pos x="0" y="217"/>
              </a:cxn>
              <a:cxn ang="0">
                <a:pos x="23" y="163"/>
              </a:cxn>
              <a:cxn ang="0">
                <a:pos x="52" y="103"/>
              </a:cxn>
              <a:cxn ang="0">
                <a:pos x="78" y="48"/>
              </a:cxn>
              <a:cxn ang="0">
                <a:pos x="106" y="0"/>
              </a:cxn>
            </a:cxnLst>
            <a:rect l="0" t="0" r="r" b="b"/>
            <a:pathLst>
              <a:path w="106" h="217">
                <a:moveTo>
                  <a:pt x="0" y="217"/>
                </a:moveTo>
                <a:lnTo>
                  <a:pt x="23" y="163"/>
                </a:lnTo>
                <a:lnTo>
                  <a:pt x="52" y="103"/>
                </a:lnTo>
                <a:lnTo>
                  <a:pt x="78" y="48"/>
                </a:lnTo>
                <a:lnTo>
                  <a:pt x="106" y="0"/>
                </a:lnTo>
              </a:path>
            </a:pathLst>
          </a:custGeom>
          <a:noFill/>
          <a:ln w="12700">
            <a:solidFill>
              <a:srgbClr val="FF00FF"/>
            </a:solidFill>
            <a:prstDash val="solid"/>
            <a:round/>
            <a:headEnd/>
            <a:tailEnd/>
          </a:ln>
        </p:spPr>
        <p:txBody>
          <a:bodyPr/>
          <a:lstStyle/>
          <a:p>
            <a:endParaRPr lang="en-US"/>
          </a:p>
        </p:txBody>
      </p:sp>
      <p:sp>
        <p:nvSpPr>
          <p:cNvPr id="816720" name="Freeform 592"/>
          <p:cNvSpPr>
            <a:spLocks/>
          </p:cNvSpPr>
          <p:nvPr/>
        </p:nvSpPr>
        <p:spPr bwMode="auto">
          <a:xfrm>
            <a:off x="1244600" y="3905250"/>
            <a:ext cx="165100" cy="233363"/>
          </a:xfrm>
          <a:custGeom>
            <a:avLst/>
            <a:gdLst/>
            <a:ahLst/>
            <a:cxnLst>
              <a:cxn ang="0">
                <a:pos x="0" y="147"/>
              </a:cxn>
              <a:cxn ang="0">
                <a:pos x="26" y="103"/>
              </a:cxn>
              <a:cxn ang="0">
                <a:pos x="52" y="65"/>
              </a:cxn>
              <a:cxn ang="0">
                <a:pos x="104" y="0"/>
              </a:cxn>
            </a:cxnLst>
            <a:rect l="0" t="0" r="r" b="b"/>
            <a:pathLst>
              <a:path w="104" h="147">
                <a:moveTo>
                  <a:pt x="0" y="147"/>
                </a:moveTo>
                <a:lnTo>
                  <a:pt x="26" y="103"/>
                </a:lnTo>
                <a:lnTo>
                  <a:pt x="52" y="65"/>
                </a:lnTo>
                <a:lnTo>
                  <a:pt x="104" y="0"/>
                </a:lnTo>
              </a:path>
            </a:pathLst>
          </a:custGeom>
          <a:noFill/>
          <a:ln w="12700">
            <a:solidFill>
              <a:srgbClr val="FF00FF"/>
            </a:solidFill>
            <a:prstDash val="solid"/>
            <a:round/>
            <a:headEnd/>
            <a:tailEnd/>
          </a:ln>
        </p:spPr>
        <p:txBody>
          <a:bodyPr/>
          <a:lstStyle/>
          <a:p>
            <a:endParaRPr lang="en-US"/>
          </a:p>
        </p:txBody>
      </p:sp>
      <p:sp>
        <p:nvSpPr>
          <p:cNvPr id="816721" name="Freeform 593"/>
          <p:cNvSpPr>
            <a:spLocks/>
          </p:cNvSpPr>
          <p:nvPr/>
        </p:nvSpPr>
        <p:spPr bwMode="auto">
          <a:xfrm>
            <a:off x="1409700" y="3716338"/>
            <a:ext cx="169863" cy="188912"/>
          </a:xfrm>
          <a:custGeom>
            <a:avLst/>
            <a:gdLst/>
            <a:ahLst/>
            <a:cxnLst>
              <a:cxn ang="0">
                <a:pos x="0" y="119"/>
              </a:cxn>
              <a:cxn ang="0">
                <a:pos x="24" y="92"/>
              </a:cxn>
              <a:cxn ang="0">
                <a:pos x="47" y="65"/>
              </a:cxn>
              <a:cxn ang="0">
                <a:pos x="60" y="48"/>
              </a:cxn>
              <a:cxn ang="0">
                <a:pos x="73" y="32"/>
              </a:cxn>
              <a:cxn ang="0">
                <a:pos x="89" y="16"/>
              </a:cxn>
              <a:cxn ang="0">
                <a:pos x="107" y="0"/>
              </a:cxn>
            </a:cxnLst>
            <a:rect l="0" t="0" r="r" b="b"/>
            <a:pathLst>
              <a:path w="107" h="119">
                <a:moveTo>
                  <a:pt x="0" y="119"/>
                </a:moveTo>
                <a:lnTo>
                  <a:pt x="24" y="92"/>
                </a:lnTo>
                <a:lnTo>
                  <a:pt x="47" y="65"/>
                </a:lnTo>
                <a:lnTo>
                  <a:pt x="60" y="48"/>
                </a:lnTo>
                <a:lnTo>
                  <a:pt x="73" y="32"/>
                </a:lnTo>
                <a:lnTo>
                  <a:pt x="89" y="16"/>
                </a:lnTo>
                <a:lnTo>
                  <a:pt x="107" y="0"/>
                </a:lnTo>
              </a:path>
            </a:pathLst>
          </a:custGeom>
          <a:noFill/>
          <a:ln w="12700">
            <a:solidFill>
              <a:srgbClr val="FF00FF"/>
            </a:solidFill>
            <a:prstDash val="solid"/>
            <a:round/>
            <a:headEnd/>
            <a:tailEnd/>
          </a:ln>
        </p:spPr>
        <p:txBody>
          <a:bodyPr/>
          <a:lstStyle/>
          <a:p>
            <a:endParaRPr lang="en-US"/>
          </a:p>
        </p:txBody>
      </p:sp>
      <p:sp>
        <p:nvSpPr>
          <p:cNvPr id="816722" name="Freeform 594"/>
          <p:cNvSpPr>
            <a:spLocks/>
          </p:cNvSpPr>
          <p:nvPr/>
        </p:nvSpPr>
        <p:spPr bwMode="auto">
          <a:xfrm>
            <a:off x="1579563" y="3397250"/>
            <a:ext cx="338137" cy="319088"/>
          </a:xfrm>
          <a:custGeom>
            <a:avLst/>
            <a:gdLst/>
            <a:ahLst/>
            <a:cxnLst>
              <a:cxn ang="0">
                <a:pos x="0" y="201"/>
              </a:cxn>
              <a:cxn ang="0">
                <a:pos x="21" y="179"/>
              </a:cxn>
              <a:cxn ang="0">
                <a:pos x="47" y="157"/>
              </a:cxn>
              <a:cxn ang="0">
                <a:pos x="73" y="130"/>
              </a:cxn>
              <a:cxn ang="0">
                <a:pos x="101" y="103"/>
              </a:cxn>
              <a:cxn ang="0">
                <a:pos x="158" y="48"/>
              </a:cxn>
              <a:cxn ang="0">
                <a:pos x="213" y="0"/>
              </a:cxn>
            </a:cxnLst>
            <a:rect l="0" t="0" r="r" b="b"/>
            <a:pathLst>
              <a:path w="213" h="201">
                <a:moveTo>
                  <a:pt x="0" y="201"/>
                </a:moveTo>
                <a:lnTo>
                  <a:pt x="21" y="179"/>
                </a:lnTo>
                <a:lnTo>
                  <a:pt x="47" y="157"/>
                </a:lnTo>
                <a:lnTo>
                  <a:pt x="73" y="130"/>
                </a:lnTo>
                <a:lnTo>
                  <a:pt x="101" y="103"/>
                </a:lnTo>
                <a:lnTo>
                  <a:pt x="158" y="48"/>
                </a:lnTo>
                <a:lnTo>
                  <a:pt x="213" y="0"/>
                </a:lnTo>
              </a:path>
            </a:pathLst>
          </a:custGeom>
          <a:noFill/>
          <a:ln w="12700">
            <a:solidFill>
              <a:srgbClr val="FF00FF"/>
            </a:solidFill>
            <a:prstDash val="solid"/>
            <a:round/>
            <a:headEnd/>
            <a:tailEnd/>
          </a:ln>
        </p:spPr>
        <p:txBody>
          <a:bodyPr/>
          <a:lstStyle/>
          <a:p>
            <a:endParaRPr lang="en-US"/>
          </a:p>
        </p:txBody>
      </p:sp>
      <p:sp>
        <p:nvSpPr>
          <p:cNvPr id="816723" name="Freeform 595"/>
          <p:cNvSpPr>
            <a:spLocks/>
          </p:cNvSpPr>
          <p:nvPr/>
        </p:nvSpPr>
        <p:spPr bwMode="auto">
          <a:xfrm>
            <a:off x="1917700" y="3128963"/>
            <a:ext cx="333375" cy="268287"/>
          </a:xfrm>
          <a:custGeom>
            <a:avLst/>
            <a:gdLst/>
            <a:ahLst/>
            <a:cxnLst>
              <a:cxn ang="0">
                <a:pos x="0" y="169"/>
              </a:cxn>
              <a:cxn ang="0">
                <a:pos x="104" y="82"/>
              </a:cxn>
              <a:cxn ang="0">
                <a:pos x="210" y="0"/>
              </a:cxn>
            </a:cxnLst>
            <a:rect l="0" t="0" r="r" b="b"/>
            <a:pathLst>
              <a:path w="210" h="169">
                <a:moveTo>
                  <a:pt x="0" y="169"/>
                </a:moveTo>
                <a:lnTo>
                  <a:pt x="104" y="82"/>
                </a:lnTo>
                <a:lnTo>
                  <a:pt x="210" y="0"/>
                </a:lnTo>
              </a:path>
            </a:pathLst>
          </a:custGeom>
          <a:noFill/>
          <a:ln w="12700">
            <a:solidFill>
              <a:srgbClr val="FF00FF"/>
            </a:solidFill>
            <a:prstDash val="solid"/>
            <a:round/>
            <a:headEnd/>
            <a:tailEnd/>
          </a:ln>
        </p:spPr>
        <p:txBody>
          <a:bodyPr/>
          <a:lstStyle/>
          <a:p>
            <a:endParaRPr lang="en-US"/>
          </a:p>
        </p:txBody>
      </p:sp>
      <p:sp>
        <p:nvSpPr>
          <p:cNvPr id="816724" name="Freeform 596"/>
          <p:cNvSpPr>
            <a:spLocks/>
          </p:cNvSpPr>
          <p:nvPr/>
        </p:nvSpPr>
        <p:spPr bwMode="auto">
          <a:xfrm>
            <a:off x="2251075" y="2887663"/>
            <a:ext cx="338138" cy="241300"/>
          </a:xfrm>
          <a:custGeom>
            <a:avLst/>
            <a:gdLst/>
            <a:ahLst/>
            <a:cxnLst>
              <a:cxn ang="0">
                <a:pos x="0" y="152"/>
              </a:cxn>
              <a:cxn ang="0">
                <a:pos x="107" y="76"/>
              </a:cxn>
              <a:cxn ang="0">
                <a:pos x="213" y="0"/>
              </a:cxn>
            </a:cxnLst>
            <a:rect l="0" t="0" r="r" b="b"/>
            <a:pathLst>
              <a:path w="213" h="152">
                <a:moveTo>
                  <a:pt x="0" y="152"/>
                </a:moveTo>
                <a:lnTo>
                  <a:pt x="107" y="76"/>
                </a:lnTo>
                <a:lnTo>
                  <a:pt x="213" y="0"/>
                </a:lnTo>
              </a:path>
            </a:pathLst>
          </a:custGeom>
          <a:noFill/>
          <a:ln w="12700">
            <a:solidFill>
              <a:srgbClr val="FF00FF"/>
            </a:solidFill>
            <a:prstDash val="solid"/>
            <a:round/>
            <a:headEnd/>
            <a:tailEnd/>
          </a:ln>
        </p:spPr>
        <p:txBody>
          <a:bodyPr/>
          <a:lstStyle/>
          <a:p>
            <a:endParaRPr lang="en-US"/>
          </a:p>
        </p:txBody>
      </p:sp>
      <p:sp>
        <p:nvSpPr>
          <p:cNvPr id="816725" name="Freeform 597"/>
          <p:cNvSpPr>
            <a:spLocks/>
          </p:cNvSpPr>
          <p:nvPr/>
        </p:nvSpPr>
        <p:spPr bwMode="auto">
          <a:xfrm>
            <a:off x="2589213" y="2681288"/>
            <a:ext cx="334962" cy="206375"/>
          </a:xfrm>
          <a:custGeom>
            <a:avLst/>
            <a:gdLst/>
            <a:ahLst/>
            <a:cxnLst>
              <a:cxn ang="0">
                <a:pos x="0" y="130"/>
              </a:cxn>
              <a:cxn ang="0">
                <a:pos x="107" y="65"/>
              </a:cxn>
              <a:cxn ang="0">
                <a:pos x="211" y="0"/>
              </a:cxn>
            </a:cxnLst>
            <a:rect l="0" t="0" r="r" b="b"/>
            <a:pathLst>
              <a:path w="211" h="130">
                <a:moveTo>
                  <a:pt x="0" y="130"/>
                </a:moveTo>
                <a:lnTo>
                  <a:pt x="107" y="65"/>
                </a:lnTo>
                <a:lnTo>
                  <a:pt x="211" y="0"/>
                </a:lnTo>
              </a:path>
            </a:pathLst>
          </a:custGeom>
          <a:noFill/>
          <a:ln w="12700">
            <a:solidFill>
              <a:srgbClr val="FF00FF"/>
            </a:solidFill>
            <a:prstDash val="solid"/>
            <a:round/>
            <a:headEnd/>
            <a:tailEnd/>
          </a:ln>
        </p:spPr>
        <p:txBody>
          <a:bodyPr/>
          <a:lstStyle/>
          <a:p>
            <a:endParaRPr lang="en-US"/>
          </a:p>
        </p:txBody>
      </p:sp>
      <p:sp>
        <p:nvSpPr>
          <p:cNvPr id="816726" name="Freeform 598"/>
          <p:cNvSpPr>
            <a:spLocks/>
          </p:cNvSpPr>
          <p:nvPr/>
        </p:nvSpPr>
        <p:spPr bwMode="auto">
          <a:xfrm>
            <a:off x="2251075" y="2990850"/>
            <a:ext cx="338138" cy="190500"/>
          </a:xfrm>
          <a:custGeom>
            <a:avLst/>
            <a:gdLst/>
            <a:ahLst/>
            <a:cxnLst>
              <a:cxn ang="0">
                <a:pos x="0" y="120"/>
              </a:cxn>
              <a:cxn ang="0">
                <a:pos x="107" y="60"/>
              </a:cxn>
              <a:cxn ang="0">
                <a:pos x="213" y="0"/>
              </a:cxn>
            </a:cxnLst>
            <a:rect l="0" t="0" r="r" b="b"/>
            <a:pathLst>
              <a:path w="213" h="120">
                <a:moveTo>
                  <a:pt x="0" y="120"/>
                </a:moveTo>
                <a:lnTo>
                  <a:pt x="107" y="60"/>
                </a:lnTo>
                <a:lnTo>
                  <a:pt x="213" y="0"/>
                </a:lnTo>
              </a:path>
            </a:pathLst>
          </a:custGeom>
          <a:noFill/>
          <a:ln w="12700">
            <a:solidFill>
              <a:srgbClr val="FF00FF"/>
            </a:solidFill>
            <a:prstDash val="solid"/>
            <a:round/>
            <a:headEnd/>
            <a:tailEnd/>
          </a:ln>
        </p:spPr>
        <p:txBody>
          <a:bodyPr/>
          <a:lstStyle/>
          <a:p>
            <a:endParaRPr lang="en-US"/>
          </a:p>
        </p:txBody>
      </p:sp>
      <p:sp>
        <p:nvSpPr>
          <p:cNvPr id="816727" name="Freeform 599"/>
          <p:cNvSpPr>
            <a:spLocks/>
          </p:cNvSpPr>
          <p:nvPr/>
        </p:nvSpPr>
        <p:spPr bwMode="auto">
          <a:xfrm>
            <a:off x="2589213" y="2759075"/>
            <a:ext cx="334962" cy="231775"/>
          </a:xfrm>
          <a:custGeom>
            <a:avLst/>
            <a:gdLst/>
            <a:ahLst/>
            <a:cxnLst>
              <a:cxn ang="0">
                <a:pos x="0" y="146"/>
              </a:cxn>
              <a:cxn ang="0">
                <a:pos x="52" y="114"/>
              </a:cxn>
              <a:cxn ang="0">
                <a:pos x="104" y="76"/>
              </a:cxn>
              <a:cxn ang="0">
                <a:pos x="211" y="0"/>
              </a:cxn>
            </a:cxnLst>
            <a:rect l="0" t="0" r="r" b="b"/>
            <a:pathLst>
              <a:path w="211" h="146">
                <a:moveTo>
                  <a:pt x="0" y="146"/>
                </a:moveTo>
                <a:lnTo>
                  <a:pt x="52" y="114"/>
                </a:lnTo>
                <a:lnTo>
                  <a:pt x="104" y="76"/>
                </a:lnTo>
                <a:lnTo>
                  <a:pt x="211" y="0"/>
                </a:lnTo>
              </a:path>
            </a:pathLst>
          </a:custGeom>
          <a:noFill/>
          <a:ln w="12700">
            <a:solidFill>
              <a:srgbClr val="FF00FF"/>
            </a:solidFill>
            <a:prstDash val="solid"/>
            <a:round/>
            <a:headEnd/>
            <a:tailEnd/>
          </a:ln>
        </p:spPr>
        <p:txBody>
          <a:bodyPr/>
          <a:lstStyle/>
          <a:p>
            <a:endParaRPr lang="en-US"/>
          </a:p>
        </p:txBody>
      </p:sp>
      <p:sp>
        <p:nvSpPr>
          <p:cNvPr id="816728" name="Freeform 600"/>
          <p:cNvSpPr>
            <a:spLocks/>
          </p:cNvSpPr>
          <p:nvPr/>
        </p:nvSpPr>
        <p:spPr bwMode="auto">
          <a:xfrm>
            <a:off x="2924175" y="2543175"/>
            <a:ext cx="338138" cy="215900"/>
          </a:xfrm>
          <a:custGeom>
            <a:avLst/>
            <a:gdLst/>
            <a:ahLst/>
            <a:cxnLst>
              <a:cxn ang="0">
                <a:pos x="0" y="136"/>
              </a:cxn>
              <a:cxn ang="0">
                <a:pos x="106" y="65"/>
              </a:cxn>
              <a:cxn ang="0">
                <a:pos x="213" y="0"/>
              </a:cxn>
            </a:cxnLst>
            <a:rect l="0" t="0" r="r" b="b"/>
            <a:pathLst>
              <a:path w="213" h="136">
                <a:moveTo>
                  <a:pt x="0" y="136"/>
                </a:moveTo>
                <a:lnTo>
                  <a:pt x="106" y="65"/>
                </a:lnTo>
                <a:lnTo>
                  <a:pt x="213" y="0"/>
                </a:lnTo>
              </a:path>
            </a:pathLst>
          </a:custGeom>
          <a:noFill/>
          <a:ln w="12700">
            <a:solidFill>
              <a:srgbClr val="FF00FF"/>
            </a:solidFill>
            <a:prstDash val="solid"/>
            <a:round/>
            <a:headEnd/>
            <a:tailEnd/>
          </a:ln>
        </p:spPr>
        <p:txBody>
          <a:bodyPr/>
          <a:lstStyle/>
          <a:p>
            <a:endParaRPr lang="en-US"/>
          </a:p>
        </p:txBody>
      </p:sp>
      <p:sp>
        <p:nvSpPr>
          <p:cNvPr id="816729" name="Freeform 601"/>
          <p:cNvSpPr>
            <a:spLocks/>
          </p:cNvSpPr>
          <p:nvPr/>
        </p:nvSpPr>
        <p:spPr bwMode="auto">
          <a:xfrm>
            <a:off x="3262313" y="2354263"/>
            <a:ext cx="333375" cy="188912"/>
          </a:xfrm>
          <a:custGeom>
            <a:avLst/>
            <a:gdLst/>
            <a:ahLst/>
            <a:cxnLst>
              <a:cxn ang="0">
                <a:pos x="0" y="119"/>
              </a:cxn>
              <a:cxn ang="0">
                <a:pos x="104" y="59"/>
              </a:cxn>
              <a:cxn ang="0">
                <a:pos x="210" y="0"/>
              </a:cxn>
            </a:cxnLst>
            <a:rect l="0" t="0" r="r" b="b"/>
            <a:pathLst>
              <a:path w="210" h="119">
                <a:moveTo>
                  <a:pt x="0" y="119"/>
                </a:moveTo>
                <a:lnTo>
                  <a:pt x="104" y="59"/>
                </a:lnTo>
                <a:lnTo>
                  <a:pt x="210" y="0"/>
                </a:lnTo>
              </a:path>
            </a:pathLst>
          </a:custGeom>
          <a:noFill/>
          <a:ln w="12700">
            <a:solidFill>
              <a:srgbClr val="FF00FF"/>
            </a:solidFill>
            <a:prstDash val="solid"/>
            <a:round/>
            <a:headEnd/>
            <a:tailEnd/>
          </a:ln>
        </p:spPr>
        <p:txBody>
          <a:bodyPr/>
          <a:lstStyle/>
          <a:p>
            <a:endParaRPr lang="en-US"/>
          </a:p>
        </p:txBody>
      </p:sp>
      <p:sp>
        <p:nvSpPr>
          <p:cNvPr id="816730" name="Line 602"/>
          <p:cNvSpPr>
            <a:spLocks noChangeShapeType="1"/>
          </p:cNvSpPr>
          <p:nvPr/>
        </p:nvSpPr>
        <p:spPr bwMode="auto">
          <a:xfrm flipV="1">
            <a:off x="3595688" y="2163763"/>
            <a:ext cx="338137" cy="190500"/>
          </a:xfrm>
          <a:prstGeom prst="line">
            <a:avLst/>
          </a:prstGeom>
          <a:noFill/>
          <a:ln w="12700">
            <a:solidFill>
              <a:srgbClr val="FF00FF"/>
            </a:solidFill>
            <a:round/>
            <a:headEnd/>
            <a:tailEnd/>
          </a:ln>
        </p:spPr>
        <p:txBody>
          <a:bodyPr/>
          <a:lstStyle/>
          <a:p>
            <a:endParaRPr lang="en-US"/>
          </a:p>
        </p:txBody>
      </p:sp>
      <p:sp>
        <p:nvSpPr>
          <p:cNvPr id="816731" name="Freeform 603"/>
          <p:cNvSpPr>
            <a:spLocks/>
          </p:cNvSpPr>
          <p:nvPr/>
        </p:nvSpPr>
        <p:spPr bwMode="auto">
          <a:xfrm>
            <a:off x="906463" y="4603750"/>
            <a:ext cx="58737" cy="215900"/>
          </a:xfrm>
          <a:custGeom>
            <a:avLst/>
            <a:gdLst/>
            <a:ahLst/>
            <a:cxnLst>
              <a:cxn ang="0">
                <a:pos x="0" y="136"/>
              </a:cxn>
              <a:cxn ang="0">
                <a:pos x="8" y="103"/>
              </a:cxn>
              <a:cxn ang="0">
                <a:pos x="16" y="70"/>
              </a:cxn>
              <a:cxn ang="0">
                <a:pos x="26" y="38"/>
              </a:cxn>
              <a:cxn ang="0">
                <a:pos x="37" y="0"/>
              </a:cxn>
            </a:cxnLst>
            <a:rect l="0" t="0" r="r" b="b"/>
            <a:pathLst>
              <a:path w="37" h="136">
                <a:moveTo>
                  <a:pt x="0" y="136"/>
                </a:moveTo>
                <a:lnTo>
                  <a:pt x="8" y="103"/>
                </a:lnTo>
                <a:lnTo>
                  <a:pt x="16" y="70"/>
                </a:lnTo>
                <a:lnTo>
                  <a:pt x="26" y="38"/>
                </a:lnTo>
                <a:lnTo>
                  <a:pt x="37" y="0"/>
                </a:lnTo>
              </a:path>
            </a:pathLst>
          </a:custGeom>
          <a:noFill/>
          <a:ln w="12700">
            <a:solidFill>
              <a:srgbClr val="FF00FF"/>
            </a:solidFill>
            <a:prstDash val="solid"/>
            <a:round/>
            <a:headEnd/>
            <a:tailEnd/>
          </a:ln>
        </p:spPr>
        <p:txBody>
          <a:bodyPr/>
          <a:lstStyle/>
          <a:p>
            <a:endParaRPr lang="en-US"/>
          </a:p>
        </p:txBody>
      </p:sp>
      <p:sp>
        <p:nvSpPr>
          <p:cNvPr id="816732" name="Freeform 604"/>
          <p:cNvSpPr>
            <a:spLocks/>
          </p:cNvSpPr>
          <p:nvPr/>
        </p:nvSpPr>
        <p:spPr bwMode="auto">
          <a:xfrm>
            <a:off x="965200" y="4259263"/>
            <a:ext cx="111125" cy="344487"/>
          </a:xfrm>
          <a:custGeom>
            <a:avLst/>
            <a:gdLst/>
            <a:ahLst/>
            <a:cxnLst>
              <a:cxn ang="0">
                <a:pos x="0" y="217"/>
              </a:cxn>
              <a:cxn ang="0">
                <a:pos x="15" y="168"/>
              </a:cxn>
              <a:cxn ang="0">
                <a:pos x="31" y="114"/>
              </a:cxn>
              <a:cxn ang="0">
                <a:pos x="49" y="54"/>
              </a:cxn>
              <a:cxn ang="0">
                <a:pos x="70" y="0"/>
              </a:cxn>
            </a:cxnLst>
            <a:rect l="0" t="0" r="r" b="b"/>
            <a:pathLst>
              <a:path w="70" h="217">
                <a:moveTo>
                  <a:pt x="0" y="217"/>
                </a:moveTo>
                <a:lnTo>
                  <a:pt x="15" y="168"/>
                </a:lnTo>
                <a:lnTo>
                  <a:pt x="31" y="114"/>
                </a:lnTo>
                <a:lnTo>
                  <a:pt x="49" y="54"/>
                </a:lnTo>
                <a:lnTo>
                  <a:pt x="70" y="0"/>
                </a:lnTo>
              </a:path>
            </a:pathLst>
          </a:custGeom>
          <a:noFill/>
          <a:ln w="12700">
            <a:solidFill>
              <a:srgbClr val="FF00FF"/>
            </a:solidFill>
            <a:prstDash val="solid"/>
            <a:round/>
            <a:headEnd/>
            <a:tailEnd/>
          </a:ln>
        </p:spPr>
        <p:txBody>
          <a:bodyPr/>
          <a:lstStyle/>
          <a:p>
            <a:endParaRPr lang="en-US"/>
          </a:p>
        </p:txBody>
      </p:sp>
      <p:sp>
        <p:nvSpPr>
          <p:cNvPr id="816733" name="Freeform 605"/>
          <p:cNvSpPr>
            <a:spLocks/>
          </p:cNvSpPr>
          <p:nvPr/>
        </p:nvSpPr>
        <p:spPr bwMode="auto">
          <a:xfrm>
            <a:off x="1076325" y="3905250"/>
            <a:ext cx="168275" cy="354013"/>
          </a:xfrm>
          <a:custGeom>
            <a:avLst/>
            <a:gdLst/>
            <a:ahLst/>
            <a:cxnLst>
              <a:cxn ang="0">
                <a:pos x="0" y="223"/>
              </a:cxn>
              <a:cxn ang="0">
                <a:pos x="23" y="168"/>
              </a:cxn>
              <a:cxn ang="0">
                <a:pos x="52" y="109"/>
              </a:cxn>
              <a:cxn ang="0">
                <a:pos x="78" y="49"/>
              </a:cxn>
              <a:cxn ang="0">
                <a:pos x="106" y="0"/>
              </a:cxn>
            </a:cxnLst>
            <a:rect l="0" t="0" r="r" b="b"/>
            <a:pathLst>
              <a:path w="106" h="223">
                <a:moveTo>
                  <a:pt x="0" y="223"/>
                </a:moveTo>
                <a:lnTo>
                  <a:pt x="23" y="168"/>
                </a:lnTo>
                <a:lnTo>
                  <a:pt x="52" y="109"/>
                </a:lnTo>
                <a:lnTo>
                  <a:pt x="78" y="49"/>
                </a:lnTo>
                <a:lnTo>
                  <a:pt x="106" y="0"/>
                </a:lnTo>
              </a:path>
            </a:pathLst>
          </a:custGeom>
          <a:noFill/>
          <a:ln w="12700">
            <a:solidFill>
              <a:srgbClr val="FF00FF"/>
            </a:solidFill>
            <a:prstDash val="solid"/>
            <a:round/>
            <a:headEnd/>
            <a:tailEnd/>
          </a:ln>
        </p:spPr>
        <p:txBody>
          <a:bodyPr/>
          <a:lstStyle/>
          <a:p>
            <a:endParaRPr lang="en-US"/>
          </a:p>
        </p:txBody>
      </p:sp>
      <p:sp>
        <p:nvSpPr>
          <p:cNvPr id="816734" name="Freeform 606"/>
          <p:cNvSpPr>
            <a:spLocks/>
          </p:cNvSpPr>
          <p:nvPr/>
        </p:nvSpPr>
        <p:spPr bwMode="auto">
          <a:xfrm>
            <a:off x="1244600" y="3663950"/>
            <a:ext cx="165100" cy="241300"/>
          </a:xfrm>
          <a:custGeom>
            <a:avLst/>
            <a:gdLst/>
            <a:ahLst/>
            <a:cxnLst>
              <a:cxn ang="0">
                <a:pos x="0" y="152"/>
              </a:cxn>
              <a:cxn ang="0">
                <a:pos x="26" y="109"/>
              </a:cxn>
              <a:cxn ang="0">
                <a:pos x="52" y="71"/>
              </a:cxn>
              <a:cxn ang="0">
                <a:pos x="104" y="0"/>
              </a:cxn>
            </a:cxnLst>
            <a:rect l="0" t="0" r="r" b="b"/>
            <a:pathLst>
              <a:path w="104" h="152">
                <a:moveTo>
                  <a:pt x="0" y="152"/>
                </a:moveTo>
                <a:lnTo>
                  <a:pt x="26" y="109"/>
                </a:lnTo>
                <a:lnTo>
                  <a:pt x="52" y="71"/>
                </a:lnTo>
                <a:lnTo>
                  <a:pt x="104" y="0"/>
                </a:lnTo>
              </a:path>
            </a:pathLst>
          </a:custGeom>
          <a:noFill/>
          <a:ln w="12700">
            <a:solidFill>
              <a:srgbClr val="FF00FF"/>
            </a:solidFill>
            <a:prstDash val="solid"/>
            <a:round/>
            <a:headEnd/>
            <a:tailEnd/>
          </a:ln>
        </p:spPr>
        <p:txBody>
          <a:bodyPr/>
          <a:lstStyle/>
          <a:p>
            <a:endParaRPr lang="en-US"/>
          </a:p>
        </p:txBody>
      </p:sp>
      <p:sp>
        <p:nvSpPr>
          <p:cNvPr id="816735" name="Freeform 607"/>
          <p:cNvSpPr>
            <a:spLocks/>
          </p:cNvSpPr>
          <p:nvPr/>
        </p:nvSpPr>
        <p:spPr bwMode="auto">
          <a:xfrm>
            <a:off x="1409700" y="3457575"/>
            <a:ext cx="169863" cy="206375"/>
          </a:xfrm>
          <a:custGeom>
            <a:avLst/>
            <a:gdLst/>
            <a:ahLst/>
            <a:cxnLst>
              <a:cxn ang="0">
                <a:pos x="0" y="130"/>
              </a:cxn>
              <a:cxn ang="0">
                <a:pos x="24" y="97"/>
              </a:cxn>
              <a:cxn ang="0">
                <a:pos x="47" y="70"/>
              </a:cxn>
              <a:cxn ang="0">
                <a:pos x="60" y="54"/>
              </a:cxn>
              <a:cxn ang="0">
                <a:pos x="73" y="38"/>
              </a:cxn>
              <a:cxn ang="0">
                <a:pos x="89" y="21"/>
              </a:cxn>
              <a:cxn ang="0">
                <a:pos x="107" y="0"/>
              </a:cxn>
            </a:cxnLst>
            <a:rect l="0" t="0" r="r" b="b"/>
            <a:pathLst>
              <a:path w="107" h="130">
                <a:moveTo>
                  <a:pt x="0" y="130"/>
                </a:moveTo>
                <a:lnTo>
                  <a:pt x="24" y="97"/>
                </a:lnTo>
                <a:lnTo>
                  <a:pt x="47" y="70"/>
                </a:lnTo>
                <a:lnTo>
                  <a:pt x="60" y="54"/>
                </a:lnTo>
                <a:lnTo>
                  <a:pt x="73" y="38"/>
                </a:lnTo>
                <a:lnTo>
                  <a:pt x="89" y="21"/>
                </a:lnTo>
                <a:lnTo>
                  <a:pt x="107" y="0"/>
                </a:lnTo>
              </a:path>
            </a:pathLst>
          </a:custGeom>
          <a:noFill/>
          <a:ln w="12700">
            <a:solidFill>
              <a:srgbClr val="FF00FF"/>
            </a:solidFill>
            <a:prstDash val="solid"/>
            <a:round/>
            <a:headEnd/>
            <a:tailEnd/>
          </a:ln>
        </p:spPr>
        <p:txBody>
          <a:bodyPr/>
          <a:lstStyle/>
          <a:p>
            <a:endParaRPr lang="en-US"/>
          </a:p>
        </p:txBody>
      </p:sp>
      <p:sp>
        <p:nvSpPr>
          <p:cNvPr id="816736" name="Freeform 608"/>
          <p:cNvSpPr>
            <a:spLocks/>
          </p:cNvSpPr>
          <p:nvPr/>
        </p:nvSpPr>
        <p:spPr bwMode="auto">
          <a:xfrm>
            <a:off x="1579563" y="3103563"/>
            <a:ext cx="338137" cy="354012"/>
          </a:xfrm>
          <a:custGeom>
            <a:avLst/>
            <a:gdLst/>
            <a:ahLst/>
            <a:cxnLst>
              <a:cxn ang="0">
                <a:pos x="0" y="223"/>
              </a:cxn>
              <a:cxn ang="0">
                <a:pos x="21" y="201"/>
              </a:cxn>
              <a:cxn ang="0">
                <a:pos x="47" y="174"/>
              </a:cxn>
              <a:cxn ang="0">
                <a:pos x="73" y="147"/>
              </a:cxn>
              <a:cxn ang="0">
                <a:pos x="101" y="114"/>
              </a:cxn>
              <a:cxn ang="0">
                <a:pos x="158" y="54"/>
              </a:cxn>
              <a:cxn ang="0">
                <a:pos x="213" y="0"/>
              </a:cxn>
            </a:cxnLst>
            <a:rect l="0" t="0" r="r" b="b"/>
            <a:pathLst>
              <a:path w="213" h="223">
                <a:moveTo>
                  <a:pt x="0" y="223"/>
                </a:moveTo>
                <a:lnTo>
                  <a:pt x="21" y="201"/>
                </a:lnTo>
                <a:lnTo>
                  <a:pt x="47" y="174"/>
                </a:lnTo>
                <a:lnTo>
                  <a:pt x="73" y="147"/>
                </a:lnTo>
                <a:lnTo>
                  <a:pt x="101" y="114"/>
                </a:lnTo>
                <a:lnTo>
                  <a:pt x="158" y="54"/>
                </a:lnTo>
                <a:lnTo>
                  <a:pt x="213" y="0"/>
                </a:lnTo>
              </a:path>
            </a:pathLst>
          </a:custGeom>
          <a:noFill/>
          <a:ln w="12700">
            <a:solidFill>
              <a:srgbClr val="FF00FF"/>
            </a:solidFill>
            <a:prstDash val="solid"/>
            <a:round/>
            <a:headEnd/>
            <a:tailEnd/>
          </a:ln>
        </p:spPr>
        <p:txBody>
          <a:bodyPr/>
          <a:lstStyle/>
          <a:p>
            <a:endParaRPr lang="en-US"/>
          </a:p>
        </p:txBody>
      </p:sp>
      <p:sp>
        <p:nvSpPr>
          <p:cNvPr id="816737" name="Freeform 609"/>
          <p:cNvSpPr>
            <a:spLocks/>
          </p:cNvSpPr>
          <p:nvPr/>
        </p:nvSpPr>
        <p:spPr bwMode="auto">
          <a:xfrm>
            <a:off x="1917700" y="2819400"/>
            <a:ext cx="333375" cy="284163"/>
          </a:xfrm>
          <a:custGeom>
            <a:avLst/>
            <a:gdLst/>
            <a:ahLst/>
            <a:cxnLst>
              <a:cxn ang="0">
                <a:pos x="0" y="179"/>
              </a:cxn>
              <a:cxn ang="0">
                <a:pos x="104" y="87"/>
              </a:cxn>
              <a:cxn ang="0">
                <a:pos x="210" y="0"/>
              </a:cxn>
            </a:cxnLst>
            <a:rect l="0" t="0" r="r" b="b"/>
            <a:pathLst>
              <a:path w="210" h="179">
                <a:moveTo>
                  <a:pt x="0" y="179"/>
                </a:moveTo>
                <a:lnTo>
                  <a:pt x="104" y="87"/>
                </a:lnTo>
                <a:lnTo>
                  <a:pt x="210" y="0"/>
                </a:lnTo>
              </a:path>
            </a:pathLst>
          </a:custGeom>
          <a:noFill/>
          <a:ln w="12700">
            <a:solidFill>
              <a:srgbClr val="FF00FF"/>
            </a:solidFill>
            <a:prstDash val="solid"/>
            <a:round/>
            <a:headEnd/>
            <a:tailEnd/>
          </a:ln>
        </p:spPr>
        <p:txBody>
          <a:bodyPr/>
          <a:lstStyle/>
          <a:p>
            <a:endParaRPr lang="en-US"/>
          </a:p>
        </p:txBody>
      </p:sp>
      <p:sp>
        <p:nvSpPr>
          <p:cNvPr id="816738" name="Freeform 610"/>
          <p:cNvSpPr>
            <a:spLocks/>
          </p:cNvSpPr>
          <p:nvPr/>
        </p:nvSpPr>
        <p:spPr bwMode="auto">
          <a:xfrm>
            <a:off x="2251075" y="2568575"/>
            <a:ext cx="338138" cy="250825"/>
          </a:xfrm>
          <a:custGeom>
            <a:avLst/>
            <a:gdLst/>
            <a:ahLst/>
            <a:cxnLst>
              <a:cxn ang="0">
                <a:pos x="0" y="158"/>
              </a:cxn>
              <a:cxn ang="0">
                <a:pos x="107" y="76"/>
              </a:cxn>
              <a:cxn ang="0">
                <a:pos x="213" y="0"/>
              </a:cxn>
            </a:cxnLst>
            <a:rect l="0" t="0" r="r" b="b"/>
            <a:pathLst>
              <a:path w="213" h="158">
                <a:moveTo>
                  <a:pt x="0" y="158"/>
                </a:moveTo>
                <a:lnTo>
                  <a:pt x="107" y="76"/>
                </a:lnTo>
                <a:lnTo>
                  <a:pt x="213" y="0"/>
                </a:lnTo>
              </a:path>
            </a:pathLst>
          </a:custGeom>
          <a:noFill/>
          <a:ln w="12700">
            <a:solidFill>
              <a:srgbClr val="FF00FF"/>
            </a:solidFill>
            <a:prstDash val="solid"/>
            <a:round/>
            <a:headEnd/>
            <a:tailEnd/>
          </a:ln>
        </p:spPr>
        <p:txBody>
          <a:bodyPr/>
          <a:lstStyle/>
          <a:p>
            <a:endParaRPr lang="en-US"/>
          </a:p>
        </p:txBody>
      </p:sp>
      <p:sp>
        <p:nvSpPr>
          <p:cNvPr id="816739" name="Freeform 611"/>
          <p:cNvSpPr>
            <a:spLocks/>
          </p:cNvSpPr>
          <p:nvPr/>
        </p:nvSpPr>
        <p:spPr bwMode="auto">
          <a:xfrm>
            <a:off x="2589213" y="2344738"/>
            <a:ext cx="334962" cy="223837"/>
          </a:xfrm>
          <a:custGeom>
            <a:avLst/>
            <a:gdLst/>
            <a:ahLst/>
            <a:cxnLst>
              <a:cxn ang="0">
                <a:pos x="0" y="141"/>
              </a:cxn>
              <a:cxn ang="0">
                <a:pos x="107" y="71"/>
              </a:cxn>
              <a:cxn ang="0">
                <a:pos x="211" y="0"/>
              </a:cxn>
            </a:cxnLst>
            <a:rect l="0" t="0" r="r" b="b"/>
            <a:pathLst>
              <a:path w="211" h="141">
                <a:moveTo>
                  <a:pt x="0" y="141"/>
                </a:moveTo>
                <a:lnTo>
                  <a:pt x="107" y="71"/>
                </a:lnTo>
                <a:lnTo>
                  <a:pt x="211" y="0"/>
                </a:lnTo>
              </a:path>
            </a:pathLst>
          </a:custGeom>
          <a:noFill/>
          <a:ln w="12700">
            <a:solidFill>
              <a:srgbClr val="FF00FF"/>
            </a:solidFill>
            <a:prstDash val="solid"/>
            <a:round/>
            <a:headEnd/>
            <a:tailEnd/>
          </a:ln>
        </p:spPr>
        <p:txBody>
          <a:bodyPr/>
          <a:lstStyle/>
          <a:p>
            <a:endParaRPr lang="en-US"/>
          </a:p>
        </p:txBody>
      </p:sp>
      <p:sp>
        <p:nvSpPr>
          <p:cNvPr id="816740" name="Freeform 612"/>
          <p:cNvSpPr>
            <a:spLocks/>
          </p:cNvSpPr>
          <p:nvPr/>
        </p:nvSpPr>
        <p:spPr bwMode="auto">
          <a:xfrm>
            <a:off x="2251075" y="2611438"/>
            <a:ext cx="338138" cy="173037"/>
          </a:xfrm>
          <a:custGeom>
            <a:avLst/>
            <a:gdLst/>
            <a:ahLst/>
            <a:cxnLst>
              <a:cxn ang="0">
                <a:pos x="0" y="109"/>
              </a:cxn>
              <a:cxn ang="0">
                <a:pos x="107" y="55"/>
              </a:cxn>
              <a:cxn ang="0">
                <a:pos x="213" y="0"/>
              </a:cxn>
            </a:cxnLst>
            <a:rect l="0" t="0" r="r" b="b"/>
            <a:pathLst>
              <a:path w="213" h="109">
                <a:moveTo>
                  <a:pt x="0" y="109"/>
                </a:moveTo>
                <a:lnTo>
                  <a:pt x="107" y="55"/>
                </a:lnTo>
                <a:lnTo>
                  <a:pt x="213" y="0"/>
                </a:lnTo>
              </a:path>
            </a:pathLst>
          </a:custGeom>
          <a:noFill/>
          <a:ln w="12700">
            <a:solidFill>
              <a:srgbClr val="FF00FF"/>
            </a:solidFill>
            <a:prstDash val="solid"/>
            <a:round/>
            <a:headEnd/>
            <a:tailEnd/>
          </a:ln>
        </p:spPr>
        <p:txBody>
          <a:bodyPr/>
          <a:lstStyle/>
          <a:p>
            <a:endParaRPr lang="en-US"/>
          </a:p>
        </p:txBody>
      </p:sp>
      <p:sp>
        <p:nvSpPr>
          <p:cNvPr id="816741" name="Freeform 613"/>
          <p:cNvSpPr>
            <a:spLocks/>
          </p:cNvSpPr>
          <p:nvPr/>
        </p:nvSpPr>
        <p:spPr bwMode="auto">
          <a:xfrm>
            <a:off x="2589213" y="2397125"/>
            <a:ext cx="334962" cy="214313"/>
          </a:xfrm>
          <a:custGeom>
            <a:avLst/>
            <a:gdLst/>
            <a:ahLst/>
            <a:cxnLst>
              <a:cxn ang="0">
                <a:pos x="0" y="135"/>
              </a:cxn>
              <a:cxn ang="0">
                <a:pos x="104" y="70"/>
              </a:cxn>
              <a:cxn ang="0">
                <a:pos x="211" y="0"/>
              </a:cxn>
            </a:cxnLst>
            <a:rect l="0" t="0" r="r" b="b"/>
            <a:pathLst>
              <a:path w="211" h="135">
                <a:moveTo>
                  <a:pt x="0" y="135"/>
                </a:moveTo>
                <a:lnTo>
                  <a:pt x="104" y="70"/>
                </a:lnTo>
                <a:lnTo>
                  <a:pt x="211" y="0"/>
                </a:lnTo>
              </a:path>
            </a:pathLst>
          </a:custGeom>
          <a:noFill/>
          <a:ln w="12700">
            <a:solidFill>
              <a:srgbClr val="FF00FF"/>
            </a:solidFill>
            <a:prstDash val="solid"/>
            <a:round/>
            <a:headEnd/>
            <a:tailEnd/>
          </a:ln>
        </p:spPr>
        <p:txBody>
          <a:bodyPr/>
          <a:lstStyle/>
          <a:p>
            <a:endParaRPr lang="en-US"/>
          </a:p>
        </p:txBody>
      </p:sp>
      <p:sp>
        <p:nvSpPr>
          <p:cNvPr id="816742" name="Freeform 614"/>
          <p:cNvSpPr>
            <a:spLocks/>
          </p:cNvSpPr>
          <p:nvPr/>
        </p:nvSpPr>
        <p:spPr bwMode="auto">
          <a:xfrm>
            <a:off x="2924175" y="2189163"/>
            <a:ext cx="338138" cy="207962"/>
          </a:xfrm>
          <a:custGeom>
            <a:avLst/>
            <a:gdLst/>
            <a:ahLst/>
            <a:cxnLst>
              <a:cxn ang="0">
                <a:pos x="0" y="131"/>
              </a:cxn>
              <a:cxn ang="0">
                <a:pos x="106" y="66"/>
              </a:cxn>
              <a:cxn ang="0">
                <a:pos x="213" y="0"/>
              </a:cxn>
            </a:cxnLst>
            <a:rect l="0" t="0" r="r" b="b"/>
            <a:pathLst>
              <a:path w="213" h="131">
                <a:moveTo>
                  <a:pt x="0" y="131"/>
                </a:moveTo>
                <a:lnTo>
                  <a:pt x="106" y="66"/>
                </a:lnTo>
                <a:lnTo>
                  <a:pt x="213" y="0"/>
                </a:lnTo>
              </a:path>
            </a:pathLst>
          </a:custGeom>
          <a:noFill/>
          <a:ln w="12700">
            <a:solidFill>
              <a:srgbClr val="FF00FF"/>
            </a:solidFill>
            <a:prstDash val="solid"/>
            <a:round/>
            <a:headEnd/>
            <a:tailEnd/>
          </a:ln>
        </p:spPr>
        <p:txBody>
          <a:bodyPr/>
          <a:lstStyle/>
          <a:p>
            <a:endParaRPr lang="en-US"/>
          </a:p>
        </p:txBody>
      </p:sp>
      <p:sp>
        <p:nvSpPr>
          <p:cNvPr id="816743" name="Freeform 615"/>
          <p:cNvSpPr>
            <a:spLocks/>
          </p:cNvSpPr>
          <p:nvPr/>
        </p:nvSpPr>
        <p:spPr bwMode="auto">
          <a:xfrm>
            <a:off x="3262313" y="2000250"/>
            <a:ext cx="333375" cy="188913"/>
          </a:xfrm>
          <a:custGeom>
            <a:avLst/>
            <a:gdLst/>
            <a:ahLst/>
            <a:cxnLst>
              <a:cxn ang="0">
                <a:pos x="0" y="119"/>
              </a:cxn>
              <a:cxn ang="0">
                <a:pos x="104" y="60"/>
              </a:cxn>
              <a:cxn ang="0">
                <a:pos x="210" y="0"/>
              </a:cxn>
            </a:cxnLst>
            <a:rect l="0" t="0" r="r" b="b"/>
            <a:pathLst>
              <a:path w="210" h="119">
                <a:moveTo>
                  <a:pt x="0" y="119"/>
                </a:moveTo>
                <a:lnTo>
                  <a:pt x="104" y="60"/>
                </a:lnTo>
                <a:lnTo>
                  <a:pt x="210" y="0"/>
                </a:lnTo>
              </a:path>
            </a:pathLst>
          </a:custGeom>
          <a:noFill/>
          <a:ln w="12700">
            <a:solidFill>
              <a:srgbClr val="FF00FF"/>
            </a:solidFill>
            <a:prstDash val="solid"/>
            <a:round/>
            <a:headEnd/>
            <a:tailEnd/>
          </a:ln>
        </p:spPr>
        <p:txBody>
          <a:bodyPr/>
          <a:lstStyle/>
          <a:p>
            <a:endParaRPr lang="en-US"/>
          </a:p>
        </p:txBody>
      </p:sp>
      <p:sp>
        <p:nvSpPr>
          <p:cNvPr id="816744" name="Line 616"/>
          <p:cNvSpPr>
            <a:spLocks noChangeShapeType="1"/>
          </p:cNvSpPr>
          <p:nvPr/>
        </p:nvSpPr>
        <p:spPr bwMode="auto">
          <a:xfrm flipV="1">
            <a:off x="3595688" y="1809750"/>
            <a:ext cx="338137" cy="190500"/>
          </a:xfrm>
          <a:prstGeom prst="line">
            <a:avLst/>
          </a:prstGeom>
          <a:noFill/>
          <a:ln w="12700">
            <a:solidFill>
              <a:srgbClr val="FF00FF"/>
            </a:solidFill>
            <a:round/>
            <a:headEnd/>
            <a:tailEnd/>
          </a:ln>
        </p:spPr>
        <p:txBody>
          <a:bodyPr/>
          <a:lstStyle/>
          <a:p>
            <a:endParaRPr lang="en-US"/>
          </a:p>
        </p:txBody>
      </p:sp>
      <p:sp>
        <p:nvSpPr>
          <p:cNvPr id="816745" name="Rectangle 617"/>
          <p:cNvSpPr>
            <a:spLocks noChangeArrowheads="1"/>
          </p:cNvSpPr>
          <p:nvPr/>
        </p:nvSpPr>
        <p:spPr bwMode="auto">
          <a:xfrm>
            <a:off x="669925" y="5459413"/>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40</a:t>
            </a:r>
            <a:endParaRPr lang="en-US"/>
          </a:p>
        </p:txBody>
      </p:sp>
      <p:sp>
        <p:nvSpPr>
          <p:cNvPr id="816746" name="Rectangle 618"/>
          <p:cNvSpPr>
            <a:spLocks noChangeArrowheads="1"/>
          </p:cNvSpPr>
          <p:nvPr/>
        </p:nvSpPr>
        <p:spPr bwMode="auto">
          <a:xfrm>
            <a:off x="647700" y="49545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50</a:t>
            </a:r>
            <a:endParaRPr lang="en-US" sz="1200"/>
          </a:p>
        </p:txBody>
      </p:sp>
      <p:sp>
        <p:nvSpPr>
          <p:cNvPr id="816747" name="Rectangle 619"/>
          <p:cNvSpPr>
            <a:spLocks noChangeArrowheads="1"/>
          </p:cNvSpPr>
          <p:nvPr/>
        </p:nvSpPr>
        <p:spPr bwMode="auto">
          <a:xfrm>
            <a:off x="646113" y="4475163"/>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60</a:t>
            </a:r>
            <a:endParaRPr lang="en-US"/>
          </a:p>
        </p:txBody>
      </p:sp>
      <p:sp>
        <p:nvSpPr>
          <p:cNvPr id="816748" name="Rectangle 620"/>
          <p:cNvSpPr>
            <a:spLocks noChangeArrowheads="1"/>
          </p:cNvSpPr>
          <p:nvPr/>
        </p:nvSpPr>
        <p:spPr bwMode="auto">
          <a:xfrm>
            <a:off x="660400" y="39576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70</a:t>
            </a:r>
            <a:endParaRPr lang="en-US"/>
          </a:p>
        </p:txBody>
      </p:sp>
      <p:sp>
        <p:nvSpPr>
          <p:cNvPr id="816749" name="Rectangle 621"/>
          <p:cNvSpPr>
            <a:spLocks noChangeArrowheads="1"/>
          </p:cNvSpPr>
          <p:nvPr/>
        </p:nvSpPr>
        <p:spPr bwMode="auto">
          <a:xfrm>
            <a:off x="650875" y="3448050"/>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80</a:t>
            </a:r>
            <a:endParaRPr lang="en-US"/>
          </a:p>
        </p:txBody>
      </p:sp>
      <p:sp>
        <p:nvSpPr>
          <p:cNvPr id="816750" name="Rectangle 622"/>
          <p:cNvSpPr>
            <a:spLocks noChangeArrowheads="1"/>
          </p:cNvSpPr>
          <p:nvPr/>
        </p:nvSpPr>
        <p:spPr bwMode="auto">
          <a:xfrm>
            <a:off x="655638" y="2940050"/>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90</a:t>
            </a:r>
            <a:endParaRPr lang="en-US"/>
          </a:p>
        </p:txBody>
      </p:sp>
      <p:sp>
        <p:nvSpPr>
          <p:cNvPr id="816751" name="Rectangle 623"/>
          <p:cNvSpPr>
            <a:spLocks noChangeArrowheads="1"/>
          </p:cNvSpPr>
          <p:nvPr/>
        </p:nvSpPr>
        <p:spPr bwMode="auto">
          <a:xfrm>
            <a:off x="565150" y="2420938"/>
            <a:ext cx="29527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100</a:t>
            </a:r>
            <a:endParaRPr lang="en-US"/>
          </a:p>
        </p:txBody>
      </p:sp>
      <p:sp>
        <p:nvSpPr>
          <p:cNvPr id="816752" name="Rectangle 624"/>
          <p:cNvSpPr>
            <a:spLocks noChangeArrowheads="1"/>
          </p:cNvSpPr>
          <p:nvPr/>
        </p:nvSpPr>
        <p:spPr bwMode="auto">
          <a:xfrm>
            <a:off x="541338" y="1903413"/>
            <a:ext cx="29527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110</a:t>
            </a:r>
            <a:endParaRPr lang="en-US"/>
          </a:p>
        </p:txBody>
      </p:sp>
      <p:sp>
        <p:nvSpPr>
          <p:cNvPr id="816753" name="Rectangle 625"/>
          <p:cNvSpPr>
            <a:spLocks noChangeArrowheads="1"/>
          </p:cNvSpPr>
          <p:nvPr/>
        </p:nvSpPr>
        <p:spPr bwMode="auto">
          <a:xfrm>
            <a:off x="541338" y="1443038"/>
            <a:ext cx="29527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120</a:t>
            </a:r>
            <a:endParaRPr lang="en-US"/>
          </a:p>
        </p:txBody>
      </p:sp>
      <p:sp>
        <p:nvSpPr>
          <p:cNvPr id="816754" name="Rectangle 626"/>
          <p:cNvSpPr>
            <a:spLocks noChangeArrowheads="1"/>
          </p:cNvSpPr>
          <p:nvPr/>
        </p:nvSpPr>
        <p:spPr bwMode="auto">
          <a:xfrm>
            <a:off x="895350" y="5646738"/>
            <a:ext cx="9842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0</a:t>
            </a:r>
            <a:endParaRPr lang="en-US"/>
          </a:p>
        </p:txBody>
      </p:sp>
      <p:sp>
        <p:nvSpPr>
          <p:cNvPr id="816755" name="Rectangle 627"/>
          <p:cNvSpPr>
            <a:spLocks noChangeArrowheads="1"/>
          </p:cNvSpPr>
          <p:nvPr/>
        </p:nvSpPr>
        <p:spPr bwMode="auto">
          <a:xfrm>
            <a:off x="1214438" y="5646738"/>
            <a:ext cx="9842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6</a:t>
            </a:r>
            <a:endParaRPr lang="en-US"/>
          </a:p>
        </p:txBody>
      </p:sp>
      <p:sp>
        <p:nvSpPr>
          <p:cNvPr id="816756" name="Rectangle 628"/>
          <p:cNvSpPr>
            <a:spLocks noChangeArrowheads="1"/>
          </p:cNvSpPr>
          <p:nvPr/>
        </p:nvSpPr>
        <p:spPr bwMode="auto">
          <a:xfrm>
            <a:off x="1493838"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12</a:t>
            </a:r>
            <a:endParaRPr lang="en-US"/>
          </a:p>
        </p:txBody>
      </p:sp>
      <p:sp>
        <p:nvSpPr>
          <p:cNvPr id="816757" name="Rectangle 629"/>
          <p:cNvSpPr>
            <a:spLocks noChangeArrowheads="1"/>
          </p:cNvSpPr>
          <p:nvPr/>
        </p:nvSpPr>
        <p:spPr bwMode="auto">
          <a:xfrm>
            <a:off x="1831975"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18</a:t>
            </a:r>
            <a:endParaRPr lang="en-US"/>
          </a:p>
        </p:txBody>
      </p:sp>
      <p:sp>
        <p:nvSpPr>
          <p:cNvPr id="816758" name="Rectangle 630"/>
          <p:cNvSpPr>
            <a:spLocks noChangeArrowheads="1"/>
          </p:cNvSpPr>
          <p:nvPr/>
        </p:nvSpPr>
        <p:spPr bwMode="auto">
          <a:xfrm>
            <a:off x="2165350"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24</a:t>
            </a:r>
            <a:endParaRPr lang="en-US"/>
          </a:p>
        </p:txBody>
      </p:sp>
      <p:sp>
        <p:nvSpPr>
          <p:cNvPr id="816759" name="Rectangle 631"/>
          <p:cNvSpPr>
            <a:spLocks noChangeArrowheads="1"/>
          </p:cNvSpPr>
          <p:nvPr/>
        </p:nvSpPr>
        <p:spPr bwMode="auto">
          <a:xfrm>
            <a:off x="2493963"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30</a:t>
            </a:r>
            <a:endParaRPr lang="en-US"/>
          </a:p>
        </p:txBody>
      </p:sp>
      <p:sp>
        <p:nvSpPr>
          <p:cNvPr id="816760" name="Rectangle 632"/>
          <p:cNvSpPr>
            <a:spLocks noChangeArrowheads="1"/>
          </p:cNvSpPr>
          <p:nvPr/>
        </p:nvSpPr>
        <p:spPr bwMode="auto">
          <a:xfrm>
            <a:off x="2836863"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36</a:t>
            </a:r>
            <a:endParaRPr lang="en-US" sz="1200"/>
          </a:p>
        </p:txBody>
      </p:sp>
      <p:sp>
        <p:nvSpPr>
          <p:cNvPr id="816761" name="Rectangle 633"/>
          <p:cNvSpPr>
            <a:spLocks noChangeArrowheads="1"/>
          </p:cNvSpPr>
          <p:nvPr/>
        </p:nvSpPr>
        <p:spPr bwMode="auto">
          <a:xfrm>
            <a:off x="3175000" y="5637213"/>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42</a:t>
            </a:r>
            <a:endParaRPr lang="en-US"/>
          </a:p>
        </p:txBody>
      </p:sp>
      <p:sp>
        <p:nvSpPr>
          <p:cNvPr id="816762" name="Rectangle 634"/>
          <p:cNvSpPr>
            <a:spLocks noChangeArrowheads="1"/>
          </p:cNvSpPr>
          <p:nvPr/>
        </p:nvSpPr>
        <p:spPr bwMode="auto">
          <a:xfrm>
            <a:off x="3500438" y="56276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48</a:t>
            </a:r>
            <a:endParaRPr lang="en-US" sz="1200"/>
          </a:p>
        </p:txBody>
      </p:sp>
      <p:sp>
        <p:nvSpPr>
          <p:cNvPr id="816763" name="Rectangle 635"/>
          <p:cNvSpPr>
            <a:spLocks noChangeArrowheads="1"/>
          </p:cNvSpPr>
          <p:nvPr/>
        </p:nvSpPr>
        <p:spPr bwMode="auto">
          <a:xfrm>
            <a:off x="3848100"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54</a:t>
            </a:r>
            <a:endParaRPr lang="en-US"/>
          </a:p>
        </p:txBody>
      </p:sp>
      <p:sp>
        <p:nvSpPr>
          <p:cNvPr id="816764" name="Rectangle 636"/>
          <p:cNvSpPr>
            <a:spLocks noChangeArrowheads="1"/>
          </p:cNvSpPr>
          <p:nvPr/>
        </p:nvSpPr>
        <p:spPr bwMode="auto">
          <a:xfrm>
            <a:off x="4191000" y="56467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60</a:t>
            </a:r>
            <a:endParaRPr lang="en-US"/>
          </a:p>
        </p:txBody>
      </p:sp>
      <p:sp>
        <p:nvSpPr>
          <p:cNvPr id="816765" name="Rectangle 637"/>
          <p:cNvSpPr>
            <a:spLocks noChangeArrowheads="1"/>
          </p:cNvSpPr>
          <p:nvPr/>
        </p:nvSpPr>
        <p:spPr bwMode="auto">
          <a:xfrm>
            <a:off x="1955800" y="5873750"/>
            <a:ext cx="1131888"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Age in month</a:t>
            </a:r>
            <a:endParaRPr lang="en-US" sz="1200"/>
          </a:p>
        </p:txBody>
      </p:sp>
      <p:sp>
        <p:nvSpPr>
          <p:cNvPr id="816766" name="Rectangle 638"/>
          <p:cNvSpPr>
            <a:spLocks noChangeArrowheads="1"/>
          </p:cNvSpPr>
          <p:nvPr/>
        </p:nvSpPr>
        <p:spPr bwMode="auto">
          <a:xfrm rot="16200000">
            <a:off x="-508793" y="3296444"/>
            <a:ext cx="1836737"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rPr>
              <a:t>Length/height in cm</a:t>
            </a:r>
            <a:endParaRPr lang="en-US"/>
          </a:p>
        </p:txBody>
      </p:sp>
      <p:grpSp>
        <p:nvGrpSpPr>
          <p:cNvPr id="816967" name="Group 839"/>
          <p:cNvGrpSpPr>
            <a:grpSpLocks/>
          </p:cNvGrpSpPr>
          <p:nvPr/>
        </p:nvGrpSpPr>
        <p:grpSpPr bwMode="auto">
          <a:xfrm>
            <a:off x="5035550" y="1592263"/>
            <a:ext cx="3441700" cy="4095750"/>
            <a:chOff x="3136" y="1003"/>
            <a:chExt cx="2168" cy="2580"/>
          </a:xfrm>
        </p:grpSpPr>
        <p:sp>
          <p:nvSpPr>
            <p:cNvPr id="816767" name="Rectangle 639"/>
            <p:cNvSpPr>
              <a:spLocks noChangeArrowheads="1"/>
            </p:cNvSpPr>
            <p:nvPr/>
          </p:nvSpPr>
          <p:spPr bwMode="blackWhite">
            <a:xfrm>
              <a:off x="3148" y="1003"/>
              <a:ext cx="2155" cy="2561"/>
            </a:xfrm>
            <a:prstGeom prst="rect">
              <a:avLst/>
            </a:prstGeom>
            <a:solidFill>
              <a:srgbClr val="333399"/>
            </a:solidFill>
            <a:ln w="9525">
              <a:noFill/>
              <a:miter lim="800000"/>
              <a:headEnd/>
              <a:tailEnd/>
            </a:ln>
          </p:spPr>
          <p:txBody>
            <a:bodyPr/>
            <a:lstStyle/>
            <a:p>
              <a:endParaRPr lang="en-US"/>
            </a:p>
          </p:txBody>
        </p:sp>
        <p:sp>
          <p:nvSpPr>
            <p:cNvPr id="816768" name="Rectangle 640"/>
            <p:cNvSpPr>
              <a:spLocks noChangeArrowheads="1"/>
            </p:cNvSpPr>
            <p:nvPr/>
          </p:nvSpPr>
          <p:spPr bwMode="blackWhite">
            <a:xfrm>
              <a:off x="3148" y="1003"/>
              <a:ext cx="2155" cy="2561"/>
            </a:xfrm>
            <a:prstGeom prst="rect">
              <a:avLst/>
            </a:prstGeom>
            <a:noFill/>
            <a:ln w="3175">
              <a:solidFill>
                <a:srgbClr val="808080"/>
              </a:solidFill>
              <a:miter lim="800000"/>
              <a:headEnd/>
              <a:tailEnd/>
            </a:ln>
          </p:spPr>
          <p:txBody>
            <a:bodyPr/>
            <a:lstStyle/>
            <a:p>
              <a:endParaRPr lang="en-US"/>
            </a:p>
          </p:txBody>
        </p:sp>
        <p:sp>
          <p:nvSpPr>
            <p:cNvPr id="816769" name="Line 641"/>
            <p:cNvSpPr>
              <a:spLocks noChangeShapeType="1"/>
            </p:cNvSpPr>
            <p:nvPr/>
          </p:nvSpPr>
          <p:spPr bwMode="blackWhite">
            <a:xfrm>
              <a:off x="3148" y="1003"/>
              <a:ext cx="1" cy="2561"/>
            </a:xfrm>
            <a:prstGeom prst="line">
              <a:avLst/>
            </a:prstGeom>
            <a:noFill/>
            <a:ln w="7938">
              <a:solidFill>
                <a:srgbClr val="FFFFFF"/>
              </a:solidFill>
              <a:round/>
              <a:headEnd/>
              <a:tailEnd/>
            </a:ln>
          </p:spPr>
          <p:txBody>
            <a:bodyPr/>
            <a:lstStyle/>
            <a:p>
              <a:endParaRPr lang="en-US"/>
            </a:p>
          </p:txBody>
        </p:sp>
        <p:sp>
          <p:nvSpPr>
            <p:cNvPr id="816770" name="Line 642"/>
            <p:cNvSpPr>
              <a:spLocks noChangeShapeType="1"/>
            </p:cNvSpPr>
            <p:nvPr/>
          </p:nvSpPr>
          <p:spPr bwMode="blackWhite">
            <a:xfrm>
              <a:off x="3136" y="3564"/>
              <a:ext cx="12" cy="1"/>
            </a:xfrm>
            <a:prstGeom prst="line">
              <a:avLst/>
            </a:prstGeom>
            <a:noFill/>
            <a:ln w="7938">
              <a:solidFill>
                <a:srgbClr val="FFFFFF"/>
              </a:solidFill>
              <a:round/>
              <a:headEnd/>
              <a:tailEnd/>
            </a:ln>
          </p:spPr>
          <p:txBody>
            <a:bodyPr/>
            <a:lstStyle/>
            <a:p>
              <a:endParaRPr lang="en-US"/>
            </a:p>
          </p:txBody>
        </p:sp>
        <p:sp>
          <p:nvSpPr>
            <p:cNvPr id="816771" name="Line 643"/>
            <p:cNvSpPr>
              <a:spLocks noChangeShapeType="1"/>
            </p:cNvSpPr>
            <p:nvPr/>
          </p:nvSpPr>
          <p:spPr bwMode="blackWhite">
            <a:xfrm>
              <a:off x="3136" y="3243"/>
              <a:ext cx="12" cy="1"/>
            </a:xfrm>
            <a:prstGeom prst="line">
              <a:avLst/>
            </a:prstGeom>
            <a:noFill/>
            <a:ln w="7938">
              <a:solidFill>
                <a:srgbClr val="FFFFFF"/>
              </a:solidFill>
              <a:round/>
              <a:headEnd/>
              <a:tailEnd/>
            </a:ln>
          </p:spPr>
          <p:txBody>
            <a:bodyPr/>
            <a:lstStyle/>
            <a:p>
              <a:endParaRPr lang="en-US"/>
            </a:p>
          </p:txBody>
        </p:sp>
        <p:sp>
          <p:nvSpPr>
            <p:cNvPr id="816772" name="Line 644"/>
            <p:cNvSpPr>
              <a:spLocks noChangeShapeType="1"/>
            </p:cNvSpPr>
            <p:nvPr/>
          </p:nvSpPr>
          <p:spPr bwMode="blackWhite">
            <a:xfrm>
              <a:off x="3136" y="2925"/>
              <a:ext cx="12" cy="1"/>
            </a:xfrm>
            <a:prstGeom prst="line">
              <a:avLst/>
            </a:prstGeom>
            <a:noFill/>
            <a:ln w="7938">
              <a:solidFill>
                <a:srgbClr val="FFFFFF"/>
              </a:solidFill>
              <a:round/>
              <a:headEnd/>
              <a:tailEnd/>
            </a:ln>
          </p:spPr>
          <p:txBody>
            <a:bodyPr/>
            <a:lstStyle/>
            <a:p>
              <a:endParaRPr lang="en-US"/>
            </a:p>
          </p:txBody>
        </p:sp>
        <p:sp>
          <p:nvSpPr>
            <p:cNvPr id="816773" name="Line 645"/>
            <p:cNvSpPr>
              <a:spLocks noChangeShapeType="1"/>
            </p:cNvSpPr>
            <p:nvPr/>
          </p:nvSpPr>
          <p:spPr bwMode="blackWhite">
            <a:xfrm>
              <a:off x="3136" y="2603"/>
              <a:ext cx="12" cy="1"/>
            </a:xfrm>
            <a:prstGeom prst="line">
              <a:avLst/>
            </a:prstGeom>
            <a:noFill/>
            <a:ln w="7938">
              <a:solidFill>
                <a:srgbClr val="FFFFFF"/>
              </a:solidFill>
              <a:round/>
              <a:headEnd/>
              <a:tailEnd/>
            </a:ln>
          </p:spPr>
          <p:txBody>
            <a:bodyPr/>
            <a:lstStyle/>
            <a:p>
              <a:endParaRPr lang="en-US"/>
            </a:p>
          </p:txBody>
        </p:sp>
        <p:sp>
          <p:nvSpPr>
            <p:cNvPr id="816774" name="Line 646"/>
            <p:cNvSpPr>
              <a:spLocks noChangeShapeType="1"/>
            </p:cNvSpPr>
            <p:nvPr/>
          </p:nvSpPr>
          <p:spPr bwMode="blackWhite">
            <a:xfrm>
              <a:off x="3136" y="2286"/>
              <a:ext cx="12" cy="1"/>
            </a:xfrm>
            <a:prstGeom prst="line">
              <a:avLst/>
            </a:prstGeom>
            <a:noFill/>
            <a:ln w="7938">
              <a:solidFill>
                <a:srgbClr val="FFFFFF"/>
              </a:solidFill>
              <a:round/>
              <a:headEnd/>
              <a:tailEnd/>
            </a:ln>
          </p:spPr>
          <p:txBody>
            <a:bodyPr/>
            <a:lstStyle/>
            <a:p>
              <a:endParaRPr lang="en-US"/>
            </a:p>
          </p:txBody>
        </p:sp>
        <p:sp>
          <p:nvSpPr>
            <p:cNvPr id="816775" name="Line 647"/>
            <p:cNvSpPr>
              <a:spLocks noChangeShapeType="1"/>
            </p:cNvSpPr>
            <p:nvPr/>
          </p:nvSpPr>
          <p:spPr bwMode="blackWhite">
            <a:xfrm>
              <a:off x="3136" y="1964"/>
              <a:ext cx="12" cy="1"/>
            </a:xfrm>
            <a:prstGeom prst="line">
              <a:avLst/>
            </a:prstGeom>
            <a:noFill/>
            <a:ln w="7938">
              <a:solidFill>
                <a:srgbClr val="FFFFFF"/>
              </a:solidFill>
              <a:round/>
              <a:headEnd/>
              <a:tailEnd/>
            </a:ln>
          </p:spPr>
          <p:txBody>
            <a:bodyPr/>
            <a:lstStyle/>
            <a:p>
              <a:endParaRPr lang="en-US"/>
            </a:p>
          </p:txBody>
        </p:sp>
        <p:sp>
          <p:nvSpPr>
            <p:cNvPr id="816776" name="Line 648"/>
            <p:cNvSpPr>
              <a:spLocks noChangeShapeType="1"/>
            </p:cNvSpPr>
            <p:nvPr/>
          </p:nvSpPr>
          <p:spPr bwMode="blackWhite">
            <a:xfrm>
              <a:off x="3136" y="1642"/>
              <a:ext cx="12" cy="1"/>
            </a:xfrm>
            <a:prstGeom prst="line">
              <a:avLst/>
            </a:prstGeom>
            <a:noFill/>
            <a:ln w="7938">
              <a:solidFill>
                <a:srgbClr val="FFFFFF"/>
              </a:solidFill>
              <a:round/>
              <a:headEnd/>
              <a:tailEnd/>
            </a:ln>
          </p:spPr>
          <p:txBody>
            <a:bodyPr/>
            <a:lstStyle/>
            <a:p>
              <a:endParaRPr lang="en-US"/>
            </a:p>
          </p:txBody>
        </p:sp>
        <p:sp>
          <p:nvSpPr>
            <p:cNvPr id="816777" name="Line 649"/>
            <p:cNvSpPr>
              <a:spLocks noChangeShapeType="1"/>
            </p:cNvSpPr>
            <p:nvPr/>
          </p:nvSpPr>
          <p:spPr bwMode="blackWhite">
            <a:xfrm>
              <a:off x="3136" y="1325"/>
              <a:ext cx="12" cy="1"/>
            </a:xfrm>
            <a:prstGeom prst="line">
              <a:avLst/>
            </a:prstGeom>
            <a:noFill/>
            <a:ln w="7938">
              <a:solidFill>
                <a:srgbClr val="FFFFFF"/>
              </a:solidFill>
              <a:round/>
              <a:headEnd/>
              <a:tailEnd/>
            </a:ln>
          </p:spPr>
          <p:txBody>
            <a:bodyPr/>
            <a:lstStyle/>
            <a:p>
              <a:endParaRPr lang="en-US"/>
            </a:p>
          </p:txBody>
        </p:sp>
        <p:sp>
          <p:nvSpPr>
            <p:cNvPr id="816778" name="Line 650"/>
            <p:cNvSpPr>
              <a:spLocks noChangeShapeType="1"/>
            </p:cNvSpPr>
            <p:nvPr/>
          </p:nvSpPr>
          <p:spPr bwMode="blackWhite">
            <a:xfrm>
              <a:off x="3136" y="1003"/>
              <a:ext cx="12" cy="1"/>
            </a:xfrm>
            <a:prstGeom prst="line">
              <a:avLst/>
            </a:prstGeom>
            <a:noFill/>
            <a:ln w="7938">
              <a:solidFill>
                <a:srgbClr val="FFFFFF"/>
              </a:solidFill>
              <a:round/>
              <a:headEnd/>
              <a:tailEnd/>
            </a:ln>
          </p:spPr>
          <p:txBody>
            <a:bodyPr/>
            <a:lstStyle/>
            <a:p>
              <a:endParaRPr lang="en-US"/>
            </a:p>
          </p:txBody>
        </p:sp>
        <p:sp>
          <p:nvSpPr>
            <p:cNvPr id="816779" name="Line 651"/>
            <p:cNvSpPr>
              <a:spLocks noChangeShapeType="1"/>
            </p:cNvSpPr>
            <p:nvPr/>
          </p:nvSpPr>
          <p:spPr bwMode="blackWhite">
            <a:xfrm>
              <a:off x="3148" y="3564"/>
              <a:ext cx="2155" cy="1"/>
            </a:xfrm>
            <a:prstGeom prst="line">
              <a:avLst/>
            </a:prstGeom>
            <a:noFill/>
            <a:ln w="7938">
              <a:solidFill>
                <a:srgbClr val="FFFFFF"/>
              </a:solidFill>
              <a:round/>
              <a:headEnd/>
              <a:tailEnd/>
            </a:ln>
          </p:spPr>
          <p:txBody>
            <a:bodyPr/>
            <a:lstStyle/>
            <a:p>
              <a:endParaRPr lang="en-US"/>
            </a:p>
          </p:txBody>
        </p:sp>
        <p:sp>
          <p:nvSpPr>
            <p:cNvPr id="816780" name="Line 652"/>
            <p:cNvSpPr>
              <a:spLocks noChangeShapeType="1"/>
            </p:cNvSpPr>
            <p:nvPr/>
          </p:nvSpPr>
          <p:spPr bwMode="blackWhite">
            <a:xfrm flipV="1">
              <a:off x="3148" y="3564"/>
              <a:ext cx="1" cy="19"/>
            </a:xfrm>
            <a:prstGeom prst="line">
              <a:avLst/>
            </a:prstGeom>
            <a:noFill/>
            <a:ln w="7938">
              <a:solidFill>
                <a:srgbClr val="FFFFFF"/>
              </a:solidFill>
              <a:round/>
              <a:headEnd/>
              <a:tailEnd/>
            </a:ln>
          </p:spPr>
          <p:txBody>
            <a:bodyPr/>
            <a:lstStyle/>
            <a:p>
              <a:endParaRPr lang="en-US"/>
            </a:p>
          </p:txBody>
        </p:sp>
        <p:sp>
          <p:nvSpPr>
            <p:cNvPr id="816781" name="Line 653"/>
            <p:cNvSpPr>
              <a:spLocks noChangeShapeType="1"/>
            </p:cNvSpPr>
            <p:nvPr/>
          </p:nvSpPr>
          <p:spPr bwMode="blackWhite">
            <a:xfrm flipV="1">
              <a:off x="3363" y="3564"/>
              <a:ext cx="1" cy="19"/>
            </a:xfrm>
            <a:prstGeom prst="line">
              <a:avLst/>
            </a:prstGeom>
            <a:noFill/>
            <a:ln w="7938">
              <a:solidFill>
                <a:srgbClr val="FFFFFF"/>
              </a:solidFill>
              <a:round/>
              <a:headEnd/>
              <a:tailEnd/>
            </a:ln>
          </p:spPr>
          <p:txBody>
            <a:bodyPr/>
            <a:lstStyle/>
            <a:p>
              <a:endParaRPr lang="en-US"/>
            </a:p>
          </p:txBody>
        </p:sp>
        <p:sp>
          <p:nvSpPr>
            <p:cNvPr id="816782" name="Line 654"/>
            <p:cNvSpPr>
              <a:spLocks noChangeShapeType="1"/>
            </p:cNvSpPr>
            <p:nvPr/>
          </p:nvSpPr>
          <p:spPr bwMode="blackWhite">
            <a:xfrm flipV="1">
              <a:off x="3580" y="3564"/>
              <a:ext cx="1" cy="19"/>
            </a:xfrm>
            <a:prstGeom prst="line">
              <a:avLst/>
            </a:prstGeom>
            <a:noFill/>
            <a:ln w="7938">
              <a:solidFill>
                <a:srgbClr val="FFFFFF"/>
              </a:solidFill>
              <a:round/>
              <a:headEnd/>
              <a:tailEnd/>
            </a:ln>
          </p:spPr>
          <p:txBody>
            <a:bodyPr/>
            <a:lstStyle/>
            <a:p>
              <a:endParaRPr lang="en-US"/>
            </a:p>
          </p:txBody>
        </p:sp>
        <p:sp>
          <p:nvSpPr>
            <p:cNvPr id="816783" name="Line 655"/>
            <p:cNvSpPr>
              <a:spLocks noChangeShapeType="1"/>
            </p:cNvSpPr>
            <p:nvPr/>
          </p:nvSpPr>
          <p:spPr bwMode="blackWhite">
            <a:xfrm flipV="1">
              <a:off x="3795" y="3564"/>
              <a:ext cx="1" cy="19"/>
            </a:xfrm>
            <a:prstGeom prst="line">
              <a:avLst/>
            </a:prstGeom>
            <a:noFill/>
            <a:ln w="7938">
              <a:solidFill>
                <a:srgbClr val="FFFFFF"/>
              </a:solidFill>
              <a:round/>
              <a:headEnd/>
              <a:tailEnd/>
            </a:ln>
          </p:spPr>
          <p:txBody>
            <a:bodyPr/>
            <a:lstStyle/>
            <a:p>
              <a:endParaRPr lang="en-US"/>
            </a:p>
          </p:txBody>
        </p:sp>
        <p:sp>
          <p:nvSpPr>
            <p:cNvPr id="816784" name="Line 656"/>
            <p:cNvSpPr>
              <a:spLocks noChangeShapeType="1"/>
            </p:cNvSpPr>
            <p:nvPr/>
          </p:nvSpPr>
          <p:spPr bwMode="blackWhite">
            <a:xfrm flipV="1">
              <a:off x="4009" y="3564"/>
              <a:ext cx="1" cy="19"/>
            </a:xfrm>
            <a:prstGeom prst="line">
              <a:avLst/>
            </a:prstGeom>
            <a:noFill/>
            <a:ln w="7938">
              <a:solidFill>
                <a:srgbClr val="FFFFFF"/>
              </a:solidFill>
              <a:round/>
              <a:headEnd/>
              <a:tailEnd/>
            </a:ln>
          </p:spPr>
          <p:txBody>
            <a:bodyPr/>
            <a:lstStyle/>
            <a:p>
              <a:endParaRPr lang="en-US"/>
            </a:p>
          </p:txBody>
        </p:sp>
        <p:sp>
          <p:nvSpPr>
            <p:cNvPr id="816785" name="Line 657"/>
            <p:cNvSpPr>
              <a:spLocks noChangeShapeType="1"/>
            </p:cNvSpPr>
            <p:nvPr/>
          </p:nvSpPr>
          <p:spPr bwMode="blackWhite">
            <a:xfrm flipV="1">
              <a:off x="4227" y="3564"/>
              <a:ext cx="1" cy="19"/>
            </a:xfrm>
            <a:prstGeom prst="line">
              <a:avLst/>
            </a:prstGeom>
            <a:noFill/>
            <a:ln w="7938">
              <a:solidFill>
                <a:srgbClr val="FFFFFF"/>
              </a:solidFill>
              <a:round/>
              <a:headEnd/>
              <a:tailEnd/>
            </a:ln>
          </p:spPr>
          <p:txBody>
            <a:bodyPr/>
            <a:lstStyle/>
            <a:p>
              <a:endParaRPr lang="en-US"/>
            </a:p>
          </p:txBody>
        </p:sp>
        <p:sp>
          <p:nvSpPr>
            <p:cNvPr id="816786" name="Line 658"/>
            <p:cNvSpPr>
              <a:spLocks noChangeShapeType="1"/>
            </p:cNvSpPr>
            <p:nvPr/>
          </p:nvSpPr>
          <p:spPr bwMode="blackWhite">
            <a:xfrm flipV="1">
              <a:off x="4441" y="3564"/>
              <a:ext cx="1" cy="19"/>
            </a:xfrm>
            <a:prstGeom prst="line">
              <a:avLst/>
            </a:prstGeom>
            <a:noFill/>
            <a:ln w="7938">
              <a:solidFill>
                <a:srgbClr val="FFFFFF"/>
              </a:solidFill>
              <a:round/>
              <a:headEnd/>
              <a:tailEnd/>
            </a:ln>
          </p:spPr>
          <p:txBody>
            <a:bodyPr/>
            <a:lstStyle/>
            <a:p>
              <a:endParaRPr lang="en-US"/>
            </a:p>
          </p:txBody>
        </p:sp>
        <p:sp>
          <p:nvSpPr>
            <p:cNvPr id="816787" name="Line 659"/>
            <p:cNvSpPr>
              <a:spLocks noChangeShapeType="1"/>
            </p:cNvSpPr>
            <p:nvPr/>
          </p:nvSpPr>
          <p:spPr bwMode="blackWhite">
            <a:xfrm flipV="1">
              <a:off x="4656" y="3564"/>
              <a:ext cx="1" cy="19"/>
            </a:xfrm>
            <a:prstGeom prst="line">
              <a:avLst/>
            </a:prstGeom>
            <a:noFill/>
            <a:ln w="7938">
              <a:solidFill>
                <a:srgbClr val="FFFFFF"/>
              </a:solidFill>
              <a:round/>
              <a:headEnd/>
              <a:tailEnd/>
            </a:ln>
          </p:spPr>
          <p:txBody>
            <a:bodyPr/>
            <a:lstStyle/>
            <a:p>
              <a:endParaRPr lang="en-US"/>
            </a:p>
          </p:txBody>
        </p:sp>
        <p:sp>
          <p:nvSpPr>
            <p:cNvPr id="816788" name="Line 660"/>
            <p:cNvSpPr>
              <a:spLocks noChangeShapeType="1"/>
            </p:cNvSpPr>
            <p:nvPr/>
          </p:nvSpPr>
          <p:spPr bwMode="blackWhite">
            <a:xfrm flipV="1">
              <a:off x="4871" y="3564"/>
              <a:ext cx="1" cy="19"/>
            </a:xfrm>
            <a:prstGeom prst="line">
              <a:avLst/>
            </a:prstGeom>
            <a:noFill/>
            <a:ln w="7938">
              <a:solidFill>
                <a:srgbClr val="FFFFFF"/>
              </a:solidFill>
              <a:round/>
              <a:headEnd/>
              <a:tailEnd/>
            </a:ln>
          </p:spPr>
          <p:txBody>
            <a:bodyPr/>
            <a:lstStyle/>
            <a:p>
              <a:endParaRPr lang="en-US"/>
            </a:p>
          </p:txBody>
        </p:sp>
        <p:sp>
          <p:nvSpPr>
            <p:cNvPr id="816789" name="Line 661"/>
            <p:cNvSpPr>
              <a:spLocks noChangeShapeType="1"/>
            </p:cNvSpPr>
            <p:nvPr/>
          </p:nvSpPr>
          <p:spPr bwMode="blackWhite">
            <a:xfrm flipV="1">
              <a:off x="5088" y="3564"/>
              <a:ext cx="1" cy="19"/>
            </a:xfrm>
            <a:prstGeom prst="line">
              <a:avLst/>
            </a:prstGeom>
            <a:noFill/>
            <a:ln w="7938">
              <a:solidFill>
                <a:srgbClr val="FFFFFF"/>
              </a:solidFill>
              <a:round/>
              <a:headEnd/>
              <a:tailEnd/>
            </a:ln>
          </p:spPr>
          <p:txBody>
            <a:bodyPr/>
            <a:lstStyle/>
            <a:p>
              <a:endParaRPr lang="en-US"/>
            </a:p>
          </p:txBody>
        </p:sp>
        <p:sp>
          <p:nvSpPr>
            <p:cNvPr id="816790" name="Line 662"/>
            <p:cNvSpPr>
              <a:spLocks noChangeShapeType="1"/>
            </p:cNvSpPr>
            <p:nvPr/>
          </p:nvSpPr>
          <p:spPr bwMode="blackWhite">
            <a:xfrm flipV="1">
              <a:off x="5303" y="3564"/>
              <a:ext cx="1" cy="19"/>
            </a:xfrm>
            <a:prstGeom prst="line">
              <a:avLst/>
            </a:prstGeom>
            <a:noFill/>
            <a:ln w="7938">
              <a:solidFill>
                <a:srgbClr val="FFFFFF"/>
              </a:solidFill>
              <a:round/>
              <a:headEnd/>
              <a:tailEnd/>
            </a:ln>
          </p:spPr>
          <p:txBody>
            <a:bodyPr/>
            <a:lstStyle/>
            <a:p>
              <a:endParaRPr lang="en-US"/>
            </a:p>
          </p:txBody>
        </p:sp>
        <p:sp>
          <p:nvSpPr>
            <p:cNvPr id="816791" name="Line 663"/>
            <p:cNvSpPr>
              <a:spLocks noChangeShapeType="1"/>
            </p:cNvSpPr>
            <p:nvPr/>
          </p:nvSpPr>
          <p:spPr bwMode="blackWhite">
            <a:xfrm flipV="1">
              <a:off x="3148" y="3288"/>
              <a:ext cx="19" cy="95"/>
            </a:xfrm>
            <a:prstGeom prst="line">
              <a:avLst/>
            </a:prstGeom>
            <a:noFill/>
            <a:ln w="11113">
              <a:solidFill>
                <a:srgbClr val="FF00FF"/>
              </a:solidFill>
              <a:round/>
              <a:headEnd/>
              <a:tailEnd/>
            </a:ln>
          </p:spPr>
          <p:txBody>
            <a:bodyPr/>
            <a:lstStyle/>
            <a:p>
              <a:endParaRPr lang="en-US"/>
            </a:p>
          </p:txBody>
        </p:sp>
        <p:sp>
          <p:nvSpPr>
            <p:cNvPr id="816792" name="Line 664"/>
            <p:cNvSpPr>
              <a:spLocks noChangeShapeType="1"/>
            </p:cNvSpPr>
            <p:nvPr/>
          </p:nvSpPr>
          <p:spPr bwMode="blackWhite">
            <a:xfrm flipV="1">
              <a:off x="3167" y="3156"/>
              <a:ext cx="35" cy="132"/>
            </a:xfrm>
            <a:prstGeom prst="line">
              <a:avLst/>
            </a:prstGeom>
            <a:noFill/>
            <a:ln w="11113">
              <a:solidFill>
                <a:srgbClr val="FF00FF"/>
              </a:solidFill>
              <a:round/>
              <a:headEnd/>
              <a:tailEnd/>
            </a:ln>
          </p:spPr>
          <p:txBody>
            <a:bodyPr/>
            <a:lstStyle/>
            <a:p>
              <a:endParaRPr lang="en-US"/>
            </a:p>
          </p:txBody>
        </p:sp>
        <p:sp>
          <p:nvSpPr>
            <p:cNvPr id="816793" name="Line 665"/>
            <p:cNvSpPr>
              <a:spLocks noChangeShapeType="1"/>
            </p:cNvSpPr>
            <p:nvPr/>
          </p:nvSpPr>
          <p:spPr bwMode="blackWhite">
            <a:xfrm flipV="1">
              <a:off x="3202" y="3057"/>
              <a:ext cx="36" cy="99"/>
            </a:xfrm>
            <a:prstGeom prst="line">
              <a:avLst/>
            </a:prstGeom>
            <a:noFill/>
            <a:ln w="11113">
              <a:solidFill>
                <a:srgbClr val="FF00FF"/>
              </a:solidFill>
              <a:round/>
              <a:headEnd/>
              <a:tailEnd/>
            </a:ln>
          </p:spPr>
          <p:txBody>
            <a:bodyPr/>
            <a:lstStyle/>
            <a:p>
              <a:endParaRPr lang="en-US"/>
            </a:p>
          </p:txBody>
        </p:sp>
        <p:sp>
          <p:nvSpPr>
            <p:cNvPr id="816794" name="Line 666"/>
            <p:cNvSpPr>
              <a:spLocks noChangeShapeType="1"/>
            </p:cNvSpPr>
            <p:nvPr/>
          </p:nvSpPr>
          <p:spPr bwMode="blackWhite">
            <a:xfrm flipV="1">
              <a:off x="3238" y="2978"/>
              <a:ext cx="35" cy="79"/>
            </a:xfrm>
            <a:prstGeom prst="line">
              <a:avLst/>
            </a:prstGeom>
            <a:noFill/>
            <a:ln w="11113">
              <a:solidFill>
                <a:srgbClr val="FF00FF"/>
              </a:solidFill>
              <a:round/>
              <a:headEnd/>
              <a:tailEnd/>
            </a:ln>
          </p:spPr>
          <p:txBody>
            <a:bodyPr/>
            <a:lstStyle/>
            <a:p>
              <a:endParaRPr lang="en-US"/>
            </a:p>
          </p:txBody>
        </p:sp>
        <p:sp>
          <p:nvSpPr>
            <p:cNvPr id="816795" name="Line 667"/>
            <p:cNvSpPr>
              <a:spLocks noChangeShapeType="1"/>
            </p:cNvSpPr>
            <p:nvPr/>
          </p:nvSpPr>
          <p:spPr bwMode="blackWhite">
            <a:xfrm flipV="1">
              <a:off x="3273" y="2910"/>
              <a:ext cx="35" cy="68"/>
            </a:xfrm>
            <a:prstGeom prst="line">
              <a:avLst/>
            </a:prstGeom>
            <a:noFill/>
            <a:ln w="11113">
              <a:solidFill>
                <a:srgbClr val="FF00FF"/>
              </a:solidFill>
              <a:round/>
              <a:headEnd/>
              <a:tailEnd/>
            </a:ln>
          </p:spPr>
          <p:txBody>
            <a:bodyPr/>
            <a:lstStyle/>
            <a:p>
              <a:endParaRPr lang="en-US"/>
            </a:p>
          </p:txBody>
        </p:sp>
        <p:sp>
          <p:nvSpPr>
            <p:cNvPr id="816796" name="Line 668"/>
            <p:cNvSpPr>
              <a:spLocks noChangeShapeType="1"/>
            </p:cNvSpPr>
            <p:nvPr/>
          </p:nvSpPr>
          <p:spPr bwMode="blackWhite">
            <a:xfrm flipV="1">
              <a:off x="3308" y="2853"/>
              <a:ext cx="38" cy="57"/>
            </a:xfrm>
            <a:prstGeom prst="line">
              <a:avLst/>
            </a:prstGeom>
            <a:noFill/>
            <a:ln w="11113">
              <a:solidFill>
                <a:srgbClr val="FF00FF"/>
              </a:solidFill>
              <a:round/>
              <a:headEnd/>
              <a:tailEnd/>
            </a:ln>
          </p:spPr>
          <p:txBody>
            <a:bodyPr/>
            <a:lstStyle/>
            <a:p>
              <a:endParaRPr lang="en-US"/>
            </a:p>
          </p:txBody>
        </p:sp>
        <p:sp>
          <p:nvSpPr>
            <p:cNvPr id="816797" name="Line 669"/>
            <p:cNvSpPr>
              <a:spLocks noChangeShapeType="1"/>
            </p:cNvSpPr>
            <p:nvPr/>
          </p:nvSpPr>
          <p:spPr bwMode="blackWhite">
            <a:xfrm flipV="1">
              <a:off x="3346" y="2800"/>
              <a:ext cx="36" cy="53"/>
            </a:xfrm>
            <a:prstGeom prst="line">
              <a:avLst/>
            </a:prstGeom>
            <a:noFill/>
            <a:ln w="11113">
              <a:solidFill>
                <a:srgbClr val="FF00FF"/>
              </a:solidFill>
              <a:round/>
              <a:headEnd/>
              <a:tailEnd/>
            </a:ln>
          </p:spPr>
          <p:txBody>
            <a:bodyPr/>
            <a:lstStyle/>
            <a:p>
              <a:endParaRPr lang="en-US"/>
            </a:p>
          </p:txBody>
        </p:sp>
        <p:sp>
          <p:nvSpPr>
            <p:cNvPr id="816798" name="Line 670"/>
            <p:cNvSpPr>
              <a:spLocks noChangeShapeType="1"/>
            </p:cNvSpPr>
            <p:nvPr/>
          </p:nvSpPr>
          <p:spPr bwMode="blackWhite">
            <a:xfrm flipV="1">
              <a:off x="3382" y="2751"/>
              <a:ext cx="35" cy="49"/>
            </a:xfrm>
            <a:prstGeom prst="line">
              <a:avLst/>
            </a:prstGeom>
            <a:noFill/>
            <a:ln w="11113">
              <a:solidFill>
                <a:srgbClr val="FF00FF"/>
              </a:solidFill>
              <a:round/>
              <a:headEnd/>
              <a:tailEnd/>
            </a:ln>
          </p:spPr>
          <p:txBody>
            <a:bodyPr/>
            <a:lstStyle/>
            <a:p>
              <a:endParaRPr lang="en-US"/>
            </a:p>
          </p:txBody>
        </p:sp>
        <p:sp>
          <p:nvSpPr>
            <p:cNvPr id="816799" name="Line 671"/>
            <p:cNvSpPr>
              <a:spLocks noChangeShapeType="1"/>
            </p:cNvSpPr>
            <p:nvPr/>
          </p:nvSpPr>
          <p:spPr bwMode="blackWhite">
            <a:xfrm flipV="1">
              <a:off x="3417" y="2705"/>
              <a:ext cx="35" cy="46"/>
            </a:xfrm>
            <a:prstGeom prst="line">
              <a:avLst/>
            </a:prstGeom>
            <a:noFill/>
            <a:ln w="11113">
              <a:solidFill>
                <a:srgbClr val="FF00FF"/>
              </a:solidFill>
              <a:round/>
              <a:headEnd/>
              <a:tailEnd/>
            </a:ln>
          </p:spPr>
          <p:txBody>
            <a:bodyPr/>
            <a:lstStyle/>
            <a:p>
              <a:endParaRPr lang="en-US"/>
            </a:p>
          </p:txBody>
        </p:sp>
        <p:sp>
          <p:nvSpPr>
            <p:cNvPr id="816800" name="Line 672"/>
            <p:cNvSpPr>
              <a:spLocks noChangeShapeType="1"/>
            </p:cNvSpPr>
            <p:nvPr/>
          </p:nvSpPr>
          <p:spPr bwMode="blackWhite">
            <a:xfrm flipV="1">
              <a:off x="3452" y="2664"/>
              <a:ext cx="38" cy="41"/>
            </a:xfrm>
            <a:prstGeom prst="line">
              <a:avLst/>
            </a:prstGeom>
            <a:noFill/>
            <a:ln w="11113">
              <a:solidFill>
                <a:srgbClr val="FF00FF"/>
              </a:solidFill>
              <a:round/>
              <a:headEnd/>
              <a:tailEnd/>
            </a:ln>
          </p:spPr>
          <p:txBody>
            <a:bodyPr/>
            <a:lstStyle/>
            <a:p>
              <a:endParaRPr lang="en-US"/>
            </a:p>
          </p:txBody>
        </p:sp>
        <p:sp>
          <p:nvSpPr>
            <p:cNvPr id="816801" name="Line 673"/>
            <p:cNvSpPr>
              <a:spLocks noChangeShapeType="1"/>
            </p:cNvSpPr>
            <p:nvPr/>
          </p:nvSpPr>
          <p:spPr bwMode="blackWhite">
            <a:xfrm flipV="1">
              <a:off x="3490" y="2626"/>
              <a:ext cx="36" cy="38"/>
            </a:xfrm>
            <a:prstGeom prst="line">
              <a:avLst/>
            </a:prstGeom>
            <a:noFill/>
            <a:ln w="11113">
              <a:solidFill>
                <a:srgbClr val="FF00FF"/>
              </a:solidFill>
              <a:round/>
              <a:headEnd/>
              <a:tailEnd/>
            </a:ln>
          </p:spPr>
          <p:txBody>
            <a:bodyPr/>
            <a:lstStyle/>
            <a:p>
              <a:endParaRPr lang="en-US"/>
            </a:p>
          </p:txBody>
        </p:sp>
        <p:sp>
          <p:nvSpPr>
            <p:cNvPr id="816802" name="Line 674"/>
            <p:cNvSpPr>
              <a:spLocks noChangeShapeType="1"/>
            </p:cNvSpPr>
            <p:nvPr/>
          </p:nvSpPr>
          <p:spPr bwMode="blackWhite">
            <a:xfrm flipV="1">
              <a:off x="3526" y="2588"/>
              <a:ext cx="35" cy="38"/>
            </a:xfrm>
            <a:prstGeom prst="line">
              <a:avLst/>
            </a:prstGeom>
            <a:noFill/>
            <a:ln w="11113">
              <a:solidFill>
                <a:srgbClr val="FF00FF"/>
              </a:solidFill>
              <a:round/>
              <a:headEnd/>
              <a:tailEnd/>
            </a:ln>
          </p:spPr>
          <p:txBody>
            <a:bodyPr/>
            <a:lstStyle/>
            <a:p>
              <a:endParaRPr lang="en-US"/>
            </a:p>
          </p:txBody>
        </p:sp>
        <p:sp>
          <p:nvSpPr>
            <p:cNvPr id="816803" name="Line 675"/>
            <p:cNvSpPr>
              <a:spLocks noChangeShapeType="1"/>
            </p:cNvSpPr>
            <p:nvPr/>
          </p:nvSpPr>
          <p:spPr bwMode="blackWhite">
            <a:xfrm flipV="1">
              <a:off x="3561" y="2554"/>
              <a:ext cx="35" cy="34"/>
            </a:xfrm>
            <a:prstGeom prst="line">
              <a:avLst/>
            </a:prstGeom>
            <a:noFill/>
            <a:ln w="11113">
              <a:solidFill>
                <a:srgbClr val="FF00FF"/>
              </a:solidFill>
              <a:round/>
              <a:headEnd/>
              <a:tailEnd/>
            </a:ln>
          </p:spPr>
          <p:txBody>
            <a:bodyPr/>
            <a:lstStyle/>
            <a:p>
              <a:endParaRPr lang="en-US"/>
            </a:p>
          </p:txBody>
        </p:sp>
        <p:sp>
          <p:nvSpPr>
            <p:cNvPr id="816804" name="Line 676"/>
            <p:cNvSpPr>
              <a:spLocks noChangeShapeType="1"/>
            </p:cNvSpPr>
            <p:nvPr/>
          </p:nvSpPr>
          <p:spPr bwMode="blackWhite">
            <a:xfrm flipV="1">
              <a:off x="3596" y="2520"/>
              <a:ext cx="36" cy="34"/>
            </a:xfrm>
            <a:prstGeom prst="line">
              <a:avLst/>
            </a:prstGeom>
            <a:noFill/>
            <a:ln w="11113">
              <a:solidFill>
                <a:srgbClr val="FF00FF"/>
              </a:solidFill>
              <a:round/>
              <a:headEnd/>
              <a:tailEnd/>
            </a:ln>
          </p:spPr>
          <p:txBody>
            <a:bodyPr/>
            <a:lstStyle/>
            <a:p>
              <a:endParaRPr lang="en-US"/>
            </a:p>
          </p:txBody>
        </p:sp>
        <p:sp>
          <p:nvSpPr>
            <p:cNvPr id="816805" name="Line 677"/>
            <p:cNvSpPr>
              <a:spLocks noChangeShapeType="1"/>
            </p:cNvSpPr>
            <p:nvPr/>
          </p:nvSpPr>
          <p:spPr bwMode="blackWhite">
            <a:xfrm flipV="1">
              <a:off x="3632" y="2486"/>
              <a:ext cx="38" cy="34"/>
            </a:xfrm>
            <a:prstGeom prst="line">
              <a:avLst/>
            </a:prstGeom>
            <a:noFill/>
            <a:ln w="11113">
              <a:solidFill>
                <a:srgbClr val="FF00FF"/>
              </a:solidFill>
              <a:round/>
              <a:headEnd/>
              <a:tailEnd/>
            </a:ln>
          </p:spPr>
          <p:txBody>
            <a:bodyPr/>
            <a:lstStyle/>
            <a:p>
              <a:endParaRPr lang="en-US"/>
            </a:p>
          </p:txBody>
        </p:sp>
        <p:sp>
          <p:nvSpPr>
            <p:cNvPr id="816806" name="Line 678"/>
            <p:cNvSpPr>
              <a:spLocks noChangeShapeType="1"/>
            </p:cNvSpPr>
            <p:nvPr/>
          </p:nvSpPr>
          <p:spPr bwMode="blackWhite">
            <a:xfrm flipV="1">
              <a:off x="3670" y="2456"/>
              <a:ext cx="35" cy="30"/>
            </a:xfrm>
            <a:prstGeom prst="line">
              <a:avLst/>
            </a:prstGeom>
            <a:noFill/>
            <a:ln w="11113">
              <a:solidFill>
                <a:srgbClr val="FF00FF"/>
              </a:solidFill>
              <a:round/>
              <a:headEnd/>
              <a:tailEnd/>
            </a:ln>
          </p:spPr>
          <p:txBody>
            <a:bodyPr/>
            <a:lstStyle/>
            <a:p>
              <a:endParaRPr lang="en-US"/>
            </a:p>
          </p:txBody>
        </p:sp>
        <p:sp>
          <p:nvSpPr>
            <p:cNvPr id="816807" name="Line 679"/>
            <p:cNvSpPr>
              <a:spLocks noChangeShapeType="1"/>
            </p:cNvSpPr>
            <p:nvPr/>
          </p:nvSpPr>
          <p:spPr bwMode="blackWhite">
            <a:xfrm flipV="1">
              <a:off x="3705" y="2429"/>
              <a:ext cx="35" cy="27"/>
            </a:xfrm>
            <a:prstGeom prst="line">
              <a:avLst/>
            </a:prstGeom>
            <a:noFill/>
            <a:ln w="11113">
              <a:solidFill>
                <a:srgbClr val="FF00FF"/>
              </a:solidFill>
              <a:round/>
              <a:headEnd/>
              <a:tailEnd/>
            </a:ln>
          </p:spPr>
          <p:txBody>
            <a:bodyPr/>
            <a:lstStyle/>
            <a:p>
              <a:endParaRPr lang="en-US"/>
            </a:p>
          </p:txBody>
        </p:sp>
        <p:sp>
          <p:nvSpPr>
            <p:cNvPr id="816808" name="Line 680"/>
            <p:cNvSpPr>
              <a:spLocks noChangeShapeType="1"/>
            </p:cNvSpPr>
            <p:nvPr/>
          </p:nvSpPr>
          <p:spPr bwMode="blackWhite">
            <a:xfrm flipV="1">
              <a:off x="3740" y="2399"/>
              <a:ext cx="36" cy="30"/>
            </a:xfrm>
            <a:prstGeom prst="line">
              <a:avLst/>
            </a:prstGeom>
            <a:noFill/>
            <a:ln w="11113">
              <a:solidFill>
                <a:srgbClr val="FF00FF"/>
              </a:solidFill>
              <a:round/>
              <a:headEnd/>
              <a:tailEnd/>
            </a:ln>
          </p:spPr>
          <p:txBody>
            <a:bodyPr/>
            <a:lstStyle/>
            <a:p>
              <a:endParaRPr lang="en-US"/>
            </a:p>
          </p:txBody>
        </p:sp>
        <p:sp>
          <p:nvSpPr>
            <p:cNvPr id="816809" name="Line 681"/>
            <p:cNvSpPr>
              <a:spLocks noChangeShapeType="1"/>
            </p:cNvSpPr>
            <p:nvPr/>
          </p:nvSpPr>
          <p:spPr bwMode="blackWhite">
            <a:xfrm flipV="1">
              <a:off x="3776" y="2373"/>
              <a:ext cx="38" cy="26"/>
            </a:xfrm>
            <a:prstGeom prst="line">
              <a:avLst/>
            </a:prstGeom>
            <a:noFill/>
            <a:ln w="11113">
              <a:solidFill>
                <a:srgbClr val="FF00FF"/>
              </a:solidFill>
              <a:round/>
              <a:headEnd/>
              <a:tailEnd/>
            </a:ln>
          </p:spPr>
          <p:txBody>
            <a:bodyPr/>
            <a:lstStyle/>
            <a:p>
              <a:endParaRPr lang="en-US"/>
            </a:p>
          </p:txBody>
        </p:sp>
        <p:sp>
          <p:nvSpPr>
            <p:cNvPr id="816810" name="Line 682"/>
            <p:cNvSpPr>
              <a:spLocks noChangeShapeType="1"/>
            </p:cNvSpPr>
            <p:nvPr/>
          </p:nvSpPr>
          <p:spPr bwMode="blackWhite">
            <a:xfrm flipV="1">
              <a:off x="3814" y="2346"/>
              <a:ext cx="35" cy="27"/>
            </a:xfrm>
            <a:prstGeom prst="line">
              <a:avLst/>
            </a:prstGeom>
            <a:noFill/>
            <a:ln w="11113">
              <a:solidFill>
                <a:srgbClr val="FF00FF"/>
              </a:solidFill>
              <a:round/>
              <a:headEnd/>
              <a:tailEnd/>
            </a:ln>
          </p:spPr>
          <p:txBody>
            <a:bodyPr/>
            <a:lstStyle/>
            <a:p>
              <a:endParaRPr lang="en-US"/>
            </a:p>
          </p:txBody>
        </p:sp>
        <p:sp>
          <p:nvSpPr>
            <p:cNvPr id="816811" name="Line 683"/>
            <p:cNvSpPr>
              <a:spLocks noChangeShapeType="1"/>
            </p:cNvSpPr>
            <p:nvPr/>
          </p:nvSpPr>
          <p:spPr bwMode="blackWhite">
            <a:xfrm flipV="1">
              <a:off x="3849" y="2320"/>
              <a:ext cx="35" cy="26"/>
            </a:xfrm>
            <a:prstGeom prst="line">
              <a:avLst/>
            </a:prstGeom>
            <a:noFill/>
            <a:ln w="11113">
              <a:solidFill>
                <a:srgbClr val="FF00FF"/>
              </a:solidFill>
              <a:round/>
              <a:headEnd/>
              <a:tailEnd/>
            </a:ln>
          </p:spPr>
          <p:txBody>
            <a:bodyPr/>
            <a:lstStyle/>
            <a:p>
              <a:endParaRPr lang="en-US"/>
            </a:p>
          </p:txBody>
        </p:sp>
        <p:sp>
          <p:nvSpPr>
            <p:cNvPr id="816812" name="Line 684"/>
            <p:cNvSpPr>
              <a:spLocks noChangeShapeType="1"/>
            </p:cNvSpPr>
            <p:nvPr/>
          </p:nvSpPr>
          <p:spPr bwMode="blackWhite">
            <a:xfrm flipV="1">
              <a:off x="3884" y="2293"/>
              <a:ext cx="36" cy="27"/>
            </a:xfrm>
            <a:prstGeom prst="line">
              <a:avLst/>
            </a:prstGeom>
            <a:noFill/>
            <a:ln w="11113">
              <a:solidFill>
                <a:srgbClr val="FF00FF"/>
              </a:solidFill>
              <a:round/>
              <a:headEnd/>
              <a:tailEnd/>
            </a:ln>
          </p:spPr>
          <p:txBody>
            <a:bodyPr/>
            <a:lstStyle/>
            <a:p>
              <a:endParaRPr lang="en-US"/>
            </a:p>
          </p:txBody>
        </p:sp>
        <p:sp>
          <p:nvSpPr>
            <p:cNvPr id="816813" name="Line 685"/>
            <p:cNvSpPr>
              <a:spLocks noChangeShapeType="1"/>
            </p:cNvSpPr>
            <p:nvPr/>
          </p:nvSpPr>
          <p:spPr bwMode="blackWhite">
            <a:xfrm flipV="1">
              <a:off x="3920" y="2270"/>
              <a:ext cx="35" cy="23"/>
            </a:xfrm>
            <a:prstGeom prst="line">
              <a:avLst/>
            </a:prstGeom>
            <a:noFill/>
            <a:ln w="11113">
              <a:solidFill>
                <a:srgbClr val="FF00FF"/>
              </a:solidFill>
              <a:round/>
              <a:headEnd/>
              <a:tailEnd/>
            </a:ln>
          </p:spPr>
          <p:txBody>
            <a:bodyPr/>
            <a:lstStyle/>
            <a:p>
              <a:endParaRPr lang="en-US"/>
            </a:p>
          </p:txBody>
        </p:sp>
        <p:sp>
          <p:nvSpPr>
            <p:cNvPr id="816814" name="Line 686"/>
            <p:cNvSpPr>
              <a:spLocks noChangeShapeType="1"/>
            </p:cNvSpPr>
            <p:nvPr/>
          </p:nvSpPr>
          <p:spPr bwMode="blackWhite">
            <a:xfrm flipV="1">
              <a:off x="3955" y="2248"/>
              <a:ext cx="38" cy="22"/>
            </a:xfrm>
            <a:prstGeom prst="line">
              <a:avLst/>
            </a:prstGeom>
            <a:noFill/>
            <a:ln w="11113">
              <a:solidFill>
                <a:srgbClr val="FF00FF"/>
              </a:solidFill>
              <a:round/>
              <a:headEnd/>
              <a:tailEnd/>
            </a:ln>
          </p:spPr>
          <p:txBody>
            <a:bodyPr/>
            <a:lstStyle/>
            <a:p>
              <a:endParaRPr lang="en-US"/>
            </a:p>
          </p:txBody>
        </p:sp>
        <p:sp>
          <p:nvSpPr>
            <p:cNvPr id="816815" name="Line 687"/>
            <p:cNvSpPr>
              <a:spLocks noChangeShapeType="1"/>
            </p:cNvSpPr>
            <p:nvPr/>
          </p:nvSpPr>
          <p:spPr bwMode="blackWhite">
            <a:xfrm flipV="1">
              <a:off x="3993" y="2225"/>
              <a:ext cx="35" cy="23"/>
            </a:xfrm>
            <a:prstGeom prst="line">
              <a:avLst/>
            </a:prstGeom>
            <a:noFill/>
            <a:ln w="11113">
              <a:solidFill>
                <a:srgbClr val="FF00FF"/>
              </a:solidFill>
              <a:round/>
              <a:headEnd/>
              <a:tailEnd/>
            </a:ln>
          </p:spPr>
          <p:txBody>
            <a:bodyPr/>
            <a:lstStyle/>
            <a:p>
              <a:endParaRPr lang="en-US"/>
            </a:p>
          </p:txBody>
        </p:sp>
        <p:sp>
          <p:nvSpPr>
            <p:cNvPr id="816816" name="Line 688"/>
            <p:cNvSpPr>
              <a:spLocks noChangeShapeType="1"/>
            </p:cNvSpPr>
            <p:nvPr/>
          </p:nvSpPr>
          <p:spPr bwMode="blackWhite">
            <a:xfrm flipV="1">
              <a:off x="4028" y="2199"/>
              <a:ext cx="36" cy="26"/>
            </a:xfrm>
            <a:prstGeom prst="line">
              <a:avLst/>
            </a:prstGeom>
            <a:noFill/>
            <a:ln w="11113">
              <a:solidFill>
                <a:srgbClr val="FF00FF"/>
              </a:solidFill>
              <a:round/>
              <a:headEnd/>
              <a:tailEnd/>
            </a:ln>
          </p:spPr>
          <p:txBody>
            <a:bodyPr/>
            <a:lstStyle/>
            <a:p>
              <a:endParaRPr lang="en-US"/>
            </a:p>
          </p:txBody>
        </p:sp>
        <p:sp>
          <p:nvSpPr>
            <p:cNvPr id="816817" name="Line 689"/>
            <p:cNvSpPr>
              <a:spLocks noChangeShapeType="1"/>
            </p:cNvSpPr>
            <p:nvPr/>
          </p:nvSpPr>
          <p:spPr bwMode="blackWhite">
            <a:xfrm flipV="1">
              <a:off x="4064" y="2176"/>
              <a:ext cx="35" cy="23"/>
            </a:xfrm>
            <a:prstGeom prst="line">
              <a:avLst/>
            </a:prstGeom>
            <a:noFill/>
            <a:ln w="11113">
              <a:solidFill>
                <a:srgbClr val="FF00FF"/>
              </a:solidFill>
              <a:round/>
              <a:headEnd/>
              <a:tailEnd/>
            </a:ln>
          </p:spPr>
          <p:txBody>
            <a:bodyPr/>
            <a:lstStyle/>
            <a:p>
              <a:endParaRPr lang="en-US"/>
            </a:p>
          </p:txBody>
        </p:sp>
        <p:sp>
          <p:nvSpPr>
            <p:cNvPr id="816818" name="Line 690"/>
            <p:cNvSpPr>
              <a:spLocks noChangeShapeType="1"/>
            </p:cNvSpPr>
            <p:nvPr/>
          </p:nvSpPr>
          <p:spPr bwMode="blackWhite">
            <a:xfrm flipV="1">
              <a:off x="4099" y="2153"/>
              <a:ext cx="36" cy="23"/>
            </a:xfrm>
            <a:prstGeom prst="line">
              <a:avLst/>
            </a:prstGeom>
            <a:noFill/>
            <a:ln w="11113">
              <a:solidFill>
                <a:srgbClr val="FF00FF"/>
              </a:solidFill>
              <a:round/>
              <a:headEnd/>
              <a:tailEnd/>
            </a:ln>
          </p:spPr>
          <p:txBody>
            <a:bodyPr/>
            <a:lstStyle/>
            <a:p>
              <a:endParaRPr lang="en-US"/>
            </a:p>
          </p:txBody>
        </p:sp>
        <p:sp>
          <p:nvSpPr>
            <p:cNvPr id="816819" name="Line 691"/>
            <p:cNvSpPr>
              <a:spLocks noChangeShapeType="1"/>
            </p:cNvSpPr>
            <p:nvPr/>
          </p:nvSpPr>
          <p:spPr bwMode="blackWhite">
            <a:xfrm flipV="1">
              <a:off x="4135" y="2130"/>
              <a:ext cx="37" cy="23"/>
            </a:xfrm>
            <a:prstGeom prst="line">
              <a:avLst/>
            </a:prstGeom>
            <a:noFill/>
            <a:ln w="11113">
              <a:solidFill>
                <a:srgbClr val="FF00FF"/>
              </a:solidFill>
              <a:round/>
              <a:headEnd/>
              <a:tailEnd/>
            </a:ln>
          </p:spPr>
          <p:txBody>
            <a:bodyPr/>
            <a:lstStyle/>
            <a:p>
              <a:endParaRPr lang="en-US"/>
            </a:p>
          </p:txBody>
        </p:sp>
        <p:sp>
          <p:nvSpPr>
            <p:cNvPr id="816820" name="Line 692"/>
            <p:cNvSpPr>
              <a:spLocks noChangeShapeType="1"/>
            </p:cNvSpPr>
            <p:nvPr/>
          </p:nvSpPr>
          <p:spPr bwMode="blackWhite">
            <a:xfrm flipV="1">
              <a:off x="4172" y="2108"/>
              <a:ext cx="36" cy="22"/>
            </a:xfrm>
            <a:prstGeom prst="line">
              <a:avLst/>
            </a:prstGeom>
            <a:noFill/>
            <a:ln w="11113">
              <a:solidFill>
                <a:srgbClr val="FF00FF"/>
              </a:solidFill>
              <a:round/>
              <a:headEnd/>
              <a:tailEnd/>
            </a:ln>
          </p:spPr>
          <p:txBody>
            <a:bodyPr/>
            <a:lstStyle/>
            <a:p>
              <a:endParaRPr lang="en-US"/>
            </a:p>
          </p:txBody>
        </p:sp>
        <p:sp>
          <p:nvSpPr>
            <p:cNvPr id="816821" name="Line 693"/>
            <p:cNvSpPr>
              <a:spLocks noChangeShapeType="1"/>
            </p:cNvSpPr>
            <p:nvPr/>
          </p:nvSpPr>
          <p:spPr bwMode="blackWhite">
            <a:xfrm flipV="1">
              <a:off x="4208" y="2085"/>
              <a:ext cx="35" cy="23"/>
            </a:xfrm>
            <a:prstGeom prst="line">
              <a:avLst/>
            </a:prstGeom>
            <a:noFill/>
            <a:ln w="11113">
              <a:solidFill>
                <a:srgbClr val="FF00FF"/>
              </a:solidFill>
              <a:round/>
              <a:headEnd/>
              <a:tailEnd/>
            </a:ln>
          </p:spPr>
          <p:txBody>
            <a:bodyPr/>
            <a:lstStyle/>
            <a:p>
              <a:endParaRPr lang="en-US"/>
            </a:p>
          </p:txBody>
        </p:sp>
        <p:sp>
          <p:nvSpPr>
            <p:cNvPr id="816822" name="Line 694"/>
            <p:cNvSpPr>
              <a:spLocks noChangeShapeType="1"/>
            </p:cNvSpPr>
            <p:nvPr/>
          </p:nvSpPr>
          <p:spPr bwMode="blackWhite">
            <a:xfrm flipV="1">
              <a:off x="4243" y="2066"/>
              <a:ext cx="36" cy="19"/>
            </a:xfrm>
            <a:prstGeom prst="line">
              <a:avLst/>
            </a:prstGeom>
            <a:noFill/>
            <a:ln w="11113">
              <a:solidFill>
                <a:srgbClr val="FF00FF"/>
              </a:solidFill>
              <a:round/>
              <a:headEnd/>
              <a:tailEnd/>
            </a:ln>
          </p:spPr>
          <p:txBody>
            <a:bodyPr/>
            <a:lstStyle/>
            <a:p>
              <a:endParaRPr lang="en-US"/>
            </a:p>
          </p:txBody>
        </p:sp>
        <p:sp>
          <p:nvSpPr>
            <p:cNvPr id="816823" name="Line 695"/>
            <p:cNvSpPr>
              <a:spLocks noChangeShapeType="1"/>
            </p:cNvSpPr>
            <p:nvPr/>
          </p:nvSpPr>
          <p:spPr bwMode="blackWhite">
            <a:xfrm flipV="1">
              <a:off x="4279" y="2043"/>
              <a:ext cx="37" cy="23"/>
            </a:xfrm>
            <a:prstGeom prst="line">
              <a:avLst/>
            </a:prstGeom>
            <a:noFill/>
            <a:ln w="11113">
              <a:solidFill>
                <a:srgbClr val="FF00FF"/>
              </a:solidFill>
              <a:round/>
              <a:headEnd/>
              <a:tailEnd/>
            </a:ln>
          </p:spPr>
          <p:txBody>
            <a:bodyPr/>
            <a:lstStyle/>
            <a:p>
              <a:endParaRPr lang="en-US"/>
            </a:p>
          </p:txBody>
        </p:sp>
        <p:sp>
          <p:nvSpPr>
            <p:cNvPr id="816824" name="Line 696"/>
            <p:cNvSpPr>
              <a:spLocks noChangeShapeType="1"/>
            </p:cNvSpPr>
            <p:nvPr/>
          </p:nvSpPr>
          <p:spPr bwMode="blackWhite">
            <a:xfrm flipV="1">
              <a:off x="4316" y="2025"/>
              <a:ext cx="36" cy="18"/>
            </a:xfrm>
            <a:prstGeom prst="line">
              <a:avLst/>
            </a:prstGeom>
            <a:noFill/>
            <a:ln w="11113">
              <a:solidFill>
                <a:srgbClr val="FF00FF"/>
              </a:solidFill>
              <a:round/>
              <a:headEnd/>
              <a:tailEnd/>
            </a:ln>
          </p:spPr>
          <p:txBody>
            <a:bodyPr/>
            <a:lstStyle/>
            <a:p>
              <a:endParaRPr lang="en-US"/>
            </a:p>
          </p:txBody>
        </p:sp>
        <p:sp>
          <p:nvSpPr>
            <p:cNvPr id="816825" name="Line 697"/>
            <p:cNvSpPr>
              <a:spLocks noChangeShapeType="1"/>
            </p:cNvSpPr>
            <p:nvPr/>
          </p:nvSpPr>
          <p:spPr bwMode="blackWhite">
            <a:xfrm flipV="1">
              <a:off x="4352" y="2002"/>
              <a:ext cx="35" cy="23"/>
            </a:xfrm>
            <a:prstGeom prst="line">
              <a:avLst/>
            </a:prstGeom>
            <a:noFill/>
            <a:ln w="11113">
              <a:solidFill>
                <a:srgbClr val="FF00FF"/>
              </a:solidFill>
              <a:round/>
              <a:headEnd/>
              <a:tailEnd/>
            </a:ln>
          </p:spPr>
          <p:txBody>
            <a:bodyPr/>
            <a:lstStyle/>
            <a:p>
              <a:endParaRPr lang="en-US"/>
            </a:p>
          </p:txBody>
        </p:sp>
        <p:sp>
          <p:nvSpPr>
            <p:cNvPr id="816826" name="Line 698"/>
            <p:cNvSpPr>
              <a:spLocks noChangeShapeType="1"/>
            </p:cNvSpPr>
            <p:nvPr/>
          </p:nvSpPr>
          <p:spPr bwMode="blackWhite">
            <a:xfrm flipV="1">
              <a:off x="4387" y="1983"/>
              <a:ext cx="36" cy="19"/>
            </a:xfrm>
            <a:prstGeom prst="line">
              <a:avLst/>
            </a:prstGeom>
            <a:noFill/>
            <a:ln w="11113">
              <a:solidFill>
                <a:srgbClr val="FF00FF"/>
              </a:solidFill>
              <a:round/>
              <a:headEnd/>
              <a:tailEnd/>
            </a:ln>
          </p:spPr>
          <p:txBody>
            <a:bodyPr/>
            <a:lstStyle/>
            <a:p>
              <a:endParaRPr lang="en-US"/>
            </a:p>
          </p:txBody>
        </p:sp>
        <p:sp>
          <p:nvSpPr>
            <p:cNvPr id="816827" name="Line 699"/>
            <p:cNvSpPr>
              <a:spLocks noChangeShapeType="1"/>
            </p:cNvSpPr>
            <p:nvPr/>
          </p:nvSpPr>
          <p:spPr bwMode="blackWhite">
            <a:xfrm flipV="1">
              <a:off x="4423" y="1964"/>
              <a:ext cx="35" cy="19"/>
            </a:xfrm>
            <a:prstGeom prst="line">
              <a:avLst/>
            </a:prstGeom>
            <a:noFill/>
            <a:ln w="11113">
              <a:solidFill>
                <a:srgbClr val="FF00FF"/>
              </a:solidFill>
              <a:round/>
              <a:headEnd/>
              <a:tailEnd/>
            </a:ln>
          </p:spPr>
          <p:txBody>
            <a:bodyPr/>
            <a:lstStyle/>
            <a:p>
              <a:endParaRPr lang="en-US"/>
            </a:p>
          </p:txBody>
        </p:sp>
        <p:sp>
          <p:nvSpPr>
            <p:cNvPr id="816828" name="Line 700"/>
            <p:cNvSpPr>
              <a:spLocks noChangeShapeType="1"/>
            </p:cNvSpPr>
            <p:nvPr/>
          </p:nvSpPr>
          <p:spPr bwMode="blackWhite">
            <a:xfrm flipV="1">
              <a:off x="4028" y="2225"/>
              <a:ext cx="36" cy="23"/>
            </a:xfrm>
            <a:prstGeom prst="line">
              <a:avLst/>
            </a:prstGeom>
            <a:noFill/>
            <a:ln w="11113">
              <a:solidFill>
                <a:srgbClr val="FF00FF"/>
              </a:solidFill>
              <a:round/>
              <a:headEnd/>
              <a:tailEnd/>
            </a:ln>
          </p:spPr>
          <p:txBody>
            <a:bodyPr/>
            <a:lstStyle/>
            <a:p>
              <a:endParaRPr lang="en-US"/>
            </a:p>
          </p:txBody>
        </p:sp>
        <p:sp>
          <p:nvSpPr>
            <p:cNvPr id="816829" name="Line 701"/>
            <p:cNvSpPr>
              <a:spLocks noChangeShapeType="1"/>
            </p:cNvSpPr>
            <p:nvPr/>
          </p:nvSpPr>
          <p:spPr bwMode="blackWhite">
            <a:xfrm flipV="1">
              <a:off x="4064" y="2202"/>
              <a:ext cx="35" cy="23"/>
            </a:xfrm>
            <a:prstGeom prst="line">
              <a:avLst/>
            </a:prstGeom>
            <a:noFill/>
            <a:ln w="11113">
              <a:solidFill>
                <a:srgbClr val="FF00FF"/>
              </a:solidFill>
              <a:round/>
              <a:headEnd/>
              <a:tailEnd/>
            </a:ln>
          </p:spPr>
          <p:txBody>
            <a:bodyPr/>
            <a:lstStyle/>
            <a:p>
              <a:endParaRPr lang="en-US"/>
            </a:p>
          </p:txBody>
        </p:sp>
        <p:sp>
          <p:nvSpPr>
            <p:cNvPr id="816830" name="Line 702"/>
            <p:cNvSpPr>
              <a:spLocks noChangeShapeType="1"/>
            </p:cNvSpPr>
            <p:nvPr/>
          </p:nvSpPr>
          <p:spPr bwMode="blackWhite">
            <a:xfrm flipV="1">
              <a:off x="4099" y="2180"/>
              <a:ext cx="36" cy="22"/>
            </a:xfrm>
            <a:prstGeom prst="line">
              <a:avLst/>
            </a:prstGeom>
            <a:noFill/>
            <a:ln w="11113">
              <a:solidFill>
                <a:srgbClr val="FF00FF"/>
              </a:solidFill>
              <a:round/>
              <a:headEnd/>
              <a:tailEnd/>
            </a:ln>
          </p:spPr>
          <p:txBody>
            <a:bodyPr/>
            <a:lstStyle/>
            <a:p>
              <a:endParaRPr lang="en-US"/>
            </a:p>
          </p:txBody>
        </p:sp>
        <p:sp>
          <p:nvSpPr>
            <p:cNvPr id="816831" name="Line 703"/>
            <p:cNvSpPr>
              <a:spLocks noChangeShapeType="1"/>
            </p:cNvSpPr>
            <p:nvPr/>
          </p:nvSpPr>
          <p:spPr bwMode="blackWhite">
            <a:xfrm flipV="1">
              <a:off x="4135" y="2157"/>
              <a:ext cx="37" cy="23"/>
            </a:xfrm>
            <a:prstGeom prst="line">
              <a:avLst/>
            </a:prstGeom>
            <a:noFill/>
            <a:ln w="11113">
              <a:solidFill>
                <a:srgbClr val="FF00FF"/>
              </a:solidFill>
              <a:round/>
              <a:headEnd/>
              <a:tailEnd/>
            </a:ln>
          </p:spPr>
          <p:txBody>
            <a:bodyPr/>
            <a:lstStyle/>
            <a:p>
              <a:endParaRPr lang="en-US"/>
            </a:p>
          </p:txBody>
        </p:sp>
        <p:sp>
          <p:nvSpPr>
            <p:cNvPr id="816832" name="Line 704"/>
            <p:cNvSpPr>
              <a:spLocks noChangeShapeType="1"/>
            </p:cNvSpPr>
            <p:nvPr/>
          </p:nvSpPr>
          <p:spPr bwMode="blackWhite">
            <a:xfrm flipV="1">
              <a:off x="4172" y="2134"/>
              <a:ext cx="36" cy="23"/>
            </a:xfrm>
            <a:prstGeom prst="line">
              <a:avLst/>
            </a:prstGeom>
            <a:noFill/>
            <a:ln w="11113">
              <a:solidFill>
                <a:srgbClr val="FF00FF"/>
              </a:solidFill>
              <a:round/>
              <a:headEnd/>
              <a:tailEnd/>
            </a:ln>
          </p:spPr>
          <p:txBody>
            <a:bodyPr/>
            <a:lstStyle/>
            <a:p>
              <a:endParaRPr lang="en-US"/>
            </a:p>
          </p:txBody>
        </p:sp>
        <p:sp>
          <p:nvSpPr>
            <p:cNvPr id="816833" name="Line 705"/>
            <p:cNvSpPr>
              <a:spLocks noChangeShapeType="1"/>
            </p:cNvSpPr>
            <p:nvPr/>
          </p:nvSpPr>
          <p:spPr bwMode="blackWhite">
            <a:xfrm flipV="1">
              <a:off x="4208" y="2112"/>
              <a:ext cx="35" cy="22"/>
            </a:xfrm>
            <a:prstGeom prst="line">
              <a:avLst/>
            </a:prstGeom>
            <a:noFill/>
            <a:ln w="11113">
              <a:solidFill>
                <a:srgbClr val="FF00FF"/>
              </a:solidFill>
              <a:round/>
              <a:headEnd/>
              <a:tailEnd/>
            </a:ln>
          </p:spPr>
          <p:txBody>
            <a:bodyPr/>
            <a:lstStyle/>
            <a:p>
              <a:endParaRPr lang="en-US"/>
            </a:p>
          </p:txBody>
        </p:sp>
        <p:sp>
          <p:nvSpPr>
            <p:cNvPr id="816834" name="Line 706"/>
            <p:cNvSpPr>
              <a:spLocks noChangeShapeType="1"/>
            </p:cNvSpPr>
            <p:nvPr/>
          </p:nvSpPr>
          <p:spPr bwMode="blackWhite">
            <a:xfrm flipV="1">
              <a:off x="4243" y="2093"/>
              <a:ext cx="36" cy="19"/>
            </a:xfrm>
            <a:prstGeom prst="line">
              <a:avLst/>
            </a:prstGeom>
            <a:noFill/>
            <a:ln w="11113">
              <a:solidFill>
                <a:srgbClr val="FF00FF"/>
              </a:solidFill>
              <a:round/>
              <a:headEnd/>
              <a:tailEnd/>
            </a:ln>
          </p:spPr>
          <p:txBody>
            <a:bodyPr/>
            <a:lstStyle/>
            <a:p>
              <a:endParaRPr lang="en-US"/>
            </a:p>
          </p:txBody>
        </p:sp>
        <p:sp>
          <p:nvSpPr>
            <p:cNvPr id="816835" name="Line 707"/>
            <p:cNvSpPr>
              <a:spLocks noChangeShapeType="1"/>
            </p:cNvSpPr>
            <p:nvPr/>
          </p:nvSpPr>
          <p:spPr bwMode="blackWhite">
            <a:xfrm flipV="1">
              <a:off x="4279" y="2070"/>
              <a:ext cx="37" cy="23"/>
            </a:xfrm>
            <a:prstGeom prst="line">
              <a:avLst/>
            </a:prstGeom>
            <a:noFill/>
            <a:ln w="11113">
              <a:solidFill>
                <a:srgbClr val="FF00FF"/>
              </a:solidFill>
              <a:round/>
              <a:headEnd/>
              <a:tailEnd/>
            </a:ln>
          </p:spPr>
          <p:txBody>
            <a:bodyPr/>
            <a:lstStyle/>
            <a:p>
              <a:endParaRPr lang="en-US"/>
            </a:p>
          </p:txBody>
        </p:sp>
        <p:sp>
          <p:nvSpPr>
            <p:cNvPr id="816836" name="Line 708"/>
            <p:cNvSpPr>
              <a:spLocks noChangeShapeType="1"/>
            </p:cNvSpPr>
            <p:nvPr/>
          </p:nvSpPr>
          <p:spPr bwMode="blackWhite">
            <a:xfrm flipV="1">
              <a:off x="4316" y="2051"/>
              <a:ext cx="36" cy="19"/>
            </a:xfrm>
            <a:prstGeom prst="line">
              <a:avLst/>
            </a:prstGeom>
            <a:noFill/>
            <a:ln w="11113">
              <a:solidFill>
                <a:srgbClr val="FF00FF"/>
              </a:solidFill>
              <a:round/>
              <a:headEnd/>
              <a:tailEnd/>
            </a:ln>
          </p:spPr>
          <p:txBody>
            <a:bodyPr/>
            <a:lstStyle/>
            <a:p>
              <a:endParaRPr lang="en-US"/>
            </a:p>
          </p:txBody>
        </p:sp>
        <p:sp>
          <p:nvSpPr>
            <p:cNvPr id="816837" name="Line 709"/>
            <p:cNvSpPr>
              <a:spLocks noChangeShapeType="1"/>
            </p:cNvSpPr>
            <p:nvPr/>
          </p:nvSpPr>
          <p:spPr bwMode="blackWhite">
            <a:xfrm flipV="1">
              <a:off x="4352" y="2028"/>
              <a:ext cx="35" cy="23"/>
            </a:xfrm>
            <a:prstGeom prst="line">
              <a:avLst/>
            </a:prstGeom>
            <a:noFill/>
            <a:ln w="11113">
              <a:solidFill>
                <a:srgbClr val="FF00FF"/>
              </a:solidFill>
              <a:round/>
              <a:headEnd/>
              <a:tailEnd/>
            </a:ln>
          </p:spPr>
          <p:txBody>
            <a:bodyPr/>
            <a:lstStyle/>
            <a:p>
              <a:endParaRPr lang="en-US"/>
            </a:p>
          </p:txBody>
        </p:sp>
        <p:sp>
          <p:nvSpPr>
            <p:cNvPr id="816838" name="Line 710"/>
            <p:cNvSpPr>
              <a:spLocks noChangeShapeType="1"/>
            </p:cNvSpPr>
            <p:nvPr/>
          </p:nvSpPr>
          <p:spPr bwMode="blackWhite">
            <a:xfrm flipV="1">
              <a:off x="4387" y="2009"/>
              <a:ext cx="36" cy="19"/>
            </a:xfrm>
            <a:prstGeom prst="line">
              <a:avLst/>
            </a:prstGeom>
            <a:noFill/>
            <a:ln w="11113">
              <a:solidFill>
                <a:srgbClr val="FF00FF"/>
              </a:solidFill>
              <a:round/>
              <a:headEnd/>
              <a:tailEnd/>
            </a:ln>
          </p:spPr>
          <p:txBody>
            <a:bodyPr/>
            <a:lstStyle/>
            <a:p>
              <a:endParaRPr lang="en-US"/>
            </a:p>
          </p:txBody>
        </p:sp>
        <p:sp>
          <p:nvSpPr>
            <p:cNvPr id="816839" name="Line 711"/>
            <p:cNvSpPr>
              <a:spLocks noChangeShapeType="1"/>
            </p:cNvSpPr>
            <p:nvPr/>
          </p:nvSpPr>
          <p:spPr bwMode="blackWhite">
            <a:xfrm flipV="1">
              <a:off x="4423" y="1990"/>
              <a:ext cx="35" cy="19"/>
            </a:xfrm>
            <a:prstGeom prst="line">
              <a:avLst/>
            </a:prstGeom>
            <a:noFill/>
            <a:ln w="11113">
              <a:solidFill>
                <a:srgbClr val="FF00FF"/>
              </a:solidFill>
              <a:round/>
              <a:headEnd/>
              <a:tailEnd/>
            </a:ln>
          </p:spPr>
          <p:txBody>
            <a:bodyPr/>
            <a:lstStyle/>
            <a:p>
              <a:endParaRPr lang="en-US"/>
            </a:p>
          </p:txBody>
        </p:sp>
        <p:sp>
          <p:nvSpPr>
            <p:cNvPr id="816840" name="Line 712"/>
            <p:cNvSpPr>
              <a:spLocks noChangeShapeType="1"/>
            </p:cNvSpPr>
            <p:nvPr/>
          </p:nvSpPr>
          <p:spPr bwMode="blackWhite">
            <a:xfrm flipV="1">
              <a:off x="4458" y="1972"/>
              <a:ext cx="38" cy="18"/>
            </a:xfrm>
            <a:prstGeom prst="line">
              <a:avLst/>
            </a:prstGeom>
            <a:noFill/>
            <a:ln w="11113">
              <a:solidFill>
                <a:srgbClr val="FF00FF"/>
              </a:solidFill>
              <a:round/>
              <a:headEnd/>
              <a:tailEnd/>
            </a:ln>
          </p:spPr>
          <p:txBody>
            <a:bodyPr/>
            <a:lstStyle/>
            <a:p>
              <a:endParaRPr lang="en-US"/>
            </a:p>
          </p:txBody>
        </p:sp>
        <p:sp>
          <p:nvSpPr>
            <p:cNvPr id="816841" name="Line 713"/>
            <p:cNvSpPr>
              <a:spLocks noChangeShapeType="1"/>
            </p:cNvSpPr>
            <p:nvPr/>
          </p:nvSpPr>
          <p:spPr bwMode="blackWhite">
            <a:xfrm flipV="1">
              <a:off x="4496" y="1953"/>
              <a:ext cx="35" cy="19"/>
            </a:xfrm>
            <a:prstGeom prst="line">
              <a:avLst/>
            </a:prstGeom>
            <a:noFill/>
            <a:ln w="11113">
              <a:solidFill>
                <a:srgbClr val="FF00FF"/>
              </a:solidFill>
              <a:round/>
              <a:headEnd/>
              <a:tailEnd/>
            </a:ln>
          </p:spPr>
          <p:txBody>
            <a:bodyPr/>
            <a:lstStyle/>
            <a:p>
              <a:endParaRPr lang="en-US"/>
            </a:p>
          </p:txBody>
        </p:sp>
        <p:sp>
          <p:nvSpPr>
            <p:cNvPr id="816842" name="Line 714"/>
            <p:cNvSpPr>
              <a:spLocks noChangeShapeType="1"/>
            </p:cNvSpPr>
            <p:nvPr/>
          </p:nvSpPr>
          <p:spPr bwMode="blackWhite">
            <a:xfrm flipV="1">
              <a:off x="4531" y="1934"/>
              <a:ext cx="36" cy="19"/>
            </a:xfrm>
            <a:prstGeom prst="line">
              <a:avLst/>
            </a:prstGeom>
            <a:noFill/>
            <a:ln w="11113">
              <a:solidFill>
                <a:srgbClr val="FF00FF"/>
              </a:solidFill>
              <a:round/>
              <a:headEnd/>
              <a:tailEnd/>
            </a:ln>
          </p:spPr>
          <p:txBody>
            <a:bodyPr/>
            <a:lstStyle/>
            <a:p>
              <a:endParaRPr lang="en-US"/>
            </a:p>
          </p:txBody>
        </p:sp>
        <p:sp>
          <p:nvSpPr>
            <p:cNvPr id="816843" name="Line 715"/>
            <p:cNvSpPr>
              <a:spLocks noChangeShapeType="1"/>
            </p:cNvSpPr>
            <p:nvPr/>
          </p:nvSpPr>
          <p:spPr bwMode="blackWhite">
            <a:xfrm flipV="1">
              <a:off x="4567" y="1919"/>
              <a:ext cx="35" cy="15"/>
            </a:xfrm>
            <a:prstGeom prst="line">
              <a:avLst/>
            </a:prstGeom>
            <a:noFill/>
            <a:ln w="11113">
              <a:solidFill>
                <a:srgbClr val="FF00FF"/>
              </a:solidFill>
              <a:round/>
              <a:headEnd/>
              <a:tailEnd/>
            </a:ln>
          </p:spPr>
          <p:txBody>
            <a:bodyPr/>
            <a:lstStyle/>
            <a:p>
              <a:endParaRPr lang="en-US"/>
            </a:p>
          </p:txBody>
        </p:sp>
        <p:sp>
          <p:nvSpPr>
            <p:cNvPr id="816844" name="Line 716"/>
            <p:cNvSpPr>
              <a:spLocks noChangeShapeType="1"/>
            </p:cNvSpPr>
            <p:nvPr/>
          </p:nvSpPr>
          <p:spPr bwMode="blackWhite">
            <a:xfrm flipV="1">
              <a:off x="4602" y="1900"/>
              <a:ext cx="35" cy="19"/>
            </a:xfrm>
            <a:prstGeom prst="line">
              <a:avLst/>
            </a:prstGeom>
            <a:noFill/>
            <a:ln w="11113">
              <a:solidFill>
                <a:srgbClr val="FF00FF"/>
              </a:solidFill>
              <a:round/>
              <a:headEnd/>
              <a:tailEnd/>
            </a:ln>
          </p:spPr>
          <p:txBody>
            <a:bodyPr/>
            <a:lstStyle/>
            <a:p>
              <a:endParaRPr lang="en-US"/>
            </a:p>
          </p:txBody>
        </p:sp>
        <p:sp>
          <p:nvSpPr>
            <p:cNvPr id="816845" name="Line 717"/>
            <p:cNvSpPr>
              <a:spLocks noChangeShapeType="1"/>
            </p:cNvSpPr>
            <p:nvPr/>
          </p:nvSpPr>
          <p:spPr bwMode="blackWhite">
            <a:xfrm flipV="1">
              <a:off x="4637" y="1885"/>
              <a:ext cx="38" cy="15"/>
            </a:xfrm>
            <a:prstGeom prst="line">
              <a:avLst/>
            </a:prstGeom>
            <a:noFill/>
            <a:ln w="11113">
              <a:solidFill>
                <a:srgbClr val="FF00FF"/>
              </a:solidFill>
              <a:round/>
              <a:headEnd/>
              <a:tailEnd/>
            </a:ln>
          </p:spPr>
          <p:txBody>
            <a:bodyPr/>
            <a:lstStyle/>
            <a:p>
              <a:endParaRPr lang="en-US"/>
            </a:p>
          </p:txBody>
        </p:sp>
        <p:sp>
          <p:nvSpPr>
            <p:cNvPr id="816846" name="Line 718"/>
            <p:cNvSpPr>
              <a:spLocks noChangeShapeType="1"/>
            </p:cNvSpPr>
            <p:nvPr/>
          </p:nvSpPr>
          <p:spPr bwMode="blackWhite">
            <a:xfrm flipV="1">
              <a:off x="4675" y="1866"/>
              <a:ext cx="36" cy="19"/>
            </a:xfrm>
            <a:prstGeom prst="line">
              <a:avLst/>
            </a:prstGeom>
            <a:noFill/>
            <a:ln w="11113">
              <a:solidFill>
                <a:srgbClr val="FF00FF"/>
              </a:solidFill>
              <a:round/>
              <a:headEnd/>
              <a:tailEnd/>
            </a:ln>
          </p:spPr>
          <p:txBody>
            <a:bodyPr/>
            <a:lstStyle/>
            <a:p>
              <a:endParaRPr lang="en-US"/>
            </a:p>
          </p:txBody>
        </p:sp>
        <p:sp>
          <p:nvSpPr>
            <p:cNvPr id="816847" name="Line 719"/>
            <p:cNvSpPr>
              <a:spLocks noChangeShapeType="1"/>
            </p:cNvSpPr>
            <p:nvPr/>
          </p:nvSpPr>
          <p:spPr bwMode="blackWhite">
            <a:xfrm flipV="1">
              <a:off x="4711" y="1851"/>
              <a:ext cx="35" cy="15"/>
            </a:xfrm>
            <a:prstGeom prst="line">
              <a:avLst/>
            </a:prstGeom>
            <a:noFill/>
            <a:ln w="11113">
              <a:solidFill>
                <a:srgbClr val="FF00FF"/>
              </a:solidFill>
              <a:round/>
              <a:headEnd/>
              <a:tailEnd/>
            </a:ln>
          </p:spPr>
          <p:txBody>
            <a:bodyPr/>
            <a:lstStyle/>
            <a:p>
              <a:endParaRPr lang="en-US"/>
            </a:p>
          </p:txBody>
        </p:sp>
        <p:sp>
          <p:nvSpPr>
            <p:cNvPr id="816848" name="Line 720"/>
            <p:cNvSpPr>
              <a:spLocks noChangeShapeType="1"/>
            </p:cNvSpPr>
            <p:nvPr/>
          </p:nvSpPr>
          <p:spPr bwMode="blackWhite">
            <a:xfrm flipV="1">
              <a:off x="4746" y="1835"/>
              <a:ext cx="35" cy="16"/>
            </a:xfrm>
            <a:prstGeom prst="line">
              <a:avLst/>
            </a:prstGeom>
            <a:noFill/>
            <a:ln w="11113">
              <a:solidFill>
                <a:srgbClr val="FF00FF"/>
              </a:solidFill>
              <a:round/>
              <a:headEnd/>
              <a:tailEnd/>
            </a:ln>
          </p:spPr>
          <p:txBody>
            <a:bodyPr/>
            <a:lstStyle/>
            <a:p>
              <a:endParaRPr lang="en-US"/>
            </a:p>
          </p:txBody>
        </p:sp>
        <p:sp>
          <p:nvSpPr>
            <p:cNvPr id="816849" name="Line 721"/>
            <p:cNvSpPr>
              <a:spLocks noChangeShapeType="1"/>
            </p:cNvSpPr>
            <p:nvPr/>
          </p:nvSpPr>
          <p:spPr bwMode="blackWhite">
            <a:xfrm flipV="1">
              <a:off x="4781" y="1816"/>
              <a:ext cx="38" cy="19"/>
            </a:xfrm>
            <a:prstGeom prst="line">
              <a:avLst/>
            </a:prstGeom>
            <a:noFill/>
            <a:ln w="11113">
              <a:solidFill>
                <a:srgbClr val="FF00FF"/>
              </a:solidFill>
              <a:round/>
              <a:headEnd/>
              <a:tailEnd/>
            </a:ln>
          </p:spPr>
          <p:txBody>
            <a:bodyPr/>
            <a:lstStyle/>
            <a:p>
              <a:endParaRPr lang="en-US"/>
            </a:p>
          </p:txBody>
        </p:sp>
        <p:sp>
          <p:nvSpPr>
            <p:cNvPr id="816850" name="Line 722"/>
            <p:cNvSpPr>
              <a:spLocks noChangeShapeType="1"/>
            </p:cNvSpPr>
            <p:nvPr/>
          </p:nvSpPr>
          <p:spPr bwMode="blackWhite">
            <a:xfrm flipV="1">
              <a:off x="4819" y="1801"/>
              <a:ext cx="36" cy="15"/>
            </a:xfrm>
            <a:prstGeom prst="line">
              <a:avLst/>
            </a:prstGeom>
            <a:noFill/>
            <a:ln w="11113">
              <a:solidFill>
                <a:srgbClr val="FF00FF"/>
              </a:solidFill>
              <a:round/>
              <a:headEnd/>
              <a:tailEnd/>
            </a:ln>
          </p:spPr>
          <p:txBody>
            <a:bodyPr/>
            <a:lstStyle/>
            <a:p>
              <a:endParaRPr lang="en-US"/>
            </a:p>
          </p:txBody>
        </p:sp>
        <p:sp>
          <p:nvSpPr>
            <p:cNvPr id="816851" name="Line 723"/>
            <p:cNvSpPr>
              <a:spLocks noChangeShapeType="1"/>
            </p:cNvSpPr>
            <p:nvPr/>
          </p:nvSpPr>
          <p:spPr bwMode="blackWhite">
            <a:xfrm flipV="1">
              <a:off x="4855" y="1786"/>
              <a:ext cx="35" cy="15"/>
            </a:xfrm>
            <a:prstGeom prst="line">
              <a:avLst/>
            </a:prstGeom>
            <a:noFill/>
            <a:ln w="11113">
              <a:solidFill>
                <a:srgbClr val="FF00FF"/>
              </a:solidFill>
              <a:round/>
              <a:headEnd/>
              <a:tailEnd/>
            </a:ln>
          </p:spPr>
          <p:txBody>
            <a:bodyPr/>
            <a:lstStyle/>
            <a:p>
              <a:endParaRPr lang="en-US"/>
            </a:p>
          </p:txBody>
        </p:sp>
        <p:sp>
          <p:nvSpPr>
            <p:cNvPr id="816852" name="Line 724"/>
            <p:cNvSpPr>
              <a:spLocks noChangeShapeType="1"/>
            </p:cNvSpPr>
            <p:nvPr/>
          </p:nvSpPr>
          <p:spPr bwMode="blackWhite">
            <a:xfrm flipV="1">
              <a:off x="4890" y="1767"/>
              <a:ext cx="35" cy="19"/>
            </a:xfrm>
            <a:prstGeom prst="line">
              <a:avLst/>
            </a:prstGeom>
            <a:noFill/>
            <a:ln w="11113">
              <a:solidFill>
                <a:srgbClr val="FF00FF"/>
              </a:solidFill>
              <a:round/>
              <a:headEnd/>
              <a:tailEnd/>
            </a:ln>
          </p:spPr>
          <p:txBody>
            <a:bodyPr/>
            <a:lstStyle/>
            <a:p>
              <a:endParaRPr lang="en-US"/>
            </a:p>
          </p:txBody>
        </p:sp>
        <p:sp>
          <p:nvSpPr>
            <p:cNvPr id="816853" name="Line 725"/>
            <p:cNvSpPr>
              <a:spLocks noChangeShapeType="1"/>
            </p:cNvSpPr>
            <p:nvPr/>
          </p:nvSpPr>
          <p:spPr bwMode="blackWhite">
            <a:xfrm flipV="1">
              <a:off x="4925" y="1752"/>
              <a:ext cx="36" cy="15"/>
            </a:xfrm>
            <a:prstGeom prst="line">
              <a:avLst/>
            </a:prstGeom>
            <a:noFill/>
            <a:ln w="11113">
              <a:solidFill>
                <a:srgbClr val="FF00FF"/>
              </a:solidFill>
              <a:round/>
              <a:headEnd/>
              <a:tailEnd/>
            </a:ln>
          </p:spPr>
          <p:txBody>
            <a:bodyPr/>
            <a:lstStyle/>
            <a:p>
              <a:endParaRPr lang="en-US"/>
            </a:p>
          </p:txBody>
        </p:sp>
        <p:sp>
          <p:nvSpPr>
            <p:cNvPr id="816854" name="Line 726"/>
            <p:cNvSpPr>
              <a:spLocks noChangeShapeType="1"/>
            </p:cNvSpPr>
            <p:nvPr/>
          </p:nvSpPr>
          <p:spPr bwMode="blackWhite">
            <a:xfrm flipV="1">
              <a:off x="4961" y="1737"/>
              <a:ext cx="37" cy="15"/>
            </a:xfrm>
            <a:prstGeom prst="line">
              <a:avLst/>
            </a:prstGeom>
            <a:noFill/>
            <a:ln w="11113">
              <a:solidFill>
                <a:srgbClr val="FF00FF"/>
              </a:solidFill>
              <a:round/>
              <a:headEnd/>
              <a:tailEnd/>
            </a:ln>
          </p:spPr>
          <p:txBody>
            <a:bodyPr/>
            <a:lstStyle/>
            <a:p>
              <a:endParaRPr lang="en-US"/>
            </a:p>
          </p:txBody>
        </p:sp>
        <p:sp>
          <p:nvSpPr>
            <p:cNvPr id="816855" name="Line 727"/>
            <p:cNvSpPr>
              <a:spLocks noChangeShapeType="1"/>
            </p:cNvSpPr>
            <p:nvPr/>
          </p:nvSpPr>
          <p:spPr bwMode="blackWhite">
            <a:xfrm flipV="1">
              <a:off x="4998" y="1722"/>
              <a:ext cx="36" cy="15"/>
            </a:xfrm>
            <a:prstGeom prst="line">
              <a:avLst/>
            </a:prstGeom>
            <a:noFill/>
            <a:ln w="11113">
              <a:solidFill>
                <a:srgbClr val="FF00FF"/>
              </a:solidFill>
              <a:round/>
              <a:headEnd/>
              <a:tailEnd/>
            </a:ln>
          </p:spPr>
          <p:txBody>
            <a:bodyPr/>
            <a:lstStyle/>
            <a:p>
              <a:endParaRPr lang="en-US"/>
            </a:p>
          </p:txBody>
        </p:sp>
        <p:sp>
          <p:nvSpPr>
            <p:cNvPr id="816856" name="Line 728"/>
            <p:cNvSpPr>
              <a:spLocks noChangeShapeType="1"/>
            </p:cNvSpPr>
            <p:nvPr/>
          </p:nvSpPr>
          <p:spPr bwMode="blackWhite">
            <a:xfrm flipV="1">
              <a:off x="5034" y="1707"/>
              <a:ext cx="35" cy="15"/>
            </a:xfrm>
            <a:prstGeom prst="line">
              <a:avLst/>
            </a:prstGeom>
            <a:noFill/>
            <a:ln w="11113">
              <a:solidFill>
                <a:srgbClr val="FF00FF"/>
              </a:solidFill>
              <a:round/>
              <a:headEnd/>
              <a:tailEnd/>
            </a:ln>
          </p:spPr>
          <p:txBody>
            <a:bodyPr/>
            <a:lstStyle/>
            <a:p>
              <a:endParaRPr lang="en-US"/>
            </a:p>
          </p:txBody>
        </p:sp>
        <p:sp>
          <p:nvSpPr>
            <p:cNvPr id="816857" name="Line 729"/>
            <p:cNvSpPr>
              <a:spLocks noChangeShapeType="1"/>
            </p:cNvSpPr>
            <p:nvPr/>
          </p:nvSpPr>
          <p:spPr bwMode="blackWhite">
            <a:xfrm flipV="1">
              <a:off x="5069" y="1692"/>
              <a:ext cx="36" cy="15"/>
            </a:xfrm>
            <a:prstGeom prst="line">
              <a:avLst/>
            </a:prstGeom>
            <a:noFill/>
            <a:ln w="11113">
              <a:solidFill>
                <a:srgbClr val="FF00FF"/>
              </a:solidFill>
              <a:round/>
              <a:headEnd/>
              <a:tailEnd/>
            </a:ln>
          </p:spPr>
          <p:txBody>
            <a:bodyPr/>
            <a:lstStyle/>
            <a:p>
              <a:endParaRPr lang="en-US"/>
            </a:p>
          </p:txBody>
        </p:sp>
        <p:sp>
          <p:nvSpPr>
            <p:cNvPr id="816858" name="Line 730"/>
            <p:cNvSpPr>
              <a:spLocks noChangeShapeType="1"/>
            </p:cNvSpPr>
            <p:nvPr/>
          </p:nvSpPr>
          <p:spPr bwMode="blackWhite">
            <a:xfrm flipV="1">
              <a:off x="5105" y="1673"/>
              <a:ext cx="37" cy="19"/>
            </a:xfrm>
            <a:prstGeom prst="line">
              <a:avLst/>
            </a:prstGeom>
            <a:noFill/>
            <a:ln w="11113">
              <a:solidFill>
                <a:srgbClr val="FF00FF"/>
              </a:solidFill>
              <a:round/>
              <a:headEnd/>
              <a:tailEnd/>
            </a:ln>
          </p:spPr>
          <p:txBody>
            <a:bodyPr/>
            <a:lstStyle/>
            <a:p>
              <a:endParaRPr lang="en-US"/>
            </a:p>
          </p:txBody>
        </p:sp>
        <p:sp>
          <p:nvSpPr>
            <p:cNvPr id="816859" name="Line 731"/>
            <p:cNvSpPr>
              <a:spLocks noChangeShapeType="1"/>
            </p:cNvSpPr>
            <p:nvPr/>
          </p:nvSpPr>
          <p:spPr bwMode="blackWhite">
            <a:xfrm flipV="1">
              <a:off x="5142" y="1658"/>
              <a:ext cx="36" cy="15"/>
            </a:xfrm>
            <a:prstGeom prst="line">
              <a:avLst/>
            </a:prstGeom>
            <a:noFill/>
            <a:ln w="11113">
              <a:solidFill>
                <a:srgbClr val="FF00FF"/>
              </a:solidFill>
              <a:round/>
              <a:headEnd/>
              <a:tailEnd/>
            </a:ln>
          </p:spPr>
          <p:txBody>
            <a:bodyPr/>
            <a:lstStyle/>
            <a:p>
              <a:endParaRPr lang="en-US"/>
            </a:p>
          </p:txBody>
        </p:sp>
        <p:sp>
          <p:nvSpPr>
            <p:cNvPr id="816860" name="Line 732"/>
            <p:cNvSpPr>
              <a:spLocks noChangeShapeType="1"/>
            </p:cNvSpPr>
            <p:nvPr/>
          </p:nvSpPr>
          <p:spPr bwMode="blackWhite">
            <a:xfrm flipV="1">
              <a:off x="5178" y="1642"/>
              <a:ext cx="35" cy="16"/>
            </a:xfrm>
            <a:prstGeom prst="line">
              <a:avLst/>
            </a:prstGeom>
            <a:noFill/>
            <a:ln w="11113">
              <a:solidFill>
                <a:srgbClr val="FF00FF"/>
              </a:solidFill>
              <a:round/>
              <a:headEnd/>
              <a:tailEnd/>
            </a:ln>
          </p:spPr>
          <p:txBody>
            <a:bodyPr/>
            <a:lstStyle/>
            <a:p>
              <a:endParaRPr lang="en-US"/>
            </a:p>
          </p:txBody>
        </p:sp>
        <p:sp>
          <p:nvSpPr>
            <p:cNvPr id="816861" name="Line 733"/>
            <p:cNvSpPr>
              <a:spLocks noChangeShapeType="1"/>
            </p:cNvSpPr>
            <p:nvPr/>
          </p:nvSpPr>
          <p:spPr bwMode="blackWhite">
            <a:xfrm flipV="1">
              <a:off x="5213" y="1627"/>
              <a:ext cx="36" cy="15"/>
            </a:xfrm>
            <a:prstGeom prst="line">
              <a:avLst/>
            </a:prstGeom>
            <a:noFill/>
            <a:ln w="11113">
              <a:solidFill>
                <a:srgbClr val="FF00FF"/>
              </a:solidFill>
              <a:round/>
              <a:headEnd/>
              <a:tailEnd/>
            </a:ln>
          </p:spPr>
          <p:txBody>
            <a:bodyPr/>
            <a:lstStyle/>
            <a:p>
              <a:endParaRPr lang="en-US"/>
            </a:p>
          </p:txBody>
        </p:sp>
        <p:sp>
          <p:nvSpPr>
            <p:cNvPr id="816862" name="Line 734"/>
            <p:cNvSpPr>
              <a:spLocks noChangeShapeType="1"/>
            </p:cNvSpPr>
            <p:nvPr/>
          </p:nvSpPr>
          <p:spPr bwMode="blackWhite">
            <a:xfrm flipV="1">
              <a:off x="5249" y="1612"/>
              <a:ext cx="35" cy="15"/>
            </a:xfrm>
            <a:prstGeom prst="line">
              <a:avLst/>
            </a:prstGeom>
            <a:noFill/>
            <a:ln w="11113">
              <a:solidFill>
                <a:srgbClr val="FF00FF"/>
              </a:solidFill>
              <a:round/>
              <a:headEnd/>
              <a:tailEnd/>
            </a:ln>
          </p:spPr>
          <p:txBody>
            <a:bodyPr/>
            <a:lstStyle/>
            <a:p>
              <a:endParaRPr lang="en-US"/>
            </a:p>
          </p:txBody>
        </p:sp>
        <p:sp>
          <p:nvSpPr>
            <p:cNvPr id="816863" name="Line 735"/>
            <p:cNvSpPr>
              <a:spLocks noChangeShapeType="1"/>
            </p:cNvSpPr>
            <p:nvPr/>
          </p:nvSpPr>
          <p:spPr bwMode="blackWhite">
            <a:xfrm flipV="1">
              <a:off x="3148" y="3159"/>
              <a:ext cx="19" cy="84"/>
            </a:xfrm>
            <a:prstGeom prst="line">
              <a:avLst/>
            </a:prstGeom>
            <a:noFill/>
            <a:ln w="11113">
              <a:solidFill>
                <a:srgbClr val="FF00FF"/>
              </a:solidFill>
              <a:round/>
              <a:headEnd/>
              <a:tailEnd/>
            </a:ln>
          </p:spPr>
          <p:txBody>
            <a:bodyPr/>
            <a:lstStyle/>
            <a:p>
              <a:endParaRPr lang="en-US"/>
            </a:p>
          </p:txBody>
        </p:sp>
        <p:sp>
          <p:nvSpPr>
            <p:cNvPr id="816864" name="Line 736"/>
            <p:cNvSpPr>
              <a:spLocks noChangeShapeType="1"/>
            </p:cNvSpPr>
            <p:nvPr/>
          </p:nvSpPr>
          <p:spPr bwMode="blackWhite">
            <a:xfrm flipV="1">
              <a:off x="3167" y="3031"/>
              <a:ext cx="35" cy="128"/>
            </a:xfrm>
            <a:prstGeom prst="line">
              <a:avLst/>
            </a:prstGeom>
            <a:noFill/>
            <a:ln w="11113">
              <a:solidFill>
                <a:srgbClr val="FF00FF"/>
              </a:solidFill>
              <a:round/>
              <a:headEnd/>
              <a:tailEnd/>
            </a:ln>
          </p:spPr>
          <p:txBody>
            <a:bodyPr/>
            <a:lstStyle/>
            <a:p>
              <a:endParaRPr lang="en-US"/>
            </a:p>
          </p:txBody>
        </p:sp>
        <p:sp>
          <p:nvSpPr>
            <p:cNvPr id="816865" name="Line 737"/>
            <p:cNvSpPr>
              <a:spLocks noChangeShapeType="1"/>
            </p:cNvSpPr>
            <p:nvPr/>
          </p:nvSpPr>
          <p:spPr bwMode="blackWhite">
            <a:xfrm flipV="1">
              <a:off x="3202" y="2936"/>
              <a:ext cx="36" cy="95"/>
            </a:xfrm>
            <a:prstGeom prst="line">
              <a:avLst/>
            </a:prstGeom>
            <a:noFill/>
            <a:ln w="11113">
              <a:solidFill>
                <a:srgbClr val="FF00FF"/>
              </a:solidFill>
              <a:round/>
              <a:headEnd/>
              <a:tailEnd/>
            </a:ln>
          </p:spPr>
          <p:txBody>
            <a:bodyPr/>
            <a:lstStyle/>
            <a:p>
              <a:endParaRPr lang="en-US"/>
            </a:p>
          </p:txBody>
        </p:sp>
        <p:sp>
          <p:nvSpPr>
            <p:cNvPr id="816866" name="Line 738"/>
            <p:cNvSpPr>
              <a:spLocks noChangeShapeType="1"/>
            </p:cNvSpPr>
            <p:nvPr/>
          </p:nvSpPr>
          <p:spPr bwMode="blackWhite">
            <a:xfrm flipV="1">
              <a:off x="3238" y="2857"/>
              <a:ext cx="35" cy="79"/>
            </a:xfrm>
            <a:prstGeom prst="line">
              <a:avLst/>
            </a:prstGeom>
            <a:noFill/>
            <a:ln w="11113">
              <a:solidFill>
                <a:srgbClr val="FF00FF"/>
              </a:solidFill>
              <a:round/>
              <a:headEnd/>
              <a:tailEnd/>
            </a:ln>
          </p:spPr>
          <p:txBody>
            <a:bodyPr/>
            <a:lstStyle/>
            <a:p>
              <a:endParaRPr lang="en-US"/>
            </a:p>
          </p:txBody>
        </p:sp>
        <p:sp>
          <p:nvSpPr>
            <p:cNvPr id="816867" name="Line 739"/>
            <p:cNvSpPr>
              <a:spLocks noChangeShapeType="1"/>
            </p:cNvSpPr>
            <p:nvPr/>
          </p:nvSpPr>
          <p:spPr bwMode="blackWhite">
            <a:xfrm flipV="1">
              <a:off x="3273" y="2789"/>
              <a:ext cx="35" cy="68"/>
            </a:xfrm>
            <a:prstGeom prst="line">
              <a:avLst/>
            </a:prstGeom>
            <a:noFill/>
            <a:ln w="11113">
              <a:solidFill>
                <a:srgbClr val="FF00FF"/>
              </a:solidFill>
              <a:round/>
              <a:headEnd/>
              <a:tailEnd/>
            </a:ln>
          </p:spPr>
          <p:txBody>
            <a:bodyPr/>
            <a:lstStyle/>
            <a:p>
              <a:endParaRPr lang="en-US"/>
            </a:p>
          </p:txBody>
        </p:sp>
        <p:sp>
          <p:nvSpPr>
            <p:cNvPr id="816868" name="Line 740"/>
            <p:cNvSpPr>
              <a:spLocks noChangeShapeType="1"/>
            </p:cNvSpPr>
            <p:nvPr/>
          </p:nvSpPr>
          <p:spPr bwMode="blackWhite">
            <a:xfrm flipV="1">
              <a:off x="3308" y="2728"/>
              <a:ext cx="38" cy="61"/>
            </a:xfrm>
            <a:prstGeom prst="line">
              <a:avLst/>
            </a:prstGeom>
            <a:noFill/>
            <a:ln w="11113">
              <a:solidFill>
                <a:srgbClr val="FF00FF"/>
              </a:solidFill>
              <a:round/>
              <a:headEnd/>
              <a:tailEnd/>
            </a:ln>
          </p:spPr>
          <p:txBody>
            <a:bodyPr/>
            <a:lstStyle/>
            <a:p>
              <a:endParaRPr lang="en-US"/>
            </a:p>
          </p:txBody>
        </p:sp>
        <p:sp>
          <p:nvSpPr>
            <p:cNvPr id="816869" name="Line 741"/>
            <p:cNvSpPr>
              <a:spLocks noChangeShapeType="1"/>
            </p:cNvSpPr>
            <p:nvPr/>
          </p:nvSpPr>
          <p:spPr bwMode="blackWhite">
            <a:xfrm flipV="1">
              <a:off x="3346" y="2671"/>
              <a:ext cx="36" cy="57"/>
            </a:xfrm>
            <a:prstGeom prst="line">
              <a:avLst/>
            </a:prstGeom>
            <a:noFill/>
            <a:ln w="11113">
              <a:solidFill>
                <a:srgbClr val="FF00FF"/>
              </a:solidFill>
              <a:round/>
              <a:headEnd/>
              <a:tailEnd/>
            </a:ln>
          </p:spPr>
          <p:txBody>
            <a:bodyPr/>
            <a:lstStyle/>
            <a:p>
              <a:endParaRPr lang="en-US"/>
            </a:p>
          </p:txBody>
        </p:sp>
        <p:sp>
          <p:nvSpPr>
            <p:cNvPr id="816870" name="Line 742"/>
            <p:cNvSpPr>
              <a:spLocks noChangeShapeType="1"/>
            </p:cNvSpPr>
            <p:nvPr/>
          </p:nvSpPr>
          <p:spPr bwMode="blackWhite">
            <a:xfrm flipV="1">
              <a:off x="3382" y="2622"/>
              <a:ext cx="35" cy="49"/>
            </a:xfrm>
            <a:prstGeom prst="line">
              <a:avLst/>
            </a:prstGeom>
            <a:noFill/>
            <a:ln w="11113">
              <a:solidFill>
                <a:srgbClr val="FF00FF"/>
              </a:solidFill>
              <a:round/>
              <a:headEnd/>
              <a:tailEnd/>
            </a:ln>
          </p:spPr>
          <p:txBody>
            <a:bodyPr/>
            <a:lstStyle/>
            <a:p>
              <a:endParaRPr lang="en-US"/>
            </a:p>
          </p:txBody>
        </p:sp>
        <p:sp>
          <p:nvSpPr>
            <p:cNvPr id="816871" name="Line 743"/>
            <p:cNvSpPr>
              <a:spLocks noChangeShapeType="1"/>
            </p:cNvSpPr>
            <p:nvPr/>
          </p:nvSpPr>
          <p:spPr bwMode="blackWhite">
            <a:xfrm flipV="1">
              <a:off x="3417" y="2573"/>
              <a:ext cx="35" cy="49"/>
            </a:xfrm>
            <a:prstGeom prst="line">
              <a:avLst/>
            </a:prstGeom>
            <a:noFill/>
            <a:ln w="11113">
              <a:solidFill>
                <a:srgbClr val="FF00FF"/>
              </a:solidFill>
              <a:round/>
              <a:headEnd/>
              <a:tailEnd/>
            </a:ln>
          </p:spPr>
          <p:txBody>
            <a:bodyPr/>
            <a:lstStyle/>
            <a:p>
              <a:endParaRPr lang="en-US"/>
            </a:p>
          </p:txBody>
        </p:sp>
        <p:sp>
          <p:nvSpPr>
            <p:cNvPr id="816872" name="Line 744"/>
            <p:cNvSpPr>
              <a:spLocks noChangeShapeType="1"/>
            </p:cNvSpPr>
            <p:nvPr/>
          </p:nvSpPr>
          <p:spPr bwMode="blackWhite">
            <a:xfrm flipV="1">
              <a:off x="3452" y="2528"/>
              <a:ext cx="38" cy="45"/>
            </a:xfrm>
            <a:prstGeom prst="line">
              <a:avLst/>
            </a:prstGeom>
            <a:noFill/>
            <a:ln w="11113">
              <a:solidFill>
                <a:srgbClr val="FF00FF"/>
              </a:solidFill>
              <a:round/>
              <a:headEnd/>
              <a:tailEnd/>
            </a:ln>
          </p:spPr>
          <p:txBody>
            <a:bodyPr/>
            <a:lstStyle/>
            <a:p>
              <a:endParaRPr lang="en-US"/>
            </a:p>
          </p:txBody>
        </p:sp>
        <p:sp>
          <p:nvSpPr>
            <p:cNvPr id="816873" name="Line 745"/>
            <p:cNvSpPr>
              <a:spLocks noChangeShapeType="1"/>
            </p:cNvSpPr>
            <p:nvPr/>
          </p:nvSpPr>
          <p:spPr bwMode="blackWhite">
            <a:xfrm flipV="1">
              <a:off x="3490" y="2486"/>
              <a:ext cx="36" cy="42"/>
            </a:xfrm>
            <a:prstGeom prst="line">
              <a:avLst/>
            </a:prstGeom>
            <a:noFill/>
            <a:ln w="11113">
              <a:solidFill>
                <a:srgbClr val="FF00FF"/>
              </a:solidFill>
              <a:round/>
              <a:headEnd/>
              <a:tailEnd/>
            </a:ln>
          </p:spPr>
          <p:txBody>
            <a:bodyPr/>
            <a:lstStyle/>
            <a:p>
              <a:endParaRPr lang="en-US"/>
            </a:p>
          </p:txBody>
        </p:sp>
        <p:sp>
          <p:nvSpPr>
            <p:cNvPr id="816874" name="Line 746"/>
            <p:cNvSpPr>
              <a:spLocks noChangeShapeType="1"/>
            </p:cNvSpPr>
            <p:nvPr/>
          </p:nvSpPr>
          <p:spPr bwMode="blackWhite">
            <a:xfrm flipV="1">
              <a:off x="3526" y="2444"/>
              <a:ext cx="35" cy="42"/>
            </a:xfrm>
            <a:prstGeom prst="line">
              <a:avLst/>
            </a:prstGeom>
            <a:noFill/>
            <a:ln w="11113">
              <a:solidFill>
                <a:srgbClr val="FF00FF"/>
              </a:solidFill>
              <a:round/>
              <a:headEnd/>
              <a:tailEnd/>
            </a:ln>
          </p:spPr>
          <p:txBody>
            <a:bodyPr/>
            <a:lstStyle/>
            <a:p>
              <a:endParaRPr lang="en-US"/>
            </a:p>
          </p:txBody>
        </p:sp>
        <p:sp>
          <p:nvSpPr>
            <p:cNvPr id="816875" name="Line 747"/>
            <p:cNvSpPr>
              <a:spLocks noChangeShapeType="1"/>
            </p:cNvSpPr>
            <p:nvPr/>
          </p:nvSpPr>
          <p:spPr bwMode="blackWhite">
            <a:xfrm flipV="1">
              <a:off x="3561" y="2407"/>
              <a:ext cx="35" cy="37"/>
            </a:xfrm>
            <a:prstGeom prst="line">
              <a:avLst/>
            </a:prstGeom>
            <a:noFill/>
            <a:ln w="11113">
              <a:solidFill>
                <a:srgbClr val="FF00FF"/>
              </a:solidFill>
              <a:round/>
              <a:headEnd/>
              <a:tailEnd/>
            </a:ln>
          </p:spPr>
          <p:txBody>
            <a:bodyPr/>
            <a:lstStyle/>
            <a:p>
              <a:endParaRPr lang="en-US"/>
            </a:p>
          </p:txBody>
        </p:sp>
        <p:sp>
          <p:nvSpPr>
            <p:cNvPr id="816876" name="Line 748"/>
            <p:cNvSpPr>
              <a:spLocks noChangeShapeType="1"/>
            </p:cNvSpPr>
            <p:nvPr/>
          </p:nvSpPr>
          <p:spPr bwMode="blackWhite">
            <a:xfrm flipV="1">
              <a:off x="3596" y="2373"/>
              <a:ext cx="36" cy="34"/>
            </a:xfrm>
            <a:prstGeom prst="line">
              <a:avLst/>
            </a:prstGeom>
            <a:noFill/>
            <a:ln w="11113">
              <a:solidFill>
                <a:srgbClr val="FF00FF"/>
              </a:solidFill>
              <a:round/>
              <a:headEnd/>
              <a:tailEnd/>
            </a:ln>
          </p:spPr>
          <p:txBody>
            <a:bodyPr/>
            <a:lstStyle/>
            <a:p>
              <a:endParaRPr lang="en-US"/>
            </a:p>
          </p:txBody>
        </p:sp>
        <p:sp>
          <p:nvSpPr>
            <p:cNvPr id="816877" name="Line 749"/>
            <p:cNvSpPr>
              <a:spLocks noChangeShapeType="1"/>
            </p:cNvSpPr>
            <p:nvPr/>
          </p:nvSpPr>
          <p:spPr bwMode="blackWhite">
            <a:xfrm flipV="1">
              <a:off x="3632" y="2335"/>
              <a:ext cx="38" cy="38"/>
            </a:xfrm>
            <a:prstGeom prst="line">
              <a:avLst/>
            </a:prstGeom>
            <a:noFill/>
            <a:ln w="11113">
              <a:solidFill>
                <a:srgbClr val="FF00FF"/>
              </a:solidFill>
              <a:round/>
              <a:headEnd/>
              <a:tailEnd/>
            </a:ln>
          </p:spPr>
          <p:txBody>
            <a:bodyPr/>
            <a:lstStyle/>
            <a:p>
              <a:endParaRPr lang="en-US"/>
            </a:p>
          </p:txBody>
        </p:sp>
        <p:sp>
          <p:nvSpPr>
            <p:cNvPr id="816878" name="Line 750"/>
            <p:cNvSpPr>
              <a:spLocks noChangeShapeType="1"/>
            </p:cNvSpPr>
            <p:nvPr/>
          </p:nvSpPr>
          <p:spPr bwMode="blackWhite">
            <a:xfrm flipV="1">
              <a:off x="3670" y="2301"/>
              <a:ext cx="35" cy="34"/>
            </a:xfrm>
            <a:prstGeom prst="line">
              <a:avLst/>
            </a:prstGeom>
            <a:noFill/>
            <a:ln w="11113">
              <a:solidFill>
                <a:srgbClr val="FF00FF"/>
              </a:solidFill>
              <a:round/>
              <a:headEnd/>
              <a:tailEnd/>
            </a:ln>
          </p:spPr>
          <p:txBody>
            <a:bodyPr/>
            <a:lstStyle/>
            <a:p>
              <a:endParaRPr lang="en-US"/>
            </a:p>
          </p:txBody>
        </p:sp>
        <p:sp>
          <p:nvSpPr>
            <p:cNvPr id="816879" name="Line 751"/>
            <p:cNvSpPr>
              <a:spLocks noChangeShapeType="1"/>
            </p:cNvSpPr>
            <p:nvPr/>
          </p:nvSpPr>
          <p:spPr bwMode="blackWhite">
            <a:xfrm flipV="1">
              <a:off x="3705" y="2270"/>
              <a:ext cx="35" cy="31"/>
            </a:xfrm>
            <a:prstGeom prst="line">
              <a:avLst/>
            </a:prstGeom>
            <a:noFill/>
            <a:ln w="11113">
              <a:solidFill>
                <a:srgbClr val="FF00FF"/>
              </a:solidFill>
              <a:round/>
              <a:headEnd/>
              <a:tailEnd/>
            </a:ln>
          </p:spPr>
          <p:txBody>
            <a:bodyPr/>
            <a:lstStyle/>
            <a:p>
              <a:endParaRPr lang="en-US"/>
            </a:p>
          </p:txBody>
        </p:sp>
        <p:sp>
          <p:nvSpPr>
            <p:cNvPr id="816880" name="Line 752"/>
            <p:cNvSpPr>
              <a:spLocks noChangeShapeType="1"/>
            </p:cNvSpPr>
            <p:nvPr/>
          </p:nvSpPr>
          <p:spPr bwMode="blackWhite">
            <a:xfrm flipV="1">
              <a:off x="3740" y="2236"/>
              <a:ext cx="36" cy="34"/>
            </a:xfrm>
            <a:prstGeom prst="line">
              <a:avLst/>
            </a:prstGeom>
            <a:noFill/>
            <a:ln w="11113">
              <a:solidFill>
                <a:srgbClr val="FF00FF"/>
              </a:solidFill>
              <a:round/>
              <a:headEnd/>
              <a:tailEnd/>
            </a:ln>
          </p:spPr>
          <p:txBody>
            <a:bodyPr/>
            <a:lstStyle/>
            <a:p>
              <a:endParaRPr lang="en-US"/>
            </a:p>
          </p:txBody>
        </p:sp>
        <p:sp>
          <p:nvSpPr>
            <p:cNvPr id="816881" name="Line 753"/>
            <p:cNvSpPr>
              <a:spLocks noChangeShapeType="1"/>
            </p:cNvSpPr>
            <p:nvPr/>
          </p:nvSpPr>
          <p:spPr bwMode="blackWhite">
            <a:xfrm flipV="1">
              <a:off x="3776" y="2206"/>
              <a:ext cx="38" cy="30"/>
            </a:xfrm>
            <a:prstGeom prst="line">
              <a:avLst/>
            </a:prstGeom>
            <a:noFill/>
            <a:ln w="11113">
              <a:solidFill>
                <a:srgbClr val="FF00FF"/>
              </a:solidFill>
              <a:round/>
              <a:headEnd/>
              <a:tailEnd/>
            </a:ln>
          </p:spPr>
          <p:txBody>
            <a:bodyPr/>
            <a:lstStyle/>
            <a:p>
              <a:endParaRPr lang="en-US"/>
            </a:p>
          </p:txBody>
        </p:sp>
        <p:sp>
          <p:nvSpPr>
            <p:cNvPr id="816882" name="Line 754"/>
            <p:cNvSpPr>
              <a:spLocks noChangeShapeType="1"/>
            </p:cNvSpPr>
            <p:nvPr/>
          </p:nvSpPr>
          <p:spPr bwMode="blackWhite">
            <a:xfrm flipV="1">
              <a:off x="3814" y="2176"/>
              <a:ext cx="35" cy="30"/>
            </a:xfrm>
            <a:prstGeom prst="line">
              <a:avLst/>
            </a:prstGeom>
            <a:noFill/>
            <a:ln w="11113">
              <a:solidFill>
                <a:srgbClr val="FF00FF"/>
              </a:solidFill>
              <a:round/>
              <a:headEnd/>
              <a:tailEnd/>
            </a:ln>
          </p:spPr>
          <p:txBody>
            <a:bodyPr/>
            <a:lstStyle/>
            <a:p>
              <a:endParaRPr lang="en-US"/>
            </a:p>
          </p:txBody>
        </p:sp>
        <p:sp>
          <p:nvSpPr>
            <p:cNvPr id="816883" name="Line 755"/>
            <p:cNvSpPr>
              <a:spLocks noChangeShapeType="1"/>
            </p:cNvSpPr>
            <p:nvPr/>
          </p:nvSpPr>
          <p:spPr bwMode="blackWhite">
            <a:xfrm flipV="1">
              <a:off x="3849" y="2149"/>
              <a:ext cx="35" cy="27"/>
            </a:xfrm>
            <a:prstGeom prst="line">
              <a:avLst/>
            </a:prstGeom>
            <a:noFill/>
            <a:ln w="11113">
              <a:solidFill>
                <a:srgbClr val="FF00FF"/>
              </a:solidFill>
              <a:round/>
              <a:headEnd/>
              <a:tailEnd/>
            </a:ln>
          </p:spPr>
          <p:txBody>
            <a:bodyPr/>
            <a:lstStyle/>
            <a:p>
              <a:endParaRPr lang="en-US"/>
            </a:p>
          </p:txBody>
        </p:sp>
        <p:sp>
          <p:nvSpPr>
            <p:cNvPr id="816884" name="Line 756"/>
            <p:cNvSpPr>
              <a:spLocks noChangeShapeType="1"/>
            </p:cNvSpPr>
            <p:nvPr/>
          </p:nvSpPr>
          <p:spPr bwMode="blackWhite">
            <a:xfrm flipV="1">
              <a:off x="3884" y="2119"/>
              <a:ext cx="36" cy="30"/>
            </a:xfrm>
            <a:prstGeom prst="line">
              <a:avLst/>
            </a:prstGeom>
            <a:noFill/>
            <a:ln w="11113">
              <a:solidFill>
                <a:srgbClr val="FF00FF"/>
              </a:solidFill>
              <a:round/>
              <a:headEnd/>
              <a:tailEnd/>
            </a:ln>
          </p:spPr>
          <p:txBody>
            <a:bodyPr/>
            <a:lstStyle/>
            <a:p>
              <a:endParaRPr lang="en-US"/>
            </a:p>
          </p:txBody>
        </p:sp>
        <p:sp>
          <p:nvSpPr>
            <p:cNvPr id="816885" name="Line 757"/>
            <p:cNvSpPr>
              <a:spLocks noChangeShapeType="1"/>
            </p:cNvSpPr>
            <p:nvPr/>
          </p:nvSpPr>
          <p:spPr bwMode="blackWhite">
            <a:xfrm flipV="1">
              <a:off x="3920" y="2093"/>
              <a:ext cx="35" cy="26"/>
            </a:xfrm>
            <a:prstGeom prst="line">
              <a:avLst/>
            </a:prstGeom>
            <a:noFill/>
            <a:ln w="11113">
              <a:solidFill>
                <a:srgbClr val="FF00FF"/>
              </a:solidFill>
              <a:round/>
              <a:headEnd/>
              <a:tailEnd/>
            </a:ln>
          </p:spPr>
          <p:txBody>
            <a:bodyPr/>
            <a:lstStyle/>
            <a:p>
              <a:endParaRPr lang="en-US"/>
            </a:p>
          </p:txBody>
        </p:sp>
        <p:sp>
          <p:nvSpPr>
            <p:cNvPr id="816886" name="Line 758"/>
            <p:cNvSpPr>
              <a:spLocks noChangeShapeType="1"/>
            </p:cNvSpPr>
            <p:nvPr/>
          </p:nvSpPr>
          <p:spPr bwMode="blackWhite">
            <a:xfrm flipV="1">
              <a:off x="3955" y="2066"/>
              <a:ext cx="38" cy="27"/>
            </a:xfrm>
            <a:prstGeom prst="line">
              <a:avLst/>
            </a:prstGeom>
            <a:noFill/>
            <a:ln w="11113">
              <a:solidFill>
                <a:srgbClr val="FF00FF"/>
              </a:solidFill>
              <a:round/>
              <a:headEnd/>
              <a:tailEnd/>
            </a:ln>
          </p:spPr>
          <p:txBody>
            <a:bodyPr/>
            <a:lstStyle/>
            <a:p>
              <a:endParaRPr lang="en-US"/>
            </a:p>
          </p:txBody>
        </p:sp>
        <p:sp>
          <p:nvSpPr>
            <p:cNvPr id="816887" name="Line 759"/>
            <p:cNvSpPr>
              <a:spLocks noChangeShapeType="1"/>
            </p:cNvSpPr>
            <p:nvPr/>
          </p:nvSpPr>
          <p:spPr bwMode="blackWhite">
            <a:xfrm flipV="1">
              <a:off x="3993" y="2040"/>
              <a:ext cx="35" cy="26"/>
            </a:xfrm>
            <a:prstGeom prst="line">
              <a:avLst/>
            </a:prstGeom>
            <a:noFill/>
            <a:ln w="11113">
              <a:solidFill>
                <a:srgbClr val="FF00FF"/>
              </a:solidFill>
              <a:round/>
              <a:headEnd/>
              <a:tailEnd/>
            </a:ln>
          </p:spPr>
          <p:txBody>
            <a:bodyPr/>
            <a:lstStyle/>
            <a:p>
              <a:endParaRPr lang="en-US"/>
            </a:p>
          </p:txBody>
        </p:sp>
        <p:sp>
          <p:nvSpPr>
            <p:cNvPr id="816888" name="Line 760"/>
            <p:cNvSpPr>
              <a:spLocks noChangeShapeType="1"/>
            </p:cNvSpPr>
            <p:nvPr/>
          </p:nvSpPr>
          <p:spPr bwMode="blackWhite">
            <a:xfrm flipV="1">
              <a:off x="4028" y="2013"/>
              <a:ext cx="36" cy="27"/>
            </a:xfrm>
            <a:prstGeom prst="line">
              <a:avLst/>
            </a:prstGeom>
            <a:noFill/>
            <a:ln w="11113">
              <a:solidFill>
                <a:srgbClr val="FF00FF"/>
              </a:solidFill>
              <a:round/>
              <a:headEnd/>
              <a:tailEnd/>
            </a:ln>
          </p:spPr>
          <p:txBody>
            <a:bodyPr/>
            <a:lstStyle/>
            <a:p>
              <a:endParaRPr lang="en-US"/>
            </a:p>
          </p:txBody>
        </p:sp>
        <p:sp>
          <p:nvSpPr>
            <p:cNvPr id="816889" name="Line 761"/>
            <p:cNvSpPr>
              <a:spLocks noChangeShapeType="1"/>
            </p:cNvSpPr>
            <p:nvPr/>
          </p:nvSpPr>
          <p:spPr bwMode="blackWhite">
            <a:xfrm flipV="1">
              <a:off x="4064" y="1987"/>
              <a:ext cx="35" cy="26"/>
            </a:xfrm>
            <a:prstGeom prst="line">
              <a:avLst/>
            </a:prstGeom>
            <a:noFill/>
            <a:ln w="11113">
              <a:solidFill>
                <a:srgbClr val="FF00FF"/>
              </a:solidFill>
              <a:round/>
              <a:headEnd/>
              <a:tailEnd/>
            </a:ln>
          </p:spPr>
          <p:txBody>
            <a:bodyPr/>
            <a:lstStyle/>
            <a:p>
              <a:endParaRPr lang="en-US"/>
            </a:p>
          </p:txBody>
        </p:sp>
        <p:sp>
          <p:nvSpPr>
            <p:cNvPr id="816890" name="Line 762"/>
            <p:cNvSpPr>
              <a:spLocks noChangeShapeType="1"/>
            </p:cNvSpPr>
            <p:nvPr/>
          </p:nvSpPr>
          <p:spPr bwMode="blackWhite">
            <a:xfrm flipV="1">
              <a:off x="4099" y="1964"/>
              <a:ext cx="36" cy="23"/>
            </a:xfrm>
            <a:prstGeom prst="line">
              <a:avLst/>
            </a:prstGeom>
            <a:noFill/>
            <a:ln w="11113">
              <a:solidFill>
                <a:srgbClr val="FF00FF"/>
              </a:solidFill>
              <a:round/>
              <a:headEnd/>
              <a:tailEnd/>
            </a:ln>
          </p:spPr>
          <p:txBody>
            <a:bodyPr/>
            <a:lstStyle/>
            <a:p>
              <a:endParaRPr lang="en-US"/>
            </a:p>
          </p:txBody>
        </p:sp>
        <p:sp>
          <p:nvSpPr>
            <p:cNvPr id="816891" name="Line 763"/>
            <p:cNvSpPr>
              <a:spLocks noChangeShapeType="1"/>
            </p:cNvSpPr>
            <p:nvPr/>
          </p:nvSpPr>
          <p:spPr bwMode="blackWhite">
            <a:xfrm flipV="1">
              <a:off x="4135" y="1941"/>
              <a:ext cx="37" cy="23"/>
            </a:xfrm>
            <a:prstGeom prst="line">
              <a:avLst/>
            </a:prstGeom>
            <a:noFill/>
            <a:ln w="11113">
              <a:solidFill>
                <a:srgbClr val="FF00FF"/>
              </a:solidFill>
              <a:round/>
              <a:headEnd/>
              <a:tailEnd/>
            </a:ln>
          </p:spPr>
          <p:txBody>
            <a:bodyPr/>
            <a:lstStyle/>
            <a:p>
              <a:endParaRPr lang="en-US"/>
            </a:p>
          </p:txBody>
        </p:sp>
        <p:sp>
          <p:nvSpPr>
            <p:cNvPr id="816892" name="Line 764"/>
            <p:cNvSpPr>
              <a:spLocks noChangeShapeType="1"/>
            </p:cNvSpPr>
            <p:nvPr/>
          </p:nvSpPr>
          <p:spPr bwMode="blackWhite">
            <a:xfrm flipV="1">
              <a:off x="4172" y="1919"/>
              <a:ext cx="36" cy="22"/>
            </a:xfrm>
            <a:prstGeom prst="line">
              <a:avLst/>
            </a:prstGeom>
            <a:noFill/>
            <a:ln w="11113">
              <a:solidFill>
                <a:srgbClr val="FF00FF"/>
              </a:solidFill>
              <a:round/>
              <a:headEnd/>
              <a:tailEnd/>
            </a:ln>
          </p:spPr>
          <p:txBody>
            <a:bodyPr/>
            <a:lstStyle/>
            <a:p>
              <a:endParaRPr lang="en-US"/>
            </a:p>
          </p:txBody>
        </p:sp>
        <p:sp>
          <p:nvSpPr>
            <p:cNvPr id="816893" name="Line 765"/>
            <p:cNvSpPr>
              <a:spLocks noChangeShapeType="1"/>
            </p:cNvSpPr>
            <p:nvPr/>
          </p:nvSpPr>
          <p:spPr bwMode="blackWhite">
            <a:xfrm flipV="1">
              <a:off x="4208" y="1896"/>
              <a:ext cx="35" cy="23"/>
            </a:xfrm>
            <a:prstGeom prst="line">
              <a:avLst/>
            </a:prstGeom>
            <a:noFill/>
            <a:ln w="11113">
              <a:solidFill>
                <a:srgbClr val="FF00FF"/>
              </a:solidFill>
              <a:round/>
              <a:headEnd/>
              <a:tailEnd/>
            </a:ln>
          </p:spPr>
          <p:txBody>
            <a:bodyPr/>
            <a:lstStyle/>
            <a:p>
              <a:endParaRPr lang="en-US"/>
            </a:p>
          </p:txBody>
        </p:sp>
        <p:sp>
          <p:nvSpPr>
            <p:cNvPr id="816894" name="Line 766"/>
            <p:cNvSpPr>
              <a:spLocks noChangeShapeType="1"/>
            </p:cNvSpPr>
            <p:nvPr/>
          </p:nvSpPr>
          <p:spPr bwMode="blackWhite">
            <a:xfrm flipV="1">
              <a:off x="4243" y="1873"/>
              <a:ext cx="36" cy="23"/>
            </a:xfrm>
            <a:prstGeom prst="line">
              <a:avLst/>
            </a:prstGeom>
            <a:noFill/>
            <a:ln w="11113">
              <a:solidFill>
                <a:srgbClr val="FF00FF"/>
              </a:solidFill>
              <a:round/>
              <a:headEnd/>
              <a:tailEnd/>
            </a:ln>
          </p:spPr>
          <p:txBody>
            <a:bodyPr/>
            <a:lstStyle/>
            <a:p>
              <a:endParaRPr lang="en-US"/>
            </a:p>
          </p:txBody>
        </p:sp>
        <p:sp>
          <p:nvSpPr>
            <p:cNvPr id="816895" name="Line 767"/>
            <p:cNvSpPr>
              <a:spLocks noChangeShapeType="1"/>
            </p:cNvSpPr>
            <p:nvPr/>
          </p:nvSpPr>
          <p:spPr bwMode="blackWhite">
            <a:xfrm flipV="1">
              <a:off x="4279" y="1851"/>
              <a:ext cx="37" cy="22"/>
            </a:xfrm>
            <a:prstGeom prst="line">
              <a:avLst/>
            </a:prstGeom>
            <a:noFill/>
            <a:ln w="11113">
              <a:solidFill>
                <a:srgbClr val="FF00FF"/>
              </a:solidFill>
              <a:round/>
              <a:headEnd/>
              <a:tailEnd/>
            </a:ln>
          </p:spPr>
          <p:txBody>
            <a:bodyPr/>
            <a:lstStyle/>
            <a:p>
              <a:endParaRPr lang="en-US"/>
            </a:p>
          </p:txBody>
        </p:sp>
        <p:sp>
          <p:nvSpPr>
            <p:cNvPr id="816896" name="Line 768"/>
            <p:cNvSpPr>
              <a:spLocks noChangeShapeType="1"/>
            </p:cNvSpPr>
            <p:nvPr/>
          </p:nvSpPr>
          <p:spPr bwMode="blackWhite">
            <a:xfrm flipV="1">
              <a:off x="4316" y="1832"/>
              <a:ext cx="36" cy="19"/>
            </a:xfrm>
            <a:prstGeom prst="line">
              <a:avLst/>
            </a:prstGeom>
            <a:noFill/>
            <a:ln w="11113">
              <a:solidFill>
                <a:srgbClr val="FF00FF"/>
              </a:solidFill>
              <a:round/>
              <a:headEnd/>
              <a:tailEnd/>
            </a:ln>
          </p:spPr>
          <p:txBody>
            <a:bodyPr/>
            <a:lstStyle/>
            <a:p>
              <a:endParaRPr lang="en-US"/>
            </a:p>
          </p:txBody>
        </p:sp>
        <p:sp>
          <p:nvSpPr>
            <p:cNvPr id="816897" name="Line 769"/>
            <p:cNvSpPr>
              <a:spLocks noChangeShapeType="1"/>
            </p:cNvSpPr>
            <p:nvPr/>
          </p:nvSpPr>
          <p:spPr bwMode="blackWhite">
            <a:xfrm flipV="1">
              <a:off x="4352" y="1809"/>
              <a:ext cx="35" cy="23"/>
            </a:xfrm>
            <a:prstGeom prst="line">
              <a:avLst/>
            </a:prstGeom>
            <a:noFill/>
            <a:ln w="11113">
              <a:solidFill>
                <a:srgbClr val="FF00FF"/>
              </a:solidFill>
              <a:round/>
              <a:headEnd/>
              <a:tailEnd/>
            </a:ln>
          </p:spPr>
          <p:txBody>
            <a:bodyPr/>
            <a:lstStyle/>
            <a:p>
              <a:endParaRPr lang="en-US"/>
            </a:p>
          </p:txBody>
        </p:sp>
        <p:sp>
          <p:nvSpPr>
            <p:cNvPr id="816898" name="Line 770"/>
            <p:cNvSpPr>
              <a:spLocks noChangeShapeType="1"/>
            </p:cNvSpPr>
            <p:nvPr/>
          </p:nvSpPr>
          <p:spPr bwMode="blackWhite">
            <a:xfrm flipV="1">
              <a:off x="4387" y="1790"/>
              <a:ext cx="36" cy="19"/>
            </a:xfrm>
            <a:prstGeom prst="line">
              <a:avLst/>
            </a:prstGeom>
            <a:noFill/>
            <a:ln w="11113">
              <a:solidFill>
                <a:srgbClr val="FF00FF"/>
              </a:solidFill>
              <a:round/>
              <a:headEnd/>
              <a:tailEnd/>
            </a:ln>
          </p:spPr>
          <p:txBody>
            <a:bodyPr/>
            <a:lstStyle/>
            <a:p>
              <a:endParaRPr lang="en-US"/>
            </a:p>
          </p:txBody>
        </p:sp>
        <p:sp>
          <p:nvSpPr>
            <p:cNvPr id="816899" name="Line 771"/>
            <p:cNvSpPr>
              <a:spLocks noChangeShapeType="1"/>
            </p:cNvSpPr>
            <p:nvPr/>
          </p:nvSpPr>
          <p:spPr bwMode="blackWhite">
            <a:xfrm flipV="1">
              <a:off x="4423" y="1767"/>
              <a:ext cx="35" cy="23"/>
            </a:xfrm>
            <a:prstGeom prst="line">
              <a:avLst/>
            </a:prstGeom>
            <a:noFill/>
            <a:ln w="11113">
              <a:solidFill>
                <a:srgbClr val="FF00FF"/>
              </a:solidFill>
              <a:round/>
              <a:headEnd/>
              <a:tailEnd/>
            </a:ln>
          </p:spPr>
          <p:txBody>
            <a:bodyPr/>
            <a:lstStyle/>
            <a:p>
              <a:endParaRPr lang="en-US"/>
            </a:p>
          </p:txBody>
        </p:sp>
        <p:sp>
          <p:nvSpPr>
            <p:cNvPr id="816900" name="Line 772"/>
            <p:cNvSpPr>
              <a:spLocks noChangeShapeType="1"/>
            </p:cNvSpPr>
            <p:nvPr/>
          </p:nvSpPr>
          <p:spPr bwMode="blackWhite">
            <a:xfrm flipV="1">
              <a:off x="4028" y="2040"/>
              <a:ext cx="36" cy="22"/>
            </a:xfrm>
            <a:prstGeom prst="line">
              <a:avLst/>
            </a:prstGeom>
            <a:noFill/>
            <a:ln w="11113">
              <a:solidFill>
                <a:srgbClr val="FF00FF"/>
              </a:solidFill>
              <a:round/>
              <a:headEnd/>
              <a:tailEnd/>
            </a:ln>
          </p:spPr>
          <p:txBody>
            <a:bodyPr/>
            <a:lstStyle/>
            <a:p>
              <a:endParaRPr lang="en-US"/>
            </a:p>
          </p:txBody>
        </p:sp>
        <p:sp>
          <p:nvSpPr>
            <p:cNvPr id="816901" name="Line 773"/>
            <p:cNvSpPr>
              <a:spLocks noChangeShapeType="1"/>
            </p:cNvSpPr>
            <p:nvPr/>
          </p:nvSpPr>
          <p:spPr bwMode="blackWhite">
            <a:xfrm flipV="1">
              <a:off x="4064" y="2013"/>
              <a:ext cx="35" cy="27"/>
            </a:xfrm>
            <a:prstGeom prst="line">
              <a:avLst/>
            </a:prstGeom>
            <a:noFill/>
            <a:ln w="11113">
              <a:solidFill>
                <a:srgbClr val="FF00FF"/>
              </a:solidFill>
              <a:round/>
              <a:headEnd/>
              <a:tailEnd/>
            </a:ln>
          </p:spPr>
          <p:txBody>
            <a:bodyPr/>
            <a:lstStyle/>
            <a:p>
              <a:endParaRPr lang="en-US"/>
            </a:p>
          </p:txBody>
        </p:sp>
        <p:sp>
          <p:nvSpPr>
            <p:cNvPr id="816902" name="Line 774"/>
            <p:cNvSpPr>
              <a:spLocks noChangeShapeType="1"/>
            </p:cNvSpPr>
            <p:nvPr/>
          </p:nvSpPr>
          <p:spPr bwMode="blackWhite">
            <a:xfrm flipV="1">
              <a:off x="4099" y="1990"/>
              <a:ext cx="36" cy="23"/>
            </a:xfrm>
            <a:prstGeom prst="line">
              <a:avLst/>
            </a:prstGeom>
            <a:noFill/>
            <a:ln w="11113">
              <a:solidFill>
                <a:srgbClr val="FF00FF"/>
              </a:solidFill>
              <a:round/>
              <a:headEnd/>
              <a:tailEnd/>
            </a:ln>
          </p:spPr>
          <p:txBody>
            <a:bodyPr/>
            <a:lstStyle/>
            <a:p>
              <a:endParaRPr lang="en-US"/>
            </a:p>
          </p:txBody>
        </p:sp>
        <p:sp>
          <p:nvSpPr>
            <p:cNvPr id="816903" name="Line 775"/>
            <p:cNvSpPr>
              <a:spLocks noChangeShapeType="1"/>
            </p:cNvSpPr>
            <p:nvPr/>
          </p:nvSpPr>
          <p:spPr bwMode="blackWhite">
            <a:xfrm flipV="1">
              <a:off x="4135" y="1968"/>
              <a:ext cx="37" cy="22"/>
            </a:xfrm>
            <a:prstGeom prst="line">
              <a:avLst/>
            </a:prstGeom>
            <a:noFill/>
            <a:ln w="11113">
              <a:solidFill>
                <a:srgbClr val="FF00FF"/>
              </a:solidFill>
              <a:round/>
              <a:headEnd/>
              <a:tailEnd/>
            </a:ln>
          </p:spPr>
          <p:txBody>
            <a:bodyPr/>
            <a:lstStyle/>
            <a:p>
              <a:endParaRPr lang="en-US"/>
            </a:p>
          </p:txBody>
        </p:sp>
        <p:sp>
          <p:nvSpPr>
            <p:cNvPr id="816904" name="Line 776"/>
            <p:cNvSpPr>
              <a:spLocks noChangeShapeType="1"/>
            </p:cNvSpPr>
            <p:nvPr/>
          </p:nvSpPr>
          <p:spPr bwMode="blackWhite">
            <a:xfrm flipV="1">
              <a:off x="4172" y="1945"/>
              <a:ext cx="36" cy="23"/>
            </a:xfrm>
            <a:prstGeom prst="line">
              <a:avLst/>
            </a:prstGeom>
            <a:noFill/>
            <a:ln w="11113">
              <a:solidFill>
                <a:srgbClr val="FF00FF"/>
              </a:solidFill>
              <a:round/>
              <a:headEnd/>
              <a:tailEnd/>
            </a:ln>
          </p:spPr>
          <p:txBody>
            <a:bodyPr/>
            <a:lstStyle/>
            <a:p>
              <a:endParaRPr lang="en-US"/>
            </a:p>
          </p:txBody>
        </p:sp>
        <p:sp>
          <p:nvSpPr>
            <p:cNvPr id="816905" name="Line 777"/>
            <p:cNvSpPr>
              <a:spLocks noChangeShapeType="1"/>
            </p:cNvSpPr>
            <p:nvPr/>
          </p:nvSpPr>
          <p:spPr bwMode="blackWhite">
            <a:xfrm flipV="1">
              <a:off x="4208" y="1922"/>
              <a:ext cx="35" cy="23"/>
            </a:xfrm>
            <a:prstGeom prst="line">
              <a:avLst/>
            </a:prstGeom>
            <a:noFill/>
            <a:ln w="11113">
              <a:solidFill>
                <a:srgbClr val="FF00FF"/>
              </a:solidFill>
              <a:round/>
              <a:headEnd/>
              <a:tailEnd/>
            </a:ln>
          </p:spPr>
          <p:txBody>
            <a:bodyPr/>
            <a:lstStyle/>
            <a:p>
              <a:endParaRPr lang="en-US"/>
            </a:p>
          </p:txBody>
        </p:sp>
        <p:sp>
          <p:nvSpPr>
            <p:cNvPr id="816906" name="Line 778"/>
            <p:cNvSpPr>
              <a:spLocks noChangeShapeType="1"/>
            </p:cNvSpPr>
            <p:nvPr/>
          </p:nvSpPr>
          <p:spPr bwMode="blackWhite">
            <a:xfrm flipV="1">
              <a:off x="4243" y="1900"/>
              <a:ext cx="36" cy="22"/>
            </a:xfrm>
            <a:prstGeom prst="line">
              <a:avLst/>
            </a:prstGeom>
            <a:noFill/>
            <a:ln w="11113">
              <a:solidFill>
                <a:srgbClr val="FF00FF"/>
              </a:solidFill>
              <a:round/>
              <a:headEnd/>
              <a:tailEnd/>
            </a:ln>
          </p:spPr>
          <p:txBody>
            <a:bodyPr/>
            <a:lstStyle/>
            <a:p>
              <a:endParaRPr lang="en-US"/>
            </a:p>
          </p:txBody>
        </p:sp>
        <p:sp>
          <p:nvSpPr>
            <p:cNvPr id="816907" name="Line 779"/>
            <p:cNvSpPr>
              <a:spLocks noChangeShapeType="1"/>
            </p:cNvSpPr>
            <p:nvPr/>
          </p:nvSpPr>
          <p:spPr bwMode="blackWhite">
            <a:xfrm flipV="1">
              <a:off x="4279" y="1877"/>
              <a:ext cx="37" cy="23"/>
            </a:xfrm>
            <a:prstGeom prst="line">
              <a:avLst/>
            </a:prstGeom>
            <a:noFill/>
            <a:ln w="11113">
              <a:solidFill>
                <a:srgbClr val="FF00FF"/>
              </a:solidFill>
              <a:round/>
              <a:headEnd/>
              <a:tailEnd/>
            </a:ln>
          </p:spPr>
          <p:txBody>
            <a:bodyPr/>
            <a:lstStyle/>
            <a:p>
              <a:endParaRPr lang="en-US"/>
            </a:p>
          </p:txBody>
        </p:sp>
        <p:sp>
          <p:nvSpPr>
            <p:cNvPr id="816908" name="Line 780"/>
            <p:cNvSpPr>
              <a:spLocks noChangeShapeType="1"/>
            </p:cNvSpPr>
            <p:nvPr/>
          </p:nvSpPr>
          <p:spPr bwMode="blackWhite">
            <a:xfrm flipV="1">
              <a:off x="4316" y="1854"/>
              <a:ext cx="36" cy="23"/>
            </a:xfrm>
            <a:prstGeom prst="line">
              <a:avLst/>
            </a:prstGeom>
            <a:noFill/>
            <a:ln w="11113">
              <a:solidFill>
                <a:srgbClr val="FF00FF"/>
              </a:solidFill>
              <a:round/>
              <a:headEnd/>
              <a:tailEnd/>
            </a:ln>
          </p:spPr>
          <p:txBody>
            <a:bodyPr/>
            <a:lstStyle/>
            <a:p>
              <a:endParaRPr lang="en-US"/>
            </a:p>
          </p:txBody>
        </p:sp>
        <p:sp>
          <p:nvSpPr>
            <p:cNvPr id="816909" name="Line 781"/>
            <p:cNvSpPr>
              <a:spLocks noChangeShapeType="1"/>
            </p:cNvSpPr>
            <p:nvPr/>
          </p:nvSpPr>
          <p:spPr bwMode="blackWhite">
            <a:xfrm flipV="1">
              <a:off x="4352" y="1835"/>
              <a:ext cx="35" cy="19"/>
            </a:xfrm>
            <a:prstGeom prst="line">
              <a:avLst/>
            </a:prstGeom>
            <a:noFill/>
            <a:ln w="11113">
              <a:solidFill>
                <a:srgbClr val="FF00FF"/>
              </a:solidFill>
              <a:round/>
              <a:headEnd/>
              <a:tailEnd/>
            </a:ln>
          </p:spPr>
          <p:txBody>
            <a:bodyPr/>
            <a:lstStyle/>
            <a:p>
              <a:endParaRPr lang="en-US"/>
            </a:p>
          </p:txBody>
        </p:sp>
        <p:sp>
          <p:nvSpPr>
            <p:cNvPr id="816910" name="Line 782"/>
            <p:cNvSpPr>
              <a:spLocks noChangeShapeType="1"/>
            </p:cNvSpPr>
            <p:nvPr/>
          </p:nvSpPr>
          <p:spPr bwMode="blackWhite">
            <a:xfrm flipV="1">
              <a:off x="4387" y="1816"/>
              <a:ext cx="36" cy="19"/>
            </a:xfrm>
            <a:prstGeom prst="line">
              <a:avLst/>
            </a:prstGeom>
            <a:noFill/>
            <a:ln w="11113">
              <a:solidFill>
                <a:srgbClr val="FF00FF"/>
              </a:solidFill>
              <a:round/>
              <a:headEnd/>
              <a:tailEnd/>
            </a:ln>
          </p:spPr>
          <p:txBody>
            <a:bodyPr/>
            <a:lstStyle/>
            <a:p>
              <a:endParaRPr lang="en-US"/>
            </a:p>
          </p:txBody>
        </p:sp>
        <p:sp>
          <p:nvSpPr>
            <p:cNvPr id="816911" name="Line 783"/>
            <p:cNvSpPr>
              <a:spLocks noChangeShapeType="1"/>
            </p:cNvSpPr>
            <p:nvPr/>
          </p:nvSpPr>
          <p:spPr bwMode="blackWhite">
            <a:xfrm flipV="1">
              <a:off x="4423" y="1794"/>
              <a:ext cx="35" cy="22"/>
            </a:xfrm>
            <a:prstGeom prst="line">
              <a:avLst/>
            </a:prstGeom>
            <a:noFill/>
            <a:ln w="11113">
              <a:solidFill>
                <a:srgbClr val="FF00FF"/>
              </a:solidFill>
              <a:round/>
              <a:headEnd/>
              <a:tailEnd/>
            </a:ln>
          </p:spPr>
          <p:txBody>
            <a:bodyPr/>
            <a:lstStyle/>
            <a:p>
              <a:endParaRPr lang="en-US"/>
            </a:p>
          </p:txBody>
        </p:sp>
        <p:sp>
          <p:nvSpPr>
            <p:cNvPr id="816912" name="Line 784"/>
            <p:cNvSpPr>
              <a:spLocks noChangeShapeType="1"/>
            </p:cNvSpPr>
            <p:nvPr/>
          </p:nvSpPr>
          <p:spPr bwMode="blackWhite">
            <a:xfrm flipV="1">
              <a:off x="4458" y="1775"/>
              <a:ext cx="38" cy="19"/>
            </a:xfrm>
            <a:prstGeom prst="line">
              <a:avLst/>
            </a:prstGeom>
            <a:noFill/>
            <a:ln w="11113">
              <a:solidFill>
                <a:srgbClr val="FF00FF"/>
              </a:solidFill>
              <a:round/>
              <a:headEnd/>
              <a:tailEnd/>
            </a:ln>
          </p:spPr>
          <p:txBody>
            <a:bodyPr/>
            <a:lstStyle/>
            <a:p>
              <a:endParaRPr lang="en-US"/>
            </a:p>
          </p:txBody>
        </p:sp>
        <p:sp>
          <p:nvSpPr>
            <p:cNvPr id="816913" name="Line 785"/>
            <p:cNvSpPr>
              <a:spLocks noChangeShapeType="1"/>
            </p:cNvSpPr>
            <p:nvPr/>
          </p:nvSpPr>
          <p:spPr bwMode="blackWhite">
            <a:xfrm flipV="1">
              <a:off x="4496" y="1752"/>
              <a:ext cx="35" cy="23"/>
            </a:xfrm>
            <a:prstGeom prst="line">
              <a:avLst/>
            </a:prstGeom>
            <a:noFill/>
            <a:ln w="11113">
              <a:solidFill>
                <a:srgbClr val="FF00FF"/>
              </a:solidFill>
              <a:round/>
              <a:headEnd/>
              <a:tailEnd/>
            </a:ln>
          </p:spPr>
          <p:txBody>
            <a:bodyPr/>
            <a:lstStyle/>
            <a:p>
              <a:endParaRPr lang="en-US"/>
            </a:p>
          </p:txBody>
        </p:sp>
        <p:sp>
          <p:nvSpPr>
            <p:cNvPr id="816914" name="Line 786"/>
            <p:cNvSpPr>
              <a:spLocks noChangeShapeType="1"/>
            </p:cNvSpPr>
            <p:nvPr/>
          </p:nvSpPr>
          <p:spPr bwMode="blackWhite">
            <a:xfrm flipV="1">
              <a:off x="4531" y="1733"/>
              <a:ext cx="36" cy="19"/>
            </a:xfrm>
            <a:prstGeom prst="line">
              <a:avLst/>
            </a:prstGeom>
            <a:noFill/>
            <a:ln w="11113">
              <a:solidFill>
                <a:srgbClr val="FF00FF"/>
              </a:solidFill>
              <a:round/>
              <a:headEnd/>
              <a:tailEnd/>
            </a:ln>
          </p:spPr>
          <p:txBody>
            <a:bodyPr/>
            <a:lstStyle/>
            <a:p>
              <a:endParaRPr lang="en-US"/>
            </a:p>
          </p:txBody>
        </p:sp>
        <p:sp>
          <p:nvSpPr>
            <p:cNvPr id="816915" name="Line 787"/>
            <p:cNvSpPr>
              <a:spLocks noChangeShapeType="1"/>
            </p:cNvSpPr>
            <p:nvPr/>
          </p:nvSpPr>
          <p:spPr bwMode="blackWhite">
            <a:xfrm flipV="1">
              <a:off x="4567" y="1714"/>
              <a:ext cx="35" cy="19"/>
            </a:xfrm>
            <a:prstGeom prst="line">
              <a:avLst/>
            </a:prstGeom>
            <a:noFill/>
            <a:ln w="11113">
              <a:solidFill>
                <a:srgbClr val="FF00FF"/>
              </a:solidFill>
              <a:round/>
              <a:headEnd/>
              <a:tailEnd/>
            </a:ln>
          </p:spPr>
          <p:txBody>
            <a:bodyPr/>
            <a:lstStyle/>
            <a:p>
              <a:endParaRPr lang="en-US"/>
            </a:p>
          </p:txBody>
        </p:sp>
        <p:sp>
          <p:nvSpPr>
            <p:cNvPr id="816916" name="Line 788"/>
            <p:cNvSpPr>
              <a:spLocks noChangeShapeType="1"/>
            </p:cNvSpPr>
            <p:nvPr/>
          </p:nvSpPr>
          <p:spPr bwMode="blackWhite">
            <a:xfrm flipV="1">
              <a:off x="4602" y="1695"/>
              <a:ext cx="35" cy="19"/>
            </a:xfrm>
            <a:prstGeom prst="line">
              <a:avLst/>
            </a:prstGeom>
            <a:noFill/>
            <a:ln w="11113">
              <a:solidFill>
                <a:srgbClr val="FF00FF"/>
              </a:solidFill>
              <a:round/>
              <a:headEnd/>
              <a:tailEnd/>
            </a:ln>
          </p:spPr>
          <p:txBody>
            <a:bodyPr/>
            <a:lstStyle/>
            <a:p>
              <a:endParaRPr lang="en-US"/>
            </a:p>
          </p:txBody>
        </p:sp>
        <p:sp>
          <p:nvSpPr>
            <p:cNvPr id="816917" name="Line 789"/>
            <p:cNvSpPr>
              <a:spLocks noChangeShapeType="1"/>
            </p:cNvSpPr>
            <p:nvPr/>
          </p:nvSpPr>
          <p:spPr bwMode="blackWhite">
            <a:xfrm flipV="1">
              <a:off x="4637" y="1676"/>
              <a:ext cx="38" cy="19"/>
            </a:xfrm>
            <a:prstGeom prst="line">
              <a:avLst/>
            </a:prstGeom>
            <a:noFill/>
            <a:ln w="11113">
              <a:solidFill>
                <a:srgbClr val="FF00FF"/>
              </a:solidFill>
              <a:round/>
              <a:headEnd/>
              <a:tailEnd/>
            </a:ln>
          </p:spPr>
          <p:txBody>
            <a:bodyPr/>
            <a:lstStyle/>
            <a:p>
              <a:endParaRPr lang="en-US"/>
            </a:p>
          </p:txBody>
        </p:sp>
        <p:sp>
          <p:nvSpPr>
            <p:cNvPr id="816918" name="Line 790"/>
            <p:cNvSpPr>
              <a:spLocks noChangeShapeType="1"/>
            </p:cNvSpPr>
            <p:nvPr/>
          </p:nvSpPr>
          <p:spPr bwMode="blackWhite">
            <a:xfrm flipV="1">
              <a:off x="4675" y="1658"/>
              <a:ext cx="36" cy="18"/>
            </a:xfrm>
            <a:prstGeom prst="line">
              <a:avLst/>
            </a:prstGeom>
            <a:noFill/>
            <a:ln w="11113">
              <a:solidFill>
                <a:srgbClr val="FF00FF"/>
              </a:solidFill>
              <a:round/>
              <a:headEnd/>
              <a:tailEnd/>
            </a:ln>
          </p:spPr>
          <p:txBody>
            <a:bodyPr/>
            <a:lstStyle/>
            <a:p>
              <a:endParaRPr lang="en-US"/>
            </a:p>
          </p:txBody>
        </p:sp>
        <p:sp>
          <p:nvSpPr>
            <p:cNvPr id="816919" name="Line 791"/>
            <p:cNvSpPr>
              <a:spLocks noChangeShapeType="1"/>
            </p:cNvSpPr>
            <p:nvPr/>
          </p:nvSpPr>
          <p:spPr bwMode="blackWhite">
            <a:xfrm flipV="1">
              <a:off x="4711" y="1639"/>
              <a:ext cx="35" cy="19"/>
            </a:xfrm>
            <a:prstGeom prst="line">
              <a:avLst/>
            </a:prstGeom>
            <a:noFill/>
            <a:ln w="11113">
              <a:solidFill>
                <a:srgbClr val="FF00FF"/>
              </a:solidFill>
              <a:round/>
              <a:headEnd/>
              <a:tailEnd/>
            </a:ln>
          </p:spPr>
          <p:txBody>
            <a:bodyPr/>
            <a:lstStyle/>
            <a:p>
              <a:endParaRPr lang="en-US"/>
            </a:p>
          </p:txBody>
        </p:sp>
        <p:sp>
          <p:nvSpPr>
            <p:cNvPr id="816920" name="Line 792"/>
            <p:cNvSpPr>
              <a:spLocks noChangeShapeType="1"/>
            </p:cNvSpPr>
            <p:nvPr/>
          </p:nvSpPr>
          <p:spPr bwMode="blackWhite">
            <a:xfrm flipV="1">
              <a:off x="4746" y="1620"/>
              <a:ext cx="35" cy="19"/>
            </a:xfrm>
            <a:prstGeom prst="line">
              <a:avLst/>
            </a:prstGeom>
            <a:noFill/>
            <a:ln w="11113">
              <a:solidFill>
                <a:srgbClr val="FF00FF"/>
              </a:solidFill>
              <a:round/>
              <a:headEnd/>
              <a:tailEnd/>
            </a:ln>
          </p:spPr>
          <p:txBody>
            <a:bodyPr/>
            <a:lstStyle/>
            <a:p>
              <a:endParaRPr lang="en-US"/>
            </a:p>
          </p:txBody>
        </p:sp>
        <p:sp>
          <p:nvSpPr>
            <p:cNvPr id="816921" name="Line 793"/>
            <p:cNvSpPr>
              <a:spLocks noChangeShapeType="1"/>
            </p:cNvSpPr>
            <p:nvPr/>
          </p:nvSpPr>
          <p:spPr bwMode="blackWhite">
            <a:xfrm flipV="1">
              <a:off x="4781" y="1601"/>
              <a:ext cx="38" cy="19"/>
            </a:xfrm>
            <a:prstGeom prst="line">
              <a:avLst/>
            </a:prstGeom>
            <a:noFill/>
            <a:ln w="11113">
              <a:solidFill>
                <a:srgbClr val="FF00FF"/>
              </a:solidFill>
              <a:round/>
              <a:headEnd/>
              <a:tailEnd/>
            </a:ln>
          </p:spPr>
          <p:txBody>
            <a:bodyPr/>
            <a:lstStyle/>
            <a:p>
              <a:endParaRPr lang="en-US"/>
            </a:p>
          </p:txBody>
        </p:sp>
        <p:sp>
          <p:nvSpPr>
            <p:cNvPr id="816922" name="Line 794"/>
            <p:cNvSpPr>
              <a:spLocks noChangeShapeType="1"/>
            </p:cNvSpPr>
            <p:nvPr/>
          </p:nvSpPr>
          <p:spPr bwMode="blackWhite">
            <a:xfrm flipV="1">
              <a:off x="4819" y="1582"/>
              <a:ext cx="36" cy="19"/>
            </a:xfrm>
            <a:prstGeom prst="line">
              <a:avLst/>
            </a:prstGeom>
            <a:noFill/>
            <a:ln w="11113">
              <a:solidFill>
                <a:srgbClr val="FF00FF"/>
              </a:solidFill>
              <a:round/>
              <a:headEnd/>
              <a:tailEnd/>
            </a:ln>
          </p:spPr>
          <p:txBody>
            <a:bodyPr/>
            <a:lstStyle/>
            <a:p>
              <a:endParaRPr lang="en-US"/>
            </a:p>
          </p:txBody>
        </p:sp>
        <p:sp>
          <p:nvSpPr>
            <p:cNvPr id="816923" name="Line 795"/>
            <p:cNvSpPr>
              <a:spLocks noChangeShapeType="1"/>
            </p:cNvSpPr>
            <p:nvPr/>
          </p:nvSpPr>
          <p:spPr bwMode="blackWhite">
            <a:xfrm flipV="1">
              <a:off x="4855" y="1563"/>
              <a:ext cx="35" cy="19"/>
            </a:xfrm>
            <a:prstGeom prst="line">
              <a:avLst/>
            </a:prstGeom>
            <a:noFill/>
            <a:ln w="11113">
              <a:solidFill>
                <a:srgbClr val="FF00FF"/>
              </a:solidFill>
              <a:round/>
              <a:headEnd/>
              <a:tailEnd/>
            </a:ln>
          </p:spPr>
          <p:txBody>
            <a:bodyPr/>
            <a:lstStyle/>
            <a:p>
              <a:endParaRPr lang="en-US"/>
            </a:p>
          </p:txBody>
        </p:sp>
        <p:sp>
          <p:nvSpPr>
            <p:cNvPr id="816924" name="Line 796"/>
            <p:cNvSpPr>
              <a:spLocks noChangeShapeType="1"/>
            </p:cNvSpPr>
            <p:nvPr/>
          </p:nvSpPr>
          <p:spPr bwMode="blackWhite">
            <a:xfrm flipV="1">
              <a:off x="4890" y="1544"/>
              <a:ext cx="35" cy="19"/>
            </a:xfrm>
            <a:prstGeom prst="line">
              <a:avLst/>
            </a:prstGeom>
            <a:noFill/>
            <a:ln w="11113">
              <a:solidFill>
                <a:srgbClr val="FF00FF"/>
              </a:solidFill>
              <a:round/>
              <a:headEnd/>
              <a:tailEnd/>
            </a:ln>
          </p:spPr>
          <p:txBody>
            <a:bodyPr/>
            <a:lstStyle/>
            <a:p>
              <a:endParaRPr lang="en-US"/>
            </a:p>
          </p:txBody>
        </p:sp>
        <p:sp>
          <p:nvSpPr>
            <p:cNvPr id="816925" name="Line 797"/>
            <p:cNvSpPr>
              <a:spLocks noChangeShapeType="1"/>
            </p:cNvSpPr>
            <p:nvPr/>
          </p:nvSpPr>
          <p:spPr bwMode="blackWhite">
            <a:xfrm flipV="1">
              <a:off x="4925" y="1525"/>
              <a:ext cx="36" cy="19"/>
            </a:xfrm>
            <a:prstGeom prst="line">
              <a:avLst/>
            </a:prstGeom>
            <a:noFill/>
            <a:ln w="11113">
              <a:solidFill>
                <a:srgbClr val="FF00FF"/>
              </a:solidFill>
              <a:round/>
              <a:headEnd/>
              <a:tailEnd/>
            </a:ln>
          </p:spPr>
          <p:txBody>
            <a:bodyPr/>
            <a:lstStyle/>
            <a:p>
              <a:endParaRPr lang="en-US"/>
            </a:p>
          </p:txBody>
        </p:sp>
        <p:sp>
          <p:nvSpPr>
            <p:cNvPr id="816926" name="Line 798"/>
            <p:cNvSpPr>
              <a:spLocks noChangeShapeType="1"/>
            </p:cNvSpPr>
            <p:nvPr/>
          </p:nvSpPr>
          <p:spPr bwMode="blackWhite">
            <a:xfrm flipV="1">
              <a:off x="4961" y="1510"/>
              <a:ext cx="37" cy="15"/>
            </a:xfrm>
            <a:prstGeom prst="line">
              <a:avLst/>
            </a:prstGeom>
            <a:noFill/>
            <a:ln w="11113">
              <a:solidFill>
                <a:srgbClr val="FF00FF"/>
              </a:solidFill>
              <a:round/>
              <a:headEnd/>
              <a:tailEnd/>
            </a:ln>
          </p:spPr>
          <p:txBody>
            <a:bodyPr/>
            <a:lstStyle/>
            <a:p>
              <a:endParaRPr lang="en-US"/>
            </a:p>
          </p:txBody>
        </p:sp>
        <p:sp>
          <p:nvSpPr>
            <p:cNvPr id="816927" name="Line 799"/>
            <p:cNvSpPr>
              <a:spLocks noChangeShapeType="1"/>
            </p:cNvSpPr>
            <p:nvPr/>
          </p:nvSpPr>
          <p:spPr bwMode="blackWhite">
            <a:xfrm flipV="1">
              <a:off x="4998" y="1491"/>
              <a:ext cx="36" cy="19"/>
            </a:xfrm>
            <a:prstGeom prst="line">
              <a:avLst/>
            </a:prstGeom>
            <a:noFill/>
            <a:ln w="11113">
              <a:solidFill>
                <a:srgbClr val="FF00FF"/>
              </a:solidFill>
              <a:round/>
              <a:headEnd/>
              <a:tailEnd/>
            </a:ln>
          </p:spPr>
          <p:txBody>
            <a:bodyPr/>
            <a:lstStyle/>
            <a:p>
              <a:endParaRPr lang="en-US"/>
            </a:p>
          </p:txBody>
        </p:sp>
        <p:sp>
          <p:nvSpPr>
            <p:cNvPr id="816928" name="Line 800"/>
            <p:cNvSpPr>
              <a:spLocks noChangeShapeType="1"/>
            </p:cNvSpPr>
            <p:nvPr/>
          </p:nvSpPr>
          <p:spPr bwMode="blackWhite">
            <a:xfrm flipV="1">
              <a:off x="5034" y="1472"/>
              <a:ext cx="35" cy="19"/>
            </a:xfrm>
            <a:prstGeom prst="line">
              <a:avLst/>
            </a:prstGeom>
            <a:noFill/>
            <a:ln w="11113">
              <a:solidFill>
                <a:srgbClr val="FF00FF"/>
              </a:solidFill>
              <a:round/>
              <a:headEnd/>
              <a:tailEnd/>
            </a:ln>
          </p:spPr>
          <p:txBody>
            <a:bodyPr/>
            <a:lstStyle/>
            <a:p>
              <a:endParaRPr lang="en-US"/>
            </a:p>
          </p:txBody>
        </p:sp>
        <p:sp>
          <p:nvSpPr>
            <p:cNvPr id="816929" name="Line 801"/>
            <p:cNvSpPr>
              <a:spLocks noChangeShapeType="1"/>
            </p:cNvSpPr>
            <p:nvPr/>
          </p:nvSpPr>
          <p:spPr bwMode="blackWhite">
            <a:xfrm flipV="1">
              <a:off x="5069" y="1453"/>
              <a:ext cx="36" cy="19"/>
            </a:xfrm>
            <a:prstGeom prst="line">
              <a:avLst/>
            </a:prstGeom>
            <a:noFill/>
            <a:ln w="11113">
              <a:solidFill>
                <a:srgbClr val="FF00FF"/>
              </a:solidFill>
              <a:round/>
              <a:headEnd/>
              <a:tailEnd/>
            </a:ln>
          </p:spPr>
          <p:txBody>
            <a:bodyPr/>
            <a:lstStyle/>
            <a:p>
              <a:endParaRPr lang="en-US"/>
            </a:p>
          </p:txBody>
        </p:sp>
        <p:sp>
          <p:nvSpPr>
            <p:cNvPr id="816930" name="Line 802"/>
            <p:cNvSpPr>
              <a:spLocks noChangeShapeType="1"/>
            </p:cNvSpPr>
            <p:nvPr/>
          </p:nvSpPr>
          <p:spPr bwMode="blackWhite">
            <a:xfrm flipV="1">
              <a:off x="5105" y="1438"/>
              <a:ext cx="37" cy="15"/>
            </a:xfrm>
            <a:prstGeom prst="line">
              <a:avLst/>
            </a:prstGeom>
            <a:noFill/>
            <a:ln w="11113">
              <a:solidFill>
                <a:srgbClr val="FF00FF"/>
              </a:solidFill>
              <a:round/>
              <a:headEnd/>
              <a:tailEnd/>
            </a:ln>
          </p:spPr>
          <p:txBody>
            <a:bodyPr/>
            <a:lstStyle/>
            <a:p>
              <a:endParaRPr lang="en-US"/>
            </a:p>
          </p:txBody>
        </p:sp>
        <p:sp>
          <p:nvSpPr>
            <p:cNvPr id="816931" name="Line 803"/>
            <p:cNvSpPr>
              <a:spLocks noChangeShapeType="1"/>
            </p:cNvSpPr>
            <p:nvPr/>
          </p:nvSpPr>
          <p:spPr bwMode="blackWhite">
            <a:xfrm flipV="1">
              <a:off x="5142" y="1419"/>
              <a:ext cx="36" cy="19"/>
            </a:xfrm>
            <a:prstGeom prst="line">
              <a:avLst/>
            </a:prstGeom>
            <a:noFill/>
            <a:ln w="11113">
              <a:solidFill>
                <a:srgbClr val="FF00FF"/>
              </a:solidFill>
              <a:round/>
              <a:headEnd/>
              <a:tailEnd/>
            </a:ln>
          </p:spPr>
          <p:txBody>
            <a:bodyPr/>
            <a:lstStyle/>
            <a:p>
              <a:endParaRPr lang="en-US"/>
            </a:p>
          </p:txBody>
        </p:sp>
        <p:sp>
          <p:nvSpPr>
            <p:cNvPr id="816932" name="Line 804"/>
            <p:cNvSpPr>
              <a:spLocks noChangeShapeType="1"/>
            </p:cNvSpPr>
            <p:nvPr/>
          </p:nvSpPr>
          <p:spPr bwMode="blackWhite">
            <a:xfrm flipV="1">
              <a:off x="5178" y="1400"/>
              <a:ext cx="35" cy="19"/>
            </a:xfrm>
            <a:prstGeom prst="line">
              <a:avLst/>
            </a:prstGeom>
            <a:noFill/>
            <a:ln w="11113">
              <a:solidFill>
                <a:srgbClr val="FF00FF"/>
              </a:solidFill>
              <a:round/>
              <a:headEnd/>
              <a:tailEnd/>
            </a:ln>
          </p:spPr>
          <p:txBody>
            <a:bodyPr/>
            <a:lstStyle/>
            <a:p>
              <a:endParaRPr lang="en-US"/>
            </a:p>
          </p:txBody>
        </p:sp>
        <p:sp>
          <p:nvSpPr>
            <p:cNvPr id="816933" name="Line 805"/>
            <p:cNvSpPr>
              <a:spLocks noChangeShapeType="1"/>
            </p:cNvSpPr>
            <p:nvPr/>
          </p:nvSpPr>
          <p:spPr bwMode="blackWhite">
            <a:xfrm flipV="1">
              <a:off x="5213" y="1385"/>
              <a:ext cx="36" cy="15"/>
            </a:xfrm>
            <a:prstGeom prst="line">
              <a:avLst/>
            </a:prstGeom>
            <a:noFill/>
            <a:ln w="11113">
              <a:solidFill>
                <a:srgbClr val="FF00FF"/>
              </a:solidFill>
              <a:round/>
              <a:headEnd/>
              <a:tailEnd/>
            </a:ln>
          </p:spPr>
          <p:txBody>
            <a:bodyPr/>
            <a:lstStyle/>
            <a:p>
              <a:endParaRPr lang="en-US"/>
            </a:p>
          </p:txBody>
        </p:sp>
        <p:sp>
          <p:nvSpPr>
            <p:cNvPr id="816934" name="Line 806"/>
            <p:cNvSpPr>
              <a:spLocks noChangeShapeType="1"/>
            </p:cNvSpPr>
            <p:nvPr/>
          </p:nvSpPr>
          <p:spPr bwMode="blackWhite">
            <a:xfrm flipV="1">
              <a:off x="5249" y="1366"/>
              <a:ext cx="35" cy="19"/>
            </a:xfrm>
            <a:prstGeom prst="line">
              <a:avLst/>
            </a:prstGeom>
            <a:noFill/>
            <a:ln w="11113">
              <a:solidFill>
                <a:srgbClr val="FF00FF"/>
              </a:solidFill>
              <a:round/>
              <a:headEnd/>
              <a:tailEnd/>
            </a:ln>
          </p:spPr>
          <p:txBody>
            <a:bodyPr/>
            <a:lstStyle/>
            <a:p>
              <a:endParaRPr lang="en-US"/>
            </a:p>
          </p:txBody>
        </p:sp>
        <p:sp>
          <p:nvSpPr>
            <p:cNvPr id="816935" name="Line 807"/>
            <p:cNvSpPr>
              <a:spLocks noChangeShapeType="1"/>
            </p:cNvSpPr>
            <p:nvPr/>
          </p:nvSpPr>
          <p:spPr bwMode="blackWhite">
            <a:xfrm flipV="1">
              <a:off x="3148" y="3023"/>
              <a:ext cx="19" cy="87"/>
            </a:xfrm>
            <a:prstGeom prst="line">
              <a:avLst/>
            </a:prstGeom>
            <a:noFill/>
            <a:ln w="11113">
              <a:solidFill>
                <a:srgbClr val="FF00FF"/>
              </a:solidFill>
              <a:round/>
              <a:headEnd/>
              <a:tailEnd/>
            </a:ln>
          </p:spPr>
          <p:txBody>
            <a:bodyPr/>
            <a:lstStyle/>
            <a:p>
              <a:endParaRPr lang="en-US"/>
            </a:p>
          </p:txBody>
        </p:sp>
        <p:sp>
          <p:nvSpPr>
            <p:cNvPr id="816936" name="Line 808"/>
            <p:cNvSpPr>
              <a:spLocks noChangeShapeType="1"/>
            </p:cNvSpPr>
            <p:nvPr/>
          </p:nvSpPr>
          <p:spPr bwMode="blackWhite">
            <a:xfrm flipV="1">
              <a:off x="3167" y="2895"/>
              <a:ext cx="35" cy="128"/>
            </a:xfrm>
            <a:prstGeom prst="line">
              <a:avLst/>
            </a:prstGeom>
            <a:noFill/>
            <a:ln w="11113">
              <a:solidFill>
                <a:srgbClr val="FF00FF"/>
              </a:solidFill>
              <a:round/>
              <a:headEnd/>
              <a:tailEnd/>
            </a:ln>
          </p:spPr>
          <p:txBody>
            <a:bodyPr/>
            <a:lstStyle/>
            <a:p>
              <a:endParaRPr lang="en-US"/>
            </a:p>
          </p:txBody>
        </p:sp>
        <p:sp>
          <p:nvSpPr>
            <p:cNvPr id="816937" name="Line 809"/>
            <p:cNvSpPr>
              <a:spLocks noChangeShapeType="1"/>
            </p:cNvSpPr>
            <p:nvPr/>
          </p:nvSpPr>
          <p:spPr bwMode="blackWhite">
            <a:xfrm flipV="1">
              <a:off x="3202" y="2796"/>
              <a:ext cx="36" cy="99"/>
            </a:xfrm>
            <a:prstGeom prst="line">
              <a:avLst/>
            </a:prstGeom>
            <a:noFill/>
            <a:ln w="11113">
              <a:solidFill>
                <a:srgbClr val="FF00FF"/>
              </a:solidFill>
              <a:round/>
              <a:headEnd/>
              <a:tailEnd/>
            </a:ln>
          </p:spPr>
          <p:txBody>
            <a:bodyPr/>
            <a:lstStyle/>
            <a:p>
              <a:endParaRPr lang="en-US"/>
            </a:p>
          </p:txBody>
        </p:sp>
        <p:sp>
          <p:nvSpPr>
            <p:cNvPr id="816938" name="Line 810"/>
            <p:cNvSpPr>
              <a:spLocks noChangeShapeType="1"/>
            </p:cNvSpPr>
            <p:nvPr/>
          </p:nvSpPr>
          <p:spPr bwMode="blackWhite">
            <a:xfrm flipV="1">
              <a:off x="3238" y="2717"/>
              <a:ext cx="35" cy="79"/>
            </a:xfrm>
            <a:prstGeom prst="line">
              <a:avLst/>
            </a:prstGeom>
            <a:noFill/>
            <a:ln w="11113">
              <a:solidFill>
                <a:srgbClr val="FF00FF"/>
              </a:solidFill>
              <a:round/>
              <a:headEnd/>
              <a:tailEnd/>
            </a:ln>
          </p:spPr>
          <p:txBody>
            <a:bodyPr/>
            <a:lstStyle/>
            <a:p>
              <a:endParaRPr lang="en-US"/>
            </a:p>
          </p:txBody>
        </p:sp>
        <p:sp>
          <p:nvSpPr>
            <p:cNvPr id="816939" name="Line 811"/>
            <p:cNvSpPr>
              <a:spLocks noChangeShapeType="1"/>
            </p:cNvSpPr>
            <p:nvPr/>
          </p:nvSpPr>
          <p:spPr bwMode="blackWhite">
            <a:xfrm flipV="1">
              <a:off x="3273" y="2645"/>
              <a:ext cx="35" cy="72"/>
            </a:xfrm>
            <a:prstGeom prst="line">
              <a:avLst/>
            </a:prstGeom>
            <a:noFill/>
            <a:ln w="11113">
              <a:solidFill>
                <a:srgbClr val="FF00FF"/>
              </a:solidFill>
              <a:round/>
              <a:headEnd/>
              <a:tailEnd/>
            </a:ln>
          </p:spPr>
          <p:txBody>
            <a:bodyPr/>
            <a:lstStyle/>
            <a:p>
              <a:endParaRPr lang="en-US"/>
            </a:p>
          </p:txBody>
        </p:sp>
        <p:sp>
          <p:nvSpPr>
            <p:cNvPr id="816940" name="Line 812"/>
            <p:cNvSpPr>
              <a:spLocks noChangeShapeType="1"/>
            </p:cNvSpPr>
            <p:nvPr/>
          </p:nvSpPr>
          <p:spPr bwMode="blackWhite">
            <a:xfrm flipV="1">
              <a:off x="3308" y="2581"/>
              <a:ext cx="38" cy="64"/>
            </a:xfrm>
            <a:prstGeom prst="line">
              <a:avLst/>
            </a:prstGeom>
            <a:noFill/>
            <a:ln w="11113">
              <a:solidFill>
                <a:srgbClr val="FF00FF"/>
              </a:solidFill>
              <a:round/>
              <a:headEnd/>
              <a:tailEnd/>
            </a:ln>
          </p:spPr>
          <p:txBody>
            <a:bodyPr/>
            <a:lstStyle/>
            <a:p>
              <a:endParaRPr lang="en-US"/>
            </a:p>
          </p:txBody>
        </p:sp>
        <p:sp>
          <p:nvSpPr>
            <p:cNvPr id="816941" name="Line 813"/>
            <p:cNvSpPr>
              <a:spLocks noChangeShapeType="1"/>
            </p:cNvSpPr>
            <p:nvPr/>
          </p:nvSpPr>
          <p:spPr bwMode="blackWhite">
            <a:xfrm flipV="1">
              <a:off x="3346" y="2524"/>
              <a:ext cx="36" cy="57"/>
            </a:xfrm>
            <a:prstGeom prst="line">
              <a:avLst/>
            </a:prstGeom>
            <a:noFill/>
            <a:ln w="11113">
              <a:solidFill>
                <a:srgbClr val="FF00FF"/>
              </a:solidFill>
              <a:round/>
              <a:headEnd/>
              <a:tailEnd/>
            </a:ln>
          </p:spPr>
          <p:txBody>
            <a:bodyPr/>
            <a:lstStyle/>
            <a:p>
              <a:endParaRPr lang="en-US"/>
            </a:p>
          </p:txBody>
        </p:sp>
        <p:sp>
          <p:nvSpPr>
            <p:cNvPr id="816942" name="Line 814"/>
            <p:cNvSpPr>
              <a:spLocks noChangeShapeType="1"/>
            </p:cNvSpPr>
            <p:nvPr/>
          </p:nvSpPr>
          <p:spPr bwMode="blackWhite">
            <a:xfrm flipV="1">
              <a:off x="3382" y="2471"/>
              <a:ext cx="35" cy="53"/>
            </a:xfrm>
            <a:prstGeom prst="line">
              <a:avLst/>
            </a:prstGeom>
            <a:noFill/>
            <a:ln w="11113">
              <a:solidFill>
                <a:srgbClr val="FF00FF"/>
              </a:solidFill>
              <a:round/>
              <a:headEnd/>
              <a:tailEnd/>
            </a:ln>
          </p:spPr>
          <p:txBody>
            <a:bodyPr/>
            <a:lstStyle/>
            <a:p>
              <a:endParaRPr lang="en-US"/>
            </a:p>
          </p:txBody>
        </p:sp>
        <p:sp>
          <p:nvSpPr>
            <p:cNvPr id="816943" name="Line 815"/>
            <p:cNvSpPr>
              <a:spLocks noChangeShapeType="1"/>
            </p:cNvSpPr>
            <p:nvPr/>
          </p:nvSpPr>
          <p:spPr bwMode="blackWhite">
            <a:xfrm flipV="1">
              <a:off x="3417" y="2418"/>
              <a:ext cx="35" cy="53"/>
            </a:xfrm>
            <a:prstGeom prst="line">
              <a:avLst/>
            </a:prstGeom>
            <a:noFill/>
            <a:ln w="11113">
              <a:solidFill>
                <a:srgbClr val="FF00FF"/>
              </a:solidFill>
              <a:round/>
              <a:headEnd/>
              <a:tailEnd/>
            </a:ln>
          </p:spPr>
          <p:txBody>
            <a:bodyPr/>
            <a:lstStyle/>
            <a:p>
              <a:endParaRPr lang="en-US"/>
            </a:p>
          </p:txBody>
        </p:sp>
        <p:sp>
          <p:nvSpPr>
            <p:cNvPr id="816944" name="Line 816"/>
            <p:cNvSpPr>
              <a:spLocks noChangeShapeType="1"/>
            </p:cNvSpPr>
            <p:nvPr/>
          </p:nvSpPr>
          <p:spPr bwMode="blackWhite">
            <a:xfrm flipV="1">
              <a:off x="3452" y="2373"/>
              <a:ext cx="38" cy="45"/>
            </a:xfrm>
            <a:prstGeom prst="line">
              <a:avLst/>
            </a:prstGeom>
            <a:noFill/>
            <a:ln w="11113">
              <a:solidFill>
                <a:srgbClr val="FF00FF"/>
              </a:solidFill>
              <a:round/>
              <a:headEnd/>
              <a:tailEnd/>
            </a:ln>
          </p:spPr>
          <p:txBody>
            <a:bodyPr/>
            <a:lstStyle/>
            <a:p>
              <a:endParaRPr lang="en-US"/>
            </a:p>
          </p:txBody>
        </p:sp>
        <p:sp>
          <p:nvSpPr>
            <p:cNvPr id="816945" name="Line 817"/>
            <p:cNvSpPr>
              <a:spLocks noChangeShapeType="1"/>
            </p:cNvSpPr>
            <p:nvPr/>
          </p:nvSpPr>
          <p:spPr bwMode="blackWhite">
            <a:xfrm flipV="1">
              <a:off x="3490" y="2327"/>
              <a:ext cx="36" cy="46"/>
            </a:xfrm>
            <a:prstGeom prst="line">
              <a:avLst/>
            </a:prstGeom>
            <a:noFill/>
            <a:ln w="11113">
              <a:solidFill>
                <a:srgbClr val="FF00FF"/>
              </a:solidFill>
              <a:round/>
              <a:headEnd/>
              <a:tailEnd/>
            </a:ln>
          </p:spPr>
          <p:txBody>
            <a:bodyPr/>
            <a:lstStyle/>
            <a:p>
              <a:endParaRPr lang="en-US"/>
            </a:p>
          </p:txBody>
        </p:sp>
        <p:sp>
          <p:nvSpPr>
            <p:cNvPr id="816946" name="Line 818"/>
            <p:cNvSpPr>
              <a:spLocks noChangeShapeType="1"/>
            </p:cNvSpPr>
            <p:nvPr/>
          </p:nvSpPr>
          <p:spPr bwMode="blackWhite">
            <a:xfrm flipV="1">
              <a:off x="3526" y="2286"/>
              <a:ext cx="35" cy="41"/>
            </a:xfrm>
            <a:prstGeom prst="line">
              <a:avLst/>
            </a:prstGeom>
            <a:noFill/>
            <a:ln w="11113">
              <a:solidFill>
                <a:srgbClr val="FF00FF"/>
              </a:solidFill>
              <a:round/>
              <a:headEnd/>
              <a:tailEnd/>
            </a:ln>
          </p:spPr>
          <p:txBody>
            <a:bodyPr/>
            <a:lstStyle/>
            <a:p>
              <a:endParaRPr lang="en-US"/>
            </a:p>
          </p:txBody>
        </p:sp>
        <p:sp>
          <p:nvSpPr>
            <p:cNvPr id="816947" name="Line 819"/>
            <p:cNvSpPr>
              <a:spLocks noChangeShapeType="1"/>
            </p:cNvSpPr>
            <p:nvPr/>
          </p:nvSpPr>
          <p:spPr bwMode="blackWhite">
            <a:xfrm flipV="1">
              <a:off x="3561" y="2244"/>
              <a:ext cx="35" cy="42"/>
            </a:xfrm>
            <a:prstGeom prst="line">
              <a:avLst/>
            </a:prstGeom>
            <a:noFill/>
            <a:ln w="11113">
              <a:solidFill>
                <a:srgbClr val="FF00FF"/>
              </a:solidFill>
              <a:round/>
              <a:headEnd/>
              <a:tailEnd/>
            </a:ln>
          </p:spPr>
          <p:txBody>
            <a:bodyPr/>
            <a:lstStyle/>
            <a:p>
              <a:endParaRPr lang="en-US"/>
            </a:p>
          </p:txBody>
        </p:sp>
        <p:sp>
          <p:nvSpPr>
            <p:cNvPr id="816948" name="Line 820"/>
            <p:cNvSpPr>
              <a:spLocks noChangeShapeType="1"/>
            </p:cNvSpPr>
            <p:nvPr/>
          </p:nvSpPr>
          <p:spPr bwMode="blackWhite">
            <a:xfrm flipV="1">
              <a:off x="3596" y="2206"/>
              <a:ext cx="36" cy="38"/>
            </a:xfrm>
            <a:prstGeom prst="line">
              <a:avLst/>
            </a:prstGeom>
            <a:noFill/>
            <a:ln w="11113">
              <a:solidFill>
                <a:srgbClr val="FF00FF"/>
              </a:solidFill>
              <a:round/>
              <a:headEnd/>
              <a:tailEnd/>
            </a:ln>
          </p:spPr>
          <p:txBody>
            <a:bodyPr/>
            <a:lstStyle/>
            <a:p>
              <a:endParaRPr lang="en-US"/>
            </a:p>
          </p:txBody>
        </p:sp>
        <p:sp>
          <p:nvSpPr>
            <p:cNvPr id="816949" name="Line 821"/>
            <p:cNvSpPr>
              <a:spLocks noChangeShapeType="1"/>
            </p:cNvSpPr>
            <p:nvPr/>
          </p:nvSpPr>
          <p:spPr bwMode="blackWhite">
            <a:xfrm flipV="1">
              <a:off x="3632" y="2168"/>
              <a:ext cx="38" cy="38"/>
            </a:xfrm>
            <a:prstGeom prst="line">
              <a:avLst/>
            </a:prstGeom>
            <a:noFill/>
            <a:ln w="11113">
              <a:solidFill>
                <a:srgbClr val="FF00FF"/>
              </a:solidFill>
              <a:round/>
              <a:headEnd/>
              <a:tailEnd/>
            </a:ln>
          </p:spPr>
          <p:txBody>
            <a:bodyPr/>
            <a:lstStyle/>
            <a:p>
              <a:endParaRPr lang="en-US"/>
            </a:p>
          </p:txBody>
        </p:sp>
        <p:sp>
          <p:nvSpPr>
            <p:cNvPr id="816950" name="Line 822"/>
            <p:cNvSpPr>
              <a:spLocks noChangeShapeType="1"/>
            </p:cNvSpPr>
            <p:nvPr/>
          </p:nvSpPr>
          <p:spPr bwMode="blackWhite">
            <a:xfrm flipV="1">
              <a:off x="3670" y="2134"/>
              <a:ext cx="35" cy="34"/>
            </a:xfrm>
            <a:prstGeom prst="line">
              <a:avLst/>
            </a:prstGeom>
            <a:noFill/>
            <a:ln w="11113">
              <a:solidFill>
                <a:srgbClr val="FF00FF"/>
              </a:solidFill>
              <a:round/>
              <a:headEnd/>
              <a:tailEnd/>
            </a:ln>
          </p:spPr>
          <p:txBody>
            <a:bodyPr/>
            <a:lstStyle/>
            <a:p>
              <a:endParaRPr lang="en-US"/>
            </a:p>
          </p:txBody>
        </p:sp>
        <p:sp>
          <p:nvSpPr>
            <p:cNvPr id="816951" name="Line 823"/>
            <p:cNvSpPr>
              <a:spLocks noChangeShapeType="1"/>
            </p:cNvSpPr>
            <p:nvPr/>
          </p:nvSpPr>
          <p:spPr bwMode="blackWhite">
            <a:xfrm flipV="1">
              <a:off x="3705" y="2100"/>
              <a:ext cx="35" cy="34"/>
            </a:xfrm>
            <a:prstGeom prst="line">
              <a:avLst/>
            </a:prstGeom>
            <a:noFill/>
            <a:ln w="11113">
              <a:solidFill>
                <a:srgbClr val="FF00FF"/>
              </a:solidFill>
              <a:round/>
              <a:headEnd/>
              <a:tailEnd/>
            </a:ln>
          </p:spPr>
          <p:txBody>
            <a:bodyPr/>
            <a:lstStyle/>
            <a:p>
              <a:endParaRPr lang="en-US"/>
            </a:p>
          </p:txBody>
        </p:sp>
        <p:sp>
          <p:nvSpPr>
            <p:cNvPr id="816952" name="Line 824"/>
            <p:cNvSpPr>
              <a:spLocks noChangeShapeType="1"/>
            </p:cNvSpPr>
            <p:nvPr/>
          </p:nvSpPr>
          <p:spPr bwMode="blackWhite">
            <a:xfrm flipV="1">
              <a:off x="3740" y="2066"/>
              <a:ext cx="36" cy="34"/>
            </a:xfrm>
            <a:prstGeom prst="line">
              <a:avLst/>
            </a:prstGeom>
            <a:noFill/>
            <a:ln w="11113">
              <a:solidFill>
                <a:srgbClr val="FF00FF"/>
              </a:solidFill>
              <a:round/>
              <a:headEnd/>
              <a:tailEnd/>
            </a:ln>
          </p:spPr>
          <p:txBody>
            <a:bodyPr/>
            <a:lstStyle/>
            <a:p>
              <a:endParaRPr lang="en-US"/>
            </a:p>
          </p:txBody>
        </p:sp>
        <p:sp>
          <p:nvSpPr>
            <p:cNvPr id="816953" name="Line 825"/>
            <p:cNvSpPr>
              <a:spLocks noChangeShapeType="1"/>
            </p:cNvSpPr>
            <p:nvPr/>
          </p:nvSpPr>
          <p:spPr bwMode="blackWhite">
            <a:xfrm flipV="1">
              <a:off x="3776" y="2032"/>
              <a:ext cx="38" cy="34"/>
            </a:xfrm>
            <a:prstGeom prst="line">
              <a:avLst/>
            </a:prstGeom>
            <a:noFill/>
            <a:ln w="11113">
              <a:solidFill>
                <a:srgbClr val="FF00FF"/>
              </a:solidFill>
              <a:round/>
              <a:headEnd/>
              <a:tailEnd/>
            </a:ln>
          </p:spPr>
          <p:txBody>
            <a:bodyPr/>
            <a:lstStyle/>
            <a:p>
              <a:endParaRPr lang="en-US"/>
            </a:p>
          </p:txBody>
        </p:sp>
        <p:sp>
          <p:nvSpPr>
            <p:cNvPr id="816954" name="Line 826"/>
            <p:cNvSpPr>
              <a:spLocks noChangeShapeType="1"/>
            </p:cNvSpPr>
            <p:nvPr/>
          </p:nvSpPr>
          <p:spPr bwMode="blackWhite">
            <a:xfrm flipV="1">
              <a:off x="3814" y="2002"/>
              <a:ext cx="35" cy="30"/>
            </a:xfrm>
            <a:prstGeom prst="line">
              <a:avLst/>
            </a:prstGeom>
            <a:noFill/>
            <a:ln w="11113">
              <a:solidFill>
                <a:srgbClr val="FF00FF"/>
              </a:solidFill>
              <a:round/>
              <a:headEnd/>
              <a:tailEnd/>
            </a:ln>
          </p:spPr>
          <p:txBody>
            <a:bodyPr/>
            <a:lstStyle/>
            <a:p>
              <a:endParaRPr lang="en-US"/>
            </a:p>
          </p:txBody>
        </p:sp>
        <p:sp>
          <p:nvSpPr>
            <p:cNvPr id="816955" name="Line 827"/>
            <p:cNvSpPr>
              <a:spLocks noChangeShapeType="1"/>
            </p:cNvSpPr>
            <p:nvPr/>
          </p:nvSpPr>
          <p:spPr bwMode="blackWhite">
            <a:xfrm flipV="1">
              <a:off x="3849" y="1972"/>
              <a:ext cx="35" cy="30"/>
            </a:xfrm>
            <a:prstGeom prst="line">
              <a:avLst/>
            </a:prstGeom>
            <a:noFill/>
            <a:ln w="11113">
              <a:solidFill>
                <a:srgbClr val="FF00FF"/>
              </a:solidFill>
              <a:round/>
              <a:headEnd/>
              <a:tailEnd/>
            </a:ln>
          </p:spPr>
          <p:txBody>
            <a:bodyPr/>
            <a:lstStyle/>
            <a:p>
              <a:endParaRPr lang="en-US"/>
            </a:p>
          </p:txBody>
        </p:sp>
        <p:sp>
          <p:nvSpPr>
            <p:cNvPr id="816956" name="Line 828"/>
            <p:cNvSpPr>
              <a:spLocks noChangeShapeType="1"/>
            </p:cNvSpPr>
            <p:nvPr/>
          </p:nvSpPr>
          <p:spPr bwMode="blackWhite">
            <a:xfrm flipV="1">
              <a:off x="3884" y="1941"/>
              <a:ext cx="36" cy="31"/>
            </a:xfrm>
            <a:prstGeom prst="line">
              <a:avLst/>
            </a:prstGeom>
            <a:noFill/>
            <a:ln w="11113">
              <a:solidFill>
                <a:srgbClr val="FF00FF"/>
              </a:solidFill>
              <a:round/>
              <a:headEnd/>
              <a:tailEnd/>
            </a:ln>
          </p:spPr>
          <p:txBody>
            <a:bodyPr/>
            <a:lstStyle/>
            <a:p>
              <a:endParaRPr lang="en-US"/>
            </a:p>
          </p:txBody>
        </p:sp>
        <p:sp>
          <p:nvSpPr>
            <p:cNvPr id="816957" name="Line 829"/>
            <p:cNvSpPr>
              <a:spLocks noChangeShapeType="1"/>
            </p:cNvSpPr>
            <p:nvPr/>
          </p:nvSpPr>
          <p:spPr bwMode="blackWhite">
            <a:xfrm flipV="1">
              <a:off x="3920" y="1911"/>
              <a:ext cx="35" cy="30"/>
            </a:xfrm>
            <a:prstGeom prst="line">
              <a:avLst/>
            </a:prstGeom>
            <a:noFill/>
            <a:ln w="11113">
              <a:solidFill>
                <a:srgbClr val="FF00FF"/>
              </a:solidFill>
              <a:round/>
              <a:headEnd/>
              <a:tailEnd/>
            </a:ln>
          </p:spPr>
          <p:txBody>
            <a:bodyPr/>
            <a:lstStyle/>
            <a:p>
              <a:endParaRPr lang="en-US"/>
            </a:p>
          </p:txBody>
        </p:sp>
        <p:sp>
          <p:nvSpPr>
            <p:cNvPr id="816958" name="Line 830"/>
            <p:cNvSpPr>
              <a:spLocks noChangeShapeType="1"/>
            </p:cNvSpPr>
            <p:nvPr/>
          </p:nvSpPr>
          <p:spPr bwMode="blackWhite">
            <a:xfrm flipV="1">
              <a:off x="3955" y="1881"/>
              <a:ext cx="38" cy="30"/>
            </a:xfrm>
            <a:prstGeom prst="line">
              <a:avLst/>
            </a:prstGeom>
            <a:noFill/>
            <a:ln w="11113">
              <a:solidFill>
                <a:srgbClr val="FF00FF"/>
              </a:solidFill>
              <a:round/>
              <a:headEnd/>
              <a:tailEnd/>
            </a:ln>
          </p:spPr>
          <p:txBody>
            <a:bodyPr/>
            <a:lstStyle/>
            <a:p>
              <a:endParaRPr lang="en-US"/>
            </a:p>
          </p:txBody>
        </p:sp>
        <p:sp>
          <p:nvSpPr>
            <p:cNvPr id="816959" name="Line 831"/>
            <p:cNvSpPr>
              <a:spLocks noChangeShapeType="1"/>
            </p:cNvSpPr>
            <p:nvPr/>
          </p:nvSpPr>
          <p:spPr bwMode="blackWhite">
            <a:xfrm flipV="1">
              <a:off x="3993" y="1854"/>
              <a:ext cx="35" cy="27"/>
            </a:xfrm>
            <a:prstGeom prst="line">
              <a:avLst/>
            </a:prstGeom>
            <a:noFill/>
            <a:ln w="11113">
              <a:solidFill>
                <a:srgbClr val="FF00FF"/>
              </a:solidFill>
              <a:round/>
              <a:headEnd/>
              <a:tailEnd/>
            </a:ln>
          </p:spPr>
          <p:txBody>
            <a:bodyPr/>
            <a:lstStyle/>
            <a:p>
              <a:endParaRPr lang="en-US"/>
            </a:p>
          </p:txBody>
        </p:sp>
        <p:sp>
          <p:nvSpPr>
            <p:cNvPr id="816960" name="Line 832"/>
            <p:cNvSpPr>
              <a:spLocks noChangeShapeType="1"/>
            </p:cNvSpPr>
            <p:nvPr/>
          </p:nvSpPr>
          <p:spPr bwMode="blackWhite">
            <a:xfrm flipV="1">
              <a:off x="4028" y="1824"/>
              <a:ext cx="36" cy="30"/>
            </a:xfrm>
            <a:prstGeom prst="line">
              <a:avLst/>
            </a:prstGeom>
            <a:noFill/>
            <a:ln w="11113">
              <a:solidFill>
                <a:srgbClr val="FF00FF"/>
              </a:solidFill>
              <a:round/>
              <a:headEnd/>
              <a:tailEnd/>
            </a:ln>
          </p:spPr>
          <p:txBody>
            <a:bodyPr/>
            <a:lstStyle/>
            <a:p>
              <a:endParaRPr lang="en-US"/>
            </a:p>
          </p:txBody>
        </p:sp>
        <p:sp>
          <p:nvSpPr>
            <p:cNvPr id="816961" name="Line 833"/>
            <p:cNvSpPr>
              <a:spLocks noChangeShapeType="1"/>
            </p:cNvSpPr>
            <p:nvPr/>
          </p:nvSpPr>
          <p:spPr bwMode="blackWhite">
            <a:xfrm flipV="1">
              <a:off x="4064" y="1798"/>
              <a:ext cx="35" cy="26"/>
            </a:xfrm>
            <a:prstGeom prst="line">
              <a:avLst/>
            </a:prstGeom>
            <a:noFill/>
            <a:ln w="11113">
              <a:solidFill>
                <a:srgbClr val="FF00FF"/>
              </a:solidFill>
              <a:round/>
              <a:headEnd/>
              <a:tailEnd/>
            </a:ln>
          </p:spPr>
          <p:txBody>
            <a:bodyPr/>
            <a:lstStyle/>
            <a:p>
              <a:endParaRPr lang="en-US"/>
            </a:p>
          </p:txBody>
        </p:sp>
        <p:sp>
          <p:nvSpPr>
            <p:cNvPr id="816962" name="Line 834"/>
            <p:cNvSpPr>
              <a:spLocks noChangeShapeType="1"/>
            </p:cNvSpPr>
            <p:nvPr/>
          </p:nvSpPr>
          <p:spPr bwMode="blackWhite">
            <a:xfrm flipV="1">
              <a:off x="4099" y="1771"/>
              <a:ext cx="36" cy="27"/>
            </a:xfrm>
            <a:prstGeom prst="line">
              <a:avLst/>
            </a:prstGeom>
            <a:noFill/>
            <a:ln w="11113">
              <a:solidFill>
                <a:srgbClr val="FF00FF"/>
              </a:solidFill>
              <a:round/>
              <a:headEnd/>
              <a:tailEnd/>
            </a:ln>
          </p:spPr>
          <p:txBody>
            <a:bodyPr/>
            <a:lstStyle/>
            <a:p>
              <a:endParaRPr lang="en-US"/>
            </a:p>
          </p:txBody>
        </p:sp>
        <p:sp>
          <p:nvSpPr>
            <p:cNvPr id="816963" name="Line 835"/>
            <p:cNvSpPr>
              <a:spLocks noChangeShapeType="1"/>
            </p:cNvSpPr>
            <p:nvPr/>
          </p:nvSpPr>
          <p:spPr bwMode="blackWhite">
            <a:xfrm flipV="1">
              <a:off x="4135" y="1745"/>
              <a:ext cx="37" cy="26"/>
            </a:xfrm>
            <a:prstGeom prst="line">
              <a:avLst/>
            </a:prstGeom>
            <a:noFill/>
            <a:ln w="11113">
              <a:solidFill>
                <a:srgbClr val="FF00FF"/>
              </a:solidFill>
              <a:round/>
              <a:headEnd/>
              <a:tailEnd/>
            </a:ln>
          </p:spPr>
          <p:txBody>
            <a:bodyPr/>
            <a:lstStyle/>
            <a:p>
              <a:endParaRPr lang="en-US"/>
            </a:p>
          </p:txBody>
        </p:sp>
        <p:sp>
          <p:nvSpPr>
            <p:cNvPr id="816964" name="Line 836"/>
            <p:cNvSpPr>
              <a:spLocks noChangeShapeType="1"/>
            </p:cNvSpPr>
            <p:nvPr/>
          </p:nvSpPr>
          <p:spPr bwMode="blackWhite">
            <a:xfrm flipV="1">
              <a:off x="4172" y="1718"/>
              <a:ext cx="36" cy="27"/>
            </a:xfrm>
            <a:prstGeom prst="line">
              <a:avLst/>
            </a:prstGeom>
            <a:noFill/>
            <a:ln w="11113">
              <a:solidFill>
                <a:srgbClr val="FF00FF"/>
              </a:solidFill>
              <a:round/>
              <a:headEnd/>
              <a:tailEnd/>
            </a:ln>
          </p:spPr>
          <p:txBody>
            <a:bodyPr/>
            <a:lstStyle/>
            <a:p>
              <a:endParaRPr lang="en-US"/>
            </a:p>
          </p:txBody>
        </p:sp>
        <p:sp>
          <p:nvSpPr>
            <p:cNvPr id="816965" name="Line 837"/>
            <p:cNvSpPr>
              <a:spLocks noChangeShapeType="1"/>
            </p:cNvSpPr>
            <p:nvPr/>
          </p:nvSpPr>
          <p:spPr bwMode="blackWhite">
            <a:xfrm flipV="1">
              <a:off x="4208" y="1692"/>
              <a:ext cx="35" cy="26"/>
            </a:xfrm>
            <a:prstGeom prst="line">
              <a:avLst/>
            </a:prstGeom>
            <a:noFill/>
            <a:ln w="11113">
              <a:solidFill>
                <a:srgbClr val="FF00FF"/>
              </a:solidFill>
              <a:round/>
              <a:headEnd/>
              <a:tailEnd/>
            </a:ln>
          </p:spPr>
          <p:txBody>
            <a:bodyPr/>
            <a:lstStyle/>
            <a:p>
              <a:endParaRPr lang="en-US"/>
            </a:p>
          </p:txBody>
        </p:sp>
        <p:sp>
          <p:nvSpPr>
            <p:cNvPr id="816966" name="Line 838"/>
            <p:cNvSpPr>
              <a:spLocks noChangeShapeType="1"/>
            </p:cNvSpPr>
            <p:nvPr/>
          </p:nvSpPr>
          <p:spPr bwMode="blackWhite">
            <a:xfrm flipV="1">
              <a:off x="4243" y="1669"/>
              <a:ext cx="36" cy="23"/>
            </a:xfrm>
            <a:prstGeom prst="line">
              <a:avLst/>
            </a:prstGeom>
            <a:noFill/>
            <a:ln w="11113">
              <a:solidFill>
                <a:srgbClr val="FF00FF"/>
              </a:solidFill>
              <a:round/>
              <a:headEnd/>
              <a:tailEnd/>
            </a:ln>
          </p:spPr>
          <p:txBody>
            <a:bodyPr/>
            <a:lstStyle/>
            <a:p>
              <a:endParaRPr lang="en-US"/>
            </a:p>
          </p:txBody>
        </p:sp>
      </p:grpSp>
      <p:sp>
        <p:nvSpPr>
          <p:cNvPr id="816968" name="Line 840"/>
          <p:cNvSpPr>
            <a:spLocks noChangeShapeType="1"/>
          </p:cNvSpPr>
          <p:nvPr/>
        </p:nvSpPr>
        <p:spPr bwMode="auto">
          <a:xfrm flipV="1">
            <a:off x="6792913" y="2613025"/>
            <a:ext cx="58737" cy="36513"/>
          </a:xfrm>
          <a:prstGeom prst="line">
            <a:avLst/>
          </a:prstGeom>
          <a:noFill/>
          <a:ln w="11113">
            <a:solidFill>
              <a:srgbClr val="FF00FF"/>
            </a:solidFill>
            <a:round/>
            <a:headEnd/>
            <a:tailEnd/>
          </a:ln>
        </p:spPr>
        <p:txBody>
          <a:bodyPr/>
          <a:lstStyle/>
          <a:p>
            <a:endParaRPr lang="en-US"/>
          </a:p>
        </p:txBody>
      </p:sp>
      <p:sp>
        <p:nvSpPr>
          <p:cNvPr id="816969" name="Line 841"/>
          <p:cNvSpPr>
            <a:spLocks noChangeShapeType="1"/>
          </p:cNvSpPr>
          <p:nvPr/>
        </p:nvSpPr>
        <p:spPr bwMode="auto">
          <a:xfrm flipV="1">
            <a:off x="6851650" y="2578100"/>
            <a:ext cx="57150" cy="34925"/>
          </a:xfrm>
          <a:prstGeom prst="line">
            <a:avLst/>
          </a:prstGeom>
          <a:noFill/>
          <a:ln w="11113">
            <a:solidFill>
              <a:srgbClr val="FF00FF"/>
            </a:solidFill>
            <a:round/>
            <a:headEnd/>
            <a:tailEnd/>
          </a:ln>
        </p:spPr>
        <p:txBody>
          <a:bodyPr/>
          <a:lstStyle/>
          <a:p>
            <a:endParaRPr lang="en-US"/>
          </a:p>
        </p:txBody>
      </p:sp>
      <p:sp>
        <p:nvSpPr>
          <p:cNvPr id="816970" name="Line 842"/>
          <p:cNvSpPr>
            <a:spLocks noChangeShapeType="1"/>
          </p:cNvSpPr>
          <p:nvPr/>
        </p:nvSpPr>
        <p:spPr bwMode="auto">
          <a:xfrm flipV="1">
            <a:off x="6908800" y="2541588"/>
            <a:ext cx="55563" cy="36512"/>
          </a:xfrm>
          <a:prstGeom prst="line">
            <a:avLst/>
          </a:prstGeom>
          <a:noFill/>
          <a:ln w="11113">
            <a:solidFill>
              <a:srgbClr val="FF00FF"/>
            </a:solidFill>
            <a:round/>
            <a:headEnd/>
            <a:tailEnd/>
          </a:ln>
        </p:spPr>
        <p:txBody>
          <a:bodyPr/>
          <a:lstStyle/>
          <a:p>
            <a:endParaRPr lang="en-US"/>
          </a:p>
        </p:txBody>
      </p:sp>
      <p:sp>
        <p:nvSpPr>
          <p:cNvPr id="816971" name="Line 843"/>
          <p:cNvSpPr>
            <a:spLocks noChangeShapeType="1"/>
          </p:cNvSpPr>
          <p:nvPr/>
        </p:nvSpPr>
        <p:spPr bwMode="auto">
          <a:xfrm flipV="1">
            <a:off x="6964363" y="2505075"/>
            <a:ext cx="57150" cy="36513"/>
          </a:xfrm>
          <a:prstGeom prst="line">
            <a:avLst/>
          </a:prstGeom>
          <a:noFill/>
          <a:ln w="11113">
            <a:solidFill>
              <a:srgbClr val="FF00FF"/>
            </a:solidFill>
            <a:round/>
            <a:headEnd/>
            <a:tailEnd/>
          </a:ln>
        </p:spPr>
        <p:txBody>
          <a:bodyPr/>
          <a:lstStyle/>
          <a:p>
            <a:endParaRPr lang="en-US"/>
          </a:p>
        </p:txBody>
      </p:sp>
      <p:sp>
        <p:nvSpPr>
          <p:cNvPr id="816972" name="Line 844"/>
          <p:cNvSpPr>
            <a:spLocks noChangeShapeType="1"/>
          </p:cNvSpPr>
          <p:nvPr/>
        </p:nvSpPr>
        <p:spPr bwMode="auto">
          <a:xfrm flipV="1">
            <a:off x="7021513" y="2468563"/>
            <a:ext cx="55562" cy="36512"/>
          </a:xfrm>
          <a:prstGeom prst="line">
            <a:avLst/>
          </a:prstGeom>
          <a:noFill/>
          <a:ln w="11113">
            <a:solidFill>
              <a:srgbClr val="FF00FF"/>
            </a:solidFill>
            <a:round/>
            <a:headEnd/>
            <a:tailEnd/>
          </a:ln>
        </p:spPr>
        <p:txBody>
          <a:bodyPr/>
          <a:lstStyle/>
          <a:p>
            <a:endParaRPr lang="en-US"/>
          </a:p>
        </p:txBody>
      </p:sp>
      <p:sp>
        <p:nvSpPr>
          <p:cNvPr id="816973" name="Line 845"/>
          <p:cNvSpPr>
            <a:spLocks noChangeShapeType="1"/>
          </p:cNvSpPr>
          <p:nvPr/>
        </p:nvSpPr>
        <p:spPr bwMode="auto">
          <a:xfrm flipV="1">
            <a:off x="6394450" y="2938463"/>
            <a:ext cx="57150" cy="47625"/>
          </a:xfrm>
          <a:prstGeom prst="line">
            <a:avLst/>
          </a:prstGeom>
          <a:noFill/>
          <a:ln w="11113">
            <a:solidFill>
              <a:srgbClr val="FF00FF"/>
            </a:solidFill>
            <a:round/>
            <a:headEnd/>
            <a:tailEnd/>
          </a:ln>
        </p:spPr>
        <p:txBody>
          <a:bodyPr/>
          <a:lstStyle/>
          <a:p>
            <a:endParaRPr lang="en-US"/>
          </a:p>
        </p:txBody>
      </p:sp>
      <p:sp>
        <p:nvSpPr>
          <p:cNvPr id="816974" name="Line 846"/>
          <p:cNvSpPr>
            <a:spLocks noChangeShapeType="1"/>
          </p:cNvSpPr>
          <p:nvPr/>
        </p:nvSpPr>
        <p:spPr bwMode="auto">
          <a:xfrm flipV="1">
            <a:off x="6451600" y="2895600"/>
            <a:ext cx="55563" cy="42863"/>
          </a:xfrm>
          <a:prstGeom prst="line">
            <a:avLst/>
          </a:prstGeom>
          <a:noFill/>
          <a:ln w="11113">
            <a:solidFill>
              <a:srgbClr val="FF00FF"/>
            </a:solidFill>
            <a:round/>
            <a:headEnd/>
            <a:tailEnd/>
          </a:ln>
        </p:spPr>
        <p:txBody>
          <a:bodyPr/>
          <a:lstStyle/>
          <a:p>
            <a:endParaRPr lang="en-US"/>
          </a:p>
        </p:txBody>
      </p:sp>
      <p:sp>
        <p:nvSpPr>
          <p:cNvPr id="816975" name="Line 847"/>
          <p:cNvSpPr>
            <a:spLocks noChangeShapeType="1"/>
          </p:cNvSpPr>
          <p:nvPr/>
        </p:nvSpPr>
        <p:spPr bwMode="auto">
          <a:xfrm flipV="1">
            <a:off x="6507163" y="2847975"/>
            <a:ext cx="57150" cy="47625"/>
          </a:xfrm>
          <a:prstGeom prst="line">
            <a:avLst/>
          </a:prstGeom>
          <a:noFill/>
          <a:ln w="11113">
            <a:solidFill>
              <a:srgbClr val="FF00FF"/>
            </a:solidFill>
            <a:round/>
            <a:headEnd/>
            <a:tailEnd/>
          </a:ln>
        </p:spPr>
        <p:txBody>
          <a:bodyPr/>
          <a:lstStyle/>
          <a:p>
            <a:endParaRPr lang="en-US"/>
          </a:p>
        </p:txBody>
      </p:sp>
      <p:sp>
        <p:nvSpPr>
          <p:cNvPr id="816976" name="Line 848"/>
          <p:cNvSpPr>
            <a:spLocks noChangeShapeType="1"/>
          </p:cNvSpPr>
          <p:nvPr/>
        </p:nvSpPr>
        <p:spPr bwMode="auto">
          <a:xfrm flipV="1">
            <a:off x="6564313" y="2805113"/>
            <a:ext cx="58737" cy="42862"/>
          </a:xfrm>
          <a:prstGeom prst="line">
            <a:avLst/>
          </a:prstGeom>
          <a:noFill/>
          <a:ln w="11113">
            <a:solidFill>
              <a:srgbClr val="FF00FF"/>
            </a:solidFill>
            <a:round/>
            <a:headEnd/>
            <a:tailEnd/>
          </a:ln>
        </p:spPr>
        <p:txBody>
          <a:bodyPr/>
          <a:lstStyle/>
          <a:p>
            <a:endParaRPr lang="en-US"/>
          </a:p>
        </p:txBody>
      </p:sp>
      <p:sp>
        <p:nvSpPr>
          <p:cNvPr id="816977" name="Line 849"/>
          <p:cNvSpPr>
            <a:spLocks noChangeShapeType="1"/>
          </p:cNvSpPr>
          <p:nvPr/>
        </p:nvSpPr>
        <p:spPr bwMode="auto">
          <a:xfrm flipV="1">
            <a:off x="6623050" y="2770188"/>
            <a:ext cx="57150" cy="34925"/>
          </a:xfrm>
          <a:prstGeom prst="line">
            <a:avLst/>
          </a:prstGeom>
          <a:noFill/>
          <a:ln w="11113">
            <a:solidFill>
              <a:srgbClr val="FF00FF"/>
            </a:solidFill>
            <a:round/>
            <a:headEnd/>
            <a:tailEnd/>
          </a:ln>
        </p:spPr>
        <p:txBody>
          <a:bodyPr/>
          <a:lstStyle/>
          <a:p>
            <a:endParaRPr lang="en-US"/>
          </a:p>
        </p:txBody>
      </p:sp>
      <p:sp>
        <p:nvSpPr>
          <p:cNvPr id="816978" name="Line 850"/>
          <p:cNvSpPr>
            <a:spLocks noChangeShapeType="1"/>
          </p:cNvSpPr>
          <p:nvPr/>
        </p:nvSpPr>
        <p:spPr bwMode="auto">
          <a:xfrm flipV="1">
            <a:off x="6680200" y="2727325"/>
            <a:ext cx="55563" cy="42863"/>
          </a:xfrm>
          <a:prstGeom prst="line">
            <a:avLst/>
          </a:prstGeom>
          <a:noFill/>
          <a:ln w="11113">
            <a:solidFill>
              <a:srgbClr val="FF00FF"/>
            </a:solidFill>
            <a:round/>
            <a:headEnd/>
            <a:tailEnd/>
          </a:ln>
        </p:spPr>
        <p:txBody>
          <a:bodyPr/>
          <a:lstStyle/>
          <a:p>
            <a:endParaRPr lang="en-US"/>
          </a:p>
        </p:txBody>
      </p:sp>
      <p:sp>
        <p:nvSpPr>
          <p:cNvPr id="816979" name="Line 851"/>
          <p:cNvSpPr>
            <a:spLocks noChangeShapeType="1"/>
          </p:cNvSpPr>
          <p:nvPr/>
        </p:nvSpPr>
        <p:spPr bwMode="auto">
          <a:xfrm flipV="1">
            <a:off x="6735763" y="2690813"/>
            <a:ext cx="57150" cy="36512"/>
          </a:xfrm>
          <a:prstGeom prst="line">
            <a:avLst/>
          </a:prstGeom>
          <a:noFill/>
          <a:ln w="11113">
            <a:solidFill>
              <a:srgbClr val="FF00FF"/>
            </a:solidFill>
            <a:round/>
            <a:headEnd/>
            <a:tailEnd/>
          </a:ln>
        </p:spPr>
        <p:txBody>
          <a:bodyPr/>
          <a:lstStyle/>
          <a:p>
            <a:endParaRPr lang="en-US"/>
          </a:p>
        </p:txBody>
      </p:sp>
      <p:sp>
        <p:nvSpPr>
          <p:cNvPr id="816980" name="Line 852"/>
          <p:cNvSpPr>
            <a:spLocks noChangeShapeType="1"/>
          </p:cNvSpPr>
          <p:nvPr/>
        </p:nvSpPr>
        <p:spPr bwMode="auto">
          <a:xfrm flipV="1">
            <a:off x="6792913" y="2649538"/>
            <a:ext cx="58737" cy="41275"/>
          </a:xfrm>
          <a:prstGeom prst="line">
            <a:avLst/>
          </a:prstGeom>
          <a:noFill/>
          <a:ln w="11113">
            <a:solidFill>
              <a:srgbClr val="FF00FF"/>
            </a:solidFill>
            <a:round/>
            <a:headEnd/>
            <a:tailEnd/>
          </a:ln>
        </p:spPr>
        <p:txBody>
          <a:bodyPr/>
          <a:lstStyle/>
          <a:p>
            <a:endParaRPr lang="en-US"/>
          </a:p>
        </p:txBody>
      </p:sp>
      <p:sp>
        <p:nvSpPr>
          <p:cNvPr id="816981" name="Line 853"/>
          <p:cNvSpPr>
            <a:spLocks noChangeShapeType="1"/>
          </p:cNvSpPr>
          <p:nvPr/>
        </p:nvSpPr>
        <p:spPr bwMode="auto">
          <a:xfrm flipV="1">
            <a:off x="6851650" y="2613025"/>
            <a:ext cx="57150" cy="36513"/>
          </a:xfrm>
          <a:prstGeom prst="line">
            <a:avLst/>
          </a:prstGeom>
          <a:noFill/>
          <a:ln w="11113">
            <a:solidFill>
              <a:srgbClr val="FF00FF"/>
            </a:solidFill>
            <a:round/>
            <a:headEnd/>
            <a:tailEnd/>
          </a:ln>
        </p:spPr>
        <p:txBody>
          <a:bodyPr/>
          <a:lstStyle/>
          <a:p>
            <a:endParaRPr lang="en-US"/>
          </a:p>
        </p:txBody>
      </p:sp>
      <p:sp>
        <p:nvSpPr>
          <p:cNvPr id="816982" name="Line 854"/>
          <p:cNvSpPr>
            <a:spLocks noChangeShapeType="1"/>
          </p:cNvSpPr>
          <p:nvPr/>
        </p:nvSpPr>
        <p:spPr bwMode="auto">
          <a:xfrm flipV="1">
            <a:off x="6908800" y="2578100"/>
            <a:ext cx="55563" cy="34925"/>
          </a:xfrm>
          <a:prstGeom prst="line">
            <a:avLst/>
          </a:prstGeom>
          <a:noFill/>
          <a:ln w="11113">
            <a:solidFill>
              <a:srgbClr val="FF00FF"/>
            </a:solidFill>
            <a:round/>
            <a:headEnd/>
            <a:tailEnd/>
          </a:ln>
        </p:spPr>
        <p:txBody>
          <a:bodyPr/>
          <a:lstStyle/>
          <a:p>
            <a:endParaRPr lang="en-US"/>
          </a:p>
        </p:txBody>
      </p:sp>
      <p:sp>
        <p:nvSpPr>
          <p:cNvPr id="816983" name="Line 855"/>
          <p:cNvSpPr>
            <a:spLocks noChangeShapeType="1"/>
          </p:cNvSpPr>
          <p:nvPr/>
        </p:nvSpPr>
        <p:spPr bwMode="auto">
          <a:xfrm flipV="1">
            <a:off x="6964363" y="2547938"/>
            <a:ext cx="57150" cy="30162"/>
          </a:xfrm>
          <a:prstGeom prst="line">
            <a:avLst/>
          </a:prstGeom>
          <a:noFill/>
          <a:ln w="11113">
            <a:solidFill>
              <a:srgbClr val="FF00FF"/>
            </a:solidFill>
            <a:round/>
            <a:headEnd/>
            <a:tailEnd/>
          </a:ln>
        </p:spPr>
        <p:txBody>
          <a:bodyPr/>
          <a:lstStyle/>
          <a:p>
            <a:endParaRPr lang="en-US"/>
          </a:p>
        </p:txBody>
      </p:sp>
      <p:sp>
        <p:nvSpPr>
          <p:cNvPr id="816984" name="Line 856"/>
          <p:cNvSpPr>
            <a:spLocks noChangeShapeType="1"/>
          </p:cNvSpPr>
          <p:nvPr/>
        </p:nvSpPr>
        <p:spPr bwMode="auto">
          <a:xfrm flipV="1">
            <a:off x="7021513" y="2511425"/>
            <a:ext cx="55562" cy="36513"/>
          </a:xfrm>
          <a:prstGeom prst="line">
            <a:avLst/>
          </a:prstGeom>
          <a:noFill/>
          <a:ln w="11113">
            <a:solidFill>
              <a:srgbClr val="FF00FF"/>
            </a:solidFill>
            <a:round/>
            <a:headEnd/>
            <a:tailEnd/>
          </a:ln>
        </p:spPr>
        <p:txBody>
          <a:bodyPr/>
          <a:lstStyle/>
          <a:p>
            <a:endParaRPr lang="en-US"/>
          </a:p>
        </p:txBody>
      </p:sp>
      <p:sp>
        <p:nvSpPr>
          <p:cNvPr id="816985" name="Line 857"/>
          <p:cNvSpPr>
            <a:spLocks noChangeShapeType="1"/>
          </p:cNvSpPr>
          <p:nvPr/>
        </p:nvSpPr>
        <p:spPr bwMode="auto">
          <a:xfrm flipV="1">
            <a:off x="7077075" y="2474913"/>
            <a:ext cx="60325" cy="36512"/>
          </a:xfrm>
          <a:prstGeom prst="line">
            <a:avLst/>
          </a:prstGeom>
          <a:noFill/>
          <a:ln w="11113">
            <a:solidFill>
              <a:srgbClr val="FF00FF"/>
            </a:solidFill>
            <a:round/>
            <a:headEnd/>
            <a:tailEnd/>
          </a:ln>
        </p:spPr>
        <p:txBody>
          <a:bodyPr/>
          <a:lstStyle/>
          <a:p>
            <a:endParaRPr lang="en-US"/>
          </a:p>
        </p:txBody>
      </p:sp>
      <p:sp>
        <p:nvSpPr>
          <p:cNvPr id="816986" name="Line 858"/>
          <p:cNvSpPr>
            <a:spLocks noChangeShapeType="1"/>
          </p:cNvSpPr>
          <p:nvPr/>
        </p:nvSpPr>
        <p:spPr bwMode="auto">
          <a:xfrm flipV="1">
            <a:off x="7137400" y="2444750"/>
            <a:ext cx="55563" cy="30163"/>
          </a:xfrm>
          <a:prstGeom prst="line">
            <a:avLst/>
          </a:prstGeom>
          <a:noFill/>
          <a:ln w="11113">
            <a:solidFill>
              <a:srgbClr val="FF00FF"/>
            </a:solidFill>
            <a:round/>
            <a:headEnd/>
            <a:tailEnd/>
          </a:ln>
        </p:spPr>
        <p:txBody>
          <a:bodyPr/>
          <a:lstStyle/>
          <a:p>
            <a:endParaRPr lang="en-US"/>
          </a:p>
        </p:txBody>
      </p:sp>
      <p:sp>
        <p:nvSpPr>
          <p:cNvPr id="816987" name="Line 859"/>
          <p:cNvSpPr>
            <a:spLocks noChangeShapeType="1"/>
          </p:cNvSpPr>
          <p:nvPr/>
        </p:nvSpPr>
        <p:spPr bwMode="auto">
          <a:xfrm flipV="1">
            <a:off x="7192963" y="2409825"/>
            <a:ext cx="57150" cy="34925"/>
          </a:xfrm>
          <a:prstGeom prst="line">
            <a:avLst/>
          </a:prstGeom>
          <a:noFill/>
          <a:ln w="11113">
            <a:solidFill>
              <a:srgbClr val="FF00FF"/>
            </a:solidFill>
            <a:round/>
            <a:headEnd/>
            <a:tailEnd/>
          </a:ln>
        </p:spPr>
        <p:txBody>
          <a:bodyPr/>
          <a:lstStyle/>
          <a:p>
            <a:endParaRPr lang="en-US"/>
          </a:p>
        </p:txBody>
      </p:sp>
      <p:sp>
        <p:nvSpPr>
          <p:cNvPr id="816988" name="Line 860"/>
          <p:cNvSpPr>
            <a:spLocks noChangeShapeType="1"/>
          </p:cNvSpPr>
          <p:nvPr/>
        </p:nvSpPr>
        <p:spPr bwMode="auto">
          <a:xfrm flipV="1">
            <a:off x="7250113" y="2379663"/>
            <a:ext cx="55562" cy="30162"/>
          </a:xfrm>
          <a:prstGeom prst="line">
            <a:avLst/>
          </a:prstGeom>
          <a:noFill/>
          <a:ln w="11113">
            <a:solidFill>
              <a:srgbClr val="FF00FF"/>
            </a:solidFill>
            <a:round/>
            <a:headEnd/>
            <a:tailEnd/>
          </a:ln>
        </p:spPr>
        <p:txBody>
          <a:bodyPr/>
          <a:lstStyle/>
          <a:p>
            <a:endParaRPr lang="en-US"/>
          </a:p>
        </p:txBody>
      </p:sp>
      <p:sp>
        <p:nvSpPr>
          <p:cNvPr id="816989" name="Line 861"/>
          <p:cNvSpPr>
            <a:spLocks noChangeShapeType="1"/>
          </p:cNvSpPr>
          <p:nvPr/>
        </p:nvSpPr>
        <p:spPr bwMode="auto">
          <a:xfrm flipV="1">
            <a:off x="7305675" y="2343150"/>
            <a:ext cx="55563" cy="36513"/>
          </a:xfrm>
          <a:prstGeom prst="line">
            <a:avLst/>
          </a:prstGeom>
          <a:noFill/>
          <a:ln w="11113">
            <a:solidFill>
              <a:srgbClr val="FF00FF"/>
            </a:solidFill>
            <a:round/>
            <a:headEnd/>
            <a:tailEnd/>
          </a:ln>
        </p:spPr>
        <p:txBody>
          <a:bodyPr/>
          <a:lstStyle/>
          <a:p>
            <a:endParaRPr lang="en-US"/>
          </a:p>
        </p:txBody>
      </p:sp>
      <p:sp>
        <p:nvSpPr>
          <p:cNvPr id="816990" name="Line 862"/>
          <p:cNvSpPr>
            <a:spLocks noChangeShapeType="1"/>
          </p:cNvSpPr>
          <p:nvPr/>
        </p:nvSpPr>
        <p:spPr bwMode="auto">
          <a:xfrm flipV="1">
            <a:off x="7361238" y="2312988"/>
            <a:ext cx="60325" cy="30162"/>
          </a:xfrm>
          <a:prstGeom prst="line">
            <a:avLst/>
          </a:prstGeom>
          <a:noFill/>
          <a:ln w="11113">
            <a:solidFill>
              <a:srgbClr val="FF00FF"/>
            </a:solidFill>
            <a:round/>
            <a:headEnd/>
            <a:tailEnd/>
          </a:ln>
        </p:spPr>
        <p:txBody>
          <a:bodyPr/>
          <a:lstStyle/>
          <a:p>
            <a:endParaRPr lang="en-US"/>
          </a:p>
        </p:txBody>
      </p:sp>
      <p:sp>
        <p:nvSpPr>
          <p:cNvPr id="816991" name="Line 863"/>
          <p:cNvSpPr>
            <a:spLocks noChangeShapeType="1"/>
          </p:cNvSpPr>
          <p:nvPr/>
        </p:nvSpPr>
        <p:spPr bwMode="auto">
          <a:xfrm flipV="1">
            <a:off x="7421563" y="2282825"/>
            <a:ext cx="57150" cy="30163"/>
          </a:xfrm>
          <a:prstGeom prst="line">
            <a:avLst/>
          </a:prstGeom>
          <a:noFill/>
          <a:ln w="11113">
            <a:solidFill>
              <a:srgbClr val="FF00FF"/>
            </a:solidFill>
            <a:round/>
            <a:headEnd/>
            <a:tailEnd/>
          </a:ln>
        </p:spPr>
        <p:txBody>
          <a:bodyPr/>
          <a:lstStyle/>
          <a:p>
            <a:endParaRPr lang="en-US"/>
          </a:p>
        </p:txBody>
      </p:sp>
      <p:sp>
        <p:nvSpPr>
          <p:cNvPr id="816992" name="Line 864"/>
          <p:cNvSpPr>
            <a:spLocks noChangeShapeType="1"/>
          </p:cNvSpPr>
          <p:nvPr/>
        </p:nvSpPr>
        <p:spPr bwMode="auto">
          <a:xfrm flipV="1">
            <a:off x="7478713" y="2252663"/>
            <a:ext cx="55562" cy="30162"/>
          </a:xfrm>
          <a:prstGeom prst="line">
            <a:avLst/>
          </a:prstGeom>
          <a:noFill/>
          <a:ln w="11113">
            <a:solidFill>
              <a:srgbClr val="FF00FF"/>
            </a:solidFill>
            <a:round/>
            <a:headEnd/>
            <a:tailEnd/>
          </a:ln>
        </p:spPr>
        <p:txBody>
          <a:bodyPr/>
          <a:lstStyle/>
          <a:p>
            <a:endParaRPr lang="en-US"/>
          </a:p>
        </p:txBody>
      </p:sp>
      <p:sp>
        <p:nvSpPr>
          <p:cNvPr id="816993" name="Line 865"/>
          <p:cNvSpPr>
            <a:spLocks noChangeShapeType="1"/>
          </p:cNvSpPr>
          <p:nvPr/>
        </p:nvSpPr>
        <p:spPr bwMode="auto">
          <a:xfrm flipV="1">
            <a:off x="7534275" y="2217738"/>
            <a:ext cx="55563" cy="34925"/>
          </a:xfrm>
          <a:prstGeom prst="line">
            <a:avLst/>
          </a:prstGeom>
          <a:noFill/>
          <a:ln w="11113">
            <a:solidFill>
              <a:srgbClr val="FF00FF"/>
            </a:solidFill>
            <a:round/>
            <a:headEnd/>
            <a:tailEnd/>
          </a:ln>
        </p:spPr>
        <p:txBody>
          <a:bodyPr/>
          <a:lstStyle/>
          <a:p>
            <a:endParaRPr lang="en-US"/>
          </a:p>
        </p:txBody>
      </p:sp>
      <p:sp>
        <p:nvSpPr>
          <p:cNvPr id="816994" name="Line 866"/>
          <p:cNvSpPr>
            <a:spLocks noChangeShapeType="1"/>
          </p:cNvSpPr>
          <p:nvPr/>
        </p:nvSpPr>
        <p:spPr bwMode="auto">
          <a:xfrm flipV="1">
            <a:off x="7589838" y="2187575"/>
            <a:ext cx="60325" cy="30163"/>
          </a:xfrm>
          <a:prstGeom prst="line">
            <a:avLst/>
          </a:prstGeom>
          <a:noFill/>
          <a:ln w="11113">
            <a:solidFill>
              <a:srgbClr val="FF00FF"/>
            </a:solidFill>
            <a:round/>
            <a:headEnd/>
            <a:tailEnd/>
          </a:ln>
        </p:spPr>
        <p:txBody>
          <a:bodyPr/>
          <a:lstStyle/>
          <a:p>
            <a:endParaRPr lang="en-US"/>
          </a:p>
        </p:txBody>
      </p:sp>
      <p:sp>
        <p:nvSpPr>
          <p:cNvPr id="816995" name="Line 867"/>
          <p:cNvSpPr>
            <a:spLocks noChangeShapeType="1"/>
          </p:cNvSpPr>
          <p:nvPr/>
        </p:nvSpPr>
        <p:spPr bwMode="auto">
          <a:xfrm flipV="1">
            <a:off x="7650163" y="2157413"/>
            <a:ext cx="57150" cy="30162"/>
          </a:xfrm>
          <a:prstGeom prst="line">
            <a:avLst/>
          </a:prstGeom>
          <a:noFill/>
          <a:ln w="11113">
            <a:solidFill>
              <a:srgbClr val="FF00FF"/>
            </a:solidFill>
            <a:round/>
            <a:headEnd/>
            <a:tailEnd/>
          </a:ln>
        </p:spPr>
        <p:txBody>
          <a:bodyPr/>
          <a:lstStyle/>
          <a:p>
            <a:endParaRPr lang="en-US"/>
          </a:p>
        </p:txBody>
      </p:sp>
      <p:sp>
        <p:nvSpPr>
          <p:cNvPr id="816996" name="Line 868"/>
          <p:cNvSpPr>
            <a:spLocks noChangeShapeType="1"/>
          </p:cNvSpPr>
          <p:nvPr/>
        </p:nvSpPr>
        <p:spPr bwMode="auto">
          <a:xfrm flipV="1">
            <a:off x="7707313" y="2127250"/>
            <a:ext cx="55562" cy="30163"/>
          </a:xfrm>
          <a:prstGeom prst="line">
            <a:avLst/>
          </a:prstGeom>
          <a:noFill/>
          <a:ln w="11113">
            <a:solidFill>
              <a:srgbClr val="FF00FF"/>
            </a:solidFill>
            <a:round/>
            <a:headEnd/>
            <a:tailEnd/>
          </a:ln>
        </p:spPr>
        <p:txBody>
          <a:bodyPr/>
          <a:lstStyle/>
          <a:p>
            <a:endParaRPr lang="en-US"/>
          </a:p>
        </p:txBody>
      </p:sp>
      <p:sp>
        <p:nvSpPr>
          <p:cNvPr id="816997" name="Line 869"/>
          <p:cNvSpPr>
            <a:spLocks noChangeShapeType="1"/>
          </p:cNvSpPr>
          <p:nvPr/>
        </p:nvSpPr>
        <p:spPr bwMode="auto">
          <a:xfrm flipV="1">
            <a:off x="7762875" y="2097088"/>
            <a:ext cx="55563" cy="30162"/>
          </a:xfrm>
          <a:prstGeom prst="line">
            <a:avLst/>
          </a:prstGeom>
          <a:noFill/>
          <a:ln w="11113">
            <a:solidFill>
              <a:srgbClr val="FF00FF"/>
            </a:solidFill>
            <a:round/>
            <a:headEnd/>
            <a:tailEnd/>
          </a:ln>
        </p:spPr>
        <p:txBody>
          <a:bodyPr/>
          <a:lstStyle/>
          <a:p>
            <a:endParaRPr lang="en-US"/>
          </a:p>
        </p:txBody>
      </p:sp>
      <p:sp>
        <p:nvSpPr>
          <p:cNvPr id="816998" name="Line 870"/>
          <p:cNvSpPr>
            <a:spLocks noChangeShapeType="1"/>
          </p:cNvSpPr>
          <p:nvPr/>
        </p:nvSpPr>
        <p:spPr bwMode="auto">
          <a:xfrm flipV="1">
            <a:off x="7818438" y="2060575"/>
            <a:ext cx="57150" cy="36513"/>
          </a:xfrm>
          <a:prstGeom prst="line">
            <a:avLst/>
          </a:prstGeom>
          <a:noFill/>
          <a:ln w="11113">
            <a:solidFill>
              <a:srgbClr val="FF00FF"/>
            </a:solidFill>
            <a:round/>
            <a:headEnd/>
            <a:tailEnd/>
          </a:ln>
        </p:spPr>
        <p:txBody>
          <a:bodyPr/>
          <a:lstStyle/>
          <a:p>
            <a:endParaRPr lang="en-US"/>
          </a:p>
        </p:txBody>
      </p:sp>
      <p:sp>
        <p:nvSpPr>
          <p:cNvPr id="816999" name="Line 871"/>
          <p:cNvSpPr>
            <a:spLocks noChangeShapeType="1"/>
          </p:cNvSpPr>
          <p:nvPr/>
        </p:nvSpPr>
        <p:spPr bwMode="auto">
          <a:xfrm flipV="1">
            <a:off x="7875588" y="2030413"/>
            <a:ext cx="58737" cy="30162"/>
          </a:xfrm>
          <a:prstGeom prst="line">
            <a:avLst/>
          </a:prstGeom>
          <a:noFill/>
          <a:ln w="11113">
            <a:solidFill>
              <a:srgbClr val="FF00FF"/>
            </a:solidFill>
            <a:round/>
            <a:headEnd/>
            <a:tailEnd/>
          </a:ln>
        </p:spPr>
        <p:txBody>
          <a:bodyPr/>
          <a:lstStyle/>
          <a:p>
            <a:endParaRPr lang="en-US"/>
          </a:p>
        </p:txBody>
      </p:sp>
      <p:sp>
        <p:nvSpPr>
          <p:cNvPr id="817000" name="Line 872"/>
          <p:cNvSpPr>
            <a:spLocks noChangeShapeType="1"/>
          </p:cNvSpPr>
          <p:nvPr/>
        </p:nvSpPr>
        <p:spPr bwMode="auto">
          <a:xfrm flipV="1">
            <a:off x="7934325" y="2000250"/>
            <a:ext cx="57150" cy="30163"/>
          </a:xfrm>
          <a:prstGeom prst="line">
            <a:avLst/>
          </a:prstGeom>
          <a:noFill/>
          <a:ln w="11113">
            <a:solidFill>
              <a:srgbClr val="FF00FF"/>
            </a:solidFill>
            <a:round/>
            <a:headEnd/>
            <a:tailEnd/>
          </a:ln>
        </p:spPr>
        <p:txBody>
          <a:bodyPr/>
          <a:lstStyle/>
          <a:p>
            <a:endParaRPr lang="en-US"/>
          </a:p>
        </p:txBody>
      </p:sp>
      <p:sp>
        <p:nvSpPr>
          <p:cNvPr id="817001" name="Line 873"/>
          <p:cNvSpPr>
            <a:spLocks noChangeShapeType="1"/>
          </p:cNvSpPr>
          <p:nvPr/>
        </p:nvSpPr>
        <p:spPr bwMode="auto">
          <a:xfrm flipV="1">
            <a:off x="7991475" y="1970088"/>
            <a:ext cx="55563" cy="30162"/>
          </a:xfrm>
          <a:prstGeom prst="line">
            <a:avLst/>
          </a:prstGeom>
          <a:noFill/>
          <a:ln w="11113">
            <a:solidFill>
              <a:srgbClr val="FF00FF"/>
            </a:solidFill>
            <a:round/>
            <a:headEnd/>
            <a:tailEnd/>
          </a:ln>
        </p:spPr>
        <p:txBody>
          <a:bodyPr/>
          <a:lstStyle/>
          <a:p>
            <a:endParaRPr lang="en-US"/>
          </a:p>
        </p:txBody>
      </p:sp>
      <p:sp>
        <p:nvSpPr>
          <p:cNvPr id="817002" name="Line 874"/>
          <p:cNvSpPr>
            <a:spLocks noChangeShapeType="1"/>
          </p:cNvSpPr>
          <p:nvPr/>
        </p:nvSpPr>
        <p:spPr bwMode="auto">
          <a:xfrm flipV="1">
            <a:off x="8047038" y="1941513"/>
            <a:ext cx="57150" cy="28575"/>
          </a:xfrm>
          <a:prstGeom prst="line">
            <a:avLst/>
          </a:prstGeom>
          <a:noFill/>
          <a:ln w="11113">
            <a:solidFill>
              <a:srgbClr val="FF00FF"/>
            </a:solidFill>
            <a:round/>
            <a:headEnd/>
            <a:tailEnd/>
          </a:ln>
        </p:spPr>
        <p:txBody>
          <a:bodyPr/>
          <a:lstStyle/>
          <a:p>
            <a:endParaRPr lang="en-US"/>
          </a:p>
        </p:txBody>
      </p:sp>
      <p:sp>
        <p:nvSpPr>
          <p:cNvPr id="817003" name="Line 875"/>
          <p:cNvSpPr>
            <a:spLocks noChangeShapeType="1"/>
          </p:cNvSpPr>
          <p:nvPr/>
        </p:nvSpPr>
        <p:spPr bwMode="auto">
          <a:xfrm flipV="1">
            <a:off x="8104188" y="1911350"/>
            <a:ext cx="58737" cy="30163"/>
          </a:xfrm>
          <a:prstGeom prst="line">
            <a:avLst/>
          </a:prstGeom>
          <a:noFill/>
          <a:ln w="11113">
            <a:solidFill>
              <a:srgbClr val="FF00FF"/>
            </a:solidFill>
            <a:round/>
            <a:headEnd/>
            <a:tailEnd/>
          </a:ln>
        </p:spPr>
        <p:txBody>
          <a:bodyPr/>
          <a:lstStyle/>
          <a:p>
            <a:endParaRPr lang="en-US"/>
          </a:p>
        </p:txBody>
      </p:sp>
      <p:sp>
        <p:nvSpPr>
          <p:cNvPr id="817004" name="Line 876"/>
          <p:cNvSpPr>
            <a:spLocks noChangeShapeType="1"/>
          </p:cNvSpPr>
          <p:nvPr/>
        </p:nvSpPr>
        <p:spPr bwMode="auto">
          <a:xfrm flipV="1">
            <a:off x="8162925" y="1881188"/>
            <a:ext cx="57150" cy="30162"/>
          </a:xfrm>
          <a:prstGeom prst="line">
            <a:avLst/>
          </a:prstGeom>
          <a:noFill/>
          <a:ln w="11113">
            <a:solidFill>
              <a:srgbClr val="FF00FF"/>
            </a:solidFill>
            <a:round/>
            <a:headEnd/>
            <a:tailEnd/>
          </a:ln>
        </p:spPr>
        <p:txBody>
          <a:bodyPr/>
          <a:lstStyle/>
          <a:p>
            <a:endParaRPr lang="en-US"/>
          </a:p>
        </p:txBody>
      </p:sp>
      <p:sp>
        <p:nvSpPr>
          <p:cNvPr id="817005" name="Line 877"/>
          <p:cNvSpPr>
            <a:spLocks noChangeShapeType="1"/>
          </p:cNvSpPr>
          <p:nvPr/>
        </p:nvSpPr>
        <p:spPr bwMode="auto">
          <a:xfrm flipV="1">
            <a:off x="8220075" y="1851025"/>
            <a:ext cx="55563" cy="30163"/>
          </a:xfrm>
          <a:prstGeom prst="line">
            <a:avLst/>
          </a:prstGeom>
          <a:noFill/>
          <a:ln w="11113">
            <a:solidFill>
              <a:srgbClr val="FF00FF"/>
            </a:solidFill>
            <a:round/>
            <a:headEnd/>
            <a:tailEnd/>
          </a:ln>
        </p:spPr>
        <p:txBody>
          <a:bodyPr/>
          <a:lstStyle/>
          <a:p>
            <a:endParaRPr lang="en-US"/>
          </a:p>
        </p:txBody>
      </p:sp>
      <p:sp>
        <p:nvSpPr>
          <p:cNvPr id="817006" name="Line 878"/>
          <p:cNvSpPr>
            <a:spLocks noChangeShapeType="1"/>
          </p:cNvSpPr>
          <p:nvPr/>
        </p:nvSpPr>
        <p:spPr bwMode="auto">
          <a:xfrm flipV="1">
            <a:off x="8275638" y="1820863"/>
            <a:ext cx="57150" cy="30162"/>
          </a:xfrm>
          <a:prstGeom prst="line">
            <a:avLst/>
          </a:prstGeom>
          <a:noFill/>
          <a:ln w="11113">
            <a:solidFill>
              <a:srgbClr val="FF00FF"/>
            </a:solidFill>
            <a:round/>
            <a:headEnd/>
            <a:tailEnd/>
          </a:ln>
        </p:spPr>
        <p:txBody>
          <a:bodyPr/>
          <a:lstStyle/>
          <a:p>
            <a:endParaRPr lang="en-US"/>
          </a:p>
        </p:txBody>
      </p:sp>
      <p:sp>
        <p:nvSpPr>
          <p:cNvPr id="817007" name="Line 879"/>
          <p:cNvSpPr>
            <a:spLocks noChangeShapeType="1"/>
          </p:cNvSpPr>
          <p:nvPr/>
        </p:nvSpPr>
        <p:spPr bwMode="auto">
          <a:xfrm flipV="1">
            <a:off x="8332788" y="1790700"/>
            <a:ext cx="55562" cy="30163"/>
          </a:xfrm>
          <a:prstGeom prst="line">
            <a:avLst/>
          </a:prstGeom>
          <a:noFill/>
          <a:ln w="11113">
            <a:solidFill>
              <a:srgbClr val="FF00FF"/>
            </a:solidFill>
            <a:round/>
            <a:headEnd/>
            <a:tailEnd/>
          </a:ln>
        </p:spPr>
        <p:txBody>
          <a:bodyPr/>
          <a:lstStyle/>
          <a:p>
            <a:endParaRPr lang="en-US"/>
          </a:p>
        </p:txBody>
      </p:sp>
      <p:sp>
        <p:nvSpPr>
          <p:cNvPr id="817008" name="Rectangle 880"/>
          <p:cNvSpPr>
            <a:spLocks noChangeArrowheads="1"/>
          </p:cNvSpPr>
          <p:nvPr/>
        </p:nvSpPr>
        <p:spPr bwMode="auto">
          <a:xfrm>
            <a:off x="4792663" y="5567363"/>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40</a:t>
            </a:r>
            <a:endParaRPr lang="en-US" sz="1200">
              <a:latin typeface="Arial" charset="0"/>
            </a:endParaRPr>
          </a:p>
        </p:txBody>
      </p:sp>
      <p:sp>
        <p:nvSpPr>
          <p:cNvPr id="817009" name="Rectangle 881"/>
          <p:cNvSpPr>
            <a:spLocks noChangeArrowheads="1"/>
          </p:cNvSpPr>
          <p:nvPr/>
        </p:nvSpPr>
        <p:spPr bwMode="auto">
          <a:xfrm>
            <a:off x="4802188" y="5041900"/>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50</a:t>
            </a:r>
            <a:endParaRPr lang="en-US" sz="1200">
              <a:latin typeface="Arial" charset="0"/>
            </a:endParaRPr>
          </a:p>
        </p:txBody>
      </p:sp>
      <p:sp>
        <p:nvSpPr>
          <p:cNvPr id="817010" name="Rectangle 882"/>
          <p:cNvSpPr>
            <a:spLocks noChangeArrowheads="1"/>
          </p:cNvSpPr>
          <p:nvPr/>
        </p:nvSpPr>
        <p:spPr bwMode="auto">
          <a:xfrm>
            <a:off x="4787900" y="4557713"/>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60</a:t>
            </a:r>
            <a:endParaRPr lang="en-US" sz="1200">
              <a:latin typeface="Arial" charset="0"/>
            </a:endParaRPr>
          </a:p>
        </p:txBody>
      </p:sp>
      <p:sp>
        <p:nvSpPr>
          <p:cNvPr id="817011" name="Rectangle 883"/>
          <p:cNvSpPr>
            <a:spLocks noChangeArrowheads="1"/>
          </p:cNvSpPr>
          <p:nvPr/>
        </p:nvSpPr>
        <p:spPr bwMode="auto">
          <a:xfrm>
            <a:off x="4806950" y="408463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70</a:t>
            </a:r>
            <a:endParaRPr lang="en-US" sz="1200">
              <a:latin typeface="Arial" charset="0"/>
            </a:endParaRPr>
          </a:p>
        </p:txBody>
      </p:sp>
      <p:sp>
        <p:nvSpPr>
          <p:cNvPr id="817012" name="Rectangle 884"/>
          <p:cNvSpPr>
            <a:spLocks noChangeArrowheads="1"/>
          </p:cNvSpPr>
          <p:nvPr/>
        </p:nvSpPr>
        <p:spPr bwMode="auto">
          <a:xfrm>
            <a:off x="4806950" y="3541713"/>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80</a:t>
            </a:r>
            <a:endParaRPr lang="en-US" sz="1200">
              <a:latin typeface="Arial" charset="0"/>
            </a:endParaRPr>
          </a:p>
        </p:txBody>
      </p:sp>
      <p:sp>
        <p:nvSpPr>
          <p:cNvPr id="817013" name="Rectangle 885"/>
          <p:cNvSpPr>
            <a:spLocks noChangeArrowheads="1"/>
          </p:cNvSpPr>
          <p:nvPr/>
        </p:nvSpPr>
        <p:spPr bwMode="auto">
          <a:xfrm>
            <a:off x="4792663" y="3070225"/>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90</a:t>
            </a:r>
            <a:endParaRPr lang="en-US" sz="1200">
              <a:latin typeface="Arial" charset="0"/>
            </a:endParaRPr>
          </a:p>
        </p:txBody>
      </p:sp>
      <p:sp>
        <p:nvSpPr>
          <p:cNvPr id="817014" name="Rectangle 886"/>
          <p:cNvSpPr>
            <a:spLocks noChangeArrowheads="1"/>
          </p:cNvSpPr>
          <p:nvPr/>
        </p:nvSpPr>
        <p:spPr bwMode="auto">
          <a:xfrm>
            <a:off x="4724400" y="2501900"/>
            <a:ext cx="29527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100</a:t>
            </a:r>
            <a:endParaRPr lang="en-US" sz="1200">
              <a:latin typeface="Arial" charset="0"/>
            </a:endParaRPr>
          </a:p>
        </p:txBody>
      </p:sp>
      <p:sp>
        <p:nvSpPr>
          <p:cNvPr id="817015" name="Rectangle 887"/>
          <p:cNvSpPr>
            <a:spLocks noChangeArrowheads="1"/>
          </p:cNvSpPr>
          <p:nvPr/>
        </p:nvSpPr>
        <p:spPr bwMode="auto">
          <a:xfrm>
            <a:off x="4681538" y="1978025"/>
            <a:ext cx="29527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110</a:t>
            </a:r>
            <a:endParaRPr lang="en-US" sz="1200">
              <a:latin typeface="Arial" charset="0"/>
            </a:endParaRPr>
          </a:p>
        </p:txBody>
      </p:sp>
      <p:sp>
        <p:nvSpPr>
          <p:cNvPr id="817016" name="Rectangle 888"/>
          <p:cNvSpPr>
            <a:spLocks noChangeArrowheads="1"/>
          </p:cNvSpPr>
          <p:nvPr/>
        </p:nvSpPr>
        <p:spPr bwMode="auto">
          <a:xfrm>
            <a:off x="4705350" y="1544638"/>
            <a:ext cx="29527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120</a:t>
            </a:r>
            <a:endParaRPr lang="en-US" sz="1200">
              <a:latin typeface="Arial" charset="0"/>
            </a:endParaRPr>
          </a:p>
        </p:txBody>
      </p:sp>
      <p:sp>
        <p:nvSpPr>
          <p:cNvPr id="817017" name="Rectangle 889"/>
          <p:cNvSpPr>
            <a:spLocks noChangeArrowheads="1"/>
          </p:cNvSpPr>
          <p:nvPr/>
        </p:nvSpPr>
        <p:spPr bwMode="auto">
          <a:xfrm>
            <a:off x="4981575" y="5741988"/>
            <a:ext cx="9842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0</a:t>
            </a:r>
            <a:endParaRPr lang="en-US" sz="1200">
              <a:latin typeface="Arial" charset="0"/>
            </a:endParaRPr>
          </a:p>
        </p:txBody>
      </p:sp>
      <p:sp>
        <p:nvSpPr>
          <p:cNvPr id="817018" name="Rectangle 890"/>
          <p:cNvSpPr>
            <a:spLocks noChangeArrowheads="1"/>
          </p:cNvSpPr>
          <p:nvPr/>
        </p:nvSpPr>
        <p:spPr bwMode="auto">
          <a:xfrm>
            <a:off x="5360988" y="5751513"/>
            <a:ext cx="98425"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6</a:t>
            </a:r>
            <a:endParaRPr lang="en-US" sz="1200">
              <a:latin typeface="Arial" charset="0"/>
            </a:endParaRPr>
          </a:p>
        </p:txBody>
      </p:sp>
      <p:sp>
        <p:nvSpPr>
          <p:cNvPr id="817019" name="Rectangle 891"/>
          <p:cNvSpPr>
            <a:spLocks noChangeArrowheads="1"/>
          </p:cNvSpPr>
          <p:nvPr/>
        </p:nvSpPr>
        <p:spPr bwMode="auto">
          <a:xfrm>
            <a:off x="5653088"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12</a:t>
            </a:r>
            <a:endParaRPr lang="en-US" sz="1200">
              <a:latin typeface="Arial" charset="0"/>
            </a:endParaRPr>
          </a:p>
        </p:txBody>
      </p:sp>
      <p:sp>
        <p:nvSpPr>
          <p:cNvPr id="817020" name="Rectangle 892"/>
          <p:cNvSpPr>
            <a:spLocks noChangeArrowheads="1"/>
          </p:cNvSpPr>
          <p:nvPr/>
        </p:nvSpPr>
        <p:spPr bwMode="auto">
          <a:xfrm>
            <a:off x="5994400"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18</a:t>
            </a:r>
            <a:endParaRPr lang="en-US" sz="1200">
              <a:latin typeface="Arial" charset="0"/>
            </a:endParaRPr>
          </a:p>
        </p:txBody>
      </p:sp>
      <p:sp>
        <p:nvSpPr>
          <p:cNvPr id="817021" name="Rectangle 893"/>
          <p:cNvSpPr>
            <a:spLocks noChangeArrowheads="1"/>
          </p:cNvSpPr>
          <p:nvPr/>
        </p:nvSpPr>
        <p:spPr bwMode="auto">
          <a:xfrm>
            <a:off x="6335713"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24</a:t>
            </a:r>
            <a:endParaRPr lang="en-US" sz="1200">
              <a:latin typeface="Arial" charset="0"/>
            </a:endParaRPr>
          </a:p>
        </p:txBody>
      </p:sp>
      <p:sp>
        <p:nvSpPr>
          <p:cNvPr id="817022" name="Rectangle 894"/>
          <p:cNvSpPr>
            <a:spLocks noChangeArrowheads="1"/>
          </p:cNvSpPr>
          <p:nvPr/>
        </p:nvSpPr>
        <p:spPr bwMode="auto">
          <a:xfrm>
            <a:off x="6680200"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30</a:t>
            </a:r>
            <a:endParaRPr lang="en-US" sz="1200">
              <a:latin typeface="Arial" charset="0"/>
            </a:endParaRPr>
          </a:p>
        </p:txBody>
      </p:sp>
      <p:sp>
        <p:nvSpPr>
          <p:cNvPr id="817023" name="Rectangle 895"/>
          <p:cNvSpPr>
            <a:spLocks noChangeArrowheads="1"/>
          </p:cNvSpPr>
          <p:nvPr/>
        </p:nvSpPr>
        <p:spPr bwMode="auto">
          <a:xfrm>
            <a:off x="7021513"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36</a:t>
            </a:r>
            <a:endParaRPr lang="en-US" sz="1200">
              <a:latin typeface="Arial" charset="0"/>
            </a:endParaRPr>
          </a:p>
        </p:txBody>
      </p:sp>
      <p:sp>
        <p:nvSpPr>
          <p:cNvPr id="817024" name="Rectangle 896"/>
          <p:cNvSpPr>
            <a:spLocks noChangeArrowheads="1"/>
          </p:cNvSpPr>
          <p:nvPr/>
        </p:nvSpPr>
        <p:spPr bwMode="auto">
          <a:xfrm>
            <a:off x="7361238"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42</a:t>
            </a:r>
            <a:endParaRPr lang="en-US" sz="1200">
              <a:latin typeface="Arial" charset="0"/>
            </a:endParaRPr>
          </a:p>
        </p:txBody>
      </p:sp>
      <p:sp>
        <p:nvSpPr>
          <p:cNvPr id="817025" name="Rectangle 897"/>
          <p:cNvSpPr>
            <a:spLocks noChangeArrowheads="1"/>
          </p:cNvSpPr>
          <p:nvPr/>
        </p:nvSpPr>
        <p:spPr bwMode="auto">
          <a:xfrm>
            <a:off x="7702550"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48</a:t>
            </a:r>
            <a:endParaRPr lang="en-US" sz="1200">
              <a:latin typeface="Arial" charset="0"/>
            </a:endParaRPr>
          </a:p>
        </p:txBody>
      </p:sp>
      <p:sp>
        <p:nvSpPr>
          <p:cNvPr id="817026" name="Rectangle 898"/>
          <p:cNvSpPr>
            <a:spLocks noChangeArrowheads="1"/>
          </p:cNvSpPr>
          <p:nvPr/>
        </p:nvSpPr>
        <p:spPr bwMode="auto">
          <a:xfrm>
            <a:off x="8047038"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54</a:t>
            </a:r>
            <a:endParaRPr lang="en-US" sz="1200">
              <a:latin typeface="Arial" charset="0"/>
            </a:endParaRPr>
          </a:p>
        </p:txBody>
      </p:sp>
      <p:sp>
        <p:nvSpPr>
          <p:cNvPr id="817027" name="Rectangle 899"/>
          <p:cNvSpPr>
            <a:spLocks noChangeArrowheads="1"/>
          </p:cNvSpPr>
          <p:nvPr/>
        </p:nvSpPr>
        <p:spPr bwMode="auto">
          <a:xfrm>
            <a:off x="8388350" y="5741988"/>
            <a:ext cx="196850"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60</a:t>
            </a:r>
            <a:endParaRPr lang="en-US" sz="1400">
              <a:latin typeface="Arial" charset="0"/>
            </a:endParaRPr>
          </a:p>
        </p:txBody>
      </p:sp>
      <p:sp>
        <p:nvSpPr>
          <p:cNvPr id="817028" name="Rectangle 900"/>
          <p:cNvSpPr>
            <a:spLocks noChangeArrowheads="1"/>
          </p:cNvSpPr>
          <p:nvPr/>
        </p:nvSpPr>
        <p:spPr bwMode="auto">
          <a:xfrm>
            <a:off x="6248400" y="5954713"/>
            <a:ext cx="1131888"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latin typeface="Arial" charset="0"/>
              </a:rPr>
              <a:t>Age in month</a:t>
            </a:r>
            <a:endParaRPr lang="en-US" sz="1200">
              <a:latin typeface="Arial" charset="0"/>
            </a:endParaRPr>
          </a:p>
        </p:txBody>
      </p:sp>
      <p:sp>
        <p:nvSpPr>
          <p:cNvPr id="817030" name="Rectangle 902"/>
          <p:cNvSpPr>
            <a:spLocks noChangeArrowheads="1"/>
          </p:cNvSpPr>
          <p:nvPr/>
        </p:nvSpPr>
        <p:spPr bwMode="auto">
          <a:xfrm rot="16200000">
            <a:off x="3666332" y="3442494"/>
            <a:ext cx="1836737" cy="212725"/>
          </a:xfrm>
          <a:prstGeom prst="rect">
            <a:avLst/>
          </a:prstGeom>
          <a:noFill/>
          <a:ln w="9525">
            <a:noFill/>
            <a:miter lim="800000"/>
            <a:headEnd/>
            <a:tailEnd/>
          </a:ln>
        </p:spPr>
        <p:txBody>
          <a:bodyPr wrap="none" lIns="0" tIns="0" rIns="0" bIns="0">
            <a:spAutoFit/>
          </a:bodyPr>
          <a:lstStyle/>
          <a:p>
            <a:pPr algn="l"/>
            <a:r>
              <a:rPr lang="en-US" sz="1400">
                <a:solidFill>
                  <a:srgbClr val="FFFFFF"/>
                </a:solidFill>
              </a:rPr>
              <a:t>Length/height in cm</a:t>
            </a:r>
            <a:endParaRPr lang="en-US" sz="1200">
              <a:latin typeface="Arial" charset="0"/>
            </a:endParaRPr>
          </a:p>
        </p:txBody>
      </p:sp>
      <p:sp>
        <p:nvSpPr>
          <p:cNvPr id="817032" name="Text Box 904"/>
          <p:cNvSpPr txBox="1">
            <a:spLocks noChangeArrowheads="1"/>
          </p:cNvSpPr>
          <p:nvPr/>
        </p:nvSpPr>
        <p:spPr bwMode="auto">
          <a:xfrm>
            <a:off x="1438275" y="1884363"/>
            <a:ext cx="768350" cy="366712"/>
          </a:xfrm>
          <a:prstGeom prst="rect">
            <a:avLst/>
          </a:prstGeom>
          <a:noFill/>
          <a:ln w="9525">
            <a:noFill/>
            <a:miter lim="800000"/>
            <a:headEnd/>
            <a:tailEnd/>
          </a:ln>
          <a:effectLst/>
        </p:spPr>
        <p:txBody>
          <a:bodyPr wrap="none">
            <a:spAutoFit/>
          </a:bodyPr>
          <a:lstStyle/>
          <a:p>
            <a:pPr algn="l"/>
            <a:r>
              <a:rPr lang="en-US" sz="1800">
                <a:solidFill>
                  <a:schemeClr val="bg1"/>
                </a:solidFill>
              </a:rPr>
              <a:t>1977</a:t>
            </a:r>
          </a:p>
        </p:txBody>
      </p:sp>
      <p:sp>
        <p:nvSpPr>
          <p:cNvPr id="817033" name="Text Box 905"/>
          <p:cNvSpPr txBox="1">
            <a:spLocks noChangeArrowheads="1"/>
          </p:cNvSpPr>
          <p:nvPr/>
        </p:nvSpPr>
        <p:spPr bwMode="auto">
          <a:xfrm>
            <a:off x="5526088" y="1884363"/>
            <a:ext cx="704850" cy="336550"/>
          </a:xfrm>
          <a:prstGeom prst="rect">
            <a:avLst/>
          </a:prstGeom>
          <a:noFill/>
          <a:ln w="9525">
            <a:noFill/>
            <a:miter lim="800000"/>
            <a:headEnd/>
            <a:tailEnd/>
          </a:ln>
          <a:effectLst/>
        </p:spPr>
        <p:txBody>
          <a:bodyPr wrap="none">
            <a:spAutoFit/>
          </a:bodyPr>
          <a:lstStyle/>
          <a:p>
            <a:pPr algn="l"/>
            <a:r>
              <a:rPr lang="en-US" sz="1600">
                <a:solidFill>
                  <a:schemeClr val="bg1"/>
                </a:solidFill>
              </a:rPr>
              <a:t>2000</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Text Box 2"/>
          <p:cNvSpPr txBox="1">
            <a:spLocks noChangeArrowheads="1"/>
          </p:cNvSpPr>
          <p:nvPr/>
        </p:nvSpPr>
        <p:spPr bwMode="auto">
          <a:xfrm>
            <a:off x="2000250" y="1938338"/>
            <a:ext cx="6967538" cy="4090987"/>
          </a:xfrm>
          <a:prstGeom prst="rect">
            <a:avLst/>
          </a:prstGeom>
          <a:noFill/>
          <a:ln w="9525">
            <a:noFill/>
            <a:miter lim="800000"/>
            <a:headEnd/>
            <a:tailEnd/>
          </a:ln>
          <a:effectLst>
            <a:outerShdw dist="35921" dir="2700000" algn="ctr" rotWithShape="0">
              <a:schemeClr val="tx1"/>
            </a:outerShdw>
          </a:effectLst>
        </p:spPr>
        <p:txBody>
          <a:bodyPr>
            <a:spAutoFit/>
          </a:bodyPr>
          <a:lstStyle/>
          <a:p>
            <a:pPr algn="l" defTabSz="457200">
              <a:buClr>
                <a:srgbClr val="00FFFF"/>
              </a:buClr>
              <a:buFontTx/>
              <a:buChar char="•"/>
            </a:pPr>
            <a:r>
              <a:rPr lang="en-US" sz="2800" b="0">
                <a:sym typeface="Monotype Sorts" pitchFamily="2" charset="2"/>
              </a:rPr>
              <a:t> </a:t>
            </a:r>
            <a:r>
              <a:rPr lang="en-US" sz="2600">
                <a:solidFill>
                  <a:schemeClr val="bg1"/>
                </a:solidFill>
                <a:sym typeface="Monotype Sorts" pitchFamily="2" charset="2"/>
              </a:rPr>
              <a:t> Racially and ethnically diverse </a:t>
            </a:r>
            <a:br>
              <a:rPr lang="en-US" sz="2600">
                <a:solidFill>
                  <a:schemeClr val="bg1"/>
                </a:solidFill>
                <a:sym typeface="Monotype Sorts" pitchFamily="2" charset="2"/>
              </a:rPr>
            </a:br>
            <a:endParaRPr lang="en-US" sz="2600">
              <a:solidFill>
                <a:schemeClr val="bg1"/>
              </a:solidFill>
              <a:sym typeface="Monotype Sorts" pitchFamily="2" charset="2"/>
            </a:endParaRPr>
          </a:p>
          <a:p>
            <a:pPr algn="l" defTabSz="457200">
              <a:buClr>
                <a:srgbClr val="00FFFF"/>
              </a:buClr>
              <a:buFontTx/>
              <a:buChar char="•"/>
            </a:pPr>
            <a:r>
              <a:rPr lang="en-US" sz="2600">
                <a:sym typeface="Monotype Sorts" pitchFamily="2" charset="2"/>
              </a:rPr>
              <a:t>   </a:t>
            </a:r>
            <a:r>
              <a:rPr lang="en-US" sz="2600">
                <a:solidFill>
                  <a:schemeClr val="bg1"/>
                </a:solidFill>
                <a:sym typeface="Monotype Sorts" pitchFamily="2" charset="2"/>
              </a:rPr>
              <a:t>Infants: Birth to 36 months</a:t>
            </a:r>
          </a:p>
          <a:p>
            <a:pPr algn="l" defTabSz="457200">
              <a:buClr>
                <a:srgbClr val="00FFFF"/>
              </a:buClr>
              <a:buFontTx/>
              <a:buChar char="•"/>
            </a:pPr>
            <a:endParaRPr lang="en-US" sz="2600">
              <a:solidFill>
                <a:schemeClr val="bg1"/>
              </a:solidFill>
              <a:sym typeface="Monotype Sorts" pitchFamily="2" charset="2"/>
            </a:endParaRPr>
          </a:p>
          <a:p>
            <a:pPr algn="l" defTabSz="457200">
              <a:buClr>
                <a:srgbClr val="00FFFF"/>
              </a:buClr>
              <a:buFontTx/>
              <a:buChar char="•"/>
            </a:pPr>
            <a:r>
              <a:rPr lang="en-US" sz="2600">
                <a:solidFill>
                  <a:schemeClr val="bg1"/>
                </a:solidFill>
                <a:sym typeface="Monotype Sorts" pitchFamily="2" charset="2"/>
              </a:rPr>
              <a:t>   Children and Adolescents: 2 to 20 		years</a:t>
            </a:r>
          </a:p>
          <a:p>
            <a:pPr algn="l" defTabSz="457200">
              <a:buClr>
                <a:srgbClr val="00FFFF"/>
              </a:buClr>
              <a:buFontTx/>
              <a:buChar char="•"/>
            </a:pPr>
            <a:endParaRPr lang="en-US" sz="2600">
              <a:solidFill>
                <a:schemeClr val="bg1"/>
              </a:solidFill>
              <a:sym typeface="Monotype Sorts" pitchFamily="2" charset="2"/>
            </a:endParaRPr>
          </a:p>
          <a:p>
            <a:pPr algn="l" defTabSz="457200">
              <a:buClr>
                <a:srgbClr val="00FFFF"/>
              </a:buClr>
              <a:buFontTx/>
              <a:buChar char="•"/>
            </a:pPr>
            <a:r>
              <a:rPr lang="en-US" sz="2600">
                <a:solidFill>
                  <a:srgbClr val="FFFFFF"/>
                </a:solidFill>
                <a:sym typeface="Monotype Sorts" pitchFamily="2" charset="2"/>
              </a:rPr>
              <a:t>   Breast- and formula-fed infants</a:t>
            </a:r>
          </a:p>
          <a:p>
            <a:pPr algn="l" defTabSz="457200">
              <a:buClr>
                <a:srgbClr val="00FFFF"/>
              </a:buClr>
              <a:buFontTx/>
              <a:buChar char="•"/>
            </a:pPr>
            <a:endParaRPr lang="en-US" sz="2600">
              <a:solidFill>
                <a:srgbClr val="FFFFFF"/>
              </a:solidFill>
              <a:sym typeface="Monotype Sorts" pitchFamily="2" charset="2"/>
            </a:endParaRPr>
          </a:p>
          <a:p>
            <a:pPr algn="l" defTabSz="457200">
              <a:buClr>
                <a:srgbClr val="FF6600"/>
              </a:buClr>
            </a:pPr>
            <a:r>
              <a:rPr lang="en-US" sz="2600">
                <a:solidFill>
                  <a:srgbClr val="FFFFFF"/>
                </a:solidFill>
                <a:sym typeface="Monotype Sorts" pitchFamily="2" charset="2"/>
              </a:rPr>
              <a:t>   </a:t>
            </a:r>
            <a:endParaRPr lang="en-US" sz="2800" b="0">
              <a:solidFill>
                <a:srgbClr val="FFFFFF"/>
              </a:solidFill>
            </a:endParaRPr>
          </a:p>
        </p:txBody>
      </p:sp>
      <p:sp>
        <p:nvSpPr>
          <p:cNvPr id="949251" name="Rectangle 3"/>
          <p:cNvSpPr>
            <a:spLocks noChangeArrowheads="1"/>
          </p:cNvSpPr>
          <p:nvPr/>
        </p:nvSpPr>
        <p:spPr bwMode="auto">
          <a:xfrm>
            <a:off x="14288" y="385763"/>
            <a:ext cx="10287000" cy="1009650"/>
          </a:xfrm>
          <a:prstGeom prst="rect">
            <a:avLst/>
          </a:prstGeom>
          <a:noFill/>
          <a:ln w="9525">
            <a:noFill/>
            <a:miter lim="800000"/>
            <a:headEnd/>
            <a:tailEnd/>
          </a:ln>
          <a:effectLst>
            <a:outerShdw dist="35921" dir="2700000" algn="ctr" rotWithShape="0">
              <a:schemeClr val="tx1"/>
            </a:outerShdw>
          </a:effectLst>
        </p:spPr>
        <p:txBody>
          <a:bodyPr anchor="ctr"/>
          <a:lstStyle/>
          <a:p>
            <a:r>
              <a:rPr lang="en-US" sz="3300"/>
              <a:t>Reference Population for </a:t>
            </a:r>
            <a:br>
              <a:rPr lang="en-US" sz="3300"/>
            </a:br>
            <a:r>
              <a:rPr lang="en-US" sz="3300"/>
              <a:t>CDC Growth Charts</a:t>
            </a:r>
            <a:endParaRPr lang="en-US" sz="40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1026"/>
          <p:cNvSpPr>
            <a:spLocks noGrp="1" noChangeArrowheads="1"/>
          </p:cNvSpPr>
          <p:nvPr>
            <p:ph type="title"/>
          </p:nvPr>
        </p:nvSpPr>
        <p:spPr>
          <a:xfrm>
            <a:off x="0" y="438150"/>
            <a:ext cx="10285413" cy="1143000"/>
          </a:xfrm>
        </p:spPr>
        <p:txBody>
          <a:bodyPr/>
          <a:lstStyle/>
          <a:p>
            <a:pPr algn="ctr"/>
            <a:r>
              <a:rPr lang="en-US" sz="3200"/>
              <a:t>Reference Data Sets: Birth to 36 Months </a:t>
            </a:r>
          </a:p>
        </p:txBody>
      </p:sp>
      <p:graphicFrame>
        <p:nvGraphicFramePr>
          <p:cNvPr id="1021952" name="Object 3072"/>
          <p:cNvGraphicFramePr>
            <a:graphicFrameLocks noChangeAspect="1"/>
          </p:cNvGraphicFramePr>
          <p:nvPr>
            <p:ph type="chart" idx="1"/>
          </p:nvPr>
        </p:nvGraphicFramePr>
        <p:xfrm>
          <a:off x="533400" y="1546225"/>
          <a:ext cx="8324850" cy="4983163"/>
        </p:xfrm>
        <a:graphic>
          <a:graphicData uri="http://schemas.openxmlformats.org/presentationml/2006/ole">
            <p:oleObj spid="_x0000_s1021952" name="Chart" r:id="rId4" imgW="6715363" imgH="4019788" progId="MSGraph.Chart.8">
              <p:embed followColorScheme="full"/>
            </p:oleObj>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0" y="438150"/>
            <a:ext cx="10285413" cy="1143000"/>
          </a:xfrm>
        </p:spPr>
        <p:txBody>
          <a:bodyPr/>
          <a:lstStyle/>
          <a:p>
            <a:pPr algn="ctr"/>
            <a:r>
              <a:rPr lang="en-US" sz="3200"/>
              <a:t>Reference Data Sets: 2 to 20 Years </a:t>
            </a:r>
          </a:p>
        </p:txBody>
      </p:sp>
      <p:graphicFrame>
        <p:nvGraphicFramePr>
          <p:cNvPr id="1022976" name="Object 2048"/>
          <p:cNvGraphicFramePr>
            <a:graphicFrameLocks noChangeAspect="1"/>
          </p:cNvGraphicFramePr>
          <p:nvPr>
            <p:ph type="chart" idx="1"/>
          </p:nvPr>
        </p:nvGraphicFramePr>
        <p:xfrm>
          <a:off x="501650" y="1547813"/>
          <a:ext cx="8329613" cy="4981575"/>
        </p:xfrm>
        <a:graphic>
          <a:graphicData uri="http://schemas.openxmlformats.org/presentationml/2006/ole">
            <p:oleObj spid="_x0000_s1022976" name="Chart" r:id="rId4" imgW="6728900" imgH="4023902" progId="MSGraph.Chart.8">
              <p:embed followColorScheme="full"/>
            </p:oleObj>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3074"/>
          <p:cNvSpPr>
            <a:spLocks noGrp="1" noChangeArrowheads="1"/>
          </p:cNvSpPr>
          <p:nvPr>
            <p:ph type="title"/>
          </p:nvPr>
        </p:nvSpPr>
        <p:spPr>
          <a:xfrm>
            <a:off x="0" y="609600"/>
            <a:ext cx="10287000" cy="1143000"/>
          </a:xfrm>
        </p:spPr>
        <p:txBody>
          <a:bodyPr/>
          <a:lstStyle/>
          <a:p>
            <a:pPr algn="ctr"/>
            <a:r>
              <a:rPr lang="en-US" sz="3600"/>
              <a:t>Exclusions from the Reference Data</a:t>
            </a:r>
            <a:endParaRPr lang="en-US"/>
          </a:p>
        </p:txBody>
      </p:sp>
      <p:sp>
        <p:nvSpPr>
          <p:cNvPr id="403459" name="Rectangle 3075"/>
          <p:cNvSpPr>
            <a:spLocks noGrp="1" noChangeArrowheads="1"/>
          </p:cNvSpPr>
          <p:nvPr>
            <p:ph type="body" idx="1"/>
          </p:nvPr>
        </p:nvSpPr>
        <p:spPr>
          <a:xfrm>
            <a:off x="1228725" y="1981200"/>
            <a:ext cx="8020050" cy="4114800"/>
          </a:xfrm>
        </p:spPr>
        <p:txBody>
          <a:bodyPr/>
          <a:lstStyle/>
          <a:p>
            <a:pPr>
              <a:buClr>
                <a:srgbClr val="FF6600"/>
              </a:buClr>
            </a:pPr>
            <a:r>
              <a:rPr lang="en-US" sz="2800" b="1">
                <a:latin typeface="Tahoma" pitchFamily="34" charset="0"/>
              </a:rPr>
              <a:t>Very low birth weight (VLBW) infants (&lt;1500 g) were excluded because they have different growth patterns</a:t>
            </a:r>
          </a:p>
          <a:p>
            <a:pPr>
              <a:buClr>
                <a:srgbClr val="FF6600"/>
              </a:buClr>
            </a:pPr>
            <a:endParaRPr lang="en-US"/>
          </a:p>
          <a:p>
            <a:pPr>
              <a:buClr>
                <a:srgbClr val="FF6600"/>
              </a:buClr>
            </a:pPr>
            <a:r>
              <a:rPr lang="en-US" sz="2800" b="1">
                <a:latin typeface="Tahoma" pitchFamily="34" charset="0"/>
              </a:rPr>
              <a:t>NHANES III weight data for 6+ year olds were excluded to avoid an upward shift in weight-for-age and BMI-for-age curves</a:t>
            </a:r>
          </a:p>
          <a:p>
            <a:endParaRPr lang="en-US"/>
          </a:p>
          <a:p>
            <a:endParaRPr lang="en-US"/>
          </a:p>
        </p:txBody>
      </p:sp>
    </p:spTree>
  </p:cSld>
  <p:clrMapOvr>
    <a:masterClrMapping/>
  </p:clrMapOvr>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FF00"/>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FF00"/>
            </a:solidFill>
            <a:effectLst/>
            <a:latin typeface="Tahoma" pitchFamily="34" charset="0"/>
          </a:defRPr>
        </a:defPPr>
      </a:lstStyle>
    </a:lnDef>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H:\APPS95\MSOFFICE\Template\BLANK.POT</Template>
  <TotalTime>5545</TotalTime>
  <Words>7390</Words>
  <Application>Microsoft PowerPoint</Application>
  <PresentationFormat>35mm Slides</PresentationFormat>
  <Paragraphs>605</Paragraphs>
  <Slides>47</Slides>
  <Notes>47</Notes>
  <HiddenSlides>0</HiddenSlides>
  <MMClips>0</MMClips>
  <ScaleCrop>false</ScaleCrop>
  <HeadingPairs>
    <vt:vector size="8" baseType="variant">
      <vt:variant>
        <vt:lpstr>Fonts Used</vt:lpstr>
      </vt:variant>
      <vt:variant>
        <vt:i4>9</vt:i4>
      </vt:variant>
      <vt:variant>
        <vt:lpstr>Design Template</vt:lpstr>
      </vt:variant>
      <vt:variant>
        <vt:i4>1</vt:i4>
      </vt:variant>
      <vt:variant>
        <vt:lpstr>Embedded OLE Servers</vt:lpstr>
      </vt:variant>
      <vt:variant>
        <vt:i4>2</vt:i4>
      </vt:variant>
      <vt:variant>
        <vt:lpstr>Slide Titles</vt:lpstr>
      </vt:variant>
      <vt:variant>
        <vt:i4>47</vt:i4>
      </vt:variant>
    </vt:vector>
  </HeadingPairs>
  <TitlesOfParts>
    <vt:vector size="59" baseType="lpstr">
      <vt:lpstr>Times New Roman</vt:lpstr>
      <vt:lpstr>Tahoma</vt:lpstr>
      <vt:lpstr>Arial Narrow</vt:lpstr>
      <vt:lpstr>Monotype Sorts</vt:lpstr>
      <vt:lpstr>Arial</vt:lpstr>
      <vt:lpstr>Verdana</vt:lpstr>
      <vt:lpstr>Symbol</vt:lpstr>
      <vt:lpstr>Wingdings</vt:lpstr>
      <vt:lpstr>Futura Md BT</vt:lpstr>
      <vt:lpstr>Blank</vt:lpstr>
      <vt:lpstr>Microsoft Graph 97 Chart</vt:lpstr>
      <vt:lpstr>Microsoft Graph 2000 Chart</vt:lpstr>
      <vt:lpstr>PowerPoint Presentation</vt:lpstr>
      <vt:lpstr>Training Objectives</vt:lpstr>
      <vt:lpstr>PowerPoint Presentation</vt:lpstr>
      <vt:lpstr>PowerPoint Presentation</vt:lpstr>
      <vt:lpstr>Disjunction: Smoothed in New Charts</vt:lpstr>
      <vt:lpstr>PowerPoint Presentation</vt:lpstr>
      <vt:lpstr>Reference Data Sets: Birth to 36 Months </vt:lpstr>
      <vt:lpstr>Reference Data Sets: 2 to 20 Years </vt:lpstr>
      <vt:lpstr>Exclusions from the Reference Data</vt:lpstr>
      <vt:lpstr>PowerPoint Presentation</vt:lpstr>
      <vt:lpstr>CDC Growth Charts Are for All                        Racial and Ethnic Groups Combined</vt:lpstr>
      <vt:lpstr>Age Adjusted Prevalence of Low Height-for-Age by Ethnic Groups, Children Aged 0 to 5 Years1</vt:lpstr>
      <vt:lpstr>Breast-Fed vs. Formula-Fed Infants </vt:lpstr>
      <vt:lpstr>Indicators of Nutritional Status</vt:lpstr>
      <vt:lpstr>Indicators of Nutritional Status</vt:lpstr>
      <vt:lpstr>Prevalence of Nutritional Status Indicators          New Reference Curves Compared with Old Curves* </vt:lpstr>
      <vt:lpstr>Prevalence of Nutritional Status Indicators          New Reference Curves Compared with Old Curves* </vt:lpstr>
      <vt:lpstr>What Is BMI?</vt:lpstr>
      <vt:lpstr>Advantages of BMI-for-Age</vt:lpstr>
      <vt:lpstr>Tracking BMI-for-Age from Birth to 18 Years with                    Percent of Overweight Children who Are Obese at Age 251 </vt:lpstr>
      <vt:lpstr>Advantages of BMI-for-Age</vt:lpstr>
      <vt:lpstr>PowerPoint Presentation</vt:lpstr>
      <vt:lpstr>Why Use BMI-for-Age?</vt:lpstr>
      <vt:lpstr>Shape of Weight-for-Stature Curve  versus BMI-for-Age Curve</vt:lpstr>
      <vt:lpstr>PowerPoint Presentation</vt:lpstr>
      <vt:lpstr>PowerPoint Presentation</vt:lpstr>
      <vt:lpstr>BMI-for-Age Cutoffs</vt:lpstr>
      <vt:lpstr>    </vt:lpstr>
      <vt:lpstr>Calculating BMI with the Metric System</vt:lpstr>
      <vt:lpstr>Calculating BMI with the English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Interpreting the BMI-for-Age Cutoffs</vt:lpstr>
      <vt:lpstr>Interpreting the BMI-for-Age Chart </vt:lpstr>
      <vt:lpstr>Example: “Sam” </vt:lpstr>
      <vt:lpstr> Sam’s BMI Plotted on Boy’s BMI-for-Age Chart</vt:lpstr>
      <vt:lpstr>PowerPoint Presentation</vt:lpstr>
      <vt:lpstr>Steps to Plot BMI-for-Age</vt:lpstr>
      <vt:lpstr>PowerPoint Presentation</vt:lpstr>
      <vt:lpstr>PowerPoint Presentation</vt:lpstr>
    </vt:vector>
  </TitlesOfParts>
  <Company>CDC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 Growth Charts 2000</dc:title>
  <dc:creator>CDC</dc:creator>
  <cp:lastModifiedBy>fan9</cp:lastModifiedBy>
  <cp:revision>284</cp:revision>
  <cp:lastPrinted>2002-01-04T22:39:14Z</cp:lastPrinted>
  <dcterms:created xsi:type="dcterms:W3CDTF">2000-08-24T13:21:53Z</dcterms:created>
  <dcterms:modified xsi:type="dcterms:W3CDTF">2002-12-03T21:45:31Z</dcterms:modified>
</cp:coreProperties>
</file>