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7"/>
  </p:notesMasterIdLst>
  <p:handoutMasterIdLst>
    <p:handoutMasterId r:id="rId18"/>
  </p:handoutMasterIdLst>
  <p:sldIdLst>
    <p:sldId id="1437" r:id="rId2"/>
    <p:sldId id="1520" r:id="rId3"/>
    <p:sldId id="1540" r:id="rId4"/>
    <p:sldId id="1549" r:id="rId5"/>
    <p:sldId id="1545" r:id="rId6"/>
    <p:sldId id="1554" r:id="rId7"/>
    <p:sldId id="1555" r:id="rId8"/>
    <p:sldId id="1542" r:id="rId9"/>
    <p:sldId id="1544" r:id="rId10"/>
    <p:sldId id="1531" r:id="rId11"/>
    <p:sldId id="1547" r:id="rId12"/>
    <p:sldId id="1524" r:id="rId13"/>
    <p:sldId id="1532" r:id="rId14"/>
    <p:sldId id="1548" r:id="rId15"/>
    <p:sldId id="1518" r:id="rId16"/>
  </p:sldIdLst>
  <p:sldSz cx="9144000" cy="6858000" type="screen4x3"/>
  <p:notesSz cx="6997700" cy="9271000"/>
  <p:defaultTextStyle>
    <a:defPPr>
      <a:defRPr lang="en-US"/>
    </a:defPPr>
    <a:lvl1pPr algn="ctr" rtl="0" eaLnBrk="0" fontAlgn="base" hangingPunct="0">
      <a:spcBef>
        <a:spcPct val="25000"/>
      </a:spcBef>
      <a:spcAft>
        <a:spcPct val="0"/>
      </a:spcAft>
      <a:buClr>
        <a:srgbClr val="151C77"/>
      </a:buClr>
      <a:buSzPct val="80000"/>
      <a:buFont typeface="Wingdings" pitchFamily="2" charset="2"/>
      <a:buChar char="n"/>
      <a:defRPr sz="1200" kern="1200">
        <a:solidFill>
          <a:schemeClr val="tx1"/>
        </a:solidFill>
        <a:latin typeface="Times New Roman" pitchFamily="18" charset="0"/>
        <a:ea typeface="+mn-ea"/>
        <a:cs typeface="+mn-cs"/>
      </a:defRPr>
    </a:lvl1pPr>
    <a:lvl2pPr marL="457200" algn="ctr" rtl="0" eaLnBrk="0" fontAlgn="base" hangingPunct="0">
      <a:spcBef>
        <a:spcPct val="25000"/>
      </a:spcBef>
      <a:spcAft>
        <a:spcPct val="0"/>
      </a:spcAft>
      <a:buClr>
        <a:srgbClr val="151C77"/>
      </a:buClr>
      <a:buSzPct val="80000"/>
      <a:buFont typeface="Wingdings" pitchFamily="2" charset="2"/>
      <a:buChar char="n"/>
      <a:defRPr sz="1200" kern="1200">
        <a:solidFill>
          <a:schemeClr val="tx1"/>
        </a:solidFill>
        <a:latin typeface="Times New Roman" pitchFamily="18" charset="0"/>
        <a:ea typeface="+mn-ea"/>
        <a:cs typeface="+mn-cs"/>
      </a:defRPr>
    </a:lvl2pPr>
    <a:lvl3pPr marL="914400" algn="ctr" rtl="0" eaLnBrk="0" fontAlgn="base" hangingPunct="0">
      <a:spcBef>
        <a:spcPct val="25000"/>
      </a:spcBef>
      <a:spcAft>
        <a:spcPct val="0"/>
      </a:spcAft>
      <a:buClr>
        <a:srgbClr val="151C77"/>
      </a:buClr>
      <a:buSzPct val="80000"/>
      <a:buFont typeface="Wingdings" pitchFamily="2" charset="2"/>
      <a:buChar char="n"/>
      <a:defRPr sz="1200" kern="1200">
        <a:solidFill>
          <a:schemeClr val="tx1"/>
        </a:solidFill>
        <a:latin typeface="Times New Roman" pitchFamily="18" charset="0"/>
        <a:ea typeface="+mn-ea"/>
        <a:cs typeface="+mn-cs"/>
      </a:defRPr>
    </a:lvl3pPr>
    <a:lvl4pPr marL="1371600" algn="ctr" rtl="0" eaLnBrk="0" fontAlgn="base" hangingPunct="0">
      <a:spcBef>
        <a:spcPct val="25000"/>
      </a:spcBef>
      <a:spcAft>
        <a:spcPct val="0"/>
      </a:spcAft>
      <a:buClr>
        <a:srgbClr val="151C77"/>
      </a:buClr>
      <a:buSzPct val="80000"/>
      <a:buFont typeface="Wingdings" pitchFamily="2" charset="2"/>
      <a:buChar char="n"/>
      <a:defRPr sz="1200" kern="1200">
        <a:solidFill>
          <a:schemeClr val="tx1"/>
        </a:solidFill>
        <a:latin typeface="Times New Roman" pitchFamily="18" charset="0"/>
        <a:ea typeface="+mn-ea"/>
        <a:cs typeface="+mn-cs"/>
      </a:defRPr>
    </a:lvl4pPr>
    <a:lvl5pPr marL="1828800" algn="ctr" rtl="0" eaLnBrk="0" fontAlgn="base" hangingPunct="0">
      <a:spcBef>
        <a:spcPct val="25000"/>
      </a:spcBef>
      <a:spcAft>
        <a:spcPct val="0"/>
      </a:spcAft>
      <a:buClr>
        <a:srgbClr val="151C77"/>
      </a:buClr>
      <a:buSzPct val="80000"/>
      <a:buFont typeface="Wingdings" pitchFamily="2" charset="2"/>
      <a:buChar char="n"/>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Times New Roman" pitchFamily="18" charset="0"/>
        <a:ea typeface="+mn-ea"/>
        <a:cs typeface="+mn-cs"/>
      </a:defRPr>
    </a:lvl6pPr>
    <a:lvl7pPr marL="2743200" algn="l" defTabSz="914400" rtl="0" eaLnBrk="1" latinLnBrk="0" hangingPunct="1">
      <a:defRPr sz="1200" kern="1200">
        <a:solidFill>
          <a:schemeClr val="tx1"/>
        </a:solidFill>
        <a:latin typeface="Times New Roman" pitchFamily="18" charset="0"/>
        <a:ea typeface="+mn-ea"/>
        <a:cs typeface="+mn-cs"/>
      </a:defRPr>
    </a:lvl7pPr>
    <a:lvl8pPr marL="3200400" algn="l" defTabSz="914400" rtl="0" eaLnBrk="1" latinLnBrk="0" hangingPunct="1">
      <a:defRPr sz="1200" kern="1200">
        <a:solidFill>
          <a:schemeClr val="tx1"/>
        </a:solidFill>
        <a:latin typeface="Times New Roman" pitchFamily="18" charset="0"/>
        <a:ea typeface="+mn-ea"/>
        <a:cs typeface="+mn-cs"/>
      </a:defRPr>
    </a:lvl8pPr>
    <a:lvl9pPr marL="3657600" algn="l" defTabSz="914400" rtl="0" eaLnBrk="1" latinLnBrk="0" hangingPunct="1">
      <a:defRPr sz="1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008000"/>
    <a:srgbClr val="CCECFF"/>
    <a:srgbClr val="FF9900"/>
    <a:srgbClr val="FF0000"/>
    <a:srgbClr val="151C77"/>
    <a:srgbClr val="0000CC"/>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73" autoAdjust="0"/>
    <p:restoredTop sz="84748" autoAdjust="0"/>
  </p:normalViewPr>
  <p:slideViewPr>
    <p:cSldViewPr snapToGrid="0">
      <p:cViewPr>
        <p:scale>
          <a:sx n="100" d="100"/>
          <a:sy n="100" d="100"/>
        </p:scale>
        <p:origin x="-510" y="-72"/>
      </p:cViewPr>
      <p:guideLst>
        <p:guide orient="horz" pos="503"/>
        <p:guide pos="2879"/>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200" d="100"/>
          <a:sy n="200" d="100"/>
        </p:scale>
        <p:origin x="1122" y="3240"/>
      </p:cViewPr>
      <p:guideLst>
        <p:guide orient="horz" pos="2920"/>
        <p:guide pos="22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033713" cy="461963"/>
          </a:xfrm>
          <a:prstGeom prst="rect">
            <a:avLst/>
          </a:prstGeom>
          <a:noFill/>
          <a:ln w="12700">
            <a:noFill/>
            <a:miter lim="800000"/>
            <a:headEnd/>
            <a:tailEnd/>
          </a:ln>
          <a:effectLst/>
        </p:spPr>
        <p:txBody>
          <a:bodyPr vert="horz" wrap="square" lIns="92165" tIns="46081" rIns="92165" bIns="46081" numCol="1" anchor="t" anchorCtr="0" compatLnSpc="1">
            <a:prstTxWarp prst="textNoShape">
              <a:avLst/>
            </a:prstTxWarp>
          </a:bodyPr>
          <a:lstStyle>
            <a:lvl1pPr algn="l" defTabSz="923925">
              <a:spcBef>
                <a:spcPct val="0"/>
              </a:spcBef>
              <a:buClrTx/>
              <a:buSzTx/>
              <a:buFontTx/>
              <a:buNone/>
              <a:defRPr>
                <a:latin typeface="Arial" charset="0"/>
              </a:defRPr>
            </a:lvl1pPr>
          </a:lstStyle>
          <a:p>
            <a:endParaRPr lang="en-US"/>
          </a:p>
        </p:txBody>
      </p:sp>
      <p:sp>
        <p:nvSpPr>
          <p:cNvPr id="82947" name="Rectangle 3"/>
          <p:cNvSpPr>
            <a:spLocks noGrp="1" noChangeArrowheads="1"/>
          </p:cNvSpPr>
          <p:nvPr>
            <p:ph type="dt" sz="quarter" idx="1"/>
          </p:nvPr>
        </p:nvSpPr>
        <p:spPr bwMode="auto">
          <a:xfrm>
            <a:off x="3963988" y="0"/>
            <a:ext cx="3033712" cy="461963"/>
          </a:xfrm>
          <a:prstGeom prst="rect">
            <a:avLst/>
          </a:prstGeom>
          <a:noFill/>
          <a:ln w="12700">
            <a:noFill/>
            <a:miter lim="800000"/>
            <a:headEnd/>
            <a:tailEnd/>
          </a:ln>
          <a:effectLst/>
        </p:spPr>
        <p:txBody>
          <a:bodyPr vert="horz" wrap="square" lIns="92165" tIns="46081" rIns="92165" bIns="46081" numCol="1" anchor="t" anchorCtr="0" compatLnSpc="1">
            <a:prstTxWarp prst="textNoShape">
              <a:avLst/>
            </a:prstTxWarp>
          </a:bodyPr>
          <a:lstStyle>
            <a:lvl1pPr algn="r" defTabSz="923925">
              <a:spcBef>
                <a:spcPct val="0"/>
              </a:spcBef>
              <a:buClrTx/>
              <a:buSzTx/>
              <a:buFontTx/>
              <a:buNone/>
              <a:defRPr>
                <a:latin typeface="Arial" charset="0"/>
              </a:defRPr>
            </a:lvl1pPr>
          </a:lstStyle>
          <a:p>
            <a:endParaRPr lang="en-US"/>
          </a:p>
        </p:txBody>
      </p:sp>
      <p:sp>
        <p:nvSpPr>
          <p:cNvPr id="82948" name="Rectangle 4"/>
          <p:cNvSpPr>
            <a:spLocks noGrp="1" noChangeArrowheads="1"/>
          </p:cNvSpPr>
          <p:nvPr>
            <p:ph type="ftr" sz="quarter" idx="2"/>
          </p:nvPr>
        </p:nvSpPr>
        <p:spPr bwMode="auto">
          <a:xfrm>
            <a:off x="0" y="8799513"/>
            <a:ext cx="3033713" cy="458787"/>
          </a:xfrm>
          <a:prstGeom prst="rect">
            <a:avLst/>
          </a:prstGeom>
          <a:noFill/>
          <a:ln w="12700">
            <a:noFill/>
            <a:miter lim="800000"/>
            <a:headEnd/>
            <a:tailEnd/>
          </a:ln>
          <a:effectLst/>
        </p:spPr>
        <p:txBody>
          <a:bodyPr vert="horz" wrap="square" lIns="92165" tIns="46081" rIns="92165" bIns="46081" numCol="1" anchor="b" anchorCtr="0" compatLnSpc="1">
            <a:prstTxWarp prst="textNoShape">
              <a:avLst/>
            </a:prstTxWarp>
          </a:bodyPr>
          <a:lstStyle>
            <a:lvl1pPr algn="l" defTabSz="923925">
              <a:spcBef>
                <a:spcPct val="0"/>
              </a:spcBef>
              <a:buClrTx/>
              <a:buSzTx/>
              <a:buFontTx/>
              <a:buNone/>
              <a:defRPr>
                <a:latin typeface="Arial" charset="0"/>
              </a:defRPr>
            </a:lvl1pPr>
          </a:lstStyle>
          <a:p>
            <a:endParaRPr lang="en-US"/>
          </a:p>
        </p:txBody>
      </p:sp>
      <p:sp>
        <p:nvSpPr>
          <p:cNvPr id="82949" name="Rectangle 5"/>
          <p:cNvSpPr>
            <a:spLocks noGrp="1" noChangeArrowheads="1"/>
          </p:cNvSpPr>
          <p:nvPr>
            <p:ph type="sldNum" sz="quarter" idx="3"/>
          </p:nvPr>
        </p:nvSpPr>
        <p:spPr bwMode="auto">
          <a:xfrm>
            <a:off x="3963988" y="8799513"/>
            <a:ext cx="3033712" cy="458787"/>
          </a:xfrm>
          <a:prstGeom prst="rect">
            <a:avLst/>
          </a:prstGeom>
          <a:noFill/>
          <a:ln w="12700">
            <a:noFill/>
            <a:miter lim="800000"/>
            <a:headEnd/>
            <a:tailEnd/>
          </a:ln>
          <a:effectLst/>
        </p:spPr>
        <p:txBody>
          <a:bodyPr vert="horz" wrap="square" lIns="92165" tIns="46081" rIns="92165" bIns="46081" numCol="1" anchor="b" anchorCtr="0" compatLnSpc="1">
            <a:prstTxWarp prst="textNoShape">
              <a:avLst/>
            </a:prstTxWarp>
          </a:bodyPr>
          <a:lstStyle>
            <a:lvl1pPr algn="r" defTabSz="923925">
              <a:spcBef>
                <a:spcPct val="0"/>
              </a:spcBef>
              <a:buClrTx/>
              <a:buSzTx/>
              <a:buFontTx/>
              <a:buNone/>
              <a:defRPr>
                <a:latin typeface="Arial" charset="0"/>
              </a:defRPr>
            </a:lvl1pPr>
          </a:lstStyle>
          <a:p>
            <a:fld id="{0A213077-024C-4D39-AAC9-B8634BF7FDF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033713" cy="463550"/>
          </a:xfrm>
          <a:prstGeom prst="rect">
            <a:avLst/>
          </a:prstGeom>
          <a:noFill/>
          <a:ln w="9525">
            <a:noFill/>
            <a:miter lim="800000"/>
            <a:headEnd/>
            <a:tailEnd/>
          </a:ln>
          <a:effectLst/>
        </p:spPr>
        <p:txBody>
          <a:bodyPr vert="horz" wrap="square" lIns="92165" tIns="46081" rIns="92165" bIns="46081" numCol="1" anchor="t" anchorCtr="0" compatLnSpc="1">
            <a:prstTxWarp prst="textNoShape">
              <a:avLst/>
            </a:prstTxWarp>
          </a:bodyPr>
          <a:lstStyle>
            <a:lvl1pPr algn="l" defTabSz="923925">
              <a:spcBef>
                <a:spcPct val="0"/>
              </a:spcBef>
              <a:buClrTx/>
              <a:buSzTx/>
              <a:buFontTx/>
              <a:buNone/>
              <a:defRPr>
                <a:latin typeface="Arial" charset="0"/>
              </a:defRPr>
            </a:lvl1pPr>
          </a:lstStyle>
          <a:p>
            <a:endParaRPr lang="en-US"/>
          </a:p>
        </p:txBody>
      </p:sp>
      <p:sp>
        <p:nvSpPr>
          <p:cNvPr id="39939" name="Rectangle 3"/>
          <p:cNvSpPr>
            <a:spLocks noGrp="1" noChangeArrowheads="1"/>
          </p:cNvSpPr>
          <p:nvPr>
            <p:ph type="dt" idx="1"/>
          </p:nvPr>
        </p:nvSpPr>
        <p:spPr bwMode="auto">
          <a:xfrm>
            <a:off x="3963988" y="0"/>
            <a:ext cx="3033712" cy="463550"/>
          </a:xfrm>
          <a:prstGeom prst="rect">
            <a:avLst/>
          </a:prstGeom>
          <a:noFill/>
          <a:ln w="9525">
            <a:noFill/>
            <a:miter lim="800000"/>
            <a:headEnd/>
            <a:tailEnd/>
          </a:ln>
          <a:effectLst/>
        </p:spPr>
        <p:txBody>
          <a:bodyPr vert="horz" wrap="square" lIns="92165" tIns="46081" rIns="92165" bIns="46081" numCol="1" anchor="t" anchorCtr="0" compatLnSpc="1">
            <a:prstTxWarp prst="textNoShape">
              <a:avLst/>
            </a:prstTxWarp>
          </a:bodyPr>
          <a:lstStyle>
            <a:lvl1pPr algn="r" defTabSz="923925">
              <a:spcBef>
                <a:spcPct val="0"/>
              </a:spcBef>
              <a:buClrTx/>
              <a:buSzTx/>
              <a:buFontTx/>
              <a:buNone/>
              <a:defRPr>
                <a:latin typeface="Arial" charset="0"/>
              </a:defRPr>
            </a:lvl1pPr>
          </a:lstStyle>
          <a:p>
            <a:endParaRPr lang="en-US"/>
          </a:p>
        </p:txBody>
      </p:sp>
      <p:sp>
        <p:nvSpPr>
          <p:cNvPr id="39940" name="Rectangle 4"/>
          <p:cNvSpPr>
            <a:spLocks noChangeArrowheads="1" noTextEdit="1"/>
          </p:cNvSpPr>
          <p:nvPr>
            <p:ph type="sldImg" idx="2"/>
          </p:nvPr>
        </p:nvSpPr>
        <p:spPr bwMode="auto">
          <a:xfrm>
            <a:off x="1182688" y="693738"/>
            <a:ext cx="4637087" cy="3478212"/>
          </a:xfrm>
          <a:prstGeom prst="rect">
            <a:avLst/>
          </a:prstGeom>
          <a:noFill/>
          <a:ln w="9525">
            <a:solidFill>
              <a:srgbClr val="000000"/>
            </a:solidFill>
            <a:miter lim="800000"/>
            <a:headEnd/>
            <a:tailEnd/>
          </a:ln>
          <a:effectLst/>
        </p:spPr>
      </p:sp>
      <p:sp>
        <p:nvSpPr>
          <p:cNvPr id="39941" name="Rectangle 5"/>
          <p:cNvSpPr>
            <a:spLocks noGrp="1" noChangeArrowheads="1"/>
          </p:cNvSpPr>
          <p:nvPr>
            <p:ph type="body" sz="quarter" idx="3"/>
          </p:nvPr>
        </p:nvSpPr>
        <p:spPr bwMode="auto">
          <a:xfrm>
            <a:off x="933450" y="4400550"/>
            <a:ext cx="5130800" cy="4176713"/>
          </a:xfrm>
          <a:prstGeom prst="rect">
            <a:avLst/>
          </a:prstGeom>
          <a:noFill/>
          <a:ln w="9525">
            <a:noFill/>
            <a:miter lim="800000"/>
            <a:headEnd/>
            <a:tailEnd/>
          </a:ln>
          <a:effectLst/>
        </p:spPr>
        <p:txBody>
          <a:bodyPr vert="horz" wrap="square" lIns="92165" tIns="46081" rIns="92165" bIns="4608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942" name="Rectangle 6"/>
          <p:cNvSpPr>
            <a:spLocks noGrp="1" noChangeArrowheads="1"/>
          </p:cNvSpPr>
          <p:nvPr>
            <p:ph type="ftr" sz="quarter" idx="4"/>
          </p:nvPr>
        </p:nvSpPr>
        <p:spPr bwMode="auto">
          <a:xfrm>
            <a:off x="0" y="8807450"/>
            <a:ext cx="3033713" cy="463550"/>
          </a:xfrm>
          <a:prstGeom prst="rect">
            <a:avLst/>
          </a:prstGeom>
          <a:noFill/>
          <a:ln w="9525">
            <a:noFill/>
            <a:miter lim="800000"/>
            <a:headEnd/>
            <a:tailEnd/>
          </a:ln>
          <a:effectLst/>
        </p:spPr>
        <p:txBody>
          <a:bodyPr vert="horz" wrap="square" lIns="92165" tIns="46081" rIns="92165" bIns="46081" numCol="1" anchor="b" anchorCtr="0" compatLnSpc="1">
            <a:prstTxWarp prst="textNoShape">
              <a:avLst/>
            </a:prstTxWarp>
          </a:bodyPr>
          <a:lstStyle>
            <a:lvl1pPr algn="l" defTabSz="923925">
              <a:spcBef>
                <a:spcPct val="0"/>
              </a:spcBef>
              <a:buClrTx/>
              <a:buSzTx/>
              <a:buFontTx/>
              <a:buNone/>
              <a:defRPr>
                <a:latin typeface="Arial" charset="0"/>
              </a:defRPr>
            </a:lvl1pPr>
          </a:lstStyle>
          <a:p>
            <a:endParaRPr lang="en-US"/>
          </a:p>
        </p:txBody>
      </p:sp>
      <p:sp>
        <p:nvSpPr>
          <p:cNvPr id="39943" name="Rectangle 7"/>
          <p:cNvSpPr>
            <a:spLocks noGrp="1" noChangeArrowheads="1"/>
          </p:cNvSpPr>
          <p:nvPr>
            <p:ph type="sldNum" sz="quarter" idx="5"/>
          </p:nvPr>
        </p:nvSpPr>
        <p:spPr bwMode="auto">
          <a:xfrm>
            <a:off x="3963988" y="8807450"/>
            <a:ext cx="3033712" cy="463550"/>
          </a:xfrm>
          <a:prstGeom prst="rect">
            <a:avLst/>
          </a:prstGeom>
          <a:noFill/>
          <a:ln w="9525">
            <a:noFill/>
            <a:miter lim="800000"/>
            <a:headEnd/>
            <a:tailEnd/>
          </a:ln>
          <a:effectLst/>
        </p:spPr>
        <p:txBody>
          <a:bodyPr vert="horz" wrap="square" lIns="92165" tIns="46081" rIns="92165" bIns="46081" numCol="1" anchor="b" anchorCtr="0" compatLnSpc="1">
            <a:prstTxWarp prst="textNoShape">
              <a:avLst/>
            </a:prstTxWarp>
          </a:bodyPr>
          <a:lstStyle>
            <a:lvl1pPr algn="r" defTabSz="923925">
              <a:spcBef>
                <a:spcPct val="0"/>
              </a:spcBef>
              <a:buClrTx/>
              <a:buSzTx/>
              <a:buFontTx/>
              <a:buNone/>
              <a:defRPr>
                <a:latin typeface="Arial" charset="0"/>
              </a:defRPr>
            </a:lvl1pPr>
          </a:lstStyle>
          <a:p>
            <a:fld id="{8E38B647-136A-41BD-A042-A551EC86E05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2D382-6E81-4C53-80BD-B6786211FC9B}" type="slidenum">
              <a:rPr lang="en-US"/>
              <a:pPr/>
              <a:t>1</a:t>
            </a:fld>
            <a:endParaRPr lang="en-US"/>
          </a:p>
        </p:txBody>
      </p:sp>
      <p:sp>
        <p:nvSpPr>
          <p:cNvPr id="3023874" name="Rectangle 2"/>
          <p:cNvSpPr>
            <a:spLocks noChangeArrowheads="1" noTextEdit="1"/>
          </p:cNvSpPr>
          <p:nvPr>
            <p:ph type="sldImg"/>
          </p:nvPr>
        </p:nvSpPr>
        <p:spPr>
          <a:xfrm>
            <a:off x="1187450" y="693738"/>
            <a:ext cx="4635500" cy="3476625"/>
          </a:xfrm>
          <a:ln/>
        </p:spPr>
      </p:sp>
      <p:sp>
        <p:nvSpPr>
          <p:cNvPr id="3023875" name="Rectangle 3"/>
          <p:cNvSpPr>
            <a:spLocks noGrp="1" noChangeArrowheads="1"/>
          </p:cNvSpPr>
          <p:nvPr>
            <p:ph type="body" idx="1"/>
          </p:nvPr>
        </p:nvSpPr>
        <p:spPr/>
        <p:txBody>
          <a:bodyPr/>
          <a:lstStyle/>
          <a:p>
            <a:r>
              <a:rPr lang="en-US" sz="1400"/>
              <a:t>   </a:t>
            </a:r>
          </a:p>
          <a:p>
            <a:endParaRPr lang="en-US" sz="1400"/>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F3FAA-477F-4D18-953D-2E1FEAA1B1E2}" type="slidenum">
              <a:rPr lang="en-US"/>
              <a:pPr/>
              <a:t>12</a:t>
            </a:fld>
            <a:endParaRPr lang="en-US"/>
          </a:p>
        </p:txBody>
      </p:sp>
      <p:sp>
        <p:nvSpPr>
          <p:cNvPr id="3175426" name="Rectangle 2"/>
          <p:cNvSpPr>
            <a:spLocks noChangeArrowheads="1" noTextEdit="1"/>
          </p:cNvSpPr>
          <p:nvPr>
            <p:ph type="sldImg"/>
          </p:nvPr>
        </p:nvSpPr>
        <p:spPr>
          <a:xfrm>
            <a:off x="1190625" y="701675"/>
            <a:ext cx="4618038" cy="3463925"/>
          </a:xfrm>
          <a:ln/>
        </p:spPr>
      </p:sp>
      <p:sp>
        <p:nvSpPr>
          <p:cNvPr id="3175427" name="Rectangle 3"/>
          <p:cNvSpPr>
            <a:spLocks noGrp="1" noChangeArrowheads="1"/>
          </p:cNvSpPr>
          <p:nvPr>
            <p:ph type="body" idx="1"/>
          </p:nvPr>
        </p:nvSpPr>
        <p:spPr>
          <a:xfrm>
            <a:off x="933450" y="4403725"/>
            <a:ext cx="5130800" cy="4168775"/>
          </a:xfrm>
        </p:spPr>
        <p:txBody>
          <a:bodyPr/>
          <a:lstStyle/>
          <a:p>
            <a:r>
              <a:rPr lang="en-US"/>
              <a:t>AFWA plans to use all 55 Environmental Data Records throughout AFW.  </a:t>
            </a:r>
          </a:p>
          <a:p>
            <a:r>
              <a:rPr lang="en-US"/>
              <a:t>Shown are the planned uses broken down by area (Land, Atmosphere, Space)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DF2B7DE0-C427-4B19-BAA7-9225ED017524}" type="slidenum">
              <a:rPr lang="en-US"/>
              <a:pPr/>
              <a:t>13</a:t>
            </a:fld>
            <a:endParaRPr lang="en-US"/>
          </a:p>
        </p:txBody>
      </p:sp>
      <p:sp>
        <p:nvSpPr>
          <p:cNvPr id="3190786" name="Rectangle 2"/>
          <p:cNvSpPr>
            <a:spLocks noChangeArrowheads="1"/>
          </p:cNvSpPr>
          <p:nvPr/>
        </p:nvSpPr>
        <p:spPr bwMode="auto">
          <a:xfrm>
            <a:off x="3967163" y="0"/>
            <a:ext cx="3030537" cy="463550"/>
          </a:xfrm>
          <a:prstGeom prst="rect">
            <a:avLst/>
          </a:prstGeom>
          <a:noFill/>
          <a:ln w="9525">
            <a:noFill/>
            <a:miter lim="800000"/>
            <a:headEnd/>
            <a:tailEnd/>
          </a:ln>
          <a:effectLst/>
        </p:spPr>
        <p:txBody>
          <a:bodyPr wrap="none" anchor="ctr"/>
          <a:lstStyle/>
          <a:p>
            <a:endParaRPr lang="en-US"/>
          </a:p>
        </p:txBody>
      </p:sp>
      <p:sp>
        <p:nvSpPr>
          <p:cNvPr id="3190787" name="Rectangle 3"/>
          <p:cNvSpPr>
            <a:spLocks noChangeArrowheads="1"/>
          </p:cNvSpPr>
          <p:nvPr/>
        </p:nvSpPr>
        <p:spPr bwMode="auto">
          <a:xfrm>
            <a:off x="3967163" y="8807450"/>
            <a:ext cx="3030537" cy="463550"/>
          </a:xfrm>
          <a:prstGeom prst="rect">
            <a:avLst/>
          </a:prstGeom>
          <a:noFill/>
          <a:ln w="9525">
            <a:noFill/>
            <a:miter lim="800000"/>
            <a:headEnd/>
            <a:tailEnd/>
          </a:ln>
          <a:effectLst/>
        </p:spPr>
        <p:txBody>
          <a:bodyPr lIns="19453" tIns="0" rIns="19453" bIns="0" anchor="b"/>
          <a:lstStyle/>
          <a:p>
            <a:pPr algn="r" defTabSz="933450">
              <a:spcBef>
                <a:spcPct val="0"/>
              </a:spcBef>
              <a:buClrTx/>
              <a:buSzTx/>
              <a:buFontTx/>
              <a:buNone/>
            </a:pPr>
            <a:r>
              <a:rPr lang="en-US" sz="1000" i="1">
                <a:latin typeface="Arial" charset="0"/>
              </a:rPr>
              <a:t>5</a:t>
            </a:r>
          </a:p>
        </p:txBody>
      </p:sp>
      <p:sp>
        <p:nvSpPr>
          <p:cNvPr id="3190788" name="Rectangle 4"/>
          <p:cNvSpPr>
            <a:spLocks noChangeArrowheads="1"/>
          </p:cNvSpPr>
          <p:nvPr/>
        </p:nvSpPr>
        <p:spPr bwMode="auto">
          <a:xfrm>
            <a:off x="0" y="8807450"/>
            <a:ext cx="3030538" cy="463550"/>
          </a:xfrm>
          <a:prstGeom prst="rect">
            <a:avLst/>
          </a:prstGeom>
          <a:noFill/>
          <a:ln w="9525">
            <a:noFill/>
            <a:miter lim="800000"/>
            <a:headEnd/>
            <a:tailEnd/>
          </a:ln>
          <a:effectLst/>
        </p:spPr>
        <p:txBody>
          <a:bodyPr wrap="none" anchor="ctr"/>
          <a:lstStyle/>
          <a:p>
            <a:endParaRPr lang="en-US"/>
          </a:p>
        </p:txBody>
      </p:sp>
      <p:sp>
        <p:nvSpPr>
          <p:cNvPr id="3190789" name="Rectangle 5"/>
          <p:cNvSpPr>
            <a:spLocks noChangeArrowheads="1"/>
          </p:cNvSpPr>
          <p:nvPr/>
        </p:nvSpPr>
        <p:spPr bwMode="auto">
          <a:xfrm>
            <a:off x="0" y="0"/>
            <a:ext cx="3030538" cy="463550"/>
          </a:xfrm>
          <a:prstGeom prst="rect">
            <a:avLst/>
          </a:prstGeom>
          <a:noFill/>
          <a:ln w="9525">
            <a:noFill/>
            <a:miter lim="800000"/>
            <a:headEnd/>
            <a:tailEnd/>
          </a:ln>
          <a:effectLst/>
        </p:spPr>
        <p:txBody>
          <a:bodyPr wrap="none" anchor="ctr"/>
          <a:lstStyle/>
          <a:p>
            <a:endParaRPr lang="en-US"/>
          </a:p>
        </p:txBody>
      </p:sp>
      <p:sp>
        <p:nvSpPr>
          <p:cNvPr id="3190790" name="Rectangle 6"/>
          <p:cNvSpPr>
            <a:spLocks noChangeArrowheads="1" noTextEdit="1"/>
          </p:cNvSpPr>
          <p:nvPr>
            <p:ph type="sldImg"/>
          </p:nvPr>
        </p:nvSpPr>
        <p:spPr>
          <a:xfrm>
            <a:off x="1190625" y="701675"/>
            <a:ext cx="4618038" cy="3463925"/>
          </a:xfrm>
          <a:ln w="12700" cap="flat">
            <a:solidFill>
              <a:schemeClr val="tx1"/>
            </a:solidFill>
          </a:ln>
        </p:spPr>
      </p:sp>
      <p:sp>
        <p:nvSpPr>
          <p:cNvPr id="3190791" name="Rectangle 7"/>
          <p:cNvSpPr>
            <a:spLocks noGrp="1" noChangeArrowheads="1"/>
          </p:cNvSpPr>
          <p:nvPr>
            <p:ph type="body" idx="1"/>
          </p:nvPr>
        </p:nvSpPr>
        <p:spPr>
          <a:xfrm>
            <a:off x="425450" y="4403725"/>
            <a:ext cx="6146800" cy="4171950"/>
          </a:xfrm>
          <a:noFill/>
          <a:ln/>
        </p:spPr>
        <p:txBody>
          <a:bodyPr lIns="94021" tIns="47011" rIns="94021" bIns="47011"/>
          <a:lstStyle/>
          <a:p>
            <a:pPr>
              <a:lnSpc>
                <a:spcPct val="90000"/>
              </a:lnSpc>
              <a:buFont typeface="Wingdings" pitchFamily="2" charset="2"/>
              <a:buChar char="§"/>
            </a:pPr>
            <a:r>
              <a:rPr lang="en-US">
                <a:latin typeface="Arial" charset="0"/>
              </a:rPr>
              <a:t> NPOESS will provide numerous improvements for observations of the troposphere and space environment </a:t>
            </a:r>
          </a:p>
          <a:p>
            <a:pPr lvl="1">
              <a:lnSpc>
                <a:spcPct val="90000"/>
              </a:lnSpc>
              <a:buFont typeface="Wingdings" pitchFamily="2" charset="2"/>
              <a:buChar char="§"/>
            </a:pPr>
            <a:r>
              <a:rPr lang="en-US">
                <a:latin typeface="Arial" charset="0"/>
              </a:rPr>
              <a:t>Dynamic update to snow cover/depth (Clouds, SNODEP)</a:t>
            </a:r>
          </a:p>
          <a:p>
            <a:pPr lvl="1">
              <a:lnSpc>
                <a:spcPct val="90000"/>
              </a:lnSpc>
              <a:buFont typeface="Wingdings" pitchFamily="2" charset="2"/>
              <a:buChar char="§"/>
            </a:pPr>
            <a:r>
              <a:rPr lang="en-US">
                <a:latin typeface="Arial" charset="0"/>
              </a:rPr>
              <a:t>  Dynamic update to Vegetative Index field (LSM-A)</a:t>
            </a:r>
          </a:p>
          <a:p>
            <a:pPr lvl="1">
              <a:lnSpc>
                <a:spcPct val="90000"/>
              </a:lnSpc>
              <a:buFont typeface="Wingdings" pitchFamily="2" charset="2"/>
              <a:buChar char="§"/>
            </a:pPr>
            <a:r>
              <a:rPr lang="en-US">
                <a:latin typeface="Arial" charset="0"/>
              </a:rPr>
              <a:t>  Soil Moisture EDR for LSM-A</a:t>
            </a:r>
          </a:p>
          <a:p>
            <a:pPr lvl="1">
              <a:lnSpc>
                <a:spcPct val="90000"/>
              </a:lnSpc>
              <a:buFont typeface="Wingdings" pitchFamily="2" charset="2"/>
              <a:buChar char="§"/>
            </a:pPr>
            <a:r>
              <a:rPr lang="en-US">
                <a:latin typeface="Arial" charset="0"/>
              </a:rPr>
              <a:t>  Primary input to GAIM for ionospheric specification</a:t>
            </a:r>
          </a:p>
          <a:p>
            <a:pPr>
              <a:lnSpc>
                <a:spcPct val="90000"/>
              </a:lnSpc>
              <a:buFont typeface="Wingdings" pitchFamily="2" charset="2"/>
              <a:buChar char="§"/>
            </a:pPr>
            <a:r>
              <a:rPr lang="en-US">
                <a:latin typeface="Arial" charset="0"/>
              </a:rPr>
              <a:t> Other Exploitation efforts include beginning work to assimilate NPOESS data into PAR and CDFS II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CB21570-94F8-4F19-8528-AA08A68BE679}" type="slidenum">
              <a:rPr lang="en-US"/>
              <a:pPr/>
              <a:t>14</a:t>
            </a:fld>
            <a:endParaRPr lang="en-US"/>
          </a:p>
        </p:txBody>
      </p:sp>
      <p:sp>
        <p:nvSpPr>
          <p:cNvPr id="3247106" name="Rectangle 2"/>
          <p:cNvSpPr>
            <a:spLocks noChangeArrowheads="1"/>
          </p:cNvSpPr>
          <p:nvPr/>
        </p:nvSpPr>
        <p:spPr bwMode="auto">
          <a:xfrm>
            <a:off x="3967163" y="0"/>
            <a:ext cx="3030537" cy="463550"/>
          </a:xfrm>
          <a:prstGeom prst="rect">
            <a:avLst/>
          </a:prstGeom>
          <a:noFill/>
          <a:ln w="9525">
            <a:noFill/>
            <a:miter lim="800000"/>
            <a:headEnd/>
            <a:tailEnd/>
          </a:ln>
          <a:effectLst/>
        </p:spPr>
        <p:txBody>
          <a:bodyPr wrap="none" anchor="ctr"/>
          <a:lstStyle/>
          <a:p>
            <a:endParaRPr lang="en-US"/>
          </a:p>
        </p:txBody>
      </p:sp>
      <p:sp>
        <p:nvSpPr>
          <p:cNvPr id="3247107" name="Rectangle 3"/>
          <p:cNvSpPr>
            <a:spLocks noChangeArrowheads="1"/>
          </p:cNvSpPr>
          <p:nvPr/>
        </p:nvSpPr>
        <p:spPr bwMode="auto">
          <a:xfrm>
            <a:off x="3967163" y="8807450"/>
            <a:ext cx="3030537" cy="463550"/>
          </a:xfrm>
          <a:prstGeom prst="rect">
            <a:avLst/>
          </a:prstGeom>
          <a:noFill/>
          <a:ln w="9525">
            <a:noFill/>
            <a:miter lim="800000"/>
            <a:headEnd/>
            <a:tailEnd/>
          </a:ln>
          <a:effectLst/>
        </p:spPr>
        <p:txBody>
          <a:bodyPr lIns="19453" tIns="0" rIns="19453" bIns="0" anchor="b"/>
          <a:lstStyle/>
          <a:p>
            <a:pPr algn="r" defTabSz="933450">
              <a:spcBef>
                <a:spcPct val="0"/>
              </a:spcBef>
              <a:buClrTx/>
              <a:buSzTx/>
              <a:buFontTx/>
              <a:buNone/>
            </a:pPr>
            <a:r>
              <a:rPr lang="en-US" sz="1000" i="1">
                <a:latin typeface="Arial" charset="0"/>
              </a:rPr>
              <a:t>5</a:t>
            </a:r>
          </a:p>
        </p:txBody>
      </p:sp>
      <p:sp>
        <p:nvSpPr>
          <p:cNvPr id="3247108" name="Rectangle 4"/>
          <p:cNvSpPr>
            <a:spLocks noChangeArrowheads="1"/>
          </p:cNvSpPr>
          <p:nvPr/>
        </p:nvSpPr>
        <p:spPr bwMode="auto">
          <a:xfrm>
            <a:off x="0" y="8807450"/>
            <a:ext cx="3030538" cy="463550"/>
          </a:xfrm>
          <a:prstGeom prst="rect">
            <a:avLst/>
          </a:prstGeom>
          <a:noFill/>
          <a:ln w="9525">
            <a:noFill/>
            <a:miter lim="800000"/>
            <a:headEnd/>
            <a:tailEnd/>
          </a:ln>
          <a:effectLst/>
        </p:spPr>
        <p:txBody>
          <a:bodyPr wrap="none" anchor="ctr"/>
          <a:lstStyle/>
          <a:p>
            <a:endParaRPr lang="en-US"/>
          </a:p>
        </p:txBody>
      </p:sp>
      <p:sp>
        <p:nvSpPr>
          <p:cNvPr id="3247109" name="Rectangle 5"/>
          <p:cNvSpPr>
            <a:spLocks noChangeArrowheads="1"/>
          </p:cNvSpPr>
          <p:nvPr/>
        </p:nvSpPr>
        <p:spPr bwMode="auto">
          <a:xfrm>
            <a:off x="0" y="0"/>
            <a:ext cx="3030538" cy="463550"/>
          </a:xfrm>
          <a:prstGeom prst="rect">
            <a:avLst/>
          </a:prstGeom>
          <a:noFill/>
          <a:ln w="9525">
            <a:noFill/>
            <a:miter lim="800000"/>
            <a:headEnd/>
            <a:tailEnd/>
          </a:ln>
          <a:effectLst/>
        </p:spPr>
        <p:txBody>
          <a:bodyPr wrap="none" anchor="ctr"/>
          <a:lstStyle/>
          <a:p>
            <a:endParaRPr lang="en-US"/>
          </a:p>
        </p:txBody>
      </p:sp>
      <p:sp>
        <p:nvSpPr>
          <p:cNvPr id="3247110" name="Rectangle 6"/>
          <p:cNvSpPr>
            <a:spLocks noChangeArrowheads="1" noTextEdit="1"/>
          </p:cNvSpPr>
          <p:nvPr>
            <p:ph type="sldImg"/>
          </p:nvPr>
        </p:nvSpPr>
        <p:spPr>
          <a:xfrm>
            <a:off x="1190625" y="701675"/>
            <a:ext cx="4618038" cy="3463925"/>
          </a:xfrm>
          <a:ln w="12700" cap="flat">
            <a:solidFill>
              <a:schemeClr val="tx1"/>
            </a:solidFill>
          </a:ln>
        </p:spPr>
      </p:sp>
      <p:sp>
        <p:nvSpPr>
          <p:cNvPr id="3247111" name="Rectangle 7"/>
          <p:cNvSpPr>
            <a:spLocks noGrp="1" noChangeArrowheads="1"/>
          </p:cNvSpPr>
          <p:nvPr>
            <p:ph type="body" idx="1"/>
          </p:nvPr>
        </p:nvSpPr>
        <p:spPr>
          <a:xfrm>
            <a:off x="425450" y="4403725"/>
            <a:ext cx="6146800" cy="4171950"/>
          </a:xfrm>
          <a:noFill/>
          <a:ln/>
        </p:spPr>
        <p:txBody>
          <a:bodyPr lIns="94021" tIns="47011" rIns="94021" bIns="47011"/>
          <a:lstStyle/>
          <a:p>
            <a:pPr>
              <a:lnSpc>
                <a:spcPct val="90000"/>
              </a:lnSpc>
              <a:buFont typeface="Wingdings" pitchFamily="2" charset="2"/>
              <a:buChar char="§"/>
            </a:pPr>
            <a:r>
              <a:rPr lang="en-US">
                <a:latin typeface="Arial" charset="0"/>
              </a:rPr>
              <a:t> NPOESS will provide numerous improvements for observations of the troposphere and space environment </a:t>
            </a:r>
          </a:p>
          <a:p>
            <a:pPr lvl="1">
              <a:lnSpc>
                <a:spcPct val="90000"/>
              </a:lnSpc>
              <a:buFont typeface="Wingdings" pitchFamily="2" charset="2"/>
              <a:buChar char="§"/>
            </a:pPr>
            <a:r>
              <a:rPr lang="en-US">
                <a:latin typeface="Arial" charset="0"/>
              </a:rPr>
              <a:t>Dynamic update to snow cover/depth (Clouds, SNODEP)</a:t>
            </a:r>
          </a:p>
          <a:p>
            <a:pPr lvl="1">
              <a:lnSpc>
                <a:spcPct val="90000"/>
              </a:lnSpc>
              <a:buFont typeface="Wingdings" pitchFamily="2" charset="2"/>
              <a:buChar char="§"/>
            </a:pPr>
            <a:r>
              <a:rPr lang="en-US">
                <a:latin typeface="Arial" charset="0"/>
              </a:rPr>
              <a:t>  Dynamic update to Vegetative Index field (LSM-A)</a:t>
            </a:r>
          </a:p>
          <a:p>
            <a:pPr lvl="1">
              <a:lnSpc>
                <a:spcPct val="90000"/>
              </a:lnSpc>
              <a:buFont typeface="Wingdings" pitchFamily="2" charset="2"/>
              <a:buChar char="§"/>
            </a:pPr>
            <a:r>
              <a:rPr lang="en-US">
                <a:latin typeface="Arial" charset="0"/>
              </a:rPr>
              <a:t>  Soil Moisture EDR for LSM-A</a:t>
            </a:r>
          </a:p>
          <a:p>
            <a:pPr lvl="1">
              <a:lnSpc>
                <a:spcPct val="90000"/>
              </a:lnSpc>
              <a:buFont typeface="Wingdings" pitchFamily="2" charset="2"/>
              <a:buChar char="§"/>
            </a:pPr>
            <a:r>
              <a:rPr lang="en-US">
                <a:latin typeface="Arial" charset="0"/>
              </a:rPr>
              <a:t>  Primary input to GAIM for ionospheric specification</a:t>
            </a:r>
          </a:p>
          <a:p>
            <a:pPr>
              <a:lnSpc>
                <a:spcPct val="90000"/>
              </a:lnSpc>
              <a:buFont typeface="Wingdings" pitchFamily="2" charset="2"/>
              <a:buChar char="§"/>
            </a:pPr>
            <a:r>
              <a:rPr lang="en-US">
                <a:latin typeface="Arial" charset="0"/>
              </a:rPr>
              <a:t> Other Exploitation efforts include beginning work to assimilate NPOESS data into PAR and CDFS II</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DEEB1-4562-4268-8BE8-56B738D145E2}" type="slidenum">
              <a:rPr lang="en-US"/>
              <a:pPr/>
              <a:t>15</a:t>
            </a:fld>
            <a:endParaRPr lang="en-US"/>
          </a:p>
        </p:txBody>
      </p:sp>
      <p:sp>
        <p:nvSpPr>
          <p:cNvPr id="3163138" name="Rectangle 2"/>
          <p:cNvSpPr>
            <a:spLocks noChangeArrowheads="1" noTextEdit="1"/>
          </p:cNvSpPr>
          <p:nvPr>
            <p:ph type="sldImg"/>
          </p:nvPr>
        </p:nvSpPr>
        <p:spPr>
          <a:ln/>
        </p:spPr>
      </p:sp>
      <p:sp>
        <p:nvSpPr>
          <p:cNvPr id="3163139" name="Rectangle 3"/>
          <p:cNvSpPr>
            <a:spLocks noGrp="1" noChangeArrowheads="1"/>
          </p:cNvSpPr>
          <p:nvPr>
            <p:ph type="body" idx="1"/>
          </p:nvPr>
        </p:nvSpPr>
        <p:spPr/>
        <p:txBody>
          <a:bodyPr/>
          <a:lstStyle/>
          <a:p>
            <a:r>
              <a:rPr lang="en-US" sz="1400"/>
              <a:t>Thank you for your time, do you have any questions?</a:t>
            </a:r>
          </a:p>
          <a:p>
            <a:endParaRPr lang="en-US"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CE4EC-E73C-4B66-A751-51CE941FDF8F}" type="slidenum">
              <a:rPr lang="en-US"/>
              <a:pPr/>
              <a:t>2</a:t>
            </a:fld>
            <a:endParaRPr lang="en-US"/>
          </a:p>
        </p:txBody>
      </p:sp>
      <p:sp>
        <p:nvSpPr>
          <p:cNvPr id="3167234" name="Rectangle 2"/>
          <p:cNvSpPr>
            <a:spLocks noChangeArrowheads="1" noTextEdit="1"/>
          </p:cNvSpPr>
          <p:nvPr>
            <p:ph type="sldImg"/>
          </p:nvPr>
        </p:nvSpPr>
        <p:spPr>
          <a:ln/>
        </p:spPr>
      </p:sp>
      <p:sp>
        <p:nvSpPr>
          <p:cNvPr id="3167235" name="Rectangle 3"/>
          <p:cNvSpPr>
            <a:spLocks noGrp="1" noChangeArrowheads="1"/>
          </p:cNvSpPr>
          <p:nvPr>
            <p:ph type="body" idx="1"/>
          </p:nvPr>
        </p:nvSpPr>
        <p:spPr/>
        <p:txBody>
          <a:bodyPr/>
          <a:lstStyle/>
          <a:p>
            <a:r>
              <a:rPr lang="en-US"/>
              <a:t>Intent is to describe:</a:t>
            </a:r>
          </a:p>
          <a:p>
            <a:endParaRPr lang="en-US"/>
          </a:p>
          <a:p>
            <a:pPr>
              <a:buFontTx/>
              <a:buChar char="-"/>
            </a:pPr>
            <a:r>
              <a:rPr lang="en-US"/>
              <a:t> AFWA mission</a:t>
            </a:r>
          </a:p>
          <a:p>
            <a:pPr>
              <a:buFontTx/>
              <a:buChar char="-"/>
            </a:pPr>
            <a:r>
              <a:rPr lang="en-US"/>
              <a:t> What we use satellite data for</a:t>
            </a:r>
          </a:p>
          <a:p>
            <a:pPr>
              <a:buFontTx/>
              <a:buChar char="-"/>
            </a:pPr>
            <a:r>
              <a:rPr lang="en-US"/>
              <a:t> Our current architecture</a:t>
            </a:r>
          </a:p>
          <a:p>
            <a:pPr>
              <a:buFontTx/>
              <a:buChar char="-"/>
            </a:pPr>
            <a:r>
              <a:rPr lang="en-US"/>
              <a:t> NPOESS example – the kind of activities we need to accomplish to ingest any   new satellite data type</a:t>
            </a:r>
          </a:p>
          <a:p>
            <a:pPr>
              <a:buFontTx/>
              <a:buChar char="-"/>
            </a:pPr>
            <a:r>
              <a:rPr lang="en-US"/>
              <a:t> A few items we plan to use on GOES-R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D5D0D-CF43-4DB3-A385-CA91DE86070D}" type="slidenum">
              <a:rPr lang="en-US"/>
              <a:pPr/>
              <a:t>3</a:t>
            </a:fld>
            <a:endParaRPr lang="en-US"/>
          </a:p>
        </p:txBody>
      </p:sp>
      <p:sp>
        <p:nvSpPr>
          <p:cNvPr id="3231746" name="Rectangle 2"/>
          <p:cNvSpPr>
            <a:spLocks noChangeArrowheads="1" noTextEdit="1"/>
          </p:cNvSpPr>
          <p:nvPr>
            <p:ph type="sldImg"/>
          </p:nvPr>
        </p:nvSpPr>
        <p:spPr>
          <a:ln/>
        </p:spPr>
      </p:sp>
      <p:sp>
        <p:nvSpPr>
          <p:cNvPr id="32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A207A0-511C-4A80-9279-837BE7B9E0E1}" type="slidenum">
              <a:rPr lang="en-US"/>
              <a:pPr/>
              <a:t>4</a:t>
            </a:fld>
            <a:endParaRPr lang="en-US"/>
          </a:p>
        </p:txBody>
      </p:sp>
      <p:sp>
        <p:nvSpPr>
          <p:cNvPr id="3257346" name="Rectangle 2"/>
          <p:cNvSpPr>
            <a:spLocks noChangeArrowheads="1" noTextEdit="1"/>
          </p:cNvSpPr>
          <p:nvPr>
            <p:ph type="sldImg"/>
          </p:nvPr>
        </p:nvSpPr>
        <p:spPr>
          <a:ln/>
        </p:spPr>
      </p:sp>
      <p:sp>
        <p:nvSpPr>
          <p:cNvPr id="3257347" name="Rectangle 3"/>
          <p:cNvSpPr>
            <a:spLocks noGrp="1" noChangeArrowheads="1"/>
          </p:cNvSpPr>
          <p:nvPr>
            <p:ph type="body" idx="1"/>
          </p:nvPr>
        </p:nvSpPr>
        <p:spPr/>
        <p:txBody>
          <a:bodyPr/>
          <a:lstStyle/>
          <a:p>
            <a:r>
              <a:rPr lang="en-US"/>
              <a:t>AFWA supports civilian agencies as well as military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71479-F7B5-4ADD-9083-EC7D82D28D0D}" type="slidenum">
              <a:rPr lang="en-US"/>
              <a:pPr/>
              <a:t>5</a:t>
            </a:fld>
            <a:endParaRPr lang="en-US"/>
          </a:p>
        </p:txBody>
      </p:sp>
      <p:sp>
        <p:nvSpPr>
          <p:cNvPr id="3240962" name="Rectangle 2"/>
          <p:cNvSpPr>
            <a:spLocks noChangeArrowheads="1" noTextEdit="1"/>
          </p:cNvSpPr>
          <p:nvPr>
            <p:ph type="sldImg"/>
          </p:nvPr>
        </p:nvSpPr>
        <p:spPr>
          <a:xfrm>
            <a:off x="1206500" y="704850"/>
            <a:ext cx="4614863" cy="3460750"/>
          </a:xfrm>
          <a:ln w="12700" cap="flat">
            <a:solidFill>
              <a:schemeClr val="tx1"/>
            </a:solidFill>
          </a:ln>
        </p:spPr>
      </p:sp>
      <p:sp>
        <p:nvSpPr>
          <p:cNvPr id="3240963" name="Rectangle 3"/>
          <p:cNvSpPr>
            <a:spLocks noGrp="1" noChangeArrowheads="1"/>
          </p:cNvSpPr>
          <p:nvPr>
            <p:ph type="body" idx="1"/>
          </p:nvPr>
        </p:nvSpPr>
        <p:spPr>
          <a:xfrm>
            <a:off x="935038" y="4403725"/>
            <a:ext cx="5127625" cy="4168775"/>
          </a:xfrm>
          <a:ln/>
        </p:spPr>
        <p:txBody>
          <a:bodyPr lIns="94743" tIns="48176" rIns="94743" bIns="48176"/>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0FD72B-98AB-49E0-8EDD-58C6F2441345}" type="slidenum">
              <a:rPr lang="en-US"/>
              <a:pPr/>
              <a:t>7</a:t>
            </a:fld>
            <a:endParaRPr lang="en-US"/>
          </a:p>
        </p:txBody>
      </p:sp>
      <p:sp>
        <p:nvSpPr>
          <p:cNvPr id="3259394" name="Rectangle 2"/>
          <p:cNvSpPr>
            <a:spLocks noChangeArrowheads="1" noTextEdit="1"/>
          </p:cNvSpPr>
          <p:nvPr>
            <p:ph type="sldImg"/>
          </p:nvPr>
        </p:nvSpPr>
        <p:spPr>
          <a:ln/>
        </p:spPr>
      </p:sp>
      <p:sp>
        <p:nvSpPr>
          <p:cNvPr id="3259395" name="Rectangle 3"/>
          <p:cNvSpPr>
            <a:spLocks noGrp="1" noChangeArrowheads="1"/>
          </p:cNvSpPr>
          <p:nvPr>
            <p:ph type="body" idx="1"/>
          </p:nvPr>
        </p:nvSpPr>
        <p:spPr>
          <a:xfrm>
            <a:off x="933450" y="4400550"/>
            <a:ext cx="5340350" cy="4176713"/>
          </a:xfrm>
        </p:spPr>
        <p:txBody>
          <a:bodyPr/>
          <a:lstStyle/>
          <a:p>
            <a:pPr>
              <a:buFont typeface="Wingdings" pitchFamily="2" charset="2"/>
              <a:buChar char="§"/>
            </a:pPr>
            <a:r>
              <a:rPr lang="en-US"/>
              <a:t> </a:t>
            </a:r>
            <a:r>
              <a:rPr lang="en-US">
                <a:latin typeface="Arial" charset="0"/>
              </a:rPr>
              <a:t>AFWA uses a wide variety of environmental measurements as inputs to its analysis and forecast processes</a:t>
            </a:r>
          </a:p>
          <a:p>
            <a:pPr lvl="1">
              <a:buFont typeface="Wingdings" pitchFamily="2" charset="2"/>
              <a:buChar char="§"/>
            </a:pPr>
            <a:r>
              <a:rPr lang="en-US">
                <a:latin typeface="Arial" charset="0"/>
              </a:rPr>
              <a:t> Polar METSAT data make up a significant component of the input</a:t>
            </a:r>
          </a:p>
          <a:p>
            <a:pPr>
              <a:buFont typeface="Wingdings" pitchFamily="2" charset="2"/>
              <a:buChar char="§"/>
            </a:pPr>
            <a:r>
              <a:rPr lang="en-US">
                <a:latin typeface="Arial" charset="0"/>
              </a:rPr>
              <a:t> AFWA employs both automated and forecaster-in-the loop processes</a:t>
            </a:r>
          </a:p>
          <a:p>
            <a:pPr>
              <a:buFont typeface="Wingdings" pitchFamily="2" charset="2"/>
              <a:buChar char="§"/>
            </a:pPr>
            <a:endParaRPr lang="en-US">
              <a:latin typeface="Arial" charset="0"/>
            </a:endParaRPr>
          </a:p>
          <a:p>
            <a:pPr>
              <a:buFont typeface="Wingdings" pitchFamily="2" charset="2"/>
              <a:buChar char="§"/>
            </a:pPr>
            <a:r>
              <a:rPr lang="en-US">
                <a:latin typeface="Arial" charset="0"/>
              </a:rPr>
              <a:t> While we have a long way to go, AFWA product dissemination is </a:t>
            </a:r>
            <a:r>
              <a:rPr lang="en-US" b="1">
                <a:latin typeface="Arial" charset="0"/>
              </a:rPr>
              <a:t>trending toward</a:t>
            </a:r>
            <a:r>
              <a:rPr lang="en-US">
                <a:latin typeface="Arial" charset="0"/>
              </a:rPr>
              <a:t> net-centric access</a:t>
            </a:r>
          </a:p>
          <a:p>
            <a:pPr lvl="1">
              <a:buFont typeface="Wingdings" pitchFamily="2" charset="2"/>
              <a:buChar char="§"/>
            </a:pPr>
            <a:r>
              <a:rPr lang="en-US">
                <a:latin typeface="Arial" charset="0"/>
              </a:rPr>
              <a:t> Primarily Web-based user-pull on unclassified and classified networks (JAAWIN) today</a:t>
            </a:r>
          </a:p>
          <a:p>
            <a:pPr lvl="1">
              <a:buFont typeface="Wingdings" pitchFamily="2" charset="2"/>
              <a:buChar char="§"/>
            </a:pPr>
            <a:r>
              <a:rPr lang="en-US">
                <a:latin typeface="Arial" charset="0"/>
              </a:rPr>
              <a:t> </a:t>
            </a:r>
            <a:r>
              <a:rPr lang="en-US" b="1">
                <a:latin typeface="Arial" charset="0"/>
              </a:rPr>
              <a:t>Moving toward</a:t>
            </a:r>
            <a:r>
              <a:rPr lang="en-US">
                <a:latin typeface="Arial" charset="0"/>
              </a:rPr>
              <a:t> increased use of data injection into C2 systems</a:t>
            </a:r>
          </a:p>
          <a:p>
            <a:pPr lvl="1">
              <a:buFont typeface="Wingdings" pitchFamily="2" charset="2"/>
              <a:buNone/>
            </a:pPr>
            <a:r>
              <a:rPr lang="en-US">
                <a:latin typeface="Arial" charset="0"/>
              </a:rPr>
              <a:t>   (e.g., Common Operating Picture)</a:t>
            </a:r>
          </a:p>
          <a:p>
            <a:pPr lvl="1">
              <a:buFont typeface="Wingdings" pitchFamily="2" charset="2"/>
              <a:buChar char="§"/>
            </a:pPr>
            <a:endParaRPr lang="en-US">
              <a:latin typeface="Arial" charset="0"/>
            </a:endParaRPr>
          </a:p>
          <a:p>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19E69-5889-4CF8-9C41-BA8587F7C8E9}" type="slidenum">
              <a:rPr lang="en-US"/>
              <a:pPr/>
              <a:t>8</a:t>
            </a:fld>
            <a:endParaRPr lang="en-US"/>
          </a:p>
        </p:txBody>
      </p:sp>
      <p:sp>
        <p:nvSpPr>
          <p:cNvPr id="3235842" name="Rectangle 2"/>
          <p:cNvSpPr>
            <a:spLocks noChangeArrowheads="1" noTextEdit="1"/>
          </p:cNvSpPr>
          <p:nvPr>
            <p:ph type="sldImg"/>
          </p:nvPr>
        </p:nvSpPr>
        <p:spPr>
          <a:ln/>
        </p:spPr>
      </p:sp>
      <p:sp>
        <p:nvSpPr>
          <p:cNvPr id="32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90C375-808E-4170-BFFF-9F67F51930B3}" type="slidenum">
              <a:rPr lang="en-US"/>
              <a:pPr/>
              <a:t>10</a:t>
            </a:fld>
            <a:endParaRPr lang="en-US"/>
          </a:p>
        </p:txBody>
      </p:sp>
      <p:sp>
        <p:nvSpPr>
          <p:cNvPr id="3188738" name="Rectangle 2"/>
          <p:cNvSpPr>
            <a:spLocks noChangeArrowheads="1" noTextEdit="1"/>
          </p:cNvSpPr>
          <p:nvPr>
            <p:ph type="sldImg"/>
          </p:nvPr>
        </p:nvSpPr>
        <p:spPr>
          <a:ln/>
        </p:spPr>
      </p:sp>
      <p:sp>
        <p:nvSpPr>
          <p:cNvPr id="3188739" name="Rectangle 3"/>
          <p:cNvSpPr>
            <a:spLocks noGrp="1" noChangeArrowheads="1"/>
          </p:cNvSpPr>
          <p:nvPr>
            <p:ph type="body" idx="1"/>
          </p:nvPr>
        </p:nvSpPr>
        <p:spPr>
          <a:xfrm>
            <a:off x="933450" y="4400550"/>
            <a:ext cx="5776913" cy="4176713"/>
          </a:xfrm>
        </p:spPr>
        <p:txBody>
          <a:bodyPr/>
          <a:lstStyle/>
          <a:p>
            <a:pPr>
              <a:buFont typeface="Wingdings" pitchFamily="2" charset="2"/>
              <a:buChar char="§"/>
            </a:pPr>
            <a:r>
              <a:rPr lang="en-US" sz="1000">
                <a:latin typeface="Arial" charset="0"/>
              </a:rPr>
              <a:t> Polar METSAT will play a direct role in perhaps the two largest issues facing Air Force Weather Agency: WRF &amp; NPOESS</a:t>
            </a:r>
          </a:p>
          <a:p>
            <a:pPr>
              <a:buFont typeface="Wingdings" pitchFamily="2" charset="2"/>
              <a:buNone/>
            </a:pPr>
            <a:endParaRPr lang="en-US" sz="1000">
              <a:solidFill>
                <a:srgbClr val="000000"/>
              </a:solidFill>
              <a:latin typeface="Arial" charset="0"/>
            </a:endParaRPr>
          </a:p>
          <a:p>
            <a:pPr>
              <a:buClr>
                <a:srgbClr val="000000"/>
              </a:buClr>
              <a:buFont typeface="Wingdings" pitchFamily="2" charset="2"/>
              <a:buChar char="§"/>
            </a:pPr>
            <a:r>
              <a:rPr lang="en-US" sz="1000">
                <a:solidFill>
                  <a:srgbClr val="000000"/>
                </a:solidFill>
                <a:latin typeface="Arial" charset="0"/>
              </a:rPr>
              <a:t> JCSDA (Joint Center for Satellite data Assimilation) Participation:</a:t>
            </a:r>
          </a:p>
          <a:p>
            <a:pPr lvl="1">
              <a:buClr>
                <a:srgbClr val="000000"/>
              </a:buClr>
              <a:buFont typeface="Wingdings" pitchFamily="2" charset="2"/>
              <a:buChar char="§"/>
            </a:pPr>
            <a:endParaRPr lang="en-US" sz="700">
              <a:solidFill>
                <a:srgbClr val="000000"/>
              </a:solidFill>
              <a:latin typeface="Arial" charset="0"/>
            </a:endParaRPr>
          </a:p>
          <a:p>
            <a:pPr>
              <a:buClr>
                <a:srgbClr val="000000"/>
              </a:buClr>
              <a:buFont typeface="Wingdings" pitchFamily="2" charset="2"/>
              <a:buChar char="§"/>
            </a:pPr>
            <a:r>
              <a:rPr lang="en-US" sz="1000">
                <a:solidFill>
                  <a:srgbClr val="000000"/>
                </a:solidFill>
                <a:latin typeface="Arial" charset="0"/>
              </a:rPr>
              <a:t> Funded </a:t>
            </a:r>
            <a:r>
              <a:rPr lang="en-US" sz="1000">
                <a:latin typeface="Arial" charset="0"/>
              </a:rPr>
              <a:t>UCAR Visiting Scientist	Assigned AFWA NCEP Liaison Officer</a:t>
            </a:r>
          </a:p>
          <a:p>
            <a:pPr>
              <a:buFont typeface="Wingdings" pitchFamily="2" charset="2"/>
              <a:buNone/>
            </a:pPr>
            <a:r>
              <a:rPr lang="en-US" sz="1000">
                <a:latin typeface="Arial" charset="0"/>
              </a:rPr>
              <a:t> Dr. Jianjun Xu		Maj Daniel Pawlak</a:t>
            </a:r>
          </a:p>
          <a:p>
            <a:pPr>
              <a:buFont typeface="Wingdings" pitchFamily="2" charset="2"/>
              <a:buNone/>
            </a:pPr>
            <a:r>
              <a:rPr lang="en-US" sz="1000">
                <a:latin typeface="Arial" charset="0"/>
              </a:rPr>
              <a:t> 5200 Auth Road		daniel.pawlak@noaa.gov</a:t>
            </a:r>
          </a:p>
          <a:p>
            <a:pPr>
              <a:buFont typeface="Wingdings" pitchFamily="2" charset="2"/>
              <a:buNone/>
            </a:pPr>
            <a:r>
              <a:rPr lang="fr-FR" sz="1000">
                <a:latin typeface="Arial" charset="0"/>
              </a:rPr>
              <a:t> Camp Springs, MD 20746</a:t>
            </a:r>
          </a:p>
          <a:p>
            <a:pPr>
              <a:buFont typeface="Wingdings" pitchFamily="2" charset="2"/>
              <a:buNone/>
            </a:pPr>
            <a:r>
              <a:rPr lang="en-US" sz="1000" u="sng">
                <a:latin typeface="Arial" charset="0"/>
              </a:rPr>
              <a:t> Jianjun.Xu@noaa.gov</a:t>
            </a:r>
            <a:endParaRPr lang="fr-FR" sz="1000">
              <a:latin typeface="Arial" charset="0"/>
            </a:endParaRPr>
          </a:p>
          <a:p>
            <a:pPr>
              <a:buFont typeface="Wingdings" pitchFamily="2" charset="2"/>
              <a:buNone/>
            </a:pPr>
            <a:r>
              <a:rPr lang="en-US" sz="1000">
                <a:latin typeface="Arial" charset="0"/>
              </a:rPr>
              <a:t> Phone:  (301) 763-8000 ext: 7733\</a:t>
            </a:r>
          </a:p>
          <a:p>
            <a:pPr>
              <a:buFont typeface="Wingdings" pitchFamily="2" charset="2"/>
              <a:buNone/>
            </a:pPr>
            <a:endParaRPr lang="en-US" sz="1000">
              <a:latin typeface="Arial" charset="0"/>
            </a:endParaRPr>
          </a:p>
          <a:p>
            <a:r>
              <a:rPr lang="en-US" sz="1000"/>
              <a:t>Current NPOESS SOW states:</a:t>
            </a:r>
          </a:p>
          <a:p>
            <a:r>
              <a:rPr lang="en-US" sz="1000"/>
              <a:t>Arrival of NPOESS major factor for establishing a data assimilation component of the WRF/DTC.  </a:t>
            </a:r>
          </a:p>
          <a:p>
            <a:pPr>
              <a:buFontTx/>
              <a:buChar char="-"/>
            </a:pPr>
            <a:r>
              <a:rPr lang="en-US" sz="1000"/>
              <a:t>Focus on ensuring data from advanced instruments of the NPOESS-era are evaluated using advanced technology currently being planned for operational use at AFWA.  </a:t>
            </a:r>
          </a:p>
          <a:p>
            <a:pPr>
              <a:buFontTx/>
              <a:buChar char="-"/>
            </a:pPr>
            <a:r>
              <a:rPr lang="en-US" sz="1000"/>
              <a:t>Designed to compliment the activities of the JCSDA, and will initially be a collaboration between NCAR, AFWA, JCSDA, and visiting scientists from CSU.</a:t>
            </a:r>
          </a:p>
          <a:p>
            <a:pPr>
              <a:buFontTx/>
              <a:buChar char="-"/>
            </a:pPr>
            <a:r>
              <a:rPr lang="en-US" sz="1000"/>
              <a:t>NCAR has included costs for JCSDA liaison in FY06-07</a:t>
            </a:r>
          </a:p>
          <a:p>
            <a:pPr lvl="1">
              <a:buFontTx/>
              <a:buChar char="-"/>
            </a:pPr>
            <a:r>
              <a:rPr lang="en-US" sz="1000"/>
              <a:t> </a:t>
            </a:r>
            <a:r>
              <a:rPr lang="en-US" sz="1000">
                <a:latin typeface="Arial" charset="0"/>
              </a:rPr>
              <a:t> 3DVAR/4DVAR Direct Radiance Assimilation</a:t>
            </a:r>
          </a:p>
          <a:p>
            <a:pPr lvl="2">
              <a:buFont typeface="Wingdings" pitchFamily="2" charset="2"/>
              <a:buChar char="§"/>
            </a:pPr>
            <a:r>
              <a:rPr lang="en-US" sz="1000">
                <a:latin typeface="Arial" charset="0"/>
              </a:rPr>
              <a:t>Exploit 5 imagery channels (currently using 2)</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569FBF-D226-427C-B018-037787799CC6}" type="slidenum">
              <a:rPr lang="en-US"/>
              <a:pPr/>
              <a:t>11</a:t>
            </a:fld>
            <a:endParaRPr lang="en-US"/>
          </a:p>
        </p:txBody>
      </p:sp>
      <p:sp>
        <p:nvSpPr>
          <p:cNvPr id="3245058" name="Rectangle 2"/>
          <p:cNvSpPr>
            <a:spLocks noChangeArrowheads="1" noTextEdit="1"/>
          </p:cNvSpPr>
          <p:nvPr>
            <p:ph type="sldImg"/>
          </p:nvPr>
        </p:nvSpPr>
        <p:spPr>
          <a:xfrm>
            <a:off x="1179513" y="693738"/>
            <a:ext cx="4635500" cy="3476625"/>
          </a:xfrm>
          <a:ln/>
        </p:spPr>
      </p:sp>
      <p:sp>
        <p:nvSpPr>
          <p:cNvPr id="3245059" name="Rectangle 3"/>
          <p:cNvSpPr>
            <a:spLocks noGrp="1" noChangeArrowheads="1"/>
          </p:cNvSpPr>
          <p:nvPr>
            <p:ph type="body" idx="1"/>
          </p:nvPr>
        </p:nvSpPr>
        <p:spPr>
          <a:xfrm>
            <a:off x="933450" y="4403725"/>
            <a:ext cx="5130800" cy="4173538"/>
          </a:xfrm>
        </p:spPr>
        <p:txBody>
          <a:bodyPr/>
          <a:lstStyle/>
          <a:p>
            <a:pPr marL="228600" indent="-228600"/>
            <a:r>
              <a:rPr lang="en-US"/>
              <a:t>NPOESS-era architecture.  Used to discuss WAN architecture, ESS, JMBL.</a:t>
            </a:r>
          </a:p>
          <a:p>
            <a:pPr marL="228600" indent="-228600">
              <a:buFontTx/>
              <a:buAutoNum type="arabicPeriod"/>
            </a:pPr>
            <a:endParaRPr lang="en-US"/>
          </a:p>
          <a:p>
            <a:pPr marL="228600" indent="-228600">
              <a:buFontTx/>
              <a:buAutoNum type="arabicPeriod"/>
            </a:pPr>
            <a:r>
              <a:rPr lang="en-US"/>
              <a:t>Drawing should reflect Logical unit separation so that it is understood data arriving at the landing zone is not used until it is moved by the central computer to the “delivery area” where it </a:t>
            </a:r>
            <a:r>
              <a:rPr lang="en-US" u="sng"/>
              <a:t>can</a:t>
            </a:r>
            <a:r>
              <a:rPr lang="en-US"/>
              <a:t> be used. This clarifies a clean division between data deposited directly by an outside source and the data ingested by internal AFWA systems. Rationale; Security.</a:t>
            </a:r>
          </a:p>
          <a:p>
            <a:pPr marL="228600" indent="-228600">
              <a:buFontTx/>
              <a:buAutoNum type="arabicPeriod"/>
            </a:pPr>
            <a:r>
              <a:rPr lang="en-US"/>
              <a:t>The double firewall setup is retained for TCP-IP traffic</a:t>
            </a:r>
          </a:p>
          <a:p>
            <a:pPr marL="228600" indent="-228600">
              <a:buFontTx/>
              <a:buAutoNum type="arabicPeriod"/>
            </a:pPr>
            <a:r>
              <a:rPr lang="en-US"/>
              <a:t>The Centrals Delivery area is made up of the Joint METOC data bases.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endParaRPr lang="en-US"/>
          </a:p>
        </p:txBody>
      </p:sp>
      <p:sp>
        <p:nvSpPr>
          <p:cNvPr id="50179" name="Text Box 3"/>
          <p:cNvSpPr txBox="1">
            <a:spLocks noChangeArrowheads="1"/>
          </p:cNvSpPr>
          <p:nvPr/>
        </p:nvSpPr>
        <p:spPr bwMode="auto">
          <a:xfrm>
            <a:off x="1270000" y="1233488"/>
            <a:ext cx="6553200" cy="396875"/>
          </a:xfrm>
          <a:prstGeom prst="rect">
            <a:avLst/>
          </a:prstGeom>
          <a:noFill/>
          <a:ln w="9525">
            <a:noFill/>
            <a:miter lim="800000"/>
            <a:headEnd/>
            <a:tailEnd/>
          </a:ln>
          <a:effectLst/>
        </p:spPr>
        <p:txBody>
          <a:bodyPr>
            <a:spAutoFit/>
          </a:bodyPr>
          <a:lstStyle/>
          <a:p>
            <a:pPr>
              <a:spcBef>
                <a:spcPct val="50000"/>
              </a:spcBef>
              <a:buClrTx/>
              <a:buSzTx/>
              <a:buFontTx/>
              <a:buNone/>
            </a:pPr>
            <a:r>
              <a:rPr lang="en-US" sz="2000" b="1" i="1">
                <a:latin typeface="Century Schoolbook" pitchFamily="18" charset="0"/>
              </a:rPr>
              <a:t>I n t e g r i t y  -  S e r v i c e  -  E x c e l l e n c e</a:t>
            </a:r>
          </a:p>
        </p:txBody>
      </p:sp>
      <p:sp>
        <p:nvSpPr>
          <p:cNvPr id="50181"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endParaRPr lang="en-US"/>
          </a:p>
        </p:txBody>
      </p:sp>
      <p:sp>
        <p:nvSpPr>
          <p:cNvPr id="50182" name="Rectangle 6"/>
          <p:cNvSpPr>
            <a:spLocks noGrp="1" noChangeArrowheads="1"/>
          </p:cNvSpPr>
          <p:nvPr>
            <p:ph type="dt" sz="half" idx="2"/>
          </p:nvPr>
        </p:nvSpPr>
        <p:spPr bwMode="auto">
          <a:xfrm>
            <a:off x="0" y="6524625"/>
            <a:ext cx="12192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a:spcBef>
                <a:spcPct val="0"/>
              </a:spcBef>
              <a:buClrTx/>
              <a:buSzTx/>
              <a:buFontTx/>
              <a:buNone/>
              <a:defRPr sz="1000">
                <a:solidFill>
                  <a:srgbClr val="969696"/>
                </a:solidFill>
                <a:latin typeface="+mn-lt"/>
              </a:defRPr>
            </a:lvl1pPr>
          </a:lstStyle>
          <a:p>
            <a:r>
              <a:rPr lang="en-US"/>
              <a:t>As of: </a:t>
            </a:r>
          </a:p>
        </p:txBody>
      </p:sp>
      <p:sp>
        <p:nvSpPr>
          <p:cNvPr id="50190" name="Text Box 14"/>
          <p:cNvSpPr txBox="1">
            <a:spLocks noChangeArrowheads="1"/>
          </p:cNvSpPr>
          <p:nvPr/>
        </p:nvSpPr>
        <p:spPr bwMode="auto">
          <a:xfrm>
            <a:off x="1598613" y="500063"/>
            <a:ext cx="5899150" cy="641350"/>
          </a:xfrm>
          <a:prstGeom prst="rect">
            <a:avLst/>
          </a:prstGeom>
          <a:noFill/>
          <a:ln w="9525">
            <a:noFill/>
            <a:miter lim="800000"/>
            <a:headEnd/>
            <a:tailEnd/>
          </a:ln>
          <a:effectLst/>
        </p:spPr>
        <p:txBody>
          <a:bodyPr wrap="none">
            <a:spAutoFit/>
          </a:bodyPr>
          <a:lstStyle/>
          <a:p>
            <a:pPr>
              <a:spcBef>
                <a:spcPct val="0"/>
              </a:spcBef>
              <a:buClrTx/>
              <a:buSzTx/>
              <a:buFontTx/>
              <a:buNone/>
            </a:pPr>
            <a:r>
              <a:rPr lang="en-US" sz="3600" b="1" i="1">
                <a:latin typeface="Arial" charset="0"/>
              </a:rPr>
              <a:t>Air Force Weather Agency</a:t>
            </a:r>
          </a:p>
        </p:txBody>
      </p:sp>
      <p:pic>
        <p:nvPicPr>
          <p:cNvPr id="50193" name="Picture 17" descr="USAFEmblemBlueSilverBig"/>
          <p:cNvPicPr>
            <a:picLocks noChangeAspect="1" noChangeArrowheads="1"/>
          </p:cNvPicPr>
          <p:nvPr/>
        </p:nvPicPr>
        <p:blipFill>
          <a:blip r:embed="rId2"/>
          <a:srcRect/>
          <a:stretch>
            <a:fillRect/>
          </a:stretch>
        </p:blipFill>
        <p:spPr bwMode="auto">
          <a:xfrm>
            <a:off x="401638" y="3756025"/>
            <a:ext cx="3275012" cy="2673350"/>
          </a:xfrm>
          <a:prstGeom prst="rect">
            <a:avLst/>
          </a:prstGeom>
          <a:noFill/>
        </p:spPr>
      </p:pic>
      <p:pic>
        <p:nvPicPr>
          <p:cNvPr id="50195" name="Picture 19" descr="shield"/>
          <p:cNvPicPr>
            <a:picLocks noChangeAspect="1" noChangeArrowheads="1"/>
          </p:cNvPicPr>
          <p:nvPr/>
        </p:nvPicPr>
        <p:blipFill>
          <a:blip r:embed="rId3"/>
          <a:srcRect/>
          <a:stretch>
            <a:fillRect/>
          </a:stretch>
        </p:blipFill>
        <p:spPr bwMode="auto">
          <a:xfrm>
            <a:off x="1169988" y="2139950"/>
            <a:ext cx="1752600" cy="162242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97938FA-165E-46E0-8FE4-07E81FD8BA91}" type="slidenum">
              <a:rPr lang="en-US"/>
              <a:pPr/>
              <a:t>‹#›</a:t>
            </a:fld>
            <a:endParaRPr lang="en-US">
              <a:solidFill>
                <a:schemeClr val="bg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4950" y="274638"/>
            <a:ext cx="2101850" cy="59737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77813" y="274638"/>
            <a:ext cx="6154737" cy="5973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00314F2-EA0E-45F9-875C-C8195032A612}" type="slidenum">
              <a:rPr lang="en-US"/>
              <a:pPr/>
              <a:t>‹#›</a:t>
            </a:fld>
            <a:endParaRPr lang="en-US">
              <a:solidFill>
                <a:schemeClr val="bg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77813" y="1504950"/>
            <a:ext cx="4121150" cy="474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51363" y="1504950"/>
            <a:ext cx="4122737" cy="474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988300" y="6524625"/>
            <a:ext cx="1143000" cy="304800"/>
          </a:xfrm>
        </p:spPr>
        <p:txBody>
          <a:bodyPr/>
          <a:lstStyle>
            <a:lvl1pPr>
              <a:defRPr/>
            </a:lvl1pPr>
          </a:lstStyle>
          <a:p>
            <a:fld id="{8A4D2318-01F3-4EB5-9EAE-183FDA65D11D}" type="slidenum">
              <a:rPr lang="en-US"/>
              <a:pPr/>
              <a:t>‹#›</a:t>
            </a:fld>
            <a:endParaRPr lang="en-US">
              <a:solidFill>
                <a:schemeClr val="bg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5C57AA53-75AC-4BA8-9EAE-0CBAB83EDA6F}" type="slidenum">
              <a:rPr lang="en-US"/>
              <a:pPr/>
              <a:t>‹#›</a:t>
            </a:fld>
            <a:endParaRPr lang="en-US">
              <a:solidFill>
                <a:schemeClr val="bg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21D2E2A0-7CF2-4708-B1B1-A0AFC442F8EC}" type="slidenum">
              <a:rPr lang="en-US"/>
              <a:pPr/>
              <a:t>‹#›</a:t>
            </a:fld>
            <a:endParaRPr lang="en-US">
              <a:solidFill>
                <a:schemeClr val="bg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77813" y="1504950"/>
            <a:ext cx="4121150" cy="474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51363" y="1504950"/>
            <a:ext cx="4122737" cy="474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38A05D14-EFFC-4A32-BBA4-730067D75711}" type="slidenum">
              <a:rPr lang="en-US"/>
              <a:pPr/>
              <a:t>‹#›</a:t>
            </a:fld>
            <a:endParaRPr lang="en-US">
              <a:solidFill>
                <a:schemeClr val="bg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5003711-DD47-4D04-B8D9-26D8E6F3ABDF}" type="slidenum">
              <a:rPr lang="en-US"/>
              <a:pPr/>
              <a:t>‹#›</a:t>
            </a:fld>
            <a:endParaRPr lang="en-US">
              <a:solidFill>
                <a:schemeClr val="bg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A6394658-1897-4BEF-BE6F-E354C38000C0}" type="slidenum">
              <a:rPr lang="en-US"/>
              <a:pPr/>
              <a:t>‹#›</a:t>
            </a:fld>
            <a:endParaRPr lang="en-US">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574D3A6-5679-4C7F-83F2-AF640C843074}" type="slidenum">
              <a:rPr lang="en-US"/>
              <a:pPr/>
              <a:t>‹#›</a:t>
            </a:fld>
            <a:endParaRPr lang="en-US">
              <a:solidFill>
                <a:schemeClr val="bg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EE0F04E-9943-45CF-92A5-894F8D8E6C4A}" type="slidenum">
              <a:rPr lang="en-US"/>
              <a:pPr/>
              <a:t>‹#›</a:t>
            </a:fld>
            <a:endParaRPr lang="en-US">
              <a:solidFill>
                <a:schemeClr val="bg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CD9B345E-1179-4C7F-A0F2-F43F057EAC96}" type="slidenum">
              <a:rPr lang="en-US"/>
              <a:pPr/>
              <a:t>‹#›</a:t>
            </a:fld>
            <a:endParaRPr lang="en-US">
              <a:solidFill>
                <a:schemeClr val="bg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solidFill>
                  <a:srgbClr val="969696"/>
                </a:solidFill>
                <a:latin typeface="+mn-lt"/>
              </a:defRPr>
            </a:lvl1pPr>
          </a:lstStyle>
          <a:p>
            <a:fld id="{83038F89-7CFF-44EE-B709-8E1C56BF17D4}" type="slidenum">
              <a:rPr lang="en-US"/>
              <a:pPr/>
              <a:t>‹#›</a:t>
            </a:fld>
            <a:endParaRPr lang="en-US">
              <a:solidFill>
                <a:schemeClr val="bg2"/>
              </a:solidFill>
            </a:endParaRPr>
          </a:p>
        </p:txBody>
      </p:sp>
      <p:sp>
        <p:nvSpPr>
          <p:cNvPr id="49157" name="Text Box 1029"/>
          <p:cNvSpPr txBox="1">
            <a:spLocks noChangeArrowheads="1"/>
          </p:cNvSpPr>
          <p:nvPr/>
        </p:nvSpPr>
        <p:spPr bwMode="auto">
          <a:xfrm>
            <a:off x="1295400" y="6491288"/>
            <a:ext cx="6553200" cy="336550"/>
          </a:xfrm>
          <a:prstGeom prst="rect">
            <a:avLst/>
          </a:prstGeom>
          <a:noFill/>
          <a:ln w="9525">
            <a:noFill/>
            <a:miter lim="800000"/>
            <a:headEnd/>
            <a:tailEnd/>
          </a:ln>
          <a:effectLst/>
        </p:spPr>
        <p:txBody>
          <a:bodyPr>
            <a:spAutoFit/>
          </a:bodyPr>
          <a:lstStyle/>
          <a:p>
            <a:pPr>
              <a:spcBef>
                <a:spcPct val="50000"/>
              </a:spcBef>
              <a:buClrTx/>
              <a:buSzTx/>
              <a:buFontTx/>
              <a:buNone/>
            </a:pPr>
            <a:r>
              <a:rPr lang="en-US" sz="1600" b="1" i="1">
                <a:latin typeface="Century Schoolbook" pitchFamily="18" charset="0"/>
              </a:rPr>
              <a:t>I n t e g r i t y  -  S e r v i c e  -  E x c e l l e n c e</a:t>
            </a:r>
          </a:p>
        </p:txBody>
      </p:sp>
      <p:sp>
        <p:nvSpPr>
          <p:cNvPr id="49163" name="Line 103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endParaRPr lang="en-US"/>
          </a:p>
        </p:txBody>
      </p:sp>
      <p:sp>
        <p:nvSpPr>
          <p:cNvPr id="49164" name="Line 1036"/>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endParaRPr lang="en-US"/>
          </a:p>
        </p:txBody>
      </p:sp>
      <p:sp>
        <p:nvSpPr>
          <p:cNvPr id="49168" name="Rectangle 1040"/>
          <p:cNvSpPr>
            <a:spLocks noGrp="1" noChangeArrowheads="1"/>
          </p:cNvSpPr>
          <p:nvPr>
            <p:ph type="body" idx="1"/>
          </p:nvPr>
        </p:nvSpPr>
        <p:spPr bwMode="auto">
          <a:xfrm>
            <a:off x="277813" y="1504950"/>
            <a:ext cx="8396287" cy="4743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0"/>
            <a:r>
              <a:rPr lang="en-US" smtClean="0"/>
              <a:t>2nd Bullet</a:t>
            </a:r>
          </a:p>
        </p:txBody>
      </p:sp>
      <p:pic>
        <p:nvPicPr>
          <p:cNvPr id="49173" name="Picture 1045" descr="USAFEmblemBlueSilverBig"/>
          <p:cNvPicPr>
            <a:picLocks noChangeAspect="1" noChangeArrowheads="1"/>
          </p:cNvPicPr>
          <p:nvPr/>
        </p:nvPicPr>
        <p:blipFill>
          <a:blip r:embed="rId14"/>
          <a:srcRect/>
          <a:stretch>
            <a:fillRect/>
          </a:stretch>
        </p:blipFill>
        <p:spPr bwMode="auto">
          <a:xfrm>
            <a:off x="357188" y="0"/>
            <a:ext cx="1473200" cy="1201738"/>
          </a:xfrm>
          <a:prstGeom prst="rect">
            <a:avLst/>
          </a:prstGeom>
          <a:noFill/>
        </p:spPr>
      </p:pic>
      <p:pic>
        <p:nvPicPr>
          <p:cNvPr id="49175" name="Picture 1047" descr="shield"/>
          <p:cNvPicPr>
            <a:picLocks noChangeAspect="1" noChangeArrowheads="1"/>
          </p:cNvPicPr>
          <p:nvPr/>
        </p:nvPicPr>
        <p:blipFill>
          <a:blip r:embed="rId15"/>
          <a:srcRect/>
          <a:stretch>
            <a:fillRect/>
          </a:stretch>
        </p:blipFill>
        <p:spPr bwMode="auto">
          <a:xfrm>
            <a:off x="7535863" y="128588"/>
            <a:ext cx="1036637" cy="960437"/>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lvl1pPr algn="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p:titleStyle>
    <p:bodyStyle>
      <a:lvl1pPr marL="285750" indent="-285750" algn="l" rtl="0" eaLnBrk="0" fontAlgn="base" hangingPunct="0">
        <a:spcBef>
          <a:spcPct val="50000"/>
        </a:spcBef>
        <a:spcAft>
          <a:spcPct val="0"/>
        </a:spcAft>
        <a:buClr>
          <a:srgbClr val="151C77"/>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5000"/>
        </a:spcBef>
        <a:spcAft>
          <a:spcPct val="0"/>
        </a:spcAft>
        <a:buClr>
          <a:srgbClr val="151C77"/>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http://www.kolumbus.fi/setala/pics/g9.gif"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2850" name="Rectangle 2"/>
          <p:cNvSpPr>
            <a:spLocks noChangeArrowheads="1"/>
          </p:cNvSpPr>
          <p:nvPr/>
        </p:nvSpPr>
        <p:spPr bwMode="auto">
          <a:xfrm>
            <a:off x="1449388" y="2646363"/>
            <a:ext cx="7472362" cy="1979612"/>
          </a:xfrm>
          <a:prstGeom prst="rect">
            <a:avLst/>
          </a:prstGeom>
          <a:noFill/>
          <a:ln w="9525">
            <a:noFill/>
            <a:miter lim="800000"/>
            <a:headEnd/>
            <a:tailEnd/>
          </a:ln>
          <a:effectLst/>
        </p:spPr>
        <p:txBody>
          <a:bodyPr anchor="ctr"/>
          <a:lstStyle/>
          <a:p>
            <a:pPr algn="r">
              <a:spcBef>
                <a:spcPct val="50000"/>
              </a:spcBef>
              <a:buClrTx/>
              <a:buSzTx/>
              <a:buFontTx/>
              <a:buNone/>
            </a:pPr>
            <a:r>
              <a:rPr lang="en-US" sz="3600" b="1" i="1">
                <a:solidFill>
                  <a:srgbClr val="151C77"/>
                </a:solidFill>
                <a:latin typeface="Arial" charset="0"/>
              </a:rPr>
              <a:t>Air Force Weather Agency</a:t>
            </a:r>
          </a:p>
          <a:p>
            <a:pPr algn="r">
              <a:spcBef>
                <a:spcPct val="50000"/>
              </a:spcBef>
              <a:buClrTx/>
              <a:buSzTx/>
              <a:buFontTx/>
              <a:buNone/>
            </a:pPr>
            <a:r>
              <a:rPr lang="en-US" sz="4000" b="1">
                <a:solidFill>
                  <a:srgbClr val="151C77"/>
                </a:solidFill>
                <a:latin typeface="Arial" charset="0"/>
              </a:rPr>
              <a:t>GOES-R Data </a:t>
            </a:r>
          </a:p>
          <a:p>
            <a:pPr algn="r">
              <a:spcBef>
                <a:spcPct val="0"/>
              </a:spcBef>
              <a:buClrTx/>
              <a:buSzTx/>
              <a:buFontTx/>
              <a:buNone/>
            </a:pPr>
            <a:r>
              <a:rPr lang="en-US" sz="4000" b="1">
                <a:solidFill>
                  <a:srgbClr val="151C77"/>
                </a:solidFill>
                <a:latin typeface="Arial" charset="0"/>
              </a:rPr>
              <a:t>Exploitation Activities</a:t>
            </a:r>
            <a:r>
              <a:rPr lang="en-US" sz="3600" b="1">
                <a:solidFill>
                  <a:srgbClr val="151C77"/>
                </a:solidFill>
                <a:latin typeface="Arial" charset="0"/>
              </a:rPr>
              <a:t>  </a:t>
            </a:r>
          </a:p>
          <a:p>
            <a:pPr algn="r">
              <a:spcBef>
                <a:spcPct val="0"/>
              </a:spcBef>
              <a:buClrTx/>
              <a:buSzTx/>
              <a:buFontTx/>
              <a:buNone/>
            </a:pPr>
            <a:endParaRPr lang="en-US" sz="1600" b="1">
              <a:solidFill>
                <a:srgbClr val="151C77"/>
              </a:solidFill>
              <a:latin typeface="Arial" charset="0"/>
            </a:endParaRPr>
          </a:p>
        </p:txBody>
      </p:sp>
      <p:sp>
        <p:nvSpPr>
          <p:cNvPr id="3022851" name="Rectangle 3"/>
          <p:cNvSpPr>
            <a:spLocks noChangeArrowheads="1"/>
          </p:cNvSpPr>
          <p:nvPr/>
        </p:nvSpPr>
        <p:spPr bwMode="auto">
          <a:xfrm>
            <a:off x="4038600" y="4953000"/>
            <a:ext cx="4610100" cy="1087438"/>
          </a:xfrm>
          <a:prstGeom prst="rect">
            <a:avLst/>
          </a:prstGeom>
          <a:noFill/>
          <a:ln w="9525">
            <a:noFill/>
            <a:miter lim="800000"/>
            <a:headEnd/>
            <a:tailEnd/>
          </a:ln>
          <a:effectLst/>
        </p:spPr>
        <p:txBody>
          <a:bodyPr/>
          <a:lstStyle/>
          <a:p>
            <a:pPr algn="r">
              <a:spcBef>
                <a:spcPct val="0"/>
              </a:spcBef>
              <a:buClrTx/>
              <a:buSzTx/>
              <a:buFontTx/>
              <a:buNone/>
            </a:pPr>
            <a:endParaRPr lang="en-US" sz="2000" b="1">
              <a:latin typeface="Arial" charset="0"/>
            </a:endParaRPr>
          </a:p>
        </p:txBody>
      </p:sp>
      <p:sp>
        <p:nvSpPr>
          <p:cNvPr id="3022853" name="Text Box 5"/>
          <p:cNvSpPr txBox="1">
            <a:spLocks noChangeArrowheads="1"/>
          </p:cNvSpPr>
          <p:nvPr/>
        </p:nvSpPr>
        <p:spPr bwMode="auto">
          <a:xfrm>
            <a:off x="4383088" y="5394325"/>
            <a:ext cx="4457700" cy="1006475"/>
          </a:xfrm>
          <a:prstGeom prst="rect">
            <a:avLst/>
          </a:prstGeom>
          <a:noFill/>
          <a:ln w="9525">
            <a:noFill/>
            <a:miter lim="800000"/>
            <a:headEnd/>
            <a:tailEnd/>
          </a:ln>
          <a:effectLst/>
        </p:spPr>
        <p:txBody>
          <a:bodyPr wrap="none">
            <a:spAutoFit/>
          </a:bodyPr>
          <a:lstStyle/>
          <a:p>
            <a:pPr algn="r" eaLnBrk="1" hangingPunct="1">
              <a:spcBef>
                <a:spcPct val="0"/>
              </a:spcBef>
              <a:buClrTx/>
              <a:buSzTx/>
              <a:buFontTx/>
              <a:buNone/>
            </a:pPr>
            <a:r>
              <a:rPr lang="en-US" sz="2000" b="1">
                <a:latin typeface="Arial" charset="0"/>
              </a:rPr>
              <a:t>Mr. Thomas E. Coe</a:t>
            </a:r>
          </a:p>
          <a:p>
            <a:pPr algn="r" eaLnBrk="1" hangingPunct="1">
              <a:spcBef>
                <a:spcPct val="0"/>
              </a:spcBef>
              <a:buClrTx/>
              <a:buSzTx/>
              <a:buFontTx/>
              <a:buNone/>
            </a:pPr>
            <a:r>
              <a:rPr lang="en-US" sz="2000" b="1">
                <a:latin typeface="Arial" charset="0"/>
              </a:rPr>
              <a:t>Strategic Center Programs Division</a:t>
            </a:r>
          </a:p>
          <a:p>
            <a:pPr algn="r" eaLnBrk="1" hangingPunct="1">
              <a:spcBef>
                <a:spcPct val="0"/>
              </a:spcBef>
              <a:buClrTx/>
              <a:buSzTx/>
              <a:buFontTx/>
              <a:buNone/>
            </a:pPr>
            <a:r>
              <a:rPr lang="en-US" sz="2000" b="1">
                <a:latin typeface="Arial" charset="0"/>
              </a:rPr>
              <a:t>Air Force Weather Agency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fld id="{445854FD-7EE1-409E-902D-78B510654270}" type="slidenum">
              <a:rPr lang="en-US"/>
              <a:pPr/>
              <a:t>10</a:t>
            </a:fld>
            <a:endParaRPr lang="en-US">
              <a:solidFill>
                <a:schemeClr val="bg2"/>
              </a:solidFill>
            </a:endParaRPr>
          </a:p>
        </p:txBody>
      </p:sp>
      <p:sp>
        <p:nvSpPr>
          <p:cNvPr id="3187714" name="Rectangle 2"/>
          <p:cNvSpPr>
            <a:spLocks noChangeArrowheads="1"/>
          </p:cNvSpPr>
          <p:nvPr/>
        </p:nvSpPr>
        <p:spPr bwMode="auto">
          <a:xfrm>
            <a:off x="158750" y="1404938"/>
            <a:ext cx="7837488" cy="2265362"/>
          </a:xfrm>
          <a:prstGeom prst="rect">
            <a:avLst/>
          </a:prstGeom>
          <a:noFill/>
          <a:ln w="9525">
            <a:noFill/>
            <a:miter lim="800000"/>
            <a:headEnd/>
            <a:tailEnd/>
          </a:ln>
          <a:effectLst/>
        </p:spPr>
        <p:txBody>
          <a:bodyPr/>
          <a:lstStyle/>
          <a:p>
            <a:pPr marL="114300" lvl="1" indent="228600" algn="l">
              <a:lnSpc>
                <a:spcPct val="90000"/>
              </a:lnSpc>
              <a:buClr>
                <a:schemeClr val="hlink"/>
              </a:buClr>
            </a:pPr>
            <a:r>
              <a:rPr lang="en-US" sz="2400" b="1">
                <a:solidFill>
                  <a:srgbClr val="000000"/>
                </a:solidFill>
                <a:latin typeface="Arial" charset="0"/>
              </a:rPr>
              <a:t>Weather Research and Forecasting Model (WRF)</a:t>
            </a:r>
          </a:p>
          <a:p>
            <a:pPr marL="571500" lvl="2" indent="228600" algn="l">
              <a:lnSpc>
                <a:spcPct val="90000"/>
              </a:lnSpc>
              <a:buClr>
                <a:schemeClr val="hlink"/>
              </a:buClr>
            </a:pPr>
            <a:r>
              <a:rPr lang="en-US" sz="1800" b="1">
                <a:solidFill>
                  <a:srgbClr val="000000"/>
                </a:solidFill>
                <a:latin typeface="Arial" charset="0"/>
              </a:rPr>
              <a:t>Initial operational capability – Jun 06</a:t>
            </a:r>
          </a:p>
          <a:p>
            <a:pPr marL="571500" lvl="2" indent="228600" algn="l">
              <a:lnSpc>
                <a:spcPct val="90000"/>
              </a:lnSpc>
              <a:buClr>
                <a:schemeClr val="hlink"/>
              </a:buClr>
            </a:pPr>
            <a:r>
              <a:rPr lang="en-US" sz="1800" b="1">
                <a:solidFill>
                  <a:srgbClr val="000000"/>
                </a:solidFill>
                <a:latin typeface="Arial" charset="0"/>
              </a:rPr>
              <a:t>Replaces MM5 model</a:t>
            </a:r>
          </a:p>
          <a:p>
            <a:pPr marL="571500" lvl="2" indent="228600" algn="l">
              <a:lnSpc>
                <a:spcPct val="90000"/>
              </a:lnSpc>
              <a:buClr>
                <a:schemeClr val="hlink"/>
              </a:buClr>
            </a:pPr>
            <a:r>
              <a:rPr lang="en-US" sz="1800" b="1">
                <a:solidFill>
                  <a:srgbClr val="000000"/>
                </a:solidFill>
                <a:latin typeface="Arial" charset="0"/>
              </a:rPr>
              <a:t>NPOESS, then GOES-R data planned as input </a:t>
            </a:r>
          </a:p>
          <a:p>
            <a:pPr marL="571500" lvl="2" indent="228600" algn="l">
              <a:lnSpc>
                <a:spcPct val="90000"/>
              </a:lnSpc>
              <a:buClr>
                <a:schemeClr val="hlink"/>
              </a:buClr>
            </a:pPr>
            <a:r>
              <a:rPr lang="en-US" sz="1800" b="1">
                <a:solidFill>
                  <a:srgbClr val="000000"/>
                </a:solidFill>
                <a:latin typeface="Arial" charset="0"/>
              </a:rPr>
              <a:t>Leveraging JCSDA to support data assimilation</a:t>
            </a:r>
            <a:endParaRPr lang="en-US" sz="1800" b="1">
              <a:latin typeface="Arial" charset="0"/>
            </a:endParaRPr>
          </a:p>
        </p:txBody>
      </p:sp>
      <p:sp>
        <p:nvSpPr>
          <p:cNvPr id="3187715" name="Rectangle 3"/>
          <p:cNvSpPr>
            <a:spLocks noChangeArrowheads="1"/>
          </p:cNvSpPr>
          <p:nvPr/>
        </p:nvSpPr>
        <p:spPr bwMode="auto">
          <a:xfrm>
            <a:off x="457200" y="376238"/>
            <a:ext cx="8229600" cy="1143000"/>
          </a:xfrm>
          <a:prstGeom prst="rect">
            <a:avLst/>
          </a:prstGeom>
          <a:noFill/>
          <a:ln w="9525">
            <a:noFill/>
            <a:miter lim="800000"/>
            <a:headEnd/>
            <a:tailEnd/>
          </a:ln>
          <a:effectLst/>
        </p:spPr>
        <p:txBody>
          <a:bodyPr/>
          <a:lstStyle/>
          <a:p>
            <a:pPr>
              <a:spcBef>
                <a:spcPct val="0"/>
              </a:spcBef>
              <a:buClrTx/>
              <a:buSzTx/>
              <a:buFontTx/>
              <a:buNone/>
            </a:pPr>
            <a:r>
              <a:rPr lang="en-US" sz="3000" b="1" i="1">
                <a:solidFill>
                  <a:srgbClr val="151C77"/>
                </a:solidFill>
                <a:latin typeface="Arial" charset="0"/>
              </a:rPr>
              <a:t>METSAT Exploitation Initiatives</a:t>
            </a:r>
          </a:p>
        </p:txBody>
      </p:sp>
      <p:pic>
        <p:nvPicPr>
          <p:cNvPr id="3187717" name="Picture 5" descr="dew"/>
          <p:cNvPicPr>
            <a:picLocks noChangeAspect="1" noChangeArrowheads="1"/>
          </p:cNvPicPr>
          <p:nvPr/>
        </p:nvPicPr>
        <p:blipFill>
          <a:blip r:embed="rId3"/>
          <a:srcRect l="4108" t="23027" r="1945" b="16432"/>
          <a:stretch>
            <a:fillRect/>
          </a:stretch>
        </p:blipFill>
        <p:spPr bwMode="auto">
          <a:xfrm>
            <a:off x="6399213" y="1925638"/>
            <a:ext cx="2387600" cy="1447800"/>
          </a:xfrm>
          <a:prstGeom prst="rect">
            <a:avLst/>
          </a:prstGeom>
          <a:noFill/>
          <a:ln w="9525">
            <a:noFill/>
            <a:miter lim="800000"/>
            <a:headEnd/>
            <a:tailEnd/>
          </a:ln>
        </p:spPr>
      </p:pic>
      <p:sp>
        <p:nvSpPr>
          <p:cNvPr id="3187718" name="AutoShape 6" descr="Image of Terra/MODIS 2004/229 10:25 UTC, Bands 3-6-7, Pixel size 4km"/>
          <p:cNvSpPr>
            <a:spLocks noChangeAspect="1" noChangeArrowheads="1"/>
          </p:cNvSpPr>
          <p:nvPr/>
        </p:nvSpPr>
        <p:spPr bwMode="auto">
          <a:xfrm>
            <a:off x="4424363" y="3281363"/>
            <a:ext cx="296862" cy="296862"/>
          </a:xfrm>
          <a:prstGeom prst="rect">
            <a:avLst/>
          </a:prstGeom>
          <a:noFill/>
        </p:spPr>
        <p:txBody>
          <a:bodyPr/>
          <a:lstStyle/>
          <a:p>
            <a:endParaRPr lang="en-US"/>
          </a:p>
        </p:txBody>
      </p:sp>
      <p:pic>
        <p:nvPicPr>
          <p:cNvPr id="3187719" name="Picture 7" descr="MODIS_Italy"/>
          <p:cNvPicPr>
            <a:picLocks noChangeAspect="1" noChangeArrowheads="1"/>
          </p:cNvPicPr>
          <p:nvPr/>
        </p:nvPicPr>
        <p:blipFill>
          <a:blip r:embed="rId4"/>
          <a:srcRect/>
          <a:stretch>
            <a:fillRect/>
          </a:stretch>
        </p:blipFill>
        <p:spPr bwMode="auto">
          <a:xfrm>
            <a:off x="6807200" y="3784600"/>
            <a:ext cx="1627188" cy="2430463"/>
          </a:xfrm>
          <a:prstGeom prst="rect">
            <a:avLst/>
          </a:prstGeom>
          <a:noFill/>
          <a:ln w="9525">
            <a:solidFill>
              <a:schemeClr val="accent2"/>
            </a:solidFill>
            <a:miter lim="800000"/>
            <a:headEnd/>
            <a:tailEnd/>
          </a:ln>
        </p:spPr>
      </p:pic>
      <p:sp>
        <p:nvSpPr>
          <p:cNvPr id="3187720" name="Text Box 8"/>
          <p:cNvSpPr txBox="1">
            <a:spLocks noChangeArrowheads="1"/>
          </p:cNvSpPr>
          <p:nvPr/>
        </p:nvSpPr>
        <p:spPr bwMode="auto">
          <a:xfrm>
            <a:off x="287338" y="3735388"/>
            <a:ext cx="6226175" cy="2697162"/>
          </a:xfrm>
          <a:prstGeom prst="rect">
            <a:avLst/>
          </a:prstGeom>
          <a:noFill/>
          <a:ln w="12700">
            <a:noFill/>
            <a:miter lim="800000"/>
            <a:headEnd/>
            <a:tailEnd/>
          </a:ln>
          <a:effectLst/>
        </p:spPr>
        <p:txBody>
          <a:bodyPr>
            <a:spAutoFit/>
          </a:bodyPr>
          <a:lstStyle/>
          <a:p>
            <a:pPr algn="l">
              <a:lnSpc>
                <a:spcPct val="90000"/>
              </a:lnSpc>
              <a:spcBef>
                <a:spcPct val="50000"/>
              </a:spcBef>
              <a:buClr>
                <a:schemeClr val="hlink"/>
              </a:buClr>
              <a:buFont typeface="Wingdings" pitchFamily="2" charset="2"/>
              <a:buNone/>
              <a:tabLst>
                <a:tab pos="1146175" algn="l"/>
              </a:tabLst>
            </a:pPr>
            <a:endParaRPr lang="en-US" sz="800" b="1">
              <a:solidFill>
                <a:srgbClr val="000000"/>
              </a:solidFill>
              <a:latin typeface="Arial" charset="0"/>
            </a:endParaRPr>
          </a:p>
          <a:p>
            <a:pPr algn="l">
              <a:lnSpc>
                <a:spcPct val="90000"/>
              </a:lnSpc>
              <a:buClr>
                <a:schemeClr val="hlink"/>
              </a:buClr>
              <a:tabLst>
                <a:tab pos="1146175" algn="l"/>
              </a:tabLst>
            </a:pPr>
            <a:r>
              <a:rPr lang="en-US" sz="2400" b="1">
                <a:solidFill>
                  <a:srgbClr val="000000"/>
                </a:solidFill>
                <a:latin typeface="Arial" charset="0"/>
              </a:rPr>
              <a:t> JCSDA Participation</a:t>
            </a:r>
          </a:p>
          <a:p>
            <a:pPr marL="685800" lvl="1" indent="-228600" algn="l">
              <a:lnSpc>
                <a:spcPct val="90000"/>
              </a:lnSpc>
              <a:buClr>
                <a:schemeClr val="hlink"/>
              </a:buClr>
              <a:tabLst>
                <a:tab pos="1146175" algn="l"/>
              </a:tabLst>
            </a:pPr>
            <a:r>
              <a:rPr lang="en-US" sz="1800" b="1">
                <a:solidFill>
                  <a:srgbClr val="000000"/>
                </a:solidFill>
                <a:latin typeface="Arial" charset="0"/>
              </a:rPr>
              <a:t>On-site representation</a:t>
            </a:r>
          </a:p>
          <a:p>
            <a:pPr marL="685800" lvl="1" indent="-228600" algn="l">
              <a:lnSpc>
                <a:spcPct val="90000"/>
              </a:lnSpc>
              <a:buClr>
                <a:schemeClr val="hlink"/>
              </a:buClr>
              <a:tabLst>
                <a:tab pos="1146175" algn="l"/>
              </a:tabLst>
            </a:pPr>
            <a:r>
              <a:rPr lang="en-US" sz="1800" b="1">
                <a:solidFill>
                  <a:srgbClr val="000000"/>
                </a:solidFill>
                <a:latin typeface="Arial" charset="0"/>
              </a:rPr>
              <a:t>Developing radiative transfer model for WRF 3DVar / 4DVar analysis</a:t>
            </a:r>
          </a:p>
          <a:p>
            <a:pPr marL="1146175" lvl="2" indent="-231775" algn="l">
              <a:lnSpc>
                <a:spcPct val="90000"/>
              </a:lnSpc>
              <a:buClr>
                <a:schemeClr val="hlink"/>
              </a:buClr>
              <a:buSzPct val="70000"/>
              <a:tabLst>
                <a:tab pos="1146175" algn="l"/>
              </a:tabLst>
            </a:pPr>
            <a:r>
              <a:rPr lang="en-US" sz="1800" b="1">
                <a:solidFill>
                  <a:schemeClr val="tx2"/>
                </a:solidFill>
                <a:latin typeface="Arial" charset="0"/>
              </a:rPr>
              <a:t>Direct radiance assimilation into numerical weather prediction models</a:t>
            </a:r>
            <a:endParaRPr lang="en-US" sz="1800" b="1">
              <a:solidFill>
                <a:srgbClr val="000000"/>
              </a:solidFill>
              <a:latin typeface="Arial" charset="0"/>
            </a:endParaRPr>
          </a:p>
          <a:p>
            <a:pPr marL="685800" lvl="1" indent="-228600" algn="l">
              <a:lnSpc>
                <a:spcPct val="90000"/>
              </a:lnSpc>
              <a:buClr>
                <a:schemeClr val="hlink"/>
              </a:buClr>
              <a:buFont typeface="Wingdings" pitchFamily="2" charset="2"/>
              <a:buNone/>
              <a:tabLst>
                <a:tab pos="1146175" algn="l"/>
              </a:tabLst>
            </a:pPr>
            <a:endParaRPr lang="en-US" sz="1800" b="1">
              <a:solidFill>
                <a:srgbClr val="000000"/>
              </a:solidFill>
              <a:latin typeface="Arial" charset="0"/>
            </a:endParaRPr>
          </a:p>
          <a:p>
            <a:pPr marL="685800" lvl="1" indent="-228600" algn="l">
              <a:lnSpc>
                <a:spcPct val="90000"/>
              </a:lnSpc>
              <a:buClr>
                <a:schemeClr val="hlink"/>
              </a:buClr>
              <a:tabLst>
                <a:tab pos="1146175" algn="l"/>
              </a:tabLst>
            </a:pPr>
            <a:endParaRPr lang="en-US" sz="180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FBEA80A3-7EC9-42CD-9BA5-9F0F25E57BE4}" type="slidenum">
              <a:rPr lang="en-US"/>
              <a:pPr/>
              <a:t>11</a:t>
            </a:fld>
            <a:endParaRPr lang="en-US">
              <a:solidFill>
                <a:schemeClr val="bg2"/>
              </a:solidFill>
            </a:endParaRPr>
          </a:p>
        </p:txBody>
      </p:sp>
      <p:sp>
        <p:nvSpPr>
          <p:cNvPr id="3244034" name="AutoShape 2"/>
          <p:cNvSpPr>
            <a:spLocks noChangeArrowheads="1"/>
          </p:cNvSpPr>
          <p:nvPr/>
        </p:nvSpPr>
        <p:spPr bwMode="auto">
          <a:xfrm>
            <a:off x="3552825" y="1905000"/>
            <a:ext cx="3505200" cy="2286000"/>
          </a:xfrm>
          <a:prstGeom prst="flowChartMagneticDisk">
            <a:avLst/>
          </a:prstGeom>
          <a:solidFill>
            <a:srgbClr val="99CCFF"/>
          </a:solidFill>
          <a:ln w="9525">
            <a:solidFill>
              <a:schemeClr val="tx1"/>
            </a:solidFill>
            <a:round/>
            <a:headEnd/>
            <a:tailEnd/>
          </a:ln>
          <a:effectLst/>
        </p:spPr>
        <p:txBody>
          <a:bodyPr wrap="none" anchor="ctr"/>
          <a:lstStyle/>
          <a:p>
            <a:pPr eaLnBrk="1" hangingPunct="1">
              <a:spcBef>
                <a:spcPct val="0"/>
              </a:spcBef>
              <a:buClrTx/>
              <a:buSzTx/>
              <a:buFontTx/>
              <a:buNone/>
            </a:pPr>
            <a:r>
              <a:rPr lang="en-US" sz="1400" b="1"/>
              <a:t>Central</a:t>
            </a:r>
            <a:br>
              <a:rPr lang="en-US" sz="1400" b="1"/>
            </a:br>
            <a:r>
              <a:rPr lang="en-US" sz="1400" b="1"/>
              <a:t>SAN</a:t>
            </a:r>
          </a:p>
        </p:txBody>
      </p:sp>
      <p:sp>
        <p:nvSpPr>
          <p:cNvPr id="3244035" name="Rectangle 3"/>
          <p:cNvSpPr>
            <a:spLocks noGrp="1" noChangeArrowheads="1"/>
          </p:cNvSpPr>
          <p:nvPr>
            <p:ph type="title"/>
          </p:nvPr>
        </p:nvSpPr>
        <p:spPr bwMode="auto">
          <a:xfrm>
            <a:off x="447675" y="61913"/>
            <a:ext cx="8229600" cy="1143000"/>
          </a:xfrm>
          <a:noFill/>
          <a:ln>
            <a:miter lim="800000"/>
            <a:headEnd/>
            <a:tailEnd/>
          </a:ln>
        </p:spPr>
        <p:txBody>
          <a:bodyPr vert="horz" wrap="square" lIns="91440" tIns="45720" rIns="91440" bIns="45720" numCol="1" anchor="ctr" anchorCtr="0" compatLnSpc="1">
            <a:prstTxWarp prst="textNoShape">
              <a:avLst/>
            </a:prstTxWarp>
          </a:bodyPr>
          <a:lstStyle/>
          <a:p>
            <a:pPr algn="ctr"/>
            <a:r>
              <a:rPr lang="en-US" sz="3200"/>
              <a:t>Notional NPOESS Architecture</a:t>
            </a:r>
          </a:p>
        </p:txBody>
      </p:sp>
      <p:sp>
        <p:nvSpPr>
          <p:cNvPr id="3244036" name="Line 4"/>
          <p:cNvSpPr>
            <a:spLocks noChangeShapeType="1"/>
          </p:cNvSpPr>
          <p:nvPr/>
        </p:nvSpPr>
        <p:spPr bwMode="auto">
          <a:xfrm>
            <a:off x="2355850" y="1314450"/>
            <a:ext cx="0" cy="5029200"/>
          </a:xfrm>
          <a:prstGeom prst="line">
            <a:avLst/>
          </a:prstGeom>
          <a:noFill/>
          <a:ln w="38100" cmpd="dbl">
            <a:solidFill>
              <a:schemeClr val="tx1"/>
            </a:solidFill>
            <a:prstDash val="lgDash"/>
            <a:round/>
            <a:headEnd/>
            <a:tailEnd/>
          </a:ln>
          <a:effectLst/>
        </p:spPr>
        <p:txBody>
          <a:bodyPr/>
          <a:lstStyle/>
          <a:p>
            <a:endParaRPr lang="en-US"/>
          </a:p>
        </p:txBody>
      </p:sp>
      <p:sp>
        <p:nvSpPr>
          <p:cNvPr id="3244037" name="Text Box 5"/>
          <p:cNvSpPr txBox="1">
            <a:spLocks noChangeArrowheads="1"/>
          </p:cNvSpPr>
          <p:nvPr/>
        </p:nvSpPr>
        <p:spPr bwMode="auto">
          <a:xfrm rot="16200000">
            <a:off x="918369" y="2413794"/>
            <a:ext cx="2590800" cy="274638"/>
          </a:xfrm>
          <a:prstGeom prst="rect">
            <a:avLst/>
          </a:prstGeom>
          <a:noFill/>
          <a:ln w="9525" algn="ctr">
            <a:noFill/>
            <a:miter lim="800000"/>
            <a:headEnd/>
            <a:tailEnd/>
          </a:ln>
          <a:effectLst/>
        </p:spPr>
        <p:txBody>
          <a:bodyPr>
            <a:spAutoFit/>
          </a:bodyPr>
          <a:lstStyle/>
          <a:p>
            <a:pPr eaLnBrk="1" hangingPunct="1">
              <a:spcBef>
                <a:spcPct val="50000"/>
              </a:spcBef>
              <a:buClrTx/>
              <a:buSzTx/>
              <a:buFontTx/>
              <a:buNone/>
            </a:pPr>
            <a:r>
              <a:rPr lang="en-US" b="1">
                <a:latin typeface="Arial" charset="0"/>
              </a:rPr>
              <a:t>Enclave Boundary</a:t>
            </a:r>
          </a:p>
        </p:txBody>
      </p:sp>
      <p:sp>
        <p:nvSpPr>
          <p:cNvPr id="3244038" name="AutoShape 6" descr="Horizontal brick"/>
          <p:cNvSpPr>
            <a:spLocks noChangeArrowheads="1"/>
          </p:cNvSpPr>
          <p:nvPr/>
        </p:nvSpPr>
        <p:spPr bwMode="auto">
          <a:xfrm>
            <a:off x="2590800" y="4714875"/>
            <a:ext cx="304800" cy="1524000"/>
          </a:xfrm>
          <a:prstGeom prst="flowChartProcess">
            <a:avLst/>
          </a:prstGeom>
          <a:pattFill prst="horzBrick">
            <a:fgClr>
              <a:schemeClr val="bg1"/>
            </a:fgClr>
            <a:bgClr>
              <a:srgbClr val="FF3300"/>
            </a:bgClr>
          </a:pattFill>
          <a:ln w="9525" algn="ctr">
            <a:solidFill>
              <a:schemeClr val="tx1"/>
            </a:solidFill>
            <a:miter lim="800000"/>
            <a:headEnd/>
            <a:tailEnd/>
          </a:ln>
          <a:effectLst/>
        </p:spPr>
        <p:txBody>
          <a:bodyPr vert="eaVert" anchor="ctr"/>
          <a:lstStyle/>
          <a:p>
            <a:pPr eaLnBrk="1" hangingPunct="1">
              <a:spcBef>
                <a:spcPct val="0"/>
              </a:spcBef>
              <a:buClrTx/>
              <a:buSzTx/>
              <a:buFontTx/>
              <a:buNone/>
            </a:pPr>
            <a:r>
              <a:rPr lang="en-US" sz="1400" b="1">
                <a:latin typeface="Arial" charset="0"/>
              </a:rPr>
              <a:t>firewall</a:t>
            </a:r>
          </a:p>
        </p:txBody>
      </p:sp>
      <p:sp>
        <p:nvSpPr>
          <p:cNvPr id="3244039" name="Rectangle 7"/>
          <p:cNvSpPr>
            <a:spLocks noChangeArrowheads="1"/>
          </p:cNvSpPr>
          <p:nvPr/>
        </p:nvSpPr>
        <p:spPr bwMode="auto">
          <a:xfrm>
            <a:off x="3581400" y="5080000"/>
            <a:ext cx="1447800" cy="792163"/>
          </a:xfrm>
          <a:prstGeom prst="rect">
            <a:avLst/>
          </a:prstGeom>
          <a:solidFill>
            <a:srgbClr val="99CCFF"/>
          </a:solidFill>
          <a:ln w="9525">
            <a:solidFill>
              <a:schemeClr val="tx1"/>
            </a:solidFill>
            <a:miter lim="800000"/>
            <a:headEnd/>
            <a:tailEnd/>
          </a:ln>
          <a:effectLst/>
        </p:spPr>
        <p:txBody>
          <a:bodyPr wrap="none" anchor="ctr"/>
          <a:lstStyle/>
          <a:p>
            <a:pPr eaLnBrk="1" hangingPunct="1">
              <a:spcBef>
                <a:spcPct val="0"/>
              </a:spcBef>
              <a:buClrTx/>
              <a:buSzTx/>
              <a:buFontTx/>
              <a:buNone/>
            </a:pPr>
            <a:r>
              <a:rPr lang="en-US" b="1">
                <a:latin typeface="Arial" charset="0"/>
              </a:rPr>
              <a:t>Applications</a:t>
            </a:r>
          </a:p>
          <a:p>
            <a:pPr eaLnBrk="1" hangingPunct="1">
              <a:spcBef>
                <a:spcPct val="0"/>
              </a:spcBef>
              <a:buClrTx/>
              <a:buSzTx/>
              <a:buFontTx/>
              <a:buNone/>
            </a:pPr>
            <a:r>
              <a:rPr lang="en-US" b="1">
                <a:latin typeface="Arial" charset="0"/>
              </a:rPr>
              <a:t>Platform</a:t>
            </a:r>
          </a:p>
          <a:p>
            <a:pPr eaLnBrk="1" hangingPunct="1">
              <a:spcBef>
                <a:spcPct val="0"/>
              </a:spcBef>
              <a:buClrTx/>
              <a:buSzTx/>
              <a:buFontTx/>
              <a:buNone/>
            </a:pPr>
            <a:r>
              <a:rPr lang="en-US" b="1">
                <a:latin typeface="Arial" charset="0"/>
              </a:rPr>
              <a:t>(Enable JMBL)</a:t>
            </a:r>
            <a:endParaRPr lang="en-US">
              <a:latin typeface="Arial" charset="0"/>
            </a:endParaRPr>
          </a:p>
        </p:txBody>
      </p:sp>
      <p:cxnSp>
        <p:nvCxnSpPr>
          <p:cNvPr id="3244040" name="AutoShape 8"/>
          <p:cNvCxnSpPr>
            <a:cxnSpLocks noChangeShapeType="1"/>
            <a:stCxn id="3244054" idx="3"/>
            <a:endCxn id="3244038" idx="1"/>
          </p:cNvCxnSpPr>
          <p:nvPr/>
        </p:nvCxnSpPr>
        <p:spPr bwMode="auto">
          <a:xfrm>
            <a:off x="2133600" y="5476875"/>
            <a:ext cx="457200" cy="0"/>
          </a:xfrm>
          <a:prstGeom prst="straightConnector1">
            <a:avLst/>
          </a:prstGeom>
          <a:noFill/>
          <a:ln w="38100">
            <a:solidFill>
              <a:srgbClr val="FF9933"/>
            </a:solidFill>
            <a:round/>
            <a:headEnd type="triangle" w="med" len="med"/>
            <a:tailEnd type="triangle" w="med" len="med"/>
          </a:ln>
          <a:effectLst/>
        </p:spPr>
      </p:cxnSp>
      <p:cxnSp>
        <p:nvCxnSpPr>
          <p:cNvPr id="3244041" name="AutoShape 9"/>
          <p:cNvCxnSpPr>
            <a:cxnSpLocks noChangeShapeType="1"/>
            <a:stCxn id="3244038" idx="3"/>
            <a:endCxn id="3244039" idx="1"/>
          </p:cNvCxnSpPr>
          <p:nvPr/>
        </p:nvCxnSpPr>
        <p:spPr bwMode="auto">
          <a:xfrm>
            <a:off x="2895600" y="5476875"/>
            <a:ext cx="685800" cy="0"/>
          </a:xfrm>
          <a:prstGeom prst="straightConnector1">
            <a:avLst/>
          </a:prstGeom>
          <a:noFill/>
          <a:ln w="38100">
            <a:solidFill>
              <a:srgbClr val="FF9933"/>
            </a:solidFill>
            <a:round/>
            <a:headEnd type="triangle" w="med" len="med"/>
            <a:tailEnd type="triangle" w="med" len="med"/>
          </a:ln>
          <a:effectLst/>
        </p:spPr>
      </p:cxnSp>
      <p:cxnSp>
        <p:nvCxnSpPr>
          <p:cNvPr id="3244042" name="AutoShape 10"/>
          <p:cNvCxnSpPr>
            <a:cxnSpLocks noChangeShapeType="1"/>
            <a:stCxn id="3244047" idx="4"/>
            <a:endCxn id="3244048" idx="1"/>
          </p:cNvCxnSpPr>
          <p:nvPr/>
        </p:nvCxnSpPr>
        <p:spPr bwMode="auto">
          <a:xfrm>
            <a:off x="1371600" y="3276600"/>
            <a:ext cx="2362200" cy="0"/>
          </a:xfrm>
          <a:prstGeom prst="straightConnector1">
            <a:avLst/>
          </a:prstGeom>
          <a:noFill/>
          <a:ln w="38100">
            <a:solidFill>
              <a:srgbClr val="0000CC"/>
            </a:solidFill>
            <a:round/>
            <a:headEnd/>
            <a:tailEnd type="triangle" w="med" len="med"/>
          </a:ln>
          <a:effectLst/>
        </p:spPr>
      </p:cxnSp>
      <p:cxnSp>
        <p:nvCxnSpPr>
          <p:cNvPr id="3244043" name="AutoShape 11"/>
          <p:cNvCxnSpPr>
            <a:cxnSpLocks noChangeShapeType="1"/>
            <a:stCxn id="3244048" idx="2"/>
            <a:endCxn id="3244039" idx="0"/>
          </p:cNvCxnSpPr>
          <p:nvPr/>
        </p:nvCxnSpPr>
        <p:spPr bwMode="auto">
          <a:xfrm>
            <a:off x="4305300" y="3695700"/>
            <a:ext cx="0" cy="1384300"/>
          </a:xfrm>
          <a:prstGeom prst="straightConnector1">
            <a:avLst/>
          </a:prstGeom>
          <a:noFill/>
          <a:ln w="38100">
            <a:solidFill>
              <a:srgbClr val="0000CC"/>
            </a:solidFill>
            <a:round/>
            <a:headEnd/>
            <a:tailEnd type="triangle" w="med" len="med"/>
          </a:ln>
          <a:effectLst/>
        </p:spPr>
      </p:cxnSp>
      <p:sp>
        <p:nvSpPr>
          <p:cNvPr id="3244046" name="Text Box 14"/>
          <p:cNvSpPr txBox="1">
            <a:spLocks noChangeArrowheads="1"/>
          </p:cNvSpPr>
          <p:nvPr/>
        </p:nvSpPr>
        <p:spPr bwMode="auto">
          <a:xfrm>
            <a:off x="7562850" y="2990850"/>
            <a:ext cx="1220788" cy="581025"/>
          </a:xfrm>
          <a:prstGeom prst="rect">
            <a:avLst/>
          </a:prstGeom>
          <a:noFill/>
          <a:ln w="9525" algn="ctr">
            <a:noFill/>
            <a:miter lim="800000"/>
            <a:headEnd/>
            <a:tailEnd/>
          </a:ln>
          <a:effectLst/>
        </p:spPr>
        <p:txBody>
          <a:bodyPr>
            <a:spAutoFit/>
          </a:bodyPr>
          <a:lstStyle/>
          <a:p>
            <a:pPr eaLnBrk="1" hangingPunct="1">
              <a:spcBef>
                <a:spcPct val="0"/>
              </a:spcBef>
              <a:buClrTx/>
              <a:buSzTx/>
              <a:buFontTx/>
              <a:buNone/>
            </a:pPr>
            <a:r>
              <a:rPr lang="en-US" sz="1600" b="1">
                <a:latin typeface="Arial" charset="0"/>
              </a:rPr>
              <a:t>AFWA Systems</a:t>
            </a:r>
          </a:p>
        </p:txBody>
      </p:sp>
      <p:sp>
        <p:nvSpPr>
          <p:cNvPr id="3244047" name="AutoShape 15"/>
          <p:cNvSpPr>
            <a:spLocks noChangeArrowheads="1"/>
          </p:cNvSpPr>
          <p:nvPr/>
        </p:nvSpPr>
        <p:spPr bwMode="auto">
          <a:xfrm>
            <a:off x="228600" y="2819400"/>
            <a:ext cx="1143000" cy="914400"/>
          </a:xfrm>
          <a:prstGeom prst="flowChartMagneticDisk">
            <a:avLst/>
          </a:prstGeom>
          <a:gradFill rotWithShape="1">
            <a:gsLst>
              <a:gs pos="0">
                <a:srgbClr val="CCFFCC"/>
              </a:gs>
              <a:gs pos="100000">
                <a:srgbClr val="99CCFF"/>
              </a:gs>
            </a:gsLst>
            <a:lin ang="0" scaled="1"/>
          </a:gradFill>
          <a:ln w="9525">
            <a:solidFill>
              <a:schemeClr val="tx1"/>
            </a:solidFill>
            <a:round/>
            <a:headEnd/>
            <a:tailEnd/>
          </a:ln>
          <a:effectLst/>
        </p:spPr>
        <p:txBody>
          <a:bodyPr wrap="none" anchor="ctr"/>
          <a:lstStyle/>
          <a:p>
            <a:pPr eaLnBrk="1" hangingPunct="1">
              <a:spcBef>
                <a:spcPct val="0"/>
              </a:spcBef>
              <a:buClrTx/>
              <a:buSzTx/>
              <a:buFontTx/>
              <a:buNone/>
            </a:pPr>
            <a:r>
              <a:rPr lang="en-US" sz="1600" b="1">
                <a:latin typeface="Arial" charset="0"/>
              </a:rPr>
              <a:t>NPOESS</a:t>
            </a:r>
          </a:p>
        </p:txBody>
      </p:sp>
      <p:sp>
        <p:nvSpPr>
          <p:cNvPr id="3244048" name="AutoShape 16"/>
          <p:cNvSpPr>
            <a:spLocks noChangeArrowheads="1"/>
          </p:cNvSpPr>
          <p:nvPr/>
        </p:nvSpPr>
        <p:spPr bwMode="auto">
          <a:xfrm>
            <a:off x="3733800" y="2857500"/>
            <a:ext cx="1143000" cy="838200"/>
          </a:xfrm>
          <a:prstGeom prst="flowChartProcess">
            <a:avLst/>
          </a:prstGeom>
          <a:solidFill>
            <a:schemeClr val="accent1"/>
          </a:solidFill>
          <a:ln w="9525">
            <a:solidFill>
              <a:schemeClr val="tx1"/>
            </a:solidFill>
            <a:miter lim="800000"/>
            <a:headEnd/>
            <a:tailEnd/>
          </a:ln>
          <a:effectLst/>
        </p:spPr>
        <p:txBody>
          <a:bodyPr anchor="ctr"/>
          <a:lstStyle/>
          <a:p>
            <a:pPr eaLnBrk="1" hangingPunct="1">
              <a:spcBef>
                <a:spcPct val="0"/>
              </a:spcBef>
              <a:buClrTx/>
              <a:buSzTx/>
              <a:buFontTx/>
              <a:buNone/>
            </a:pPr>
            <a:r>
              <a:rPr lang="en-US" sz="1600" b="1">
                <a:latin typeface="Arial" charset="0"/>
              </a:rPr>
              <a:t>Landing Zone</a:t>
            </a:r>
          </a:p>
        </p:txBody>
      </p:sp>
      <p:sp>
        <p:nvSpPr>
          <p:cNvPr id="3244049" name="AutoShape 17"/>
          <p:cNvSpPr>
            <a:spLocks noChangeArrowheads="1"/>
          </p:cNvSpPr>
          <p:nvPr/>
        </p:nvSpPr>
        <p:spPr bwMode="auto">
          <a:xfrm>
            <a:off x="5715000" y="2857500"/>
            <a:ext cx="1143000" cy="838200"/>
          </a:xfrm>
          <a:prstGeom prst="flowChartProcess">
            <a:avLst/>
          </a:prstGeom>
          <a:solidFill>
            <a:schemeClr val="accent1"/>
          </a:solidFill>
          <a:ln w="9525">
            <a:solidFill>
              <a:schemeClr val="tx1"/>
            </a:solidFill>
            <a:miter lim="800000"/>
            <a:headEnd/>
            <a:tailEnd/>
          </a:ln>
          <a:effectLst/>
        </p:spPr>
        <p:txBody>
          <a:bodyPr anchor="ctr"/>
          <a:lstStyle/>
          <a:p>
            <a:pPr eaLnBrk="1" hangingPunct="1">
              <a:spcBef>
                <a:spcPct val="0"/>
              </a:spcBef>
              <a:buClrTx/>
              <a:buSzTx/>
              <a:buFontTx/>
              <a:buNone/>
            </a:pPr>
            <a:r>
              <a:rPr lang="en-US" sz="1600" b="1">
                <a:latin typeface="Arial" charset="0"/>
              </a:rPr>
              <a:t>Central Delivery Area</a:t>
            </a:r>
          </a:p>
        </p:txBody>
      </p:sp>
      <p:cxnSp>
        <p:nvCxnSpPr>
          <p:cNvPr id="3244050" name="AutoShape 18"/>
          <p:cNvCxnSpPr>
            <a:cxnSpLocks noChangeShapeType="1"/>
            <a:stCxn id="3244039" idx="3"/>
            <a:endCxn id="3244049" idx="2"/>
          </p:cNvCxnSpPr>
          <p:nvPr/>
        </p:nvCxnSpPr>
        <p:spPr bwMode="auto">
          <a:xfrm flipV="1">
            <a:off x="5029200" y="3695700"/>
            <a:ext cx="1257300" cy="1781175"/>
          </a:xfrm>
          <a:prstGeom prst="bentConnector2">
            <a:avLst/>
          </a:prstGeom>
          <a:noFill/>
          <a:ln w="38100">
            <a:solidFill>
              <a:srgbClr val="0000CC"/>
            </a:solidFill>
            <a:miter lim="800000"/>
            <a:headEnd/>
            <a:tailEnd type="triangle" w="med" len="med"/>
          </a:ln>
          <a:effectLst/>
        </p:spPr>
      </p:cxnSp>
      <p:sp>
        <p:nvSpPr>
          <p:cNvPr id="3244051" name="Text Box 19"/>
          <p:cNvSpPr txBox="1">
            <a:spLocks noChangeArrowheads="1"/>
          </p:cNvSpPr>
          <p:nvPr/>
        </p:nvSpPr>
        <p:spPr bwMode="auto">
          <a:xfrm>
            <a:off x="3429000" y="1828800"/>
            <a:ext cx="5486400" cy="2590800"/>
          </a:xfrm>
          <a:prstGeom prst="rect">
            <a:avLst/>
          </a:prstGeom>
          <a:noFill/>
          <a:ln w="12700">
            <a:solidFill>
              <a:schemeClr val="tx1"/>
            </a:solidFill>
            <a:prstDash val="dash"/>
            <a:miter lim="800000"/>
            <a:headEnd/>
            <a:tailEnd/>
          </a:ln>
          <a:effectLst/>
        </p:spPr>
        <p:txBody>
          <a:bodyPr anchor="b"/>
          <a:lstStyle/>
          <a:p>
            <a:pPr algn="r" eaLnBrk="1" hangingPunct="1">
              <a:spcBef>
                <a:spcPct val="50000"/>
              </a:spcBef>
              <a:buClrTx/>
              <a:buSzTx/>
              <a:buFontTx/>
              <a:buNone/>
            </a:pPr>
            <a:r>
              <a:rPr lang="en-US" sz="1000" b="1">
                <a:latin typeface="Arial" charset="0"/>
              </a:rPr>
              <a:t>AFWA Enterprise Storage Solution (ESS)</a:t>
            </a:r>
          </a:p>
        </p:txBody>
      </p:sp>
      <p:sp>
        <p:nvSpPr>
          <p:cNvPr id="3244052" name="Text Box 20"/>
          <p:cNvSpPr txBox="1">
            <a:spLocks noChangeArrowheads="1"/>
          </p:cNvSpPr>
          <p:nvPr/>
        </p:nvSpPr>
        <p:spPr bwMode="auto">
          <a:xfrm rot="16200000">
            <a:off x="3092450" y="4457701"/>
            <a:ext cx="2149475" cy="228600"/>
          </a:xfrm>
          <a:prstGeom prst="rect">
            <a:avLst/>
          </a:prstGeom>
          <a:noFill/>
          <a:ln w="9525" algn="ctr">
            <a:noFill/>
            <a:miter lim="800000"/>
            <a:headEnd/>
            <a:tailEnd/>
          </a:ln>
          <a:effectLst/>
        </p:spPr>
        <p:txBody>
          <a:bodyPr>
            <a:spAutoFit/>
          </a:bodyPr>
          <a:lstStyle/>
          <a:p>
            <a:pPr eaLnBrk="1" hangingPunct="1">
              <a:spcBef>
                <a:spcPct val="50000"/>
              </a:spcBef>
              <a:buClrTx/>
              <a:buSzTx/>
              <a:buFontTx/>
              <a:buNone/>
            </a:pPr>
            <a:r>
              <a:rPr lang="en-US" sz="900" b="1">
                <a:latin typeface="Arial" charset="0"/>
              </a:rPr>
              <a:t>HDF5 Granules</a:t>
            </a:r>
          </a:p>
        </p:txBody>
      </p:sp>
      <p:sp>
        <p:nvSpPr>
          <p:cNvPr id="3244053" name="Text Box 21"/>
          <p:cNvSpPr txBox="1">
            <a:spLocks noChangeArrowheads="1"/>
          </p:cNvSpPr>
          <p:nvPr/>
        </p:nvSpPr>
        <p:spPr bwMode="auto">
          <a:xfrm rot="16200000">
            <a:off x="5203031" y="4669632"/>
            <a:ext cx="2149475" cy="433388"/>
          </a:xfrm>
          <a:prstGeom prst="rect">
            <a:avLst/>
          </a:prstGeom>
          <a:noFill/>
          <a:ln w="9525">
            <a:noFill/>
            <a:miter lim="800000"/>
            <a:headEnd/>
            <a:tailEnd/>
          </a:ln>
          <a:effectLst/>
        </p:spPr>
        <p:txBody>
          <a:bodyPr>
            <a:spAutoFit/>
          </a:bodyPr>
          <a:lstStyle/>
          <a:p>
            <a:pPr eaLnBrk="1" hangingPunct="1">
              <a:spcBef>
                <a:spcPct val="50000"/>
              </a:spcBef>
              <a:buClrTx/>
              <a:buSzTx/>
              <a:buFontTx/>
              <a:buNone/>
            </a:pPr>
            <a:r>
              <a:rPr lang="en-US" sz="900" b="1">
                <a:latin typeface="Arial" charset="0"/>
              </a:rPr>
              <a:t>AFWA-Ready </a:t>
            </a:r>
          </a:p>
          <a:p>
            <a:pPr eaLnBrk="1" hangingPunct="1">
              <a:spcBef>
                <a:spcPct val="50000"/>
              </a:spcBef>
              <a:buClrTx/>
              <a:buSzTx/>
              <a:buFontTx/>
              <a:buNone/>
            </a:pPr>
            <a:r>
              <a:rPr lang="en-US" sz="900" b="1">
                <a:latin typeface="Arial" charset="0"/>
              </a:rPr>
              <a:t>Data Granules</a:t>
            </a:r>
          </a:p>
        </p:txBody>
      </p:sp>
      <p:sp>
        <p:nvSpPr>
          <p:cNvPr id="3244054" name="AutoShape 22" descr="Horizontal brick"/>
          <p:cNvSpPr>
            <a:spLocks noChangeArrowheads="1"/>
          </p:cNvSpPr>
          <p:nvPr/>
        </p:nvSpPr>
        <p:spPr bwMode="auto">
          <a:xfrm>
            <a:off x="1828800" y="4714875"/>
            <a:ext cx="304800" cy="1524000"/>
          </a:xfrm>
          <a:prstGeom prst="flowChartProcess">
            <a:avLst/>
          </a:prstGeom>
          <a:pattFill prst="horzBrick">
            <a:fgClr>
              <a:schemeClr val="bg1"/>
            </a:fgClr>
            <a:bgClr>
              <a:srgbClr val="FF3300"/>
            </a:bgClr>
          </a:pattFill>
          <a:ln w="9525" algn="ctr">
            <a:solidFill>
              <a:schemeClr val="tx1"/>
            </a:solidFill>
            <a:miter lim="800000"/>
            <a:headEnd/>
            <a:tailEnd/>
          </a:ln>
          <a:effectLst/>
        </p:spPr>
        <p:txBody>
          <a:bodyPr vert="eaVert" anchor="ctr"/>
          <a:lstStyle/>
          <a:p>
            <a:pPr eaLnBrk="1" hangingPunct="1">
              <a:spcBef>
                <a:spcPct val="0"/>
              </a:spcBef>
              <a:buClrTx/>
              <a:buSzTx/>
              <a:buFontTx/>
              <a:buNone/>
            </a:pPr>
            <a:r>
              <a:rPr lang="en-US" sz="1400" b="1">
                <a:latin typeface="Arial" charset="0"/>
              </a:rPr>
              <a:t>firewall</a:t>
            </a:r>
          </a:p>
        </p:txBody>
      </p:sp>
      <p:cxnSp>
        <p:nvCxnSpPr>
          <p:cNvPr id="3244055" name="AutoShape 23"/>
          <p:cNvCxnSpPr>
            <a:cxnSpLocks noChangeShapeType="1"/>
            <a:stCxn id="3244054" idx="1"/>
            <a:endCxn id="3244047" idx="3"/>
          </p:cNvCxnSpPr>
          <p:nvPr/>
        </p:nvCxnSpPr>
        <p:spPr bwMode="auto">
          <a:xfrm rot="10800000">
            <a:off x="800100" y="3733800"/>
            <a:ext cx="1028700" cy="1743075"/>
          </a:xfrm>
          <a:prstGeom prst="bentConnector2">
            <a:avLst/>
          </a:prstGeom>
          <a:noFill/>
          <a:ln w="38100">
            <a:solidFill>
              <a:srgbClr val="FF9933"/>
            </a:solidFill>
            <a:miter lim="800000"/>
            <a:headEnd type="triangle" w="med" len="med"/>
            <a:tailEnd type="triangle" w="med" len="med"/>
          </a:ln>
          <a:effectLst/>
        </p:spPr>
      </p:cxnSp>
      <p:sp>
        <p:nvSpPr>
          <p:cNvPr id="3244056" name="Text Box 24"/>
          <p:cNvSpPr txBox="1">
            <a:spLocks noChangeArrowheads="1"/>
          </p:cNvSpPr>
          <p:nvPr/>
        </p:nvSpPr>
        <p:spPr bwMode="auto">
          <a:xfrm>
            <a:off x="1238250" y="3281363"/>
            <a:ext cx="1235075" cy="228600"/>
          </a:xfrm>
          <a:prstGeom prst="rect">
            <a:avLst/>
          </a:prstGeom>
          <a:noFill/>
          <a:ln w="9525" algn="ctr">
            <a:noFill/>
            <a:miter lim="800000"/>
            <a:headEnd/>
            <a:tailEnd/>
          </a:ln>
          <a:effectLst/>
        </p:spPr>
        <p:txBody>
          <a:bodyPr>
            <a:spAutoFit/>
          </a:bodyPr>
          <a:lstStyle/>
          <a:p>
            <a:pPr eaLnBrk="1" hangingPunct="1">
              <a:spcBef>
                <a:spcPct val="50000"/>
              </a:spcBef>
              <a:buClrTx/>
              <a:buSzTx/>
              <a:buFontTx/>
              <a:buNone/>
            </a:pPr>
            <a:r>
              <a:rPr lang="en-US" sz="900" b="1">
                <a:latin typeface="Arial" charset="0"/>
              </a:rPr>
              <a:t>HDF5 Granules</a:t>
            </a:r>
          </a:p>
        </p:txBody>
      </p:sp>
      <p:sp>
        <p:nvSpPr>
          <p:cNvPr id="3244057" name="Text Box 25"/>
          <p:cNvSpPr txBox="1">
            <a:spLocks noChangeArrowheads="1"/>
          </p:cNvSpPr>
          <p:nvPr/>
        </p:nvSpPr>
        <p:spPr bwMode="auto">
          <a:xfrm>
            <a:off x="971550" y="1333500"/>
            <a:ext cx="1371600" cy="517525"/>
          </a:xfrm>
          <a:prstGeom prst="rect">
            <a:avLst/>
          </a:prstGeom>
          <a:noFill/>
          <a:ln w="9525" algn="ctr">
            <a:noFill/>
            <a:prstDash val="dashDot"/>
            <a:miter lim="800000"/>
            <a:headEnd/>
            <a:tailEnd/>
          </a:ln>
          <a:effectLst/>
        </p:spPr>
        <p:txBody>
          <a:bodyPr>
            <a:spAutoFit/>
          </a:bodyPr>
          <a:lstStyle/>
          <a:p>
            <a:pPr algn="r" eaLnBrk="1" hangingPunct="1">
              <a:spcBef>
                <a:spcPct val="50000"/>
              </a:spcBef>
              <a:buClrTx/>
              <a:buSzTx/>
              <a:buFontTx/>
              <a:buNone/>
            </a:pPr>
            <a:r>
              <a:rPr lang="en-US" sz="1400" b="1"/>
              <a:t>Contractor Responsibility</a:t>
            </a:r>
          </a:p>
        </p:txBody>
      </p:sp>
      <p:sp>
        <p:nvSpPr>
          <p:cNvPr id="3244058" name="Text Box 26"/>
          <p:cNvSpPr txBox="1">
            <a:spLocks noChangeArrowheads="1"/>
          </p:cNvSpPr>
          <p:nvPr/>
        </p:nvSpPr>
        <p:spPr bwMode="auto">
          <a:xfrm>
            <a:off x="2362200" y="1333500"/>
            <a:ext cx="1371600" cy="517525"/>
          </a:xfrm>
          <a:prstGeom prst="rect">
            <a:avLst/>
          </a:prstGeom>
          <a:noFill/>
          <a:ln w="9525" algn="ctr">
            <a:noFill/>
            <a:prstDash val="dashDot"/>
            <a:miter lim="800000"/>
            <a:headEnd/>
            <a:tailEnd/>
          </a:ln>
          <a:effectLst/>
        </p:spPr>
        <p:txBody>
          <a:bodyPr>
            <a:spAutoFit/>
          </a:bodyPr>
          <a:lstStyle/>
          <a:p>
            <a:pPr algn="l" eaLnBrk="1" hangingPunct="1">
              <a:spcBef>
                <a:spcPct val="50000"/>
              </a:spcBef>
              <a:buClrTx/>
              <a:buSzTx/>
              <a:buFontTx/>
              <a:buNone/>
            </a:pPr>
            <a:r>
              <a:rPr lang="en-US" sz="1400" b="1"/>
              <a:t>AFWA Responsibility</a:t>
            </a:r>
          </a:p>
        </p:txBody>
      </p:sp>
      <p:sp>
        <p:nvSpPr>
          <p:cNvPr id="3244060" name="Line 28"/>
          <p:cNvSpPr>
            <a:spLocks noChangeShapeType="1"/>
          </p:cNvSpPr>
          <p:nvPr/>
        </p:nvSpPr>
        <p:spPr bwMode="auto">
          <a:xfrm>
            <a:off x="1114425" y="1358900"/>
            <a:ext cx="1143000" cy="0"/>
          </a:xfrm>
          <a:prstGeom prst="line">
            <a:avLst/>
          </a:prstGeom>
          <a:noFill/>
          <a:ln w="57150">
            <a:solidFill>
              <a:schemeClr val="tx1"/>
            </a:solidFill>
            <a:round/>
            <a:headEnd type="triangle" w="med" len="med"/>
            <a:tailEnd/>
          </a:ln>
          <a:effectLst/>
        </p:spPr>
        <p:txBody>
          <a:bodyPr/>
          <a:lstStyle/>
          <a:p>
            <a:endParaRPr lang="en-US"/>
          </a:p>
        </p:txBody>
      </p:sp>
      <p:sp>
        <p:nvSpPr>
          <p:cNvPr id="3244061" name="Text Box 29"/>
          <p:cNvSpPr txBox="1">
            <a:spLocks noChangeArrowheads="1"/>
          </p:cNvSpPr>
          <p:nvPr/>
        </p:nvSpPr>
        <p:spPr bwMode="auto">
          <a:xfrm rot="21600000">
            <a:off x="142875" y="5562600"/>
            <a:ext cx="1843088" cy="336550"/>
          </a:xfrm>
          <a:prstGeom prst="rect">
            <a:avLst/>
          </a:prstGeom>
          <a:noFill/>
          <a:ln w="9525">
            <a:noFill/>
            <a:miter lim="800000"/>
            <a:headEnd/>
            <a:tailEnd/>
          </a:ln>
          <a:effectLst/>
        </p:spPr>
        <p:txBody>
          <a:bodyPr anchor="ctr">
            <a:spAutoFit/>
          </a:bodyPr>
          <a:lstStyle/>
          <a:p>
            <a:pPr algn="l" eaLnBrk="1" hangingPunct="1">
              <a:spcBef>
                <a:spcPct val="0"/>
              </a:spcBef>
              <a:buClrTx/>
              <a:buSzTx/>
              <a:buFontTx/>
              <a:buNone/>
            </a:pPr>
            <a:r>
              <a:rPr lang="en-US" sz="800" b="1">
                <a:latin typeface="Arial" charset="0"/>
              </a:rPr>
              <a:t>Data Product requests / status</a:t>
            </a:r>
          </a:p>
          <a:p>
            <a:pPr algn="l" eaLnBrk="1" hangingPunct="1">
              <a:spcBef>
                <a:spcPct val="0"/>
              </a:spcBef>
              <a:buClrTx/>
              <a:buSzTx/>
              <a:buFontTx/>
              <a:buNone/>
            </a:pPr>
            <a:r>
              <a:rPr lang="en-US" sz="800" b="1">
                <a:latin typeface="Arial" charset="0"/>
              </a:rPr>
              <a:t>Data access management traffic</a:t>
            </a:r>
          </a:p>
        </p:txBody>
      </p:sp>
      <p:sp>
        <p:nvSpPr>
          <p:cNvPr id="3244062" name="Line 30"/>
          <p:cNvSpPr>
            <a:spLocks noChangeShapeType="1"/>
          </p:cNvSpPr>
          <p:nvPr/>
        </p:nvSpPr>
        <p:spPr bwMode="auto">
          <a:xfrm flipV="1">
            <a:off x="7010400" y="5803900"/>
            <a:ext cx="777875" cy="0"/>
          </a:xfrm>
          <a:prstGeom prst="line">
            <a:avLst/>
          </a:prstGeom>
          <a:noFill/>
          <a:ln w="38100">
            <a:solidFill>
              <a:srgbClr val="0000CC"/>
            </a:solidFill>
            <a:round/>
            <a:headEnd type="triangle" w="med" len="med"/>
            <a:tailEnd type="triangle" w="med" len="med"/>
          </a:ln>
          <a:effectLst/>
        </p:spPr>
        <p:txBody>
          <a:bodyPr/>
          <a:lstStyle/>
          <a:p>
            <a:endParaRPr lang="en-US"/>
          </a:p>
        </p:txBody>
      </p:sp>
      <p:sp>
        <p:nvSpPr>
          <p:cNvPr id="3244063" name="Text Box 31"/>
          <p:cNvSpPr txBox="1">
            <a:spLocks noChangeArrowheads="1"/>
          </p:cNvSpPr>
          <p:nvPr/>
        </p:nvSpPr>
        <p:spPr bwMode="auto">
          <a:xfrm>
            <a:off x="7737475" y="5665788"/>
            <a:ext cx="1244600" cy="274637"/>
          </a:xfrm>
          <a:prstGeom prst="rect">
            <a:avLst/>
          </a:prstGeom>
          <a:noFill/>
          <a:ln w="9525">
            <a:noFill/>
            <a:miter lim="800000"/>
            <a:headEnd/>
            <a:tailEnd/>
          </a:ln>
          <a:effectLst/>
        </p:spPr>
        <p:txBody>
          <a:bodyPr wrap="none">
            <a:spAutoFit/>
          </a:bodyPr>
          <a:lstStyle/>
          <a:p>
            <a:pPr algn="l" eaLnBrk="1" hangingPunct="1">
              <a:spcBef>
                <a:spcPct val="0"/>
              </a:spcBef>
              <a:buClrTx/>
              <a:buSzTx/>
              <a:buFontTx/>
              <a:buNone/>
            </a:pPr>
            <a:r>
              <a:rPr lang="en-US" b="1">
                <a:latin typeface="Arial" charset="0"/>
              </a:rPr>
              <a:t>Fiber Channel </a:t>
            </a:r>
          </a:p>
        </p:txBody>
      </p:sp>
      <p:sp>
        <p:nvSpPr>
          <p:cNvPr id="3244064" name="Line 32"/>
          <p:cNvSpPr>
            <a:spLocks noChangeShapeType="1"/>
          </p:cNvSpPr>
          <p:nvPr/>
        </p:nvSpPr>
        <p:spPr bwMode="auto">
          <a:xfrm>
            <a:off x="7010400" y="6051550"/>
            <a:ext cx="777875" cy="0"/>
          </a:xfrm>
          <a:prstGeom prst="line">
            <a:avLst/>
          </a:prstGeom>
          <a:noFill/>
          <a:ln w="38100">
            <a:solidFill>
              <a:srgbClr val="FF9933"/>
            </a:solidFill>
            <a:round/>
            <a:headEnd type="triangle" w="med" len="med"/>
            <a:tailEnd type="triangle" w="med" len="med"/>
          </a:ln>
          <a:effectLst/>
        </p:spPr>
        <p:txBody>
          <a:bodyPr/>
          <a:lstStyle/>
          <a:p>
            <a:endParaRPr lang="en-US"/>
          </a:p>
        </p:txBody>
      </p:sp>
      <p:sp>
        <p:nvSpPr>
          <p:cNvPr id="3244065" name="Text Box 33"/>
          <p:cNvSpPr txBox="1">
            <a:spLocks noChangeArrowheads="1"/>
          </p:cNvSpPr>
          <p:nvPr/>
        </p:nvSpPr>
        <p:spPr bwMode="auto">
          <a:xfrm>
            <a:off x="7735888" y="5897563"/>
            <a:ext cx="835025" cy="274637"/>
          </a:xfrm>
          <a:prstGeom prst="rect">
            <a:avLst/>
          </a:prstGeom>
          <a:noFill/>
          <a:ln w="9525">
            <a:noFill/>
            <a:miter lim="800000"/>
            <a:headEnd/>
            <a:tailEnd/>
          </a:ln>
          <a:effectLst/>
        </p:spPr>
        <p:txBody>
          <a:bodyPr wrap="none">
            <a:spAutoFit/>
          </a:bodyPr>
          <a:lstStyle/>
          <a:p>
            <a:pPr algn="l" eaLnBrk="1" hangingPunct="1">
              <a:spcBef>
                <a:spcPct val="0"/>
              </a:spcBef>
              <a:buClrTx/>
              <a:buSzTx/>
              <a:buFontTx/>
              <a:buNone/>
            </a:pPr>
            <a:r>
              <a:rPr lang="en-US" b="1">
                <a:latin typeface="Arial" charset="0"/>
              </a:rPr>
              <a:t>IP-Based</a:t>
            </a:r>
          </a:p>
        </p:txBody>
      </p:sp>
      <p:sp>
        <p:nvSpPr>
          <p:cNvPr id="3244068" name="Line 36"/>
          <p:cNvSpPr>
            <a:spLocks noChangeShapeType="1"/>
          </p:cNvSpPr>
          <p:nvPr/>
        </p:nvSpPr>
        <p:spPr bwMode="auto">
          <a:xfrm>
            <a:off x="2941638" y="2886075"/>
            <a:ext cx="0" cy="796925"/>
          </a:xfrm>
          <a:prstGeom prst="line">
            <a:avLst/>
          </a:prstGeom>
          <a:noFill/>
          <a:ln w="57150">
            <a:solidFill>
              <a:srgbClr val="FF0000"/>
            </a:solidFill>
            <a:round/>
            <a:headEnd/>
            <a:tailEnd/>
          </a:ln>
          <a:effectLst/>
        </p:spPr>
        <p:txBody>
          <a:bodyPr/>
          <a:lstStyle/>
          <a:p>
            <a:endParaRPr lang="en-US"/>
          </a:p>
        </p:txBody>
      </p:sp>
      <p:sp>
        <p:nvSpPr>
          <p:cNvPr id="3244069" name="Text Box 37"/>
          <p:cNvSpPr txBox="1">
            <a:spLocks noChangeArrowheads="1"/>
          </p:cNvSpPr>
          <p:nvPr/>
        </p:nvSpPr>
        <p:spPr bwMode="auto">
          <a:xfrm>
            <a:off x="2614613" y="2647950"/>
            <a:ext cx="703262" cy="244475"/>
          </a:xfrm>
          <a:prstGeom prst="rect">
            <a:avLst/>
          </a:prstGeom>
          <a:noFill/>
          <a:ln w="12700">
            <a:noFill/>
            <a:miter lim="800000"/>
            <a:headEnd/>
            <a:tailEnd/>
          </a:ln>
          <a:effectLst/>
        </p:spPr>
        <p:txBody>
          <a:bodyPr wrap="none">
            <a:spAutoFit/>
          </a:bodyPr>
          <a:lstStyle/>
          <a:p>
            <a:pPr algn="l">
              <a:spcBef>
                <a:spcPct val="0"/>
              </a:spcBef>
              <a:buClrTx/>
              <a:buSzTx/>
              <a:buFontTx/>
              <a:buNone/>
            </a:pPr>
            <a:r>
              <a:rPr lang="en-US" sz="1000" b="1">
                <a:solidFill>
                  <a:schemeClr val="tx2"/>
                </a:solidFill>
                <a:latin typeface="Arial Narrow" pitchFamily="34" charset="0"/>
              </a:rPr>
              <a:t>Port Block</a:t>
            </a:r>
          </a:p>
        </p:txBody>
      </p:sp>
      <p:sp>
        <p:nvSpPr>
          <p:cNvPr id="3244072" name="Line 40"/>
          <p:cNvSpPr>
            <a:spLocks noChangeShapeType="1"/>
          </p:cNvSpPr>
          <p:nvPr/>
        </p:nvSpPr>
        <p:spPr bwMode="auto">
          <a:xfrm>
            <a:off x="2447925" y="1358900"/>
            <a:ext cx="1143000" cy="0"/>
          </a:xfrm>
          <a:prstGeom prst="line">
            <a:avLst/>
          </a:prstGeom>
          <a:noFill/>
          <a:ln w="57150">
            <a:solidFill>
              <a:schemeClr val="tx1"/>
            </a:solidFill>
            <a:round/>
            <a:headEnd/>
            <a:tailEnd type="triangle" w="med" len="med"/>
          </a:ln>
          <a:effectLst/>
        </p:spPr>
        <p:txBody>
          <a:bodyPr/>
          <a:lstStyle/>
          <a:p>
            <a:endParaRPr lang="en-US"/>
          </a:p>
        </p:txBody>
      </p:sp>
      <p:sp>
        <p:nvSpPr>
          <p:cNvPr id="3244073" name="Line 41"/>
          <p:cNvSpPr>
            <a:spLocks noChangeShapeType="1"/>
          </p:cNvSpPr>
          <p:nvPr/>
        </p:nvSpPr>
        <p:spPr bwMode="auto">
          <a:xfrm>
            <a:off x="6867525" y="3400425"/>
            <a:ext cx="800100" cy="342900"/>
          </a:xfrm>
          <a:prstGeom prst="line">
            <a:avLst/>
          </a:prstGeom>
          <a:noFill/>
          <a:ln w="38100">
            <a:solidFill>
              <a:srgbClr val="0000CC"/>
            </a:solidFill>
            <a:round/>
            <a:headEnd type="triangle" w="med" len="med"/>
            <a:tailEnd type="triangle" w="med" len="med"/>
          </a:ln>
          <a:effectLst/>
        </p:spPr>
        <p:txBody>
          <a:bodyPr/>
          <a:lstStyle/>
          <a:p>
            <a:endParaRPr lang="en-US"/>
          </a:p>
        </p:txBody>
      </p:sp>
      <p:sp>
        <p:nvSpPr>
          <p:cNvPr id="3244075" name="Line 43"/>
          <p:cNvSpPr>
            <a:spLocks noChangeShapeType="1"/>
          </p:cNvSpPr>
          <p:nvPr/>
        </p:nvSpPr>
        <p:spPr bwMode="auto">
          <a:xfrm flipV="1">
            <a:off x="6867525" y="2847975"/>
            <a:ext cx="790575" cy="285750"/>
          </a:xfrm>
          <a:prstGeom prst="line">
            <a:avLst/>
          </a:prstGeom>
          <a:noFill/>
          <a:ln w="38100">
            <a:solidFill>
              <a:srgbClr val="0000CC"/>
            </a:solidFill>
            <a:round/>
            <a:headEnd type="triangle" w="med" len="med"/>
            <a:tailEnd type="triangle" w="med" len="med"/>
          </a:ln>
          <a:effectLst/>
        </p:spPr>
        <p:txBody>
          <a:bodyPr/>
          <a:lstStyle/>
          <a:p>
            <a:endParaRPr lang="en-US"/>
          </a:p>
        </p:txBody>
      </p:sp>
      <p:sp>
        <p:nvSpPr>
          <p:cNvPr id="3244076" name="Line 44"/>
          <p:cNvSpPr>
            <a:spLocks noChangeShapeType="1"/>
          </p:cNvSpPr>
          <p:nvPr/>
        </p:nvSpPr>
        <p:spPr bwMode="auto">
          <a:xfrm>
            <a:off x="6858000" y="3276600"/>
            <a:ext cx="809625" cy="0"/>
          </a:xfrm>
          <a:prstGeom prst="line">
            <a:avLst/>
          </a:prstGeom>
          <a:noFill/>
          <a:ln w="38100">
            <a:solidFill>
              <a:srgbClr val="0000CC"/>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262952-56C0-40D3-A220-90F62493D693}" type="slidenum">
              <a:rPr lang="en-US"/>
              <a:pPr/>
              <a:t>12</a:t>
            </a:fld>
            <a:endParaRPr lang="en-US">
              <a:solidFill>
                <a:schemeClr val="bg2"/>
              </a:solidFill>
            </a:endParaRPr>
          </a:p>
        </p:txBody>
      </p:sp>
      <p:sp>
        <p:nvSpPr>
          <p:cNvPr id="3174402" name="Rectangle 2"/>
          <p:cNvSpPr>
            <a:spLocks noGrp="1" noChangeArrowheads="1"/>
          </p:cNvSpPr>
          <p:nvPr>
            <p:ph type="body" idx="1"/>
          </p:nvPr>
        </p:nvSpPr>
        <p:spPr>
          <a:xfrm>
            <a:off x="279400" y="1384300"/>
            <a:ext cx="8432800" cy="5245100"/>
          </a:xfrm>
        </p:spPr>
        <p:txBody>
          <a:bodyPr/>
          <a:lstStyle/>
          <a:p>
            <a:r>
              <a:rPr lang="en-US"/>
              <a:t>AFW Will Use all of the Planned NPOESS EDRs</a:t>
            </a:r>
          </a:p>
          <a:p>
            <a:pPr lvl="1"/>
            <a:r>
              <a:rPr lang="en-US" sz="2000"/>
              <a:t>Cloud Parameters</a:t>
            </a:r>
          </a:p>
          <a:p>
            <a:pPr lvl="1"/>
            <a:r>
              <a:rPr lang="en-US" sz="2000"/>
              <a:t>Atmosphere:  Cloud, LIS, NWP  </a:t>
            </a:r>
          </a:p>
          <a:p>
            <a:pPr lvl="1"/>
            <a:r>
              <a:rPr lang="en-US" sz="2000"/>
              <a:t>Land:  Cloud, LIS</a:t>
            </a:r>
          </a:p>
          <a:p>
            <a:pPr lvl="1"/>
            <a:r>
              <a:rPr lang="en-US" sz="2000"/>
              <a:t>Space Environmental parameters:  Ionospheric specification models; auroral products</a:t>
            </a:r>
          </a:p>
          <a:p>
            <a:pPr lvl="1"/>
            <a:r>
              <a:rPr lang="en-US" sz="2000"/>
              <a:t>All 55 NPOESS EDRs have potential uses throughout AFW</a:t>
            </a:r>
          </a:p>
          <a:p>
            <a:pPr>
              <a:buFont typeface="Wingdings" pitchFamily="2" charset="2"/>
              <a:buNone/>
            </a:pPr>
            <a:endParaRPr lang="en-US" sz="2000"/>
          </a:p>
          <a:p>
            <a:pPr>
              <a:buFont typeface="Wingdings" pitchFamily="2" charset="2"/>
              <a:buNone/>
            </a:pPr>
            <a:endParaRPr lang="en-US"/>
          </a:p>
        </p:txBody>
      </p:sp>
      <p:sp>
        <p:nvSpPr>
          <p:cNvPr id="3174403" name="Rectangle 3"/>
          <p:cNvSpPr>
            <a:spLocks noChangeArrowheads="1"/>
          </p:cNvSpPr>
          <p:nvPr>
            <p:ph type="title"/>
          </p:nvPr>
        </p:nvSpPr>
        <p:spPr bwMode="auto">
          <a:xfrm>
            <a:off x="674688" y="288925"/>
            <a:ext cx="7772400" cy="1308100"/>
          </a:xfrm>
          <a:noFill/>
          <a:ln>
            <a:miter lim="800000"/>
            <a:headEnd/>
            <a:tailEnd/>
          </a:ln>
        </p:spPr>
        <p:txBody>
          <a:bodyPr vert="horz" wrap="square" lIns="91440" tIns="45720" rIns="91440" bIns="45720" numCol="1" anchor="t" anchorCtr="0" compatLnSpc="1">
            <a:prstTxWarp prst="textNoShape">
              <a:avLst/>
            </a:prstTxWarp>
          </a:bodyPr>
          <a:lstStyle/>
          <a:p>
            <a:pPr algn="ctr"/>
            <a:r>
              <a:rPr lang="en-US"/>
              <a:t>NPOESS EDRs of Interest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0"/>
          </p:nvPr>
        </p:nvSpPr>
        <p:spPr/>
        <p:txBody>
          <a:bodyPr/>
          <a:lstStyle/>
          <a:p>
            <a:fld id="{B320AAD2-82F1-422C-9D6C-359641ACA08A}" type="slidenum">
              <a:rPr lang="en-US"/>
              <a:pPr/>
              <a:t>13</a:t>
            </a:fld>
            <a:endParaRPr lang="en-US">
              <a:solidFill>
                <a:schemeClr val="bg2"/>
              </a:solidFill>
            </a:endParaRPr>
          </a:p>
        </p:txBody>
      </p:sp>
      <p:sp>
        <p:nvSpPr>
          <p:cNvPr id="3189762" name="Rectangle 2"/>
          <p:cNvSpPr>
            <a:spLocks noChangeArrowheads="1"/>
          </p:cNvSpPr>
          <p:nvPr/>
        </p:nvSpPr>
        <p:spPr bwMode="auto">
          <a:xfrm>
            <a:off x="276225" y="1397000"/>
            <a:ext cx="8537575" cy="2178050"/>
          </a:xfrm>
          <a:prstGeom prst="rect">
            <a:avLst/>
          </a:prstGeom>
          <a:noFill/>
          <a:ln w="9525">
            <a:noFill/>
            <a:miter lim="800000"/>
            <a:headEnd/>
            <a:tailEnd/>
          </a:ln>
          <a:effectLst/>
        </p:spPr>
        <p:txBody>
          <a:bodyPr/>
          <a:lstStyle/>
          <a:p>
            <a:pPr marL="285750" indent="-285750" algn="l">
              <a:lnSpc>
                <a:spcPct val="90000"/>
              </a:lnSpc>
              <a:spcBef>
                <a:spcPct val="50000"/>
              </a:spcBef>
            </a:pPr>
            <a:r>
              <a:rPr lang="en-US" sz="2400" b="1">
                <a:solidFill>
                  <a:schemeClr val="tx2"/>
                </a:solidFill>
                <a:latin typeface="Arial" charset="0"/>
              </a:rPr>
              <a:t>Enhanced Measurement of Tropospheric Parameters</a:t>
            </a:r>
          </a:p>
          <a:p>
            <a:pPr marL="688975" lvl="1" indent="-282575" algn="l">
              <a:lnSpc>
                <a:spcPct val="90000"/>
              </a:lnSpc>
            </a:pPr>
            <a:r>
              <a:rPr lang="en-US" sz="2200" b="1">
                <a:solidFill>
                  <a:schemeClr val="tx2"/>
                </a:solidFill>
                <a:latin typeface="Arial" charset="0"/>
              </a:rPr>
              <a:t>New applications</a:t>
            </a:r>
          </a:p>
          <a:p>
            <a:pPr marL="1027113" lvl="2" indent="-223838" algn="l">
              <a:lnSpc>
                <a:spcPct val="90000"/>
              </a:lnSpc>
            </a:pPr>
            <a:r>
              <a:rPr lang="en-US" sz="1800" b="1">
                <a:solidFill>
                  <a:schemeClr val="tx2"/>
                </a:solidFill>
                <a:latin typeface="Arial" charset="0"/>
              </a:rPr>
              <a:t>Exploitation of higher-resolution and multi-spectral data </a:t>
            </a:r>
          </a:p>
          <a:p>
            <a:pPr marL="688975" lvl="1" indent="-282575" algn="l">
              <a:lnSpc>
                <a:spcPct val="90000"/>
              </a:lnSpc>
            </a:pPr>
            <a:r>
              <a:rPr lang="en-US" sz="2000" b="1">
                <a:solidFill>
                  <a:schemeClr val="tx2"/>
                </a:solidFill>
                <a:latin typeface="Arial" charset="0"/>
              </a:rPr>
              <a:t>Reduced data latency</a:t>
            </a:r>
          </a:p>
          <a:p>
            <a:pPr marL="688975" lvl="1" indent="-282575" algn="l">
              <a:lnSpc>
                <a:spcPct val="90000"/>
              </a:lnSpc>
            </a:pPr>
            <a:endParaRPr lang="en-US" sz="2200" b="1">
              <a:solidFill>
                <a:schemeClr val="tx2"/>
              </a:solidFill>
              <a:latin typeface="Arial" charset="0"/>
            </a:endParaRPr>
          </a:p>
          <a:p>
            <a:pPr marL="285750" indent="-285750" algn="l">
              <a:lnSpc>
                <a:spcPct val="90000"/>
              </a:lnSpc>
              <a:spcBef>
                <a:spcPct val="50000"/>
              </a:spcBef>
            </a:pPr>
            <a:endParaRPr lang="en-US" sz="2200" b="1">
              <a:solidFill>
                <a:schemeClr val="accent2"/>
              </a:solidFill>
              <a:latin typeface="Arial" charset="0"/>
            </a:endParaRPr>
          </a:p>
        </p:txBody>
      </p:sp>
      <p:sp>
        <p:nvSpPr>
          <p:cNvPr id="3189763" name="Rectangle 3"/>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ctr"/>
            <a:r>
              <a:rPr lang="en-US" sz="3200"/>
              <a:t>NPOESS Exploitation at AFWA</a:t>
            </a:r>
          </a:p>
        </p:txBody>
      </p:sp>
      <p:sp>
        <p:nvSpPr>
          <p:cNvPr id="3189764" name="Rectangle 4"/>
          <p:cNvSpPr>
            <a:spLocks noChangeArrowheads="1"/>
          </p:cNvSpPr>
          <p:nvPr/>
        </p:nvSpPr>
        <p:spPr bwMode="auto">
          <a:xfrm>
            <a:off x="1828800" y="835025"/>
            <a:ext cx="5827713" cy="396875"/>
          </a:xfrm>
          <a:prstGeom prst="rect">
            <a:avLst/>
          </a:prstGeom>
          <a:noFill/>
          <a:ln w="12700">
            <a:noFill/>
            <a:miter lim="800000"/>
            <a:headEnd/>
            <a:tailEnd/>
          </a:ln>
          <a:effectLst/>
        </p:spPr>
        <p:txBody>
          <a:bodyPr wrap="none">
            <a:spAutoFit/>
          </a:bodyPr>
          <a:lstStyle/>
          <a:p>
            <a:pPr algn="l">
              <a:spcBef>
                <a:spcPct val="0"/>
              </a:spcBef>
              <a:buClrTx/>
              <a:buSzTx/>
              <a:buFontTx/>
              <a:buNone/>
            </a:pPr>
            <a:r>
              <a:rPr lang="en-US" sz="2000" b="1" i="1">
                <a:solidFill>
                  <a:schemeClr val="hlink"/>
                </a:solidFill>
                <a:latin typeface="Arial" charset="0"/>
              </a:rPr>
              <a:t>Anticipated Benefits of NPOESS Data at AFWA</a:t>
            </a:r>
          </a:p>
        </p:txBody>
      </p:sp>
      <p:pic>
        <p:nvPicPr>
          <p:cNvPr id="3189765" name="Picture 5" descr="image: Artist's concept of NPOESS Satellite"/>
          <p:cNvPicPr>
            <a:picLocks noChangeAspect="1" noChangeArrowheads="1"/>
          </p:cNvPicPr>
          <p:nvPr/>
        </p:nvPicPr>
        <p:blipFill>
          <a:blip r:embed="rId3"/>
          <a:srcRect/>
          <a:stretch>
            <a:fillRect/>
          </a:stretch>
        </p:blipFill>
        <p:spPr bwMode="auto">
          <a:xfrm>
            <a:off x="7042150" y="3990975"/>
            <a:ext cx="1682750" cy="2243138"/>
          </a:xfrm>
          <a:prstGeom prst="rect">
            <a:avLst/>
          </a:prstGeom>
          <a:noFill/>
        </p:spPr>
      </p:pic>
      <p:sp>
        <p:nvSpPr>
          <p:cNvPr id="3189766" name="Text Box 6"/>
          <p:cNvSpPr txBox="1">
            <a:spLocks noChangeArrowheads="1"/>
          </p:cNvSpPr>
          <p:nvPr/>
        </p:nvSpPr>
        <p:spPr bwMode="auto">
          <a:xfrm>
            <a:off x="279400" y="3013075"/>
            <a:ext cx="7315200" cy="1939925"/>
          </a:xfrm>
          <a:prstGeom prst="rect">
            <a:avLst/>
          </a:prstGeom>
          <a:noFill/>
          <a:ln w="12700">
            <a:noFill/>
            <a:miter lim="800000"/>
            <a:headEnd/>
            <a:tailEnd/>
          </a:ln>
          <a:effectLst/>
        </p:spPr>
        <p:txBody>
          <a:bodyPr>
            <a:spAutoFit/>
          </a:bodyPr>
          <a:lstStyle/>
          <a:p>
            <a:pPr algn="l">
              <a:lnSpc>
                <a:spcPct val="90000"/>
              </a:lnSpc>
              <a:spcBef>
                <a:spcPct val="50000"/>
              </a:spcBef>
            </a:pPr>
            <a:r>
              <a:rPr lang="en-US" sz="2400" b="1">
                <a:solidFill>
                  <a:schemeClr val="tx2"/>
                </a:solidFill>
                <a:latin typeface="Arial" charset="0"/>
              </a:rPr>
              <a:t> Improved Space Environment Characterization</a:t>
            </a:r>
          </a:p>
          <a:p>
            <a:pPr lvl="1" algn="l">
              <a:lnSpc>
                <a:spcPct val="90000"/>
              </a:lnSpc>
            </a:pPr>
            <a:r>
              <a:rPr lang="en-US" sz="2000" b="1">
                <a:solidFill>
                  <a:schemeClr val="tx2"/>
                </a:solidFill>
                <a:latin typeface="Arial" charset="0"/>
              </a:rPr>
              <a:t> Input for new physics-based models (e.g., GAIM)</a:t>
            </a:r>
          </a:p>
          <a:p>
            <a:pPr lvl="2" algn="l">
              <a:lnSpc>
                <a:spcPct val="90000"/>
              </a:lnSpc>
            </a:pPr>
            <a:r>
              <a:rPr lang="en-US" sz="1800" b="1">
                <a:solidFill>
                  <a:schemeClr val="tx2"/>
                </a:solidFill>
                <a:latin typeface="Arial" charset="0"/>
              </a:rPr>
              <a:t> Specification and forecasting of the ionosphere,</a:t>
            </a:r>
          </a:p>
          <a:p>
            <a:pPr lvl="2" algn="l">
              <a:lnSpc>
                <a:spcPct val="90000"/>
              </a:lnSpc>
              <a:spcBef>
                <a:spcPct val="15000"/>
              </a:spcBef>
              <a:buFont typeface="Wingdings" pitchFamily="2" charset="2"/>
              <a:buNone/>
            </a:pPr>
            <a:r>
              <a:rPr lang="en-US" sz="1800" b="1">
                <a:solidFill>
                  <a:schemeClr val="tx2"/>
                </a:solidFill>
                <a:latin typeface="Arial" charset="0"/>
              </a:rPr>
              <a:t>    magnetosphere and thermosphere</a:t>
            </a:r>
          </a:p>
          <a:p>
            <a:pPr lvl="1" algn="l">
              <a:lnSpc>
                <a:spcPct val="90000"/>
              </a:lnSpc>
            </a:pPr>
            <a:r>
              <a:rPr lang="en-US" sz="2000" b="1">
                <a:solidFill>
                  <a:schemeClr val="tx2"/>
                </a:solidFill>
                <a:latin typeface="Arial" charset="0"/>
              </a:rPr>
              <a:t> Monitoring of earth’s auroral regions</a:t>
            </a:r>
          </a:p>
          <a:p>
            <a:pPr algn="l">
              <a:spcBef>
                <a:spcPct val="0"/>
              </a:spcBef>
              <a:buClrTx/>
              <a:buSzTx/>
              <a:buFontTx/>
              <a:buNone/>
            </a:pPr>
            <a:endParaRPr lang="en-US" sz="1400">
              <a:latin typeface="Arial" charset="0"/>
            </a:endParaRPr>
          </a:p>
        </p:txBody>
      </p:sp>
      <p:sp>
        <p:nvSpPr>
          <p:cNvPr id="3189767" name="Text Box 7"/>
          <p:cNvSpPr txBox="1">
            <a:spLocks noChangeArrowheads="1"/>
          </p:cNvSpPr>
          <p:nvPr/>
        </p:nvSpPr>
        <p:spPr bwMode="auto">
          <a:xfrm>
            <a:off x="288925" y="4865688"/>
            <a:ext cx="7315200" cy="1335087"/>
          </a:xfrm>
          <a:prstGeom prst="rect">
            <a:avLst/>
          </a:prstGeom>
          <a:noFill/>
          <a:ln w="12700">
            <a:noFill/>
            <a:miter lim="800000"/>
            <a:headEnd/>
            <a:tailEnd/>
          </a:ln>
          <a:effectLst/>
        </p:spPr>
        <p:txBody>
          <a:bodyPr>
            <a:spAutoFit/>
          </a:bodyPr>
          <a:lstStyle/>
          <a:p>
            <a:pPr algn="l">
              <a:lnSpc>
                <a:spcPct val="90000"/>
              </a:lnSpc>
              <a:spcBef>
                <a:spcPct val="50000"/>
              </a:spcBef>
            </a:pPr>
            <a:r>
              <a:rPr lang="en-US" sz="2400" b="1">
                <a:solidFill>
                  <a:schemeClr val="tx2"/>
                </a:solidFill>
                <a:latin typeface="Arial" charset="0"/>
              </a:rPr>
              <a:t> Other Exploitation Efforts</a:t>
            </a:r>
          </a:p>
          <a:p>
            <a:pPr lvl="1" algn="l">
              <a:lnSpc>
                <a:spcPct val="90000"/>
              </a:lnSpc>
            </a:pPr>
            <a:r>
              <a:rPr lang="en-US" sz="2000" b="1">
                <a:solidFill>
                  <a:schemeClr val="tx2"/>
                </a:solidFill>
                <a:latin typeface="Arial" charset="0"/>
              </a:rPr>
              <a:t> Point Analysis Reengineering (PAR)</a:t>
            </a:r>
            <a:endParaRPr lang="en-US" sz="1800" b="1">
              <a:solidFill>
                <a:schemeClr val="tx2"/>
              </a:solidFill>
              <a:latin typeface="Arial" charset="0"/>
            </a:endParaRPr>
          </a:p>
          <a:p>
            <a:pPr lvl="1" algn="l">
              <a:lnSpc>
                <a:spcPct val="90000"/>
              </a:lnSpc>
            </a:pPr>
            <a:r>
              <a:rPr lang="en-US" sz="2000" b="1">
                <a:solidFill>
                  <a:schemeClr val="tx2"/>
                </a:solidFill>
                <a:latin typeface="Arial" charset="0"/>
              </a:rPr>
              <a:t> Cloud Analysis (CDFS II)</a:t>
            </a:r>
          </a:p>
          <a:p>
            <a:pPr algn="l">
              <a:spcBef>
                <a:spcPct val="0"/>
              </a:spcBef>
              <a:buClrTx/>
              <a:buSzTx/>
              <a:buFontTx/>
              <a:buNone/>
            </a:pPr>
            <a:endParaRPr lang="en-US" sz="1400">
              <a:latin typeface="Arial"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D8174DAC-BCDC-419A-90B6-5FB1EA0CBB8B}" type="slidenum">
              <a:rPr lang="en-US"/>
              <a:pPr/>
              <a:t>14</a:t>
            </a:fld>
            <a:endParaRPr lang="en-US">
              <a:solidFill>
                <a:schemeClr val="bg2"/>
              </a:solidFill>
            </a:endParaRPr>
          </a:p>
        </p:txBody>
      </p:sp>
      <p:sp>
        <p:nvSpPr>
          <p:cNvPr id="3246083" name="Rectangle 3"/>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ctr"/>
            <a:r>
              <a:rPr lang="en-US" sz="3200"/>
              <a:t>GOES-R Exploitation at AFWA</a:t>
            </a:r>
          </a:p>
        </p:txBody>
      </p:sp>
      <p:sp>
        <p:nvSpPr>
          <p:cNvPr id="3246084" name="Rectangle 4"/>
          <p:cNvSpPr>
            <a:spLocks noChangeArrowheads="1"/>
          </p:cNvSpPr>
          <p:nvPr/>
        </p:nvSpPr>
        <p:spPr bwMode="auto">
          <a:xfrm>
            <a:off x="1828800" y="835025"/>
            <a:ext cx="5768975" cy="396875"/>
          </a:xfrm>
          <a:prstGeom prst="rect">
            <a:avLst/>
          </a:prstGeom>
          <a:noFill/>
          <a:ln w="12700">
            <a:noFill/>
            <a:miter lim="800000"/>
            <a:headEnd/>
            <a:tailEnd/>
          </a:ln>
          <a:effectLst/>
        </p:spPr>
        <p:txBody>
          <a:bodyPr wrap="none">
            <a:spAutoFit/>
          </a:bodyPr>
          <a:lstStyle/>
          <a:p>
            <a:pPr algn="l">
              <a:spcBef>
                <a:spcPct val="0"/>
              </a:spcBef>
              <a:buClrTx/>
              <a:buSzTx/>
              <a:buFontTx/>
              <a:buNone/>
            </a:pPr>
            <a:r>
              <a:rPr lang="en-US" sz="2000" b="1" i="1">
                <a:solidFill>
                  <a:schemeClr val="hlink"/>
                </a:solidFill>
                <a:latin typeface="Arial" charset="0"/>
              </a:rPr>
              <a:t>Anticipated Benefits of GOES-R Data at AFWA</a:t>
            </a:r>
          </a:p>
        </p:txBody>
      </p:sp>
      <p:sp>
        <p:nvSpPr>
          <p:cNvPr id="3246088" name="Rectangle 8"/>
          <p:cNvSpPr>
            <a:spLocks noChangeArrowheads="1"/>
          </p:cNvSpPr>
          <p:nvPr/>
        </p:nvSpPr>
        <p:spPr bwMode="auto">
          <a:xfrm>
            <a:off x="276225" y="1397000"/>
            <a:ext cx="8867775" cy="2178050"/>
          </a:xfrm>
          <a:prstGeom prst="rect">
            <a:avLst/>
          </a:prstGeom>
          <a:noFill/>
          <a:ln w="9525">
            <a:noFill/>
            <a:miter lim="800000"/>
            <a:headEnd/>
            <a:tailEnd/>
          </a:ln>
          <a:effectLst/>
        </p:spPr>
        <p:txBody>
          <a:bodyPr/>
          <a:lstStyle/>
          <a:p>
            <a:pPr marL="285750" indent="-285750" algn="l">
              <a:lnSpc>
                <a:spcPct val="90000"/>
              </a:lnSpc>
              <a:spcBef>
                <a:spcPct val="50000"/>
              </a:spcBef>
            </a:pPr>
            <a:r>
              <a:rPr lang="en-US" sz="2400" b="1">
                <a:solidFill>
                  <a:schemeClr val="tx2"/>
                </a:solidFill>
                <a:latin typeface="Arial" charset="0"/>
              </a:rPr>
              <a:t>AFWA </a:t>
            </a:r>
            <a:r>
              <a:rPr lang="en-US" sz="2400" b="1">
                <a:latin typeface="Arial" charset="0"/>
              </a:rPr>
              <a:t>will use almost all of the planned GOES-R EDRs</a:t>
            </a:r>
            <a:endParaRPr lang="en-US" sz="2400" b="1">
              <a:solidFill>
                <a:schemeClr val="tx2"/>
              </a:solidFill>
              <a:latin typeface="Arial" charset="0"/>
            </a:endParaRPr>
          </a:p>
          <a:p>
            <a:pPr marL="285750" indent="-285750" algn="l">
              <a:lnSpc>
                <a:spcPct val="90000"/>
              </a:lnSpc>
              <a:spcBef>
                <a:spcPct val="50000"/>
              </a:spcBef>
            </a:pPr>
            <a:r>
              <a:rPr lang="en-US" sz="2400" b="1">
                <a:solidFill>
                  <a:schemeClr val="tx2"/>
                </a:solidFill>
                <a:latin typeface="Arial" charset="0"/>
              </a:rPr>
              <a:t>Planned use of new capability EDRs:</a:t>
            </a:r>
          </a:p>
          <a:p>
            <a:pPr marL="688975" lvl="1" indent="-282575" algn="l">
              <a:lnSpc>
                <a:spcPct val="90000"/>
              </a:lnSpc>
            </a:pPr>
            <a:r>
              <a:rPr lang="en-US" sz="2000" b="1">
                <a:solidFill>
                  <a:schemeClr val="tx2"/>
                </a:solidFill>
                <a:latin typeface="Arial" charset="0"/>
              </a:rPr>
              <a:t>Hyperspectral Environmental Suite – Vertical temp and moisture profiles, cloud-top temps; cloud tuning</a:t>
            </a:r>
          </a:p>
          <a:p>
            <a:pPr marL="688975" lvl="1" indent="-282575" algn="l">
              <a:lnSpc>
                <a:spcPct val="90000"/>
              </a:lnSpc>
            </a:pPr>
            <a:r>
              <a:rPr lang="en-US" sz="2000" b="1">
                <a:solidFill>
                  <a:schemeClr val="tx2"/>
                </a:solidFill>
                <a:latin typeface="Arial" charset="0"/>
              </a:rPr>
              <a:t>GOES Lightning Mapper</a:t>
            </a:r>
          </a:p>
          <a:p>
            <a:pPr marL="688975" lvl="1" indent="-282575" algn="l">
              <a:lnSpc>
                <a:spcPct val="90000"/>
              </a:lnSpc>
            </a:pPr>
            <a:r>
              <a:rPr lang="en-US" sz="2000" b="1">
                <a:solidFill>
                  <a:schemeClr val="tx2"/>
                </a:solidFill>
                <a:latin typeface="Arial" charset="0"/>
              </a:rPr>
              <a:t>Space Weather:</a:t>
            </a:r>
          </a:p>
          <a:p>
            <a:pPr marL="1027113" lvl="2" indent="-223838" algn="l">
              <a:lnSpc>
                <a:spcPct val="90000"/>
              </a:lnSpc>
            </a:pPr>
            <a:r>
              <a:rPr lang="en-US" sz="1800" b="1">
                <a:solidFill>
                  <a:schemeClr val="tx2"/>
                </a:solidFill>
                <a:latin typeface="Arial" charset="0"/>
              </a:rPr>
              <a:t>Space Environment In-Situ Suite</a:t>
            </a:r>
          </a:p>
          <a:p>
            <a:pPr marL="1027113" lvl="2" indent="-223838" algn="l">
              <a:lnSpc>
                <a:spcPct val="90000"/>
              </a:lnSpc>
            </a:pPr>
            <a:r>
              <a:rPr lang="en-US" sz="1800" b="1">
                <a:solidFill>
                  <a:schemeClr val="tx2"/>
                </a:solidFill>
                <a:latin typeface="Arial" charset="0"/>
              </a:rPr>
              <a:t>Solar Instrument Suite</a:t>
            </a:r>
          </a:p>
          <a:p>
            <a:pPr marL="1027113" lvl="2" indent="-223838" algn="l">
              <a:lnSpc>
                <a:spcPct val="90000"/>
              </a:lnSpc>
            </a:pPr>
            <a:r>
              <a:rPr lang="en-US" sz="1800" b="1">
                <a:solidFill>
                  <a:schemeClr val="tx2"/>
                </a:solidFill>
                <a:latin typeface="Arial" charset="0"/>
              </a:rPr>
              <a:t>Magnetometer</a:t>
            </a:r>
          </a:p>
          <a:p>
            <a:pPr marL="688975" lvl="1" indent="-282575" algn="l">
              <a:lnSpc>
                <a:spcPct val="90000"/>
              </a:lnSpc>
            </a:pPr>
            <a:r>
              <a:rPr lang="en-US" sz="2000" b="1">
                <a:solidFill>
                  <a:schemeClr val="tx2"/>
                </a:solidFill>
                <a:latin typeface="Arial" charset="0"/>
              </a:rPr>
              <a:t>Rapid Scan Winds – Improved tropical storm fixing</a:t>
            </a:r>
          </a:p>
          <a:p>
            <a:pPr marL="285750" indent="-285750" algn="l">
              <a:lnSpc>
                <a:spcPct val="90000"/>
              </a:lnSpc>
              <a:spcBef>
                <a:spcPct val="50000"/>
              </a:spcBef>
            </a:pPr>
            <a:r>
              <a:rPr lang="en-US" sz="2400" b="1">
                <a:solidFill>
                  <a:schemeClr val="tx2"/>
                </a:solidFill>
                <a:latin typeface="Arial" charset="0"/>
              </a:rPr>
              <a:t>Expect significant improvement in NWP accuracy with dramatic increase in available vertical channel data  </a:t>
            </a:r>
          </a:p>
          <a:p>
            <a:pPr marL="688975" lvl="1" indent="-282575" algn="l">
              <a:lnSpc>
                <a:spcPct val="90000"/>
              </a:lnSpc>
            </a:pPr>
            <a:endParaRPr lang="en-US" sz="2000" b="1">
              <a:solidFill>
                <a:schemeClr val="tx2"/>
              </a:solidFill>
              <a:latin typeface="Arial" charset="0"/>
            </a:endParaRPr>
          </a:p>
          <a:p>
            <a:pPr marL="285750" indent="-285750" algn="l">
              <a:lnSpc>
                <a:spcPct val="90000"/>
              </a:lnSpc>
              <a:spcBef>
                <a:spcPct val="50000"/>
              </a:spcBef>
            </a:pPr>
            <a:endParaRPr lang="en-US" sz="2200" b="1">
              <a:solidFill>
                <a:schemeClr val="accent2"/>
              </a:solidFill>
              <a:latin typeface="Arial"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DE116B1-61FD-4AB3-9724-C8F25F5165A5}" type="slidenum">
              <a:rPr lang="en-US"/>
              <a:pPr/>
              <a:t>15</a:t>
            </a:fld>
            <a:endParaRPr lang="en-US">
              <a:solidFill>
                <a:schemeClr val="bg2"/>
              </a:solidFill>
            </a:endParaRPr>
          </a:p>
        </p:txBody>
      </p:sp>
      <p:sp>
        <p:nvSpPr>
          <p:cNvPr id="3162114" name="Rectangle 2"/>
          <p:cNvSpPr>
            <a:spLocks noGrp="1" noChangeArrowheads="1"/>
          </p:cNvSpPr>
          <p:nvPr>
            <p:ph type="title"/>
          </p:nvPr>
        </p:nvSpPr>
        <p:spPr bwMode="auto">
          <a:xfrm>
            <a:off x="457200" y="287338"/>
            <a:ext cx="8229600" cy="1143000"/>
          </a:xfrm>
          <a:noFill/>
          <a:ln>
            <a:miter lim="800000"/>
            <a:headEnd/>
            <a:tailEnd/>
          </a:ln>
        </p:spPr>
        <p:txBody>
          <a:bodyPr vert="horz" wrap="square" lIns="91440" tIns="45720" rIns="91440" bIns="45720" numCol="1" anchor="t" anchorCtr="0" compatLnSpc="1">
            <a:prstTxWarp prst="textNoShape">
              <a:avLst/>
            </a:prstTxWarp>
          </a:bodyPr>
          <a:lstStyle/>
          <a:p>
            <a:pPr algn="ctr"/>
            <a:r>
              <a:rPr lang="en-US"/>
              <a:t>Questions?</a:t>
            </a:r>
          </a:p>
        </p:txBody>
      </p:sp>
      <p:pic>
        <p:nvPicPr>
          <p:cNvPr id="3162115" name="Picture 3" descr="welcome"/>
          <p:cNvPicPr>
            <a:picLocks noChangeAspect="1" noChangeArrowheads="1"/>
          </p:cNvPicPr>
          <p:nvPr>
            <p:ph type="body" idx="1"/>
          </p:nvPr>
        </p:nvPicPr>
        <p:blipFill>
          <a:blip r:embed="rId3"/>
          <a:srcRect/>
          <a:stretch>
            <a:fillRect/>
          </a:stretch>
        </p:blipFill>
        <p:spPr>
          <a:xfrm>
            <a:off x="1012825" y="1436688"/>
            <a:ext cx="7119938" cy="4608512"/>
          </a:xfrm>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fld id="{414FEC98-8327-41BD-9BFB-F5996F84E465}" type="slidenum">
              <a:rPr lang="en-US"/>
              <a:pPr/>
              <a:t>2</a:t>
            </a:fld>
            <a:endParaRPr lang="en-US">
              <a:solidFill>
                <a:schemeClr val="bg2"/>
              </a:solidFill>
            </a:endParaRPr>
          </a:p>
        </p:txBody>
      </p:sp>
      <p:sp>
        <p:nvSpPr>
          <p:cNvPr id="3166211" name="Rectangle 3"/>
          <p:cNvSpPr>
            <a:spLocks noChangeArrowheads="1"/>
          </p:cNvSpPr>
          <p:nvPr/>
        </p:nvSpPr>
        <p:spPr bwMode="auto">
          <a:xfrm>
            <a:off x="279400" y="1374775"/>
            <a:ext cx="8131175" cy="4324350"/>
          </a:xfrm>
          <a:prstGeom prst="rect">
            <a:avLst/>
          </a:prstGeom>
          <a:noFill/>
          <a:ln w="9525">
            <a:noFill/>
            <a:miter lim="800000"/>
            <a:headEnd/>
            <a:tailEnd/>
          </a:ln>
          <a:effectLst/>
        </p:spPr>
        <p:txBody>
          <a:bodyPr/>
          <a:lstStyle/>
          <a:p>
            <a:pPr marL="285750" indent="-285750" algn="l">
              <a:spcBef>
                <a:spcPct val="20000"/>
              </a:spcBef>
            </a:pPr>
            <a:r>
              <a:rPr lang="en-US" sz="2400" b="1">
                <a:latin typeface="Arial" charset="0"/>
              </a:rPr>
              <a:t>AFWA Mission</a:t>
            </a:r>
          </a:p>
          <a:p>
            <a:pPr marL="285750" indent="-285750" algn="l">
              <a:spcBef>
                <a:spcPct val="20000"/>
              </a:spcBef>
            </a:pPr>
            <a:r>
              <a:rPr lang="en-US" sz="2400" b="1">
                <a:latin typeface="Arial" charset="0"/>
              </a:rPr>
              <a:t>Current Architecture</a:t>
            </a:r>
          </a:p>
          <a:p>
            <a:pPr marL="285750" indent="-285750" algn="l">
              <a:spcBef>
                <a:spcPct val="20000"/>
              </a:spcBef>
            </a:pPr>
            <a:r>
              <a:rPr lang="en-US" sz="2400" b="1">
                <a:latin typeface="Arial" charset="0"/>
              </a:rPr>
              <a:t>Current METSAT Data Exploitation</a:t>
            </a:r>
          </a:p>
          <a:p>
            <a:pPr marL="285750" indent="-285750" algn="l">
              <a:spcBef>
                <a:spcPct val="20000"/>
              </a:spcBef>
            </a:pPr>
            <a:r>
              <a:rPr lang="en-US" sz="2400" b="1">
                <a:latin typeface="Arial" charset="0"/>
              </a:rPr>
              <a:t>Planned NPOESS Architecture</a:t>
            </a:r>
          </a:p>
          <a:p>
            <a:pPr marL="285750" indent="-285750" algn="l">
              <a:spcBef>
                <a:spcPct val="20000"/>
              </a:spcBef>
            </a:pPr>
            <a:r>
              <a:rPr lang="en-US" sz="2400" b="1">
                <a:latin typeface="Arial" charset="0"/>
              </a:rPr>
              <a:t>Planned Use of GOES-R Data</a:t>
            </a:r>
          </a:p>
        </p:txBody>
      </p:sp>
      <p:sp>
        <p:nvSpPr>
          <p:cNvPr id="3166214" name="Rectangle 6"/>
          <p:cNvSpPr>
            <a:spLocks noChangeArrowheads="1"/>
          </p:cNvSpPr>
          <p:nvPr>
            <p:ph type="title"/>
          </p:nvPr>
        </p:nvSpPr>
        <p:spPr bwMode="auto">
          <a:xfrm>
            <a:off x="674688" y="295275"/>
            <a:ext cx="7772400" cy="1308100"/>
          </a:xfrm>
          <a:noFill/>
          <a:ln>
            <a:miter lim="800000"/>
            <a:headEnd/>
            <a:tailEnd/>
          </a:ln>
        </p:spPr>
        <p:txBody>
          <a:bodyPr vert="horz" wrap="square" lIns="91440" tIns="45720" rIns="91440" bIns="45720" numCol="1" anchor="t" anchorCtr="0" compatLnSpc="1">
            <a:prstTxWarp prst="textNoShape">
              <a:avLst/>
            </a:prstTxWarp>
          </a:bodyPr>
          <a:lstStyle/>
          <a:p>
            <a:pPr algn="ctr"/>
            <a:r>
              <a:rPr lang="en-US"/>
              <a:t>Overview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fld id="{7A8D2118-8D77-4194-845F-F6F567767515}" type="slidenum">
              <a:rPr lang="en-US"/>
              <a:pPr/>
              <a:t>3</a:t>
            </a:fld>
            <a:endParaRPr lang="en-US">
              <a:solidFill>
                <a:schemeClr val="bg2"/>
              </a:solidFill>
            </a:endParaRPr>
          </a:p>
        </p:txBody>
      </p:sp>
      <p:sp>
        <p:nvSpPr>
          <p:cNvPr id="3230723" name="Rectangle 3"/>
          <p:cNvSpPr>
            <a:spLocks noChangeArrowheads="1"/>
          </p:cNvSpPr>
          <p:nvPr>
            <p:ph type="title"/>
          </p:nvPr>
        </p:nvSpPr>
        <p:spPr bwMode="auto">
          <a:xfrm>
            <a:off x="674688" y="295275"/>
            <a:ext cx="7772400" cy="1308100"/>
          </a:xfrm>
          <a:noFill/>
          <a:ln>
            <a:miter lim="800000"/>
            <a:headEnd/>
            <a:tailEnd/>
          </a:ln>
        </p:spPr>
        <p:txBody>
          <a:bodyPr vert="horz" wrap="square" lIns="91440" tIns="45720" rIns="91440" bIns="45720" numCol="1" anchor="t" anchorCtr="0" compatLnSpc="1">
            <a:prstTxWarp prst="textNoShape">
              <a:avLst/>
            </a:prstTxWarp>
          </a:bodyPr>
          <a:lstStyle/>
          <a:p>
            <a:pPr algn="ctr"/>
            <a:r>
              <a:rPr lang="en-US"/>
              <a:t>Mission</a:t>
            </a:r>
          </a:p>
        </p:txBody>
      </p:sp>
      <p:sp>
        <p:nvSpPr>
          <p:cNvPr id="3230724" name="Rectangle 4"/>
          <p:cNvSpPr>
            <a:spLocks noGrp="1" noChangeArrowheads="1"/>
          </p:cNvSpPr>
          <p:nvPr>
            <p:ph type="body" idx="1"/>
          </p:nvPr>
        </p:nvSpPr>
        <p:spPr>
          <a:xfrm>
            <a:off x="280988" y="1379538"/>
            <a:ext cx="8343900" cy="5245100"/>
          </a:xfrm>
          <a:noFill/>
          <a:ln/>
        </p:spPr>
        <p:txBody>
          <a:bodyPr lIns="90488" tIns="44450" rIns="90488" bIns="44450"/>
          <a:lstStyle/>
          <a:p>
            <a:pPr marL="347663" indent="-347663">
              <a:spcBef>
                <a:spcPct val="20000"/>
              </a:spcBef>
            </a:pPr>
            <a:r>
              <a:rPr lang="en-US"/>
              <a:t>Arming our Nation’s forces with essential air and space environmental intelligence, training, and technical services to ensure battlespace awareness and decision superiority - </a:t>
            </a:r>
            <a:r>
              <a:rPr lang="en-US" i="1"/>
              <a:t>Anytime, Anywhere.</a:t>
            </a:r>
            <a:r>
              <a:rPr lang="en-US"/>
              <a:t> </a:t>
            </a:r>
          </a:p>
          <a:p>
            <a:pPr marL="798513" lvl="1" indent="-333375">
              <a:spcBef>
                <a:spcPct val="20000"/>
              </a:spcBef>
              <a:buFont typeface="Wingdings" pitchFamily="2" charset="2"/>
              <a:buNone/>
            </a:pPr>
            <a:endParaRPr lang="en-US" sz="1800"/>
          </a:p>
          <a:p>
            <a:pPr marL="347663" indent="-347663">
              <a:spcBef>
                <a:spcPct val="20000"/>
              </a:spcBef>
            </a:pPr>
            <a:r>
              <a:rPr lang="en-US"/>
              <a:t>Operational focus</a:t>
            </a:r>
          </a:p>
          <a:p>
            <a:pPr marL="798513" lvl="1" indent="-333375">
              <a:spcBef>
                <a:spcPct val="20000"/>
              </a:spcBef>
            </a:pPr>
            <a:r>
              <a:rPr lang="en-US" sz="2000"/>
              <a:t>Priority for resources to support operational applications</a:t>
            </a:r>
          </a:p>
          <a:p>
            <a:pPr marL="798513" lvl="1" indent="-333375">
              <a:spcBef>
                <a:spcPct val="20000"/>
              </a:spcBef>
              <a:buFont typeface="Wingdings" pitchFamily="2" charset="2"/>
              <a:buNone/>
            </a:pPr>
            <a:endParaRPr lang="en-US" sz="1800"/>
          </a:p>
          <a:p>
            <a:pPr marL="347663" indent="-347663">
              <a:spcBef>
                <a:spcPct val="20000"/>
              </a:spcBef>
            </a:pPr>
            <a:r>
              <a:rPr lang="en-US"/>
              <a:t>Enduring principles:</a:t>
            </a:r>
          </a:p>
          <a:p>
            <a:pPr marL="798513" lvl="1" indent="-333375"/>
            <a:r>
              <a:rPr lang="en-US" sz="2000"/>
              <a:t>Worldwide data collection and dissemination</a:t>
            </a:r>
          </a:p>
          <a:p>
            <a:pPr marL="798513" lvl="1" indent="-333375"/>
            <a:r>
              <a:rPr lang="en-US" sz="2000"/>
              <a:t>Precise specification of battlespace environment</a:t>
            </a:r>
          </a:p>
          <a:p>
            <a:pPr marL="798513" lvl="1" indent="-333375"/>
            <a:r>
              <a:rPr lang="en-US" sz="2000"/>
              <a:t>Real time cloud analyses and forecasts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0"/>
          </p:nvPr>
        </p:nvSpPr>
        <p:spPr/>
        <p:txBody>
          <a:bodyPr/>
          <a:lstStyle/>
          <a:p>
            <a:fld id="{9110D9BC-190E-44F2-9D9D-0338E825D3F5}" type="slidenum">
              <a:rPr lang="en-US"/>
              <a:pPr/>
              <a:t>4</a:t>
            </a:fld>
            <a:endParaRPr lang="en-US">
              <a:solidFill>
                <a:schemeClr val="bg2"/>
              </a:solidFill>
            </a:endParaRPr>
          </a:p>
        </p:txBody>
      </p:sp>
      <p:sp>
        <p:nvSpPr>
          <p:cNvPr id="3248130" name="Rectangle 2"/>
          <p:cNvSpPr>
            <a:spLocks noGrp="1" noChangeArrowheads="1"/>
          </p:cNvSpPr>
          <p:nvPr>
            <p:ph type="title"/>
          </p:nvPr>
        </p:nvSpPr>
        <p:spPr bwMode="auto">
          <a:xfrm>
            <a:off x="673100" y="287338"/>
            <a:ext cx="7772400" cy="1143000"/>
          </a:xfrm>
          <a:noFill/>
          <a:ln>
            <a:miter lim="800000"/>
            <a:headEnd/>
            <a:tailEnd/>
          </a:ln>
        </p:spPr>
        <p:txBody>
          <a:bodyPr vert="horz" wrap="square" lIns="91440" tIns="45720" rIns="91440" bIns="45720" numCol="1" anchor="t" anchorCtr="0" compatLnSpc="1">
            <a:prstTxWarp prst="textNoShape">
              <a:avLst/>
            </a:prstTxWarp>
          </a:bodyPr>
          <a:lstStyle/>
          <a:p>
            <a:pPr algn="ctr"/>
            <a:r>
              <a:rPr lang="en-US"/>
              <a:t>AFWA Civil Support</a:t>
            </a:r>
          </a:p>
        </p:txBody>
      </p:sp>
      <p:sp>
        <p:nvSpPr>
          <p:cNvPr id="3248131" name="Rectangle 3"/>
          <p:cNvSpPr>
            <a:spLocks noChangeArrowheads="1"/>
          </p:cNvSpPr>
          <p:nvPr/>
        </p:nvSpPr>
        <p:spPr bwMode="auto">
          <a:xfrm>
            <a:off x="277813" y="2025650"/>
            <a:ext cx="7772400" cy="2730500"/>
          </a:xfrm>
          <a:prstGeom prst="rect">
            <a:avLst/>
          </a:prstGeom>
          <a:noFill/>
          <a:ln w="12700">
            <a:noFill/>
            <a:miter lim="800000"/>
            <a:headEnd/>
            <a:tailEnd/>
          </a:ln>
          <a:effectLst/>
        </p:spPr>
        <p:txBody>
          <a:bodyPr lIns="90488" tIns="44450" rIns="90488" bIns="44450"/>
          <a:lstStyle/>
          <a:p>
            <a:pPr marL="285750" indent="-285750" algn="l">
              <a:spcBef>
                <a:spcPct val="20000"/>
              </a:spcBef>
            </a:pPr>
            <a:r>
              <a:rPr lang="en-US" sz="2400" b="1">
                <a:latin typeface="Arial" charset="0"/>
              </a:rPr>
              <a:t>Back-up for NOAA Operations:</a:t>
            </a:r>
          </a:p>
          <a:p>
            <a:pPr marL="688975" lvl="1" indent="-282575" algn="l">
              <a:spcBef>
                <a:spcPct val="20000"/>
              </a:spcBef>
            </a:pPr>
            <a:r>
              <a:rPr lang="en-US" sz="2000" b="1">
                <a:latin typeface="Arial" charset="0"/>
              </a:rPr>
              <a:t>Storm Prediction Center (SPC)</a:t>
            </a:r>
          </a:p>
          <a:p>
            <a:pPr marL="688975" lvl="1" indent="-282575" algn="l">
              <a:spcBef>
                <a:spcPct val="20000"/>
              </a:spcBef>
            </a:pPr>
            <a:r>
              <a:rPr lang="en-US" sz="2000" b="1">
                <a:latin typeface="Arial" charset="0"/>
              </a:rPr>
              <a:t>Aviation Weather Center (AWC)</a:t>
            </a:r>
          </a:p>
          <a:p>
            <a:pPr marL="688975" lvl="1" indent="-282575" algn="l">
              <a:spcBef>
                <a:spcPct val="20000"/>
              </a:spcBef>
            </a:pPr>
            <a:r>
              <a:rPr lang="en-US" sz="2000" b="1">
                <a:latin typeface="Arial" charset="0"/>
              </a:rPr>
              <a:t>National Volcanic Ash Advisory Center (VAAC)</a:t>
            </a:r>
          </a:p>
          <a:p>
            <a:pPr marL="688975" lvl="1" indent="-282575" algn="l">
              <a:spcBef>
                <a:spcPct val="20000"/>
              </a:spcBef>
            </a:pPr>
            <a:r>
              <a:rPr lang="en-US" sz="2000" b="1">
                <a:latin typeface="Arial" charset="0"/>
              </a:rPr>
              <a:t>Environmental Modeling Center (EMC)</a:t>
            </a:r>
          </a:p>
          <a:p>
            <a:pPr marL="688975" lvl="1" indent="-282575" algn="l">
              <a:spcBef>
                <a:spcPct val="20000"/>
              </a:spcBef>
            </a:pPr>
            <a:r>
              <a:rPr lang="en-US" sz="2000" b="1">
                <a:latin typeface="Arial" charset="0"/>
              </a:rPr>
              <a:t>Space Environment Center (SEC)</a:t>
            </a:r>
          </a:p>
          <a:p>
            <a:pPr marL="688975" lvl="1" indent="-282575" algn="l">
              <a:spcBef>
                <a:spcPct val="20000"/>
              </a:spcBef>
            </a:pPr>
            <a:endParaRPr lang="en-US" sz="2000" b="1">
              <a:latin typeface="Arial" charset="0"/>
            </a:endParaRPr>
          </a:p>
        </p:txBody>
      </p:sp>
      <p:sp>
        <p:nvSpPr>
          <p:cNvPr id="3248132" name="Text Box 4"/>
          <p:cNvSpPr txBox="1">
            <a:spLocks noChangeArrowheads="1"/>
          </p:cNvSpPr>
          <p:nvPr/>
        </p:nvSpPr>
        <p:spPr bwMode="auto">
          <a:xfrm>
            <a:off x="927100" y="1460500"/>
            <a:ext cx="184150" cy="304800"/>
          </a:xfrm>
          <a:prstGeom prst="rect">
            <a:avLst/>
          </a:prstGeom>
          <a:noFill/>
          <a:ln w="12700">
            <a:noFill/>
            <a:miter lim="800000"/>
            <a:headEnd/>
            <a:tailEnd/>
          </a:ln>
          <a:effectLst/>
        </p:spPr>
        <p:txBody>
          <a:bodyPr wrap="none">
            <a:spAutoFit/>
          </a:bodyPr>
          <a:lstStyle/>
          <a:p>
            <a:pPr algn="l">
              <a:spcBef>
                <a:spcPct val="0"/>
              </a:spcBef>
              <a:buClrTx/>
              <a:buSzTx/>
              <a:buFontTx/>
              <a:buNone/>
            </a:pPr>
            <a:endParaRPr lang="en-US" sz="1400">
              <a:latin typeface="Arial" charset="0"/>
            </a:endParaRPr>
          </a:p>
        </p:txBody>
      </p:sp>
      <p:sp>
        <p:nvSpPr>
          <p:cNvPr id="3248133" name="Rectangle 5"/>
          <p:cNvSpPr>
            <a:spLocks noChangeArrowheads="1"/>
          </p:cNvSpPr>
          <p:nvPr/>
        </p:nvSpPr>
        <p:spPr bwMode="auto">
          <a:xfrm>
            <a:off x="352425" y="1816100"/>
            <a:ext cx="8702675" cy="4324350"/>
          </a:xfrm>
          <a:prstGeom prst="rect">
            <a:avLst/>
          </a:prstGeom>
          <a:noFill/>
          <a:ln w="9525">
            <a:noFill/>
            <a:miter lim="800000"/>
            <a:headEnd/>
            <a:tailEnd/>
          </a:ln>
          <a:effectLst/>
        </p:spPr>
        <p:txBody>
          <a:bodyPr/>
          <a:lstStyle/>
          <a:p>
            <a:pPr marL="285750" indent="-285750" algn="l">
              <a:lnSpc>
                <a:spcPct val="90000"/>
              </a:lnSpc>
              <a:spcBef>
                <a:spcPct val="50000"/>
              </a:spcBef>
            </a:pPr>
            <a:endParaRPr lang="en-US" sz="2400" b="1">
              <a:latin typeface="Arial" charset="0"/>
            </a:endParaRPr>
          </a:p>
        </p:txBody>
      </p:sp>
      <p:pic>
        <p:nvPicPr>
          <p:cNvPr id="3248134" name="Picture 6" descr="aurora"/>
          <p:cNvPicPr>
            <a:picLocks noChangeAspect="1" noChangeArrowheads="1"/>
          </p:cNvPicPr>
          <p:nvPr/>
        </p:nvPicPr>
        <p:blipFill>
          <a:blip r:embed="rId4"/>
          <a:srcRect/>
          <a:stretch>
            <a:fillRect/>
          </a:stretch>
        </p:blipFill>
        <p:spPr bwMode="auto">
          <a:xfrm>
            <a:off x="6938963" y="4924425"/>
            <a:ext cx="1398587" cy="1243013"/>
          </a:xfrm>
          <a:prstGeom prst="rect">
            <a:avLst/>
          </a:prstGeom>
          <a:noFill/>
        </p:spPr>
      </p:pic>
      <p:pic>
        <p:nvPicPr>
          <p:cNvPr id="3248135" name="Picture 7" descr="GFS"/>
          <p:cNvPicPr>
            <a:picLocks noChangeAspect="1" noChangeArrowheads="1"/>
          </p:cNvPicPr>
          <p:nvPr/>
        </p:nvPicPr>
        <p:blipFill>
          <a:blip r:embed="rId5"/>
          <a:srcRect/>
          <a:stretch>
            <a:fillRect/>
          </a:stretch>
        </p:blipFill>
        <p:spPr bwMode="auto">
          <a:xfrm>
            <a:off x="2776538" y="4941888"/>
            <a:ext cx="1549400" cy="1204912"/>
          </a:xfrm>
          <a:prstGeom prst="rect">
            <a:avLst/>
          </a:prstGeom>
          <a:noFill/>
          <a:ln w="12700">
            <a:solidFill>
              <a:schemeClr val="tx1"/>
            </a:solidFill>
            <a:miter lim="800000"/>
            <a:headEnd/>
            <a:tailEnd/>
          </a:ln>
        </p:spPr>
      </p:pic>
      <p:pic>
        <p:nvPicPr>
          <p:cNvPr id="3248136" name="Picture 8" descr="tornado"/>
          <p:cNvPicPr>
            <a:picLocks noChangeAspect="1" noChangeArrowheads="1"/>
          </p:cNvPicPr>
          <p:nvPr/>
        </p:nvPicPr>
        <p:blipFill>
          <a:blip r:embed="rId6"/>
          <a:srcRect/>
          <a:stretch>
            <a:fillRect/>
          </a:stretch>
        </p:blipFill>
        <p:spPr bwMode="auto">
          <a:xfrm>
            <a:off x="809625" y="4927600"/>
            <a:ext cx="1674813" cy="1219200"/>
          </a:xfrm>
          <a:prstGeom prst="rect">
            <a:avLst/>
          </a:prstGeom>
          <a:noFill/>
        </p:spPr>
      </p:pic>
      <p:graphicFrame>
        <p:nvGraphicFramePr>
          <p:cNvPr id="3248137" name="Object 9"/>
          <p:cNvGraphicFramePr>
            <a:graphicFrameLocks noChangeAspect="1"/>
          </p:cNvGraphicFramePr>
          <p:nvPr/>
        </p:nvGraphicFramePr>
        <p:xfrm>
          <a:off x="4733925" y="4940300"/>
          <a:ext cx="1609725" cy="1206500"/>
        </p:xfrm>
        <a:graphic>
          <a:graphicData uri="http://schemas.openxmlformats.org/presentationml/2006/ole">
            <p:oleObj spid="_x0000_s3248137" name="Image" r:id="rId7" imgW="3809524" imgH="2857899" progId="PSP5.Image">
              <p:embed/>
            </p:oleObj>
          </a:graphicData>
        </a:graphic>
      </p:graphicFrame>
      <p:pic>
        <p:nvPicPr>
          <p:cNvPr id="3248138" name="Picture 10" descr="airmets_ALL"/>
          <p:cNvPicPr>
            <a:picLocks noChangeAspect="1" noChangeArrowheads="1"/>
          </p:cNvPicPr>
          <p:nvPr/>
        </p:nvPicPr>
        <p:blipFill>
          <a:blip r:embed="rId8"/>
          <a:srcRect l="7867" t="27158" b="18063"/>
          <a:stretch>
            <a:fillRect/>
          </a:stretch>
        </p:blipFill>
        <p:spPr bwMode="auto">
          <a:xfrm>
            <a:off x="5988050" y="1619250"/>
            <a:ext cx="1790700" cy="1065213"/>
          </a:xfrm>
          <a:prstGeom prst="rect">
            <a:avLst/>
          </a:prstGeom>
          <a:noFill/>
        </p:spPr>
      </p:pic>
      <p:pic>
        <p:nvPicPr>
          <p:cNvPr id="3248139" name="Picture 11" descr="ramp"/>
          <p:cNvPicPr>
            <a:picLocks noChangeAspect="1" noChangeArrowheads="1"/>
          </p:cNvPicPr>
          <p:nvPr/>
        </p:nvPicPr>
        <p:blipFill>
          <a:blip r:embed="rId9"/>
          <a:srcRect/>
          <a:stretch>
            <a:fillRect/>
          </a:stretch>
        </p:blipFill>
        <p:spPr bwMode="auto">
          <a:xfrm>
            <a:off x="7585075" y="2259013"/>
            <a:ext cx="1268413" cy="842962"/>
          </a:xfrm>
          <a:prstGeom prst="rect">
            <a:avLst/>
          </a:prstGeom>
          <a:noFill/>
        </p:spPr>
      </p:pic>
      <p:sp>
        <p:nvSpPr>
          <p:cNvPr id="3248140" name="Rectangle 12"/>
          <p:cNvSpPr>
            <a:spLocks noChangeArrowheads="1"/>
          </p:cNvSpPr>
          <p:nvPr/>
        </p:nvSpPr>
        <p:spPr bwMode="auto">
          <a:xfrm>
            <a:off x="7988300" y="6524625"/>
            <a:ext cx="1143000" cy="304800"/>
          </a:xfrm>
          <a:prstGeom prst="rect">
            <a:avLst/>
          </a:prstGeom>
          <a:noFill/>
          <a:ln w="9525">
            <a:noFill/>
            <a:miter lim="800000"/>
            <a:headEnd/>
            <a:tailEnd/>
          </a:ln>
          <a:effectLst/>
        </p:spPr>
        <p:txBody>
          <a:bodyPr/>
          <a:lstStyle/>
          <a:p>
            <a:pPr algn="r">
              <a:spcBef>
                <a:spcPct val="0"/>
              </a:spcBef>
              <a:buClrTx/>
              <a:buSzTx/>
              <a:buFontTx/>
              <a:buNone/>
            </a:pPr>
            <a:fld id="{6EC8AA4E-2C50-4984-95D6-BE87C284318C}" type="slidenum">
              <a:rPr lang="en-US" sz="1000">
                <a:solidFill>
                  <a:srgbClr val="969696"/>
                </a:solidFill>
                <a:latin typeface="Arial" charset="0"/>
              </a:rPr>
              <a:pPr algn="r">
                <a:spcBef>
                  <a:spcPct val="0"/>
                </a:spcBef>
                <a:buClrTx/>
                <a:buSzTx/>
                <a:buFontTx/>
                <a:buNone/>
              </a:pPr>
              <a:t>4</a:t>
            </a:fld>
            <a:endParaRPr lang="en-US" sz="1000">
              <a:solidFill>
                <a:schemeClr val="bg2"/>
              </a:solidFill>
              <a:latin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E2F0A3-9B05-4130-9DED-6B85C084E1DB}" type="slidenum">
              <a:rPr lang="en-US"/>
              <a:pPr/>
              <a:t>5</a:t>
            </a:fld>
            <a:endParaRPr lang="en-US">
              <a:solidFill>
                <a:schemeClr val="bg2"/>
              </a:solidFill>
            </a:endParaRPr>
          </a:p>
        </p:txBody>
      </p:sp>
      <p:sp>
        <p:nvSpPr>
          <p:cNvPr id="3239938" name="Rectangle 2"/>
          <p:cNvSpPr>
            <a:spLocks noChangeArrowheads="1"/>
          </p:cNvSpPr>
          <p:nvPr/>
        </p:nvSpPr>
        <p:spPr bwMode="auto">
          <a:xfrm>
            <a:off x="936625" y="196850"/>
            <a:ext cx="7267575" cy="838200"/>
          </a:xfrm>
          <a:prstGeom prst="rect">
            <a:avLst/>
          </a:prstGeom>
          <a:noFill/>
          <a:ln w="9525">
            <a:noFill/>
            <a:miter lim="800000"/>
            <a:headEnd/>
            <a:tailEnd/>
          </a:ln>
          <a:effectLst/>
        </p:spPr>
        <p:txBody>
          <a:bodyPr lIns="92075" tIns="46038" rIns="92075" bIns="46038" anchor="ctr"/>
          <a:lstStyle/>
          <a:p>
            <a:pPr>
              <a:spcBef>
                <a:spcPct val="0"/>
              </a:spcBef>
              <a:buClrTx/>
              <a:buSzTx/>
              <a:buFontTx/>
              <a:buNone/>
            </a:pPr>
            <a:r>
              <a:rPr lang="en-US" sz="3600" b="1" i="1">
                <a:solidFill>
                  <a:srgbClr val="151C77"/>
                </a:solidFill>
                <a:latin typeface="Arial" charset="0"/>
              </a:rPr>
              <a:t>Military/Civilian Differences</a:t>
            </a:r>
          </a:p>
        </p:txBody>
      </p:sp>
      <p:sp>
        <p:nvSpPr>
          <p:cNvPr id="3239939" name="Text Box 3"/>
          <p:cNvSpPr txBox="1">
            <a:spLocks noChangeArrowheads="1"/>
          </p:cNvSpPr>
          <p:nvPr/>
        </p:nvSpPr>
        <p:spPr bwMode="auto">
          <a:xfrm>
            <a:off x="280988" y="1384300"/>
            <a:ext cx="8653462" cy="5207000"/>
          </a:xfrm>
          <a:prstGeom prst="rect">
            <a:avLst/>
          </a:prstGeom>
          <a:noFill/>
          <a:ln w="9525">
            <a:noFill/>
            <a:miter lim="800000"/>
            <a:headEnd/>
            <a:tailEnd/>
          </a:ln>
          <a:effectLst/>
        </p:spPr>
        <p:txBody>
          <a:bodyPr>
            <a:spAutoFit/>
          </a:bodyPr>
          <a:lstStyle/>
          <a:p>
            <a:pPr algn="l" eaLnBrk="1" hangingPunct="1">
              <a:spcBef>
                <a:spcPct val="0"/>
              </a:spcBef>
            </a:pPr>
            <a:r>
              <a:rPr lang="en-US" sz="2400" b="1">
                <a:latin typeface="Arial" charset="0"/>
              </a:rPr>
              <a:t> Focused on combat decision makers, deployed forces</a:t>
            </a:r>
          </a:p>
          <a:p>
            <a:pPr algn="l" eaLnBrk="1" hangingPunct="1">
              <a:spcBef>
                <a:spcPct val="0"/>
              </a:spcBef>
            </a:pPr>
            <a:r>
              <a:rPr lang="en-US" sz="2400" b="1">
                <a:latin typeface="Arial" charset="0"/>
              </a:rPr>
              <a:t> Mission-specific </a:t>
            </a:r>
            <a:r>
              <a:rPr lang="en-US" sz="2400" b="1" i="1">
                <a:latin typeface="Arial" charset="0"/>
              </a:rPr>
              <a:t>vs.</a:t>
            </a:r>
            <a:r>
              <a:rPr lang="en-US" sz="2400" b="1">
                <a:latin typeface="Arial" charset="0"/>
              </a:rPr>
              <a:t> wide-area, general forecasts</a:t>
            </a:r>
          </a:p>
          <a:p>
            <a:pPr algn="l" eaLnBrk="1" hangingPunct="1">
              <a:spcBef>
                <a:spcPct val="0"/>
              </a:spcBef>
            </a:pPr>
            <a:r>
              <a:rPr lang="en-US" sz="2400" b="1">
                <a:latin typeface="Arial" charset="0"/>
              </a:rPr>
              <a:t> Main concern:  Mission impacts! </a:t>
            </a:r>
          </a:p>
          <a:p>
            <a:pPr algn="l" eaLnBrk="1" hangingPunct="1">
              <a:spcBef>
                <a:spcPct val="0"/>
              </a:spcBef>
              <a:buClrTx/>
              <a:buSzTx/>
              <a:buFontTx/>
              <a:buNone/>
            </a:pPr>
            <a:endParaRPr lang="en-US" sz="2400" b="1">
              <a:latin typeface="Arial" charset="0"/>
            </a:endParaRPr>
          </a:p>
          <a:p>
            <a:pPr algn="l" eaLnBrk="1" hangingPunct="1">
              <a:spcBef>
                <a:spcPct val="0"/>
              </a:spcBef>
            </a:pPr>
            <a:r>
              <a:rPr lang="en-US" sz="2400" b="1">
                <a:latin typeface="Arial" charset="0"/>
              </a:rPr>
              <a:t> What we do:</a:t>
            </a:r>
          </a:p>
          <a:p>
            <a:pPr lvl="1" algn="l" eaLnBrk="1" hangingPunct="1">
              <a:spcBef>
                <a:spcPct val="0"/>
              </a:spcBef>
            </a:pPr>
            <a:r>
              <a:rPr lang="en-US" sz="2000" b="1">
                <a:latin typeface="Arial" charset="0"/>
              </a:rPr>
              <a:t> Build the world's most comprehensive weather database</a:t>
            </a:r>
          </a:p>
          <a:p>
            <a:pPr lvl="1" algn="l" eaLnBrk="1" hangingPunct="1">
              <a:spcBef>
                <a:spcPct val="0"/>
              </a:spcBef>
            </a:pPr>
            <a:r>
              <a:rPr lang="en-US" sz="2000" b="1">
                <a:latin typeface="Arial" charset="0"/>
              </a:rPr>
              <a:t> Apply and tailor data to specific military needs</a:t>
            </a:r>
          </a:p>
          <a:p>
            <a:pPr lvl="1" algn="l" eaLnBrk="1" hangingPunct="1">
              <a:spcBef>
                <a:spcPct val="0"/>
              </a:spcBef>
            </a:pPr>
            <a:endParaRPr lang="en-US" sz="2000" b="1">
              <a:latin typeface="Arial" charset="0"/>
            </a:endParaRPr>
          </a:p>
          <a:p>
            <a:pPr algn="l" eaLnBrk="1" hangingPunct="1">
              <a:spcBef>
                <a:spcPct val="0"/>
              </a:spcBef>
            </a:pPr>
            <a:r>
              <a:rPr lang="en-US" sz="2400" b="1">
                <a:latin typeface="Arial" charset="0"/>
              </a:rPr>
              <a:t> Focused on battlespace awareness for worldwide ops</a:t>
            </a:r>
          </a:p>
          <a:p>
            <a:pPr lvl="1" algn="l" eaLnBrk="1" hangingPunct="1">
              <a:spcBef>
                <a:spcPct val="0"/>
              </a:spcBef>
            </a:pPr>
            <a:r>
              <a:rPr lang="en-US" sz="2000" b="1">
                <a:latin typeface="Arial" charset="0"/>
              </a:rPr>
              <a:t> Command and control</a:t>
            </a:r>
          </a:p>
          <a:p>
            <a:pPr lvl="1" algn="l" eaLnBrk="1" hangingPunct="1">
              <a:spcBef>
                <a:spcPct val="0"/>
              </a:spcBef>
            </a:pPr>
            <a:r>
              <a:rPr lang="en-US" sz="2000" b="1">
                <a:latin typeface="Arial" charset="0"/>
              </a:rPr>
              <a:t> Precision engagement</a:t>
            </a:r>
          </a:p>
          <a:p>
            <a:pPr lvl="1" algn="l" eaLnBrk="1" hangingPunct="1">
              <a:spcBef>
                <a:spcPct val="0"/>
              </a:spcBef>
            </a:pPr>
            <a:r>
              <a:rPr lang="en-US" sz="2000" b="1">
                <a:latin typeface="Arial" charset="0"/>
              </a:rPr>
              <a:t> Mission execution</a:t>
            </a:r>
          </a:p>
          <a:p>
            <a:pPr lvl="1" algn="l" eaLnBrk="1" hangingPunct="1">
              <a:spcBef>
                <a:spcPct val="0"/>
              </a:spcBef>
              <a:buClrTx/>
              <a:buSzTx/>
              <a:buFontTx/>
              <a:buNone/>
            </a:pPr>
            <a:endParaRPr lang="en-US" sz="2400" b="1">
              <a:latin typeface="Arial" charset="0"/>
            </a:endParaRPr>
          </a:p>
          <a:p>
            <a:pPr algn="l" eaLnBrk="1" hangingPunct="1">
              <a:spcBef>
                <a:spcPct val="0"/>
              </a:spcBef>
            </a:pPr>
            <a:endParaRPr lang="en-US" sz="2400" b="1">
              <a:latin typeface="Arial" charset="0"/>
            </a:endParaRPr>
          </a:p>
          <a:p>
            <a:pPr algn="l" eaLnBrk="1" hangingPunct="1">
              <a:spcBef>
                <a:spcPct val="0"/>
              </a:spcBef>
            </a:pPr>
            <a:endParaRPr lang="en-US" sz="2400" b="1">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4"/>
          <p:cNvSpPr>
            <a:spLocks noGrp="1"/>
          </p:cNvSpPr>
          <p:nvPr>
            <p:ph type="sldNum" sz="quarter" idx="10"/>
          </p:nvPr>
        </p:nvSpPr>
        <p:spPr/>
        <p:txBody>
          <a:bodyPr/>
          <a:lstStyle/>
          <a:p>
            <a:fld id="{2FF73351-FA4F-4303-B1F5-2EED6AC41BE0}" type="slidenum">
              <a:rPr lang="en-US"/>
              <a:pPr/>
              <a:t>6</a:t>
            </a:fld>
            <a:endParaRPr lang="en-US">
              <a:solidFill>
                <a:schemeClr val="bg2"/>
              </a:solidFill>
            </a:endParaRPr>
          </a:p>
        </p:txBody>
      </p:sp>
      <p:sp>
        <p:nvSpPr>
          <p:cNvPr id="3256453" name="Line 133"/>
          <p:cNvSpPr>
            <a:spLocks noChangeShapeType="1"/>
          </p:cNvSpPr>
          <p:nvPr/>
        </p:nvSpPr>
        <p:spPr bwMode="auto">
          <a:xfrm>
            <a:off x="3771900" y="3343275"/>
            <a:ext cx="904875" cy="704850"/>
          </a:xfrm>
          <a:prstGeom prst="line">
            <a:avLst/>
          </a:prstGeom>
          <a:noFill/>
          <a:ln w="38100">
            <a:solidFill>
              <a:srgbClr val="000000"/>
            </a:solidFill>
            <a:prstDash val="sysDot"/>
            <a:round/>
            <a:headEnd/>
            <a:tailEnd/>
          </a:ln>
          <a:effectLst/>
        </p:spPr>
        <p:txBody>
          <a:bodyPr/>
          <a:lstStyle/>
          <a:p>
            <a:endParaRPr lang="en-US"/>
          </a:p>
        </p:txBody>
      </p:sp>
      <p:sp>
        <p:nvSpPr>
          <p:cNvPr id="3256454" name="Line 134"/>
          <p:cNvSpPr>
            <a:spLocks noChangeShapeType="1"/>
          </p:cNvSpPr>
          <p:nvPr/>
        </p:nvSpPr>
        <p:spPr bwMode="auto">
          <a:xfrm flipV="1">
            <a:off x="4429125" y="4067175"/>
            <a:ext cx="257175" cy="285750"/>
          </a:xfrm>
          <a:prstGeom prst="line">
            <a:avLst/>
          </a:prstGeom>
          <a:noFill/>
          <a:ln w="38100">
            <a:solidFill>
              <a:srgbClr val="000000"/>
            </a:solidFill>
            <a:prstDash val="sysDot"/>
            <a:round/>
            <a:headEnd/>
            <a:tailEnd/>
          </a:ln>
          <a:effectLst/>
        </p:spPr>
        <p:txBody>
          <a:bodyPr/>
          <a:lstStyle/>
          <a:p>
            <a:endParaRPr lang="en-US"/>
          </a:p>
        </p:txBody>
      </p:sp>
      <p:sp>
        <p:nvSpPr>
          <p:cNvPr id="3256452" name="Line 132"/>
          <p:cNvSpPr>
            <a:spLocks noChangeShapeType="1"/>
          </p:cNvSpPr>
          <p:nvPr/>
        </p:nvSpPr>
        <p:spPr bwMode="auto">
          <a:xfrm flipV="1">
            <a:off x="5886450" y="3333750"/>
            <a:ext cx="895350" cy="714375"/>
          </a:xfrm>
          <a:prstGeom prst="line">
            <a:avLst/>
          </a:prstGeom>
          <a:noFill/>
          <a:ln w="38100">
            <a:solidFill>
              <a:srgbClr val="000000"/>
            </a:solidFill>
            <a:prstDash val="sysDot"/>
            <a:round/>
            <a:headEnd/>
            <a:tailEnd/>
          </a:ln>
          <a:effectLst/>
        </p:spPr>
        <p:txBody>
          <a:bodyPr/>
          <a:lstStyle/>
          <a:p>
            <a:endParaRPr lang="en-US"/>
          </a:p>
        </p:txBody>
      </p:sp>
      <p:sp>
        <p:nvSpPr>
          <p:cNvPr id="3256450" name="Line 130"/>
          <p:cNvSpPr>
            <a:spLocks noChangeShapeType="1"/>
          </p:cNvSpPr>
          <p:nvPr/>
        </p:nvSpPr>
        <p:spPr bwMode="auto">
          <a:xfrm>
            <a:off x="5886450" y="4057650"/>
            <a:ext cx="542925" cy="295275"/>
          </a:xfrm>
          <a:prstGeom prst="line">
            <a:avLst/>
          </a:prstGeom>
          <a:noFill/>
          <a:ln w="38100">
            <a:solidFill>
              <a:srgbClr val="000000"/>
            </a:solidFill>
            <a:prstDash val="sysDot"/>
            <a:round/>
            <a:headEnd/>
            <a:tailEnd/>
          </a:ln>
          <a:effectLst/>
        </p:spPr>
        <p:txBody>
          <a:bodyPr/>
          <a:lstStyle/>
          <a:p>
            <a:endParaRPr lang="en-US"/>
          </a:p>
        </p:txBody>
      </p:sp>
      <p:sp>
        <p:nvSpPr>
          <p:cNvPr id="3256377" name="Line 57"/>
          <p:cNvSpPr>
            <a:spLocks noChangeShapeType="1"/>
          </p:cNvSpPr>
          <p:nvPr/>
        </p:nvSpPr>
        <p:spPr bwMode="auto">
          <a:xfrm>
            <a:off x="3105150" y="2163763"/>
            <a:ext cx="1588" cy="504825"/>
          </a:xfrm>
          <a:prstGeom prst="line">
            <a:avLst/>
          </a:prstGeom>
          <a:noFill/>
          <a:ln w="20638">
            <a:solidFill>
              <a:schemeClr val="tx1"/>
            </a:solidFill>
            <a:round/>
            <a:headEnd/>
            <a:tailEnd type="arrow" w="med" len="med"/>
          </a:ln>
        </p:spPr>
        <p:txBody>
          <a:bodyPr/>
          <a:lstStyle/>
          <a:p>
            <a:endParaRPr lang="en-US"/>
          </a:p>
        </p:txBody>
      </p:sp>
      <p:sp>
        <p:nvSpPr>
          <p:cNvPr id="3256322" name="Rectangle 2"/>
          <p:cNvSpPr>
            <a:spLocks noChangeArrowheads="1"/>
          </p:cNvSpPr>
          <p:nvPr>
            <p:ph type="title"/>
          </p:nvPr>
        </p:nvSpPr>
        <p:spPr bwMode="auto">
          <a:xfrm>
            <a:off x="447675" y="46038"/>
            <a:ext cx="8229600" cy="1143000"/>
          </a:xfrm>
          <a:noFill/>
          <a:ln>
            <a:miter lim="800000"/>
            <a:headEnd/>
            <a:tailEnd/>
          </a:ln>
        </p:spPr>
        <p:txBody>
          <a:bodyPr vert="horz" wrap="square" lIns="90488" tIns="44450" rIns="90488" bIns="44450" numCol="1" anchor="ctr" anchorCtr="0" compatLnSpc="1">
            <a:prstTxWarp prst="textNoShape">
              <a:avLst/>
            </a:prstTxWarp>
          </a:bodyPr>
          <a:lstStyle/>
          <a:p>
            <a:pPr algn="ctr"/>
            <a:r>
              <a:rPr lang="en-US"/>
              <a:t>METSAT Data Architecture</a:t>
            </a:r>
          </a:p>
        </p:txBody>
      </p:sp>
      <p:sp>
        <p:nvSpPr>
          <p:cNvPr id="3256323" name="Rectangle 3"/>
          <p:cNvSpPr>
            <a:spLocks noChangeArrowheads="1"/>
          </p:cNvSpPr>
          <p:nvPr/>
        </p:nvSpPr>
        <p:spPr bwMode="auto">
          <a:xfrm>
            <a:off x="304800" y="1447800"/>
            <a:ext cx="2057400" cy="5029200"/>
          </a:xfrm>
          <a:prstGeom prst="rect">
            <a:avLst/>
          </a:prstGeom>
          <a:noFill/>
          <a:ln w="12700">
            <a:noFill/>
            <a:miter lim="800000"/>
            <a:headEnd/>
            <a:tailEnd/>
          </a:ln>
          <a:effectLst/>
        </p:spPr>
        <p:txBody>
          <a:bodyPr lIns="90488" tIns="44450" rIns="90488" bIns="44450"/>
          <a:lstStyle/>
          <a:p>
            <a:pPr marL="228600" indent="-228600" algn="l">
              <a:spcBef>
                <a:spcPct val="50000"/>
              </a:spcBef>
              <a:buFont typeface="Wingdings" pitchFamily="2" charset="2"/>
              <a:buNone/>
            </a:pPr>
            <a:r>
              <a:rPr lang="en-US" sz="1600" b="1" u="sng">
                <a:effectLst>
                  <a:outerShdw blurRad="38100" dist="38100" dir="2700000" algn="tl">
                    <a:srgbClr val="C0C0C0"/>
                  </a:outerShdw>
                </a:effectLst>
                <a:latin typeface="Arial" charset="0"/>
                <a:cs typeface="Times New Roman" pitchFamily="18" charset="0"/>
              </a:rPr>
              <a:t>Input from:</a:t>
            </a:r>
          </a:p>
          <a:p>
            <a:pPr marL="228600" indent="-228600" algn="l">
              <a:spcBef>
                <a:spcPct val="50000"/>
              </a:spcBef>
              <a:buFont typeface="Wingdings" pitchFamily="2" charset="2"/>
              <a:buNone/>
            </a:pPr>
            <a:r>
              <a:rPr lang="en-US" sz="1600" b="1">
                <a:latin typeface="Arial" charset="0"/>
                <a:cs typeface="Times New Roman" pitchFamily="18" charset="0"/>
              </a:rPr>
              <a:t>  -  DOMSAT</a:t>
            </a:r>
          </a:p>
          <a:p>
            <a:pPr marL="228600" indent="-228600" algn="l">
              <a:spcBef>
                <a:spcPct val="50000"/>
              </a:spcBef>
              <a:buFont typeface="Wingdings" pitchFamily="2" charset="2"/>
              <a:buNone/>
            </a:pPr>
            <a:r>
              <a:rPr lang="en-US" sz="1600" b="1">
                <a:latin typeface="Arial" charset="0"/>
                <a:cs typeface="Times New Roman" pitchFamily="18" charset="0"/>
              </a:rPr>
              <a:t>  -  CDMS-Oracle</a:t>
            </a:r>
          </a:p>
          <a:p>
            <a:pPr marL="228600" indent="-228600" algn="l">
              <a:spcBef>
                <a:spcPct val="50000"/>
              </a:spcBef>
              <a:buFont typeface="Wingdings" pitchFamily="2" charset="2"/>
              <a:buNone/>
            </a:pPr>
            <a:r>
              <a:rPr lang="en-US" sz="1600" b="1">
                <a:latin typeface="Arial" charset="0"/>
                <a:cs typeface="Times New Roman" pitchFamily="18" charset="0"/>
              </a:rPr>
              <a:t>  -  WPMDS</a:t>
            </a:r>
          </a:p>
          <a:p>
            <a:pPr marL="228600" indent="-228600" algn="l">
              <a:spcBef>
                <a:spcPct val="50000"/>
              </a:spcBef>
              <a:buFont typeface="Wingdings" pitchFamily="2" charset="2"/>
              <a:buNone/>
            </a:pPr>
            <a:r>
              <a:rPr lang="en-US" sz="1600" b="1">
                <a:latin typeface="Arial" charset="0"/>
                <a:cs typeface="Times New Roman" pitchFamily="18" charset="0"/>
              </a:rPr>
              <a:t>  -  NIDS</a:t>
            </a:r>
          </a:p>
          <a:p>
            <a:pPr marL="228600" indent="-228600" algn="l">
              <a:spcBef>
                <a:spcPct val="50000"/>
              </a:spcBef>
              <a:buFont typeface="Wingdings" pitchFamily="2" charset="2"/>
              <a:buNone/>
            </a:pPr>
            <a:r>
              <a:rPr lang="en-US" sz="1600" b="1">
                <a:latin typeface="Arial" charset="0"/>
                <a:cs typeface="Times New Roman" pitchFamily="18" charset="0"/>
              </a:rPr>
              <a:t>  -  NOAA</a:t>
            </a:r>
          </a:p>
          <a:p>
            <a:pPr marL="228600" indent="-228600" algn="l">
              <a:spcBef>
                <a:spcPct val="50000"/>
              </a:spcBef>
              <a:buFont typeface="Wingdings" pitchFamily="2" charset="2"/>
              <a:buNone/>
            </a:pPr>
            <a:r>
              <a:rPr lang="en-US" sz="1600" b="1">
                <a:latin typeface="Arial" charset="0"/>
                <a:cs typeface="Times New Roman" pitchFamily="18" charset="0"/>
              </a:rPr>
              <a:t>  -  RAPS</a:t>
            </a:r>
          </a:p>
          <a:p>
            <a:pPr marL="228600" indent="-228600" algn="l">
              <a:spcBef>
                <a:spcPct val="50000"/>
              </a:spcBef>
              <a:buFont typeface="Wingdings" pitchFamily="2" charset="2"/>
              <a:buNone/>
            </a:pPr>
            <a:r>
              <a:rPr lang="en-US" sz="1600" b="1" u="sng">
                <a:effectLst>
                  <a:outerShdw blurRad="38100" dist="38100" dir="2700000" algn="tl">
                    <a:srgbClr val="C0C0C0"/>
                  </a:outerShdw>
                </a:effectLst>
                <a:latin typeface="Arial" charset="0"/>
                <a:cs typeface="Times New Roman" pitchFamily="18" charset="0"/>
              </a:rPr>
              <a:t>Output to:</a:t>
            </a:r>
          </a:p>
          <a:p>
            <a:pPr marL="228600" indent="-228600" algn="l">
              <a:spcBef>
                <a:spcPct val="50000"/>
              </a:spcBef>
              <a:buFont typeface="Wingdings" pitchFamily="2" charset="2"/>
              <a:buNone/>
            </a:pPr>
            <a:r>
              <a:rPr lang="en-US" sz="1600" b="1">
                <a:latin typeface="Arial" charset="0"/>
                <a:cs typeface="Times New Roman" pitchFamily="18" charset="0"/>
              </a:rPr>
              <a:t>  -  WPMDS</a:t>
            </a:r>
          </a:p>
          <a:p>
            <a:pPr marL="228600" indent="-228600" algn="l">
              <a:spcBef>
                <a:spcPct val="50000"/>
              </a:spcBef>
              <a:buFont typeface="Wingdings" pitchFamily="2" charset="2"/>
              <a:buNone/>
            </a:pPr>
            <a:r>
              <a:rPr lang="en-US" sz="1600" b="1">
                <a:latin typeface="Arial" charset="0"/>
                <a:cs typeface="Times New Roman" pitchFamily="18" charset="0"/>
              </a:rPr>
              <a:t>  -  JAAWIN</a:t>
            </a:r>
          </a:p>
          <a:p>
            <a:pPr marL="228600" indent="-228600" algn="l">
              <a:spcBef>
                <a:spcPct val="50000"/>
              </a:spcBef>
              <a:buFont typeface="Wingdings" pitchFamily="2" charset="2"/>
              <a:buNone/>
            </a:pPr>
            <a:r>
              <a:rPr lang="en-US" sz="1600" b="1">
                <a:latin typeface="Arial" charset="0"/>
                <a:cs typeface="Times New Roman" pitchFamily="18" charset="0"/>
              </a:rPr>
              <a:t>  -  RAPS</a:t>
            </a:r>
          </a:p>
          <a:p>
            <a:pPr marL="228600" indent="-228600" algn="l">
              <a:spcBef>
                <a:spcPct val="50000"/>
              </a:spcBef>
              <a:buFont typeface="Wingdings" pitchFamily="2" charset="2"/>
              <a:buNone/>
            </a:pPr>
            <a:r>
              <a:rPr lang="en-US" sz="1600" b="1">
                <a:latin typeface="Arial" charset="0"/>
                <a:cs typeface="Times New Roman" pitchFamily="18" charset="0"/>
              </a:rPr>
              <a:t>  -  CDFS II</a:t>
            </a:r>
          </a:p>
          <a:p>
            <a:pPr marL="228600" indent="-228600" algn="l">
              <a:spcBef>
                <a:spcPct val="50000"/>
              </a:spcBef>
              <a:buFont typeface="Wingdings" pitchFamily="2" charset="2"/>
              <a:buNone/>
            </a:pPr>
            <a:r>
              <a:rPr lang="en-US" sz="1600" b="1">
                <a:latin typeface="Arial" charset="0"/>
                <a:cs typeface="Times New Roman" pitchFamily="18" charset="0"/>
              </a:rPr>
              <a:t>  -  SIDAS</a:t>
            </a:r>
          </a:p>
          <a:p>
            <a:pPr marL="228600" indent="-228600" algn="l">
              <a:spcBef>
                <a:spcPct val="50000"/>
              </a:spcBef>
              <a:buFont typeface="Wingdings" pitchFamily="2" charset="2"/>
              <a:buNone/>
            </a:pPr>
            <a:r>
              <a:rPr lang="en-US" sz="1600" b="1">
                <a:latin typeface="Arial" charset="0"/>
                <a:cs typeface="Times New Roman" pitchFamily="18" charset="0"/>
              </a:rPr>
              <a:t>     </a:t>
            </a:r>
            <a:endParaRPr lang="en-US" sz="1400" b="1">
              <a:latin typeface="Arial" charset="0"/>
            </a:endParaRPr>
          </a:p>
        </p:txBody>
      </p:sp>
      <p:sp>
        <p:nvSpPr>
          <p:cNvPr id="3256325" name="Rectangle 5"/>
          <p:cNvSpPr>
            <a:spLocks noChangeArrowheads="1"/>
          </p:cNvSpPr>
          <p:nvPr/>
        </p:nvSpPr>
        <p:spPr bwMode="auto">
          <a:xfrm>
            <a:off x="2430463" y="2668588"/>
            <a:ext cx="1339850" cy="673100"/>
          </a:xfrm>
          <a:prstGeom prst="rect">
            <a:avLst/>
          </a:prstGeom>
          <a:solidFill>
            <a:srgbClr val="FFFFFF"/>
          </a:solidFill>
          <a:ln w="20638">
            <a:solidFill>
              <a:srgbClr val="000000"/>
            </a:solidFill>
            <a:miter lim="800000"/>
            <a:headEnd/>
            <a:tailEnd/>
          </a:ln>
        </p:spPr>
        <p:txBody>
          <a:bodyPr/>
          <a:lstStyle/>
          <a:p>
            <a:endParaRPr lang="en-US"/>
          </a:p>
        </p:txBody>
      </p:sp>
      <p:sp>
        <p:nvSpPr>
          <p:cNvPr id="3256326" name="Rectangle 6"/>
          <p:cNvSpPr>
            <a:spLocks noChangeArrowheads="1"/>
          </p:cNvSpPr>
          <p:nvPr/>
        </p:nvSpPr>
        <p:spPr bwMode="auto">
          <a:xfrm>
            <a:off x="4608513" y="2668588"/>
            <a:ext cx="1339850" cy="673100"/>
          </a:xfrm>
          <a:prstGeom prst="rect">
            <a:avLst/>
          </a:prstGeom>
          <a:solidFill>
            <a:srgbClr val="FFFFFF"/>
          </a:solidFill>
          <a:ln w="20638">
            <a:solidFill>
              <a:srgbClr val="000000"/>
            </a:solidFill>
            <a:miter lim="800000"/>
            <a:headEnd/>
            <a:tailEnd/>
          </a:ln>
        </p:spPr>
        <p:txBody>
          <a:bodyPr/>
          <a:lstStyle/>
          <a:p>
            <a:endParaRPr lang="en-US"/>
          </a:p>
        </p:txBody>
      </p:sp>
      <p:sp>
        <p:nvSpPr>
          <p:cNvPr id="3256327" name="Rectangle 7"/>
          <p:cNvSpPr>
            <a:spLocks noChangeArrowheads="1"/>
          </p:cNvSpPr>
          <p:nvPr/>
        </p:nvSpPr>
        <p:spPr bwMode="auto">
          <a:xfrm>
            <a:off x="6784975" y="2668588"/>
            <a:ext cx="1606550" cy="673100"/>
          </a:xfrm>
          <a:prstGeom prst="rect">
            <a:avLst/>
          </a:prstGeom>
          <a:solidFill>
            <a:srgbClr val="FFFFFF"/>
          </a:solidFill>
          <a:ln w="20638">
            <a:solidFill>
              <a:srgbClr val="000000"/>
            </a:solidFill>
            <a:miter lim="800000"/>
            <a:headEnd/>
            <a:tailEnd/>
          </a:ln>
        </p:spPr>
        <p:txBody>
          <a:bodyPr/>
          <a:lstStyle/>
          <a:p>
            <a:endParaRPr lang="en-US"/>
          </a:p>
        </p:txBody>
      </p:sp>
      <p:sp>
        <p:nvSpPr>
          <p:cNvPr id="3256328" name="Rectangle 8"/>
          <p:cNvSpPr>
            <a:spLocks noChangeArrowheads="1"/>
          </p:cNvSpPr>
          <p:nvPr/>
        </p:nvSpPr>
        <p:spPr bwMode="auto">
          <a:xfrm>
            <a:off x="3100388" y="4348163"/>
            <a:ext cx="1339850" cy="673100"/>
          </a:xfrm>
          <a:prstGeom prst="rect">
            <a:avLst/>
          </a:prstGeom>
          <a:solidFill>
            <a:srgbClr val="FFFFFF"/>
          </a:solidFill>
          <a:ln w="20638">
            <a:solidFill>
              <a:srgbClr val="000000"/>
            </a:solidFill>
            <a:miter lim="800000"/>
            <a:headEnd/>
            <a:tailEnd/>
          </a:ln>
        </p:spPr>
        <p:txBody>
          <a:bodyPr/>
          <a:lstStyle/>
          <a:p>
            <a:endParaRPr lang="en-US"/>
          </a:p>
        </p:txBody>
      </p:sp>
      <p:sp>
        <p:nvSpPr>
          <p:cNvPr id="3256329" name="Rectangle 9"/>
          <p:cNvSpPr>
            <a:spLocks noChangeArrowheads="1"/>
          </p:cNvSpPr>
          <p:nvPr/>
        </p:nvSpPr>
        <p:spPr bwMode="auto">
          <a:xfrm>
            <a:off x="6427788" y="4348163"/>
            <a:ext cx="1339850" cy="673100"/>
          </a:xfrm>
          <a:prstGeom prst="rect">
            <a:avLst/>
          </a:prstGeom>
          <a:solidFill>
            <a:srgbClr val="FFFFFF"/>
          </a:solidFill>
          <a:ln w="20638">
            <a:solidFill>
              <a:srgbClr val="000000"/>
            </a:solidFill>
            <a:miter lim="800000"/>
            <a:headEnd/>
            <a:tailEnd/>
          </a:ln>
        </p:spPr>
        <p:txBody>
          <a:bodyPr/>
          <a:lstStyle/>
          <a:p>
            <a:endParaRPr lang="en-US"/>
          </a:p>
        </p:txBody>
      </p:sp>
      <p:sp>
        <p:nvSpPr>
          <p:cNvPr id="3256330" name="Line 10"/>
          <p:cNvSpPr>
            <a:spLocks noChangeShapeType="1"/>
          </p:cNvSpPr>
          <p:nvPr/>
        </p:nvSpPr>
        <p:spPr bwMode="auto">
          <a:xfrm>
            <a:off x="2095500" y="2500313"/>
            <a:ext cx="6364288" cy="1587"/>
          </a:xfrm>
          <a:prstGeom prst="line">
            <a:avLst/>
          </a:prstGeom>
          <a:noFill/>
          <a:ln w="38100">
            <a:solidFill>
              <a:srgbClr val="0000CC"/>
            </a:solidFill>
            <a:round/>
            <a:headEnd/>
            <a:tailEnd/>
          </a:ln>
        </p:spPr>
        <p:txBody>
          <a:bodyPr/>
          <a:lstStyle/>
          <a:p>
            <a:endParaRPr lang="en-US"/>
          </a:p>
        </p:txBody>
      </p:sp>
      <p:sp>
        <p:nvSpPr>
          <p:cNvPr id="3256331" name="Line 11"/>
          <p:cNvSpPr>
            <a:spLocks noChangeShapeType="1"/>
          </p:cNvSpPr>
          <p:nvPr/>
        </p:nvSpPr>
        <p:spPr bwMode="auto">
          <a:xfrm>
            <a:off x="2085975" y="5356225"/>
            <a:ext cx="6364288" cy="1588"/>
          </a:xfrm>
          <a:prstGeom prst="line">
            <a:avLst/>
          </a:prstGeom>
          <a:noFill/>
          <a:ln w="38100">
            <a:solidFill>
              <a:srgbClr val="0000CC"/>
            </a:solidFill>
            <a:round/>
            <a:headEnd/>
            <a:tailEnd/>
          </a:ln>
        </p:spPr>
        <p:txBody>
          <a:bodyPr/>
          <a:lstStyle/>
          <a:p>
            <a:endParaRPr lang="en-US"/>
          </a:p>
        </p:txBody>
      </p:sp>
      <p:sp>
        <p:nvSpPr>
          <p:cNvPr id="3256333" name="Rectangle 13"/>
          <p:cNvSpPr>
            <a:spLocks noChangeArrowheads="1"/>
          </p:cNvSpPr>
          <p:nvPr/>
        </p:nvSpPr>
        <p:spPr bwMode="auto">
          <a:xfrm>
            <a:off x="5864225" y="5524500"/>
            <a:ext cx="627063" cy="671513"/>
          </a:xfrm>
          <a:prstGeom prst="rect">
            <a:avLst/>
          </a:prstGeom>
          <a:solidFill>
            <a:srgbClr val="FFFFFF"/>
          </a:solidFill>
          <a:ln w="20638">
            <a:solidFill>
              <a:srgbClr val="000000"/>
            </a:solidFill>
            <a:miter lim="800000"/>
            <a:headEnd/>
            <a:tailEnd/>
          </a:ln>
        </p:spPr>
        <p:txBody>
          <a:bodyPr/>
          <a:lstStyle/>
          <a:p>
            <a:endParaRPr lang="en-US"/>
          </a:p>
        </p:txBody>
      </p:sp>
      <p:sp>
        <p:nvSpPr>
          <p:cNvPr id="3256334" name="Rectangle 14"/>
          <p:cNvSpPr>
            <a:spLocks noChangeArrowheads="1"/>
          </p:cNvSpPr>
          <p:nvPr/>
        </p:nvSpPr>
        <p:spPr bwMode="auto">
          <a:xfrm>
            <a:off x="5907088" y="5770563"/>
            <a:ext cx="542925" cy="182562"/>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b="1">
                <a:solidFill>
                  <a:srgbClr val="000000"/>
                </a:solidFill>
                <a:latin typeface="Arial" charset="0"/>
              </a:rPr>
              <a:t>CDFS II</a:t>
            </a:r>
            <a:endParaRPr lang="en-US" sz="4000" b="1">
              <a:solidFill>
                <a:schemeClr val="tx2"/>
              </a:solidFill>
              <a:latin typeface="Arial" charset="0"/>
            </a:endParaRPr>
          </a:p>
        </p:txBody>
      </p:sp>
      <p:sp>
        <p:nvSpPr>
          <p:cNvPr id="3256335" name="Rectangle 15"/>
          <p:cNvSpPr>
            <a:spLocks noChangeArrowheads="1"/>
          </p:cNvSpPr>
          <p:nvPr/>
        </p:nvSpPr>
        <p:spPr bwMode="auto">
          <a:xfrm>
            <a:off x="3937000" y="5524500"/>
            <a:ext cx="671513" cy="671513"/>
          </a:xfrm>
          <a:prstGeom prst="rect">
            <a:avLst/>
          </a:prstGeom>
          <a:solidFill>
            <a:srgbClr val="FFFFFF"/>
          </a:solidFill>
          <a:ln w="20638">
            <a:solidFill>
              <a:srgbClr val="000000"/>
            </a:solidFill>
            <a:miter lim="800000"/>
            <a:headEnd/>
            <a:tailEnd/>
          </a:ln>
        </p:spPr>
        <p:txBody>
          <a:bodyPr/>
          <a:lstStyle/>
          <a:p>
            <a:endParaRPr lang="en-US"/>
          </a:p>
        </p:txBody>
      </p:sp>
      <p:sp>
        <p:nvSpPr>
          <p:cNvPr id="3256336" name="Rectangle 16"/>
          <p:cNvSpPr>
            <a:spLocks noChangeArrowheads="1"/>
          </p:cNvSpPr>
          <p:nvPr/>
        </p:nvSpPr>
        <p:spPr bwMode="auto">
          <a:xfrm>
            <a:off x="3973513" y="5773738"/>
            <a:ext cx="600075" cy="182562"/>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b="1">
                <a:solidFill>
                  <a:srgbClr val="000000"/>
                </a:solidFill>
                <a:latin typeface="Arial" charset="0"/>
              </a:rPr>
              <a:t>JAAWIN</a:t>
            </a:r>
            <a:endParaRPr lang="en-US" sz="4000" b="1">
              <a:solidFill>
                <a:schemeClr val="tx2"/>
              </a:solidFill>
              <a:latin typeface="Arial" charset="0"/>
            </a:endParaRPr>
          </a:p>
        </p:txBody>
      </p:sp>
      <p:sp>
        <p:nvSpPr>
          <p:cNvPr id="3256337" name="Rectangle 17"/>
          <p:cNvSpPr>
            <a:spLocks noChangeArrowheads="1"/>
          </p:cNvSpPr>
          <p:nvPr/>
        </p:nvSpPr>
        <p:spPr bwMode="auto">
          <a:xfrm>
            <a:off x="7399338" y="5524500"/>
            <a:ext cx="1060450" cy="671513"/>
          </a:xfrm>
          <a:prstGeom prst="rect">
            <a:avLst/>
          </a:prstGeom>
          <a:solidFill>
            <a:srgbClr val="FFFFFF"/>
          </a:solidFill>
          <a:ln w="20638">
            <a:solidFill>
              <a:srgbClr val="000000"/>
            </a:solidFill>
            <a:miter lim="800000"/>
            <a:headEnd/>
            <a:tailEnd/>
          </a:ln>
        </p:spPr>
        <p:txBody>
          <a:bodyPr/>
          <a:lstStyle/>
          <a:p>
            <a:endParaRPr lang="en-US"/>
          </a:p>
        </p:txBody>
      </p:sp>
      <p:sp>
        <p:nvSpPr>
          <p:cNvPr id="3256338" name="Rectangle 18"/>
          <p:cNvSpPr>
            <a:spLocks noChangeArrowheads="1"/>
          </p:cNvSpPr>
          <p:nvPr/>
        </p:nvSpPr>
        <p:spPr bwMode="auto">
          <a:xfrm>
            <a:off x="7470775" y="5629275"/>
            <a:ext cx="928688" cy="457200"/>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sz="1000" b="1">
                <a:solidFill>
                  <a:srgbClr val="000000"/>
                </a:solidFill>
                <a:latin typeface="Arial" charset="0"/>
              </a:rPr>
              <a:t>SCIF Product</a:t>
            </a:r>
          </a:p>
          <a:p>
            <a:pPr>
              <a:spcBef>
                <a:spcPct val="0"/>
              </a:spcBef>
              <a:buClrTx/>
              <a:buSzTx/>
              <a:buFontTx/>
              <a:buNone/>
            </a:pPr>
            <a:r>
              <a:rPr lang="en-US" sz="1000" b="1">
                <a:solidFill>
                  <a:srgbClr val="000000"/>
                </a:solidFill>
                <a:latin typeface="Arial" charset="0"/>
              </a:rPr>
              <a:t>Generation and</a:t>
            </a:r>
          </a:p>
          <a:p>
            <a:pPr>
              <a:spcBef>
                <a:spcPct val="0"/>
              </a:spcBef>
              <a:buClrTx/>
              <a:buSzTx/>
              <a:buFontTx/>
              <a:buNone/>
            </a:pPr>
            <a:r>
              <a:rPr lang="en-US" sz="1000" b="1">
                <a:solidFill>
                  <a:srgbClr val="000000"/>
                </a:solidFill>
                <a:latin typeface="Arial" charset="0"/>
              </a:rPr>
              <a:t>Distribution</a:t>
            </a:r>
            <a:endParaRPr lang="en-US" sz="3600" b="1">
              <a:solidFill>
                <a:schemeClr val="tx2"/>
              </a:solidFill>
              <a:latin typeface="Arial" charset="0"/>
            </a:endParaRPr>
          </a:p>
        </p:txBody>
      </p:sp>
      <p:grpSp>
        <p:nvGrpSpPr>
          <p:cNvPr id="3256341" name="Group 21"/>
          <p:cNvGrpSpPr>
            <a:grpSpLocks/>
          </p:cNvGrpSpPr>
          <p:nvPr/>
        </p:nvGrpSpPr>
        <p:grpSpPr bwMode="auto">
          <a:xfrm>
            <a:off x="2457450" y="1346200"/>
            <a:ext cx="1385888" cy="949325"/>
            <a:chOff x="1625" y="697"/>
            <a:chExt cx="873" cy="598"/>
          </a:xfrm>
        </p:grpSpPr>
        <p:sp>
          <p:nvSpPr>
            <p:cNvPr id="3256342" name="Freeform 22"/>
            <p:cNvSpPr>
              <a:spLocks/>
            </p:cNvSpPr>
            <p:nvPr/>
          </p:nvSpPr>
          <p:spPr bwMode="auto">
            <a:xfrm>
              <a:off x="1652" y="724"/>
              <a:ext cx="846" cy="571"/>
            </a:xfrm>
            <a:custGeom>
              <a:avLst/>
              <a:gdLst/>
              <a:ahLst/>
              <a:cxnLst>
                <a:cxn ang="0">
                  <a:pos x="22" y="56"/>
                </a:cxn>
                <a:cxn ang="0">
                  <a:pos x="0" y="78"/>
                </a:cxn>
                <a:cxn ang="0">
                  <a:pos x="12" y="98"/>
                </a:cxn>
                <a:cxn ang="0">
                  <a:pos x="12" y="98"/>
                </a:cxn>
                <a:cxn ang="0">
                  <a:pos x="5" y="114"/>
                </a:cxn>
                <a:cxn ang="0">
                  <a:pos x="30" y="136"/>
                </a:cxn>
                <a:cxn ang="0">
                  <a:pos x="33" y="136"/>
                </a:cxn>
                <a:cxn ang="0">
                  <a:pos x="33" y="136"/>
                </a:cxn>
                <a:cxn ang="0">
                  <a:pos x="72" y="157"/>
                </a:cxn>
                <a:cxn ang="0">
                  <a:pos x="95" y="151"/>
                </a:cxn>
                <a:cxn ang="0">
                  <a:pos x="94" y="151"/>
                </a:cxn>
                <a:cxn ang="0">
                  <a:pos x="127" y="167"/>
                </a:cxn>
                <a:cxn ang="0">
                  <a:pos x="164" y="141"/>
                </a:cxn>
                <a:cxn ang="0">
                  <a:pos x="164" y="142"/>
                </a:cxn>
                <a:cxn ang="0">
                  <a:pos x="181" y="146"/>
                </a:cxn>
                <a:cxn ang="0">
                  <a:pos x="215" y="116"/>
                </a:cxn>
                <a:cxn ang="0">
                  <a:pos x="215" y="116"/>
                </a:cxn>
                <a:cxn ang="0">
                  <a:pos x="248" y="81"/>
                </a:cxn>
                <a:cxn ang="0">
                  <a:pos x="240" y="59"/>
                </a:cxn>
                <a:cxn ang="0">
                  <a:pos x="240" y="59"/>
                </a:cxn>
                <a:cxn ang="0">
                  <a:pos x="242" y="48"/>
                </a:cxn>
                <a:cxn ang="0">
                  <a:pos x="220" y="21"/>
                </a:cxn>
                <a:cxn ang="0">
                  <a:pos x="220" y="21"/>
                </a:cxn>
                <a:cxn ang="0">
                  <a:pos x="192" y="0"/>
                </a:cxn>
                <a:cxn ang="0">
                  <a:pos x="171" y="9"/>
                </a:cxn>
                <a:cxn ang="0">
                  <a:pos x="171" y="10"/>
                </a:cxn>
                <a:cxn ang="0">
                  <a:pos x="151" y="0"/>
                </a:cxn>
                <a:cxn ang="0">
                  <a:pos x="129" y="13"/>
                </a:cxn>
                <a:cxn ang="0">
                  <a:pos x="129" y="14"/>
                </a:cxn>
                <a:cxn ang="0">
                  <a:pos x="107" y="6"/>
                </a:cxn>
                <a:cxn ang="0">
                  <a:pos x="80" y="20"/>
                </a:cxn>
                <a:cxn ang="0">
                  <a:pos x="80" y="21"/>
                </a:cxn>
                <a:cxn ang="0">
                  <a:pos x="61" y="16"/>
                </a:cxn>
                <a:cxn ang="0">
                  <a:pos x="22" y="51"/>
                </a:cxn>
                <a:cxn ang="0">
                  <a:pos x="22" y="56"/>
                </a:cxn>
              </a:cxnLst>
              <a:rect l="0" t="0" r="r" b="b"/>
              <a:pathLst>
                <a:path w="248" h="167">
                  <a:moveTo>
                    <a:pt x="22" y="56"/>
                  </a:moveTo>
                  <a:cubicBezTo>
                    <a:pt x="10" y="57"/>
                    <a:pt x="0" y="67"/>
                    <a:pt x="0" y="78"/>
                  </a:cubicBezTo>
                  <a:cubicBezTo>
                    <a:pt x="0" y="87"/>
                    <a:pt x="5" y="94"/>
                    <a:pt x="12" y="98"/>
                  </a:cubicBezTo>
                  <a:lnTo>
                    <a:pt x="12" y="98"/>
                  </a:lnTo>
                  <a:cubicBezTo>
                    <a:pt x="8" y="102"/>
                    <a:pt x="5" y="108"/>
                    <a:pt x="5" y="114"/>
                  </a:cubicBezTo>
                  <a:cubicBezTo>
                    <a:pt x="5" y="126"/>
                    <a:pt x="17" y="136"/>
                    <a:pt x="30" y="136"/>
                  </a:cubicBezTo>
                  <a:cubicBezTo>
                    <a:pt x="31" y="136"/>
                    <a:pt x="32" y="136"/>
                    <a:pt x="33" y="136"/>
                  </a:cubicBezTo>
                  <a:lnTo>
                    <a:pt x="33" y="136"/>
                  </a:lnTo>
                  <a:cubicBezTo>
                    <a:pt x="41" y="149"/>
                    <a:pt x="56" y="157"/>
                    <a:pt x="72" y="157"/>
                  </a:cubicBezTo>
                  <a:cubicBezTo>
                    <a:pt x="80" y="157"/>
                    <a:pt x="88" y="155"/>
                    <a:pt x="95" y="151"/>
                  </a:cubicBezTo>
                  <a:lnTo>
                    <a:pt x="94" y="151"/>
                  </a:lnTo>
                  <a:cubicBezTo>
                    <a:pt x="102" y="161"/>
                    <a:pt x="114" y="167"/>
                    <a:pt x="127" y="167"/>
                  </a:cubicBezTo>
                  <a:cubicBezTo>
                    <a:pt x="144" y="167"/>
                    <a:pt x="159" y="156"/>
                    <a:pt x="164" y="141"/>
                  </a:cubicBezTo>
                  <a:lnTo>
                    <a:pt x="164" y="142"/>
                  </a:lnTo>
                  <a:cubicBezTo>
                    <a:pt x="169" y="145"/>
                    <a:pt x="175" y="146"/>
                    <a:pt x="181" y="146"/>
                  </a:cubicBezTo>
                  <a:cubicBezTo>
                    <a:pt x="200" y="146"/>
                    <a:pt x="214" y="133"/>
                    <a:pt x="215" y="116"/>
                  </a:cubicBezTo>
                  <a:lnTo>
                    <a:pt x="215" y="116"/>
                  </a:lnTo>
                  <a:cubicBezTo>
                    <a:pt x="234" y="114"/>
                    <a:pt x="248" y="99"/>
                    <a:pt x="248" y="81"/>
                  </a:cubicBezTo>
                  <a:cubicBezTo>
                    <a:pt x="248" y="73"/>
                    <a:pt x="245" y="66"/>
                    <a:pt x="240" y="59"/>
                  </a:cubicBezTo>
                  <a:lnTo>
                    <a:pt x="240" y="59"/>
                  </a:lnTo>
                  <a:cubicBezTo>
                    <a:pt x="241" y="56"/>
                    <a:pt x="242" y="52"/>
                    <a:pt x="242" y="48"/>
                  </a:cubicBezTo>
                  <a:cubicBezTo>
                    <a:pt x="242" y="36"/>
                    <a:pt x="233" y="25"/>
                    <a:pt x="220" y="21"/>
                  </a:cubicBezTo>
                  <a:lnTo>
                    <a:pt x="220" y="21"/>
                  </a:lnTo>
                  <a:cubicBezTo>
                    <a:pt x="217" y="9"/>
                    <a:pt x="206" y="0"/>
                    <a:pt x="192" y="0"/>
                  </a:cubicBezTo>
                  <a:cubicBezTo>
                    <a:pt x="184" y="0"/>
                    <a:pt x="176" y="4"/>
                    <a:pt x="171" y="9"/>
                  </a:cubicBezTo>
                  <a:lnTo>
                    <a:pt x="171" y="10"/>
                  </a:lnTo>
                  <a:cubicBezTo>
                    <a:pt x="166" y="4"/>
                    <a:pt x="159" y="0"/>
                    <a:pt x="151" y="0"/>
                  </a:cubicBezTo>
                  <a:cubicBezTo>
                    <a:pt x="142" y="0"/>
                    <a:pt x="133" y="5"/>
                    <a:pt x="129" y="13"/>
                  </a:cubicBezTo>
                  <a:lnTo>
                    <a:pt x="129" y="14"/>
                  </a:lnTo>
                  <a:cubicBezTo>
                    <a:pt x="123" y="8"/>
                    <a:pt x="115" y="6"/>
                    <a:pt x="107" y="6"/>
                  </a:cubicBezTo>
                  <a:cubicBezTo>
                    <a:pt x="96" y="5"/>
                    <a:pt x="86" y="11"/>
                    <a:pt x="80" y="20"/>
                  </a:cubicBezTo>
                  <a:lnTo>
                    <a:pt x="80" y="21"/>
                  </a:lnTo>
                  <a:cubicBezTo>
                    <a:pt x="74" y="17"/>
                    <a:pt x="68" y="16"/>
                    <a:pt x="61" y="16"/>
                  </a:cubicBezTo>
                  <a:cubicBezTo>
                    <a:pt x="39" y="16"/>
                    <a:pt x="22" y="31"/>
                    <a:pt x="22" y="51"/>
                  </a:cubicBezTo>
                  <a:cubicBezTo>
                    <a:pt x="22" y="53"/>
                    <a:pt x="22" y="54"/>
                    <a:pt x="22" y="56"/>
                  </a:cubicBezTo>
                  <a:close/>
                </a:path>
              </a:pathLst>
            </a:custGeom>
            <a:solidFill>
              <a:srgbClr val="808080"/>
            </a:solidFill>
            <a:ln w="9525">
              <a:noFill/>
              <a:round/>
              <a:headEnd/>
              <a:tailEnd/>
            </a:ln>
          </p:spPr>
          <p:txBody>
            <a:bodyPr/>
            <a:lstStyle/>
            <a:p>
              <a:endParaRPr lang="en-US"/>
            </a:p>
          </p:txBody>
        </p:sp>
        <p:sp>
          <p:nvSpPr>
            <p:cNvPr id="3256343" name="Freeform 23"/>
            <p:cNvSpPr>
              <a:spLocks/>
            </p:cNvSpPr>
            <p:nvPr/>
          </p:nvSpPr>
          <p:spPr bwMode="auto">
            <a:xfrm>
              <a:off x="1625" y="697"/>
              <a:ext cx="846" cy="571"/>
            </a:xfrm>
            <a:custGeom>
              <a:avLst/>
              <a:gdLst/>
              <a:ahLst/>
              <a:cxnLst>
                <a:cxn ang="0">
                  <a:pos x="22" y="56"/>
                </a:cxn>
                <a:cxn ang="0">
                  <a:pos x="0" y="78"/>
                </a:cxn>
                <a:cxn ang="0">
                  <a:pos x="12" y="98"/>
                </a:cxn>
                <a:cxn ang="0">
                  <a:pos x="12" y="98"/>
                </a:cxn>
                <a:cxn ang="0">
                  <a:pos x="5" y="114"/>
                </a:cxn>
                <a:cxn ang="0">
                  <a:pos x="30" y="136"/>
                </a:cxn>
                <a:cxn ang="0">
                  <a:pos x="33" y="136"/>
                </a:cxn>
                <a:cxn ang="0">
                  <a:pos x="33" y="136"/>
                </a:cxn>
                <a:cxn ang="0">
                  <a:pos x="72" y="157"/>
                </a:cxn>
                <a:cxn ang="0">
                  <a:pos x="95" y="151"/>
                </a:cxn>
                <a:cxn ang="0">
                  <a:pos x="94" y="151"/>
                </a:cxn>
                <a:cxn ang="0">
                  <a:pos x="127" y="167"/>
                </a:cxn>
                <a:cxn ang="0">
                  <a:pos x="164" y="141"/>
                </a:cxn>
                <a:cxn ang="0">
                  <a:pos x="164" y="142"/>
                </a:cxn>
                <a:cxn ang="0">
                  <a:pos x="181" y="146"/>
                </a:cxn>
                <a:cxn ang="0">
                  <a:pos x="215" y="116"/>
                </a:cxn>
                <a:cxn ang="0">
                  <a:pos x="215" y="116"/>
                </a:cxn>
                <a:cxn ang="0">
                  <a:pos x="248" y="81"/>
                </a:cxn>
                <a:cxn ang="0">
                  <a:pos x="240" y="59"/>
                </a:cxn>
                <a:cxn ang="0">
                  <a:pos x="240" y="59"/>
                </a:cxn>
                <a:cxn ang="0">
                  <a:pos x="242" y="48"/>
                </a:cxn>
                <a:cxn ang="0">
                  <a:pos x="220" y="21"/>
                </a:cxn>
                <a:cxn ang="0">
                  <a:pos x="220" y="21"/>
                </a:cxn>
                <a:cxn ang="0">
                  <a:pos x="192" y="0"/>
                </a:cxn>
                <a:cxn ang="0">
                  <a:pos x="171" y="9"/>
                </a:cxn>
                <a:cxn ang="0">
                  <a:pos x="171" y="10"/>
                </a:cxn>
                <a:cxn ang="0">
                  <a:pos x="151" y="0"/>
                </a:cxn>
                <a:cxn ang="0">
                  <a:pos x="129" y="13"/>
                </a:cxn>
                <a:cxn ang="0">
                  <a:pos x="129" y="14"/>
                </a:cxn>
                <a:cxn ang="0">
                  <a:pos x="107" y="6"/>
                </a:cxn>
                <a:cxn ang="0">
                  <a:pos x="80" y="20"/>
                </a:cxn>
                <a:cxn ang="0">
                  <a:pos x="80" y="21"/>
                </a:cxn>
                <a:cxn ang="0">
                  <a:pos x="61" y="16"/>
                </a:cxn>
                <a:cxn ang="0">
                  <a:pos x="22" y="51"/>
                </a:cxn>
                <a:cxn ang="0">
                  <a:pos x="22" y="56"/>
                </a:cxn>
              </a:cxnLst>
              <a:rect l="0" t="0" r="r" b="b"/>
              <a:pathLst>
                <a:path w="248" h="167">
                  <a:moveTo>
                    <a:pt x="22" y="56"/>
                  </a:moveTo>
                  <a:cubicBezTo>
                    <a:pt x="10" y="57"/>
                    <a:pt x="0" y="67"/>
                    <a:pt x="0" y="78"/>
                  </a:cubicBezTo>
                  <a:cubicBezTo>
                    <a:pt x="0" y="87"/>
                    <a:pt x="5" y="94"/>
                    <a:pt x="12" y="98"/>
                  </a:cubicBezTo>
                  <a:lnTo>
                    <a:pt x="12" y="98"/>
                  </a:lnTo>
                  <a:cubicBezTo>
                    <a:pt x="8" y="102"/>
                    <a:pt x="5" y="108"/>
                    <a:pt x="5" y="114"/>
                  </a:cubicBezTo>
                  <a:cubicBezTo>
                    <a:pt x="5" y="126"/>
                    <a:pt x="17" y="136"/>
                    <a:pt x="30" y="136"/>
                  </a:cubicBezTo>
                  <a:cubicBezTo>
                    <a:pt x="31" y="136"/>
                    <a:pt x="32" y="136"/>
                    <a:pt x="33" y="136"/>
                  </a:cubicBezTo>
                  <a:lnTo>
                    <a:pt x="33" y="136"/>
                  </a:lnTo>
                  <a:cubicBezTo>
                    <a:pt x="41" y="149"/>
                    <a:pt x="56" y="157"/>
                    <a:pt x="72" y="157"/>
                  </a:cubicBezTo>
                  <a:cubicBezTo>
                    <a:pt x="80" y="157"/>
                    <a:pt x="88" y="155"/>
                    <a:pt x="95" y="151"/>
                  </a:cubicBezTo>
                  <a:lnTo>
                    <a:pt x="94" y="151"/>
                  </a:lnTo>
                  <a:cubicBezTo>
                    <a:pt x="102" y="161"/>
                    <a:pt x="114" y="167"/>
                    <a:pt x="127" y="167"/>
                  </a:cubicBezTo>
                  <a:cubicBezTo>
                    <a:pt x="144" y="167"/>
                    <a:pt x="159" y="156"/>
                    <a:pt x="164" y="141"/>
                  </a:cubicBezTo>
                  <a:lnTo>
                    <a:pt x="164" y="142"/>
                  </a:lnTo>
                  <a:cubicBezTo>
                    <a:pt x="169" y="145"/>
                    <a:pt x="175" y="146"/>
                    <a:pt x="181" y="146"/>
                  </a:cubicBezTo>
                  <a:cubicBezTo>
                    <a:pt x="200" y="146"/>
                    <a:pt x="214" y="133"/>
                    <a:pt x="215" y="116"/>
                  </a:cubicBezTo>
                  <a:lnTo>
                    <a:pt x="215" y="116"/>
                  </a:lnTo>
                  <a:cubicBezTo>
                    <a:pt x="234" y="114"/>
                    <a:pt x="248" y="99"/>
                    <a:pt x="248" y="81"/>
                  </a:cubicBezTo>
                  <a:cubicBezTo>
                    <a:pt x="248" y="73"/>
                    <a:pt x="245" y="66"/>
                    <a:pt x="240" y="59"/>
                  </a:cubicBezTo>
                  <a:lnTo>
                    <a:pt x="240" y="59"/>
                  </a:lnTo>
                  <a:cubicBezTo>
                    <a:pt x="241" y="56"/>
                    <a:pt x="242" y="52"/>
                    <a:pt x="242" y="48"/>
                  </a:cubicBezTo>
                  <a:cubicBezTo>
                    <a:pt x="242" y="36"/>
                    <a:pt x="233" y="25"/>
                    <a:pt x="220" y="21"/>
                  </a:cubicBezTo>
                  <a:lnTo>
                    <a:pt x="220" y="21"/>
                  </a:lnTo>
                  <a:cubicBezTo>
                    <a:pt x="217" y="9"/>
                    <a:pt x="206" y="0"/>
                    <a:pt x="192" y="0"/>
                  </a:cubicBezTo>
                  <a:cubicBezTo>
                    <a:pt x="184" y="0"/>
                    <a:pt x="176" y="4"/>
                    <a:pt x="171" y="9"/>
                  </a:cubicBezTo>
                  <a:lnTo>
                    <a:pt x="171" y="10"/>
                  </a:lnTo>
                  <a:cubicBezTo>
                    <a:pt x="166" y="4"/>
                    <a:pt x="159" y="0"/>
                    <a:pt x="151" y="0"/>
                  </a:cubicBezTo>
                  <a:cubicBezTo>
                    <a:pt x="142" y="0"/>
                    <a:pt x="133" y="5"/>
                    <a:pt x="129" y="13"/>
                  </a:cubicBezTo>
                  <a:lnTo>
                    <a:pt x="129" y="14"/>
                  </a:lnTo>
                  <a:cubicBezTo>
                    <a:pt x="123" y="8"/>
                    <a:pt x="115" y="6"/>
                    <a:pt x="107" y="6"/>
                  </a:cubicBezTo>
                  <a:cubicBezTo>
                    <a:pt x="96" y="5"/>
                    <a:pt x="86" y="11"/>
                    <a:pt x="80" y="20"/>
                  </a:cubicBezTo>
                  <a:lnTo>
                    <a:pt x="80" y="21"/>
                  </a:lnTo>
                  <a:cubicBezTo>
                    <a:pt x="74" y="17"/>
                    <a:pt x="68" y="16"/>
                    <a:pt x="61" y="16"/>
                  </a:cubicBezTo>
                  <a:cubicBezTo>
                    <a:pt x="39" y="16"/>
                    <a:pt x="22" y="31"/>
                    <a:pt x="22" y="51"/>
                  </a:cubicBezTo>
                  <a:cubicBezTo>
                    <a:pt x="22" y="53"/>
                    <a:pt x="22" y="54"/>
                    <a:pt x="22" y="56"/>
                  </a:cubicBezTo>
                  <a:close/>
                </a:path>
              </a:pathLst>
            </a:custGeom>
            <a:solidFill>
              <a:srgbClr val="FFFFFF"/>
            </a:solidFill>
            <a:ln w="9525">
              <a:noFill/>
              <a:round/>
              <a:headEnd/>
              <a:tailEnd/>
            </a:ln>
          </p:spPr>
          <p:txBody>
            <a:bodyPr/>
            <a:lstStyle/>
            <a:p>
              <a:endParaRPr lang="en-US"/>
            </a:p>
          </p:txBody>
        </p:sp>
        <p:sp>
          <p:nvSpPr>
            <p:cNvPr id="3256344" name="Freeform 24"/>
            <p:cNvSpPr>
              <a:spLocks/>
            </p:cNvSpPr>
            <p:nvPr/>
          </p:nvSpPr>
          <p:spPr bwMode="auto">
            <a:xfrm>
              <a:off x="1625" y="697"/>
              <a:ext cx="846" cy="571"/>
            </a:xfrm>
            <a:custGeom>
              <a:avLst/>
              <a:gdLst/>
              <a:ahLst/>
              <a:cxnLst>
                <a:cxn ang="0">
                  <a:pos x="22" y="56"/>
                </a:cxn>
                <a:cxn ang="0">
                  <a:pos x="0" y="78"/>
                </a:cxn>
                <a:cxn ang="0">
                  <a:pos x="12" y="98"/>
                </a:cxn>
                <a:cxn ang="0">
                  <a:pos x="12" y="98"/>
                </a:cxn>
                <a:cxn ang="0">
                  <a:pos x="5" y="114"/>
                </a:cxn>
                <a:cxn ang="0">
                  <a:pos x="30" y="136"/>
                </a:cxn>
                <a:cxn ang="0">
                  <a:pos x="33" y="136"/>
                </a:cxn>
                <a:cxn ang="0">
                  <a:pos x="33" y="136"/>
                </a:cxn>
                <a:cxn ang="0">
                  <a:pos x="72" y="157"/>
                </a:cxn>
                <a:cxn ang="0">
                  <a:pos x="95" y="151"/>
                </a:cxn>
                <a:cxn ang="0">
                  <a:pos x="94" y="151"/>
                </a:cxn>
                <a:cxn ang="0">
                  <a:pos x="127" y="167"/>
                </a:cxn>
                <a:cxn ang="0">
                  <a:pos x="164" y="141"/>
                </a:cxn>
                <a:cxn ang="0">
                  <a:pos x="164" y="142"/>
                </a:cxn>
                <a:cxn ang="0">
                  <a:pos x="181" y="146"/>
                </a:cxn>
                <a:cxn ang="0">
                  <a:pos x="215" y="116"/>
                </a:cxn>
                <a:cxn ang="0">
                  <a:pos x="215" y="116"/>
                </a:cxn>
                <a:cxn ang="0">
                  <a:pos x="248" y="81"/>
                </a:cxn>
                <a:cxn ang="0">
                  <a:pos x="240" y="59"/>
                </a:cxn>
                <a:cxn ang="0">
                  <a:pos x="240" y="59"/>
                </a:cxn>
                <a:cxn ang="0">
                  <a:pos x="242" y="48"/>
                </a:cxn>
                <a:cxn ang="0">
                  <a:pos x="220" y="21"/>
                </a:cxn>
                <a:cxn ang="0">
                  <a:pos x="220" y="21"/>
                </a:cxn>
                <a:cxn ang="0">
                  <a:pos x="192" y="0"/>
                </a:cxn>
                <a:cxn ang="0">
                  <a:pos x="171" y="9"/>
                </a:cxn>
                <a:cxn ang="0">
                  <a:pos x="171" y="10"/>
                </a:cxn>
                <a:cxn ang="0">
                  <a:pos x="151" y="0"/>
                </a:cxn>
                <a:cxn ang="0">
                  <a:pos x="129" y="13"/>
                </a:cxn>
                <a:cxn ang="0">
                  <a:pos x="129" y="14"/>
                </a:cxn>
                <a:cxn ang="0">
                  <a:pos x="107" y="6"/>
                </a:cxn>
                <a:cxn ang="0">
                  <a:pos x="80" y="20"/>
                </a:cxn>
                <a:cxn ang="0">
                  <a:pos x="80" y="21"/>
                </a:cxn>
                <a:cxn ang="0">
                  <a:pos x="61" y="16"/>
                </a:cxn>
                <a:cxn ang="0">
                  <a:pos x="22" y="51"/>
                </a:cxn>
                <a:cxn ang="0">
                  <a:pos x="22" y="56"/>
                </a:cxn>
              </a:cxnLst>
              <a:rect l="0" t="0" r="r" b="b"/>
              <a:pathLst>
                <a:path w="248" h="167">
                  <a:moveTo>
                    <a:pt x="22" y="56"/>
                  </a:moveTo>
                  <a:cubicBezTo>
                    <a:pt x="10" y="57"/>
                    <a:pt x="0" y="67"/>
                    <a:pt x="0" y="78"/>
                  </a:cubicBezTo>
                  <a:cubicBezTo>
                    <a:pt x="0" y="87"/>
                    <a:pt x="5" y="94"/>
                    <a:pt x="12" y="98"/>
                  </a:cubicBezTo>
                  <a:lnTo>
                    <a:pt x="12" y="98"/>
                  </a:lnTo>
                  <a:cubicBezTo>
                    <a:pt x="8" y="102"/>
                    <a:pt x="5" y="108"/>
                    <a:pt x="5" y="114"/>
                  </a:cubicBezTo>
                  <a:cubicBezTo>
                    <a:pt x="5" y="126"/>
                    <a:pt x="17" y="136"/>
                    <a:pt x="30" y="136"/>
                  </a:cubicBezTo>
                  <a:cubicBezTo>
                    <a:pt x="31" y="136"/>
                    <a:pt x="32" y="136"/>
                    <a:pt x="33" y="136"/>
                  </a:cubicBezTo>
                  <a:lnTo>
                    <a:pt x="33" y="136"/>
                  </a:lnTo>
                  <a:cubicBezTo>
                    <a:pt x="41" y="149"/>
                    <a:pt x="56" y="157"/>
                    <a:pt x="72" y="157"/>
                  </a:cubicBezTo>
                  <a:cubicBezTo>
                    <a:pt x="80" y="157"/>
                    <a:pt x="88" y="155"/>
                    <a:pt x="95" y="151"/>
                  </a:cubicBezTo>
                  <a:lnTo>
                    <a:pt x="94" y="151"/>
                  </a:lnTo>
                  <a:cubicBezTo>
                    <a:pt x="102" y="161"/>
                    <a:pt x="114" y="167"/>
                    <a:pt x="127" y="167"/>
                  </a:cubicBezTo>
                  <a:cubicBezTo>
                    <a:pt x="144" y="167"/>
                    <a:pt x="159" y="156"/>
                    <a:pt x="164" y="141"/>
                  </a:cubicBezTo>
                  <a:lnTo>
                    <a:pt x="164" y="142"/>
                  </a:lnTo>
                  <a:cubicBezTo>
                    <a:pt x="169" y="145"/>
                    <a:pt x="175" y="146"/>
                    <a:pt x="181" y="146"/>
                  </a:cubicBezTo>
                  <a:cubicBezTo>
                    <a:pt x="200" y="146"/>
                    <a:pt x="214" y="133"/>
                    <a:pt x="215" y="116"/>
                  </a:cubicBezTo>
                  <a:lnTo>
                    <a:pt x="215" y="116"/>
                  </a:lnTo>
                  <a:cubicBezTo>
                    <a:pt x="234" y="114"/>
                    <a:pt x="248" y="99"/>
                    <a:pt x="248" y="81"/>
                  </a:cubicBezTo>
                  <a:cubicBezTo>
                    <a:pt x="248" y="73"/>
                    <a:pt x="245" y="66"/>
                    <a:pt x="240" y="59"/>
                  </a:cubicBezTo>
                  <a:lnTo>
                    <a:pt x="240" y="59"/>
                  </a:lnTo>
                  <a:cubicBezTo>
                    <a:pt x="241" y="56"/>
                    <a:pt x="242" y="52"/>
                    <a:pt x="242" y="48"/>
                  </a:cubicBezTo>
                  <a:cubicBezTo>
                    <a:pt x="242" y="36"/>
                    <a:pt x="233" y="25"/>
                    <a:pt x="220" y="21"/>
                  </a:cubicBezTo>
                  <a:lnTo>
                    <a:pt x="220" y="21"/>
                  </a:lnTo>
                  <a:cubicBezTo>
                    <a:pt x="217" y="9"/>
                    <a:pt x="206" y="0"/>
                    <a:pt x="192" y="0"/>
                  </a:cubicBezTo>
                  <a:cubicBezTo>
                    <a:pt x="184" y="0"/>
                    <a:pt x="176" y="4"/>
                    <a:pt x="171" y="9"/>
                  </a:cubicBezTo>
                  <a:lnTo>
                    <a:pt x="171" y="10"/>
                  </a:lnTo>
                  <a:cubicBezTo>
                    <a:pt x="166" y="4"/>
                    <a:pt x="159" y="0"/>
                    <a:pt x="151" y="0"/>
                  </a:cubicBezTo>
                  <a:cubicBezTo>
                    <a:pt x="142" y="0"/>
                    <a:pt x="133" y="5"/>
                    <a:pt x="129" y="13"/>
                  </a:cubicBezTo>
                  <a:lnTo>
                    <a:pt x="129" y="14"/>
                  </a:lnTo>
                  <a:cubicBezTo>
                    <a:pt x="123" y="8"/>
                    <a:pt x="115" y="6"/>
                    <a:pt x="107" y="6"/>
                  </a:cubicBezTo>
                  <a:cubicBezTo>
                    <a:pt x="96" y="5"/>
                    <a:pt x="86" y="11"/>
                    <a:pt x="80" y="20"/>
                  </a:cubicBezTo>
                  <a:lnTo>
                    <a:pt x="80" y="21"/>
                  </a:lnTo>
                  <a:cubicBezTo>
                    <a:pt x="74" y="17"/>
                    <a:pt x="68" y="16"/>
                    <a:pt x="61" y="16"/>
                  </a:cubicBezTo>
                  <a:cubicBezTo>
                    <a:pt x="39" y="16"/>
                    <a:pt x="22" y="31"/>
                    <a:pt x="22" y="51"/>
                  </a:cubicBezTo>
                  <a:cubicBezTo>
                    <a:pt x="22" y="53"/>
                    <a:pt x="22" y="54"/>
                    <a:pt x="22" y="56"/>
                  </a:cubicBezTo>
                  <a:close/>
                </a:path>
              </a:pathLst>
            </a:custGeom>
            <a:noFill/>
            <a:ln w="6350" cap="rnd">
              <a:solidFill>
                <a:srgbClr val="000000"/>
              </a:solidFill>
              <a:prstDash val="solid"/>
              <a:round/>
              <a:headEnd/>
              <a:tailEnd/>
            </a:ln>
          </p:spPr>
          <p:txBody>
            <a:bodyPr/>
            <a:lstStyle/>
            <a:p>
              <a:endParaRPr lang="en-US"/>
            </a:p>
          </p:txBody>
        </p:sp>
        <p:sp>
          <p:nvSpPr>
            <p:cNvPr id="3256345" name="Freeform 25"/>
            <p:cNvSpPr>
              <a:spLocks/>
            </p:cNvSpPr>
            <p:nvPr/>
          </p:nvSpPr>
          <p:spPr bwMode="auto">
            <a:xfrm>
              <a:off x="1666" y="1032"/>
              <a:ext cx="51" cy="10"/>
            </a:xfrm>
            <a:custGeom>
              <a:avLst/>
              <a:gdLst/>
              <a:ahLst/>
              <a:cxnLst>
                <a:cxn ang="0">
                  <a:pos x="0" y="0"/>
                </a:cxn>
                <a:cxn ang="0">
                  <a:pos x="13" y="3"/>
                </a:cxn>
                <a:cxn ang="0">
                  <a:pos x="15" y="3"/>
                </a:cxn>
              </a:cxnLst>
              <a:rect l="0" t="0" r="r" b="b"/>
              <a:pathLst>
                <a:path w="15" h="3">
                  <a:moveTo>
                    <a:pt x="0" y="0"/>
                  </a:moveTo>
                  <a:cubicBezTo>
                    <a:pt x="4" y="2"/>
                    <a:pt x="9" y="3"/>
                    <a:pt x="13" y="3"/>
                  </a:cubicBezTo>
                  <a:cubicBezTo>
                    <a:pt x="14" y="3"/>
                    <a:pt x="14" y="3"/>
                    <a:pt x="15" y="3"/>
                  </a:cubicBezTo>
                </a:path>
              </a:pathLst>
            </a:custGeom>
            <a:noFill/>
            <a:ln w="6350" cap="rnd">
              <a:solidFill>
                <a:srgbClr val="000000"/>
              </a:solidFill>
              <a:prstDash val="solid"/>
              <a:round/>
              <a:headEnd/>
              <a:tailEnd/>
            </a:ln>
          </p:spPr>
          <p:txBody>
            <a:bodyPr/>
            <a:lstStyle/>
            <a:p>
              <a:endParaRPr lang="en-US"/>
            </a:p>
          </p:txBody>
        </p:sp>
        <p:sp>
          <p:nvSpPr>
            <p:cNvPr id="3256346" name="Freeform 26"/>
            <p:cNvSpPr>
              <a:spLocks/>
            </p:cNvSpPr>
            <p:nvPr/>
          </p:nvSpPr>
          <p:spPr bwMode="auto">
            <a:xfrm>
              <a:off x="1738" y="1158"/>
              <a:ext cx="23" cy="4"/>
            </a:xfrm>
            <a:custGeom>
              <a:avLst/>
              <a:gdLst/>
              <a:ahLst/>
              <a:cxnLst>
                <a:cxn ang="0">
                  <a:pos x="0" y="1"/>
                </a:cxn>
                <a:cxn ang="0">
                  <a:pos x="7" y="0"/>
                </a:cxn>
              </a:cxnLst>
              <a:rect l="0" t="0" r="r" b="b"/>
              <a:pathLst>
                <a:path w="7" h="1">
                  <a:moveTo>
                    <a:pt x="0" y="1"/>
                  </a:moveTo>
                  <a:cubicBezTo>
                    <a:pt x="3" y="1"/>
                    <a:pt x="5" y="0"/>
                    <a:pt x="7" y="0"/>
                  </a:cubicBezTo>
                </a:path>
              </a:pathLst>
            </a:custGeom>
            <a:noFill/>
            <a:ln w="6350" cap="rnd">
              <a:solidFill>
                <a:srgbClr val="000000"/>
              </a:solidFill>
              <a:prstDash val="solid"/>
              <a:round/>
              <a:headEnd/>
              <a:tailEnd/>
            </a:ln>
          </p:spPr>
          <p:txBody>
            <a:bodyPr/>
            <a:lstStyle/>
            <a:p>
              <a:endParaRPr lang="en-US"/>
            </a:p>
          </p:txBody>
        </p:sp>
        <p:sp>
          <p:nvSpPr>
            <p:cNvPr id="3256347" name="Freeform 27"/>
            <p:cNvSpPr>
              <a:spLocks/>
            </p:cNvSpPr>
            <p:nvPr/>
          </p:nvSpPr>
          <p:spPr bwMode="auto">
            <a:xfrm>
              <a:off x="1935" y="1189"/>
              <a:ext cx="11" cy="24"/>
            </a:xfrm>
            <a:custGeom>
              <a:avLst/>
              <a:gdLst/>
              <a:ahLst/>
              <a:cxnLst>
                <a:cxn ang="0">
                  <a:pos x="0" y="0"/>
                </a:cxn>
                <a:cxn ang="0">
                  <a:pos x="3" y="7"/>
                </a:cxn>
              </a:cxnLst>
              <a:rect l="0" t="0" r="r" b="b"/>
              <a:pathLst>
                <a:path w="3" h="7">
                  <a:moveTo>
                    <a:pt x="0" y="0"/>
                  </a:moveTo>
                  <a:cubicBezTo>
                    <a:pt x="1" y="3"/>
                    <a:pt x="2" y="5"/>
                    <a:pt x="3" y="7"/>
                  </a:cubicBezTo>
                </a:path>
              </a:pathLst>
            </a:custGeom>
            <a:noFill/>
            <a:ln w="6350" cap="rnd">
              <a:solidFill>
                <a:srgbClr val="000000"/>
              </a:solidFill>
              <a:prstDash val="solid"/>
              <a:round/>
              <a:headEnd/>
              <a:tailEnd/>
            </a:ln>
          </p:spPr>
          <p:txBody>
            <a:bodyPr/>
            <a:lstStyle/>
            <a:p>
              <a:endParaRPr lang="en-US"/>
            </a:p>
          </p:txBody>
        </p:sp>
        <p:sp>
          <p:nvSpPr>
            <p:cNvPr id="3256348" name="Freeform 28"/>
            <p:cNvSpPr>
              <a:spLocks/>
            </p:cNvSpPr>
            <p:nvPr/>
          </p:nvSpPr>
          <p:spPr bwMode="auto">
            <a:xfrm>
              <a:off x="2185" y="1155"/>
              <a:ext cx="3" cy="24"/>
            </a:xfrm>
            <a:custGeom>
              <a:avLst/>
              <a:gdLst/>
              <a:ahLst/>
              <a:cxnLst>
                <a:cxn ang="0">
                  <a:pos x="0" y="7"/>
                </a:cxn>
                <a:cxn ang="0">
                  <a:pos x="1" y="0"/>
                </a:cxn>
              </a:cxnLst>
              <a:rect l="0" t="0" r="r" b="b"/>
              <a:pathLst>
                <a:path w="1" h="7">
                  <a:moveTo>
                    <a:pt x="0" y="7"/>
                  </a:moveTo>
                  <a:cubicBezTo>
                    <a:pt x="1" y="5"/>
                    <a:pt x="1" y="3"/>
                    <a:pt x="1" y="0"/>
                  </a:cubicBezTo>
                </a:path>
              </a:pathLst>
            </a:custGeom>
            <a:noFill/>
            <a:ln w="6350" cap="rnd">
              <a:solidFill>
                <a:srgbClr val="000000"/>
              </a:solidFill>
              <a:prstDash val="solid"/>
              <a:round/>
              <a:headEnd/>
              <a:tailEnd/>
            </a:ln>
          </p:spPr>
          <p:txBody>
            <a:bodyPr/>
            <a:lstStyle/>
            <a:p>
              <a:endParaRPr lang="en-US"/>
            </a:p>
          </p:txBody>
        </p:sp>
        <p:sp>
          <p:nvSpPr>
            <p:cNvPr id="3256349" name="Freeform 29"/>
            <p:cNvSpPr>
              <a:spLocks/>
            </p:cNvSpPr>
            <p:nvPr/>
          </p:nvSpPr>
          <p:spPr bwMode="auto">
            <a:xfrm>
              <a:off x="2294" y="1001"/>
              <a:ext cx="65" cy="92"/>
            </a:xfrm>
            <a:custGeom>
              <a:avLst/>
              <a:gdLst/>
              <a:ahLst/>
              <a:cxnLst>
                <a:cxn ang="0">
                  <a:pos x="19" y="27"/>
                </a:cxn>
                <a:cxn ang="0">
                  <a:pos x="19" y="27"/>
                </a:cxn>
                <a:cxn ang="0">
                  <a:pos x="0" y="0"/>
                </a:cxn>
              </a:cxnLst>
              <a:rect l="0" t="0" r="r" b="b"/>
              <a:pathLst>
                <a:path w="19" h="27">
                  <a:moveTo>
                    <a:pt x="19" y="27"/>
                  </a:moveTo>
                  <a:cubicBezTo>
                    <a:pt x="19" y="27"/>
                    <a:pt x="19" y="27"/>
                    <a:pt x="19" y="27"/>
                  </a:cubicBezTo>
                  <a:cubicBezTo>
                    <a:pt x="19" y="15"/>
                    <a:pt x="11" y="5"/>
                    <a:pt x="0" y="0"/>
                  </a:cubicBezTo>
                </a:path>
              </a:pathLst>
            </a:custGeom>
            <a:noFill/>
            <a:ln w="6350" cap="rnd">
              <a:solidFill>
                <a:srgbClr val="000000"/>
              </a:solidFill>
              <a:prstDash val="solid"/>
              <a:round/>
              <a:headEnd/>
              <a:tailEnd/>
            </a:ln>
          </p:spPr>
          <p:txBody>
            <a:bodyPr/>
            <a:lstStyle/>
            <a:p>
              <a:endParaRPr lang="en-US"/>
            </a:p>
          </p:txBody>
        </p:sp>
        <p:sp>
          <p:nvSpPr>
            <p:cNvPr id="3256350" name="Freeform 30"/>
            <p:cNvSpPr>
              <a:spLocks/>
            </p:cNvSpPr>
            <p:nvPr/>
          </p:nvSpPr>
          <p:spPr bwMode="auto">
            <a:xfrm>
              <a:off x="2417" y="899"/>
              <a:ext cx="27" cy="37"/>
            </a:xfrm>
            <a:custGeom>
              <a:avLst/>
              <a:gdLst/>
              <a:ahLst/>
              <a:cxnLst>
                <a:cxn ang="0">
                  <a:pos x="0" y="11"/>
                </a:cxn>
                <a:cxn ang="0">
                  <a:pos x="8" y="0"/>
                </a:cxn>
              </a:cxnLst>
              <a:rect l="0" t="0" r="r" b="b"/>
              <a:pathLst>
                <a:path w="8" h="11">
                  <a:moveTo>
                    <a:pt x="0" y="11"/>
                  </a:moveTo>
                  <a:cubicBezTo>
                    <a:pt x="3" y="8"/>
                    <a:pt x="6" y="4"/>
                    <a:pt x="8" y="0"/>
                  </a:cubicBezTo>
                </a:path>
              </a:pathLst>
            </a:custGeom>
            <a:noFill/>
            <a:ln w="6350" cap="rnd">
              <a:solidFill>
                <a:srgbClr val="000000"/>
              </a:solidFill>
              <a:prstDash val="solid"/>
              <a:round/>
              <a:headEnd/>
              <a:tailEnd/>
            </a:ln>
          </p:spPr>
          <p:txBody>
            <a:bodyPr/>
            <a:lstStyle/>
            <a:p>
              <a:endParaRPr lang="en-US"/>
            </a:p>
          </p:txBody>
        </p:sp>
        <p:sp>
          <p:nvSpPr>
            <p:cNvPr id="3256351" name="Freeform 31"/>
            <p:cNvSpPr>
              <a:spLocks/>
            </p:cNvSpPr>
            <p:nvPr/>
          </p:nvSpPr>
          <p:spPr bwMode="auto">
            <a:xfrm>
              <a:off x="2376" y="769"/>
              <a:ext cx="1" cy="17"/>
            </a:xfrm>
            <a:custGeom>
              <a:avLst/>
              <a:gdLst/>
              <a:ahLst/>
              <a:cxnLst>
                <a:cxn ang="0">
                  <a:pos x="0" y="5"/>
                </a:cxn>
                <a:cxn ang="0">
                  <a:pos x="0" y="5"/>
                </a:cxn>
                <a:cxn ang="0">
                  <a:pos x="0" y="0"/>
                </a:cxn>
              </a:cxnLst>
              <a:rect l="0" t="0" r="r" b="b"/>
              <a:pathLst>
                <a:path h="5">
                  <a:moveTo>
                    <a:pt x="0" y="5"/>
                  </a:moveTo>
                  <a:cubicBezTo>
                    <a:pt x="0" y="5"/>
                    <a:pt x="0" y="5"/>
                    <a:pt x="0" y="5"/>
                  </a:cubicBezTo>
                  <a:cubicBezTo>
                    <a:pt x="0" y="3"/>
                    <a:pt x="0" y="2"/>
                    <a:pt x="0" y="0"/>
                  </a:cubicBezTo>
                </a:path>
              </a:pathLst>
            </a:custGeom>
            <a:noFill/>
            <a:ln w="6350" cap="rnd">
              <a:solidFill>
                <a:srgbClr val="000000"/>
              </a:solidFill>
              <a:prstDash val="solid"/>
              <a:round/>
              <a:headEnd/>
              <a:tailEnd/>
            </a:ln>
          </p:spPr>
          <p:txBody>
            <a:bodyPr/>
            <a:lstStyle/>
            <a:p>
              <a:endParaRPr lang="en-US"/>
            </a:p>
          </p:txBody>
        </p:sp>
        <p:sp>
          <p:nvSpPr>
            <p:cNvPr id="3256352" name="Freeform 32"/>
            <p:cNvSpPr>
              <a:spLocks/>
            </p:cNvSpPr>
            <p:nvPr/>
          </p:nvSpPr>
          <p:spPr bwMode="auto">
            <a:xfrm>
              <a:off x="2195" y="728"/>
              <a:ext cx="13" cy="23"/>
            </a:xfrm>
            <a:custGeom>
              <a:avLst/>
              <a:gdLst/>
              <a:ahLst/>
              <a:cxnLst>
                <a:cxn ang="0">
                  <a:pos x="4" y="0"/>
                </a:cxn>
                <a:cxn ang="0">
                  <a:pos x="0" y="7"/>
                </a:cxn>
              </a:cxnLst>
              <a:rect l="0" t="0" r="r" b="b"/>
              <a:pathLst>
                <a:path w="4" h="7">
                  <a:moveTo>
                    <a:pt x="4" y="0"/>
                  </a:moveTo>
                  <a:cubicBezTo>
                    <a:pt x="2" y="2"/>
                    <a:pt x="1" y="4"/>
                    <a:pt x="0" y="7"/>
                  </a:cubicBezTo>
                </a:path>
              </a:pathLst>
            </a:custGeom>
            <a:noFill/>
            <a:ln w="6350" cap="rnd">
              <a:solidFill>
                <a:srgbClr val="000000"/>
              </a:solidFill>
              <a:prstDash val="solid"/>
              <a:round/>
              <a:headEnd/>
              <a:tailEnd/>
            </a:ln>
          </p:spPr>
          <p:txBody>
            <a:bodyPr/>
            <a:lstStyle/>
            <a:p>
              <a:endParaRPr lang="en-US"/>
            </a:p>
          </p:txBody>
        </p:sp>
        <p:sp>
          <p:nvSpPr>
            <p:cNvPr id="3256353" name="Freeform 33"/>
            <p:cNvSpPr>
              <a:spLocks/>
            </p:cNvSpPr>
            <p:nvPr/>
          </p:nvSpPr>
          <p:spPr bwMode="auto">
            <a:xfrm>
              <a:off x="2058" y="741"/>
              <a:ext cx="7" cy="21"/>
            </a:xfrm>
            <a:custGeom>
              <a:avLst/>
              <a:gdLst/>
              <a:ahLst/>
              <a:cxnLst>
                <a:cxn ang="0">
                  <a:pos x="2" y="0"/>
                </a:cxn>
                <a:cxn ang="0">
                  <a:pos x="0" y="6"/>
                </a:cxn>
              </a:cxnLst>
              <a:rect l="0" t="0" r="r" b="b"/>
              <a:pathLst>
                <a:path w="2" h="6">
                  <a:moveTo>
                    <a:pt x="2" y="0"/>
                  </a:moveTo>
                  <a:cubicBezTo>
                    <a:pt x="1" y="2"/>
                    <a:pt x="0" y="4"/>
                    <a:pt x="0" y="6"/>
                  </a:cubicBezTo>
                </a:path>
              </a:pathLst>
            </a:custGeom>
            <a:noFill/>
            <a:ln w="6350" cap="rnd">
              <a:solidFill>
                <a:srgbClr val="000000"/>
              </a:solidFill>
              <a:prstDash val="solid"/>
              <a:round/>
              <a:headEnd/>
              <a:tailEnd/>
            </a:ln>
          </p:spPr>
          <p:txBody>
            <a:bodyPr/>
            <a:lstStyle/>
            <a:p>
              <a:endParaRPr lang="en-US"/>
            </a:p>
          </p:txBody>
        </p:sp>
        <p:sp>
          <p:nvSpPr>
            <p:cNvPr id="3256354" name="Freeform 34"/>
            <p:cNvSpPr>
              <a:spLocks/>
            </p:cNvSpPr>
            <p:nvPr/>
          </p:nvSpPr>
          <p:spPr bwMode="auto">
            <a:xfrm>
              <a:off x="1898" y="769"/>
              <a:ext cx="27" cy="17"/>
            </a:xfrm>
            <a:custGeom>
              <a:avLst/>
              <a:gdLst/>
              <a:ahLst/>
              <a:cxnLst>
                <a:cxn ang="0">
                  <a:pos x="8" y="5"/>
                </a:cxn>
                <a:cxn ang="0">
                  <a:pos x="0" y="0"/>
                </a:cxn>
              </a:cxnLst>
              <a:rect l="0" t="0" r="r" b="b"/>
              <a:pathLst>
                <a:path w="8" h="5">
                  <a:moveTo>
                    <a:pt x="8" y="5"/>
                  </a:moveTo>
                  <a:cubicBezTo>
                    <a:pt x="6" y="3"/>
                    <a:pt x="3" y="1"/>
                    <a:pt x="0" y="0"/>
                  </a:cubicBezTo>
                </a:path>
              </a:pathLst>
            </a:custGeom>
            <a:noFill/>
            <a:ln w="6350" cap="rnd">
              <a:solidFill>
                <a:srgbClr val="000000"/>
              </a:solidFill>
              <a:prstDash val="solid"/>
              <a:round/>
              <a:headEnd/>
              <a:tailEnd/>
            </a:ln>
          </p:spPr>
          <p:txBody>
            <a:bodyPr/>
            <a:lstStyle/>
            <a:p>
              <a:endParaRPr lang="en-US"/>
            </a:p>
          </p:txBody>
        </p:sp>
        <p:sp>
          <p:nvSpPr>
            <p:cNvPr id="3256355" name="Freeform 35"/>
            <p:cNvSpPr>
              <a:spLocks/>
            </p:cNvSpPr>
            <p:nvPr/>
          </p:nvSpPr>
          <p:spPr bwMode="auto">
            <a:xfrm>
              <a:off x="1700" y="888"/>
              <a:ext cx="7" cy="17"/>
            </a:xfrm>
            <a:custGeom>
              <a:avLst/>
              <a:gdLst/>
              <a:ahLst/>
              <a:cxnLst>
                <a:cxn ang="0">
                  <a:pos x="0" y="0"/>
                </a:cxn>
                <a:cxn ang="0">
                  <a:pos x="2" y="5"/>
                </a:cxn>
              </a:cxnLst>
              <a:rect l="0" t="0" r="r" b="b"/>
              <a:pathLst>
                <a:path w="2" h="5">
                  <a:moveTo>
                    <a:pt x="0" y="0"/>
                  </a:moveTo>
                  <a:cubicBezTo>
                    <a:pt x="1" y="2"/>
                    <a:pt x="1" y="3"/>
                    <a:pt x="2" y="5"/>
                  </a:cubicBezTo>
                </a:path>
              </a:pathLst>
            </a:custGeom>
            <a:noFill/>
            <a:ln w="6350" cap="rnd">
              <a:solidFill>
                <a:srgbClr val="000000"/>
              </a:solidFill>
              <a:prstDash val="solid"/>
              <a:round/>
              <a:headEnd/>
              <a:tailEnd/>
            </a:ln>
          </p:spPr>
          <p:txBody>
            <a:bodyPr/>
            <a:lstStyle/>
            <a:p>
              <a:endParaRPr lang="en-US"/>
            </a:p>
          </p:txBody>
        </p:sp>
      </p:grpSp>
      <p:sp>
        <p:nvSpPr>
          <p:cNvPr id="3256356" name="Rectangle 36"/>
          <p:cNvSpPr>
            <a:spLocks noChangeArrowheads="1"/>
          </p:cNvSpPr>
          <p:nvPr/>
        </p:nvSpPr>
        <p:spPr bwMode="auto">
          <a:xfrm>
            <a:off x="7124700" y="1460500"/>
            <a:ext cx="1339850" cy="671513"/>
          </a:xfrm>
          <a:prstGeom prst="rect">
            <a:avLst/>
          </a:prstGeom>
          <a:solidFill>
            <a:srgbClr val="FFFFFF"/>
          </a:solidFill>
          <a:ln w="20638">
            <a:solidFill>
              <a:srgbClr val="000000"/>
            </a:solidFill>
            <a:miter lim="800000"/>
            <a:headEnd/>
            <a:tailEnd/>
          </a:ln>
        </p:spPr>
        <p:txBody>
          <a:bodyPr/>
          <a:lstStyle/>
          <a:p>
            <a:endParaRPr lang="en-US"/>
          </a:p>
        </p:txBody>
      </p:sp>
      <p:sp>
        <p:nvSpPr>
          <p:cNvPr id="3256357" name="Rectangle 37"/>
          <p:cNvSpPr>
            <a:spLocks noChangeArrowheads="1"/>
          </p:cNvSpPr>
          <p:nvPr/>
        </p:nvSpPr>
        <p:spPr bwMode="auto">
          <a:xfrm>
            <a:off x="2101850" y="2317750"/>
            <a:ext cx="342900" cy="13652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sz="900" b="1">
                <a:solidFill>
                  <a:srgbClr val="151C77"/>
                </a:solidFill>
                <a:latin typeface="Arial" charset="0"/>
              </a:rPr>
              <a:t>INPUT</a:t>
            </a:r>
            <a:endParaRPr lang="en-US" sz="3200">
              <a:solidFill>
                <a:srgbClr val="151C77"/>
              </a:solidFill>
              <a:latin typeface="Arial" charset="0"/>
            </a:endParaRPr>
          </a:p>
        </p:txBody>
      </p:sp>
      <p:sp>
        <p:nvSpPr>
          <p:cNvPr id="3256358" name="Rectangle 38"/>
          <p:cNvSpPr>
            <a:spLocks noChangeArrowheads="1"/>
          </p:cNvSpPr>
          <p:nvPr/>
        </p:nvSpPr>
        <p:spPr bwMode="auto">
          <a:xfrm>
            <a:off x="2078038" y="5176838"/>
            <a:ext cx="469900" cy="13652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sz="900" b="1">
                <a:solidFill>
                  <a:srgbClr val="151C77"/>
                </a:solidFill>
                <a:latin typeface="Arial" charset="0"/>
              </a:rPr>
              <a:t>OUTPUT</a:t>
            </a:r>
            <a:endParaRPr lang="en-US" sz="3200">
              <a:solidFill>
                <a:srgbClr val="151C77"/>
              </a:solidFill>
              <a:latin typeface="Arial" charset="0"/>
            </a:endParaRPr>
          </a:p>
        </p:txBody>
      </p:sp>
      <p:sp>
        <p:nvSpPr>
          <p:cNvPr id="3256359" name="Rectangle 39"/>
          <p:cNvSpPr>
            <a:spLocks noChangeArrowheads="1"/>
          </p:cNvSpPr>
          <p:nvPr/>
        </p:nvSpPr>
        <p:spPr bwMode="auto">
          <a:xfrm>
            <a:off x="2630488" y="1550988"/>
            <a:ext cx="1076325" cy="54768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b="1">
                <a:solidFill>
                  <a:srgbClr val="000000"/>
                </a:solidFill>
                <a:latin typeface="Arial" charset="0"/>
              </a:rPr>
              <a:t>Meteorological</a:t>
            </a:r>
          </a:p>
          <a:p>
            <a:pPr>
              <a:spcBef>
                <a:spcPct val="0"/>
              </a:spcBef>
              <a:buClrTx/>
              <a:buSzTx/>
              <a:buFontTx/>
              <a:buNone/>
            </a:pPr>
            <a:r>
              <a:rPr lang="en-US" b="1">
                <a:solidFill>
                  <a:srgbClr val="000000"/>
                </a:solidFill>
                <a:latin typeface="Arial" charset="0"/>
              </a:rPr>
              <a:t>Satellite</a:t>
            </a:r>
          </a:p>
          <a:p>
            <a:pPr>
              <a:spcBef>
                <a:spcPct val="0"/>
              </a:spcBef>
              <a:buClrTx/>
              <a:buSzTx/>
              <a:buFontTx/>
              <a:buNone/>
            </a:pPr>
            <a:r>
              <a:rPr lang="en-US" b="1">
                <a:solidFill>
                  <a:srgbClr val="000000"/>
                </a:solidFill>
                <a:latin typeface="Arial" charset="0"/>
              </a:rPr>
              <a:t>Data</a:t>
            </a:r>
            <a:endParaRPr lang="en-US" sz="4000" b="1">
              <a:solidFill>
                <a:schemeClr val="tx2"/>
              </a:solidFill>
              <a:latin typeface="Arial" charset="0"/>
            </a:endParaRPr>
          </a:p>
        </p:txBody>
      </p:sp>
      <p:sp>
        <p:nvSpPr>
          <p:cNvPr id="3256362" name="Rectangle 42"/>
          <p:cNvSpPr>
            <a:spLocks noChangeArrowheads="1"/>
          </p:cNvSpPr>
          <p:nvPr/>
        </p:nvSpPr>
        <p:spPr bwMode="auto">
          <a:xfrm>
            <a:off x="7545388" y="1679575"/>
            <a:ext cx="484187" cy="24447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sz="1600" b="1">
                <a:solidFill>
                  <a:srgbClr val="000000"/>
                </a:solidFill>
                <a:latin typeface="Arial" charset="0"/>
              </a:rPr>
              <a:t>NIDS</a:t>
            </a:r>
            <a:endParaRPr lang="en-US" sz="4800" b="1">
              <a:solidFill>
                <a:schemeClr val="tx2"/>
              </a:solidFill>
              <a:latin typeface="Arial" charset="0"/>
            </a:endParaRPr>
          </a:p>
        </p:txBody>
      </p:sp>
      <p:sp>
        <p:nvSpPr>
          <p:cNvPr id="3256363" name="Rectangle 43"/>
          <p:cNvSpPr>
            <a:spLocks noChangeArrowheads="1"/>
          </p:cNvSpPr>
          <p:nvPr/>
        </p:nvSpPr>
        <p:spPr bwMode="auto">
          <a:xfrm>
            <a:off x="2578100" y="2735263"/>
            <a:ext cx="1052513" cy="54768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b="1">
                <a:solidFill>
                  <a:srgbClr val="000000"/>
                </a:solidFill>
                <a:latin typeface="Arial" charset="0"/>
              </a:rPr>
              <a:t>Satellite Data</a:t>
            </a:r>
          </a:p>
          <a:p>
            <a:pPr>
              <a:spcBef>
                <a:spcPct val="0"/>
              </a:spcBef>
              <a:buClrTx/>
              <a:buSzTx/>
              <a:buFontTx/>
              <a:buNone/>
            </a:pPr>
            <a:r>
              <a:rPr lang="en-US" b="1">
                <a:solidFill>
                  <a:srgbClr val="000000"/>
                </a:solidFill>
                <a:latin typeface="Arial" charset="0"/>
              </a:rPr>
              <a:t>Collection and</a:t>
            </a:r>
          </a:p>
          <a:p>
            <a:pPr>
              <a:spcBef>
                <a:spcPct val="0"/>
              </a:spcBef>
              <a:buClrTx/>
              <a:buSzTx/>
              <a:buFontTx/>
              <a:buNone/>
            </a:pPr>
            <a:r>
              <a:rPr lang="en-US" b="1">
                <a:solidFill>
                  <a:srgbClr val="000000"/>
                </a:solidFill>
                <a:latin typeface="Arial" charset="0"/>
              </a:rPr>
              <a:t>Storage</a:t>
            </a:r>
            <a:endParaRPr lang="en-US" sz="4000" b="1">
              <a:solidFill>
                <a:schemeClr val="tx2"/>
              </a:solidFill>
              <a:latin typeface="Arial" charset="0"/>
            </a:endParaRPr>
          </a:p>
        </p:txBody>
      </p:sp>
      <p:sp>
        <p:nvSpPr>
          <p:cNvPr id="3256366" name="Rectangle 46"/>
          <p:cNvSpPr>
            <a:spLocks noChangeArrowheads="1"/>
          </p:cNvSpPr>
          <p:nvPr/>
        </p:nvSpPr>
        <p:spPr bwMode="auto">
          <a:xfrm>
            <a:off x="4752975" y="2735263"/>
            <a:ext cx="1058863" cy="54768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b="1">
                <a:solidFill>
                  <a:srgbClr val="000000"/>
                </a:solidFill>
                <a:latin typeface="Arial" charset="0"/>
              </a:rPr>
              <a:t>Environmental</a:t>
            </a:r>
          </a:p>
          <a:p>
            <a:pPr>
              <a:spcBef>
                <a:spcPct val="0"/>
              </a:spcBef>
              <a:buClrTx/>
              <a:buSzTx/>
              <a:buFontTx/>
              <a:buNone/>
            </a:pPr>
            <a:r>
              <a:rPr lang="en-US" b="1">
                <a:solidFill>
                  <a:srgbClr val="000000"/>
                </a:solidFill>
                <a:latin typeface="Arial" charset="0"/>
              </a:rPr>
              <a:t>Product</a:t>
            </a:r>
          </a:p>
          <a:p>
            <a:pPr>
              <a:spcBef>
                <a:spcPct val="0"/>
              </a:spcBef>
              <a:buClrTx/>
              <a:buSzTx/>
              <a:buFontTx/>
              <a:buNone/>
            </a:pPr>
            <a:r>
              <a:rPr lang="en-US" b="1">
                <a:solidFill>
                  <a:srgbClr val="000000"/>
                </a:solidFill>
                <a:latin typeface="Arial" charset="0"/>
              </a:rPr>
              <a:t>Generation</a:t>
            </a:r>
            <a:endParaRPr lang="en-US" sz="4000" b="1">
              <a:solidFill>
                <a:schemeClr val="tx2"/>
              </a:solidFill>
              <a:latin typeface="Arial" charset="0"/>
            </a:endParaRPr>
          </a:p>
        </p:txBody>
      </p:sp>
      <p:sp>
        <p:nvSpPr>
          <p:cNvPr id="3256369" name="Rectangle 49"/>
          <p:cNvSpPr>
            <a:spLocks noChangeArrowheads="1"/>
          </p:cNvSpPr>
          <p:nvPr/>
        </p:nvSpPr>
        <p:spPr bwMode="auto">
          <a:xfrm>
            <a:off x="7053263" y="2735263"/>
            <a:ext cx="1076325" cy="54768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b="1">
                <a:solidFill>
                  <a:srgbClr val="000000"/>
                </a:solidFill>
                <a:latin typeface="Arial" charset="0"/>
              </a:rPr>
              <a:t>Meteorological</a:t>
            </a:r>
          </a:p>
          <a:p>
            <a:pPr>
              <a:spcBef>
                <a:spcPct val="0"/>
              </a:spcBef>
              <a:buClrTx/>
              <a:buSzTx/>
              <a:buFontTx/>
              <a:buNone/>
            </a:pPr>
            <a:r>
              <a:rPr lang="en-US" b="1">
                <a:solidFill>
                  <a:srgbClr val="000000"/>
                </a:solidFill>
                <a:latin typeface="Arial" charset="0"/>
              </a:rPr>
              <a:t>Data Receipt</a:t>
            </a:r>
          </a:p>
          <a:p>
            <a:pPr>
              <a:spcBef>
                <a:spcPct val="0"/>
              </a:spcBef>
              <a:buClrTx/>
              <a:buSzTx/>
              <a:buFontTx/>
              <a:buNone/>
            </a:pPr>
            <a:r>
              <a:rPr lang="en-US" b="1">
                <a:solidFill>
                  <a:srgbClr val="000000"/>
                </a:solidFill>
                <a:latin typeface="Arial" charset="0"/>
              </a:rPr>
              <a:t>and Storage</a:t>
            </a:r>
            <a:endParaRPr lang="en-US" sz="4000" b="1">
              <a:solidFill>
                <a:schemeClr val="tx2"/>
              </a:solidFill>
              <a:latin typeface="Arial" charset="0"/>
            </a:endParaRPr>
          </a:p>
        </p:txBody>
      </p:sp>
      <p:sp>
        <p:nvSpPr>
          <p:cNvPr id="3256372" name="Rectangle 52"/>
          <p:cNvSpPr>
            <a:spLocks noChangeArrowheads="1"/>
          </p:cNvSpPr>
          <p:nvPr/>
        </p:nvSpPr>
        <p:spPr bwMode="auto">
          <a:xfrm>
            <a:off x="3236913" y="4416425"/>
            <a:ext cx="1058862" cy="547688"/>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b="1">
                <a:solidFill>
                  <a:srgbClr val="000000"/>
                </a:solidFill>
                <a:latin typeface="Arial" charset="0"/>
              </a:rPr>
              <a:t>Environmental</a:t>
            </a:r>
          </a:p>
          <a:p>
            <a:pPr>
              <a:spcBef>
                <a:spcPct val="0"/>
              </a:spcBef>
              <a:buClrTx/>
              <a:buSzTx/>
              <a:buFontTx/>
              <a:buNone/>
            </a:pPr>
            <a:r>
              <a:rPr lang="en-US" b="1">
                <a:solidFill>
                  <a:srgbClr val="000000"/>
                </a:solidFill>
                <a:latin typeface="Arial" charset="0"/>
              </a:rPr>
              <a:t>Product</a:t>
            </a:r>
          </a:p>
          <a:p>
            <a:pPr>
              <a:spcBef>
                <a:spcPct val="0"/>
              </a:spcBef>
              <a:buClrTx/>
              <a:buSzTx/>
              <a:buFontTx/>
              <a:buNone/>
            </a:pPr>
            <a:r>
              <a:rPr lang="en-US" b="1">
                <a:solidFill>
                  <a:srgbClr val="000000"/>
                </a:solidFill>
                <a:latin typeface="Arial" charset="0"/>
              </a:rPr>
              <a:t>Distribution</a:t>
            </a:r>
            <a:endParaRPr lang="en-US" sz="4000" b="1">
              <a:solidFill>
                <a:schemeClr val="tx2"/>
              </a:solidFill>
              <a:latin typeface="Arial" charset="0"/>
            </a:endParaRPr>
          </a:p>
        </p:txBody>
      </p:sp>
      <p:sp>
        <p:nvSpPr>
          <p:cNvPr id="3256375" name="Rectangle 55"/>
          <p:cNvSpPr>
            <a:spLocks noChangeArrowheads="1"/>
          </p:cNvSpPr>
          <p:nvPr/>
        </p:nvSpPr>
        <p:spPr bwMode="auto">
          <a:xfrm>
            <a:off x="6732588" y="4502150"/>
            <a:ext cx="730250" cy="36512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b="1">
                <a:solidFill>
                  <a:srgbClr val="000000"/>
                </a:solidFill>
                <a:latin typeface="Arial" charset="0"/>
              </a:rPr>
              <a:t>Ancillary</a:t>
            </a:r>
          </a:p>
          <a:p>
            <a:pPr>
              <a:spcBef>
                <a:spcPct val="0"/>
              </a:spcBef>
              <a:buClrTx/>
              <a:buSzTx/>
              <a:buFontTx/>
              <a:buNone/>
            </a:pPr>
            <a:r>
              <a:rPr lang="en-US" b="1">
                <a:solidFill>
                  <a:srgbClr val="000000"/>
                </a:solidFill>
                <a:latin typeface="Arial" charset="0"/>
              </a:rPr>
              <a:t>Functions</a:t>
            </a:r>
            <a:endParaRPr lang="en-US" sz="4000" b="1">
              <a:solidFill>
                <a:schemeClr val="tx2"/>
              </a:solidFill>
              <a:latin typeface="Arial" charset="0"/>
            </a:endParaRPr>
          </a:p>
        </p:txBody>
      </p:sp>
      <p:sp>
        <p:nvSpPr>
          <p:cNvPr id="3256378" name="Line 58"/>
          <p:cNvSpPr>
            <a:spLocks noChangeShapeType="1"/>
          </p:cNvSpPr>
          <p:nvPr/>
        </p:nvSpPr>
        <p:spPr bwMode="auto">
          <a:xfrm flipH="1">
            <a:off x="3760788" y="2133600"/>
            <a:ext cx="1258887" cy="738188"/>
          </a:xfrm>
          <a:prstGeom prst="line">
            <a:avLst/>
          </a:prstGeom>
          <a:noFill/>
          <a:ln w="20638">
            <a:solidFill>
              <a:schemeClr val="tx1"/>
            </a:solidFill>
            <a:round/>
            <a:headEnd/>
            <a:tailEnd type="arrow" w="med" len="med"/>
          </a:ln>
        </p:spPr>
        <p:txBody>
          <a:bodyPr/>
          <a:lstStyle/>
          <a:p>
            <a:endParaRPr lang="en-US"/>
          </a:p>
        </p:txBody>
      </p:sp>
      <p:sp>
        <p:nvSpPr>
          <p:cNvPr id="3256379" name="Line 59"/>
          <p:cNvSpPr>
            <a:spLocks noChangeShapeType="1"/>
          </p:cNvSpPr>
          <p:nvPr/>
        </p:nvSpPr>
        <p:spPr bwMode="auto">
          <a:xfrm>
            <a:off x="5429250" y="2127250"/>
            <a:ext cx="1339850" cy="703263"/>
          </a:xfrm>
          <a:prstGeom prst="line">
            <a:avLst/>
          </a:prstGeom>
          <a:noFill/>
          <a:ln w="20638">
            <a:solidFill>
              <a:schemeClr val="tx1"/>
            </a:solidFill>
            <a:round/>
            <a:headEnd/>
            <a:tailEnd type="arrow" w="med" len="med"/>
          </a:ln>
        </p:spPr>
        <p:txBody>
          <a:bodyPr/>
          <a:lstStyle/>
          <a:p>
            <a:endParaRPr lang="en-US"/>
          </a:p>
        </p:txBody>
      </p:sp>
      <p:sp>
        <p:nvSpPr>
          <p:cNvPr id="3256380" name="Line 60"/>
          <p:cNvSpPr>
            <a:spLocks noChangeShapeType="1"/>
          </p:cNvSpPr>
          <p:nvPr/>
        </p:nvSpPr>
        <p:spPr bwMode="auto">
          <a:xfrm flipH="1">
            <a:off x="5948363" y="2127250"/>
            <a:ext cx="1852612" cy="696913"/>
          </a:xfrm>
          <a:prstGeom prst="line">
            <a:avLst/>
          </a:prstGeom>
          <a:noFill/>
          <a:ln w="20638">
            <a:solidFill>
              <a:schemeClr val="tx1"/>
            </a:solidFill>
            <a:round/>
            <a:headEnd/>
            <a:tailEnd type="arrow" w="med" len="med"/>
          </a:ln>
        </p:spPr>
        <p:txBody>
          <a:bodyPr/>
          <a:lstStyle/>
          <a:p>
            <a:endParaRPr lang="en-US"/>
          </a:p>
        </p:txBody>
      </p:sp>
      <p:sp>
        <p:nvSpPr>
          <p:cNvPr id="3256384" name="Line 64"/>
          <p:cNvSpPr>
            <a:spLocks noChangeShapeType="1"/>
          </p:cNvSpPr>
          <p:nvPr/>
        </p:nvSpPr>
        <p:spPr bwMode="auto">
          <a:xfrm>
            <a:off x="5949950" y="3003550"/>
            <a:ext cx="836613" cy="1588"/>
          </a:xfrm>
          <a:prstGeom prst="line">
            <a:avLst/>
          </a:prstGeom>
          <a:noFill/>
          <a:ln w="20638">
            <a:solidFill>
              <a:schemeClr val="tx1"/>
            </a:solidFill>
            <a:round/>
            <a:headEnd type="arrow" w="med" len="med"/>
            <a:tailEnd type="arrow" w="med" len="med"/>
          </a:ln>
        </p:spPr>
        <p:txBody>
          <a:bodyPr/>
          <a:lstStyle/>
          <a:p>
            <a:endParaRPr lang="en-US"/>
          </a:p>
        </p:txBody>
      </p:sp>
      <p:sp>
        <p:nvSpPr>
          <p:cNvPr id="3256385" name="Line 65"/>
          <p:cNvSpPr>
            <a:spLocks noChangeShapeType="1"/>
          </p:cNvSpPr>
          <p:nvPr/>
        </p:nvSpPr>
        <p:spPr bwMode="auto">
          <a:xfrm flipH="1">
            <a:off x="4078288" y="3335338"/>
            <a:ext cx="985837" cy="1006475"/>
          </a:xfrm>
          <a:prstGeom prst="line">
            <a:avLst/>
          </a:prstGeom>
          <a:noFill/>
          <a:ln w="20638">
            <a:solidFill>
              <a:schemeClr val="tx1"/>
            </a:solidFill>
            <a:round/>
            <a:headEnd/>
            <a:tailEnd type="arrow" w="med" len="med"/>
          </a:ln>
        </p:spPr>
        <p:txBody>
          <a:bodyPr/>
          <a:lstStyle/>
          <a:p>
            <a:endParaRPr lang="en-US"/>
          </a:p>
        </p:txBody>
      </p:sp>
      <p:sp>
        <p:nvSpPr>
          <p:cNvPr id="3256386" name="Line 66"/>
          <p:cNvSpPr>
            <a:spLocks noChangeShapeType="1"/>
          </p:cNvSpPr>
          <p:nvPr/>
        </p:nvSpPr>
        <p:spPr bwMode="auto">
          <a:xfrm>
            <a:off x="3602038" y="3341688"/>
            <a:ext cx="1587" cy="995362"/>
          </a:xfrm>
          <a:prstGeom prst="line">
            <a:avLst/>
          </a:prstGeom>
          <a:noFill/>
          <a:ln w="20638">
            <a:solidFill>
              <a:schemeClr val="tx1"/>
            </a:solidFill>
            <a:round/>
            <a:headEnd/>
            <a:tailEnd type="arrow" w="med" len="med"/>
          </a:ln>
        </p:spPr>
        <p:txBody>
          <a:bodyPr/>
          <a:lstStyle/>
          <a:p>
            <a:endParaRPr lang="en-US"/>
          </a:p>
        </p:txBody>
      </p:sp>
      <p:sp>
        <p:nvSpPr>
          <p:cNvPr id="3256387" name="Line 67"/>
          <p:cNvSpPr>
            <a:spLocks noChangeShapeType="1"/>
          </p:cNvSpPr>
          <p:nvPr/>
        </p:nvSpPr>
        <p:spPr bwMode="auto">
          <a:xfrm>
            <a:off x="8143875" y="3341688"/>
            <a:ext cx="1588" cy="2181225"/>
          </a:xfrm>
          <a:prstGeom prst="line">
            <a:avLst/>
          </a:prstGeom>
          <a:noFill/>
          <a:ln w="20638">
            <a:solidFill>
              <a:schemeClr val="tx1"/>
            </a:solidFill>
            <a:round/>
            <a:headEnd/>
            <a:tailEnd type="arrow" w="med" len="med"/>
          </a:ln>
        </p:spPr>
        <p:txBody>
          <a:bodyPr/>
          <a:lstStyle/>
          <a:p>
            <a:endParaRPr lang="en-US"/>
          </a:p>
        </p:txBody>
      </p:sp>
      <p:sp>
        <p:nvSpPr>
          <p:cNvPr id="3256388" name="Line 68"/>
          <p:cNvSpPr>
            <a:spLocks noChangeShapeType="1"/>
          </p:cNvSpPr>
          <p:nvPr/>
        </p:nvSpPr>
        <p:spPr bwMode="auto">
          <a:xfrm>
            <a:off x="7097713" y="3341688"/>
            <a:ext cx="1587" cy="1017587"/>
          </a:xfrm>
          <a:prstGeom prst="line">
            <a:avLst/>
          </a:prstGeom>
          <a:noFill/>
          <a:ln w="20638">
            <a:solidFill>
              <a:schemeClr val="tx1"/>
            </a:solidFill>
            <a:round/>
            <a:headEnd/>
            <a:tailEnd type="arrow" w="med" len="med"/>
          </a:ln>
        </p:spPr>
        <p:txBody>
          <a:bodyPr/>
          <a:lstStyle/>
          <a:p>
            <a:endParaRPr lang="en-US"/>
          </a:p>
        </p:txBody>
      </p:sp>
      <p:sp>
        <p:nvSpPr>
          <p:cNvPr id="3256389" name="Line 69"/>
          <p:cNvSpPr>
            <a:spLocks noChangeShapeType="1"/>
          </p:cNvSpPr>
          <p:nvPr/>
        </p:nvSpPr>
        <p:spPr bwMode="auto">
          <a:xfrm>
            <a:off x="2597150" y="3341688"/>
            <a:ext cx="1588" cy="2187575"/>
          </a:xfrm>
          <a:prstGeom prst="line">
            <a:avLst/>
          </a:prstGeom>
          <a:noFill/>
          <a:ln w="20638">
            <a:solidFill>
              <a:schemeClr val="tx1"/>
            </a:solidFill>
            <a:round/>
            <a:headEnd/>
            <a:tailEnd type="arrow" w="med" len="med"/>
          </a:ln>
        </p:spPr>
        <p:txBody>
          <a:bodyPr/>
          <a:lstStyle/>
          <a:p>
            <a:endParaRPr lang="en-US"/>
          </a:p>
        </p:txBody>
      </p:sp>
      <p:sp>
        <p:nvSpPr>
          <p:cNvPr id="3256391" name="Line 71"/>
          <p:cNvSpPr>
            <a:spLocks noChangeShapeType="1"/>
          </p:cNvSpPr>
          <p:nvPr/>
        </p:nvSpPr>
        <p:spPr bwMode="auto">
          <a:xfrm>
            <a:off x="3351213" y="5021263"/>
            <a:ext cx="1587" cy="503237"/>
          </a:xfrm>
          <a:prstGeom prst="line">
            <a:avLst/>
          </a:prstGeom>
          <a:noFill/>
          <a:ln w="20638">
            <a:solidFill>
              <a:schemeClr val="tx1"/>
            </a:solidFill>
            <a:round/>
            <a:headEnd/>
            <a:tailEnd type="arrow" w="med" len="med"/>
          </a:ln>
        </p:spPr>
        <p:txBody>
          <a:bodyPr/>
          <a:lstStyle/>
          <a:p>
            <a:endParaRPr lang="en-US"/>
          </a:p>
        </p:txBody>
      </p:sp>
      <p:sp>
        <p:nvSpPr>
          <p:cNvPr id="3256392" name="Line 72"/>
          <p:cNvSpPr>
            <a:spLocks noChangeShapeType="1"/>
          </p:cNvSpPr>
          <p:nvPr/>
        </p:nvSpPr>
        <p:spPr bwMode="auto">
          <a:xfrm>
            <a:off x="4440238" y="4684713"/>
            <a:ext cx="1757362" cy="1587"/>
          </a:xfrm>
          <a:prstGeom prst="line">
            <a:avLst/>
          </a:prstGeom>
          <a:noFill/>
          <a:ln w="20638">
            <a:solidFill>
              <a:schemeClr val="tx1"/>
            </a:solidFill>
            <a:round/>
            <a:headEnd/>
            <a:tailEnd/>
          </a:ln>
        </p:spPr>
        <p:txBody>
          <a:bodyPr/>
          <a:lstStyle/>
          <a:p>
            <a:endParaRPr lang="en-US"/>
          </a:p>
        </p:txBody>
      </p:sp>
      <p:sp>
        <p:nvSpPr>
          <p:cNvPr id="3256393" name="Line 73"/>
          <p:cNvSpPr>
            <a:spLocks noChangeShapeType="1"/>
          </p:cNvSpPr>
          <p:nvPr/>
        </p:nvSpPr>
        <p:spPr bwMode="auto">
          <a:xfrm>
            <a:off x="6188075" y="4684713"/>
            <a:ext cx="4763" cy="839787"/>
          </a:xfrm>
          <a:prstGeom prst="line">
            <a:avLst/>
          </a:prstGeom>
          <a:noFill/>
          <a:ln w="20638">
            <a:solidFill>
              <a:schemeClr val="tx1"/>
            </a:solidFill>
            <a:round/>
            <a:headEnd/>
            <a:tailEnd type="arrow" w="med" len="med"/>
          </a:ln>
        </p:spPr>
        <p:txBody>
          <a:bodyPr/>
          <a:lstStyle/>
          <a:p>
            <a:endParaRPr lang="en-US"/>
          </a:p>
        </p:txBody>
      </p:sp>
      <p:sp>
        <p:nvSpPr>
          <p:cNvPr id="3256425" name="Line 105"/>
          <p:cNvSpPr>
            <a:spLocks noChangeShapeType="1"/>
          </p:cNvSpPr>
          <p:nvPr/>
        </p:nvSpPr>
        <p:spPr bwMode="auto">
          <a:xfrm>
            <a:off x="4273550" y="5021263"/>
            <a:ext cx="1588" cy="503237"/>
          </a:xfrm>
          <a:prstGeom prst="line">
            <a:avLst/>
          </a:prstGeom>
          <a:noFill/>
          <a:ln w="20638">
            <a:solidFill>
              <a:schemeClr val="tx1"/>
            </a:solidFill>
            <a:round/>
            <a:headEnd/>
            <a:tailEnd type="arrow" w="med" len="med"/>
          </a:ln>
        </p:spPr>
        <p:txBody>
          <a:bodyPr/>
          <a:lstStyle/>
          <a:p>
            <a:endParaRPr lang="en-US"/>
          </a:p>
        </p:txBody>
      </p:sp>
      <p:sp>
        <p:nvSpPr>
          <p:cNvPr id="3256426" name="Rectangle 106"/>
          <p:cNvSpPr>
            <a:spLocks noChangeArrowheads="1"/>
          </p:cNvSpPr>
          <p:nvPr/>
        </p:nvSpPr>
        <p:spPr bwMode="auto">
          <a:xfrm>
            <a:off x="4689475" y="3760788"/>
            <a:ext cx="1220788" cy="587375"/>
          </a:xfrm>
          <a:prstGeom prst="rect">
            <a:avLst/>
          </a:prstGeom>
          <a:solidFill>
            <a:srgbClr val="FFFFFF"/>
          </a:solidFill>
          <a:ln w="19050">
            <a:solidFill>
              <a:srgbClr val="000000"/>
            </a:solidFill>
            <a:miter lim="800000"/>
            <a:headEnd/>
            <a:tailEnd/>
          </a:ln>
        </p:spPr>
        <p:txBody>
          <a:bodyPr/>
          <a:lstStyle/>
          <a:p>
            <a:endParaRPr lang="en-US"/>
          </a:p>
        </p:txBody>
      </p:sp>
      <p:sp>
        <p:nvSpPr>
          <p:cNvPr id="3256427" name="Rectangle 107"/>
          <p:cNvSpPr>
            <a:spLocks noChangeArrowheads="1"/>
          </p:cNvSpPr>
          <p:nvPr/>
        </p:nvSpPr>
        <p:spPr bwMode="auto">
          <a:xfrm>
            <a:off x="4721225" y="3900488"/>
            <a:ext cx="1152525" cy="304800"/>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sz="1000" b="1">
                <a:solidFill>
                  <a:srgbClr val="000000"/>
                </a:solidFill>
                <a:latin typeface="Arial" charset="0"/>
              </a:rPr>
              <a:t>System Operations</a:t>
            </a:r>
          </a:p>
          <a:p>
            <a:pPr>
              <a:spcBef>
                <a:spcPct val="0"/>
              </a:spcBef>
              <a:buClrTx/>
              <a:buSzTx/>
              <a:buFontTx/>
              <a:buNone/>
            </a:pPr>
            <a:r>
              <a:rPr lang="en-US" sz="1000" b="1">
                <a:solidFill>
                  <a:srgbClr val="000000"/>
                </a:solidFill>
                <a:latin typeface="Arial" charset="0"/>
              </a:rPr>
              <a:t>And Control</a:t>
            </a:r>
            <a:endParaRPr lang="en-US" sz="3600" b="1">
              <a:solidFill>
                <a:schemeClr val="tx2"/>
              </a:solidFill>
              <a:latin typeface="Arial" charset="0"/>
            </a:endParaRPr>
          </a:p>
        </p:txBody>
      </p:sp>
      <p:sp>
        <p:nvSpPr>
          <p:cNvPr id="3256429" name="Rectangle 109"/>
          <p:cNvSpPr>
            <a:spLocks noChangeArrowheads="1"/>
          </p:cNvSpPr>
          <p:nvPr/>
        </p:nvSpPr>
        <p:spPr bwMode="auto">
          <a:xfrm>
            <a:off x="4943475" y="5524500"/>
            <a:ext cx="669925" cy="671513"/>
          </a:xfrm>
          <a:prstGeom prst="rect">
            <a:avLst/>
          </a:prstGeom>
          <a:solidFill>
            <a:srgbClr val="FFFFFF"/>
          </a:solidFill>
          <a:ln w="20638">
            <a:solidFill>
              <a:srgbClr val="000000"/>
            </a:solidFill>
            <a:miter lim="800000"/>
            <a:headEnd/>
            <a:tailEnd/>
          </a:ln>
        </p:spPr>
        <p:txBody>
          <a:bodyPr/>
          <a:lstStyle/>
          <a:p>
            <a:endParaRPr lang="en-US"/>
          </a:p>
        </p:txBody>
      </p:sp>
      <p:sp>
        <p:nvSpPr>
          <p:cNvPr id="3256430" name="Rectangle 110"/>
          <p:cNvSpPr>
            <a:spLocks noChangeArrowheads="1"/>
          </p:cNvSpPr>
          <p:nvPr/>
        </p:nvSpPr>
        <p:spPr bwMode="auto">
          <a:xfrm>
            <a:off x="5065713" y="5773738"/>
            <a:ext cx="422275" cy="182562"/>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b="1">
                <a:solidFill>
                  <a:srgbClr val="000000"/>
                </a:solidFill>
                <a:latin typeface="Arial" charset="0"/>
              </a:rPr>
              <a:t>RAPS</a:t>
            </a:r>
            <a:endParaRPr lang="en-US" sz="4000" b="1">
              <a:solidFill>
                <a:schemeClr val="tx2"/>
              </a:solidFill>
              <a:latin typeface="Arial" charset="0"/>
            </a:endParaRPr>
          </a:p>
        </p:txBody>
      </p:sp>
      <p:sp>
        <p:nvSpPr>
          <p:cNvPr id="3256431" name="Line 111"/>
          <p:cNvSpPr>
            <a:spLocks noChangeShapeType="1"/>
          </p:cNvSpPr>
          <p:nvPr/>
        </p:nvSpPr>
        <p:spPr bwMode="auto">
          <a:xfrm>
            <a:off x="5272088" y="4684713"/>
            <a:ext cx="6350" cy="839787"/>
          </a:xfrm>
          <a:prstGeom prst="line">
            <a:avLst/>
          </a:prstGeom>
          <a:noFill/>
          <a:ln w="20638">
            <a:solidFill>
              <a:schemeClr val="tx1"/>
            </a:solidFill>
            <a:round/>
            <a:headEnd/>
            <a:tailEnd type="arrow" w="med" len="med"/>
          </a:ln>
        </p:spPr>
        <p:txBody>
          <a:bodyPr/>
          <a:lstStyle/>
          <a:p>
            <a:endParaRPr lang="en-US"/>
          </a:p>
        </p:txBody>
      </p:sp>
      <p:sp>
        <p:nvSpPr>
          <p:cNvPr id="3256433" name="Rectangle 113"/>
          <p:cNvSpPr>
            <a:spLocks noChangeArrowheads="1"/>
          </p:cNvSpPr>
          <p:nvPr/>
        </p:nvSpPr>
        <p:spPr bwMode="auto">
          <a:xfrm>
            <a:off x="6651625" y="5524500"/>
            <a:ext cx="627063" cy="671513"/>
          </a:xfrm>
          <a:prstGeom prst="rect">
            <a:avLst/>
          </a:prstGeom>
          <a:solidFill>
            <a:srgbClr val="FFFFFF"/>
          </a:solidFill>
          <a:ln w="20638">
            <a:solidFill>
              <a:srgbClr val="000000"/>
            </a:solidFill>
            <a:miter lim="800000"/>
            <a:headEnd/>
            <a:tailEnd/>
          </a:ln>
        </p:spPr>
        <p:txBody>
          <a:bodyPr/>
          <a:lstStyle/>
          <a:p>
            <a:endParaRPr lang="en-US"/>
          </a:p>
        </p:txBody>
      </p:sp>
      <p:sp>
        <p:nvSpPr>
          <p:cNvPr id="3256434" name="Rectangle 114"/>
          <p:cNvSpPr>
            <a:spLocks noChangeArrowheads="1"/>
          </p:cNvSpPr>
          <p:nvPr/>
        </p:nvSpPr>
        <p:spPr bwMode="auto">
          <a:xfrm>
            <a:off x="6737350" y="5770563"/>
            <a:ext cx="465138" cy="182562"/>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b="1">
                <a:latin typeface="Arial" charset="0"/>
              </a:rPr>
              <a:t>SIDAS</a:t>
            </a:r>
          </a:p>
        </p:txBody>
      </p:sp>
      <p:sp>
        <p:nvSpPr>
          <p:cNvPr id="3256435" name="Line 115"/>
          <p:cNvSpPr>
            <a:spLocks noChangeShapeType="1"/>
          </p:cNvSpPr>
          <p:nvPr/>
        </p:nvSpPr>
        <p:spPr bwMode="auto">
          <a:xfrm>
            <a:off x="6948488" y="5180013"/>
            <a:ext cx="0" cy="342900"/>
          </a:xfrm>
          <a:prstGeom prst="line">
            <a:avLst/>
          </a:prstGeom>
          <a:noFill/>
          <a:ln w="19050">
            <a:solidFill>
              <a:schemeClr val="tx1"/>
            </a:solidFill>
            <a:round/>
            <a:headEnd/>
            <a:tailEnd type="arrow" w="med" len="med"/>
          </a:ln>
          <a:effectLst/>
        </p:spPr>
        <p:txBody>
          <a:bodyPr/>
          <a:lstStyle/>
          <a:p>
            <a:endParaRPr lang="en-US"/>
          </a:p>
        </p:txBody>
      </p:sp>
      <p:sp>
        <p:nvSpPr>
          <p:cNvPr id="3256437" name="Rectangle 117"/>
          <p:cNvSpPr>
            <a:spLocks noChangeArrowheads="1"/>
          </p:cNvSpPr>
          <p:nvPr/>
        </p:nvSpPr>
        <p:spPr bwMode="auto">
          <a:xfrm>
            <a:off x="2425700" y="5530850"/>
            <a:ext cx="1090613" cy="671513"/>
          </a:xfrm>
          <a:prstGeom prst="rect">
            <a:avLst/>
          </a:prstGeom>
          <a:solidFill>
            <a:srgbClr val="FFFFFF"/>
          </a:solidFill>
          <a:ln w="20638">
            <a:solidFill>
              <a:srgbClr val="000000"/>
            </a:solidFill>
            <a:miter lim="800000"/>
            <a:headEnd/>
            <a:tailEnd/>
          </a:ln>
        </p:spPr>
        <p:txBody>
          <a:bodyPr/>
          <a:lstStyle/>
          <a:p>
            <a:endParaRPr lang="en-US"/>
          </a:p>
        </p:txBody>
      </p:sp>
      <p:sp>
        <p:nvSpPr>
          <p:cNvPr id="3256438" name="Rectangle 118"/>
          <p:cNvSpPr>
            <a:spLocks noChangeArrowheads="1"/>
          </p:cNvSpPr>
          <p:nvPr/>
        </p:nvSpPr>
        <p:spPr bwMode="auto">
          <a:xfrm>
            <a:off x="2674938" y="5767388"/>
            <a:ext cx="584200" cy="182562"/>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b="1">
                <a:solidFill>
                  <a:srgbClr val="000000"/>
                </a:solidFill>
                <a:latin typeface="Arial" charset="0"/>
              </a:rPr>
              <a:t>WPMDS</a:t>
            </a:r>
            <a:endParaRPr lang="en-US" sz="4000" b="1">
              <a:solidFill>
                <a:schemeClr val="tx2"/>
              </a:solidFill>
              <a:latin typeface="Arial" charset="0"/>
            </a:endParaRPr>
          </a:p>
        </p:txBody>
      </p:sp>
      <p:sp>
        <p:nvSpPr>
          <p:cNvPr id="3256440" name="Rectangle 120"/>
          <p:cNvSpPr>
            <a:spLocks noChangeArrowheads="1"/>
          </p:cNvSpPr>
          <p:nvPr/>
        </p:nvSpPr>
        <p:spPr bwMode="auto">
          <a:xfrm>
            <a:off x="4775200" y="1457325"/>
            <a:ext cx="901700" cy="671513"/>
          </a:xfrm>
          <a:prstGeom prst="rect">
            <a:avLst/>
          </a:prstGeom>
          <a:solidFill>
            <a:srgbClr val="FFFFFF"/>
          </a:solidFill>
          <a:ln w="20638">
            <a:solidFill>
              <a:srgbClr val="000000"/>
            </a:solidFill>
            <a:miter lim="800000"/>
            <a:headEnd/>
            <a:tailEnd/>
          </a:ln>
        </p:spPr>
        <p:txBody>
          <a:bodyPr/>
          <a:lstStyle/>
          <a:p>
            <a:endParaRPr lang="en-US"/>
          </a:p>
        </p:txBody>
      </p:sp>
      <p:sp>
        <p:nvSpPr>
          <p:cNvPr id="3256441" name="Rectangle 121"/>
          <p:cNvSpPr>
            <a:spLocks noChangeArrowheads="1"/>
          </p:cNvSpPr>
          <p:nvPr/>
        </p:nvSpPr>
        <p:spPr bwMode="auto">
          <a:xfrm>
            <a:off x="4889500" y="1684338"/>
            <a:ext cx="682625" cy="21272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sz="1400" b="1">
                <a:solidFill>
                  <a:srgbClr val="000000"/>
                </a:solidFill>
                <a:latin typeface="Arial" charset="0"/>
              </a:rPr>
              <a:t>WPMDS</a:t>
            </a:r>
            <a:endParaRPr lang="en-US" sz="4400" b="1">
              <a:solidFill>
                <a:schemeClr val="tx2"/>
              </a:solidFill>
              <a:latin typeface="Arial" charset="0"/>
            </a:endParaRPr>
          </a:p>
        </p:txBody>
      </p:sp>
      <p:sp>
        <p:nvSpPr>
          <p:cNvPr id="3256443" name="Rectangle 123"/>
          <p:cNvSpPr>
            <a:spLocks noChangeArrowheads="1"/>
          </p:cNvSpPr>
          <p:nvPr/>
        </p:nvSpPr>
        <p:spPr bwMode="auto">
          <a:xfrm>
            <a:off x="5981700" y="1460500"/>
            <a:ext cx="901700" cy="671513"/>
          </a:xfrm>
          <a:prstGeom prst="rect">
            <a:avLst/>
          </a:prstGeom>
          <a:solidFill>
            <a:srgbClr val="FFFFFF"/>
          </a:solidFill>
          <a:ln w="20638">
            <a:solidFill>
              <a:srgbClr val="000000"/>
            </a:solidFill>
            <a:miter lim="800000"/>
            <a:headEnd/>
            <a:tailEnd/>
          </a:ln>
        </p:spPr>
        <p:txBody>
          <a:bodyPr/>
          <a:lstStyle/>
          <a:p>
            <a:endParaRPr lang="en-US"/>
          </a:p>
        </p:txBody>
      </p:sp>
      <p:sp>
        <p:nvSpPr>
          <p:cNvPr id="3256444" name="Rectangle 124"/>
          <p:cNvSpPr>
            <a:spLocks noChangeArrowheads="1"/>
          </p:cNvSpPr>
          <p:nvPr/>
        </p:nvSpPr>
        <p:spPr bwMode="auto">
          <a:xfrm>
            <a:off x="6067425" y="1697038"/>
            <a:ext cx="720725" cy="21272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sz="1400" b="1">
                <a:solidFill>
                  <a:srgbClr val="000000"/>
                </a:solidFill>
                <a:latin typeface="Arial" charset="0"/>
              </a:rPr>
              <a:t>CDMS-O</a:t>
            </a:r>
            <a:endParaRPr lang="en-US" sz="4400" b="1">
              <a:solidFill>
                <a:schemeClr val="tx2"/>
              </a:solidFill>
              <a:latin typeface="Arial" charset="0"/>
            </a:endParaRPr>
          </a:p>
        </p:txBody>
      </p:sp>
      <p:sp>
        <p:nvSpPr>
          <p:cNvPr id="3256445" name="Line 125"/>
          <p:cNvSpPr>
            <a:spLocks noChangeShapeType="1"/>
          </p:cNvSpPr>
          <p:nvPr/>
        </p:nvSpPr>
        <p:spPr bwMode="auto">
          <a:xfrm>
            <a:off x="6429375" y="2127250"/>
            <a:ext cx="1152525" cy="542925"/>
          </a:xfrm>
          <a:prstGeom prst="line">
            <a:avLst/>
          </a:prstGeom>
          <a:noFill/>
          <a:ln w="19050">
            <a:solidFill>
              <a:schemeClr val="tx1"/>
            </a:solidFill>
            <a:round/>
            <a:headEnd/>
            <a:tailEnd type="arrow" w="med" len="med"/>
          </a:ln>
          <a:effectLst/>
        </p:spPr>
        <p:txBody>
          <a:bodyPr lIns="90488" tIns="44450" rIns="90488" bIns="44450"/>
          <a:lstStyle/>
          <a:p>
            <a:endParaRPr lang="en-US"/>
          </a:p>
        </p:txBody>
      </p:sp>
      <p:sp>
        <p:nvSpPr>
          <p:cNvPr id="3256446" name="Line 126"/>
          <p:cNvSpPr>
            <a:spLocks noChangeShapeType="1"/>
          </p:cNvSpPr>
          <p:nvPr/>
        </p:nvSpPr>
        <p:spPr bwMode="auto">
          <a:xfrm>
            <a:off x="3768725" y="3022600"/>
            <a:ext cx="836613" cy="1588"/>
          </a:xfrm>
          <a:prstGeom prst="line">
            <a:avLst/>
          </a:prstGeom>
          <a:noFill/>
          <a:ln w="20638">
            <a:solidFill>
              <a:schemeClr val="tx1"/>
            </a:solidFill>
            <a:round/>
            <a:headEnd type="arrow" w="med" len="med"/>
            <a:tailEnd type="arrow" w="med" len="med"/>
          </a:ln>
        </p:spPr>
        <p:txBody>
          <a:bodyPr/>
          <a:lstStyle/>
          <a:p>
            <a:endParaRPr lang="en-US"/>
          </a:p>
        </p:txBody>
      </p:sp>
      <p:sp>
        <p:nvSpPr>
          <p:cNvPr id="3256447" name="Line 127"/>
          <p:cNvSpPr>
            <a:spLocks noChangeShapeType="1"/>
          </p:cNvSpPr>
          <p:nvPr/>
        </p:nvSpPr>
        <p:spPr bwMode="auto">
          <a:xfrm>
            <a:off x="2590800" y="5181600"/>
            <a:ext cx="5057775" cy="0"/>
          </a:xfrm>
          <a:prstGeom prst="line">
            <a:avLst/>
          </a:prstGeom>
          <a:noFill/>
          <a:ln w="19050">
            <a:solidFill>
              <a:srgbClr val="000000"/>
            </a:solidFill>
            <a:round/>
            <a:headEnd/>
            <a:tailEnd/>
          </a:ln>
          <a:effectLst/>
        </p:spPr>
        <p:txBody>
          <a:bodyPr/>
          <a:lstStyle/>
          <a:p>
            <a:endParaRPr lang="en-US"/>
          </a:p>
        </p:txBody>
      </p:sp>
      <p:sp>
        <p:nvSpPr>
          <p:cNvPr id="3256449" name="Line 129"/>
          <p:cNvSpPr>
            <a:spLocks noChangeShapeType="1"/>
          </p:cNvSpPr>
          <p:nvPr/>
        </p:nvSpPr>
        <p:spPr bwMode="auto">
          <a:xfrm>
            <a:off x="7654925" y="5170488"/>
            <a:ext cx="4763" cy="354012"/>
          </a:xfrm>
          <a:prstGeom prst="line">
            <a:avLst/>
          </a:prstGeom>
          <a:noFill/>
          <a:ln w="20638">
            <a:solidFill>
              <a:schemeClr val="tx1"/>
            </a:solidFill>
            <a:round/>
            <a:headEnd/>
            <a:tailEnd type="arrow" w="med" len="med"/>
          </a:ln>
        </p:spPr>
        <p:txBody>
          <a:bodyPr/>
          <a:lstStyle/>
          <a:p>
            <a:endParaRPr lang="en-US"/>
          </a:p>
        </p:txBody>
      </p:sp>
      <p:sp>
        <p:nvSpPr>
          <p:cNvPr id="3256455" name="Line 135"/>
          <p:cNvSpPr>
            <a:spLocks noChangeShapeType="1"/>
          </p:cNvSpPr>
          <p:nvPr/>
        </p:nvSpPr>
        <p:spPr bwMode="auto">
          <a:xfrm>
            <a:off x="5305425" y="3343275"/>
            <a:ext cx="0" cy="409575"/>
          </a:xfrm>
          <a:prstGeom prst="line">
            <a:avLst/>
          </a:prstGeom>
          <a:noFill/>
          <a:ln w="38100">
            <a:solidFill>
              <a:srgbClr val="000000"/>
            </a:solidFill>
            <a:prstDash val="sysDot"/>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fld id="{C6F77344-F6A2-4276-9C42-C219365029FE}" type="slidenum">
              <a:rPr lang="en-US"/>
              <a:pPr/>
              <a:t>7</a:t>
            </a:fld>
            <a:endParaRPr lang="en-US">
              <a:solidFill>
                <a:schemeClr val="bg2"/>
              </a:solidFill>
            </a:endParaRPr>
          </a:p>
        </p:txBody>
      </p:sp>
      <p:sp>
        <p:nvSpPr>
          <p:cNvPr id="3258392" name="Line 24"/>
          <p:cNvSpPr>
            <a:spLocks noChangeShapeType="1"/>
          </p:cNvSpPr>
          <p:nvPr/>
        </p:nvSpPr>
        <p:spPr bwMode="auto">
          <a:xfrm rot="116395">
            <a:off x="5127625" y="4084638"/>
            <a:ext cx="1260475" cy="896937"/>
          </a:xfrm>
          <a:prstGeom prst="line">
            <a:avLst/>
          </a:prstGeom>
          <a:noFill/>
          <a:ln w="76200">
            <a:solidFill>
              <a:schemeClr val="tx1"/>
            </a:solidFill>
            <a:round/>
            <a:headEnd/>
            <a:tailEnd type="triangle" w="med" len="med"/>
          </a:ln>
          <a:effectLst/>
        </p:spPr>
        <p:txBody>
          <a:bodyPr wrap="none" anchor="ctr"/>
          <a:lstStyle/>
          <a:p>
            <a:endParaRPr lang="en-US"/>
          </a:p>
        </p:txBody>
      </p:sp>
      <p:sp>
        <p:nvSpPr>
          <p:cNvPr id="3258400" name="Line 32"/>
          <p:cNvSpPr>
            <a:spLocks noChangeShapeType="1"/>
          </p:cNvSpPr>
          <p:nvPr/>
        </p:nvSpPr>
        <p:spPr bwMode="auto">
          <a:xfrm rot="116395" flipV="1">
            <a:off x="5118100" y="3454400"/>
            <a:ext cx="1258888" cy="200025"/>
          </a:xfrm>
          <a:prstGeom prst="line">
            <a:avLst/>
          </a:prstGeom>
          <a:noFill/>
          <a:ln w="76200">
            <a:solidFill>
              <a:schemeClr val="tx1"/>
            </a:solidFill>
            <a:round/>
            <a:headEnd/>
            <a:tailEnd type="triangle" w="med" len="med"/>
          </a:ln>
          <a:effectLst/>
        </p:spPr>
        <p:txBody>
          <a:bodyPr wrap="none" anchor="ctr"/>
          <a:lstStyle/>
          <a:p>
            <a:endParaRPr lang="en-US"/>
          </a:p>
        </p:txBody>
      </p:sp>
      <p:sp>
        <p:nvSpPr>
          <p:cNvPr id="3258370" name="Line 2"/>
          <p:cNvSpPr>
            <a:spLocks noChangeShapeType="1"/>
          </p:cNvSpPr>
          <p:nvPr/>
        </p:nvSpPr>
        <p:spPr bwMode="auto">
          <a:xfrm rot="-1304824">
            <a:off x="2562225" y="2706688"/>
            <a:ext cx="798513" cy="1163637"/>
          </a:xfrm>
          <a:prstGeom prst="line">
            <a:avLst/>
          </a:prstGeom>
          <a:noFill/>
          <a:ln w="76200">
            <a:solidFill>
              <a:schemeClr val="tx1"/>
            </a:solidFill>
            <a:round/>
            <a:headEnd/>
            <a:tailEnd type="triangle" w="med" len="med"/>
          </a:ln>
          <a:effectLst/>
        </p:spPr>
        <p:txBody>
          <a:bodyPr wrap="none" anchor="ctr"/>
          <a:lstStyle/>
          <a:p>
            <a:endParaRPr lang="en-US"/>
          </a:p>
        </p:txBody>
      </p:sp>
      <p:sp>
        <p:nvSpPr>
          <p:cNvPr id="3258371" name="Line 3"/>
          <p:cNvSpPr>
            <a:spLocks noChangeShapeType="1"/>
          </p:cNvSpPr>
          <p:nvPr/>
        </p:nvSpPr>
        <p:spPr bwMode="auto">
          <a:xfrm flipV="1">
            <a:off x="2400300" y="3975100"/>
            <a:ext cx="1133475" cy="669925"/>
          </a:xfrm>
          <a:prstGeom prst="line">
            <a:avLst/>
          </a:prstGeom>
          <a:noFill/>
          <a:ln w="76200">
            <a:solidFill>
              <a:schemeClr val="tx1"/>
            </a:solidFill>
            <a:round/>
            <a:headEnd/>
            <a:tailEnd type="triangle" w="med" len="med"/>
          </a:ln>
          <a:effectLst/>
        </p:spPr>
        <p:txBody>
          <a:bodyPr wrap="none" anchor="ctr"/>
          <a:lstStyle/>
          <a:p>
            <a:endParaRPr lang="en-US"/>
          </a:p>
        </p:txBody>
      </p:sp>
      <p:sp>
        <p:nvSpPr>
          <p:cNvPr id="3258372" name="Line 4"/>
          <p:cNvSpPr>
            <a:spLocks noChangeShapeType="1"/>
          </p:cNvSpPr>
          <p:nvPr/>
        </p:nvSpPr>
        <p:spPr bwMode="auto">
          <a:xfrm rot="19022660" flipV="1">
            <a:off x="2111375" y="4895850"/>
            <a:ext cx="1743075" cy="2540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3258373" name="Text Box 5"/>
          <p:cNvSpPr txBox="1">
            <a:spLocks noChangeArrowheads="1"/>
          </p:cNvSpPr>
          <p:nvPr/>
        </p:nvSpPr>
        <p:spPr bwMode="auto">
          <a:xfrm>
            <a:off x="6738938" y="2157413"/>
            <a:ext cx="2151062" cy="4016375"/>
          </a:xfrm>
          <a:prstGeom prst="rect">
            <a:avLst/>
          </a:prstGeom>
          <a:noFill/>
          <a:ln w="12700">
            <a:solidFill>
              <a:schemeClr val="tx1"/>
            </a:solidFill>
            <a:miter lim="800000"/>
            <a:headEnd/>
            <a:tailEnd/>
          </a:ln>
          <a:effectLst/>
        </p:spPr>
        <p:txBody>
          <a:bodyPr>
            <a:spAutoFit/>
          </a:bodyPr>
          <a:lstStyle/>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a:p>
            <a:pPr algn="l">
              <a:spcBef>
                <a:spcPct val="0"/>
              </a:spcBef>
              <a:buClrTx/>
              <a:buSzTx/>
              <a:buFontTx/>
              <a:buNone/>
            </a:pPr>
            <a:endParaRPr lang="en-US" sz="1600" b="1">
              <a:latin typeface="Arial" charset="0"/>
            </a:endParaRPr>
          </a:p>
        </p:txBody>
      </p:sp>
      <p:sp>
        <p:nvSpPr>
          <p:cNvPr id="3258374" name="Rectangle 6"/>
          <p:cNvSpPr>
            <a:spLocks noChangeArrowheads="1"/>
          </p:cNvSpPr>
          <p:nvPr>
            <p:ph type="title"/>
          </p:nvPr>
        </p:nvSpPr>
        <p:spPr bwMode="auto">
          <a:xfrm>
            <a:off x="947738" y="295275"/>
            <a:ext cx="7227887" cy="1143000"/>
          </a:xfrm>
          <a:noFill/>
          <a:ln>
            <a:miter lim="800000"/>
            <a:headEnd/>
            <a:tailEnd/>
          </a:ln>
        </p:spPr>
        <p:txBody>
          <a:bodyPr vert="horz" wrap="square" lIns="91440" tIns="45720" rIns="91440" bIns="45720" numCol="1" anchor="t" anchorCtr="0" compatLnSpc="1">
            <a:prstTxWarp prst="textNoShape">
              <a:avLst/>
            </a:prstTxWarp>
          </a:bodyPr>
          <a:lstStyle/>
          <a:p>
            <a:pPr algn="ctr"/>
            <a:r>
              <a:rPr lang="en-US"/>
              <a:t>AFWA Process Overview</a:t>
            </a:r>
          </a:p>
        </p:txBody>
      </p:sp>
      <p:sp>
        <p:nvSpPr>
          <p:cNvPr id="3258375" name="Line 7"/>
          <p:cNvSpPr>
            <a:spLocks noChangeShapeType="1"/>
          </p:cNvSpPr>
          <p:nvPr/>
        </p:nvSpPr>
        <p:spPr bwMode="auto">
          <a:xfrm>
            <a:off x="6604000" y="1938338"/>
            <a:ext cx="0" cy="4521200"/>
          </a:xfrm>
          <a:prstGeom prst="line">
            <a:avLst/>
          </a:prstGeom>
          <a:noFill/>
          <a:ln w="50800">
            <a:solidFill>
              <a:schemeClr val="tx1"/>
            </a:solidFill>
            <a:prstDash val="dash"/>
            <a:round/>
            <a:headEnd/>
            <a:tailEnd/>
          </a:ln>
          <a:effectLst/>
        </p:spPr>
        <p:txBody>
          <a:bodyPr wrap="none" anchor="ctr"/>
          <a:lstStyle/>
          <a:p>
            <a:endParaRPr lang="en-US"/>
          </a:p>
        </p:txBody>
      </p:sp>
      <p:sp>
        <p:nvSpPr>
          <p:cNvPr id="3258376" name="Line 8"/>
          <p:cNvSpPr>
            <a:spLocks noChangeShapeType="1"/>
          </p:cNvSpPr>
          <p:nvPr/>
        </p:nvSpPr>
        <p:spPr bwMode="auto">
          <a:xfrm>
            <a:off x="2641600" y="1916113"/>
            <a:ext cx="0" cy="4521200"/>
          </a:xfrm>
          <a:prstGeom prst="line">
            <a:avLst/>
          </a:prstGeom>
          <a:noFill/>
          <a:ln w="50800">
            <a:solidFill>
              <a:schemeClr val="tx1"/>
            </a:solidFill>
            <a:prstDash val="dash"/>
            <a:round/>
            <a:headEnd/>
            <a:tailEnd/>
          </a:ln>
          <a:effectLst/>
        </p:spPr>
        <p:txBody>
          <a:bodyPr wrap="none" anchor="ctr"/>
          <a:lstStyle/>
          <a:p>
            <a:endParaRPr lang="en-US"/>
          </a:p>
        </p:txBody>
      </p:sp>
      <p:sp>
        <p:nvSpPr>
          <p:cNvPr id="3258377" name="Rectangle 9"/>
          <p:cNvSpPr>
            <a:spLocks noChangeArrowheads="1"/>
          </p:cNvSpPr>
          <p:nvPr/>
        </p:nvSpPr>
        <p:spPr bwMode="auto">
          <a:xfrm>
            <a:off x="233363" y="1978025"/>
            <a:ext cx="2220912" cy="1895475"/>
          </a:xfrm>
          <a:prstGeom prst="rect">
            <a:avLst/>
          </a:prstGeom>
          <a:solidFill>
            <a:schemeClr val="bg1"/>
          </a:solidFill>
          <a:ln w="12700">
            <a:solidFill>
              <a:schemeClr val="tx1"/>
            </a:solidFill>
            <a:miter lim="800000"/>
            <a:headEnd/>
            <a:tailEnd/>
          </a:ln>
          <a:effectLst/>
        </p:spPr>
        <p:txBody>
          <a:bodyPr lIns="90488" tIns="44450" rIns="90488" bIns="44450">
            <a:spAutoFit/>
          </a:bodyPr>
          <a:lstStyle/>
          <a:p>
            <a:pPr algn="l">
              <a:spcBef>
                <a:spcPct val="0"/>
              </a:spcBef>
              <a:buClrTx/>
              <a:buSzTx/>
              <a:buFontTx/>
              <a:buNone/>
            </a:pPr>
            <a:r>
              <a:rPr lang="en-US" sz="2000" b="1" u="sng">
                <a:latin typeface="Arial" charset="0"/>
              </a:rPr>
              <a:t>METSAT Data</a:t>
            </a:r>
            <a:endParaRPr lang="en-US" sz="2000" b="1">
              <a:latin typeface="Arial" charset="0"/>
            </a:endParaRPr>
          </a:p>
          <a:p>
            <a:pPr algn="l">
              <a:spcBef>
                <a:spcPct val="0"/>
              </a:spcBef>
              <a:buClrTx/>
              <a:buSzTx/>
              <a:buFontTx/>
              <a:buNone/>
            </a:pPr>
            <a:r>
              <a:rPr lang="en-US" sz="1400" b="1">
                <a:latin typeface="Arial" charset="0"/>
              </a:rPr>
              <a:t>     DMSP</a:t>
            </a:r>
          </a:p>
          <a:p>
            <a:pPr algn="l">
              <a:spcBef>
                <a:spcPct val="0"/>
              </a:spcBef>
              <a:buClrTx/>
              <a:buSzTx/>
              <a:buFontTx/>
              <a:buNone/>
            </a:pPr>
            <a:r>
              <a:rPr lang="en-US" sz="1400" b="1">
                <a:latin typeface="Arial" charset="0"/>
              </a:rPr>
              <a:t>     POES</a:t>
            </a:r>
          </a:p>
          <a:p>
            <a:pPr algn="l">
              <a:spcBef>
                <a:spcPct val="0"/>
              </a:spcBef>
              <a:buClrTx/>
              <a:buSzTx/>
              <a:buFontTx/>
              <a:buNone/>
            </a:pPr>
            <a:r>
              <a:rPr lang="en-US" sz="1400" b="1">
                <a:latin typeface="Arial" charset="0"/>
              </a:rPr>
              <a:t>     GOES E/W/P</a:t>
            </a:r>
          </a:p>
          <a:p>
            <a:pPr algn="l">
              <a:spcBef>
                <a:spcPct val="0"/>
              </a:spcBef>
              <a:buClrTx/>
              <a:buSzTx/>
              <a:buFontTx/>
              <a:buNone/>
            </a:pPr>
            <a:r>
              <a:rPr lang="en-US" sz="1400" b="1">
                <a:latin typeface="Arial" charset="0"/>
              </a:rPr>
              <a:t>     METEOSAT</a:t>
            </a:r>
          </a:p>
          <a:p>
            <a:pPr algn="l">
              <a:spcBef>
                <a:spcPct val="0"/>
              </a:spcBef>
              <a:buClrTx/>
              <a:buSzTx/>
              <a:buFontTx/>
              <a:buNone/>
            </a:pPr>
            <a:r>
              <a:rPr lang="en-US" sz="1400" b="1">
                <a:latin typeface="Arial" charset="0"/>
              </a:rPr>
              <a:t>     TRMM</a:t>
            </a:r>
          </a:p>
          <a:p>
            <a:pPr algn="l">
              <a:spcBef>
                <a:spcPct val="0"/>
              </a:spcBef>
              <a:buClrTx/>
              <a:buSzTx/>
              <a:buFontTx/>
              <a:buNone/>
            </a:pPr>
            <a:r>
              <a:rPr lang="en-US" sz="1400" b="1">
                <a:latin typeface="Arial" charset="0"/>
              </a:rPr>
              <a:t>     QuickSCAT</a:t>
            </a:r>
          </a:p>
          <a:p>
            <a:pPr algn="l">
              <a:spcBef>
                <a:spcPct val="0"/>
              </a:spcBef>
              <a:buClrTx/>
              <a:buSzTx/>
              <a:buFontTx/>
              <a:buNone/>
            </a:pPr>
            <a:r>
              <a:rPr lang="en-US" sz="1400" b="1">
                <a:latin typeface="Arial" charset="0"/>
              </a:rPr>
              <a:t>     EOS (AMSR-E)</a:t>
            </a:r>
          </a:p>
        </p:txBody>
      </p:sp>
      <p:sp>
        <p:nvSpPr>
          <p:cNvPr id="3258378" name="Rectangle 10"/>
          <p:cNvSpPr>
            <a:spLocks noChangeArrowheads="1"/>
          </p:cNvSpPr>
          <p:nvPr/>
        </p:nvSpPr>
        <p:spPr bwMode="auto">
          <a:xfrm>
            <a:off x="231775" y="3870325"/>
            <a:ext cx="2219325" cy="1470025"/>
          </a:xfrm>
          <a:prstGeom prst="rect">
            <a:avLst/>
          </a:prstGeom>
          <a:solidFill>
            <a:schemeClr val="bg1"/>
          </a:solidFill>
          <a:ln w="12700">
            <a:solidFill>
              <a:schemeClr val="tx1"/>
            </a:solidFill>
            <a:miter lim="800000"/>
            <a:headEnd/>
            <a:tailEnd/>
          </a:ln>
          <a:effectLst/>
        </p:spPr>
        <p:txBody>
          <a:bodyPr lIns="90488" tIns="44450" rIns="90488" bIns="44450">
            <a:spAutoFit/>
          </a:bodyPr>
          <a:lstStyle/>
          <a:p>
            <a:pPr marL="457200" indent="-457200" algn="l">
              <a:spcBef>
                <a:spcPct val="0"/>
              </a:spcBef>
              <a:buClrTx/>
              <a:buSzTx/>
              <a:buFontTx/>
              <a:buNone/>
            </a:pPr>
            <a:r>
              <a:rPr lang="en-US" sz="2000" b="1" u="sng">
                <a:latin typeface="Arial" charset="0"/>
              </a:rPr>
              <a:t>Observations</a:t>
            </a:r>
            <a:endParaRPr lang="en-US" sz="2000" b="1">
              <a:latin typeface="Arial" charset="0"/>
            </a:endParaRPr>
          </a:p>
          <a:p>
            <a:pPr marL="457200" indent="-457200" algn="l">
              <a:spcBef>
                <a:spcPct val="0"/>
              </a:spcBef>
              <a:buClrTx/>
              <a:buSzTx/>
              <a:buFontTx/>
              <a:buNone/>
            </a:pPr>
            <a:r>
              <a:rPr lang="en-US" sz="1400" b="1">
                <a:latin typeface="Arial" charset="0"/>
              </a:rPr>
              <a:t>     Surface</a:t>
            </a:r>
          </a:p>
          <a:p>
            <a:pPr marL="457200" indent="-457200" algn="l">
              <a:spcBef>
                <a:spcPct val="0"/>
              </a:spcBef>
              <a:buClrTx/>
              <a:buSzTx/>
              <a:buFontTx/>
              <a:buNone/>
            </a:pPr>
            <a:r>
              <a:rPr lang="en-US" sz="1400" b="1">
                <a:latin typeface="Arial" charset="0"/>
              </a:rPr>
              <a:t>     Upper-Air</a:t>
            </a:r>
          </a:p>
          <a:p>
            <a:pPr marL="457200" indent="-457200" algn="l">
              <a:spcBef>
                <a:spcPct val="0"/>
              </a:spcBef>
              <a:buClrTx/>
              <a:buSzTx/>
              <a:buFontTx/>
              <a:buNone/>
            </a:pPr>
            <a:r>
              <a:rPr lang="en-US" sz="1400" b="1">
                <a:latin typeface="Arial" charset="0"/>
              </a:rPr>
              <a:t>     AIREPS/PIREPS</a:t>
            </a:r>
          </a:p>
          <a:p>
            <a:pPr marL="457200" indent="-457200" algn="l">
              <a:spcBef>
                <a:spcPct val="0"/>
              </a:spcBef>
              <a:buClrTx/>
              <a:buSzTx/>
              <a:buFontTx/>
              <a:buNone/>
            </a:pPr>
            <a:r>
              <a:rPr lang="en-US" sz="1400" b="1">
                <a:latin typeface="Arial" charset="0"/>
              </a:rPr>
              <a:t>     Ship</a:t>
            </a:r>
          </a:p>
          <a:p>
            <a:pPr marL="457200" indent="-457200" algn="l">
              <a:spcBef>
                <a:spcPct val="0"/>
              </a:spcBef>
              <a:buClrTx/>
              <a:buSzTx/>
              <a:buFontTx/>
              <a:buNone/>
            </a:pPr>
            <a:r>
              <a:rPr lang="en-US" sz="1400" b="1">
                <a:latin typeface="Arial" charset="0"/>
              </a:rPr>
              <a:t>     Space</a:t>
            </a:r>
          </a:p>
        </p:txBody>
      </p:sp>
      <p:sp>
        <p:nvSpPr>
          <p:cNvPr id="3258379" name="Rectangle 11"/>
          <p:cNvSpPr>
            <a:spLocks noChangeArrowheads="1"/>
          </p:cNvSpPr>
          <p:nvPr/>
        </p:nvSpPr>
        <p:spPr bwMode="auto">
          <a:xfrm>
            <a:off x="233363" y="5340350"/>
            <a:ext cx="2219325" cy="831850"/>
          </a:xfrm>
          <a:prstGeom prst="rect">
            <a:avLst/>
          </a:prstGeom>
          <a:solidFill>
            <a:schemeClr val="bg1"/>
          </a:solidFill>
          <a:ln w="12700">
            <a:solidFill>
              <a:schemeClr val="tx1"/>
            </a:solidFill>
            <a:miter lim="800000"/>
            <a:headEnd/>
            <a:tailEnd/>
          </a:ln>
          <a:effectLst/>
        </p:spPr>
        <p:txBody>
          <a:bodyPr lIns="90488" tIns="44450" rIns="90488" bIns="44450">
            <a:spAutoFit/>
          </a:bodyPr>
          <a:lstStyle/>
          <a:p>
            <a:pPr algn="l">
              <a:spcBef>
                <a:spcPct val="0"/>
              </a:spcBef>
              <a:buClrTx/>
              <a:buSzTx/>
              <a:buFontTx/>
              <a:buNone/>
            </a:pPr>
            <a:r>
              <a:rPr lang="en-US" sz="2000" b="1" u="sng">
                <a:latin typeface="Arial" charset="0"/>
              </a:rPr>
              <a:t>NWP Data</a:t>
            </a:r>
            <a:endParaRPr lang="en-US" sz="2000" b="1">
              <a:latin typeface="Arial" charset="0"/>
            </a:endParaRPr>
          </a:p>
          <a:p>
            <a:pPr algn="l">
              <a:spcBef>
                <a:spcPct val="0"/>
              </a:spcBef>
              <a:buClrTx/>
              <a:buSzTx/>
              <a:buFontTx/>
              <a:buNone/>
            </a:pPr>
            <a:r>
              <a:rPr lang="en-US" sz="1400" b="1">
                <a:latin typeface="Arial" charset="0"/>
              </a:rPr>
              <a:t>     GFS</a:t>
            </a:r>
          </a:p>
          <a:p>
            <a:pPr algn="l">
              <a:spcBef>
                <a:spcPct val="0"/>
              </a:spcBef>
              <a:buClrTx/>
              <a:buSzTx/>
              <a:buFontTx/>
              <a:buNone/>
            </a:pPr>
            <a:r>
              <a:rPr lang="en-US" sz="1400" b="1">
                <a:latin typeface="Arial" charset="0"/>
              </a:rPr>
              <a:t>     NOGAPS</a:t>
            </a:r>
          </a:p>
        </p:txBody>
      </p:sp>
      <p:sp>
        <p:nvSpPr>
          <p:cNvPr id="3258380" name="Rectangle 12"/>
          <p:cNvSpPr>
            <a:spLocks noChangeArrowheads="1"/>
          </p:cNvSpPr>
          <p:nvPr/>
        </p:nvSpPr>
        <p:spPr bwMode="auto">
          <a:xfrm>
            <a:off x="1839913" y="4537075"/>
            <a:ext cx="5413375" cy="790575"/>
          </a:xfrm>
          <a:prstGeom prst="rect">
            <a:avLst/>
          </a:prstGeom>
          <a:noFill/>
          <a:ln w="12700">
            <a:noFill/>
            <a:miter lim="800000"/>
            <a:headEnd/>
            <a:tailEnd/>
          </a:ln>
          <a:effectLst/>
        </p:spPr>
        <p:txBody>
          <a:bodyPr lIns="90488" tIns="44450" rIns="90488" bIns="44450">
            <a:spAutoFit/>
          </a:bodyPr>
          <a:lstStyle/>
          <a:p>
            <a:pPr>
              <a:spcBef>
                <a:spcPct val="0"/>
              </a:spcBef>
              <a:buClrTx/>
              <a:buSzTx/>
              <a:buFontTx/>
              <a:buNone/>
            </a:pPr>
            <a:r>
              <a:rPr lang="en-US" sz="1600" b="1">
                <a:latin typeface="Arial" charset="0"/>
              </a:rPr>
              <a:t>Systems, </a:t>
            </a:r>
          </a:p>
          <a:p>
            <a:pPr>
              <a:spcBef>
                <a:spcPct val="0"/>
              </a:spcBef>
              <a:buClrTx/>
              <a:buSzTx/>
              <a:buFontTx/>
              <a:buNone/>
            </a:pPr>
            <a:r>
              <a:rPr lang="en-US" sz="1600" b="1">
                <a:latin typeface="Arial" charset="0"/>
              </a:rPr>
              <a:t>Models, and Applications</a:t>
            </a:r>
          </a:p>
          <a:p>
            <a:pPr>
              <a:spcBef>
                <a:spcPct val="0"/>
              </a:spcBef>
              <a:buClrTx/>
              <a:buSzTx/>
              <a:buFontTx/>
              <a:buNone/>
            </a:pPr>
            <a:r>
              <a:rPr lang="en-US" sz="1400" b="1" u="sng"/>
              <a:t>             </a:t>
            </a:r>
          </a:p>
        </p:txBody>
      </p:sp>
      <p:sp>
        <p:nvSpPr>
          <p:cNvPr id="3258381" name="Line 13"/>
          <p:cNvSpPr>
            <a:spLocks noChangeShapeType="1"/>
          </p:cNvSpPr>
          <p:nvPr/>
        </p:nvSpPr>
        <p:spPr bwMode="auto">
          <a:xfrm flipH="1" flipV="1">
            <a:off x="4464050" y="2952750"/>
            <a:ext cx="0" cy="3810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3258382" name="Line 14"/>
          <p:cNvSpPr>
            <a:spLocks noChangeShapeType="1"/>
          </p:cNvSpPr>
          <p:nvPr/>
        </p:nvSpPr>
        <p:spPr bwMode="auto">
          <a:xfrm rot="1535007">
            <a:off x="4891088" y="2709863"/>
            <a:ext cx="1584325" cy="52387"/>
          </a:xfrm>
          <a:prstGeom prst="line">
            <a:avLst/>
          </a:prstGeom>
          <a:noFill/>
          <a:ln w="76200">
            <a:solidFill>
              <a:schemeClr val="tx1"/>
            </a:solidFill>
            <a:round/>
            <a:headEnd/>
            <a:tailEnd type="triangle" w="med" len="med"/>
          </a:ln>
          <a:effectLst/>
        </p:spPr>
        <p:txBody>
          <a:bodyPr wrap="none" anchor="ctr"/>
          <a:lstStyle/>
          <a:p>
            <a:endParaRPr lang="en-US"/>
          </a:p>
        </p:txBody>
      </p:sp>
      <p:sp>
        <p:nvSpPr>
          <p:cNvPr id="3258383" name="Rectangle 15"/>
          <p:cNvSpPr>
            <a:spLocks noChangeArrowheads="1"/>
          </p:cNvSpPr>
          <p:nvPr/>
        </p:nvSpPr>
        <p:spPr bwMode="auto">
          <a:xfrm>
            <a:off x="866775" y="1368425"/>
            <a:ext cx="944563" cy="393700"/>
          </a:xfrm>
          <a:prstGeom prst="rect">
            <a:avLst/>
          </a:prstGeom>
          <a:noFill/>
          <a:ln w="12700">
            <a:noFill/>
            <a:miter lim="800000"/>
            <a:headEnd/>
            <a:tailEnd/>
          </a:ln>
          <a:effectLst/>
        </p:spPr>
        <p:txBody>
          <a:bodyPr wrap="none" lIns="90488" tIns="44450" rIns="90488" bIns="44450">
            <a:spAutoFit/>
          </a:bodyPr>
          <a:lstStyle/>
          <a:p>
            <a:pPr>
              <a:spcBef>
                <a:spcPct val="0"/>
              </a:spcBef>
              <a:buClrTx/>
              <a:buSzTx/>
              <a:buFontTx/>
              <a:buNone/>
            </a:pPr>
            <a:r>
              <a:rPr lang="en-US" sz="2000" b="1" i="1">
                <a:solidFill>
                  <a:schemeClr val="accent2"/>
                </a:solidFill>
                <a:latin typeface="Arial" charset="0"/>
              </a:rPr>
              <a:t>INPUT</a:t>
            </a:r>
          </a:p>
        </p:txBody>
      </p:sp>
      <p:sp>
        <p:nvSpPr>
          <p:cNvPr id="3258384" name="Rectangle 16"/>
          <p:cNvSpPr>
            <a:spLocks noChangeArrowheads="1"/>
          </p:cNvSpPr>
          <p:nvPr/>
        </p:nvSpPr>
        <p:spPr bwMode="auto">
          <a:xfrm>
            <a:off x="3122613" y="1219200"/>
            <a:ext cx="3008312" cy="698500"/>
          </a:xfrm>
          <a:prstGeom prst="rect">
            <a:avLst/>
          </a:prstGeom>
          <a:noFill/>
          <a:ln w="12700">
            <a:noFill/>
            <a:miter lim="800000"/>
            <a:headEnd/>
            <a:tailEnd/>
          </a:ln>
          <a:effectLst/>
        </p:spPr>
        <p:txBody>
          <a:bodyPr wrap="none" lIns="90488" tIns="44450" rIns="90488" bIns="44450">
            <a:spAutoFit/>
          </a:bodyPr>
          <a:lstStyle/>
          <a:p>
            <a:pPr>
              <a:spcBef>
                <a:spcPct val="0"/>
              </a:spcBef>
              <a:buClrTx/>
              <a:buSzTx/>
              <a:buFontTx/>
              <a:buNone/>
            </a:pPr>
            <a:r>
              <a:rPr lang="en-US" sz="2000" b="1" i="1">
                <a:solidFill>
                  <a:schemeClr val="accent2"/>
                </a:solidFill>
                <a:latin typeface="Arial" charset="0"/>
              </a:rPr>
              <a:t>ANALYSIS/FORECAST/</a:t>
            </a:r>
            <a:br>
              <a:rPr lang="en-US" sz="2000" b="1" i="1">
                <a:solidFill>
                  <a:schemeClr val="accent2"/>
                </a:solidFill>
                <a:latin typeface="Arial" charset="0"/>
              </a:rPr>
            </a:br>
            <a:r>
              <a:rPr lang="en-US" sz="2000" b="1" i="1">
                <a:solidFill>
                  <a:schemeClr val="accent2"/>
                </a:solidFill>
                <a:latin typeface="Arial" charset="0"/>
              </a:rPr>
              <a:t>PRODUCT TAILORING</a:t>
            </a:r>
          </a:p>
        </p:txBody>
      </p:sp>
      <p:sp>
        <p:nvSpPr>
          <p:cNvPr id="3258385" name="Rectangle 17"/>
          <p:cNvSpPr>
            <a:spLocks noChangeArrowheads="1"/>
          </p:cNvSpPr>
          <p:nvPr/>
        </p:nvSpPr>
        <p:spPr bwMode="auto">
          <a:xfrm>
            <a:off x="6718300" y="1370013"/>
            <a:ext cx="2200275" cy="393700"/>
          </a:xfrm>
          <a:prstGeom prst="rect">
            <a:avLst/>
          </a:prstGeom>
          <a:noFill/>
          <a:ln w="12700">
            <a:noFill/>
            <a:miter lim="800000"/>
            <a:headEnd/>
            <a:tailEnd/>
          </a:ln>
          <a:effectLst/>
        </p:spPr>
        <p:txBody>
          <a:bodyPr wrap="none" lIns="90488" tIns="44450" rIns="90488" bIns="44450">
            <a:spAutoFit/>
          </a:bodyPr>
          <a:lstStyle/>
          <a:p>
            <a:pPr>
              <a:spcBef>
                <a:spcPct val="0"/>
              </a:spcBef>
              <a:buClrTx/>
              <a:buSzTx/>
              <a:buFontTx/>
              <a:buNone/>
            </a:pPr>
            <a:r>
              <a:rPr lang="en-US" sz="2000" b="1" i="1">
                <a:solidFill>
                  <a:schemeClr val="accent2"/>
                </a:solidFill>
                <a:latin typeface="Arial" charset="0"/>
              </a:rPr>
              <a:t>DISSEMINATION</a:t>
            </a:r>
          </a:p>
        </p:txBody>
      </p:sp>
      <p:sp>
        <p:nvSpPr>
          <p:cNvPr id="3258386" name="Line 18"/>
          <p:cNvSpPr>
            <a:spLocks noChangeShapeType="1"/>
          </p:cNvSpPr>
          <p:nvPr/>
        </p:nvSpPr>
        <p:spPr bwMode="auto">
          <a:xfrm>
            <a:off x="2522538" y="1560513"/>
            <a:ext cx="508000" cy="12700"/>
          </a:xfrm>
          <a:prstGeom prst="line">
            <a:avLst/>
          </a:prstGeom>
          <a:noFill/>
          <a:ln w="76200">
            <a:solidFill>
              <a:schemeClr val="accent2"/>
            </a:solidFill>
            <a:round/>
            <a:headEnd/>
            <a:tailEnd type="triangle" w="med" len="med"/>
          </a:ln>
          <a:effectLst/>
        </p:spPr>
        <p:txBody>
          <a:bodyPr wrap="none" anchor="ctr"/>
          <a:lstStyle/>
          <a:p>
            <a:endParaRPr lang="en-US"/>
          </a:p>
        </p:txBody>
      </p:sp>
      <p:sp>
        <p:nvSpPr>
          <p:cNvPr id="3258387" name="Line 19"/>
          <p:cNvSpPr>
            <a:spLocks noChangeShapeType="1"/>
          </p:cNvSpPr>
          <p:nvPr/>
        </p:nvSpPr>
        <p:spPr bwMode="auto">
          <a:xfrm>
            <a:off x="6180138" y="1579563"/>
            <a:ext cx="457200" cy="0"/>
          </a:xfrm>
          <a:prstGeom prst="line">
            <a:avLst/>
          </a:prstGeom>
          <a:noFill/>
          <a:ln w="76200">
            <a:noFill/>
            <a:round/>
            <a:headEnd/>
            <a:tailEnd type="triangle" w="med" len="med"/>
          </a:ln>
          <a:effectLst/>
        </p:spPr>
        <p:txBody>
          <a:bodyPr wrap="none" anchor="ctr"/>
          <a:lstStyle/>
          <a:p>
            <a:endParaRPr lang="en-US"/>
          </a:p>
        </p:txBody>
      </p:sp>
      <p:pic>
        <p:nvPicPr>
          <p:cNvPr id="3258388" name="Picture 20" descr="Barksdale3"/>
          <p:cNvPicPr>
            <a:picLocks noChangeAspect="1" noChangeArrowheads="1"/>
          </p:cNvPicPr>
          <p:nvPr/>
        </p:nvPicPr>
        <p:blipFill>
          <a:blip r:embed="rId3">
            <a:lum bright="18000"/>
          </a:blip>
          <a:srcRect l="3502" t="11630"/>
          <a:stretch>
            <a:fillRect/>
          </a:stretch>
        </p:blipFill>
        <p:spPr bwMode="auto">
          <a:xfrm>
            <a:off x="3803650" y="1909763"/>
            <a:ext cx="1263650" cy="1020762"/>
          </a:xfrm>
          <a:prstGeom prst="rect">
            <a:avLst/>
          </a:prstGeom>
          <a:noFill/>
          <a:ln w="9525">
            <a:solidFill>
              <a:srgbClr val="FFFFFF"/>
            </a:solidFill>
            <a:miter lim="800000"/>
            <a:headEnd/>
            <a:tailEnd/>
          </a:ln>
        </p:spPr>
      </p:pic>
      <p:sp>
        <p:nvSpPr>
          <p:cNvPr id="3258389" name="Rectangle 21"/>
          <p:cNvSpPr>
            <a:spLocks noChangeArrowheads="1"/>
          </p:cNvSpPr>
          <p:nvPr/>
        </p:nvSpPr>
        <p:spPr bwMode="auto">
          <a:xfrm>
            <a:off x="5338763" y="1884363"/>
            <a:ext cx="1327150" cy="727075"/>
          </a:xfrm>
          <a:prstGeom prst="rect">
            <a:avLst/>
          </a:prstGeom>
          <a:noFill/>
          <a:ln w="12700">
            <a:noFill/>
            <a:miter lim="800000"/>
            <a:headEnd/>
            <a:tailEnd/>
          </a:ln>
          <a:effectLst/>
        </p:spPr>
        <p:txBody>
          <a:bodyPr lIns="90488" tIns="44450" rIns="90488" bIns="44450">
            <a:spAutoFit/>
          </a:bodyPr>
          <a:lstStyle/>
          <a:p>
            <a:pPr>
              <a:spcBef>
                <a:spcPct val="0"/>
              </a:spcBef>
              <a:buClrTx/>
              <a:buSzTx/>
              <a:buFontTx/>
              <a:buNone/>
            </a:pPr>
            <a:r>
              <a:rPr lang="en-US" sz="1400" b="1">
                <a:latin typeface="Arial" charset="0"/>
              </a:rPr>
              <a:t>Forecaster-in-the-loop</a:t>
            </a:r>
          </a:p>
          <a:p>
            <a:pPr>
              <a:spcBef>
                <a:spcPct val="0"/>
              </a:spcBef>
              <a:buClrTx/>
              <a:buSzTx/>
              <a:buFontTx/>
              <a:buNone/>
            </a:pPr>
            <a:r>
              <a:rPr lang="en-US" sz="1400" b="1">
                <a:latin typeface="Arial" charset="0"/>
              </a:rPr>
              <a:t>products</a:t>
            </a:r>
          </a:p>
        </p:txBody>
      </p:sp>
      <p:pic>
        <p:nvPicPr>
          <p:cNvPr id="3258390" name="Picture 22" descr="http://www.kolumbus.fi/setala/pics/g9.gif"/>
          <p:cNvPicPr>
            <a:picLocks noChangeAspect="1" noChangeArrowheads="1"/>
          </p:cNvPicPr>
          <p:nvPr/>
        </p:nvPicPr>
        <p:blipFill>
          <a:blip r:embed="rId4" r:link="rId5"/>
          <a:srcRect/>
          <a:stretch>
            <a:fillRect/>
          </a:stretch>
        </p:blipFill>
        <p:spPr bwMode="auto">
          <a:xfrm>
            <a:off x="3787775" y="3352800"/>
            <a:ext cx="1416050" cy="1014413"/>
          </a:xfrm>
          <a:prstGeom prst="rect">
            <a:avLst/>
          </a:prstGeom>
          <a:noFill/>
        </p:spPr>
      </p:pic>
      <p:sp>
        <p:nvSpPr>
          <p:cNvPr id="3258391" name="Rectangle 23"/>
          <p:cNvSpPr>
            <a:spLocks noChangeArrowheads="1"/>
          </p:cNvSpPr>
          <p:nvPr/>
        </p:nvSpPr>
        <p:spPr bwMode="auto">
          <a:xfrm>
            <a:off x="5413375" y="3752850"/>
            <a:ext cx="1106488" cy="514350"/>
          </a:xfrm>
          <a:prstGeom prst="rect">
            <a:avLst/>
          </a:prstGeom>
          <a:noFill/>
          <a:ln w="12700">
            <a:noFill/>
            <a:miter lim="800000"/>
            <a:headEnd/>
            <a:tailEnd/>
          </a:ln>
          <a:effectLst/>
        </p:spPr>
        <p:txBody>
          <a:bodyPr wrap="none" lIns="90488" tIns="44450" rIns="90488" bIns="44450">
            <a:spAutoFit/>
          </a:bodyPr>
          <a:lstStyle/>
          <a:p>
            <a:pPr>
              <a:spcBef>
                <a:spcPct val="0"/>
              </a:spcBef>
              <a:buClrTx/>
              <a:buSzTx/>
              <a:buFontTx/>
              <a:buNone/>
            </a:pPr>
            <a:r>
              <a:rPr lang="en-US" sz="1400" b="1">
                <a:latin typeface="Arial" charset="0"/>
              </a:rPr>
              <a:t>Automated</a:t>
            </a:r>
          </a:p>
          <a:p>
            <a:pPr>
              <a:spcBef>
                <a:spcPct val="0"/>
              </a:spcBef>
              <a:buClrTx/>
              <a:buSzTx/>
              <a:buFontTx/>
              <a:buNone/>
            </a:pPr>
            <a:r>
              <a:rPr lang="en-US" sz="1400" b="1">
                <a:latin typeface="Arial" charset="0"/>
              </a:rPr>
              <a:t>Products</a:t>
            </a:r>
          </a:p>
        </p:txBody>
      </p:sp>
      <p:pic>
        <p:nvPicPr>
          <p:cNvPr id="3258393" name="Picture 25" descr="030314-F-9999G-003"/>
          <p:cNvPicPr>
            <a:picLocks noChangeAspect="1" noChangeArrowheads="1"/>
          </p:cNvPicPr>
          <p:nvPr/>
        </p:nvPicPr>
        <p:blipFill>
          <a:blip r:embed="rId6"/>
          <a:srcRect/>
          <a:stretch>
            <a:fillRect/>
          </a:stretch>
        </p:blipFill>
        <p:spPr bwMode="auto">
          <a:xfrm>
            <a:off x="6854825" y="4787900"/>
            <a:ext cx="1960563" cy="1285875"/>
          </a:xfrm>
          <a:prstGeom prst="rect">
            <a:avLst/>
          </a:prstGeom>
          <a:noFill/>
          <a:ln w="9525">
            <a:solidFill>
              <a:schemeClr val="tx2"/>
            </a:solidFill>
            <a:miter lim="800000"/>
            <a:headEnd/>
            <a:tailEnd/>
          </a:ln>
        </p:spPr>
      </p:pic>
      <p:sp>
        <p:nvSpPr>
          <p:cNvPr id="3258394" name="Text Box 26"/>
          <p:cNvSpPr txBox="1">
            <a:spLocks noChangeArrowheads="1"/>
          </p:cNvSpPr>
          <p:nvPr/>
        </p:nvSpPr>
        <p:spPr bwMode="auto">
          <a:xfrm>
            <a:off x="6802438" y="4202113"/>
            <a:ext cx="2197100" cy="730250"/>
          </a:xfrm>
          <a:prstGeom prst="rect">
            <a:avLst/>
          </a:prstGeom>
          <a:noFill/>
          <a:ln w="12700">
            <a:noFill/>
            <a:miter lim="800000"/>
            <a:headEnd/>
            <a:tailEnd/>
          </a:ln>
          <a:effectLst/>
        </p:spPr>
        <p:txBody>
          <a:bodyPr>
            <a:spAutoFit/>
          </a:bodyPr>
          <a:lstStyle/>
          <a:p>
            <a:pPr algn="l">
              <a:spcBef>
                <a:spcPct val="0"/>
              </a:spcBef>
              <a:buClrTx/>
              <a:buSzTx/>
              <a:buFontTx/>
              <a:buNone/>
            </a:pPr>
            <a:r>
              <a:rPr lang="en-US" sz="1400" b="1">
                <a:latin typeface="Arial" charset="0"/>
              </a:rPr>
              <a:t>Military Command and </a:t>
            </a:r>
          </a:p>
          <a:p>
            <a:pPr algn="l">
              <a:spcBef>
                <a:spcPct val="0"/>
              </a:spcBef>
              <a:buClrTx/>
              <a:buSzTx/>
              <a:buFontTx/>
              <a:buNone/>
            </a:pPr>
            <a:r>
              <a:rPr lang="en-US" sz="1400" b="1">
                <a:latin typeface="Arial" charset="0"/>
              </a:rPr>
              <a:t>Control Systems</a:t>
            </a:r>
          </a:p>
          <a:p>
            <a:pPr algn="l">
              <a:spcBef>
                <a:spcPct val="0"/>
              </a:spcBef>
              <a:buClrTx/>
              <a:buSzTx/>
              <a:buFont typeface="Wingdings" pitchFamily="2" charset="2"/>
              <a:buNone/>
            </a:pPr>
            <a:endParaRPr lang="en-US" sz="1400" b="1">
              <a:latin typeface="Arial" charset="0"/>
            </a:endParaRPr>
          </a:p>
        </p:txBody>
      </p:sp>
      <p:pic>
        <p:nvPicPr>
          <p:cNvPr id="3258395" name="Picture 27"/>
          <p:cNvPicPr>
            <a:picLocks noChangeAspect="1" noChangeArrowheads="1"/>
          </p:cNvPicPr>
          <p:nvPr/>
        </p:nvPicPr>
        <p:blipFill>
          <a:blip r:embed="rId7"/>
          <a:srcRect l="5339" t="13368" r="7031" b="6944"/>
          <a:stretch>
            <a:fillRect/>
          </a:stretch>
        </p:blipFill>
        <p:spPr bwMode="auto">
          <a:xfrm>
            <a:off x="6843713" y="2589213"/>
            <a:ext cx="1970087" cy="1343025"/>
          </a:xfrm>
          <a:prstGeom prst="rect">
            <a:avLst/>
          </a:prstGeom>
          <a:noFill/>
          <a:ln w="12700">
            <a:noFill/>
            <a:miter lim="800000"/>
            <a:headEnd/>
            <a:tailEnd/>
          </a:ln>
          <a:effectLst/>
        </p:spPr>
      </p:pic>
      <p:sp>
        <p:nvSpPr>
          <p:cNvPr id="3258396" name="Text Box 28"/>
          <p:cNvSpPr txBox="1">
            <a:spLocks noChangeArrowheads="1"/>
          </p:cNvSpPr>
          <p:nvPr/>
        </p:nvSpPr>
        <p:spPr bwMode="auto">
          <a:xfrm>
            <a:off x="6916738" y="2303463"/>
            <a:ext cx="2074862" cy="517525"/>
          </a:xfrm>
          <a:prstGeom prst="rect">
            <a:avLst/>
          </a:prstGeom>
          <a:noFill/>
          <a:ln w="12700">
            <a:noFill/>
            <a:miter lim="800000"/>
            <a:headEnd/>
            <a:tailEnd/>
          </a:ln>
          <a:effectLst/>
        </p:spPr>
        <p:txBody>
          <a:bodyPr>
            <a:spAutoFit/>
          </a:bodyPr>
          <a:lstStyle/>
          <a:p>
            <a:pPr algn="l">
              <a:spcBef>
                <a:spcPct val="0"/>
              </a:spcBef>
              <a:buClrTx/>
              <a:buSzTx/>
              <a:buFontTx/>
              <a:buNone/>
            </a:pPr>
            <a:r>
              <a:rPr lang="en-US" sz="1400" b="1">
                <a:latin typeface="Arial" charset="0"/>
              </a:rPr>
              <a:t>JAAWIN / </a:t>
            </a:r>
            <a:r>
              <a:rPr lang="en-US" sz="1400" b="1">
                <a:solidFill>
                  <a:srgbClr val="FF3300"/>
                </a:solidFill>
                <a:latin typeface="Arial" charset="0"/>
              </a:rPr>
              <a:t>JAAWIN-S</a:t>
            </a:r>
          </a:p>
          <a:p>
            <a:pPr algn="l">
              <a:spcBef>
                <a:spcPct val="0"/>
              </a:spcBef>
              <a:buClrTx/>
              <a:buSzTx/>
              <a:buFont typeface="Wingdings" pitchFamily="2" charset="2"/>
              <a:buNone/>
            </a:pPr>
            <a:endParaRPr lang="en-US" sz="1400" b="1">
              <a:latin typeface="Arial" charset="0"/>
            </a:endParaRPr>
          </a:p>
        </p:txBody>
      </p:sp>
      <p:sp>
        <p:nvSpPr>
          <p:cNvPr id="3258397" name="Line 29"/>
          <p:cNvSpPr>
            <a:spLocks noChangeShapeType="1"/>
          </p:cNvSpPr>
          <p:nvPr/>
        </p:nvSpPr>
        <p:spPr bwMode="auto">
          <a:xfrm>
            <a:off x="3305175" y="5089525"/>
            <a:ext cx="2476500" cy="0"/>
          </a:xfrm>
          <a:prstGeom prst="line">
            <a:avLst/>
          </a:prstGeom>
          <a:noFill/>
          <a:ln w="12700">
            <a:solidFill>
              <a:schemeClr val="tx1"/>
            </a:solidFill>
            <a:round/>
            <a:headEnd/>
            <a:tailEnd/>
          </a:ln>
          <a:effectLst/>
        </p:spPr>
        <p:txBody>
          <a:bodyPr/>
          <a:lstStyle/>
          <a:p>
            <a:endParaRPr lang="en-US"/>
          </a:p>
        </p:txBody>
      </p:sp>
      <p:sp>
        <p:nvSpPr>
          <p:cNvPr id="3258398" name="Line 30"/>
          <p:cNvSpPr>
            <a:spLocks noChangeShapeType="1"/>
          </p:cNvSpPr>
          <p:nvPr/>
        </p:nvSpPr>
        <p:spPr bwMode="auto">
          <a:xfrm>
            <a:off x="6180138" y="1560513"/>
            <a:ext cx="508000" cy="12700"/>
          </a:xfrm>
          <a:prstGeom prst="line">
            <a:avLst/>
          </a:prstGeom>
          <a:noFill/>
          <a:ln w="76200">
            <a:solidFill>
              <a:schemeClr val="accent2"/>
            </a:solidFill>
            <a:round/>
            <a:headEnd/>
            <a:tailEnd type="triangle" w="med" len="med"/>
          </a:ln>
          <a:effectLst/>
        </p:spPr>
        <p:txBody>
          <a:bodyPr wrap="none" anchor="ctr"/>
          <a:lstStyle/>
          <a:p>
            <a:endParaRPr lang="en-US"/>
          </a:p>
        </p:txBody>
      </p:sp>
      <p:sp>
        <p:nvSpPr>
          <p:cNvPr id="3258399" name="Rectangle 31"/>
          <p:cNvSpPr>
            <a:spLocks noChangeArrowheads="1"/>
          </p:cNvSpPr>
          <p:nvPr/>
        </p:nvSpPr>
        <p:spPr bwMode="auto">
          <a:xfrm>
            <a:off x="2830513" y="5089525"/>
            <a:ext cx="4968875" cy="1366838"/>
          </a:xfrm>
          <a:prstGeom prst="rect">
            <a:avLst/>
          </a:prstGeom>
          <a:noFill/>
          <a:ln w="12700">
            <a:noFill/>
            <a:miter lim="800000"/>
            <a:headEnd/>
            <a:tailEnd/>
          </a:ln>
          <a:effectLst/>
        </p:spPr>
        <p:txBody>
          <a:bodyPr lIns="90488" tIns="44450" rIns="90488" bIns="44450">
            <a:spAutoFit/>
          </a:bodyPr>
          <a:lstStyle/>
          <a:p>
            <a:pPr algn="l">
              <a:spcBef>
                <a:spcPct val="0"/>
              </a:spcBef>
              <a:buClrTx/>
              <a:buSzTx/>
              <a:buFont typeface="Wingdings" pitchFamily="2" charset="2"/>
              <a:buChar char="§"/>
            </a:pPr>
            <a:r>
              <a:rPr lang="en-US" b="1">
                <a:latin typeface="Arial" charset="0"/>
              </a:rPr>
              <a:t> Satellite Data Handling System (SDHS)</a:t>
            </a:r>
          </a:p>
          <a:p>
            <a:pPr algn="l">
              <a:spcBef>
                <a:spcPct val="0"/>
              </a:spcBef>
              <a:buClrTx/>
              <a:buSzTx/>
              <a:buFont typeface="Wingdings" pitchFamily="2" charset="2"/>
              <a:buChar char="§"/>
            </a:pPr>
            <a:r>
              <a:rPr lang="en-US" b="1">
                <a:latin typeface="Arial" charset="0"/>
              </a:rPr>
              <a:t> Cloud Depiction and Forecast System (CDFS II) </a:t>
            </a:r>
          </a:p>
          <a:p>
            <a:pPr algn="l">
              <a:spcBef>
                <a:spcPct val="0"/>
              </a:spcBef>
              <a:buClrTx/>
              <a:buSzTx/>
              <a:buFont typeface="Wingdings" pitchFamily="2" charset="2"/>
              <a:buChar char="§"/>
            </a:pPr>
            <a:r>
              <a:rPr lang="en-US" b="1">
                <a:latin typeface="Arial" charset="0"/>
              </a:rPr>
              <a:t> Satellite Image Display/Analysis System (SIDAS)</a:t>
            </a:r>
          </a:p>
          <a:p>
            <a:pPr algn="l">
              <a:spcBef>
                <a:spcPct val="0"/>
              </a:spcBef>
              <a:buClrTx/>
              <a:buSzTx/>
              <a:buFont typeface="Wingdings" pitchFamily="2" charset="2"/>
              <a:buChar char="§"/>
            </a:pPr>
            <a:r>
              <a:rPr lang="en-US" b="1">
                <a:latin typeface="Arial" charset="0"/>
              </a:rPr>
              <a:t> Space WX Analysis &amp; Forecast System (SWAFS)</a:t>
            </a:r>
          </a:p>
          <a:p>
            <a:pPr algn="l">
              <a:spcBef>
                <a:spcPct val="0"/>
              </a:spcBef>
              <a:buClrTx/>
              <a:buSzTx/>
              <a:buFont typeface="Wingdings" pitchFamily="2" charset="2"/>
              <a:buChar char="§"/>
            </a:pPr>
            <a:r>
              <a:rPr lang="en-US" b="1">
                <a:latin typeface="Arial" charset="0"/>
              </a:rPr>
              <a:t> Mesoscale Model (MM5)</a:t>
            </a:r>
          </a:p>
          <a:p>
            <a:pPr algn="l">
              <a:spcBef>
                <a:spcPct val="0"/>
              </a:spcBef>
              <a:buClrTx/>
              <a:buSzTx/>
              <a:buFont typeface="Wingdings" pitchFamily="2" charset="2"/>
              <a:buChar char="§"/>
            </a:pPr>
            <a:r>
              <a:rPr lang="en-US" b="1">
                <a:latin typeface="Arial" charset="0"/>
              </a:rPr>
              <a:t> Land/Surface Model (AGRMET)</a:t>
            </a:r>
          </a:p>
          <a:p>
            <a:pPr algn="l">
              <a:spcBef>
                <a:spcPct val="0"/>
              </a:spcBef>
              <a:buClrTx/>
              <a:buSzTx/>
              <a:buFont typeface="Wingdings" pitchFamily="2" charset="2"/>
              <a:buChar char="§"/>
            </a:pPr>
            <a:r>
              <a:rPr lang="en-US" b="1">
                <a:latin typeface="Arial" charset="0"/>
              </a:rPr>
              <a:t> Joint METOC Broker Language Databases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0"/>
          </p:nvPr>
        </p:nvSpPr>
        <p:spPr/>
        <p:txBody>
          <a:bodyPr/>
          <a:lstStyle/>
          <a:p>
            <a:fld id="{82260A9D-2790-4E7E-9CC5-681F36D29A09}" type="slidenum">
              <a:rPr lang="en-US"/>
              <a:pPr/>
              <a:t>8</a:t>
            </a:fld>
            <a:endParaRPr lang="en-US">
              <a:solidFill>
                <a:schemeClr val="bg2"/>
              </a:solidFill>
            </a:endParaRPr>
          </a:p>
        </p:txBody>
      </p:sp>
      <p:graphicFrame>
        <p:nvGraphicFramePr>
          <p:cNvPr id="3234899" name="Group 83"/>
          <p:cNvGraphicFramePr>
            <a:graphicFrameLocks noGrp="1"/>
          </p:cNvGraphicFramePr>
          <p:nvPr/>
        </p:nvGraphicFramePr>
        <p:xfrm>
          <a:off x="4360863" y="1323975"/>
          <a:ext cx="4498975" cy="5033963"/>
        </p:xfrm>
        <a:graphic>
          <a:graphicData uri="http://schemas.openxmlformats.org/drawingml/2006/table">
            <a:tbl>
              <a:tblPr/>
              <a:tblGrid>
                <a:gridCol w="1582737"/>
                <a:gridCol w="2916238"/>
              </a:tblGrid>
              <a:tr h="628650">
                <a:tc gridSpan="2">
                  <a:txBody>
                    <a:bodyPr/>
                    <a:lstStyle/>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800" b="1" i="0" u="none" strike="noStrike" cap="none" normalizeH="0" baseline="0" smtClean="0">
                          <a:ln>
                            <a:noFill/>
                          </a:ln>
                          <a:solidFill>
                            <a:schemeClr val="tx1"/>
                          </a:solidFill>
                          <a:effectLst/>
                          <a:latin typeface="Arial" charset="0"/>
                        </a:rPr>
                        <a:t>Global, real-time, cloud analysis.  Provides input to National Intelligence Community, cloud forecast model, and global soil temperature and moisture analysis.</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r>
              <a:tr h="417513">
                <a:tc>
                  <a:txBody>
                    <a:bodyPr/>
                    <a:lstStyle/>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Frequency</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Hourly</a:t>
                      </a:r>
                    </a:p>
                  </a:txBody>
                  <a:tcPr horzOverflow="overflow">
                    <a:lnL>
                      <a:noFill/>
                    </a:lnL>
                    <a:lnR cap="flat">
                      <a:noFill/>
                    </a:lnR>
                    <a:lnT>
                      <a:noFill/>
                    </a:lnT>
                    <a:lnB>
                      <a:noFill/>
                    </a:lnB>
                    <a:lnTlToBr>
                      <a:noFill/>
                    </a:lnTlToBr>
                    <a:lnBlToTr>
                      <a:noFill/>
                    </a:lnBlToTr>
                    <a:noFill/>
                  </a:tcPr>
                </a:tc>
              </a:tr>
              <a:tr h="387350">
                <a:tc>
                  <a:txBody>
                    <a:bodyPr/>
                    <a:lstStyle/>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Resolution</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12.5 nm (24 km)</a:t>
                      </a:r>
                    </a:p>
                  </a:txBody>
                  <a:tcPr horzOverflow="overflow">
                    <a:lnL>
                      <a:noFill/>
                    </a:lnL>
                    <a:lnR cap="flat">
                      <a:noFill/>
                    </a:lnR>
                    <a:lnT>
                      <a:noFill/>
                    </a:lnT>
                    <a:lnB>
                      <a:noFill/>
                    </a:lnB>
                    <a:lnTlToBr>
                      <a:noFill/>
                    </a:lnTlToBr>
                    <a:lnBlToTr>
                      <a:noFill/>
                    </a:lnBlToTr>
                    <a:noFill/>
                  </a:tcPr>
                </a:tc>
              </a:tr>
              <a:tr h="1471613">
                <a:tc>
                  <a:txBody>
                    <a:bodyPr/>
                    <a:lstStyle/>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Inputs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Geostationary and polar orbiting satellite data</a:t>
                      </a:r>
                    </a:p>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NOGAPS temperatures</a:t>
                      </a:r>
                    </a:p>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SFCTMP &amp; SNODEP</a:t>
                      </a:r>
                    </a:p>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Surface observations</a:t>
                      </a:r>
                    </a:p>
                  </a:txBody>
                  <a:tcPr horzOverflow="overflow">
                    <a:lnL>
                      <a:noFill/>
                    </a:lnL>
                    <a:lnR cap="flat">
                      <a:noFill/>
                    </a:lnR>
                    <a:lnT>
                      <a:noFill/>
                    </a:lnT>
                    <a:lnB>
                      <a:noFill/>
                    </a:lnB>
                    <a:lnTlToBr>
                      <a:noFill/>
                    </a:lnTlToBr>
                    <a:lnBlToTr>
                      <a:noFill/>
                    </a:lnBlToTr>
                    <a:noFill/>
                  </a:tcPr>
                </a:tc>
              </a:tr>
              <a:tr h="1282700">
                <a:tc>
                  <a:txBody>
                    <a:bodyPr/>
                    <a:lstStyle/>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Outputs</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Total cloud amount</a:t>
                      </a:r>
                    </a:p>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Layer cloud amount</a:t>
                      </a:r>
                    </a:p>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Layer cloud type</a:t>
                      </a:r>
                    </a:p>
                    <a:p>
                      <a:pPr marL="0" marR="0" lvl="0" indent="0" algn="l" defTabSz="914400" rtl="0" eaLnBrk="0" fontAlgn="base" latinLnBrk="0" hangingPunct="0">
                        <a:lnSpc>
                          <a:spcPct val="90000"/>
                        </a:lnSpc>
                        <a:spcBef>
                          <a:spcPct val="50000"/>
                        </a:spcBef>
                        <a:spcAft>
                          <a:spcPct val="0"/>
                        </a:spcAft>
                        <a:buClr>
                          <a:srgbClr val="151C77"/>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Layer cloud base/top</a:t>
                      </a:r>
                    </a:p>
                  </a:txBody>
                  <a:tcPr horzOverflow="overflow">
                    <a:lnL>
                      <a:noFill/>
                    </a:lnL>
                    <a:lnR cap="flat">
                      <a:noFill/>
                    </a:lnR>
                    <a:lnT>
                      <a:noFill/>
                    </a:lnT>
                    <a:lnB cap="flat">
                      <a:noFill/>
                    </a:lnB>
                    <a:lnTlToBr>
                      <a:noFill/>
                    </a:lnTlToBr>
                    <a:lnBlToTr>
                      <a:noFill/>
                    </a:lnBlToTr>
                    <a:noFill/>
                  </a:tcPr>
                </a:tc>
              </a:tr>
            </a:tbl>
          </a:graphicData>
        </a:graphic>
      </p:graphicFrame>
      <p:pic>
        <p:nvPicPr>
          <p:cNvPr id="3234898" name="Picture 82" descr="Anal"/>
          <p:cNvPicPr>
            <a:picLocks noChangeAspect="1" noChangeArrowheads="1"/>
          </p:cNvPicPr>
          <p:nvPr/>
        </p:nvPicPr>
        <p:blipFill>
          <a:blip r:embed="rId3"/>
          <a:srcRect t="3868" b="2367"/>
          <a:stretch>
            <a:fillRect/>
          </a:stretch>
        </p:blipFill>
        <p:spPr bwMode="auto">
          <a:xfrm>
            <a:off x="503238" y="1790700"/>
            <a:ext cx="3757612" cy="3522663"/>
          </a:xfrm>
          <a:prstGeom prst="rect">
            <a:avLst/>
          </a:prstGeom>
          <a:noFill/>
        </p:spPr>
      </p:pic>
      <p:sp>
        <p:nvSpPr>
          <p:cNvPr id="3234901" name="Rectangle 85"/>
          <p:cNvSpPr>
            <a:spLocks noChangeArrowheads="1"/>
          </p:cNvSpPr>
          <p:nvPr>
            <p:ph type="title"/>
          </p:nvPr>
        </p:nvSpPr>
        <p:spPr bwMode="auto">
          <a:xfrm>
            <a:off x="647700" y="280988"/>
            <a:ext cx="7772400" cy="1143000"/>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2600"/>
              <a:t>World-Wide Merged Cloud Analysis</a:t>
            </a:r>
            <a:br>
              <a:rPr lang="en-US" sz="2600"/>
            </a:br>
            <a:r>
              <a:rPr lang="en-US" sz="2200"/>
              <a:t>(Cloud Analysis and Forecast System – CDFS II)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0"/>
          </p:nvPr>
        </p:nvSpPr>
        <p:spPr/>
        <p:txBody>
          <a:bodyPr/>
          <a:lstStyle/>
          <a:p>
            <a:fld id="{F12C009A-81EF-4FC7-A5FA-7143DFB3966C}" type="slidenum">
              <a:rPr lang="en-US"/>
              <a:pPr/>
              <a:t>9</a:t>
            </a:fld>
            <a:endParaRPr lang="en-US">
              <a:solidFill>
                <a:schemeClr val="bg2"/>
              </a:solidFill>
            </a:endParaRPr>
          </a:p>
        </p:txBody>
      </p:sp>
      <p:sp>
        <p:nvSpPr>
          <p:cNvPr id="3238914" name="Rectangle 2"/>
          <p:cNvSpPr>
            <a:spLocks noChangeArrowheads="1"/>
          </p:cNvSpPr>
          <p:nvPr>
            <p:ph type="title"/>
          </p:nvPr>
        </p:nvSpPr>
        <p:spPr bwMode="auto">
          <a:xfrm>
            <a:off x="1811338" y="165100"/>
            <a:ext cx="5718175" cy="827088"/>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3200"/>
              <a:t>Cloud Analysis/Forecast Data Flow</a:t>
            </a:r>
          </a:p>
        </p:txBody>
      </p:sp>
      <p:sp>
        <p:nvSpPr>
          <p:cNvPr id="3238915" name="Rectangle 3"/>
          <p:cNvSpPr>
            <a:spLocks noChangeArrowheads="1"/>
          </p:cNvSpPr>
          <p:nvPr/>
        </p:nvSpPr>
        <p:spPr bwMode="auto">
          <a:xfrm>
            <a:off x="230188" y="1303338"/>
            <a:ext cx="3322637" cy="850900"/>
          </a:xfrm>
          <a:prstGeom prst="rect">
            <a:avLst/>
          </a:prstGeom>
          <a:noFill/>
          <a:ln w="25400">
            <a:solidFill>
              <a:schemeClr val="tx1"/>
            </a:solidFill>
            <a:miter lim="800000"/>
            <a:headEnd/>
            <a:tailEnd/>
          </a:ln>
          <a:effectLst/>
        </p:spPr>
        <p:txBody>
          <a:bodyPr lIns="92075" tIns="46038" rIns="92075" bIns="46038">
            <a:spAutoFit/>
          </a:bodyPr>
          <a:lstStyle/>
          <a:p>
            <a:pPr>
              <a:spcBef>
                <a:spcPct val="0"/>
              </a:spcBef>
              <a:buClrTx/>
              <a:buSzTx/>
              <a:buFontTx/>
              <a:buNone/>
            </a:pPr>
            <a:r>
              <a:rPr lang="en-US" sz="1600" b="1" u="sng">
                <a:latin typeface="Arial" charset="0"/>
              </a:rPr>
              <a:t>Meteorological Satellite Data</a:t>
            </a:r>
            <a:endParaRPr lang="en-US" sz="1600">
              <a:latin typeface="Arial" charset="0"/>
            </a:endParaRPr>
          </a:p>
          <a:p>
            <a:pPr lvl="1" algn="l">
              <a:spcBef>
                <a:spcPct val="0"/>
              </a:spcBef>
              <a:buClrTx/>
              <a:buSzTx/>
              <a:buFontTx/>
              <a:buNone/>
            </a:pPr>
            <a:r>
              <a:rPr lang="en-US" sz="1600">
                <a:latin typeface="Arial" charset="0"/>
              </a:rPr>
              <a:t> </a:t>
            </a:r>
            <a:r>
              <a:rPr lang="en-US" sz="1600">
                <a:latin typeface="Arial" charset="0"/>
                <a:cs typeface="Arial" charset="0"/>
              </a:rPr>
              <a:t>•</a:t>
            </a:r>
            <a:r>
              <a:rPr lang="en-US" sz="1600">
                <a:latin typeface="Arial" charset="0"/>
              </a:rPr>
              <a:t> DMSP     </a:t>
            </a:r>
            <a:r>
              <a:rPr lang="en-US" sz="1600">
                <a:latin typeface="Arial" charset="0"/>
                <a:cs typeface="Arial" charset="0"/>
              </a:rPr>
              <a:t>• </a:t>
            </a:r>
            <a:r>
              <a:rPr lang="en-US" sz="1600">
                <a:latin typeface="Arial" charset="0"/>
              </a:rPr>
              <a:t>POES</a:t>
            </a:r>
          </a:p>
          <a:p>
            <a:pPr lvl="1" algn="l">
              <a:spcBef>
                <a:spcPct val="0"/>
              </a:spcBef>
              <a:buClrTx/>
              <a:buSzTx/>
              <a:buFontTx/>
              <a:buNone/>
            </a:pPr>
            <a:r>
              <a:rPr lang="en-US" sz="1600">
                <a:latin typeface="Arial" charset="0"/>
              </a:rPr>
              <a:t> </a:t>
            </a:r>
            <a:r>
              <a:rPr lang="en-US" sz="1600">
                <a:latin typeface="Arial" charset="0"/>
                <a:cs typeface="Arial" charset="0"/>
              </a:rPr>
              <a:t>•</a:t>
            </a:r>
            <a:r>
              <a:rPr lang="en-US" sz="1600">
                <a:latin typeface="Arial" charset="0"/>
              </a:rPr>
              <a:t> GOES     </a:t>
            </a:r>
            <a:r>
              <a:rPr lang="en-US" sz="1600">
                <a:latin typeface="Arial" charset="0"/>
                <a:cs typeface="Arial" charset="0"/>
              </a:rPr>
              <a:t>• </a:t>
            </a:r>
            <a:r>
              <a:rPr lang="en-US" sz="1600">
                <a:latin typeface="Arial" charset="0"/>
              </a:rPr>
              <a:t>METEOSAT </a:t>
            </a:r>
          </a:p>
        </p:txBody>
      </p:sp>
      <p:sp>
        <p:nvSpPr>
          <p:cNvPr id="3238916" name="Rectangle 4"/>
          <p:cNvSpPr>
            <a:spLocks noChangeArrowheads="1"/>
          </p:cNvSpPr>
          <p:nvPr/>
        </p:nvSpPr>
        <p:spPr bwMode="auto">
          <a:xfrm>
            <a:off x="3836988" y="1304925"/>
            <a:ext cx="1508125" cy="850900"/>
          </a:xfrm>
          <a:prstGeom prst="rect">
            <a:avLst/>
          </a:prstGeom>
          <a:noFill/>
          <a:ln w="25400">
            <a:solidFill>
              <a:schemeClr val="tx1"/>
            </a:solidFill>
            <a:miter lim="800000"/>
            <a:headEnd/>
            <a:tailEnd/>
          </a:ln>
          <a:effectLst/>
        </p:spPr>
        <p:txBody>
          <a:bodyPr wrap="none" lIns="92075" tIns="46038" rIns="92075" bIns="46038">
            <a:spAutoFit/>
          </a:bodyPr>
          <a:lstStyle/>
          <a:p>
            <a:pPr algn="l">
              <a:spcBef>
                <a:spcPct val="0"/>
              </a:spcBef>
              <a:buClrTx/>
              <a:buSzTx/>
              <a:buFontTx/>
              <a:buNone/>
            </a:pPr>
            <a:r>
              <a:rPr lang="en-US" sz="1600" b="1" u="sng">
                <a:latin typeface="Arial" charset="0"/>
              </a:rPr>
              <a:t>Observations</a:t>
            </a:r>
            <a:endParaRPr lang="en-US" sz="1600">
              <a:latin typeface="Arial" charset="0"/>
            </a:endParaRPr>
          </a:p>
          <a:p>
            <a:pPr algn="l">
              <a:spcBef>
                <a:spcPct val="0"/>
              </a:spcBef>
              <a:buClrTx/>
              <a:buSzTx/>
              <a:buFontTx/>
              <a:buChar char="•"/>
            </a:pPr>
            <a:r>
              <a:rPr lang="en-US" sz="1600">
                <a:latin typeface="Arial" charset="0"/>
              </a:rPr>
              <a:t>  Surface</a:t>
            </a:r>
          </a:p>
          <a:p>
            <a:pPr algn="l">
              <a:spcBef>
                <a:spcPct val="0"/>
              </a:spcBef>
              <a:buClrTx/>
              <a:buSzTx/>
              <a:buFontTx/>
              <a:buChar char="•"/>
            </a:pPr>
            <a:r>
              <a:rPr lang="en-US" sz="1600">
                <a:latin typeface="Arial" charset="0"/>
              </a:rPr>
              <a:t>  Upper Air</a:t>
            </a:r>
          </a:p>
        </p:txBody>
      </p:sp>
      <p:sp>
        <p:nvSpPr>
          <p:cNvPr id="3238917" name="Rectangle 5"/>
          <p:cNvSpPr>
            <a:spLocks noChangeArrowheads="1"/>
          </p:cNvSpPr>
          <p:nvPr/>
        </p:nvSpPr>
        <p:spPr bwMode="auto">
          <a:xfrm>
            <a:off x="5761038" y="1304925"/>
            <a:ext cx="3100387" cy="850900"/>
          </a:xfrm>
          <a:prstGeom prst="rect">
            <a:avLst/>
          </a:prstGeom>
          <a:noFill/>
          <a:ln w="25400">
            <a:solidFill>
              <a:schemeClr val="tx1"/>
            </a:solidFill>
            <a:miter lim="800000"/>
            <a:headEnd/>
            <a:tailEnd/>
          </a:ln>
          <a:effectLst/>
        </p:spPr>
        <p:txBody>
          <a:bodyPr wrap="none" lIns="92075" tIns="46038" rIns="92075" bIns="46038">
            <a:spAutoFit/>
          </a:bodyPr>
          <a:lstStyle/>
          <a:p>
            <a:pPr algn="l">
              <a:spcBef>
                <a:spcPct val="0"/>
              </a:spcBef>
              <a:buClrTx/>
              <a:buSzTx/>
              <a:buFontTx/>
              <a:buNone/>
            </a:pPr>
            <a:r>
              <a:rPr lang="en-US" sz="1600" b="1" u="sng">
                <a:latin typeface="Arial" charset="0"/>
              </a:rPr>
              <a:t>Specialized Gridded Analyses</a:t>
            </a:r>
            <a:endParaRPr lang="en-US" sz="1600">
              <a:latin typeface="Arial" charset="0"/>
            </a:endParaRPr>
          </a:p>
          <a:p>
            <a:pPr lvl="1" algn="l">
              <a:spcBef>
                <a:spcPct val="0"/>
              </a:spcBef>
              <a:buClrTx/>
              <a:buSzTx/>
              <a:buFontTx/>
              <a:buChar char="•"/>
            </a:pPr>
            <a:r>
              <a:rPr lang="en-US" sz="1600">
                <a:latin typeface="Arial" charset="0"/>
              </a:rPr>
              <a:t>  Surface Temperature</a:t>
            </a:r>
          </a:p>
          <a:p>
            <a:pPr lvl="1" algn="l">
              <a:spcBef>
                <a:spcPct val="0"/>
              </a:spcBef>
              <a:buClrTx/>
              <a:buSzTx/>
              <a:buFontTx/>
              <a:buChar char="•"/>
            </a:pPr>
            <a:r>
              <a:rPr lang="en-US" sz="1600">
                <a:latin typeface="Arial" charset="0"/>
              </a:rPr>
              <a:t>  Snow Depth</a:t>
            </a:r>
          </a:p>
        </p:txBody>
      </p:sp>
      <p:sp>
        <p:nvSpPr>
          <p:cNvPr id="3238918" name="Rectangle 6"/>
          <p:cNvSpPr>
            <a:spLocks noChangeArrowheads="1"/>
          </p:cNvSpPr>
          <p:nvPr/>
        </p:nvSpPr>
        <p:spPr bwMode="auto">
          <a:xfrm>
            <a:off x="3752850" y="2428875"/>
            <a:ext cx="1676400" cy="606425"/>
          </a:xfrm>
          <a:prstGeom prst="rect">
            <a:avLst/>
          </a:prstGeom>
          <a:solidFill>
            <a:schemeClr val="bg1"/>
          </a:solidFill>
          <a:ln w="25400">
            <a:solidFill>
              <a:schemeClr val="tx1"/>
            </a:solidFill>
            <a:miter lim="800000"/>
            <a:headEnd/>
            <a:tailEnd/>
          </a:ln>
          <a:effectLst/>
        </p:spPr>
        <p:txBody>
          <a:bodyPr wrap="none" lIns="92075" tIns="46038" rIns="92075" bIns="46038">
            <a:spAutoFit/>
          </a:bodyPr>
          <a:lstStyle/>
          <a:p>
            <a:pPr>
              <a:spcBef>
                <a:spcPct val="0"/>
              </a:spcBef>
              <a:buClrTx/>
              <a:buSzTx/>
              <a:buFontTx/>
              <a:buNone/>
            </a:pPr>
            <a:r>
              <a:rPr lang="en-US" sz="1600" b="1" u="sng">
                <a:latin typeface="Arial" charset="0"/>
              </a:rPr>
              <a:t>Cloud Analysis</a:t>
            </a:r>
            <a:endParaRPr lang="en-US" sz="1600">
              <a:latin typeface="Arial" charset="0"/>
            </a:endParaRPr>
          </a:p>
          <a:p>
            <a:pPr>
              <a:spcBef>
                <a:spcPct val="0"/>
              </a:spcBef>
              <a:buClrTx/>
              <a:buSzTx/>
              <a:buFontTx/>
              <a:buNone/>
            </a:pPr>
            <a:r>
              <a:rPr lang="en-US" sz="1600">
                <a:latin typeface="Arial" charset="0"/>
              </a:rPr>
              <a:t>WWMCA</a:t>
            </a:r>
          </a:p>
        </p:txBody>
      </p:sp>
      <p:pic>
        <p:nvPicPr>
          <p:cNvPr id="3238919" name="Picture 7"/>
          <p:cNvPicPr>
            <a:picLocks noChangeArrowheads="1"/>
          </p:cNvPicPr>
          <p:nvPr/>
        </p:nvPicPr>
        <p:blipFill>
          <a:blip r:embed="rId2"/>
          <a:srcRect/>
          <a:stretch>
            <a:fillRect/>
          </a:stretch>
        </p:blipFill>
        <p:spPr bwMode="auto">
          <a:xfrm>
            <a:off x="4065588" y="3257550"/>
            <a:ext cx="1050925" cy="609600"/>
          </a:xfrm>
          <a:prstGeom prst="rect">
            <a:avLst/>
          </a:prstGeom>
          <a:noFill/>
          <a:ln w="9525">
            <a:solidFill>
              <a:schemeClr val="tx1"/>
            </a:solidFill>
            <a:miter lim="800000"/>
            <a:headEnd/>
            <a:tailEnd/>
          </a:ln>
          <a:effectLst/>
        </p:spPr>
      </p:pic>
      <p:pic>
        <p:nvPicPr>
          <p:cNvPr id="3238920" name="Picture 8" descr="firstImageWith9Satellites"/>
          <p:cNvPicPr>
            <a:picLocks noChangeAspect="1" noChangeArrowheads="1"/>
          </p:cNvPicPr>
          <p:nvPr/>
        </p:nvPicPr>
        <p:blipFill>
          <a:blip r:embed="rId3"/>
          <a:srcRect/>
          <a:stretch>
            <a:fillRect/>
          </a:stretch>
        </p:blipFill>
        <p:spPr bwMode="auto">
          <a:xfrm>
            <a:off x="6956425" y="4660900"/>
            <a:ext cx="1905000" cy="1736725"/>
          </a:xfrm>
          <a:prstGeom prst="rect">
            <a:avLst/>
          </a:prstGeom>
          <a:noFill/>
          <a:ln w="9525">
            <a:solidFill>
              <a:schemeClr val="tx1"/>
            </a:solidFill>
            <a:miter lim="800000"/>
            <a:headEnd/>
            <a:tailEnd/>
          </a:ln>
        </p:spPr>
      </p:pic>
      <p:pic>
        <p:nvPicPr>
          <p:cNvPr id="3238921" name="Picture 9"/>
          <p:cNvPicPr>
            <a:picLocks noChangeArrowheads="1"/>
          </p:cNvPicPr>
          <p:nvPr/>
        </p:nvPicPr>
        <p:blipFill>
          <a:blip r:embed="rId2"/>
          <a:srcRect/>
          <a:stretch>
            <a:fillRect/>
          </a:stretch>
        </p:blipFill>
        <p:spPr bwMode="auto">
          <a:xfrm>
            <a:off x="4065588" y="5219700"/>
            <a:ext cx="1050925" cy="609600"/>
          </a:xfrm>
          <a:prstGeom prst="rect">
            <a:avLst/>
          </a:prstGeom>
          <a:noFill/>
          <a:ln w="9525">
            <a:solidFill>
              <a:schemeClr val="tx1"/>
            </a:solidFill>
            <a:miter lim="800000"/>
            <a:headEnd/>
            <a:tailEnd/>
          </a:ln>
          <a:effectLst/>
        </p:spPr>
      </p:pic>
      <p:sp>
        <p:nvSpPr>
          <p:cNvPr id="3238922" name="Rectangle 10"/>
          <p:cNvSpPr>
            <a:spLocks noChangeArrowheads="1"/>
          </p:cNvSpPr>
          <p:nvPr/>
        </p:nvSpPr>
        <p:spPr bwMode="auto">
          <a:xfrm>
            <a:off x="2914650" y="4143375"/>
            <a:ext cx="3352800" cy="850900"/>
          </a:xfrm>
          <a:prstGeom prst="rect">
            <a:avLst/>
          </a:prstGeom>
          <a:solidFill>
            <a:schemeClr val="bg1"/>
          </a:solidFill>
          <a:ln w="25400">
            <a:solidFill>
              <a:schemeClr val="tx1"/>
            </a:solidFill>
            <a:miter lim="800000"/>
            <a:headEnd/>
            <a:tailEnd/>
          </a:ln>
          <a:effectLst/>
        </p:spPr>
        <p:txBody>
          <a:bodyPr lIns="92075" tIns="46038" rIns="92075" bIns="46038">
            <a:spAutoFit/>
          </a:bodyPr>
          <a:lstStyle/>
          <a:p>
            <a:pPr>
              <a:spcBef>
                <a:spcPct val="0"/>
              </a:spcBef>
              <a:buClrTx/>
              <a:buSzTx/>
              <a:buFontTx/>
              <a:buNone/>
            </a:pPr>
            <a:r>
              <a:rPr lang="en-US" sz="1600" b="1" u="sng">
                <a:latin typeface="Arial" charset="0"/>
              </a:rPr>
              <a:t>Numerical Weather Prediction</a:t>
            </a:r>
            <a:endParaRPr lang="en-US" sz="1600">
              <a:latin typeface="Arial" charset="0"/>
            </a:endParaRPr>
          </a:p>
          <a:p>
            <a:pPr>
              <a:spcBef>
                <a:spcPct val="0"/>
              </a:spcBef>
              <a:buClrTx/>
              <a:buSzTx/>
              <a:buFontTx/>
              <a:buNone/>
            </a:pPr>
            <a:r>
              <a:rPr lang="en-US" sz="1600">
                <a:latin typeface="Arial" charset="0"/>
              </a:rPr>
              <a:t>Temperature, Pressure,</a:t>
            </a:r>
          </a:p>
          <a:p>
            <a:pPr>
              <a:spcBef>
                <a:spcPct val="0"/>
              </a:spcBef>
              <a:buClrTx/>
              <a:buSzTx/>
              <a:buFontTx/>
              <a:buNone/>
            </a:pPr>
            <a:r>
              <a:rPr lang="en-US" sz="1600">
                <a:latin typeface="Arial" charset="0"/>
              </a:rPr>
              <a:t>Moisture, Wind Fields</a:t>
            </a:r>
          </a:p>
        </p:txBody>
      </p:sp>
      <p:sp>
        <p:nvSpPr>
          <p:cNvPr id="3238923" name="Text Box 11"/>
          <p:cNvSpPr txBox="1">
            <a:spLocks noChangeArrowheads="1"/>
          </p:cNvSpPr>
          <p:nvPr/>
        </p:nvSpPr>
        <p:spPr bwMode="auto">
          <a:xfrm>
            <a:off x="3314700" y="3370263"/>
            <a:ext cx="666750" cy="366712"/>
          </a:xfrm>
          <a:prstGeom prst="rect">
            <a:avLst/>
          </a:prstGeom>
          <a:noFill/>
          <a:ln w="9525">
            <a:noFill/>
            <a:miter lim="800000"/>
            <a:headEnd/>
            <a:tailEnd/>
          </a:ln>
          <a:effectLst/>
        </p:spPr>
        <p:txBody>
          <a:bodyPr wrap="none">
            <a:spAutoFit/>
          </a:bodyPr>
          <a:lstStyle/>
          <a:p>
            <a:pPr algn="l">
              <a:spcBef>
                <a:spcPct val="0"/>
              </a:spcBef>
              <a:buClrTx/>
              <a:buSzTx/>
              <a:buFontTx/>
              <a:buNone/>
            </a:pPr>
            <a:r>
              <a:rPr lang="en-US" sz="1800" b="1">
                <a:solidFill>
                  <a:srgbClr val="151C77"/>
                </a:solidFill>
                <a:latin typeface="Arial" charset="0"/>
              </a:rPr>
              <a:t>FITL</a:t>
            </a:r>
          </a:p>
        </p:txBody>
      </p:sp>
      <p:sp>
        <p:nvSpPr>
          <p:cNvPr id="3238924" name="Text Box 12"/>
          <p:cNvSpPr txBox="1">
            <a:spLocks noChangeArrowheads="1"/>
          </p:cNvSpPr>
          <p:nvPr/>
        </p:nvSpPr>
        <p:spPr bwMode="auto">
          <a:xfrm>
            <a:off x="3314700" y="5327650"/>
            <a:ext cx="666750" cy="366713"/>
          </a:xfrm>
          <a:prstGeom prst="rect">
            <a:avLst/>
          </a:prstGeom>
          <a:noFill/>
          <a:ln w="9525">
            <a:noFill/>
            <a:miter lim="800000"/>
            <a:headEnd/>
            <a:tailEnd/>
          </a:ln>
          <a:effectLst/>
        </p:spPr>
        <p:txBody>
          <a:bodyPr wrap="none">
            <a:spAutoFit/>
          </a:bodyPr>
          <a:lstStyle/>
          <a:p>
            <a:pPr algn="l">
              <a:spcBef>
                <a:spcPct val="0"/>
              </a:spcBef>
              <a:buClrTx/>
              <a:buSzTx/>
              <a:buFontTx/>
              <a:buNone/>
            </a:pPr>
            <a:r>
              <a:rPr lang="en-US" sz="1800" b="1">
                <a:solidFill>
                  <a:srgbClr val="151C77"/>
                </a:solidFill>
                <a:latin typeface="Arial" charset="0"/>
              </a:rPr>
              <a:t>FITL</a:t>
            </a:r>
          </a:p>
        </p:txBody>
      </p:sp>
      <p:cxnSp>
        <p:nvCxnSpPr>
          <p:cNvPr id="3238925" name="AutoShape 13"/>
          <p:cNvCxnSpPr>
            <a:cxnSpLocks noChangeShapeType="1"/>
            <a:stCxn id="3238916" idx="2"/>
            <a:endCxn id="3238918" idx="0"/>
          </p:cNvCxnSpPr>
          <p:nvPr/>
        </p:nvCxnSpPr>
        <p:spPr bwMode="auto">
          <a:xfrm>
            <a:off x="4591050" y="2168525"/>
            <a:ext cx="0" cy="247650"/>
          </a:xfrm>
          <a:prstGeom prst="straightConnector1">
            <a:avLst/>
          </a:prstGeom>
          <a:noFill/>
          <a:ln w="19050">
            <a:solidFill>
              <a:schemeClr val="tx1"/>
            </a:solidFill>
            <a:round/>
            <a:headEnd/>
            <a:tailEnd/>
          </a:ln>
          <a:effectLst/>
        </p:spPr>
      </p:cxnSp>
      <p:cxnSp>
        <p:nvCxnSpPr>
          <p:cNvPr id="3238926" name="AutoShape 14"/>
          <p:cNvCxnSpPr>
            <a:cxnSpLocks noChangeShapeType="1"/>
            <a:stCxn id="3238918" idx="2"/>
            <a:endCxn id="0" idx="0"/>
          </p:cNvCxnSpPr>
          <p:nvPr/>
        </p:nvCxnSpPr>
        <p:spPr bwMode="auto">
          <a:xfrm>
            <a:off x="4591050" y="3048000"/>
            <a:ext cx="0" cy="209550"/>
          </a:xfrm>
          <a:prstGeom prst="straightConnector1">
            <a:avLst/>
          </a:prstGeom>
          <a:noFill/>
          <a:ln w="19050">
            <a:solidFill>
              <a:schemeClr val="tx1"/>
            </a:solidFill>
            <a:round/>
            <a:headEnd/>
            <a:tailEnd/>
          </a:ln>
          <a:effectLst/>
        </p:spPr>
      </p:cxnSp>
      <p:cxnSp>
        <p:nvCxnSpPr>
          <p:cNvPr id="3238927" name="AutoShape 15"/>
          <p:cNvCxnSpPr>
            <a:cxnSpLocks noChangeShapeType="1"/>
            <a:stCxn id="0" idx="2"/>
            <a:endCxn id="3238922" idx="0"/>
          </p:cNvCxnSpPr>
          <p:nvPr/>
        </p:nvCxnSpPr>
        <p:spPr bwMode="auto">
          <a:xfrm>
            <a:off x="4591050" y="3867150"/>
            <a:ext cx="0" cy="263525"/>
          </a:xfrm>
          <a:prstGeom prst="straightConnector1">
            <a:avLst/>
          </a:prstGeom>
          <a:noFill/>
          <a:ln w="19050">
            <a:solidFill>
              <a:schemeClr val="tx1"/>
            </a:solidFill>
            <a:round/>
            <a:headEnd/>
            <a:tailEnd/>
          </a:ln>
          <a:effectLst/>
        </p:spPr>
      </p:cxnSp>
      <p:cxnSp>
        <p:nvCxnSpPr>
          <p:cNvPr id="3238928" name="AutoShape 16"/>
          <p:cNvCxnSpPr>
            <a:cxnSpLocks noChangeShapeType="1"/>
            <a:stCxn id="3238922" idx="2"/>
            <a:endCxn id="0" idx="0"/>
          </p:cNvCxnSpPr>
          <p:nvPr/>
        </p:nvCxnSpPr>
        <p:spPr bwMode="auto">
          <a:xfrm>
            <a:off x="4591050" y="5006975"/>
            <a:ext cx="0" cy="212725"/>
          </a:xfrm>
          <a:prstGeom prst="straightConnector1">
            <a:avLst/>
          </a:prstGeom>
          <a:noFill/>
          <a:ln w="19050">
            <a:solidFill>
              <a:schemeClr val="tx1"/>
            </a:solidFill>
            <a:round/>
            <a:headEnd/>
            <a:tailEnd/>
          </a:ln>
          <a:effectLst/>
        </p:spPr>
      </p:cxnSp>
      <p:cxnSp>
        <p:nvCxnSpPr>
          <p:cNvPr id="3238929" name="AutoShape 17"/>
          <p:cNvCxnSpPr>
            <a:cxnSpLocks noChangeShapeType="1"/>
            <a:stCxn id="0" idx="3"/>
            <a:endCxn id="0" idx="1"/>
          </p:cNvCxnSpPr>
          <p:nvPr/>
        </p:nvCxnSpPr>
        <p:spPr bwMode="auto">
          <a:xfrm>
            <a:off x="5116513" y="5524500"/>
            <a:ext cx="1839912" cy="4763"/>
          </a:xfrm>
          <a:prstGeom prst="straightConnector1">
            <a:avLst/>
          </a:prstGeom>
          <a:noFill/>
          <a:ln w="19050">
            <a:solidFill>
              <a:schemeClr val="tx1"/>
            </a:solidFill>
            <a:round/>
            <a:headEnd/>
            <a:tailEnd type="triangle" w="med" len="med"/>
          </a:ln>
          <a:effectLst/>
        </p:spPr>
      </p:cxnSp>
      <p:cxnSp>
        <p:nvCxnSpPr>
          <p:cNvPr id="3238930" name="AutoShape 18"/>
          <p:cNvCxnSpPr>
            <a:cxnSpLocks noChangeShapeType="1"/>
            <a:stCxn id="3238915" idx="2"/>
            <a:endCxn id="3238918" idx="1"/>
          </p:cNvCxnSpPr>
          <p:nvPr/>
        </p:nvCxnSpPr>
        <p:spPr bwMode="auto">
          <a:xfrm rot="16200000" flipH="1">
            <a:off x="2533650" y="1525588"/>
            <a:ext cx="565150" cy="1847850"/>
          </a:xfrm>
          <a:prstGeom prst="bentConnector2">
            <a:avLst/>
          </a:prstGeom>
          <a:noFill/>
          <a:ln w="19050">
            <a:solidFill>
              <a:schemeClr val="tx1"/>
            </a:solidFill>
            <a:miter lim="800000"/>
            <a:headEnd/>
            <a:tailEnd type="triangle" w="med" len="med"/>
          </a:ln>
          <a:effectLst/>
        </p:spPr>
      </p:cxnSp>
      <p:cxnSp>
        <p:nvCxnSpPr>
          <p:cNvPr id="3238931" name="AutoShape 19"/>
          <p:cNvCxnSpPr>
            <a:cxnSpLocks noChangeShapeType="1"/>
            <a:stCxn id="3238917" idx="2"/>
            <a:endCxn id="3238918" idx="3"/>
          </p:cNvCxnSpPr>
          <p:nvPr/>
        </p:nvCxnSpPr>
        <p:spPr bwMode="auto">
          <a:xfrm rot="5400000">
            <a:off x="6095206" y="1515269"/>
            <a:ext cx="563563" cy="1870075"/>
          </a:xfrm>
          <a:prstGeom prst="bentConnector2">
            <a:avLst/>
          </a:prstGeom>
          <a:noFill/>
          <a:ln w="19050">
            <a:solidFill>
              <a:schemeClr val="tx1"/>
            </a:solidFill>
            <a:miter lim="800000"/>
            <a:headEnd/>
            <a:tailEnd type="triangle" w="med" len="med"/>
          </a:ln>
          <a:effectLst/>
        </p:spPr>
      </p:cxnSp>
      <p:sp>
        <p:nvSpPr>
          <p:cNvPr id="3238935" name="Text Box 23"/>
          <p:cNvSpPr txBox="1">
            <a:spLocks noChangeArrowheads="1"/>
          </p:cNvSpPr>
          <p:nvPr/>
        </p:nvSpPr>
        <p:spPr bwMode="auto">
          <a:xfrm>
            <a:off x="317500" y="6069013"/>
            <a:ext cx="2667000" cy="304800"/>
          </a:xfrm>
          <a:prstGeom prst="rect">
            <a:avLst/>
          </a:prstGeom>
          <a:noFill/>
          <a:ln w="9525">
            <a:noFill/>
            <a:miter lim="800000"/>
            <a:headEnd/>
            <a:tailEnd/>
          </a:ln>
          <a:effectLst/>
        </p:spPr>
        <p:txBody>
          <a:bodyPr wrap="none">
            <a:spAutoFit/>
          </a:bodyPr>
          <a:lstStyle/>
          <a:p>
            <a:pPr marL="282575" indent="-282575">
              <a:buFont typeface="Wingdings" pitchFamily="2" charset="2"/>
              <a:buNone/>
            </a:pPr>
            <a:r>
              <a:rPr lang="en-US" sz="1400" b="1" i="1">
                <a:solidFill>
                  <a:srgbClr val="151C77"/>
                </a:solidFill>
                <a:latin typeface="Arial" charset="0"/>
              </a:rPr>
              <a:t>FITL = Forecaster in the Loop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mdbrief">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151C77"/>
      </a:hlink>
      <a:folHlink>
        <a:srgbClr val="151C77"/>
      </a:folHlink>
    </a:clrScheme>
    <a:fontScheme name="cmdbrief">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0066FF"/>
          </a:solidFill>
          <a:prstDash val="solid"/>
          <a:round/>
          <a:headEnd type="triangle" w="med" len="med"/>
          <a:tailEnd type="triangle" w="med" len="med"/>
        </a:ln>
        <a:effectLst/>
      </a:spPr>
      <a:bodyPr vert="horz" wrap="square" lIns="91440" tIns="45720" rIns="91440" bIns="45720" numCol="1" anchor="t" anchorCtr="0" compatLnSpc="1">
        <a:prstTxWarp prst="textNoShape">
          <a:avLst/>
        </a:prstTxWarp>
      </a:bodyPr>
      <a:lstStyle>
        <a:defPPr marL="688975" marR="0" indent="-282575" algn="ctr" defTabSz="914400" rtl="0" eaLnBrk="0" fontAlgn="base" latinLnBrk="0" hangingPunct="0">
          <a:lnSpc>
            <a:spcPct val="100000"/>
          </a:lnSpc>
          <a:spcBef>
            <a:spcPct val="25000"/>
          </a:spcBef>
          <a:spcAft>
            <a:spcPct val="0"/>
          </a:spcAft>
          <a:buClr>
            <a:srgbClr val="151C77"/>
          </a:buClr>
          <a:buSzPct val="80000"/>
          <a:buFont typeface="Wingdings" pitchFamily="2" charset="2"/>
          <a:buChar char="n"/>
          <a:tabLst/>
          <a:defRPr kumimoji="0" lang="en-US" sz="1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0066FF"/>
          </a:solidFill>
          <a:prstDash val="solid"/>
          <a:round/>
          <a:headEnd type="triangle" w="med" len="med"/>
          <a:tailEnd type="triangle" w="med" len="med"/>
        </a:ln>
        <a:effectLst/>
      </a:spPr>
      <a:bodyPr vert="horz" wrap="square" lIns="91440" tIns="45720" rIns="91440" bIns="45720" numCol="1" anchor="t" anchorCtr="0" compatLnSpc="1">
        <a:prstTxWarp prst="textNoShape">
          <a:avLst/>
        </a:prstTxWarp>
      </a:bodyPr>
      <a:lstStyle>
        <a:defPPr marL="688975" marR="0" indent="-282575" algn="ctr" defTabSz="914400" rtl="0" eaLnBrk="0" fontAlgn="base" latinLnBrk="0" hangingPunct="0">
          <a:lnSpc>
            <a:spcPct val="100000"/>
          </a:lnSpc>
          <a:spcBef>
            <a:spcPct val="25000"/>
          </a:spcBef>
          <a:spcAft>
            <a:spcPct val="0"/>
          </a:spcAft>
          <a:buClr>
            <a:srgbClr val="151C77"/>
          </a:buClr>
          <a:buSzPct val="80000"/>
          <a:buFont typeface="Wingdings" pitchFamily="2" charset="2"/>
          <a:buChar char="n"/>
          <a:tabLst/>
          <a:defRPr kumimoji="0" lang="en-US" sz="1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mdbrie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mdbrief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mdbrief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mdbrief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dbrief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mdbrief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mdbrief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cmdbrief</Template>
  <TotalTime>16705</TotalTime>
  <Words>1187</Words>
  <Application>Microsoft PowerPoint</Application>
  <PresentationFormat>On-screen Show (4:3)</PresentationFormat>
  <Paragraphs>305</Paragraphs>
  <Slides>15</Slides>
  <Notes>13</Notes>
  <HiddenSlides>0</HiddenSlides>
  <MMClips>0</MMClips>
  <ScaleCrop>false</ScaleCrop>
  <HeadingPairs>
    <vt:vector size="8" baseType="variant">
      <vt:variant>
        <vt:lpstr>Fonts Used</vt:lpstr>
      </vt:variant>
      <vt:variant>
        <vt:i4>5</vt:i4>
      </vt:variant>
      <vt:variant>
        <vt:lpstr>Design Template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Times New Roman</vt:lpstr>
      <vt:lpstr>Arial</vt:lpstr>
      <vt:lpstr>Wingdings</vt:lpstr>
      <vt:lpstr>Century Schoolbook</vt:lpstr>
      <vt:lpstr>Arial Narrow</vt:lpstr>
      <vt:lpstr>cmdbrief</vt:lpstr>
      <vt:lpstr>Paint Shop Pro 5 Image</vt:lpstr>
      <vt:lpstr>Slide 1</vt:lpstr>
      <vt:lpstr>Overview</vt:lpstr>
      <vt:lpstr>Mission</vt:lpstr>
      <vt:lpstr>AFWA Civil Support</vt:lpstr>
      <vt:lpstr>Slide 5</vt:lpstr>
      <vt:lpstr>METSAT Data Architecture</vt:lpstr>
      <vt:lpstr>AFWA Process Overview</vt:lpstr>
      <vt:lpstr>World-Wide Merged Cloud Analysis (Cloud Analysis and Forecast System – CDFS II)</vt:lpstr>
      <vt:lpstr>Cloud Analysis/Forecast Data Flow</vt:lpstr>
      <vt:lpstr>Slide 10</vt:lpstr>
      <vt:lpstr>Notional NPOESS Architecture</vt:lpstr>
      <vt:lpstr>NPOESS EDRs of Interest</vt:lpstr>
      <vt:lpstr>NPOESS Exploitation at AFWA</vt:lpstr>
      <vt:lpstr>GOES-R Exploitation at AFWA</vt:lpstr>
      <vt:lpstr>Questions?</vt:lpstr>
    </vt:vector>
  </TitlesOfParts>
  <Company>USAF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grigsbyj</dc:creator>
  <cp:lastModifiedBy>TEC</cp:lastModifiedBy>
  <cp:revision>176</cp:revision>
  <cp:lastPrinted>2002-12-12T22:35:51Z</cp:lastPrinted>
  <dcterms:created xsi:type="dcterms:W3CDTF">2005-03-29T18:47:36Z</dcterms:created>
  <dcterms:modified xsi:type="dcterms:W3CDTF">2006-04-20T22:42:10Z</dcterms:modified>
</cp:coreProperties>
</file>