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4"/>
  </p:notesMasterIdLst>
  <p:handoutMasterIdLst>
    <p:handoutMasterId r:id="rId65"/>
  </p:handoutMasterIdLst>
  <p:sldIdLst>
    <p:sldId id="256" r:id="rId2"/>
    <p:sldId id="317" r:id="rId3"/>
    <p:sldId id="318" r:id="rId4"/>
    <p:sldId id="319" r:id="rId5"/>
    <p:sldId id="463" r:id="rId6"/>
    <p:sldId id="396" r:id="rId7"/>
    <p:sldId id="397" r:id="rId8"/>
    <p:sldId id="398" r:id="rId9"/>
    <p:sldId id="400" r:id="rId10"/>
    <p:sldId id="401" r:id="rId11"/>
    <p:sldId id="402" r:id="rId12"/>
    <p:sldId id="403" r:id="rId13"/>
    <p:sldId id="404" r:id="rId14"/>
    <p:sldId id="405" r:id="rId15"/>
    <p:sldId id="413" r:id="rId16"/>
    <p:sldId id="414" r:id="rId17"/>
    <p:sldId id="425" r:id="rId18"/>
    <p:sldId id="422" r:id="rId19"/>
    <p:sldId id="415" r:id="rId20"/>
    <p:sldId id="417" r:id="rId21"/>
    <p:sldId id="419" r:id="rId22"/>
    <p:sldId id="420" r:id="rId23"/>
    <p:sldId id="421" r:id="rId24"/>
    <p:sldId id="426" r:id="rId25"/>
    <p:sldId id="427" r:id="rId26"/>
    <p:sldId id="388" r:id="rId27"/>
    <p:sldId id="451" r:id="rId28"/>
    <p:sldId id="452" r:id="rId29"/>
    <p:sldId id="453" r:id="rId30"/>
    <p:sldId id="454" r:id="rId31"/>
    <p:sldId id="443" r:id="rId32"/>
    <p:sldId id="444" r:id="rId33"/>
    <p:sldId id="391" r:id="rId34"/>
    <p:sldId id="393" r:id="rId35"/>
    <p:sldId id="447" r:id="rId36"/>
    <p:sldId id="394" r:id="rId37"/>
    <p:sldId id="448" r:id="rId38"/>
    <p:sldId id="449" r:id="rId39"/>
    <p:sldId id="450" r:id="rId40"/>
    <p:sldId id="462" r:id="rId41"/>
    <p:sldId id="428" r:id="rId42"/>
    <p:sldId id="430" r:id="rId43"/>
    <p:sldId id="432" r:id="rId44"/>
    <p:sldId id="434" r:id="rId45"/>
    <p:sldId id="436" r:id="rId46"/>
    <p:sldId id="437" r:id="rId47"/>
    <p:sldId id="438" r:id="rId48"/>
    <p:sldId id="439" r:id="rId49"/>
    <p:sldId id="440" r:id="rId50"/>
    <p:sldId id="441" r:id="rId51"/>
    <p:sldId id="442" r:id="rId52"/>
    <p:sldId id="445" r:id="rId53"/>
    <p:sldId id="446" r:id="rId54"/>
    <p:sldId id="457" r:id="rId55"/>
    <p:sldId id="458" r:id="rId56"/>
    <p:sldId id="459" r:id="rId57"/>
    <p:sldId id="460" r:id="rId58"/>
    <p:sldId id="461" r:id="rId59"/>
    <p:sldId id="455" r:id="rId60"/>
    <p:sldId id="456" r:id="rId61"/>
    <p:sldId id="385" r:id="rId62"/>
    <p:sldId id="386" r:id="rId63"/>
  </p:sldIdLst>
  <p:sldSz cx="9144000" cy="6858000" type="screen4x3"/>
  <p:notesSz cx="7315200" cy="9601200"/>
  <p:defaultTextStyle>
    <a:defPPr>
      <a:defRPr lang="en-US"/>
    </a:defPPr>
    <a:lvl1pPr algn="l" rtl="0" eaLnBrk="0" fontAlgn="base" hangingPunct="0">
      <a:spcBef>
        <a:spcPct val="0"/>
      </a:spcBef>
      <a:spcAft>
        <a:spcPct val="0"/>
      </a:spcAft>
      <a:defRPr sz="3600" b="1" kern="1200">
        <a:solidFill>
          <a:srgbClr val="003D71"/>
        </a:solidFill>
        <a:latin typeface="Times New Roman" pitchFamily="18" charset="0"/>
        <a:ea typeface="+mn-ea"/>
        <a:cs typeface="+mn-cs"/>
      </a:defRPr>
    </a:lvl1pPr>
    <a:lvl2pPr marL="457200" algn="l" rtl="0" eaLnBrk="0" fontAlgn="base" hangingPunct="0">
      <a:spcBef>
        <a:spcPct val="0"/>
      </a:spcBef>
      <a:spcAft>
        <a:spcPct val="0"/>
      </a:spcAft>
      <a:defRPr sz="3600" b="1" kern="1200">
        <a:solidFill>
          <a:srgbClr val="003D71"/>
        </a:solidFill>
        <a:latin typeface="Times New Roman" pitchFamily="18" charset="0"/>
        <a:ea typeface="+mn-ea"/>
        <a:cs typeface="+mn-cs"/>
      </a:defRPr>
    </a:lvl2pPr>
    <a:lvl3pPr marL="914400" algn="l" rtl="0" eaLnBrk="0" fontAlgn="base" hangingPunct="0">
      <a:spcBef>
        <a:spcPct val="0"/>
      </a:spcBef>
      <a:spcAft>
        <a:spcPct val="0"/>
      </a:spcAft>
      <a:defRPr sz="3600" b="1" kern="1200">
        <a:solidFill>
          <a:srgbClr val="003D71"/>
        </a:solidFill>
        <a:latin typeface="Times New Roman" pitchFamily="18" charset="0"/>
        <a:ea typeface="+mn-ea"/>
        <a:cs typeface="+mn-cs"/>
      </a:defRPr>
    </a:lvl3pPr>
    <a:lvl4pPr marL="1371600" algn="l" rtl="0" eaLnBrk="0" fontAlgn="base" hangingPunct="0">
      <a:spcBef>
        <a:spcPct val="0"/>
      </a:spcBef>
      <a:spcAft>
        <a:spcPct val="0"/>
      </a:spcAft>
      <a:defRPr sz="3600" b="1" kern="1200">
        <a:solidFill>
          <a:srgbClr val="003D71"/>
        </a:solidFill>
        <a:latin typeface="Times New Roman" pitchFamily="18" charset="0"/>
        <a:ea typeface="+mn-ea"/>
        <a:cs typeface="+mn-cs"/>
      </a:defRPr>
    </a:lvl4pPr>
    <a:lvl5pPr marL="1828800" algn="l" rtl="0" eaLnBrk="0" fontAlgn="base" hangingPunct="0">
      <a:spcBef>
        <a:spcPct val="0"/>
      </a:spcBef>
      <a:spcAft>
        <a:spcPct val="0"/>
      </a:spcAft>
      <a:defRPr sz="3600" b="1" kern="1200">
        <a:solidFill>
          <a:srgbClr val="003D71"/>
        </a:solidFill>
        <a:latin typeface="Times New Roman" pitchFamily="18" charset="0"/>
        <a:ea typeface="+mn-ea"/>
        <a:cs typeface="+mn-cs"/>
      </a:defRPr>
    </a:lvl5pPr>
    <a:lvl6pPr marL="2286000" algn="l" defTabSz="914400" rtl="0" eaLnBrk="1" latinLnBrk="0" hangingPunct="1">
      <a:defRPr sz="3600" b="1" kern="1200">
        <a:solidFill>
          <a:srgbClr val="003D71"/>
        </a:solidFill>
        <a:latin typeface="Times New Roman" pitchFamily="18" charset="0"/>
        <a:ea typeface="+mn-ea"/>
        <a:cs typeface="+mn-cs"/>
      </a:defRPr>
    </a:lvl6pPr>
    <a:lvl7pPr marL="2743200" algn="l" defTabSz="914400" rtl="0" eaLnBrk="1" latinLnBrk="0" hangingPunct="1">
      <a:defRPr sz="3600" b="1" kern="1200">
        <a:solidFill>
          <a:srgbClr val="003D71"/>
        </a:solidFill>
        <a:latin typeface="Times New Roman" pitchFamily="18" charset="0"/>
        <a:ea typeface="+mn-ea"/>
        <a:cs typeface="+mn-cs"/>
      </a:defRPr>
    </a:lvl7pPr>
    <a:lvl8pPr marL="3200400" algn="l" defTabSz="914400" rtl="0" eaLnBrk="1" latinLnBrk="0" hangingPunct="1">
      <a:defRPr sz="3600" b="1" kern="1200">
        <a:solidFill>
          <a:srgbClr val="003D71"/>
        </a:solidFill>
        <a:latin typeface="Times New Roman" pitchFamily="18" charset="0"/>
        <a:ea typeface="+mn-ea"/>
        <a:cs typeface="+mn-cs"/>
      </a:defRPr>
    </a:lvl8pPr>
    <a:lvl9pPr marL="3657600" algn="l" defTabSz="914400" rtl="0" eaLnBrk="1" latinLnBrk="0" hangingPunct="1">
      <a:defRPr sz="3600" b="1" kern="1200">
        <a:solidFill>
          <a:srgbClr val="003D7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9C5A"/>
    <a:srgbClr val="A50021"/>
    <a:srgbClr val="A57D6D"/>
    <a:srgbClr val="88B2C0"/>
    <a:srgbClr val="003D71"/>
    <a:srgbClr val="33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0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20"/>
    </p:cViewPr>
  </p:sorterViewPr>
  <p:notesViewPr>
    <p:cSldViewPr>
      <p:cViewPr varScale="1">
        <p:scale>
          <a:sx n="57" d="100"/>
          <a:sy n="57" d="100"/>
        </p:scale>
        <p:origin x="-1194"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lvl1pPr defTabSz="957263" eaLnBrk="1" hangingPunct="1">
              <a:defRPr sz="1300" b="0">
                <a:solidFill>
                  <a:schemeClr val="tx1"/>
                </a:solidFill>
                <a:latin typeface="Arial" charset="0"/>
              </a:defRPr>
            </a:lvl1pPr>
          </a:lstStyle>
          <a:p>
            <a:endParaRPr lang="en-US"/>
          </a:p>
        </p:txBody>
      </p:sp>
      <p:sp>
        <p:nvSpPr>
          <p:cNvPr id="9318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lvl1pPr algn="r" defTabSz="957263" eaLnBrk="1" hangingPunct="1">
              <a:defRPr sz="1300" b="0">
                <a:solidFill>
                  <a:schemeClr val="tx1"/>
                </a:solidFill>
                <a:latin typeface="Arial" charset="0"/>
              </a:defRPr>
            </a:lvl1pPr>
          </a:lstStyle>
          <a:p>
            <a:endParaRPr lang="en-US"/>
          </a:p>
        </p:txBody>
      </p:sp>
      <p:sp>
        <p:nvSpPr>
          <p:cNvPr id="9318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5674" tIns="47837" rIns="95674" bIns="47837" numCol="1" anchor="b" anchorCtr="0" compatLnSpc="1">
            <a:prstTxWarp prst="textNoShape">
              <a:avLst/>
            </a:prstTxWarp>
          </a:bodyPr>
          <a:lstStyle>
            <a:lvl1pPr defTabSz="957263" eaLnBrk="1" hangingPunct="1">
              <a:defRPr sz="1300" b="0">
                <a:solidFill>
                  <a:schemeClr val="tx1"/>
                </a:solidFill>
                <a:latin typeface="Arial" charset="0"/>
              </a:defRPr>
            </a:lvl1pPr>
          </a:lstStyle>
          <a:p>
            <a:endParaRPr lang="en-US"/>
          </a:p>
        </p:txBody>
      </p:sp>
      <p:sp>
        <p:nvSpPr>
          <p:cNvPr id="9318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5674" tIns="47837" rIns="95674" bIns="47837" numCol="1" anchor="b" anchorCtr="0" compatLnSpc="1">
            <a:prstTxWarp prst="textNoShape">
              <a:avLst/>
            </a:prstTxWarp>
          </a:bodyPr>
          <a:lstStyle>
            <a:lvl1pPr algn="r" defTabSz="957263" eaLnBrk="1" hangingPunct="1">
              <a:defRPr sz="1300" b="0">
                <a:solidFill>
                  <a:schemeClr val="tx1"/>
                </a:solidFill>
                <a:latin typeface="Arial" charset="0"/>
              </a:defRPr>
            </a:lvl1pPr>
          </a:lstStyle>
          <a:p>
            <a:fld id="{E863D294-305A-42E5-886D-AE47CB705E6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88" eaLnBrk="1" hangingPunct="1">
              <a:defRPr sz="1300" b="0">
                <a:solidFill>
                  <a:schemeClr val="tx1"/>
                </a:solidFill>
                <a:latin typeface="Arial" charset="0"/>
              </a:defRPr>
            </a:lvl1pPr>
          </a:lstStyle>
          <a:p>
            <a:endParaRPr lang="en-US"/>
          </a:p>
        </p:txBody>
      </p:sp>
      <p:sp>
        <p:nvSpPr>
          <p:cNvPr id="22531"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88" eaLnBrk="1" hangingPunct="1">
              <a:defRPr sz="1300" b="0">
                <a:solidFill>
                  <a:schemeClr val="tx1"/>
                </a:solidFill>
                <a:latin typeface="Arial" charset="0"/>
              </a:defRPr>
            </a:lvl1pPr>
          </a:lstStyle>
          <a:p>
            <a:endParaRPr lang="en-US"/>
          </a:p>
        </p:txBody>
      </p:sp>
      <p:sp>
        <p:nvSpPr>
          <p:cNvPr id="65540" name="Rectangle 4"/>
          <p:cNvSpPr>
            <a:spLocks noRo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788" eaLnBrk="1" hangingPunct="1">
              <a:defRPr sz="1300" b="0">
                <a:solidFill>
                  <a:schemeClr val="tx1"/>
                </a:solidFill>
                <a:latin typeface="Arial" charset="0"/>
              </a:defRPr>
            </a:lvl1pPr>
          </a:lstStyle>
          <a:p>
            <a:endParaRPr lang="en-US"/>
          </a:p>
        </p:txBody>
      </p:sp>
      <p:sp>
        <p:nvSpPr>
          <p:cNvPr id="2253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788" eaLnBrk="1" hangingPunct="1">
              <a:defRPr sz="1300" b="0">
                <a:solidFill>
                  <a:schemeClr val="tx1"/>
                </a:solidFill>
                <a:latin typeface="Arial" charset="0"/>
              </a:defRPr>
            </a:lvl1pPr>
          </a:lstStyle>
          <a:p>
            <a:fld id="{473C50F5-C61A-424A-9A0F-E970FA8D40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6659" tIns="48330" rIns="96659" bIns="48330" anchor="b"/>
          <a:lstStyle/>
          <a:p>
            <a:pPr algn="r" defTabSz="966788" eaLnBrk="1" hangingPunct="1"/>
            <a:fld id="{EC4F37FC-FBAC-4C2E-BD66-8C58E8E28200}" type="slidenum">
              <a:rPr lang="en-US" sz="1300" b="0">
                <a:solidFill>
                  <a:schemeClr val="tx1"/>
                </a:solidFill>
                <a:latin typeface="ＭＳ Ｐゴシック" pitchFamily="50" charset="-128"/>
              </a:rPr>
              <a:pPr algn="r" defTabSz="966788" eaLnBrk="1" hangingPunct="1"/>
              <a:t>15</a:t>
            </a:fld>
            <a:endParaRPr lang="en-US" sz="1300" b="0">
              <a:solidFill>
                <a:schemeClr val="tx1"/>
              </a:solidFill>
              <a:latin typeface="ＭＳ Ｐゴシック" pitchFamily="50" charset="-128"/>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p:txBody>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6659" tIns="48330" rIns="96659" bIns="48330" anchor="b"/>
          <a:lstStyle/>
          <a:p>
            <a:pPr algn="r" defTabSz="966788" eaLnBrk="1" hangingPunct="1"/>
            <a:fld id="{AF9D3E06-9E7C-4945-8108-FADD2068BC3C}" type="slidenum">
              <a:rPr lang="en-US" sz="1300" b="0">
                <a:solidFill>
                  <a:schemeClr val="tx1"/>
                </a:solidFill>
                <a:latin typeface="Calibri" pitchFamily="34" charset="0"/>
                <a:ea typeface="ヒラギノ角ゴ Pro W3" charset="-128"/>
              </a:rPr>
              <a:pPr algn="r" defTabSz="966788" eaLnBrk="1" hangingPunct="1"/>
              <a:t>45</a:t>
            </a:fld>
            <a:endParaRPr lang="en-US" sz="1300" b="0">
              <a:solidFill>
                <a:schemeClr val="tx1"/>
              </a:solidFill>
              <a:latin typeface="Calibri" pitchFamily="34" charset="0"/>
              <a:ea typeface="ヒラギノ角ゴ Pro W3" charset="-128"/>
            </a:endParaRPr>
          </a:p>
        </p:txBody>
      </p:sp>
      <p:sp>
        <p:nvSpPr>
          <p:cNvPr id="274435" name="Slide Image Placeholder 1"/>
          <p:cNvSpPr>
            <a:spLocks noGrp="1" noRot="1" noChangeAspect="1" noTextEdit="1"/>
          </p:cNvSpPr>
          <p:nvPr>
            <p:ph type="sldImg"/>
          </p:nvPr>
        </p:nvSpPr>
        <p:spPr>
          <a:ln/>
        </p:spPr>
      </p:sp>
      <p:sp>
        <p:nvSpPr>
          <p:cNvPr id="274436" name="Notes Placeholder 2"/>
          <p:cNvSpPr>
            <a:spLocks noGrp="1"/>
          </p:cNvSpPr>
          <p:nvPr>
            <p:ph type="body" idx="1"/>
          </p:nvPr>
        </p:nvSpPr>
        <p:spPr/>
        <p:txBody>
          <a:bodyPr/>
          <a:lstStyle/>
          <a:p>
            <a:pPr>
              <a:spcBef>
                <a:spcPct val="0"/>
              </a:spcBef>
            </a:pPr>
            <a:endParaRPr lang="en-US" smtClean="0"/>
          </a:p>
        </p:txBody>
      </p:sp>
      <p:sp>
        <p:nvSpPr>
          <p:cNvPr id="274437" name="Slide Number Placeholder 3"/>
          <p:cNvSpPr txBox="1">
            <a:spLocks noGrp="1"/>
          </p:cNvSpPr>
          <p:nvPr/>
        </p:nvSpPr>
        <p:spPr bwMode="auto">
          <a:xfrm>
            <a:off x="4143375" y="9118600"/>
            <a:ext cx="3170238" cy="481013"/>
          </a:xfrm>
          <a:prstGeom prst="rect">
            <a:avLst/>
          </a:prstGeom>
          <a:noFill/>
          <a:ln w="9525">
            <a:noFill/>
            <a:miter lim="800000"/>
            <a:headEnd/>
            <a:tailEnd/>
          </a:ln>
        </p:spPr>
        <p:txBody>
          <a:bodyPr lIns="96659" tIns="48330" rIns="96659" bIns="48330" anchor="b"/>
          <a:lstStyle/>
          <a:p>
            <a:pPr defTabSz="966788" eaLnBrk="1" hangingPunct="1"/>
            <a:endParaRPr lang="en-US" sz="1900" b="0">
              <a:solidFill>
                <a:schemeClr val="tx1"/>
              </a:solidFill>
              <a:latin typeface="Calibri" pitchFamily="34" charset="0"/>
              <a:ea typeface="ヒラギノ角ゴ Pro W3"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6659" tIns="48330" rIns="96659" bIns="48330" anchor="b"/>
          <a:lstStyle/>
          <a:p>
            <a:pPr algn="r" defTabSz="966788" eaLnBrk="1" hangingPunct="1"/>
            <a:fld id="{62420CF5-1ADE-489D-AA57-4485CE37CDCE}" type="slidenum">
              <a:rPr lang="en-US" sz="1300" b="0">
                <a:solidFill>
                  <a:schemeClr val="tx1"/>
                </a:solidFill>
                <a:latin typeface="Calibri" pitchFamily="34" charset="0"/>
                <a:ea typeface="ヒラギノ角ゴ Pro W3" charset="-128"/>
              </a:rPr>
              <a:pPr algn="r" defTabSz="966788" eaLnBrk="1" hangingPunct="1"/>
              <a:t>47</a:t>
            </a:fld>
            <a:endParaRPr lang="en-US" sz="1300" b="0">
              <a:solidFill>
                <a:schemeClr val="tx1"/>
              </a:solidFill>
              <a:latin typeface="Calibri" pitchFamily="34" charset="0"/>
              <a:ea typeface="ヒラギノ角ゴ Pro W3" charset="-128"/>
            </a:endParaRPr>
          </a:p>
        </p:txBody>
      </p:sp>
      <p:sp>
        <p:nvSpPr>
          <p:cNvPr id="277507"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6659" tIns="48330" rIns="96659" bIns="48330" anchor="b"/>
          <a:lstStyle/>
          <a:p>
            <a:pPr defTabSz="966788" eaLnBrk="1" hangingPunct="1"/>
            <a:endParaRPr lang="en-US" sz="1900" b="0">
              <a:solidFill>
                <a:schemeClr val="tx1"/>
              </a:solidFill>
              <a:latin typeface="Calibri" pitchFamily="34" charset="0"/>
              <a:ea typeface="ヒラギノ角ゴ Pro W3" charset="-128"/>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685800" y="2130425"/>
            <a:ext cx="7772400" cy="1470025"/>
          </a:xfrm>
        </p:spPr>
        <p:txBody>
          <a:bodyPr/>
          <a:lstStyle>
            <a:lvl1pPr>
              <a:defRPr smtClean="0"/>
            </a:lvl1pPr>
          </a:lstStyle>
          <a:p>
            <a:r>
              <a:rPr lang="en-US" smtClean="0"/>
              <a:t>Click to edit Master title style</a:t>
            </a:r>
          </a:p>
        </p:txBody>
      </p:sp>
      <p:sp>
        <p:nvSpPr>
          <p:cNvPr id="137219" name="Rectangle 3"/>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1028" name="Rectangle 4"/>
          <p:cNvSpPr>
            <a:spLocks noGrp="1" noChangeArrowheads="1"/>
          </p:cNvSpPr>
          <p:nvPr>
            <p:ph type="dt" sz="half" idx="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fld id="{F7D1EFD9-AF0D-435C-B44A-E6F1556868E3}" type="datetime1">
              <a:rPr lang="en-US"/>
              <a:pPr/>
              <a:t>8/8/2014</a:t>
            </a:fld>
            <a:endParaRPr lang="en-US"/>
          </a:p>
        </p:txBody>
      </p:sp>
      <p:sp>
        <p:nvSpPr>
          <p:cNvPr id="1029" name="Rectangle 5"/>
          <p:cNvSpPr>
            <a:spLocks noGrp="1" noChangeArrowheads="1"/>
          </p:cNvSpPr>
          <p:nvPr>
            <p:ph type="ftr" sz="quarter" idx="3"/>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endParaRPr lang="en-US"/>
          </a:p>
        </p:txBody>
      </p:sp>
      <p:sp>
        <p:nvSpPr>
          <p:cNvPr id="1030" name="Rectangle 6"/>
          <p:cNvSpPr>
            <a:spLocks noGrp="1" noChangeArrowheads="1"/>
          </p:cNvSpPr>
          <p:nvPr>
            <p:ph type="sldNum" sz="quarter" idx="4"/>
          </p:nvPr>
        </p:nvSpPr>
        <p:spPr>
          <a:xfrm>
            <a:off x="4300538" y="6553200"/>
            <a:ext cx="457200" cy="304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r">
              <a:defRPr sz="1400" smtClean="0"/>
            </a:lvl1pPr>
          </a:lstStyle>
          <a:p>
            <a:pPr>
              <a:defRPr/>
            </a:pPr>
            <a:fld id="{5D03C869-219D-436E-9094-16BA71392D94}" type="slidenum">
              <a:rPr lang="en-US"/>
              <a:pPr>
                <a:defRPr/>
              </a:pPr>
              <a:t>‹#›</a:t>
            </a:fld>
            <a:endParaRPr lang="en-US"/>
          </a:p>
        </p:txBody>
      </p:sp>
      <p:sp>
        <p:nvSpPr>
          <p:cNvPr id="137224" name="Text Box 8"/>
          <p:cNvSpPr txBox="1">
            <a:spLocks noChangeArrowheads="1"/>
          </p:cNvSpPr>
          <p:nvPr/>
        </p:nvSpPr>
        <p:spPr bwMode="auto">
          <a:xfrm>
            <a:off x="5791200" y="6400800"/>
            <a:ext cx="3124200" cy="274638"/>
          </a:xfrm>
          <a:prstGeom prst="rect">
            <a:avLst/>
          </a:prstGeom>
          <a:noFill/>
          <a:ln w="9525">
            <a:noFill/>
            <a:miter lim="800000"/>
            <a:headEnd/>
            <a:tailEnd/>
          </a:ln>
          <a:effectLst/>
        </p:spPr>
        <p:txBody>
          <a:bodyPr tIns="0" bIns="0">
            <a:spAutoFit/>
          </a:bodyPr>
          <a:lstStyle/>
          <a:p>
            <a:pPr algn="r" eaLnBrk="1" hangingPunct="1">
              <a:spcBef>
                <a:spcPct val="50000"/>
              </a:spcBef>
            </a:pPr>
            <a:r>
              <a:rPr lang="en-US" sz="1800" b="0"/>
              <a:t>www.healthcaregcinstitute.com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E59AD08-73F2-4127-8C40-F9C1FCE15F41}" type="datetime1">
              <a:rPr lang="en-US"/>
              <a:pPr/>
              <a:t>8/8/2014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402DB5-C578-420C-A10D-19A3828B8A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0"/>
            <a:ext cx="21336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2484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5E022E2-24F3-4A5B-B812-34C351E8B04D}" type="datetime1">
              <a:rPr lang="en-US"/>
              <a:pPr/>
              <a:t>8/8/2014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8E8FAE-D84B-4567-BE9A-44AA1A3D1E5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C9AF1E9-FD54-45E9-8CD0-A00A6112D09B}" type="datetime1">
              <a:rPr lang="en-US"/>
              <a:pPr/>
              <a:t>8/8/2014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8C7010-9AFD-4919-9FCD-99ED1171677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4357CA40-E0D9-4BC9-BA8B-F8BCF73F1398}" type="datetime1">
              <a:rPr lang="en-US"/>
              <a:pPr/>
              <a:t>8/8/2014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2BDE92-76DE-4C72-9456-AA0CF78FC1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E3109C90-DA96-44D2-AB9C-30A783A77B8E}" type="datetime1">
              <a:rPr lang="en-US"/>
              <a:pPr/>
              <a:t>8/8/2014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128F93-D00D-4B4A-AB34-951EF6F1C7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05F20B93-613F-4327-812E-2EFE10BAAB5F}" type="datetime1">
              <a:rPr lang="en-US"/>
              <a:pPr/>
              <a:t>8/8/2014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D704646-09EF-47B5-B93C-5507C0B3CEE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749D7D51-C58F-43A9-A806-003DF4F5DC03}" type="datetime1">
              <a:rPr lang="en-US"/>
              <a:pPr/>
              <a:t>8/8/2014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E5C16CE-6226-4F31-9FB2-0E61324E6C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4D8D20B-36AE-418A-8EF3-898BADD1ECAB}" type="datetime1">
              <a:rPr lang="en-US"/>
              <a:pPr/>
              <a:t>8/8/2014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C679F82-569E-414E-B0FD-BBEF74B263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671E79B-EB1D-4E79-9995-4D553AD80868}" type="datetime1">
              <a:rPr lang="en-US"/>
              <a:pPr/>
              <a:t>8/8/2014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F302E0-AA5D-4207-967C-05F3BCC0C2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D4B068E-6266-4A00-9177-44EBFBD8AB4B}" type="datetime1">
              <a:rPr lang="en-US"/>
              <a:pPr/>
              <a:t>8/8/2014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795D11-3730-482B-867B-03B69A67591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229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066800"/>
            <a:ext cx="8534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Arial" charset="0"/>
              </a:defRPr>
            </a:lvl1pPr>
          </a:lstStyle>
          <a:p>
            <a:fld id="{D6E4C48B-150D-4B84-83C0-779A8D4ADF05}" type="datetime1">
              <a:rPr lang="en-US"/>
              <a:pPr/>
              <a:t>8/8/2014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Arial" charset="0"/>
              </a:defRPr>
            </a:lvl1pPr>
          </a:lstStyle>
          <a:p>
            <a:endParaRPr lang="en-US"/>
          </a:p>
        </p:txBody>
      </p:sp>
      <p:sp>
        <p:nvSpPr>
          <p:cNvPr id="1030" name="Rectangle 6"/>
          <p:cNvSpPr>
            <a:spLocks noGrp="1" noChangeArrowheads="1"/>
          </p:cNvSpPr>
          <p:nvPr>
            <p:ph type="sldNum" sz="quarter" idx="4"/>
          </p:nvPr>
        </p:nvSpPr>
        <p:spPr bwMode="auto">
          <a:xfrm>
            <a:off x="4219575" y="6400800"/>
            <a:ext cx="533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tx1"/>
                </a:solidFill>
                <a:latin typeface="Arial" charset="0"/>
              </a:defRPr>
            </a:lvl1pPr>
          </a:lstStyle>
          <a:p>
            <a:pPr>
              <a:defRPr/>
            </a:pPr>
            <a:fld id="{557959E0-9C0D-484F-9728-7A8A55920864}" type="slidenum">
              <a:rPr lang="en-US"/>
              <a:pPr>
                <a:defRPr/>
              </a:pPr>
              <a:t>‹#›</a:t>
            </a:fld>
            <a:endParaRPr lang="en-US"/>
          </a:p>
        </p:txBody>
      </p:sp>
      <p:sp>
        <p:nvSpPr>
          <p:cNvPr id="1031" name="Line 15"/>
          <p:cNvSpPr>
            <a:spLocks noChangeShapeType="1"/>
          </p:cNvSpPr>
          <p:nvPr/>
        </p:nvSpPr>
        <p:spPr bwMode="auto">
          <a:xfrm>
            <a:off x="315913" y="914400"/>
            <a:ext cx="8370887" cy="0"/>
          </a:xfrm>
          <a:prstGeom prst="line">
            <a:avLst/>
          </a:prstGeom>
          <a:noFill/>
          <a:ln w="15875">
            <a:solidFill>
              <a:srgbClr val="003D71"/>
            </a:solidFill>
            <a:round/>
            <a:headEnd/>
            <a:tailEnd/>
          </a:ln>
        </p:spPr>
        <p:txBody>
          <a:bodyPr wrap="none" anchor="ctr"/>
          <a:lstStyle/>
          <a:p>
            <a:endParaRPr lang="en-US"/>
          </a:p>
        </p:txBody>
      </p:sp>
      <p:sp>
        <p:nvSpPr>
          <p:cNvPr id="1033" name="Text Box 8"/>
          <p:cNvSpPr txBox="1">
            <a:spLocks noChangeArrowheads="1"/>
          </p:cNvSpPr>
          <p:nvPr userDrawn="1"/>
        </p:nvSpPr>
        <p:spPr bwMode="auto">
          <a:xfrm>
            <a:off x="5791200" y="6400800"/>
            <a:ext cx="3124200" cy="274638"/>
          </a:xfrm>
          <a:prstGeom prst="rect">
            <a:avLst/>
          </a:prstGeom>
          <a:noFill/>
          <a:ln w="9525">
            <a:noFill/>
            <a:miter lim="800000"/>
            <a:headEnd/>
            <a:tailEnd/>
          </a:ln>
          <a:effectLst/>
        </p:spPr>
        <p:txBody>
          <a:bodyPr tIns="0" bIns="0">
            <a:spAutoFit/>
          </a:bodyPr>
          <a:lstStyle/>
          <a:p>
            <a:pPr algn="r" eaLnBrk="1" hangingPunct="1">
              <a:spcBef>
                <a:spcPct val="50000"/>
              </a:spcBef>
            </a:pPr>
            <a:r>
              <a:rPr lang="en-US" sz="1800" b="0"/>
              <a:t>www.healthcaregcinstitute.com</a:t>
            </a:r>
          </a:p>
        </p:txBody>
      </p:sp>
      <p:pic>
        <p:nvPicPr>
          <p:cNvPr id="1034" name="Picture 10" descr="Ober_Health_RGB"/>
          <p:cNvPicPr>
            <a:picLocks noChangeAspect="1" noChangeArrowheads="1"/>
          </p:cNvPicPr>
          <p:nvPr userDrawn="1"/>
        </p:nvPicPr>
        <p:blipFill>
          <a:blip r:embed="rId13"/>
          <a:srcRect/>
          <a:stretch>
            <a:fillRect/>
          </a:stretch>
        </p:blipFill>
        <p:spPr bwMode="auto">
          <a:xfrm>
            <a:off x="304800" y="6096000"/>
            <a:ext cx="1524000" cy="52228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600">
          <a:solidFill>
            <a:srgbClr val="003D71"/>
          </a:solidFill>
          <a:latin typeface="+mj-lt"/>
          <a:ea typeface="+mj-ea"/>
          <a:cs typeface="+mj-cs"/>
        </a:defRPr>
      </a:lvl1pPr>
      <a:lvl2pPr algn="l" rtl="0" eaLnBrk="0" fontAlgn="base" hangingPunct="0">
        <a:spcBef>
          <a:spcPct val="0"/>
        </a:spcBef>
        <a:spcAft>
          <a:spcPct val="0"/>
        </a:spcAft>
        <a:defRPr sz="3600">
          <a:solidFill>
            <a:srgbClr val="003D71"/>
          </a:solidFill>
          <a:latin typeface="Times New Roman" pitchFamily="18" charset="0"/>
        </a:defRPr>
      </a:lvl2pPr>
      <a:lvl3pPr algn="l" rtl="0" eaLnBrk="0" fontAlgn="base" hangingPunct="0">
        <a:spcBef>
          <a:spcPct val="0"/>
        </a:spcBef>
        <a:spcAft>
          <a:spcPct val="0"/>
        </a:spcAft>
        <a:defRPr sz="3600">
          <a:solidFill>
            <a:srgbClr val="003D71"/>
          </a:solidFill>
          <a:latin typeface="Times New Roman" pitchFamily="18" charset="0"/>
        </a:defRPr>
      </a:lvl3pPr>
      <a:lvl4pPr algn="l" rtl="0" eaLnBrk="0" fontAlgn="base" hangingPunct="0">
        <a:spcBef>
          <a:spcPct val="0"/>
        </a:spcBef>
        <a:spcAft>
          <a:spcPct val="0"/>
        </a:spcAft>
        <a:defRPr sz="3600">
          <a:solidFill>
            <a:srgbClr val="003D71"/>
          </a:solidFill>
          <a:latin typeface="Times New Roman" pitchFamily="18" charset="0"/>
        </a:defRPr>
      </a:lvl4pPr>
      <a:lvl5pPr algn="l" rtl="0" eaLnBrk="0" fontAlgn="base" hangingPunct="0">
        <a:spcBef>
          <a:spcPct val="0"/>
        </a:spcBef>
        <a:spcAft>
          <a:spcPct val="0"/>
        </a:spcAft>
        <a:defRPr sz="3600">
          <a:solidFill>
            <a:srgbClr val="003D71"/>
          </a:solidFill>
          <a:latin typeface="Times New Roman" pitchFamily="18" charset="0"/>
        </a:defRPr>
      </a:lvl5pPr>
      <a:lvl6pPr marL="457200" algn="l" rtl="0" fontAlgn="base">
        <a:spcBef>
          <a:spcPct val="0"/>
        </a:spcBef>
        <a:spcAft>
          <a:spcPct val="0"/>
        </a:spcAft>
        <a:defRPr sz="4400">
          <a:solidFill>
            <a:srgbClr val="003D71"/>
          </a:solidFill>
          <a:latin typeface="Times New Roman" pitchFamily="18" charset="0"/>
        </a:defRPr>
      </a:lvl6pPr>
      <a:lvl7pPr marL="914400" algn="l" rtl="0" fontAlgn="base">
        <a:spcBef>
          <a:spcPct val="0"/>
        </a:spcBef>
        <a:spcAft>
          <a:spcPct val="0"/>
        </a:spcAft>
        <a:defRPr sz="4400">
          <a:solidFill>
            <a:srgbClr val="003D71"/>
          </a:solidFill>
          <a:latin typeface="Times New Roman" pitchFamily="18" charset="0"/>
        </a:defRPr>
      </a:lvl7pPr>
      <a:lvl8pPr marL="1371600" algn="l" rtl="0" fontAlgn="base">
        <a:spcBef>
          <a:spcPct val="0"/>
        </a:spcBef>
        <a:spcAft>
          <a:spcPct val="0"/>
        </a:spcAft>
        <a:defRPr sz="4400">
          <a:solidFill>
            <a:srgbClr val="003D71"/>
          </a:solidFill>
          <a:latin typeface="Times New Roman" pitchFamily="18" charset="0"/>
        </a:defRPr>
      </a:lvl8pPr>
      <a:lvl9pPr marL="1828800" algn="l" rtl="0" fontAlgn="base">
        <a:spcBef>
          <a:spcPct val="0"/>
        </a:spcBef>
        <a:spcAft>
          <a:spcPct val="0"/>
        </a:spcAft>
        <a:defRPr sz="4400">
          <a:solidFill>
            <a:srgbClr val="003D7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rgbClr val="333333"/>
          </a:solidFill>
          <a:latin typeface="+mn-lt"/>
        </a:defRPr>
      </a:lvl6pPr>
      <a:lvl7pPr marL="2971800" indent="-228600" algn="l" rtl="0" fontAlgn="base">
        <a:spcBef>
          <a:spcPct val="20000"/>
        </a:spcBef>
        <a:spcAft>
          <a:spcPct val="0"/>
        </a:spcAft>
        <a:buChar char="»"/>
        <a:defRPr sz="2000">
          <a:solidFill>
            <a:srgbClr val="333333"/>
          </a:solidFill>
          <a:latin typeface="+mn-lt"/>
        </a:defRPr>
      </a:lvl7pPr>
      <a:lvl8pPr marL="3429000" indent="-228600" algn="l" rtl="0" fontAlgn="base">
        <a:spcBef>
          <a:spcPct val="20000"/>
        </a:spcBef>
        <a:spcAft>
          <a:spcPct val="0"/>
        </a:spcAft>
        <a:buChar char="»"/>
        <a:defRPr sz="2000">
          <a:solidFill>
            <a:srgbClr val="333333"/>
          </a:solidFill>
          <a:latin typeface="+mn-lt"/>
        </a:defRPr>
      </a:lvl8pPr>
      <a:lvl9pPr marL="3886200" indent="-228600" algn="l" rtl="0" fontAlgn="base">
        <a:spcBef>
          <a:spcPct val="20000"/>
        </a:spcBef>
        <a:spcAft>
          <a:spcPct val="0"/>
        </a:spcAft>
        <a:buChar char="»"/>
        <a:defRPr sz="20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667000" y="2081213"/>
            <a:ext cx="6477000" cy="2916237"/>
          </a:xfrm>
          <a:prstGeom prst="rect">
            <a:avLst/>
          </a:prstGeom>
          <a:solidFill>
            <a:srgbClr val="88B2C0"/>
          </a:solidFill>
          <a:ln w="9525">
            <a:noFill/>
            <a:miter lim="800000"/>
            <a:headEnd/>
            <a:tailEnd/>
          </a:ln>
          <a:effectLst/>
        </p:spPr>
        <p:txBody>
          <a:bodyPr wrap="none" anchor="ctr"/>
          <a:lstStyle/>
          <a:p>
            <a:endParaRPr lang="en-US"/>
          </a:p>
        </p:txBody>
      </p:sp>
      <p:sp>
        <p:nvSpPr>
          <p:cNvPr id="72707" name="Rectangle 3"/>
          <p:cNvSpPr>
            <a:spLocks noChangeArrowheads="1"/>
          </p:cNvSpPr>
          <p:nvPr/>
        </p:nvSpPr>
        <p:spPr bwMode="auto">
          <a:xfrm>
            <a:off x="2822575" y="1828800"/>
            <a:ext cx="6321425" cy="3962400"/>
          </a:xfrm>
          <a:prstGeom prst="rect">
            <a:avLst/>
          </a:prstGeom>
          <a:noFill/>
          <a:ln w="9525">
            <a:noFill/>
            <a:miter lim="800000"/>
            <a:headEnd/>
            <a:tailEnd/>
          </a:ln>
          <a:effectLst/>
        </p:spPr>
        <p:txBody>
          <a:bodyPr tIns="594360"/>
          <a:lstStyle/>
          <a:p>
            <a:pPr>
              <a:lnSpc>
                <a:spcPct val="80000"/>
              </a:lnSpc>
            </a:pPr>
            <a:r>
              <a:rPr lang="en-US" sz="3200" b="0">
                <a:solidFill>
                  <a:schemeClr val="bg1"/>
                </a:solidFill>
              </a:rPr>
              <a:t>Physician Contracting and Compliance: To Disclose or </a:t>
            </a:r>
            <a:br>
              <a:rPr lang="en-US" sz="3200" b="0">
                <a:solidFill>
                  <a:schemeClr val="bg1"/>
                </a:solidFill>
              </a:rPr>
            </a:br>
            <a:r>
              <a:rPr lang="en-US" sz="3200" b="0">
                <a:solidFill>
                  <a:schemeClr val="bg1"/>
                </a:solidFill>
              </a:rPr>
              <a:t>Not to Disclose</a:t>
            </a:r>
            <a:br>
              <a:rPr lang="en-US" sz="3200" b="0">
                <a:solidFill>
                  <a:schemeClr val="bg1"/>
                </a:solidFill>
              </a:rPr>
            </a:br>
            <a:endParaRPr lang="en-US" sz="1400" b="0">
              <a:solidFill>
                <a:schemeClr val="bg1"/>
              </a:solidFill>
            </a:endParaRPr>
          </a:p>
          <a:p>
            <a:pPr>
              <a:lnSpc>
                <a:spcPct val="80000"/>
              </a:lnSpc>
              <a:spcBef>
                <a:spcPct val="50000"/>
              </a:spcBef>
            </a:pPr>
            <a:r>
              <a:rPr lang="en-US" sz="2000" b="0">
                <a:solidFill>
                  <a:schemeClr val="bg1"/>
                </a:solidFill>
              </a:rPr>
              <a:t>December 7, 2011</a:t>
            </a:r>
          </a:p>
          <a:p>
            <a:pPr>
              <a:lnSpc>
                <a:spcPct val="80000"/>
              </a:lnSpc>
            </a:pPr>
            <a:endParaRPr lang="en-US" sz="2000" b="0">
              <a:solidFill>
                <a:schemeClr val="bg1"/>
              </a:solidFill>
            </a:endParaRPr>
          </a:p>
          <a:p>
            <a:pPr>
              <a:lnSpc>
                <a:spcPct val="80000"/>
              </a:lnSpc>
            </a:pPr>
            <a:r>
              <a:rPr lang="en-US" sz="2000">
                <a:solidFill>
                  <a:schemeClr val="bg1"/>
                </a:solidFill>
                <a:latin typeface="Univers" pitchFamily="34" charset="0"/>
              </a:rPr>
              <a:t>Steven R. Smith, Sarah E. Swank &amp; Craig Holden</a:t>
            </a:r>
          </a:p>
          <a:p>
            <a:pPr>
              <a:lnSpc>
                <a:spcPct val="80000"/>
              </a:lnSpc>
            </a:pPr>
            <a:endParaRPr lang="en-US" sz="2000">
              <a:solidFill>
                <a:schemeClr val="bg1"/>
              </a:solidFill>
              <a:latin typeface="Univers" pitchFamily="34" charset="0"/>
            </a:endParaRPr>
          </a:p>
          <a:p>
            <a:pPr>
              <a:lnSpc>
                <a:spcPct val="80000"/>
              </a:lnSpc>
            </a:pPr>
            <a:endParaRPr lang="en-US" sz="1000" b="0">
              <a:solidFill>
                <a:schemeClr val="bg1"/>
              </a:solidFill>
              <a:latin typeface="Univers" pitchFamily="34" charset="0"/>
            </a:endParaRPr>
          </a:p>
          <a:p>
            <a:pPr>
              <a:lnSpc>
                <a:spcPct val="80000"/>
              </a:lnSpc>
            </a:pPr>
            <a:r>
              <a:rPr lang="en-US" sz="1800" b="0">
                <a:solidFill>
                  <a:schemeClr val="tx1"/>
                </a:solidFill>
              </a:rPr>
              <a:t> </a:t>
            </a:r>
          </a:p>
          <a:p>
            <a:pPr>
              <a:lnSpc>
                <a:spcPct val="80000"/>
              </a:lnSpc>
            </a:pPr>
            <a:endParaRPr lang="en-US" sz="1800" b="0">
              <a:solidFill>
                <a:schemeClr val="tx1"/>
              </a:solidFill>
            </a:endParaRPr>
          </a:p>
        </p:txBody>
      </p:sp>
      <p:pic>
        <p:nvPicPr>
          <p:cNvPr id="72708" name="Picture 4" descr="Ober_Health_RGB"/>
          <p:cNvPicPr>
            <a:picLocks noChangeAspect="1" noChangeArrowheads="1"/>
          </p:cNvPicPr>
          <p:nvPr/>
        </p:nvPicPr>
        <p:blipFill>
          <a:blip r:embed="rId3"/>
          <a:srcRect/>
          <a:stretch>
            <a:fillRect/>
          </a:stretch>
        </p:blipFill>
        <p:spPr bwMode="auto">
          <a:xfrm>
            <a:off x="2895600" y="609600"/>
            <a:ext cx="3048000" cy="1062038"/>
          </a:xfrm>
          <a:prstGeom prst="rect">
            <a:avLst/>
          </a:prstGeom>
          <a:noFill/>
        </p:spPr>
      </p:pic>
      <p:pic>
        <p:nvPicPr>
          <p:cNvPr id="72709" name="Picture 5" descr="aaas"/>
          <p:cNvPicPr>
            <a:picLocks noChangeAspect="1" noChangeArrowheads="1"/>
          </p:cNvPicPr>
          <p:nvPr/>
        </p:nvPicPr>
        <p:blipFill>
          <a:blip r:embed="rId4">
            <a:lum bright="-8000"/>
          </a:blip>
          <a:srcRect/>
          <a:stretch>
            <a:fillRect/>
          </a:stretch>
        </p:blipFill>
        <p:spPr bwMode="auto">
          <a:xfrm>
            <a:off x="0" y="2085975"/>
            <a:ext cx="2597150" cy="29114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38940FAE-8303-480D-8161-D3E8DEB6BD2D}" type="slidenum">
              <a:rPr lang="en-US"/>
              <a:pPr>
                <a:defRPr/>
              </a:pPr>
              <a:t>10</a:t>
            </a:fld>
            <a:endParaRPr lang="en-US"/>
          </a:p>
        </p:txBody>
      </p:sp>
      <p:sp>
        <p:nvSpPr>
          <p:cNvPr id="236546" name="Rectangle 2"/>
          <p:cNvSpPr>
            <a:spLocks noGrp="1" noChangeArrowheads="1"/>
          </p:cNvSpPr>
          <p:nvPr>
            <p:ph type="title"/>
          </p:nvPr>
        </p:nvSpPr>
        <p:spPr>
          <a:xfrm>
            <a:off x="153988" y="73025"/>
            <a:ext cx="8226425" cy="841375"/>
          </a:xfrm>
          <a:noFill/>
        </p:spPr>
        <p:txBody>
          <a:bodyPr/>
          <a:lstStyle/>
          <a:p>
            <a:r>
              <a:rPr lang="en-US" smtClean="0"/>
              <a:t>What Does Disclosure Guarantee?</a:t>
            </a:r>
          </a:p>
        </p:txBody>
      </p:sp>
      <p:sp>
        <p:nvSpPr>
          <p:cNvPr id="236547" name="Rectangle 3"/>
          <p:cNvSpPr>
            <a:spLocks noGrp="1" noChangeArrowheads="1"/>
          </p:cNvSpPr>
          <p:nvPr>
            <p:ph type="body" idx="1"/>
          </p:nvPr>
        </p:nvSpPr>
        <p:spPr>
          <a:xfrm>
            <a:off x="301625" y="1068388"/>
            <a:ext cx="8537575" cy="4881562"/>
          </a:xfrm>
          <a:noFill/>
        </p:spPr>
        <p:txBody>
          <a:bodyPr/>
          <a:lstStyle/>
          <a:p>
            <a:r>
              <a:rPr lang="en-US" sz="2800" smtClean="0">
                <a:solidFill>
                  <a:srgbClr val="333333"/>
                </a:solidFill>
              </a:rPr>
              <a:t>While disclosure </a:t>
            </a:r>
            <a:r>
              <a:rPr lang="en-US" sz="2800" u="sng" smtClean="0">
                <a:solidFill>
                  <a:srgbClr val="333333"/>
                </a:solidFill>
              </a:rPr>
              <a:t>can</a:t>
            </a:r>
            <a:r>
              <a:rPr lang="en-US" sz="2800" smtClean="0">
                <a:solidFill>
                  <a:srgbClr val="333333"/>
                </a:solidFill>
              </a:rPr>
              <a:t> minimize penalties, fines, and criminal liability, no reduction in penalties is guaranteed, and the OIG reserves the right to make criminal referrals.</a:t>
            </a:r>
          </a:p>
          <a:p>
            <a:r>
              <a:rPr lang="en-US" sz="2800" smtClean="0">
                <a:solidFill>
                  <a:srgbClr val="333333"/>
                </a:solidFill>
              </a:rPr>
              <a:t>Changes announced in OIG’s most recent “open letter” mean that no self-disclosure can be settled in the self-disclosure program for less than $50,000.</a:t>
            </a:r>
          </a:p>
          <a:p>
            <a:r>
              <a:rPr lang="en-US" sz="2800" smtClean="0">
                <a:solidFill>
                  <a:srgbClr val="333333"/>
                </a:solidFill>
              </a:rPr>
              <a:t>May not eliminate vulnerability to qui tam suits. </a:t>
            </a:r>
          </a:p>
          <a:p>
            <a:pPr lvl="1"/>
            <a:r>
              <a:rPr lang="en-US" sz="2400" i="1" smtClean="0">
                <a:solidFill>
                  <a:srgbClr val="333333"/>
                </a:solidFill>
              </a:rPr>
              <a:t>U.S. ex rel. Rost v. Pfizer, Inc. and Pharmacia Corporation.</a:t>
            </a:r>
            <a:endParaRPr lang="en-US" sz="2400" smtClean="0">
              <a:solidFill>
                <a:srgbClr val="333333"/>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1AD92903-5016-4FF3-B505-29D62C971F5C}" type="slidenum">
              <a:rPr lang="en-US"/>
              <a:pPr>
                <a:defRPr/>
              </a:pPr>
              <a:t>11</a:t>
            </a:fld>
            <a:endParaRPr lang="en-US"/>
          </a:p>
        </p:txBody>
      </p:sp>
      <p:sp>
        <p:nvSpPr>
          <p:cNvPr id="237570" name="Rectangle 2"/>
          <p:cNvSpPr>
            <a:spLocks noGrp="1" noChangeArrowheads="1"/>
          </p:cNvSpPr>
          <p:nvPr>
            <p:ph type="title"/>
          </p:nvPr>
        </p:nvSpPr>
        <p:spPr/>
        <p:txBody>
          <a:bodyPr/>
          <a:lstStyle/>
          <a:p>
            <a:r>
              <a:rPr lang="en-US" smtClean="0"/>
              <a:t>To Whom To Disclose?</a:t>
            </a:r>
          </a:p>
        </p:txBody>
      </p:sp>
      <p:sp>
        <p:nvSpPr>
          <p:cNvPr id="237571" name="Rectangle 3"/>
          <p:cNvSpPr>
            <a:spLocks noGrp="1" noChangeArrowheads="1"/>
          </p:cNvSpPr>
          <p:nvPr>
            <p:ph type="body" idx="1"/>
          </p:nvPr>
        </p:nvSpPr>
        <p:spPr>
          <a:xfrm>
            <a:off x="301625" y="1068388"/>
            <a:ext cx="8537575" cy="4881562"/>
          </a:xfrm>
          <a:noFill/>
        </p:spPr>
        <p:txBody>
          <a:bodyPr/>
          <a:lstStyle/>
          <a:p>
            <a:pPr marL="401638" indent="-401638"/>
            <a:r>
              <a:rPr lang="en-US" smtClean="0">
                <a:solidFill>
                  <a:srgbClr val="333333"/>
                </a:solidFill>
              </a:rPr>
              <a:t>DOJ?</a:t>
            </a:r>
          </a:p>
          <a:p>
            <a:pPr marL="401638" indent="-401638"/>
            <a:r>
              <a:rPr lang="en-US" smtClean="0">
                <a:solidFill>
                  <a:srgbClr val="333333"/>
                </a:solidFill>
              </a:rPr>
              <a:t>OIG? </a:t>
            </a:r>
          </a:p>
          <a:p>
            <a:pPr marL="401638" indent="-401638"/>
            <a:r>
              <a:rPr lang="en-US" smtClean="0">
                <a:solidFill>
                  <a:srgbClr val="333333"/>
                </a:solidFill>
              </a:rPr>
              <a:t>CMS? </a:t>
            </a:r>
          </a:p>
          <a:p>
            <a:pPr marL="401638" indent="-401638"/>
            <a:r>
              <a:rPr lang="en-US" smtClean="0">
                <a:solidFill>
                  <a:srgbClr val="333333"/>
                </a:solidFill>
              </a:rPr>
              <a:t>CMS contractors?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1238130E-BD60-4C0F-A4E8-86E990C0B9DF}" type="slidenum">
              <a:rPr lang="en-US"/>
              <a:pPr>
                <a:defRPr/>
              </a:pPr>
              <a:t>12</a:t>
            </a:fld>
            <a:endParaRPr lang="en-US"/>
          </a:p>
        </p:txBody>
      </p:sp>
      <p:sp>
        <p:nvSpPr>
          <p:cNvPr id="238594" name="Rectangle 2"/>
          <p:cNvSpPr>
            <a:spLocks noGrp="1" noChangeArrowheads="1"/>
          </p:cNvSpPr>
          <p:nvPr>
            <p:ph type="title"/>
          </p:nvPr>
        </p:nvSpPr>
        <p:spPr/>
        <p:txBody>
          <a:bodyPr/>
          <a:lstStyle/>
          <a:p>
            <a:r>
              <a:rPr lang="en-US" smtClean="0"/>
              <a:t>What Gets Disclosed?</a:t>
            </a:r>
          </a:p>
        </p:txBody>
      </p:sp>
      <p:sp>
        <p:nvSpPr>
          <p:cNvPr id="238595" name="Rectangle 3"/>
          <p:cNvSpPr>
            <a:spLocks noGrp="1" noChangeArrowheads="1"/>
          </p:cNvSpPr>
          <p:nvPr>
            <p:ph type="body" idx="1"/>
          </p:nvPr>
        </p:nvSpPr>
        <p:spPr>
          <a:xfrm>
            <a:off x="301625" y="1066800"/>
            <a:ext cx="8537575" cy="4881563"/>
          </a:xfrm>
          <a:noFill/>
        </p:spPr>
        <p:txBody>
          <a:bodyPr/>
          <a:lstStyle/>
          <a:p>
            <a:r>
              <a:rPr lang="en-US" sz="2800" smtClean="0">
                <a:solidFill>
                  <a:srgbClr val="333333"/>
                </a:solidFill>
              </a:rPr>
              <a:t>To the OIG – only “potential fraud against the Federal health care programs, rather than merely an overpayment.”  “Potential fraud” does not include Stark violations only – there must be at least a “colorable” violation of the anti-kickback statute.</a:t>
            </a:r>
          </a:p>
          <a:p>
            <a:r>
              <a:rPr lang="en-US" sz="2800" smtClean="0">
                <a:solidFill>
                  <a:srgbClr val="333333"/>
                </a:solidFill>
              </a:rPr>
              <a:t>“Merely an overpayment” – disclose to the Contractor.</a:t>
            </a:r>
          </a:p>
          <a:p>
            <a:r>
              <a:rPr lang="en-US" sz="2800" smtClean="0">
                <a:solidFill>
                  <a:srgbClr val="333333"/>
                </a:solidFill>
              </a:rPr>
              <a:t>To CMS – Stark Violation only.</a:t>
            </a:r>
          </a:p>
          <a:p>
            <a:pPr lvl="1"/>
            <a:r>
              <a:rPr lang="en-US" smtClean="0">
                <a:solidFill>
                  <a:srgbClr val="333333"/>
                </a:solidFill>
              </a:rPr>
              <a:t>Contractor an option?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F8099C45-FF91-4236-B0B7-1D74157F2174}" type="slidenum">
              <a:rPr lang="en-US"/>
              <a:pPr>
                <a:defRPr/>
              </a:pPr>
              <a:t>13</a:t>
            </a:fld>
            <a:endParaRPr lang="en-US"/>
          </a:p>
        </p:txBody>
      </p:sp>
      <p:sp>
        <p:nvSpPr>
          <p:cNvPr id="239618" name="Rectangle 2"/>
          <p:cNvSpPr>
            <a:spLocks noGrp="1" noChangeArrowheads="1"/>
          </p:cNvSpPr>
          <p:nvPr>
            <p:ph type="title"/>
          </p:nvPr>
        </p:nvSpPr>
        <p:spPr>
          <a:xfrm>
            <a:off x="152400" y="73025"/>
            <a:ext cx="8226425" cy="841375"/>
          </a:xfrm>
          <a:noFill/>
        </p:spPr>
        <p:txBody>
          <a:bodyPr/>
          <a:lstStyle/>
          <a:p>
            <a:r>
              <a:rPr lang="en-US" sz="3700" smtClean="0"/>
              <a:t>OIG’s Self-Disclosure Protocol</a:t>
            </a:r>
          </a:p>
        </p:txBody>
      </p:sp>
      <p:sp>
        <p:nvSpPr>
          <p:cNvPr id="239619" name="Rectangle 3"/>
          <p:cNvSpPr>
            <a:spLocks noGrp="1" noChangeArrowheads="1"/>
          </p:cNvSpPr>
          <p:nvPr>
            <p:ph type="body" idx="1"/>
          </p:nvPr>
        </p:nvSpPr>
        <p:spPr>
          <a:xfrm>
            <a:off x="301625" y="1066800"/>
            <a:ext cx="8537575" cy="4881563"/>
          </a:xfrm>
          <a:noFill/>
        </p:spPr>
        <p:txBody>
          <a:bodyPr/>
          <a:lstStyle/>
          <a:p>
            <a:r>
              <a:rPr lang="en-US" sz="2800" smtClean="0">
                <a:solidFill>
                  <a:srgbClr val="333333"/>
                </a:solidFill>
              </a:rPr>
              <a:t>First Displayed in the Federal Register in 1998.  63 Fed Reg. 58,399 (October 30, 1998).</a:t>
            </a:r>
          </a:p>
          <a:p>
            <a:pPr lvl="1"/>
            <a:r>
              <a:rPr lang="en-US" sz="2400" smtClean="0">
                <a:solidFill>
                  <a:srgbClr val="333333"/>
                </a:solidFill>
              </a:rPr>
              <a:t>Created out of a pilot program operated by the HHS-OIG and the Department of Justice.</a:t>
            </a:r>
          </a:p>
          <a:p>
            <a:r>
              <a:rPr lang="en-US" sz="2800" smtClean="0">
                <a:solidFill>
                  <a:srgbClr val="333333"/>
                </a:solidFill>
              </a:rPr>
              <a:t>Based on the belief that “providers must be willing to police themselves, correct underlying problems and work with the Government to resolve these matters.”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934B08A6-18D0-4022-8837-68E5055632D4}" type="slidenum">
              <a:rPr lang="en-US"/>
              <a:pPr>
                <a:defRPr/>
              </a:pPr>
              <a:t>14</a:t>
            </a:fld>
            <a:endParaRPr lang="en-US"/>
          </a:p>
        </p:txBody>
      </p:sp>
      <p:sp>
        <p:nvSpPr>
          <p:cNvPr id="240642" name="Rectangle 2"/>
          <p:cNvSpPr>
            <a:spLocks noGrp="1" noChangeArrowheads="1"/>
          </p:cNvSpPr>
          <p:nvPr>
            <p:ph type="body" idx="1"/>
          </p:nvPr>
        </p:nvSpPr>
        <p:spPr>
          <a:xfrm>
            <a:off x="304800" y="1068388"/>
            <a:ext cx="8537575" cy="5256212"/>
          </a:xfrm>
          <a:noFill/>
        </p:spPr>
        <p:txBody>
          <a:bodyPr/>
          <a:lstStyle/>
          <a:p>
            <a:pPr>
              <a:lnSpc>
                <a:spcPct val="85000"/>
              </a:lnSpc>
            </a:pPr>
            <a:r>
              <a:rPr lang="en-US" sz="3000" smtClean="0">
                <a:solidFill>
                  <a:srgbClr val="333333"/>
                </a:solidFill>
              </a:rPr>
              <a:t>For disclosure of matters that the provider believes are </a:t>
            </a:r>
            <a:r>
              <a:rPr lang="en-US" sz="3000" b="1" smtClean="0">
                <a:solidFill>
                  <a:srgbClr val="333333"/>
                </a:solidFill>
              </a:rPr>
              <a:t>“violative of Federal criminal, civil, or administrative laws.”</a:t>
            </a:r>
          </a:p>
          <a:p>
            <a:pPr>
              <a:lnSpc>
                <a:spcPct val="85000"/>
              </a:lnSpc>
            </a:pPr>
            <a:r>
              <a:rPr lang="en-US" sz="3000" i="1" smtClean="0">
                <a:solidFill>
                  <a:srgbClr val="333333"/>
                </a:solidFill>
              </a:rPr>
              <a:t>Not </a:t>
            </a:r>
            <a:r>
              <a:rPr lang="en-US" sz="3000" smtClean="0">
                <a:solidFill>
                  <a:srgbClr val="333333"/>
                </a:solidFill>
              </a:rPr>
              <a:t>for matters which </a:t>
            </a:r>
            <a:r>
              <a:rPr lang="en-US" sz="3000" b="1" smtClean="0">
                <a:solidFill>
                  <a:srgbClr val="333333"/>
                </a:solidFill>
              </a:rPr>
              <a:t>“exclusively involv[e]…overpayments or errors that do not suggest that violations of law have occurred.”</a:t>
            </a:r>
          </a:p>
          <a:p>
            <a:pPr lvl="1">
              <a:lnSpc>
                <a:spcPct val="85000"/>
              </a:lnSpc>
            </a:pPr>
            <a:r>
              <a:rPr lang="en-US" sz="2600" smtClean="0">
                <a:solidFill>
                  <a:srgbClr val="333333"/>
                </a:solidFill>
              </a:rPr>
              <a:t>Such matters</a:t>
            </a:r>
            <a:r>
              <a:rPr lang="en-US" sz="2600" b="1" smtClean="0">
                <a:solidFill>
                  <a:srgbClr val="333333"/>
                </a:solidFill>
              </a:rPr>
              <a:t> “ should be brought directly to…[a Medicare contractor].”</a:t>
            </a:r>
            <a:endParaRPr lang="en-US" sz="2600" smtClean="0">
              <a:solidFill>
                <a:srgbClr val="333333"/>
              </a:solidFill>
            </a:endParaRPr>
          </a:p>
          <a:p>
            <a:pPr>
              <a:lnSpc>
                <a:spcPct val="85000"/>
              </a:lnSpc>
            </a:pPr>
            <a:r>
              <a:rPr lang="en-US" sz="3000" smtClean="0">
                <a:solidFill>
                  <a:srgbClr val="333333"/>
                </a:solidFill>
              </a:rPr>
              <a:t>OIG will refer criminal matters to the DOJ, as appropriate, but will also report the provider’s level of cooperation.</a:t>
            </a:r>
          </a:p>
          <a:p>
            <a:pPr>
              <a:lnSpc>
                <a:spcPct val="85000"/>
              </a:lnSpc>
            </a:pPr>
            <a:r>
              <a:rPr lang="en-US" sz="3000" smtClean="0">
                <a:solidFill>
                  <a:srgbClr val="333333"/>
                </a:solidFill>
              </a:rPr>
              <a:t>Prior experience under the OIG protocol.</a:t>
            </a:r>
          </a:p>
        </p:txBody>
      </p:sp>
      <p:sp>
        <p:nvSpPr>
          <p:cNvPr id="240643" name="Rectangle 3"/>
          <p:cNvSpPr>
            <a:spLocks noGrp="1" noChangeArrowheads="1"/>
          </p:cNvSpPr>
          <p:nvPr>
            <p:ph type="title"/>
          </p:nvPr>
        </p:nvSpPr>
        <p:spPr>
          <a:noFill/>
          <a:ln/>
        </p:spPr>
        <p:txBody>
          <a:bodyPr/>
          <a:lstStyle/>
          <a:p>
            <a:r>
              <a:rPr lang="en-US" sz="3700" smtClean="0"/>
              <a:t>OIG’s Self-Disclosure Protocol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EDDF10B6-B717-4A15-B185-02141B034022}" type="slidenum">
              <a:rPr lang="en-US"/>
              <a:pPr>
                <a:defRPr/>
              </a:pPr>
              <a:t>15</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fontAlgn="auto" hangingPunct="1">
              <a:spcBef>
                <a:spcPts val="0"/>
              </a:spcBef>
              <a:spcAft>
                <a:spcPts val="0"/>
              </a:spcAft>
              <a:defRPr/>
            </a:pPr>
            <a:fld id="{16CE381D-EC90-40FB-89BD-C6C4EC62C6F4}" type="slidenum">
              <a:rPr lang="en-US" sz="1200" b="0">
                <a:solidFill>
                  <a:schemeClr val="tx2">
                    <a:shade val="90000"/>
                  </a:schemeClr>
                </a:solidFill>
                <a:latin typeface="+mn-lt"/>
              </a:rPr>
              <a:pPr algn="r" eaLnBrk="1" fontAlgn="auto" hangingPunct="1">
                <a:spcBef>
                  <a:spcPts val="0"/>
                </a:spcBef>
                <a:spcAft>
                  <a:spcPts val="0"/>
                </a:spcAft>
                <a:defRPr/>
              </a:pPr>
              <a:t>15</a:t>
            </a:fld>
            <a:endParaRPr lang="en-US" sz="1200" b="0">
              <a:solidFill>
                <a:schemeClr val="tx2">
                  <a:shade val="90000"/>
                </a:schemeClr>
              </a:solidFill>
              <a:latin typeface="+mn-lt"/>
            </a:endParaRPr>
          </a:p>
        </p:txBody>
      </p:sp>
      <p:sp>
        <p:nvSpPr>
          <p:cNvPr id="248835" name="Rectangle 3"/>
          <p:cNvSpPr>
            <a:spLocks noGrp="1" noChangeArrowheads="1"/>
          </p:cNvSpPr>
          <p:nvPr>
            <p:ph type="body" idx="4294967295"/>
          </p:nvPr>
        </p:nvSpPr>
        <p:spPr>
          <a:xfrm>
            <a:off x="301625" y="1068388"/>
            <a:ext cx="8537575" cy="4881562"/>
          </a:xfrm>
        </p:spPr>
        <p:txBody>
          <a:bodyPr/>
          <a:lstStyle/>
          <a:p>
            <a:pPr marL="273050" indent="-273050"/>
            <a:r>
              <a:rPr lang="en-US" sz="2800" smtClean="0">
                <a:solidFill>
                  <a:srgbClr val="333333"/>
                </a:solidFill>
              </a:rPr>
              <a:t>March 24, 2009 Open Letter.</a:t>
            </a:r>
          </a:p>
          <a:p>
            <a:pPr marL="639763" lvl="1" indent="-246063"/>
            <a:r>
              <a:rPr lang="en-US" smtClean="0">
                <a:solidFill>
                  <a:srgbClr val="333333"/>
                </a:solidFill>
              </a:rPr>
              <a:t>“Narrowed the scope” of the protocol’s application to Stark and Anti-Kickback.</a:t>
            </a:r>
          </a:p>
          <a:p>
            <a:pPr marL="639763" lvl="1" indent="-246063"/>
            <a:r>
              <a:rPr lang="en-US" smtClean="0">
                <a:solidFill>
                  <a:srgbClr val="333333"/>
                </a:solidFill>
              </a:rPr>
              <a:t>Requires a “colorable” violation of AKS – no self-disclosure of Stark-only violations.</a:t>
            </a:r>
          </a:p>
          <a:p>
            <a:pPr marL="639763" lvl="1" indent="-246063"/>
            <a:r>
              <a:rPr lang="en-US" smtClean="0">
                <a:solidFill>
                  <a:srgbClr val="333333"/>
                </a:solidFill>
              </a:rPr>
              <a:t>AKS violations now require a minimum $50,000 settlement (the statutory maximum penalty for each kickback, not including 3x assessment).</a:t>
            </a:r>
          </a:p>
          <a:p>
            <a:pPr marL="639763" lvl="1" indent="-246063"/>
            <a:r>
              <a:rPr lang="en-US" smtClean="0">
                <a:solidFill>
                  <a:srgbClr val="333333"/>
                </a:solidFill>
              </a:rPr>
              <a:t>Reaffirmed inclination to settle matters at “lower end” of damages “continuum.”</a:t>
            </a:r>
          </a:p>
        </p:txBody>
      </p:sp>
      <p:sp>
        <p:nvSpPr>
          <p:cNvPr id="248836" name="Rectangle 4"/>
          <p:cNvSpPr>
            <a:spLocks noChangeArrowheads="1"/>
          </p:cNvSpPr>
          <p:nvPr/>
        </p:nvSpPr>
        <p:spPr bwMode="auto">
          <a:xfrm>
            <a:off x="152400" y="73025"/>
            <a:ext cx="8226425" cy="841375"/>
          </a:xfrm>
          <a:prstGeom prst="rect">
            <a:avLst/>
          </a:prstGeom>
          <a:noFill/>
          <a:ln w="9525">
            <a:noFill/>
            <a:miter lim="800000"/>
            <a:headEnd/>
            <a:tailEnd/>
          </a:ln>
        </p:spPr>
        <p:txBody>
          <a:bodyPr anchor="ctr"/>
          <a:lstStyle/>
          <a:p>
            <a:r>
              <a:rPr lang="en-US" sz="3700" b="0"/>
              <a:t>OIG’s Self-Disclosure Protocol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81F8D34B-82BC-4F3A-8C29-B7EB5ADB4CF7}" type="slidenum">
              <a:rPr lang="en-US"/>
              <a:pPr>
                <a:defRPr/>
              </a:pPr>
              <a:t>16</a:t>
            </a:fld>
            <a:endParaRPr lang="en-US"/>
          </a:p>
        </p:txBody>
      </p:sp>
      <p:sp>
        <p:nvSpPr>
          <p:cNvPr id="250882"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50883" name="Rectangle 5"/>
          <p:cNvSpPr>
            <a:spLocks noGrp="1" noChangeArrowheads="1"/>
          </p:cNvSpPr>
          <p:nvPr>
            <p:ph type="title" idx="4294967295"/>
          </p:nvPr>
        </p:nvSpPr>
        <p:spPr>
          <a:xfrm>
            <a:off x="153988" y="73025"/>
            <a:ext cx="8226425" cy="841375"/>
          </a:xfrm>
        </p:spPr>
        <p:txBody>
          <a:bodyPr/>
          <a:lstStyle/>
          <a:p>
            <a:r>
              <a:rPr lang="en-US" smtClean="0"/>
              <a:t>CMS Self-Referral Disclosure Protocol</a:t>
            </a:r>
          </a:p>
        </p:txBody>
      </p:sp>
      <p:sp>
        <p:nvSpPr>
          <p:cNvPr id="250884" name="Rectangle 3"/>
          <p:cNvSpPr>
            <a:spLocks noGrp="1" noChangeArrowheads="1"/>
          </p:cNvSpPr>
          <p:nvPr>
            <p:ph idx="4294967295"/>
          </p:nvPr>
        </p:nvSpPr>
        <p:spPr>
          <a:xfrm>
            <a:off x="301625" y="1068388"/>
            <a:ext cx="8537575" cy="4881562"/>
          </a:xfrm>
        </p:spPr>
        <p:txBody>
          <a:bodyPr/>
          <a:lstStyle/>
          <a:p>
            <a:pPr marL="273050" indent="-273050"/>
            <a:r>
              <a:rPr lang="en-US" smtClean="0">
                <a:solidFill>
                  <a:srgbClr val="333333"/>
                </a:solidFill>
              </a:rPr>
              <a:t>Mandated by the Affordable Care Act.</a:t>
            </a:r>
          </a:p>
          <a:p>
            <a:pPr marL="639763" lvl="1" indent="-246063"/>
            <a:r>
              <a:rPr lang="en-US" sz="3400" smtClean="0">
                <a:solidFill>
                  <a:srgbClr val="333333"/>
                </a:solidFill>
              </a:rPr>
              <a:t>Purpose is to resolve actual or potential violations of the Stark self-referral law.</a:t>
            </a:r>
          </a:p>
          <a:p>
            <a:pPr lvl="2"/>
            <a:r>
              <a:rPr lang="en-US" sz="3000" smtClean="0">
                <a:solidFill>
                  <a:srgbClr val="333333"/>
                </a:solidFill>
              </a:rPr>
              <a:t>Separate from the advisory opinion process.</a:t>
            </a:r>
          </a:p>
          <a:p>
            <a:pPr marL="639763" lvl="1" indent="-246063"/>
            <a:r>
              <a:rPr lang="en-US" sz="3400" smtClean="0">
                <a:solidFill>
                  <a:srgbClr val="333333"/>
                </a:solidFill>
              </a:rPr>
              <a:t>Large number of disclosures have been made.</a:t>
            </a:r>
          </a:p>
          <a:p>
            <a:pPr lvl="2"/>
            <a:r>
              <a:rPr lang="en-US" sz="3000" smtClean="0">
                <a:solidFill>
                  <a:srgbClr val="333333"/>
                </a:solidFill>
              </a:rPr>
              <a:t>No solid indicators of how CMS will compromise potential Stark disclosure.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E9CA3050-558D-4C84-962A-D93B9BCCE520}" type="slidenum">
              <a:rPr lang="en-US"/>
              <a:pPr>
                <a:defRPr/>
              </a:pPr>
              <a:t>17</a:t>
            </a:fld>
            <a:endParaRPr lang="en-US"/>
          </a:p>
        </p:txBody>
      </p:sp>
      <p:sp>
        <p:nvSpPr>
          <p:cNvPr id="262146"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62147" name="Rectangle 3"/>
          <p:cNvSpPr>
            <a:spLocks noGrp="1" noChangeArrowheads="1"/>
          </p:cNvSpPr>
          <p:nvPr>
            <p:ph idx="4294967295"/>
          </p:nvPr>
        </p:nvSpPr>
        <p:spPr>
          <a:xfrm>
            <a:off x="304800" y="1066800"/>
            <a:ext cx="8537575" cy="4881563"/>
          </a:xfrm>
        </p:spPr>
        <p:txBody>
          <a:bodyPr/>
          <a:lstStyle/>
          <a:p>
            <a:pPr marL="273050" indent="-273050"/>
            <a:r>
              <a:rPr lang="en-US" sz="2800" b="1" smtClean="0">
                <a:solidFill>
                  <a:srgbClr val="333333"/>
                </a:solidFill>
              </a:rPr>
              <a:t>Stated factors considered in compromising overpayments</a:t>
            </a:r>
            <a:r>
              <a:rPr lang="en-US" sz="2800" smtClean="0">
                <a:solidFill>
                  <a:srgbClr val="333333"/>
                </a:solidFill>
              </a:rPr>
              <a:t>.</a:t>
            </a:r>
            <a:endParaRPr lang="en-US" sz="2800" b="1" smtClean="0">
              <a:solidFill>
                <a:srgbClr val="333333"/>
              </a:solidFill>
            </a:endParaRPr>
          </a:p>
          <a:p>
            <a:pPr marL="639763" lvl="1" indent="-246063"/>
            <a:r>
              <a:rPr lang="en-US" smtClean="0">
                <a:solidFill>
                  <a:srgbClr val="333333"/>
                </a:solidFill>
              </a:rPr>
              <a:t>Nature and extent of the improper or illegal practice.</a:t>
            </a:r>
          </a:p>
          <a:p>
            <a:pPr marL="639763" lvl="1" indent="-246063"/>
            <a:r>
              <a:rPr lang="en-US" smtClean="0">
                <a:solidFill>
                  <a:srgbClr val="333333"/>
                </a:solidFill>
              </a:rPr>
              <a:t>Timeliness of the self-disclosure.</a:t>
            </a:r>
          </a:p>
          <a:p>
            <a:pPr marL="639763" lvl="1" indent="-246063"/>
            <a:r>
              <a:rPr lang="en-US" smtClean="0">
                <a:solidFill>
                  <a:srgbClr val="333333"/>
                </a:solidFill>
              </a:rPr>
              <a:t>Cooperation in providing additional information.</a:t>
            </a:r>
          </a:p>
          <a:p>
            <a:pPr marL="639763" lvl="1" indent="-246063"/>
            <a:r>
              <a:rPr lang="en-US" smtClean="0">
                <a:solidFill>
                  <a:srgbClr val="333333"/>
                </a:solidFill>
              </a:rPr>
              <a:t>Litigation risk to CMS.</a:t>
            </a:r>
          </a:p>
          <a:p>
            <a:pPr marL="639763" lvl="1" indent="-246063"/>
            <a:r>
              <a:rPr lang="en-US" smtClean="0">
                <a:solidFill>
                  <a:srgbClr val="333333"/>
                </a:solidFill>
              </a:rPr>
              <a:t>Ability to pay.</a:t>
            </a:r>
          </a:p>
        </p:txBody>
      </p:sp>
      <p:sp>
        <p:nvSpPr>
          <p:cNvPr id="262148" name="Rectangle 5"/>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CMS Self-Referral Disclosure Protocol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3AEAA4FD-1591-483A-B3FD-8B52317B3362}" type="slidenum">
              <a:rPr lang="en-US"/>
              <a:pPr>
                <a:defRPr/>
              </a:pPr>
              <a:t>18</a:t>
            </a:fld>
            <a:endParaRPr lang="en-US"/>
          </a:p>
        </p:txBody>
      </p:sp>
      <p:sp>
        <p:nvSpPr>
          <p:cNvPr id="259074" name="Rectangle 3"/>
          <p:cNvSpPr>
            <a:spLocks noGrp="1"/>
          </p:cNvSpPr>
          <p:nvPr>
            <p:ph idx="4294967295"/>
          </p:nvPr>
        </p:nvSpPr>
        <p:spPr>
          <a:xfrm>
            <a:off x="304800" y="1066800"/>
            <a:ext cx="8537575" cy="4881563"/>
          </a:xfrm>
        </p:spPr>
        <p:txBody>
          <a:bodyPr/>
          <a:lstStyle/>
          <a:p>
            <a:pPr marL="273050" indent="-273050"/>
            <a:r>
              <a:rPr lang="en-US" sz="2800" b="1" smtClean="0">
                <a:solidFill>
                  <a:srgbClr val="333333"/>
                </a:solidFill>
              </a:rPr>
              <a:t>First Stark Settlement</a:t>
            </a:r>
            <a:r>
              <a:rPr lang="en-US" sz="2800" smtClean="0">
                <a:solidFill>
                  <a:srgbClr val="333333"/>
                </a:solidFill>
              </a:rPr>
              <a:t>.</a:t>
            </a:r>
            <a:endParaRPr lang="en-US" sz="2800" b="1" smtClean="0">
              <a:solidFill>
                <a:srgbClr val="333333"/>
              </a:solidFill>
            </a:endParaRPr>
          </a:p>
          <a:p>
            <a:pPr marL="639763" lvl="1" indent="-246063"/>
            <a:r>
              <a:rPr lang="en-US" smtClean="0">
                <a:solidFill>
                  <a:srgbClr val="333333"/>
                </a:solidFill>
              </a:rPr>
              <a:t>Saints Medical Center.</a:t>
            </a:r>
          </a:p>
          <a:p>
            <a:pPr marL="639763" lvl="1" indent="-246063"/>
            <a:r>
              <a:rPr lang="en-US" smtClean="0">
                <a:solidFill>
                  <a:srgbClr val="333333"/>
                </a:solidFill>
              </a:rPr>
              <a:t>$579,000</a:t>
            </a:r>
          </a:p>
          <a:p>
            <a:pPr marL="914400" lvl="2" indent="-246063"/>
            <a:r>
              <a:rPr lang="en-US" sz="2000" smtClean="0">
                <a:solidFill>
                  <a:srgbClr val="333333"/>
                </a:solidFill>
              </a:rPr>
              <a:t>Reserves apparently were between $14.5 million and $785,000.</a:t>
            </a:r>
          </a:p>
          <a:p>
            <a:pPr marL="639763" lvl="1" indent="-246063"/>
            <a:r>
              <a:rPr lang="en-US" smtClean="0">
                <a:solidFill>
                  <a:srgbClr val="333333"/>
                </a:solidFill>
              </a:rPr>
              <a:t>Issues with written agreements for call coverage, night coverage and stipends.</a:t>
            </a:r>
          </a:p>
          <a:p>
            <a:pPr marL="639763" lvl="1" indent="-246063"/>
            <a:r>
              <a:rPr lang="en-US" smtClean="0">
                <a:solidFill>
                  <a:srgbClr val="333333"/>
                </a:solidFill>
              </a:rPr>
              <a:t>Issue was raised in due diligence.</a:t>
            </a:r>
          </a:p>
        </p:txBody>
      </p:sp>
      <p:sp>
        <p:nvSpPr>
          <p:cNvPr id="4" name="Slide Number Placeholder 4"/>
          <p:cNvSpPr txBox="1">
            <a:spLocks noGrp="1"/>
          </p:cNvSpPr>
          <p:nvPr/>
        </p:nvSpPr>
        <p:spPr>
          <a:xfrm>
            <a:off x="7924800" y="6356350"/>
            <a:ext cx="762000" cy="365125"/>
          </a:xfrm>
          <a:prstGeom prst="rect">
            <a:avLst/>
          </a:prstGeom>
          <a:noFill/>
        </p:spPr>
        <p:txBody>
          <a:bodyPr lIns="0" tIns="0" rIns="0" bIns="0" anchor="b"/>
          <a:lstStyle/>
          <a:p>
            <a:pPr algn="r" eaLnBrk="1" fontAlgn="auto" hangingPunct="1">
              <a:spcBef>
                <a:spcPts val="0"/>
              </a:spcBef>
              <a:spcAft>
                <a:spcPts val="0"/>
              </a:spcAft>
              <a:defRPr/>
            </a:pPr>
            <a:fld id="{FC68B293-4839-410D-BCCD-9C6D38193F3A}" type="slidenum">
              <a:rPr lang="en-US" sz="1200" b="0">
                <a:solidFill>
                  <a:schemeClr val="tx2">
                    <a:shade val="90000"/>
                  </a:schemeClr>
                </a:solidFill>
                <a:latin typeface="+mn-lt"/>
              </a:rPr>
              <a:pPr algn="r" eaLnBrk="1" fontAlgn="auto" hangingPunct="1">
                <a:spcBef>
                  <a:spcPts val="0"/>
                </a:spcBef>
                <a:spcAft>
                  <a:spcPts val="0"/>
                </a:spcAft>
                <a:defRPr/>
              </a:pPr>
              <a:t>18</a:t>
            </a:fld>
            <a:endParaRPr lang="en-US" sz="1200" b="0">
              <a:solidFill>
                <a:schemeClr val="tx2">
                  <a:shade val="90000"/>
                </a:schemeClr>
              </a:solidFill>
              <a:latin typeface="+mn-lt"/>
            </a:endParaRPr>
          </a:p>
        </p:txBody>
      </p:sp>
      <p:sp>
        <p:nvSpPr>
          <p:cNvPr id="259076" name="Rectangle 5"/>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Self-Referral Disclosure Protocol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C88E94DA-8C39-4A5F-B125-52FF64B6D028}" type="slidenum">
              <a:rPr lang="en-US"/>
              <a:pPr>
                <a:defRPr/>
              </a:pPr>
              <a:t>19</a:t>
            </a:fld>
            <a:endParaRPr lang="en-US"/>
          </a:p>
        </p:txBody>
      </p:sp>
      <p:sp>
        <p:nvSpPr>
          <p:cNvPr id="251906"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51907" name="Rectangle 3"/>
          <p:cNvSpPr>
            <a:spLocks noGrp="1" noChangeArrowheads="1"/>
          </p:cNvSpPr>
          <p:nvPr>
            <p:ph idx="4294967295"/>
          </p:nvPr>
        </p:nvSpPr>
        <p:spPr>
          <a:xfrm>
            <a:off x="304800" y="1066800"/>
            <a:ext cx="8537575" cy="4881563"/>
          </a:xfrm>
        </p:spPr>
        <p:txBody>
          <a:bodyPr/>
          <a:lstStyle/>
          <a:p>
            <a:pPr marL="273050" indent="-273050">
              <a:lnSpc>
                <a:spcPct val="90000"/>
              </a:lnSpc>
            </a:pPr>
            <a:r>
              <a:rPr lang="en-US" sz="2800" smtClean="0">
                <a:solidFill>
                  <a:srgbClr val="333333"/>
                </a:solidFill>
              </a:rPr>
              <a:t>Cooperation among the OIG &amp; DOJ.</a:t>
            </a:r>
          </a:p>
          <a:p>
            <a:pPr marL="273050" indent="-273050">
              <a:lnSpc>
                <a:spcPct val="90000"/>
              </a:lnSpc>
            </a:pPr>
            <a:r>
              <a:rPr lang="en-US" sz="2800" smtClean="0">
                <a:solidFill>
                  <a:srgbClr val="333333"/>
                </a:solidFill>
              </a:rPr>
              <a:t>CMS only accepts violations or potential violations of self-referral law.</a:t>
            </a:r>
          </a:p>
          <a:p>
            <a:pPr marL="273050" indent="-273050">
              <a:lnSpc>
                <a:spcPct val="90000"/>
              </a:lnSpc>
            </a:pPr>
            <a:r>
              <a:rPr lang="en-US" sz="2800" smtClean="0">
                <a:solidFill>
                  <a:srgbClr val="333333"/>
                </a:solidFill>
              </a:rPr>
              <a:t>If additional violations or potential violations of other criminal, civil, and administrative laws send to OIG.</a:t>
            </a:r>
          </a:p>
          <a:p>
            <a:pPr marL="273050" indent="-273050">
              <a:lnSpc>
                <a:spcPct val="90000"/>
              </a:lnSpc>
            </a:pPr>
            <a:r>
              <a:rPr lang="en-US" sz="2800" smtClean="0">
                <a:solidFill>
                  <a:srgbClr val="333333"/>
                </a:solidFill>
              </a:rPr>
              <a:t>Cannot submit disclosure concurrently under SRDP and OIG’s Self-Disclosure Protocol.</a:t>
            </a:r>
          </a:p>
          <a:p>
            <a:pPr marL="273050" indent="-273050">
              <a:lnSpc>
                <a:spcPct val="90000"/>
              </a:lnSpc>
            </a:pPr>
            <a:r>
              <a:rPr lang="en-US" sz="2800" smtClean="0">
                <a:solidFill>
                  <a:srgbClr val="333333"/>
                </a:solidFill>
              </a:rPr>
              <a:t>Coordination with Law Enforcement.</a:t>
            </a:r>
          </a:p>
        </p:txBody>
      </p:sp>
      <p:sp>
        <p:nvSpPr>
          <p:cNvPr id="251908" name="Rectangle 5"/>
          <p:cNvSpPr>
            <a:spLocks noChangeArrowheads="1"/>
          </p:cNvSpPr>
          <p:nvPr/>
        </p:nvSpPr>
        <p:spPr bwMode="auto">
          <a:xfrm>
            <a:off x="153988" y="73025"/>
            <a:ext cx="8226425" cy="841375"/>
          </a:xfrm>
          <a:prstGeom prst="rect">
            <a:avLst/>
          </a:prstGeom>
          <a:noFill/>
          <a:ln w="9525">
            <a:noFill/>
            <a:miter lim="800000"/>
            <a:headEnd/>
            <a:tailEnd/>
          </a:ln>
        </p:spPr>
        <p:txBody>
          <a:bodyPr anchor="ctr"/>
          <a:lstStyle/>
          <a:p>
            <a:r>
              <a:rPr lang="en-US" b="0"/>
              <a:t>CMS Self-Referral Disclosure Protocol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627E76C2-D385-436F-BBB4-09B45193FC2D}" type="slidenum">
              <a:rPr lang="en-US"/>
              <a:pPr>
                <a:defRPr/>
              </a:pPr>
              <a:t>2</a:t>
            </a:fld>
            <a:endParaRPr lang="en-US"/>
          </a:p>
        </p:txBody>
      </p:sp>
      <p:sp>
        <p:nvSpPr>
          <p:cNvPr id="139266" name="Rectangle 2"/>
          <p:cNvSpPr>
            <a:spLocks noGrp="1" noChangeArrowheads="1"/>
          </p:cNvSpPr>
          <p:nvPr>
            <p:ph type="title"/>
          </p:nvPr>
        </p:nvSpPr>
        <p:spPr/>
        <p:txBody>
          <a:bodyPr/>
          <a:lstStyle/>
          <a:p>
            <a:r>
              <a:rPr lang="en-US" smtClean="0"/>
              <a:t>Welcome</a:t>
            </a:r>
          </a:p>
        </p:txBody>
      </p:sp>
      <p:sp>
        <p:nvSpPr>
          <p:cNvPr id="139267" name="Rectangle 3"/>
          <p:cNvSpPr>
            <a:spLocks noGrp="1" noChangeArrowheads="1"/>
          </p:cNvSpPr>
          <p:nvPr>
            <p:ph type="body" idx="1"/>
          </p:nvPr>
        </p:nvSpPr>
        <p:spPr>
          <a:noFill/>
        </p:spPr>
        <p:txBody>
          <a:bodyPr/>
          <a:lstStyle/>
          <a:p>
            <a:r>
              <a:rPr lang="en-US" smtClean="0">
                <a:solidFill>
                  <a:srgbClr val="333333"/>
                </a:solidFill>
              </a:rPr>
              <a:t>Today’s speakers</a:t>
            </a:r>
          </a:p>
          <a:p>
            <a:r>
              <a:rPr lang="en-US" smtClean="0">
                <a:solidFill>
                  <a:srgbClr val="333333"/>
                </a:solidFill>
              </a:rPr>
              <a:t>Upcoming Ober|Kaler Health Care General Counsel webinars</a:t>
            </a:r>
          </a:p>
          <a:p>
            <a:r>
              <a:rPr lang="en-US" smtClean="0">
                <a:solidFill>
                  <a:srgbClr val="333333"/>
                </a:solidFill>
              </a:rPr>
              <a:t>Overview of the topic</a:t>
            </a:r>
          </a:p>
          <a:p>
            <a:r>
              <a:rPr lang="en-US" smtClean="0">
                <a:solidFill>
                  <a:srgbClr val="333333"/>
                </a:solidFill>
              </a:rPr>
              <a:t>Discussion</a:t>
            </a:r>
          </a:p>
          <a:p>
            <a:r>
              <a:rPr lang="en-US" smtClean="0">
                <a:solidFill>
                  <a:srgbClr val="333333"/>
                </a:solidFill>
              </a:rPr>
              <a:t>Questions</a:t>
            </a:r>
          </a:p>
          <a:p>
            <a:endParaRPr lang="en-US" smtClean="0">
              <a:solidFill>
                <a:srgbClr val="333333"/>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4BED9B2B-9FF7-407D-A55D-2050D0B577D9}" type="slidenum">
              <a:rPr lang="en-US"/>
              <a:pPr>
                <a:defRPr/>
              </a:pPr>
              <a:t>20</a:t>
            </a:fld>
            <a:endParaRPr lang="en-US"/>
          </a:p>
        </p:txBody>
      </p:sp>
      <p:sp>
        <p:nvSpPr>
          <p:cNvPr id="253954"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53955" name="Rectangle 3"/>
          <p:cNvSpPr>
            <a:spLocks noGrp="1" noChangeArrowheads="1"/>
          </p:cNvSpPr>
          <p:nvPr>
            <p:ph idx="4294967295"/>
          </p:nvPr>
        </p:nvSpPr>
        <p:spPr>
          <a:xfrm>
            <a:off x="304800" y="1066800"/>
            <a:ext cx="8537575" cy="5181600"/>
          </a:xfrm>
        </p:spPr>
        <p:txBody>
          <a:bodyPr/>
          <a:lstStyle/>
          <a:p>
            <a:pPr marL="273050" indent="-273050">
              <a:lnSpc>
                <a:spcPct val="90000"/>
              </a:lnSpc>
            </a:pPr>
            <a:r>
              <a:rPr lang="en-US" sz="2800" smtClean="0">
                <a:solidFill>
                  <a:srgbClr val="333333"/>
                </a:solidFill>
              </a:rPr>
              <a:t>Required Elements of Submission.</a:t>
            </a:r>
          </a:p>
          <a:p>
            <a:pPr marL="639763" lvl="1" indent="-246063">
              <a:lnSpc>
                <a:spcPct val="90000"/>
              </a:lnSpc>
              <a:spcBef>
                <a:spcPct val="25000"/>
              </a:spcBef>
            </a:pPr>
            <a:r>
              <a:rPr lang="en-US" sz="2400" smtClean="0">
                <a:solidFill>
                  <a:srgbClr val="333333"/>
                </a:solidFill>
              </a:rPr>
              <a:t>Description of Actual or Potential Violation(s).</a:t>
            </a:r>
          </a:p>
          <a:p>
            <a:pPr marL="914400" lvl="2" indent="-246063">
              <a:lnSpc>
                <a:spcPct val="90000"/>
              </a:lnSpc>
              <a:spcBef>
                <a:spcPct val="25000"/>
              </a:spcBef>
            </a:pPr>
            <a:r>
              <a:rPr lang="en-US" sz="2000" smtClean="0">
                <a:solidFill>
                  <a:srgbClr val="333333"/>
                </a:solidFill>
              </a:rPr>
              <a:t>Identifying Information of party disclosing.</a:t>
            </a:r>
          </a:p>
          <a:p>
            <a:pPr marL="914400" lvl="2" indent="-246063">
              <a:lnSpc>
                <a:spcPct val="90000"/>
              </a:lnSpc>
              <a:spcBef>
                <a:spcPct val="25000"/>
              </a:spcBef>
            </a:pPr>
            <a:r>
              <a:rPr lang="en-US" sz="2000" smtClean="0">
                <a:solidFill>
                  <a:srgbClr val="333333"/>
                </a:solidFill>
              </a:rPr>
              <a:t>Description of the nature of the matter being disclosed.</a:t>
            </a:r>
          </a:p>
          <a:p>
            <a:pPr marL="914400" lvl="2" indent="-246063">
              <a:lnSpc>
                <a:spcPct val="90000"/>
              </a:lnSpc>
              <a:spcBef>
                <a:spcPct val="25000"/>
              </a:spcBef>
            </a:pPr>
            <a:r>
              <a:rPr lang="en-US" sz="2000" smtClean="0">
                <a:solidFill>
                  <a:srgbClr val="333333"/>
                </a:solidFill>
              </a:rPr>
              <a:t>Duration of violation.</a:t>
            </a:r>
          </a:p>
          <a:p>
            <a:pPr marL="914400" lvl="2" indent="-246063">
              <a:lnSpc>
                <a:spcPct val="90000"/>
              </a:lnSpc>
              <a:spcBef>
                <a:spcPct val="25000"/>
              </a:spcBef>
            </a:pPr>
            <a:r>
              <a:rPr lang="en-US" sz="2000" smtClean="0">
                <a:solidFill>
                  <a:srgbClr val="333333"/>
                </a:solidFill>
              </a:rPr>
              <a:t>Disclosing party’s legal analysis of how the matter is a violation.</a:t>
            </a:r>
          </a:p>
          <a:p>
            <a:pPr marL="1187450" lvl="3" indent="-209550">
              <a:lnSpc>
                <a:spcPct val="90000"/>
              </a:lnSpc>
              <a:spcBef>
                <a:spcPct val="25000"/>
              </a:spcBef>
            </a:pPr>
            <a:r>
              <a:rPr lang="en-US" smtClean="0">
                <a:solidFill>
                  <a:srgbClr val="333333"/>
                </a:solidFill>
              </a:rPr>
              <a:t>Specify Stark exception </a:t>
            </a:r>
            <a:r>
              <a:rPr lang="en-US" u="sng" smtClean="0">
                <a:solidFill>
                  <a:srgbClr val="333333"/>
                </a:solidFill>
              </a:rPr>
              <a:t>AND</a:t>
            </a:r>
            <a:r>
              <a:rPr lang="en-US" smtClean="0">
                <a:solidFill>
                  <a:srgbClr val="333333"/>
                </a:solidFill>
              </a:rPr>
              <a:t> which elements are/are not met.</a:t>
            </a:r>
          </a:p>
          <a:p>
            <a:pPr marL="914400" lvl="2" indent="-246063">
              <a:lnSpc>
                <a:spcPct val="90000"/>
              </a:lnSpc>
              <a:spcBef>
                <a:spcPct val="25000"/>
              </a:spcBef>
            </a:pPr>
            <a:r>
              <a:rPr lang="en-US" sz="2000" smtClean="0">
                <a:solidFill>
                  <a:srgbClr val="333333"/>
                </a:solidFill>
              </a:rPr>
              <a:t>Circumstances under which the matter was discovered and measures taken to address the issue and prevent future abuses.</a:t>
            </a:r>
          </a:p>
          <a:p>
            <a:pPr marL="914400" lvl="2" indent="-246063">
              <a:lnSpc>
                <a:spcPct val="90000"/>
              </a:lnSpc>
              <a:spcBef>
                <a:spcPct val="25000"/>
              </a:spcBef>
            </a:pPr>
            <a:r>
              <a:rPr lang="en-US" sz="2000" smtClean="0">
                <a:solidFill>
                  <a:srgbClr val="333333"/>
                </a:solidFill>
              </a:rPr>
              <a:t>Statement identifying a history of similar conduct or enforcement action.</a:t>
            </a:r>
          </a:p>
          <a:p>
            <a:pPr marL="914400" lvl="2" indent="-246063">
              <a:lnSpc>
                <a:spcPct val="90000"/>
              </a:lnSpc>
              <a:spcBef>
                <a:spcPct val="25000"/>
              </a:spcBef>
            </a:pPr>
            <a:r>
              <a:rPr lang="en-US" sz="2000" smtClean="0">
                <a:solidFill>
                  <a:srgbClr val="333333"/>
                </a:solidFill>
              </a:rPr>
              <a:t>Description of any compliance program.</a:t>
            </a:r>
          </a:p>
          <a:p>
            <a:pPr marL="914400" lvl="2" indent="-246063">
              <a:lnSpc>
                <a:spcPct val="90000"/>
              </a:lnSpc>
              <a:spcBef>
                <a:spcPct val="25000"/>
              </a:spcBef>
            </a:pPr>
            <a:r>
              <a:rPr lang="en-US" sz="2000" smtClean="0">
                <a:solidFill>
                  <a:srgbClr val="333333"/>
                </a:solidFill>
              </a:rPr>
              <a:t>If applicable, a description of appropriate notices provided to other government agencies.</a:t>
            </a:r>
          </a:p>
          <a:p>
            <a:pPr marL="914400" lvl="2" indent="-246063">
              <a:lnSpc>
                <a:spcPct val="90000"/>
              </a:lnSpc>
              <a:spcBef>
                <a:spcPct val="25000"/>
              </a:spcBef>
            </a:pPr>
            <a:r>
              <a:rPr lang="en-US" sz="2000" smtClean="0">
                <a:solidFill>
                  <a:srgbClr val="333333"/>
                </a:solidFill>
              </a:rPr>
              <a:t>Whether the matter is under current inquiry by the government</a:t>
            </a:r>
            <a:r>
              <a:rPr lang="en-US" sz="1800" smtClean="0">
                <a:solidFill>
                  <a:srgbClr val="333333"/>
                </a:solidFill>
              </a:rPr>
              <a:t>.</a:t>
            </a:r>
          </a:p>
        </p:txBody>
      </p:sp>
      <p:sp>
        <p:nvSpPr>
          <p:cNvPr id="253956" name="Rectangle 5"/>
          <p:cNvSpPr>
            <a:spLocks noChangeArrowheads="1"/>
          </p:cNvSpPr>
          <p:nvPr/>
        </p:nvSpPr>
        <p:spPr bwMode="auto">
          <a:xfrm>
            <a:off x="153988" y="73025"/>
            <a:ext cx="8226425" cy="841375"/>
          </a:xfrm>
          <a:prstGeom prst="rect">
            <a:avLst/>
          </a:prstGeom>
          <a:noFill/>
          <a:ln w="9525">
            <a:noFill/>
            <a:miter lim="800000"/>
            <a:headEnd/>
            <a:tailEnd/>
          </a:ln>
        </p:spPr>
        <p:txBody>
          <a:bodyPr anchor="ctr"/>
          <a:lstStyle/>
          <a:p>
            <a:r>
              <a:rPr lang="en-US" b="0"/>
              <a:t>CMS Self-Referral Disclosure Protocol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2CAAAEF6-B455-4358-82D2-0BD721566E99}" type="slidenum">
              <a:rPr lang="en-US"/>
              <a:pPr>
                <a:defRPr/>
              </a:pPr>
              <a:t>21</a:t>
            </a:fld>
            <a:endParaRPr lang="en-US"/>
          </a:p>
        </p:txBody>
      </p:sp>
      <p:sp>
        <p:nvSpPr>
          <p:cNvPr id="256002"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56003" name="Rectangle 3"/>
          <p:cNvSpPr>
            <a:spLocks noGrp="1" noChangeArrowheads="1"/>
          </p:cNvSpPr>
          <p:nvPr>
            <p:ph idx="4294967295"/>
          </p:nvPr>
        </p:nvSpPr>
        <p:spPr>
          <a:xfrm>
            <a:off x="304800" y="1066800"/>
            <a:ext cx="8537575" cy="4881563"/>
          </a:xfrm>
        </p:spPr>
        <p:txBody>
          <a:bodyPr/>
          <a:lstStyle/>
          <a:p>
            <a:pPr marL="273050" indent="-273050"/>
            <a:r>
              <a:rPr lang="en-US" sz="2800" b="1" smtClean="0">
                <a:solidFill>
                  <a:srgbClr val="333333"/>
                </a:solidFill>
              </a:rPr>
              <a:t>Core Stark Compliance Analysis</a:t>
            </a:r>
            <a:r>
              <a:rPr lang="en-US" sz="2800" smtClean="0">
                <a:solidFill>
                  <a:srgbClr val="333333"/>
                </a:solidFill>
              </a:rPr>
              <a:t>.</a:t>
            </a:r>
            <a:endParaRPr lang="en-US" sz="2800" b="1" smtClean="0">
              <a:solidFill>
                <a:srgbClr val="333333"/>
              </a:solidFill>
            </a:endParaRPr>
          </a:p>
          <a:p>
            <a:pPr marL="639763" lvl="1" indent="-246063"/>
            <a:r>
              <a:rPr lang="en-US" smtClean="0">
                <a:solidFill>
                  <a:srgbClr val="333333"/>
                </a:solidFill>
              </a:rPr>
              <a:t>Is there remuneration?</a:t>
            </a:r>
          </a:p>
          <a:p>
            <a:pPr marL="639763" lvl="1" indent="-246063"/>
            <a:r>
              <a:rPr lang="en-US" smtClean="0">
                <a:solidFill>
                  <a:srgbClr val="333333"/>
                </a:solidFill>
              </a:rPr>
              <a:t>Is there a compensation arrangement?</a:t>
            </a:r>
          </a:p>
          <a:p>
            <a:pPr marL="914400" lvl="2" indent="-246063"/>
            <a:r>
              <a:rPr lang="en-US" smtClean="0">
                <a:solidFill>
                  <a:srgbClr val="333333"/>
                </a:solidFill>
              </a:rPr>
              <a:t>Direct?</a:t>
            </a:r>
          </a:p>
          <a:p>
            <a:pPr marL="914400" lvl="2" indent="-246063"/>
            <a:r>
              <a:rPr lang="en-US" smtClean="0">
                <a:solidFill>
                  <a:srgbClr val="333333"/>
                </a:solidFill>
              </a:rPr>
              <a:t>Indirect?</a:t>
            </a:r>
          </a:p>
          <a:p>
            <a:pPr marL="639763" lvl="1" indent="-246063"/>
            <a:r>
              <a:rPr lang="en-US" smtClean="0">
                <a:solidFill>
                  <a:srgbClr val="333333"/>
                </a:solidFill>
              </a:rPr>
              <a:t>Is there a referral, as defined by the regulations, for DHS?</a:t>
            </a:r>
          </a:p>
          <a:p>
            <a:pPr marL="639763" lvl="1" indent="-246063"/>
            <a:r>
              <a:rPr lang="en-US" smtClean="0">
                <a:solidFill>
                  <a:srgbClr val="333333"/>
                </a:solidFill>
              </a:rPr>
              <a:t>Is the organization furnishing the DHS an “entity” (as defined in the regulations)?</a:t>
            </a:r>
          </a:p>
          <a:p>
            <a:pPr marL="639763" lvl="1" indent="-246063"/>
            <a:r>
              <a:rPr lang="en-US" smtClean="0">
                <a:solidFill>
                  <a:srgbClr val="333333"/>
                </a:solidFill>
              </a:rPr>
              <a:t>Is Medicare the payor?</a:t>
            </a:r>
          </a:p>
        </p:txBody>
      </p:sp>
      <p:sp>
        <p:nvSpPr>
          <p:cNvPr id="256004" name="Rectangle 5"/>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CMS Self-Referral Disclosure Protocol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44765C92-A346-482A-9BF5-75380FD4776E}" type="slidenum">
              <a:rPr lang="en-US"/>
              <a:pPr>
                <a:defRPr/>
              </a:pPr>
              <a:t>22</a:t>
            </a:fld>
            <a:endParaRPr lang="en-US"/>
          </a:p>
        </p:txBody>
      </p:sp>
      <p:sp>
        <p:nvSpPr>
          <p:cNvPr id="257026"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57027" name="Rectangle 3"/>
          <p:cNvSpPr>
            <a:spLocks noGrp="1" noChangeArrowheads="1"/>
          </p:cNvSpPr>
          <p:nvPr>
            <p:ph idx="4294967295"/>
          </p:nvPr>
        </p:nvSpPr>
        <p:spPr>
          <a:xfrm>
            <a:off x="304800" y="1066800"/>
            <a:ext cx="8537575" cy="4881563"/>
          </a:xfrm>
        </p:spPr>
        <p:txBody>
          <a:bodyPr/>
          <a:lstStyle/>
          <a:p>
            <a:pPr marL="273050" indent="-273050"/>
            <a:r>
              <a:rPr lang="en-US" sz="2800" b="1" smtClean="0">
                <a:solidFill>
                  <a:srgbClr val="333333"/>
                </a:solidFill>
              </a:rPr>
              <a:t>Core Stark Analysis (cont’d).</a:t>
            </a:r>
          </a:p>
          <a:p>
            <a:pPr marL="639763" lvl="1" indent="-246063"/>
            <a:r>
              <a:rPr lang="en-US" smtClean="0">
                <a:solidFill>
                  <a:srgbClr val="333333"/>
                </a:solidFill>
              </a:rPr>
              <a:t>Apply rules that were in effect during the various periods of the arrangement.</a:t>
            </a:r>
          </a:p>
          <a:p>
            <a:pPr marL="914400" lvl="2" indent="-246063"/>
            <a:r>
              <a:rPr lang="en-US" smtClean="0">
                <a:solidFill>
                  <a:srgbClr val="333333"/>
                </a:solidFill>
              </a:rPr>
              <a:t>The Stark rules have changed a number of times and the analysis may be different during certain points in the arrangement.</a:t>
            </a:r>
          </a:p>
          <a:p>
            <a:pPr marL="639763" lvl="1" indent="-246063"/>
            <a:r>
              <a:rPr lang="en-US" smtClean="0">
                <a:solidFill>
                  <a:srgbClr val="333333"/>
                </a:solidFill>
              </a:rPr>
              <a:t>Give proper, but not excessive, weight to preamble language.</a:t>
            </a:r>
          </a:p>
          <a:p>
            <a:pPr marL="914400" lvl="2" indent="-246063"/>
            <a:r>
              <a:rPr lang="en-US" smtClean="0">
                <a:solidFill>
                  <a:srgbClr val="333333"/>
                </a:solidFill>
              </a:rPr>
              <a:t>Statutory and regulation text govern.</a:t>
            </a:r>
          </a:p>
          <a:p>
            <a:pPr marL="639763" lvl="1" indent="-246063"/>
            <a:r>
              <a:rPr lang="en-US" smtClean="0">
                <a:solidFill>
                  <a:srgbClr val="333333"/>
                </a:solidFill>
              </a:rPr>
              <a:t>Focus on Period of Disallowance.</a:t>
            </a:r>
          </a:p>
        </p:txBody>
      </p:sp>
      <p:sp>
        <p:nvSpPr>
          <p:cNvPr id="257028" name="Rectangle 5"/>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CMS Self-Referral Disclosure Protocol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62AA9674-3610-41CA-BA17-6686146DF578}" type="slidenum">
              <a:rPr lang="en-US"/>
              <a:pPr>
                <a:defRPr/>
              </a:pPr>
              <a:t>23</a:t>
            </a:fld>
            <a:endParaRPr lang="en-US"/>
          </a:p>
        </p:txBody>
      </p:sp>
      <p:sp>
        <p:nvSpPr>
          <p:cNvPr id="258050"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58051" name="Rectangle 3"/>
          <p:cNvSpPr>
            <a:spLocks noGrp="1" noChangeArrowheads="1"/>
          </p:cNvSpPr>
          <p:nvPr>
            <p:ph idx="4294967295"/>
          </p:nvPr>
        </p:nvSpPr>
        <p:spPr>
          <a:xfrm>
            <a:off x="304800" y="1066800"/>
            <a:ext cx="8537575" cy="4881563"/>
          </a:xfrm>
        </p:spPr>
        <p:txBody>
          <a:bodyPr/>
          <a:lstStyle/>
          <a:p>
            <a:pPr marL="273050" indent="-273050"/>
            <a:r>
              <a:rPr lang="en-US" sz="2800" b="1" smtClean="0">
                <a:solidFill>
                  <a:srgbClr val="333333"/>
                </a:solidFill>
              </a:rPr>
              <a:t>Exceptions to Consider:</a:t>
            </a:r>
          </a:p>
          <a:p>
            <a:pPr marL="639763" lvl="1" indent="-246063"/>
            <a:r>
              <a:rPr lang="en-US" smtClean="0">
                <a:solidFill>
                  <a:srgbClr val="333333"/>
                </a:solidFill>
              </a:rPr>
              <a:t>Temporary Noncompliance (42 C.F.R. 411.353(f)).</a:t>
            </a:r>
          </a:p>
          <a:p>
            <a:pPr marL="639763" lvl="1" indent="-246063"/>
            <a:r>
              <a:rPr lang="en-US" smtClean="0">
                <a:solidFill>
                  <a:srgbClr val="333333"/>
                </a:solidFill>
              </a:rPr>
              <a:t>Compensation Unrelated to DHS (42 C.F.R. 411.357(g)).</a:t>
            </a:r>
          </a:p>
          <a:p>
            <a:pPr marL="639763" lvl="1" indent="-246063"/>
            <a:r>
              <a:rPr lang="en-US" smtClean="0">
                <a:solidFill>
                  <a:srgbClr val="333333"/>
                </a:solidFill>
              </a:rPr>
              <a:t>Payments by a Physician (42 C.F.R. 411.357(h)).</a:t>
            </a:r>
          </a:p>
          <a:p>
            <a:pPr marL="639763" lvl="1" indent="-246063"/>
            <a:r>
              <a:rPr lang="en-US" smtClean="0">
                <a:solidFill>
                  <a:srgbClr val="333333"/>
                </a:solidFill>
              </a:rPr>
              <a:t>“Grace Periods” (42 C.F.R. 411.353(g)).</a:t>
            </a:r>
          </a:p>
          <a:p>
            <a:pPr marL="639763" lvl="1" indent="-246063"/>
            <a:r>
              <a:rPr lang="en-US" smtClean="0">
                <a:solidFill>
                  <a:srgbClr val="333333"/>
                </a:solidFill>
              </a:rPr>
              <a:t>Isolated Transactions (42 C.F.R. 411.357(f)).</a:t>
            </a:r>
            <a:endParaRPr lang="en-US" sz="2400" smtClean="0">
              <a:solidFill>
                <a:srgbClr val="333333"/>
              </a:solidFill>
            </a:endParaRPr>
          </a:p>
        </p:txBody>
      </p:sp>
      <p:sp>
        <p:nvSpPr>
          <p:cNvPr id="258052" name="Rectangle 5"/>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Self-Referral Disclosure Protocol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BDC51E59-11EF-4D90-AC71-32AB7CDD825F}" type="slidenum">
              <a:rPr lang="en-US"/>
              <a:pPr>
                <a:defRPr/>
              </a:pPr>
              <a:t>24</a:t>
            </a:fld>
            <a:endParaRPr lang="en-US"/>
          </a:p>
        </p:txBody>
      </p:sp>
      <p:sp>
        <p:nvSpPr>
          <p:cNvPr id="263170"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63171" name="Rectangle 3"/>
          <p:cNvSpPr>
            <a:spLocks noGrp="1" noChangeArrowheads="1"/>
          </p:cNvSpPr>
          <p:nvPr>
            <p:ph idx="4294967295"/>
          </p:nvPr>
        </p:nvSpPr>
        <p:spPr>
          <a:xfrm>
            <a:off x="301625" y="1066800"/>
            <a:ext cx="8537575" cy="4881563"/>
          </a:xfrm>
        </p:spPr>
        <p:txBody>
          <a:bodyPr/>
          <a:lstStyle/>
          <a:p>
            <a:pPr marL="273050" indent="-273050">
              <a:lnSpc>
                <a:spcPct val="90000"/>
              </a:lnSpc>
            </a:pPr>
            <a:r>
              <a:rPr lang="en-US" sz="2800" b="1" smtClean="0">
                <a:solidFill>
                  <a:srgbClr val="333333"/>
                </a:solidFill>
              </a:rPr>
              <a:t>Overpayment Calculation</a:t>
            </a:r>
            <a:r>
              <a:rPr lang="en-US" sz="2800" smtClean="0">
                <a:solidFill>
                  <a:srgbClr val="333333"/>
                </a:solidFill>
              </a:rPr>
              <a:t>.</a:t>
            </a:r>
            <a:endParaRPr lang="en-US" sz="2800" b="1" smtClean="0">
              <a:solidFill>
                <a:srgbClr val="333333"/>
              </a:solidFill>
            </a:endParaRPr>
          </a:p>
          <a:p>
            <a:pPr marL="633413" lvl="1" indent="-246063">
              <a:lnSpc>
                <a:spcPct val="90000"/>
              </a:lnSpc>
            </a:pPr>
            <a:r>
              <a:rPr lang="en-US" sz="2400" smtClean="0">
                <a:solidFill>
                  <a:srgbClr val="333333"/>
                </a:solidFill>
              </a:rPr>
              <a:t>With respect to physician-hospital arrangements:</a:t>
            </a:r>
          </a:p>
          <a:p>
            <a:pPr marL="914400" lvl="2" indent="-246063">
              <a:lnSpc>
                <a:spcPct val="90000"/>
              </a:lnSpc>
            </a:pPr>
            <a:r>
              <a:rPr lang="en-US" sz="2000" smtClean="0">
                <a:solidFill>
                  <a:srgbClr val="333333"/>
                </a:solidFill>
              </a:rPr>
              <a:t>Is the referring physician the admitting physician?</a:t>
            </a:r>
          </a:p>
          <a:p>
            <a:pPr marL="914400" lvl="2" indent="-246063">
              <a:lnSpc>
                <a:spcPct val="90000"/>
              </a:lnSpc>
            </a:pPr>
            <a:r>
              <a:rPr lang="en-US" sz="2000" smtClean="0">
                <a:solidFill>
                  <a:srgbClr val="333333"/>
                </a:solidFill>
              </a:rPr>
              <a:t>Did furnishing the improperly referred DHS affect the DRG payment?</a:t>
            </a:r>
          </a:p>
          <a:p>
            <a:pPr marL="1306513" lvl="3" indent="-328613">
              <a:lnSpc>
                <a:spcPct val="90000"/>
              </a:lnSpc>
            </a:pPr>
            <a:r>
              <a:rPr lang="en-US" smtClean="0">
                <a:solidFill>
                  <a:srgbClr val="333333"/>
                </a:solidFill>
              </a:rPr>
              <a:t>Does this impact the amount of the overpayment?</a:t>
            </a:r>
          </a:p>
          <a:p>
            <a:pPr marL="633413" lvl="1" indent="-246063">
              <a:lnSpc>
                <a:spcPct val="90000"/>
              </a:lnSpc>
            </a:pPr>
            <a:r>
              <a:rPr lang="en-US" sz="2400" smtClean="0">
                <a:solidFill>
                  <a:srgbClr val="333333"/>
                </a:solidFill>
              </a:rPr>
              <a:t>Consider the SRDP “look back” period (in contrast to the reopening period for cost reports or Part B claims).</a:t>
            </a:r>
          </a:p>
          <a:p>
            <a:pPr marL="633413" lvl="1" indent="-246063">
              <a:lnSpc>
                <a:spcPct val="90000"/>
              </a:lnSpc>
            </a:pPr>
            <a:r>
              <a:rPr lang="en-US" sz="2400" smtClean="0">
                <a:solidFill>
                  <a:srgbClr val="333333"/>
                </a:solidFill>
              </a:rPr>
              <a:t>Which programs do you consider?</a:t>
            </a:r>
          </a:p>
          <a:p>
            <a:pPr marL="914400" lvl="2" indent="-246063">
              <a:lnSpc>
                <a:spcPct val="90000"/>
              </a:lnSpc>
            </a:pPr>
            <a:r>
              <a:rPr lang="en-US" sz="2000" smtClean="0">
                <a:solidFill>
                  <a:srgbClr val="333333"/>
                </a:solidFill>
              </a:rPr>
              <a:t>Medicare FFS.</a:t>
            </a:r>
          </a:p>
          <a:p>
            <a:pPr marL="914400" lvl="2" indent="-246063">
              <a:lnSpc>
                <a:spcPct val="90000"/>
              </a:lnSpc>
            </a:pPr>
            <a:r>
              <a:rPr lang="en-US" sz="2000" smtClean="0">
                <a:solidFill>
                  <a:srgbClr val="333333"/>
                </a:solidFill>
              </a:rPr>
              <a:t>Medicare Advantage.</a:t>
            </a:r>
          </a:p>
          <a:p>
            <a:pPr marL="914400" lvl="2" indent="-246063">
              <a:lnSpc>
                <a:spcPct val="90000"/>
              </a:lnSpc>
            </a:pPr>
            <a:r>
              <a:rPr lang="en-US" sz="2000" smtClean="0">
                <a:solidFill>
                  <a:srgbClr val="333333"/>
                </a:solidFill>
              </a:rPr>
              <a:t>Medicaid FFS.</a:t>
            </a:r>
          </a:p>
          <a:p>
            <a:pPr marL="914400" lvl="2" indent="-246063">
              <a:lnSpc>
                <a:spcPct val="90000"/>
              </a:lnSpc>
            </a:pPr>
            <a:r>
              <a:rPr lang="en-US" sz="2000" smtClean="0">
                <a:solidFill>
                  <a:srgbClr val="333333"/>
                </a:solidFill>
              </a:rPr>
              <a:t>Medicaid Managed Care.</a:t>
            </a:r>
            <a:endParaRPr lang="en-US" sz="1800" smtClean="0">
              <a:solidFill>
                <a:srgbClr val="333333"/>
              </a:solidFill>
            </a:endParaRPr>
          </a:p>
        </p:txBody>
      </p:sp>
      <p:sp>
        <p:nvSpPr>
          <p:cNvPr id="263172" name="Rectangle 5"/>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Self-Referral Disclosure Protocol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B774F593-6F2F-4135-BF85-C52EB2B5049D}" type="slidenum">
              <a:rPr lang="en-US"/>
              <a:pPr>
                <a:defRPr/>
              </a:pPr>
              <a:t>25</a:t>
            </a:fld>
            <a:endParaRPr lang="en-US"/>
          </a:p>
        </p:txBody>
      </p:sp>
      <p:sp>
        <p:nvSpPr>
          <p:cNvPr id="264194"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ndParaRPr>
          </a:p>
        </p:txBody>
      </p:sp>
      <p:sp>
        <p:nvSpPr>
          <p:cNvPr id="264195" name="Rectangle 2"/>
          <p:cNvSpPr>
            <a:spLocks noGrp="1" noChangeArrowheads="1"/>
          </p:cNvSpPr>
          <p:nvPr>
            <p:ph type="title" idx="4294967295"/>
          </p:nvPr>
        </p:nvSpPr>
        <p:spPr>
          <a:xfrm>
            <a:off x="153988" y="73025"/>
            <a:ext cx="8226425" cy="841375"/>
          </a:xfrm>
          <a:ln/>
        </p:spPr>
        <p:txBody>
          <a:bodyPr/>
          <a:lstStyle/>
          <a:p>
            <a:r>
              <a:rPr lang="en-US" smtClean="0"/>
              <a:t>Tough Decisions</a:t>
            </a:r>
          </a:p>
        </p:txBody>
      </p:sp>
      <p:sp>
        <p:nvSpPr>
          <p:cNvPr id="264196" name="Rectangle 3"/>
          <p:cNvSpPr>
            <a:spLocks noGrp="1" noChangeArrowheads="1"/>
          </p:cNvSpPr>
          <p:nvPr>
            <p:ph idx="4294967295"/>
          </p:nvPr>
        </p:nvSpPr>
        <p:spPr>
          <a:xfrm>
            <a:off x="304800" y="1066800"/>
            <a:ext cx="8537575" cy="4881563"/>
          </a:xfrm>
        </p:spPr>
        <p:txBody>
          <a:bodyPr/>
          <a:lstStyle/>
          <a:p>
            <a:pPr marL="273050" indent="-273050">
              <a:lnSpc>
                <a:spcPct val="90000"/>
              </a:lnSpc>
              <a:buFont typeface="ヒラギノ角ゴ Pro W3" charset="-128"/>
              <a:buNone/>
            </a:pPr>
            <a:r>
              <a:rPr lang="en-US" sz="2800" b="1" smtClean="0">
                <a:solidFill>
                  <a:srgbClr val="333333"/>
                </a:solidFill>
              </a:rPr>
              <a:t>Disclose to OIG or CMS, but not both</a:t>
            </a:r>
            <a:r>
              <a:rPr lang="en-US" sz="2800" smtClean="0">
                <a:solidFill>
                  <a:srgbClr val="333333"/>
                </a:solidFill>
              </a:rPr>
              <a:t>.</a:t>
            </a:r>
            <a:endParaRPr lang="en-US" sz="2800" b="1" smtClean="0">
              <a:solidFill>
                <a:srgbClr val="333333"/>
              </a:solidFill>
            </a:endParaRPr>
          </a:p>
          <a:p>
            <a:pPr marL="273050" indent="-273050">
              <a:lnSpc>
                <a:spcPct val="95000"/>
              </a:lnSpc>
              <a:spcBef>
                <a:spcPct val="25000"/>
              </a:spcBef>
            </a:pPr>
            <a:r>
              <a:rPr lang="en-US" sz="2000" smtClean="0">
                <a:solidFill>
                  <a:srgbClr val="333333"/>
                </a:solidFill>
              </a:rPr>
              <a:t>In cases where there is a potential or actual anti-kickback statute violation, entity could choose OIG self-disclosure protocol </a:t>
            </a:r>
            <a:r>
              <a:rPr lang="en-US" sz="2000" i="1" smtClean="0">
                <a:solidFill>
                  <a:srgbClr val="333333"/>
                </a:solidFill>
              </a:rPr>
              <a:t>in lieu of </a:t>
            </a:r>
            <a:r>
              <a:rPr lang="en-US" sz="2000" smtClean="0">
                <a:solidFill>
                  <a:srgbClr val="333333"/>
                </a:solidFill>
              </a:rPr>
              <a:t>the</a:t>
            </a:r>
            <a:r>
              <a:rPr lang="en-US" sz="2000" i="1" smtClean="0">
                <a:solidFill>
                  <a:srgbClr val="333333"/>
                </a:solidFill>
              </a:rPr>
              <a:t> </a:t>
            </a:r>
            <a:r>
              <a:rPr lang="en-US" sz="2000" smtClean="0">
                <a:solidFill>
                  <a:srgbClr val="333333"/>
                </a:solidFill>
              </a:rPr>
              <a:t>Stark SRDP.</a:t>
            </a:r>
          </a:p>
          <a:p>
            <a:pPr marL="639763" lvl="1" indent="-246063">
              <a:lnSpc>
                <a:spcPct val="95000"/>
              </a:lnSpc>
              <a:spcBef>
                <a:spcPct val="25000"/>
              </a:spcBef>
            </a:pPr>
            <a:r>
              <a:rPr lang="en-US" sz="2000" smtClean="0">
                <a:solidFill>
                  <a:srgbClr val="333333"/>
                </a:solidFill>
              </a:rPr>
              <a:t>Conduct that raises liability risks under the physician self-referral statute may also raise liability risks under the OIG’s civil monetary penalty authorities regarding the federal anti-kickback statute and should be disclosed through the OIG’s Self-Disclosure Protocol.  Disclosing parties should not disclose the same conduct under both the SRDP and OIG’s Self-Disclosure Protocol.</a:t>
            </a:r>
          </a:p>
          <a:p>
            <a:pPr marL="273050" indent="-273050">
              <a:lnSpc>
                <a:spcPct val="95000"/>
              </a:lnSpc>
              <a:spcBef>
                <a:spcPct val="25000"/>
              </a:spcBef>
            </a:pPr>
            <a:r>
              <a:rPr lang="en-US" sz="2000" smtClean="0">
                <a:solidFill>
                  <a:srgbClr val="333333"/>
                </a:solidFill>
              </a:rPr>
              <a:t>Effect on overpayment obligation.</a:t>
            </a:r>
          </a:p>
          <a:p>
            <a:pPr marL="639763" lvl="1" indent="-246063">
              <a:lnSpc>
                <a:spcPct val="95000"/>
              </a:lnSpc>
              <a:spcBef>
                <a:spcPct val="25000"/>
              </a:spcBef>
            </a:pPr>
            <a:r>
              <a:rPr lang="en-US" sz="2000" smtClean="0">
                <a:solidFill>
                  <a:srgbClr val="333333"/>
                </a:solidFill>
              </a:rPr>
              <a:t>OIG cannot release the 1877(g) liability, so party disclosing under the OIG protocol arguably still has CMS/Stark overpayment liability and failure to return the overpayment is an FCA violation.</a:t>
            </a:r>
          </a:p>
          <a:p>
            <a:pPr marL="639763" lvl="1" indent="-246063">
              <a:lnSpc>
                <a:spcPct val="95000"/>
              </a:lnSpc>
              <a:spcBef>
                <a:spcPct val="25000"/>
              </a:spcBef>
            </a:pPr>
            <a:r>
              <a:rPr lang="en-US" sz="2000" smtClean="0">
                <a:solidFill>
                  <a:srgbClr val="333333"/>
                </a:solidFill>
              </a:rPr>
              <a:t>Will CMS sign off on mixed Stark/AKS settlements reached under the OIG protocol?</a:t>
            </a:r>
            <a:endParaRPr lang="en-US" sz="1800" smtClean="0">
              <a:solidFill>
                <a:srgbClr val="333333"/>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9D1412AB-578F-41C9-A96F-716D775542C1}" type="slidenum">
              <a:rPr lang="en-US"/>
              <a:pPr>
                <a:defRPr/>
              </a:pPr>
              <a:t>26</a:t>
            </a:fld>
            <a:endParaRPr lang="en-US"/>
          </a:p>
        </p:txBody>
      </p:sp>
      <p:sp>
        <p:nvSpPr>
          <p:cNvPr id="223234" name="Rectangle 2"/>
          <p:cNvSpPr>
            <a:spLocks noGrp="1" noChangeArrowheads="1"/>
          </p:cNvSpPr>
          <p:nvPr>
            <p:ph type="title"/>
          </p:nvPr>
        </p:nvSpPr>
        <p:spPr>
          <a:noFill/>
          <a:ln/>
        </p:spPr>
        <p:txBody>
          <a:bodyPr/>
          <a:lstStyle/>
          <a:p>
            <a:r>
              <a:rPr lang="en-US" smtClean="0"/>
              <a:t>Compliance</a:t>
            </a:r>
          </a:p>
        </p:txBody>
      </p:sp>
      <p:sp>
        <p:nvSpPr>
          <p:cNvPr id="223235" name="Rectangle 3"/>
          <p:cNvSpPr>
            <a:spLocks noGrp="1" noChangeArrowheads="1"/>
          </p:cNvSpPr>
          <p:nvPr>
            <p:ph type="body" idx="1"/>
          </p:nvPr>
        </p:nvSpPr>
        <p:spPr>
          <a:xfrm>
            <a:off x="304800" y="1066800"/>
            <a:ext cx="8537575" cy="4881563"/>
          </a:xfrm>
          <a:noFill/>
        </p:spPr>
        <p:txBody>
          <a:bodyPr/>
          <a:lstStyle/>
          <a:p>
            <a:pPr>
              <a:lnSpc>
                <a:spcPct val="90000"/>
              </a:lnSpc>
            </a:pPr>
            <a:r>
              <a:rPr lang="en-US" sz="2800" smtClean="0">
                <a:solidFill>
                  <a:srgbClr val="333333"/>
                </a:solidFill>
              </a:rPr>
              <a:t>Maintain a compliance policy and plan.</a:t>
            </a:r>
          </a:p>
          <a:p>
            <a:pPr lvl="1">
              <a:lnSpc>
                <a:spcPct val="90000"/>
              </a:lnSpc>
            </a:pPr>
            <a:r>
              <a:rPr lang="en-US" sz="2400" smtClean="0">
                <a:solidFill>
                  <a:srgbClr val="333333"/>
                </a:solidFill>
              </a:rPr>
              <a:t>Not necessary to include copy with disclosure.</a:t>
            </a:r>
          </a:p>
          <a:p>
            <a:pPr lvl="1">
              <a:lnSpc>
                <a:spcPct val="90000"/>
              </a:lnSpc>
            </a:pPr>
            <a:r>
              <a:rPr lang="en-US" sz="2400" smtClean="0">
                <a:solidFill>
                  <a:srgbClr val="333333"/>
                </a:solidFill>
              </a:rPr>
              <a:t>If not, call counsel NOW.</a:t>
            </a:r>
          </a:p>
          <a:p>
            <a:pPr>
              <a:lnSpc>
                <a:spcPct val="90000"/>
              </a:lnSpc>
            </a:pPr>
            <a:r>
              <a:rPr lang="en-US" sz="2800" smtClean="0">
                <a:solidFill>
                  <a:srgbClr val="333333"/>
                </a:solidFill>
              </a:rPr>
              <a:t>Set a compliance audit plan.</a:t>
            </a:r>
          </a:p>
          <a:p>
            <a:pPr lvl="1">
              <a:lnSpc>
                <a:spcPct val="90000"/>
              </a:lnSpc>
            </a:pPr>
            <a:r>
              <a:rPr lang="en-US" sz="2400" smtClean="0">
                <a:solidFill>
                  <a:srgbClr val="333333"/>
                </a:solidFill>
              </a:rPr>
              <a:t>Look to OIG work plan (</a:t>
            </a:r>
            <a:r>
              <a:rPr lang="en-US" sz="2400" smtClean="0">
                <a:solidFill>
                  <a:srgbClr val="A57D6D"/>
                </a:solidFill>
              </a:rPr>
              <a:t>http://oig.hhs.gov/reports-and-publications/archives/workplan/2012/Work-Plan-2012.pdf</a:t>
            </a:r>
            <a:r>
              <a:rPr lang="en-US" sz="2400" smtClean="0">
                <a:solidFill>
                  <a:srgbClr val="333333"/>
                </a:solidFill>
              </a:rPr>
              <a:t>).</a:t>
            </a:r>
          </a:p>
          <a:p>
            <a:pPr lvl="1">
              <a:lnSpc>
                <a:spcPct val="90000"/>
              </a:lnSpc>
            </a:pPr>
            <a:r>
              <a:rPr lang="en-US" sz="2400" smtClean="0">
                <a:solidFill>
                  <a:srgbClr val="333333"/>
                </a:solidFill>
              </a:rPr>
              <a:t>Consider adding physician contracting and arrangements to this year’s audit list.</a:t>
            </a:r>
          </a:p>
          <a:p>
            <a:pPr lvl="1">
              <a:lnSpc>
                <a:spcPct val="90000"/>
              </a:lnSpc>
            </a:pPr>
            <a:r>
              <a:rPr lang="en-US" sz="2400" smtClean="0">
                <a:solidFill>
                  <a:srgbClr val="333333"/>
                </a:solidFill>
              </a:rPr>
              <a:t>Ongoing monitoring and evaluation key.</a:t>
            </a:r>
          </a:p>
          <a:p>
            <a:pPr lvl="1">
              <a:lnSpc>
                <a:spcPct val="90000"/>
              </a:lnSpc>
            </a:pPr>
            <a:r>
              <a:rPr lang="en-US" sz="2400" smtClean="0">
                <a:solidFill>
                  <a:srgbClr val="A19C5A"/>
                </a:solidFill>
              </a:rPr>
              <a:t>NOTE: sprinkle in privacy, security and EHR issues.</a:t>
            </a:r>
          </a:p>
          <a:p>
            <a:pPr>
              <a:lnSpc>
                <a:spcPct val="90000"/>
              </a:lnSpc>
            </a:pPr>
            <a:r>
              <a:rPr lang="en-US" sz="2800" smtClean="0">
                <a:solidFill>
                  <a:srgbClr val="333333"/>
                </a:solidFill>
              </a:rPr>
              <a:t>Provide clear guidance to the compliance officer and audit team.</a:t>
            </a:r>
          </a:p>
          <a:p>
            <a:pPr lvl="1">
              <a:lnSpc>
                <a:spcPct val="90000"/>
              </a:lnSpc>
            </a:pPr>
            <a:endParaRPr lang="en-US" sz="2400" smtClean="0">
              <a:solidFill>
                <a:srgbClr val="333333"/>
              </a:solidFill>
            </a:endParaRPr>
          </a:p>
          <a:p>
            <a:pPr lvl="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21978F97-E915-49F2-94E8-91A074014156}" type="slidenum">
              <a:rPr lang="en-US"/>
              <a:pPr>
                <a:defRPr/>
              </a:pPr>
              <a:t>27</a:t>
            </a:fld>
            <a:endParaRPr lang="en-US"/>
          </a:p>
        </p:txBody>
      </p:sp>
      <p:sp>
        <p:nvSpPr>
          <p:cNvPr id="293890" name="Rectangle 2"/>
          <p:cNvSpPr>
            <a:spLocks noGrp="1" noChangeArrowheads="1"/>
          </p:cNvSpPr>
          <p:nvPr>
            <p:ph type="title"/>
          </p:nvPr>
        </p:nvSpPr>
        <p:spPr/>
        <p:txBody>
          <a:bodyPr/>
          <a:lstStyle/>
          <a:p>
            <a:r>
              <a:rPr lang="en-US" smtClean="0"/>
              <a:t>Compliance</a:t>
            </a:r>
          </a:p>
        </p:txBody>
      </p:sp>
      <p:sp>
        <p:nvSpPr>
          <p:cNvPr id="293891" name="Rectangle 3"/>
          <p:cNvSpPr>
            <a:spLocks noGrp="1" noChangeArrowheads="1"/>
          </p:cNvSpPr>
          <p:nvPr>
            <p:ph type="body" idx="1"/>
          </p:nvPr>
        </p:nvSpPr>
        <p:spPr/>
        <p:txBody>
          <a:bodyPr/>
          <a:lstStyle/>
          <a:p>
            <a:r>
              <a:rPr lang="en-US" sz="2800" smtClean="0">
                <a:solidFill>
                  <a:srgbClr val="333333"/>
                </a:solidFill>
              </a:rPr>
              <a:t>Compliance Committee.</a:t>
            </a:r>
          </a:p>
          <a:p>
            <a:pPr lvl="1"/>
            <a:r>
              <a:rPr lang="en-US" sz="2400" smtClean="0">
                <a:solidFill>
                  <a:srgbClr val="333333"/>
                </a:solidFill>
              </a:rPr>
              <a:t>You need the right people in the room.</a:t>
            </a:r>
          </a:p>
          <a:p>
            <a:pPr lvl="1"/>
            <a:r>
              <a:rPr lang="en-US" sz="2400" smtClean="0">
                <a:solidFill>
                  <a:srgbClr val="333333"/>
                </a:solidFill>
              </a:rPr>
              <a:t>Look to job specific positions for membership.</a:t>
            </a:r>
          </a:p>
          <a:p>
            <a:pPr lvl="1"/>
            <a:r>
              <a:rPr lang="en-US" sz="2400" smtClean="0">
                <a:solidFill>
                  <a:srgbClr val="333333"/>
                </a:solidFill>
              </a:rPr>
              <a:t>Regular meetings.</a:t>
            </a:r>
          </a:p>
          <a:p>
            <a:pPr lvl="1"/>
            <a:r>
              <a:rPr lang="en-US" sz="2400" smtClean="0">
                <a:solidFill>
                  <a:srgbClr val="333333"/>
                </a:solidFill>
              </a:rPr>
              <a:t>Track attendance. </a:t>
            </a:r>
          </a:p>
          <a:p>
            <a:pPr lvl="1"/>
            <a:r>
              <a:rPr lang="en-US" sz="2400" smtClean="0">
                <a:solidFill>
                  <a:srgbClr val="333333"/>
                </a:solidFill>
              </a:rPr>
              <a:t>Minutes.</a:t>
            </a:r>
          </a:p>
          <a:p>
            <a:pPr lvl="2"/>
            <a:r>
              <a:rPr lang="en-US" sz="2000" smtClean="0">
                <a:solidFill>
                  <a:srgbClr val="333333"/>
                </a:solidFill>
              </a:rPr>
              <a:t>Perhaps a standardized form.</a:t>
            </a:r>
          </a:p>
          <a:p>
            <a:pPr lvl="2"/>
            <a:r>
              <a:rPr lang="en-US" sz="2000" smtClean="0">
                <a:solidFill>
                  <a:srgbClr val="333333"/>
                </a:solidFill>
              </a:rPr>
              <a:t>Should be reviewed.</a:t>
            </a:r>
          </a:p>
          <a:p>
            <a:pPr lvl="1"/>
            <a:r>
              <a:rPr lang="en-US" sz="2400" smtClean="0">
                <a:solidFill>
                  <a:srgbClr val="333333"/>
                </a:solidFill>
              </a:rPr>
              <a:t>Legal should attend and participate.</a:t>
            </a:r>
          </a:p>
          <a:p>
            <a:pPr lvl="1"/>
            <a:r>
              <a:rPr lang="en-US" sz="2400" smtClean="0">
                <a:solidFill>
                  <a:srgbClr val="333333"/>
                </a:solidFill>
              </a:rPr>
              <a:t>Promote open discussion while maintaining privilege.</a:t>
            </a:r>
          </a:p>
          <a:p>
            <a:pPr lvl="1"/>
            <a:r>
              <a:rPr lang="en-US" sz="2400" smtClean="0">
                <a:solidFill>
                  <a:srgbClr val="333333"/>
                </a:solidFill>
              </a:rPr>
              <a:t>Create subcommittees that report to the larger group.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06EE53A3-B3BB-467E-BF80-969F9663FF90}" type="slidenum">
              <a:rPr lang="en-US"/>
              <a:pPr>
                <a:defRPr/>
              </a:pPr>
              <a:t>28</a:t>
            </a:fld>
            <a:endParaRPr lang="en-US"/>
          </a:p>
        </p:txBody>
      </p:sp>
      <p:sp>
        <p:nvSpPr>
          <p:cNvPr id="294914" name="Rectangle 2"/>
          <p:cNvSpPr>
            <a:spLocks noGrp="1" noChangeArrowheads="1"/>
          </p:cNvSpPr>
          <p:nvPr>
            <p:ph type="title"/>
          </p:nvPr>
        </p:nvSpPr>
        <p:spPr/>
        <p:txBody>
          <a:bodyPr/>
          <a:lstStyle/>
          <a:p>
            <a:r>
              <a:rPr lang="en-US" smtClean="0"/>
              <a:t>Compliance</a:t>
            </a:r>
          </a:p>
        </p:txBody>
      </p:sp>
      <p:sp>
        <p:nvSpPr>
          <p:cNvPr id="294915" name="Rectangle 3"/>
          <p:cNvSpPr>
            <a:spLocks noGrp="1" noChangeArrowheads="1"/>
          </p:cNvSpPr>
          <p:nvPr>
            <p:ph type="body" idx="1"/>
          </p:nvPr>
        </p:nvSpPr>
        <p:spPr>
          <a:xfrm>
            <a:off x="304800" y="990600"/>
            <a:ext cx="8534400" cy="5334000"/>
          </a:xfrm>
        </p:spPr>
        <p:txBody>
          <a:bodyPr/>
          <a:lstStyle/>
          <a:p>
            <a:r>
              <a:rPr lang="en-US" sz="2800" smtClean="0">
                <a:solidFill>
                  <a:srgbClr val="333333"/>
                </a:solidFill>
              </a:rPr>
              <a:t>Link Compliance and Governance.</a:t>
            </a:r>
          </a:p>
          <a:p>
            <a:pPr lvl="1"/>
            <a:r>
              <a:rPr lang="en-US" sz="2400" smtClean="0">
                <a:solidFill>
                  <a:srgbClr val="333333"/>
                </a:solidFill>
              </a:rPr>
              <a:t>Transactional or compensation committee of the Board.</a:t>
            </a:r>
          </a:p>
          <a:p>
            <a:pPr lvl="2"/>
            <a:r>
              <a:rPr lang="en-US" smtClean="0">
                <a:solidFill>
                  <a:srgbClr val="333333"/>
                </a:solidFill>
              </a:rPr>
              <a:t>Statement of the role of members.</a:t>
            </a:r>
          </a:p>
          <a:p>
            <a:pPr lvl="2"/>
            <a:r>
              <a:rPr lang="en-US" smtClean="0">
                <a:solidFill>
                  <a:srgbClr val="333333"/>
                </a:solidFill>
              </a:rPr>
              <a:t>Consider who staffs the committee from executive team.</a:t>
            </a:r>
          </a:p>
          <a:p>
            <a:pPr lvl="2"/>
            <a:r>
              <a:rPr lang="en-US" smtClean="0">
                <a:solidFill>
                  <a:srgbClr val="333333"/>
                </a:solidFill>
              </a:rPr>
              <a:t>Frequency of meetings.</a:t>
            </a:r>
          </a:p>
          <a:p>
            <a:pPr lvl="3"/>
            <a:r>
              <a:rPr lang="en-US" sz="2200" smtClean="0">
                <a:solidFill>
                  <a:srgbClr val="333333"/>
                </a:solidFill>
              </a:rPr>
              <a:t>Preapproval of certain arrangements?</a:t>
            </a:r>
          </a:p>
          <a:p>
            <a:pPr lvl="2"/>
            <a:r>
              <a:rPr lang="en-US" smtClean="0">
                <a:solidFill>
                  <a:srgbClr val="333333"/>
                </a:solidFill>
              </a:rPr>
              <a:t>Oversight of the packets.</a:t>
            </a:r>
          </a:p>
          <a:p>
            <a:pPr lvl="2"/>
            <a:r>
              <a:rPr lang="en-US" smtClean="0">
                <a:solidFill>
                  <a:srgbClr val="333333"/>
                </a:solidFill>
              </a:rPr>
              <a:t>Detailed agenda or chart of agreements.</a:t>
            </a:r>
          </a:p>
          <a:p>
            <a:pPr lvl="3"/>
            <a:r>
              <a:rPr lang="en-US" sz="2200" smtClean="0">
                <a:solidFill>
                  <a:srgbClr val="333333"/>
                </a:solidFill>
              </a:rPr>
              <a:t>Include list of other contracts and financial relationships.</a:t>
            </a:r>
          </a:p>
          <a:p>
            <a:pPr lvl="3"/>
            <a:r>
              <a:rPr lang="en-US" sz="2200" smtClean="0">
                <a:solidFill>
                  <a:srgbClr val="333333"/>
                </a:solidFill>
              </a:rPr>
              <a:t>Copy of agreement may not be necessary.</a:t>
            </a:r>
          </a:p>
          <a:p>
            <a:pPr lvl="3"/>
            <a:r>
              <a:rPr lang="en-US" sz="2200" smtClean="0">
                <a:solidFill>
                  <a:srgbClr val="333333"/>
                </a:solidFill>
              </a:rPr>
              <a:t>FMV and other documentation </a:t>
            </a:r>
            <a:r>
              <a:rPr lang="en-US" smtClean="0">
                <a:solidFill>
                  <a:srgbClr val="333333"/>
                </a:solidFill>
              </a:rPr>
              <a:t>–</a:t>
            </a:r>
            <a:r>
              <a:rPr lang="en-US" sz="2200" smtClean="0">
                <a:solidFill>
                  <a:srgbClr val="333333"/>
                </a:solidFill>
              </a:rPr>
              <a:t> perhaps a summary. </a:t>
            </a:r>
          </a:p>
          <a:p>
            <a:pPr lvl="2"/>
            <a:r>
              <a:rPr lang="en-US" smtClean="0">
                <a:solidFill>
                  <a:srgbClr val="333333"/>
                </a:solidFill>
              </a:rPr>
              <a:t>Legal review of minutes.</a:t>
            </a:r>
          </a:p>
          <a:p>
            <a:endParaRPr lang="en-US" sz="2400" smtClean="0">
              <a:solidFill>
                <a:srgbClr val="33333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B30E28BA-6E09-4D45-B086-6038AD764F75}" type="slidenum">
              <a:rPr lang="en-US"/>
              <a:pPr>
                <a:defRPr/>
              </a:pPr>
              <a:t>29</a:t>
            </a:fld>
            <a:endParaRPr lang="en-US"/>
          </a:p>
        </p:txBody>
      </p:sp>
      <p:sp>
        <p:nvSpPr>
          <p:cNvPr id="295938" name="Rectangle 2"/>
          <p:cNvSpPr>
            <a:spLocks noGrp="1" noChangeArrowheads="1"/>
          </p:cNvSpPr>
          <p:nvPr>
            <p:ph type="title"/>
          </p:nvPr>
        </p:nvSpPr>
        <p:spPr/>
        <p:txBody>
          <a:bodyPr/>
          <a:lstStyle/>
          <a:p>
            <a:r>
              <a:rPr lang="en-US" smtClean="0"/>
              <a:t>Compliance</a:t>
            </a:r>
          </a:p>
        </p:txBody>
      </p:sp>
      <p:sp>
        <p:nvSpPr>
          <p:cNvPr id="295939" name="Rectangle 3"/>
          <p:cNvSpPr>
            <a:spLocks noGrp="1" noChangeArrowheads="1"/>
          </p:cNvSpPr>
          <p:nvPr>
            <p:ph type="body" idx="1"/>
          </p:nvPr>
        </p:nvSpPr>
        <p:spPr/>
        <p:txBody>
          <a:bodyPr/>
          <a:lstStyle/>
          <a:p>
            <a:r>
              <a:rPr lang="en-US" smtClean="0">
                <a:solidFill>
                  <a:srgbClr val="333333"/>
                </a:solidFill>
              </a:rPr>
              <a:t>Linking Compliance and Governance (cont’d).</a:t>
            </a:r>
          </a:p>
          <a:p>
            <a:pPr lvl="1"/>
            <a:r>
              <a:rPr lang="en-US" smtClean="0">
                <a:solidFill>
                  <a:srgbClr val="333333"/>
                </a:solidFill>
              </a:rPr>
              <a:t>Reports on compliance issues to full Board.</a:t>
            </a:r>
          </a:p>
          <a:p>
            <a:pPr lvl="1"/>
            <a:r>
              <a:rPr lang="en-US" smtClean="0">
                <a:solidFill>
                  <a:srgbClr val="333333"/>
                </a:solidFill>
              </a:rPr>
              <a:t>Important to including legal.</a:t>
            </a:r>
          </a:p>
          <a:p>
            <a:pPr lvl="2"/>
            <a:r>
              <a:rPr lang="en-US" smtClean="0">
                <a:solidFill>
                  <a:srgbClr val="333333"/>
                </a:solidFill>
              </a:rPr>
              <a:t>Good governance.</a:t>
            </a:r>
          </a:p>
          <a:p>
            <a:pPr lvl="2"/>
            <a:r>
              <a:rPr lang="en-US" smtClean="0">
                <a:solidFill>
                  <a:srgbClr val="333333"/>
                </a:solidFill>
              </a:rPr>
              <a:t>Work through difficult issues.</a:t>
            </a:r>
          </a:p>
          <a:p>
            <a:pPr lvl="2"/>
            <a:r>
              <a:rPr lang="en-US" smtClean="0">
                <a:solidFill>
                  <a:srgbClr val="333333"/>
                </a:solidFill>
              </a:rPr>
              <a:t>Preserve privilege.</a:t>
            </a:r>
          </a:p>
          <a:p>
            <a:pPr lvl="2"/>
            <a:r>
              <a:rPr lang="en-US" smtClean="0">
                <a:solidFill>
                  <a:srgbClr val="333333"/>
                </a:solidFill>
              </a:rPr>
              <a:t>Sometimes include outside counsel.</a:t>
            </a:r>
          </a:p>
          <a:p>
            <a:endParaRPr lang="en-US" smtClean="0">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type="sldNum" sz="quarter" idx="12"/>
          </p:nvPr>
        </p:nvSpPr>
        <p:spPr>
          <a:ln/>
        </p:spPr>
        <p:txBody>
          <a:bodyPr/>
          <a:lstStyle/>
          <a:p>
            <a:pPr>
              <a:defRPr/>
            </a:pPr>
            <a:fld id="{604B7192-1033-4997-8843-2FB5DD783C2B}" type="slidenum">
              <a:rPr lang="en-US"/>
              <a:pPr>
                <a:defRPr/>
              </a:pPr>
              <a:t>3</a:t>
            </a:fld>
            <a:endParaRPr lang="en-US"/>
          </a:p>
        </p:txBody>
      </p:sp>
      <p:sp>
        <p:nvSpPr>
          <p:cNvPr id="140290" name="Rectangle 2"/>
          <p:cNvSpPr>
            <a:spLocks noGrp="1" noChangeArrowheads="1"/>
          </p:cNvSpPr>
          <p:nvPr>
            <p:ph type="title"/>
          </p:nvPr>
        </p:nvSpPr>
        <p:spPr/>
        <p:txBody>
          <a:bodyPr/>
          <a:lstStyle/>
          <a:p>
            <a:r>
              <a:rPr lang="en-US" smtClean="0"/>
              <a:t>Meet Today’s Speakers</a:t>
            </a:r>
          </a:p>
        </p:txBody>
      </p:sp>
      <p:sp>
        <p:nvSpPr>
          <p:cNvPr id="140296" name="Text Box 8"/>
          <p:cNvSpPr txBox="1">
            <a:spLocks noChangeArrowheads="1"/>
          </p:cNvSpPr>
          <p:nvPr/>
        </p:nvSpPr>
        <p:spPr bwMode="auto">
          <a:xfrm>
            <a:off x="2195513" y="4995863"/>
            <a:ext cx="5257800" cy="1328737"/>
          </a:xfrm>
          <a:prstGeom prst="rect">
            <a:avLst/>
          </a:prstGeom>
          <a:noFill/>
          <a:ln w="9525">
            <a:noFill/>
            <a:miter lim="800000"/>
            <a:headEnd/>
            <a:tailEnd/>
          </a:ln>
          <a:effectLst/>
        </p:spPr>
        <p:txBody>
          <a:bodyPr>
            <a:spAutoFit/>
          </a:bodyPr>
          <a:lstStyle/>
          <a:p>
            <a:pPr eaLnBrk="1" hangingPunct="1">
              <a:spcBef>
                <a:spcPct val="50000"/>
              </a:spcBef>
            </a:pPr>
            <a:r>
              <a:rPr lang="en-US" sz="1800" b="0" i="1"/>
              <a:t>Steve and Sarah are cofounders of the </a:t>
            </a:r>
            <a:br>
              <a:rPr lang="en-US" sz="1800" b="0" i="1"/>
            </a:br>
            <a:r>
              <a:rPr lang="en-US" sz="1800" b="0" i="1"/>
              <a:t>Ober|Kaler Health Care General Counsel Institute.</a:t>
            </a:r>
          </a:p>
          <a:p>
            <a:pPr eaLnBrk="1" hangingPunct="1">
              <a:spcBef>
                <a:spcPct val="50000"/>
              </a:spcBef>
            </a:pPr>
            <a:r>
              <a:rPr lang="en-US" sz="1800" b="0" i="1"/>
              <a:t>LOOK FOR US ON LINKEDIN: Ober|Kaler Health Care General Counsel Institute Group</a:t>
            </a:r>
          </a:p>
        </p:txBody>
      </p:sp>
      <p:pic>
        <p:nvPicPr>
          <p:cNvPr id="140297" name="Picture 9" descr="Swank_Sarah_headshot"/>
          <p:cNvPicPr>
            <a:picLocks noChangeAspect="1" noChangeArrowheads="1"/>
          </p:cNvPicPr>
          <p:nvPr/>
        </p:nvPicPr>
        <p:blipFill>
          <a:blip r:embed="rId2"/>
          <a:srcRect/>
          <a:stretch>
            <a:fillRect/>
          </a:stretch>
        </p:blipFill>
        <p:spPr bwMode="auto">
          <a:xfrm>
            <a:off x="2286000" y="2330450"/>
            <a:ext cx="1219200" cy="1219200"/>
          </a:xfrm>
          <a:prstGeom prst="rect">
            <a:avLst/>
          </a:prstGeom>
          <a:noFill/>
        </p:spPr>
      </p:pic>
      <p:sp>
        <p:nvSpPr>
          <p:cNvPr id="140298" name="Text Box 10"/>
          <p:cNvSpPr txBox="1">
            <a:spLocks noChangeArrowheads="1"/>
          </p:cNvSpPr>
          <p:nvPr/>
        </p:nvSpPr>
        <p:spPr bwMode="auto">
          <a:xfrm>
            <a:off x="3582988" y="2435225"/>
            <a:ext cx="3505200" cy="1190625"/>
          </a:xfrm>
          <a:prstGeom prst="rect">
            <a:avLst/>
          </a:prstGeom>
          <a:noFill/>
          <a:ln w="9525">
            <a:noFill/>
            <a:miter lim="800000"/>
            <a:headEnd/>
            <a:tailEnd/>
          </a:ln>
          <a:effectLst/>
        </p:spPr>
        <p:txBody>
          <a:bodyPr>
            <a:spAutoFit/>
          </a:bodyPr>
          <a:lstStyle/>
          <a:p>
            <a:pPr eaLnBrk="1" hangingPunct="1"/>
            <a:r>
              <a:rPr lang="en-US" sz="1800"/>
              <a:t>Sarah E. Swank</a:t>
            </a:r>
          </a:p>
          <a:p>
            <a:pPr eaLnBrk="1" hangingPunct="1"/>
            <a:r>
              <a:rPr lang="en-US" sz="1800" b="0">
                <a:solidFill>
                  <a:srgbClr val="333333"/>
                </a:solidFill>
              </a:rPr>
              <a:t>Principal, Ober|Kaler</a:t>
            </a:r>
          </a:p>
          <a:p>
            <a:pPr eaLnBrk="1" hangingPunct="1"/>
            <a:r>
              <a:rPr lang="en-US" sz="1800" b="0">
                <a:solidFill>
                  <a:srgbClr val="333333"/>
                </a:solidFill>
              </a:rPr>
              <a:t>seswank@ober.com | 202.326.5003</a:t>
            </a:r>
          </a:p>
          <a:p>
            <a:pPr eaLnBrk="1" hangingPunct="1"/>
            <a:r>
              <a:rPr lang="en-US" sz="1800" b="0">
                <a:solidFill>
                  <a:srgbClr val="333333"/>
                </a:solidFill>
              </a:rPr>
              <a:t>Speaker</a:t>
            </a:r>
            <a:endParaRPr lang="en-US" sz="1800" b="0">
              <a:solidFill>
                <a:schemeClr val="bg2"/>
              </a:solidFill>
            </a:endParaRPr>
          </a:p>
        </p:txBody>
      </p:sp>
      <p:sp>
        <p:nvSpPr>
          <p:cNvPr id="140299" name="Text Box 11"/>
          <p:cNvSpPr txBox="1">
            <a:spLocks noChangeArrowheads="1"/>
          </p:cNvSpPr>
          <p:nvPr/>
        </p:nvSpPr>
        <p:spPr bwMode="auto">
          <a:xfrm>
            <a:off x="3582988" y="1163638"/>
            <a:ext cx="4419600" cy="1190625"/>
          </a:xfrm>
          <a:prstGeom prst="rect">
            <a:avLst/>
          </a:prstGeom>
          <a:noFill/>
          <a:ln w="9525">
            <a:noFill/>
            <a:miter lim="800000"/>
            <a:headEnd/>
            <a:tailEnd/>
          </a:ln>
          <a:effectLst/>
        </p:spPr>
        <p:txBody>
          <a:bodyPr>
            <a:spAutoFit/>
          </a:bodyPr>
          <a:lstStyle/>
          <a:p>
            <a:pPr eaLnBrk="1" hangingPunct="1"/>
            <a:r>
              <a:rPr lang="en-US" sz="1800"/>
              <a:t>Steven R. Smith</a:t>
            </a:r>
          </a:p>
          <a:p>
            <a:pPr eaLnBrk="1" hangingPunct="1"/>
            <a:r>
              <a:rPr lang="en-US" sz="1800" b="0">
                <a:solidFill>
                  <a:srgbClr val="333333"/>
                </a:solidFill>
              </a:rPr>
              <a:t>Principal, Ober|Kaler</a:t>
            </a:r>
          </a:p>
          <a:p>
            <a:pPr eaLnBrk="1" hangingPunct="1"/>
            <a:r>
              <a:rPr lang="en-US" sz="1800" b="0">
                <a:solidFill>
                  <a:srgbClr val="333333"/>
                </a:solidFill>
              </a:rPr>
              <a:t>ssmith@ober.com | 202.326.5006</a:t>
            </a:r>
          </a:p>
          <a:p>
            <a:pPr eaLnBrk="1" hangingPunct="1"/>
            <a:r>
              <a:rPr lang="en-US" sz="1800" b="0">
                <a:solidFill>
                  <a:srgbClr val="333333"/>
                </a:solidFill>
              </a:rPr>
              <a:t>Moderator</a:t>
            </a:r>
          </a:p>
        </p:txBody>
      </p:sp>
      <p:pic>
        <p:nvPicPr>
          <p:cNvPr id="140300" name="Picture 12"/>
          <p:cNvPicPr>
            <a:picLocks noChangeAspect="1" noChangeArrowheads="1"/>
          </p:cNvPicPr>
          <p:nvPr/>
        </p:nvPicPr>
        <p:blipFill>
          <a:blip r:embed="rId3"/>
          <a:srcRect/>
          <a:stretch>
            <a:fillRect/>
          </a:stretch>
        </p:blipFill>
        <p:spPr bwMode="auto">
          <a:xfrm>
            <a:off x="2286000" y="1028700"/>
            <a:ext cx="1219200" cy="1219200"/>
          </a:xfrm>
          <a:prstGeom prst="rect">
            <a:avLst/>
          </a:prstGeom>
          <a:noFill/>
          <a:ln w="9525">
            <a:noFill/>
            <a:miter lim="800000"/>
            <a:headEnd/>
            <a:tailEnd/>
          </a:ln>
          <a:effectLst/>
        </p:spPr>
      </p:pic>
      <p:sp>
        <p:nvSpPr>
          <p:cNvPr id="140302" name="Text Box 14"/>
          <p:cNvSpPr txBox="1">
            <a:spLocks noChangeArrowheads="1"/>
          </p:cNvSpPr>
          <p:nvPr/>
        </p:nvSpPr>
        <p:spPr bwMode="auto">
          <a:xfrm>
            <a:off x="3582988" y="3762375"/>
            <a:ext cx="4419600" cy="1190625"/>
          </a:xfrm>
          <a:prstGeom prst="rect">
            <a:avLst/>
          </a:prstGeom>
          <a:noFill/>
          <a:ln w="9525">
            <a:noFill/>
            <a:miter lim="800000"/>
            <a:headEnd/>
            <a:tailEnd/>
          </a:ln>
          <a:effectLst/>
        </p:spPr>
        <p:txBody>
          <a:bodyPr>
            <a:spAutoFit/>
          </a:bodyPr>
          <a:lstStyle/>
          <a:p>
            <a:pPr eaLnBrk="1" hangingPunct="1"/>
            <a:r>
              <a:rPr lang="en-US" sz="1800"/>
              <a:t>S. Craig Holden</a:t>
            </a:r>
          </a:p>
          <a:p>
            <a:pPr eaLnBrk="1" hangingPunct="1"/>
            <a:r>
              <a:rPr lang="en-US" sz="1800" b="0">
                <a:solidFill>
                  <a:srgbClr val="333333"/>
                </a:solidFill>
              </a:rPr>
              <a:t>Principal, Ober|Kaler</a:t>
            </a:r>
          </a:p>
          <a:p>
            <a:pPr eaLnBrk="1" hangingPunct="1"/>
            <a:r>
              <a:rPr lang="en-US" sz="1800" b="0">
                <a:solidFill>
                  <a:srgbClr val="333333"/>
                </a:solidFill>
              </a:rPr>
              <a:t>scholden@ober.com | 410.347.7322</a:t>
            </a:r>
          </a:p>
          <a:p>
            <a:pPr eaLnBrk="1" hangingPunct="1"/>
            <a:r>
              <a:rPr lang="en-US" sz="1800" b="0">
                <a:solidFill>
                  <a:srgbClr val="333333"/>
                </a:solidFill>
              </a:rPr>
              <a:t>Speaker</a:t>
            </a:r>
          </a:p>
        </p:txBody>
      </p:sp>
      <p:pic>
        <p:nvPicPr>
          <p:cNvPr id="140303" name="Picture 15" descr="Holden_Craig_headshot"/>
          <p:cNvPicPr>
            <a:picLocks noChangeArrowheads="1"/>
          </p:cNvPicPr>
          <p:nvPr/>
        </p:nvPicPr>
        <p:blipFill>
          <a:blip r:embed="rId4"/>
          <a:srcRect/>
          <a:stretch>
            <a:fillRect/>
          </a:stretch>
        </p:blipFill>
        <p:spPr bwMode="auto">
          <a:xfrm>
            <a:off x="2286000" y="3630613"/>
            <a:ext cx="1216025" cy="121602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0503E80A-0929-453D-BC90-10DD10DBBE74}" type="slidenum">
              <a:rPr lang="en-US"/>
              <a:pPr>
                <a:defRPr/>
              </a:pPr>
              <a:t>30</a:t>
            </a:fld>
            <a:endParaRPr lang="en-US"/>
          </a:p>
        </p:txBody>
      </p:sp>
      <p:sp>
        <p:nvSpPr>
          <p:cNvPr id="296962" name="Rectangle 2"/>
          <p:cNvSpPr>
            <a:spLocks noGrp="1" noChangeArrowheads="1"/>
          </p:cNvSpPr>
          <p:nvPr>
            <p:ph type="title"/>
          </p:nvPr>
        </p:nvSpPr>
        <p:spPr/>
        <p:txBody>
          <a:bodyPr/>
          <a:lstStyle/>
          <a:p>
            <a:r>
              <a:rPr lang="en-US" smtClean="0"/>
              <a:t>Compliance</a:t>
            </a:r>
          </a:p>
        </p:txBody>
      </p:sp>
      <p:sp>
        <p:nvSpPr>
          <p:cNvPr id="296963" name="Rectangle 3"/>
          <p:cNvSpPr>
            <a:spLocks noGrp="1" noChangeArrowheads="1"/>
          </p:cNvSpPr>
          <p:nvPr>
            <p:ph type="body" idx="1"/>
          </p:nvPr>
        </p:nvSpPr>
        <p:spPr>
          <a:xfrm>
            <a:off x="304800" y="1066800"/>
            <a:ext cx="8534400" cy="4800600"/>
          </a:xfrm>
        </p:spPr>
        <p:txBody>
          <a:bodyPr/>
          <a:lstStyle/>
          <a:p>
            <a:r>
              <a:rPr lang="en-US" smtClean="0">
                <a:solidFill>
                  <a:srgbClr val="333333"/>
                </a:solidFill>
              </a:rPr>
              <a:t>ACOs – What is on CMS’s mind?</a:t>
            </a:r>
          </a:p>
          <a:p>
            <a:pPr lvl="1"/>
            <a:r>
              <a:rPr lang="en-US" smtClean="0">
                <a:solidFill>
                  <a:srgbClr val="333333"/>
                </a:solidFill>
              </a:rPr>
              <a:t>Hot off the presses – Final Regs. October 20, 2011.</a:t>
            </a:r>
          </a:p>
          <a:p>
            <a:pPr lvl="1"/>
            <a:r>
              <a:rPr lang="en-US" smtClean="0">
                <a:solidFill>
                  <a:srgbClr val="333333"/>
                </a:solidFill>
              </a:rPr>
              <a:t>Emphasized flexibility on plan development.</a:t>
            </a:r>
          </a:p>
          <a:p>
            <a:pPr lvl="1"/>
            <a:r>
              <a:rPr lang="en-US" smtClean="0">
                <a:solidFill>
                  <a:srgbClr val="333333"/>
                </a:solidFill>
              </a:rPr>
              <a:t>Need for reporting to ACO.</a:t>
            </a:r>
          </a:p>
          <a:p>
            <a:pPr lvl="1"/>
            <a:r>
              <a:rPr lang="en-US" smtClean="0">
                <a:solidFill>
                  <a:srgbClr val="333333"/>
                </a:solidFill>
              </a:rPr>
              <a:t>Need for reporting on fraud to federal agencies.</a:t>
            </a:r>
          </a:p>
          <a:p>
            <a:pPr lvl="1"/>
            <a:r>
              <a:rPr lang="en-US" smtClean="0">
                <a:solidFill>
                  <a:srgbClr val="333333"/>
                </a:solidFill>
              </a:rPr>
              <a:t>Periodically update plan.</a:t>
            </a:r>
          </a:p>
          <a:p>
            <a:pPr lvl="2"/>
            <a:r>
              <a:rPr lang="en-US" smtClean="0">
                <a:solidFill>
                  <a:srgbClr val="333333"/>
                </a:solidFill>
              </a:rPr>
              <a:t>Example: changes in the law.</a:t>
            </a:r>
          </a:p>
          <a:p>
            <a:pPr lvl="1"/>
            <a:r>
              <a:rPr lang="en-US" smtClean="0">
                <a:solidFill>
                  <a:srgbClr val="333333"/>
                </a:solidFill>
              </a:rPr>
              <a:t>Lawyer cannot be the compliance officer.</a:t>
            </a:r>
          </a:p>
          <a:p>
            <a:pPr lvl="2"/>
            <a:r>
              <a:rPr lang="en-US" smtClean="0">
                <a:solidFill>
                  <a:srgbClr val="333333"/>
                </a:solidFill>
              </a:rPr>
              <a:t>But can go to law school.</a:t>
            </a:r>
          </a:p>
          <a:p>
            <a:pPr lvl="1"/>
            <a:endParaRPr lang="en-US" smtClean="0">
              <a:solidFill>
                <a:srgbClr val="33333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A9B1832D-27EA-45D0-96AB-DE514D66BD2D}" type="slidenum">
              <a:rPr lang="en-US"/>
              <a:pPr>
                <a:defRPr/>
              </a:pPr>
              <a:t>31</a:t>
            </a:fld>
            <a:endParaRPr lang="en-US"/>
          </a:p>
        </p:txBody>
      </p:sp>
      <p:sp>
        <p:nvSpPr>
          <p:cNvPr id="282626" name="Rectangle 2"/>
          <p:cNvSpPr>
            <a:spLocks noGrp="1" noChangeArrowheads="1"/>
          </p:cNvSpPr>
          <p:nvPr>
            <p:ph type="title"/>
          </p:nvPr>
        </p:nvSpPr>
        <p:spPr>
          <a:noFill/>
          <a:ln/>
        </p:spPr>
        <p:txBody>
          <a:bodyPr/>
          <a:lstStyle/>
          <a:p>
            <a:r>
              <a:rPr lang="en-US" smtClean="0"/>
              <a:t>Auditing Physician Agreements</a:t>
            </a:r>
          </a:p>
        </p:txBody>
      </p:sp>
      <p:sp>
        <p:nvSpPr>
          <p:cNvPr id="282627" name="Rectangle 3"/>
          <p:cNvSpPr>
            <a:spLocks noGrp="1" noChangeArrowheads="1"/>
          </p:cNvSpPr>
          <p:nvPr>
            <p:ph type="body" idx="1"/>
          </p:nvPr>
        </p:nvSpPr>
        <p:spPr>
          <a:xfrm>
            <a:off x="304800" y="1066800"/>
            <a:ext cx="8537575" cy="4881563"/>
          </a:xfrm>
          <a:noFill/>
        </p:spPr>
        <p:txBody>
          <a:bodyPr/>
          <a:lstStyle/>
          <a:p>
            <a:r>
              <a:rPr lang="en-US" b="1" smtClean="0">
                <a:solidFill>
                  <a:srgbClr val="333333"/>
                </a:solidFill>
              </a:rPr>
              <a:t>Why?</a:t>
            </a:r>
          </a:p>
          <a:p>
            <a:pPr lvl="1"/>
            <a:r>
              <a:rPr lang="en-US" smtClean="0">
                <a:solidFill>
                  <a:srgbClr val="333333"/>
                </a:solidFill>
              </a:rPr>
              <a:t>Determine compliance level.</a:t>
            </a:r>
          </a:p>
          <a:p>
            <a:pPr lvl="1"/>
            <a:r>
              <a:rPr lang="en-US" smtClean="0">
                <a:solidFill>
                  <a:srgbClr val="333333"/>
                </a:solidFill>
              </a:rPr>
              <a:t>Stop the bleeding.</a:t>
            </a:r>
          </a:p>
          <a:p>
            <a:pPr lvl="1"/>
            <a:r>
              <a:rPr lang="en-US" smtClean="0">
                <a:solidFill>
                  <a:srgbClr val="333333"/>
                </a:solidFill>
              </a:rPr>
              <a:t>Under a corporate integrity agreement (CIA).</a:t>
            </a:r>
          </a:p>
          <a:p>
            <a:pPr lvl="1"/>
            <a:r>
              <a:rPr lang="en-US" smtClean="0">
                <a:solidFill>
                  <a:srgbClr val="333333"/>
                </a:solidFill>
              </a:rPr>
              <a:t>Acquisitions and due diligence.</a:t>
            </a:r>
          </a:p>
          <a:p>
            <a:pPr lvl="1"/>
            <a:r>
              <a:rPr lang="en-US" smtClean="0">
                <a:solidFill>
                  <a:srgbClr val="333333"/>
                </a:solidFill>
              </a:rPr>
              <a:t>Whistleblowers.</a:t>
            </a:r>
          </a:p>
          <a:p>
            <a:pPr lvl="1"/>
            <a:endParaRPr lang="en-US" smtClean="0">
              <a:solidFill>
                <a:srgbClr val="333333"/>
              </a:solidFill>
            </a:endParaRPr>
          </a:p>
        </p:txBody>
      </p:sp>
      <p:pic>
        <p:nvPicPr>
          <p:cNvPr id="282633" name="Picture 9" descr="2010Questions"/>
          <p:cNvPicPr>
            <a:picLocks noChangeAspect="1" noChangeArrowheads="1"/>
          </p:cNvPicPr>
          <p:nvPr/>
        </p:nvPicPr>
        <p:blipFill>
          <a:blip r:embed="rId2"/>
          <a:srcRect/>
          <a:stretch>
            <a:fillRect/>
          </a:stretch>
        </p:blipFill>
        <p:spPr bwMode="auto">
          <a:xfrm>
            <a:off x="5638800" y="3124200"/>
            <a:ext cx="2857500" cy="28575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71DEA72F-121F-4171-A6E7-DA6136B1736A}" type="slidenum">
              <a:rPr lang="en-US"/>
              <a:pPr>
                <a:defRPr/>
              </a:pPr>
              <a:t>32</a:t>
            </a:fld>
            <a:endParaRPr lang="en-US"/>
          </a:p>
        </p:txBody>
      </p:sp>
      <p:sp>
        <p:nvSpPr>
          <p:cNvPr id="283650" name="Rectangle 2"/>
          <p:cNvSpPr>
            <a:spLocks noGrp="1" noChangeArrowheads="1"/>
          </p:cNvSpPr>
          <p:nvPr>
            <p:ph type="title"/>
          </p:nvPr>
        </p:nvSpPr>
        <p:spPr>
          <a:noFill/>
          <a:ln/>
        </p:spPr>
        <p:txBody>
          <a:bodyPr/>
          <a:lstStyle/>
          <a:p>
            <a:r>
              <a:rPr lang="en-US" smtClean="0"/>
              <a:t>Auditing Physician Agreements</a:t>
            </a:r>
          </a:p>
        </p:txBody>
      </p:sp>
      <p:sp>
        <p:nvSpPr>
          <p:cNvPr id="283651" name="Rectangle 3"/>
          <p:cNvSpPr>
            <a:spLocks noGrp="1" noChangeArrowheads="1"/>
          </p:cNvSpPr>
          <p:nvPr>
            <p:ph type="body" idx="1"/>
          </p:nvPr>
        </p:nvSpPr>
        <p:spPr>
          <a:xfrm>
            <a:off x="304800" y="1066800"/>
            <a:ext cx="8537575" cy="4881563"/>
          </a:xfrm>
          <a:noFill/>
        </p:spPr>
        <p:txBody>
          <a:bodyPr/>
          <a:lstStyle/>
          <a:p>
            <a:r>
              <a:rPr lang="en-US" b="1" smtClean="0">
                <a:solidFill>
                  <a:srgbClr val="333333"/>
                </a:solidFill>
              </a:rPr>
              <a:t>When?</a:t>
            </a:r>
          </a:p>
          <a:p>
            <a:pPr algn="ctr">
              <a:buFontTx/>
              <a:buNone/>
            </a:pPr>
            <a:r>
              <a:rPr lang="en-US" b="1" smtClean="0">
                <a:solidFill>
                  <a:srgbClr val="88B2C0"/>
                </a:solidFill>
              </a:rPr>
              <a:t>“There is no time like the present!”</a:t>
            </a:r>
          </a:p>
          <a:p>
            <a:pPr lvl="1" algn="ctr">
              <a:buFontTx/>
              <a:buNone/>
            </a:pPr>
            <a:endParaRPr lang="en-US" sz="2000" b="1" smtClean="0">
              <a:solidFill>
                <a:srgbClr val="88B2C0"/>
              </a:solidFill>
            </a:endParaRPr>
          </a:p>
          <a:p>
            <a:pPr lvl="1" algn="ctr">
              <a:buFontTx/>
              <a:buNone/>
            </a:pPr>
            <a:r>
              <a:rPr lang="en-US" smtClean="0"/>
              <a:t>Vs.</a:t>
            </a:r>
          </a:p>
          <a:p>
            <a:pPr lvl="1" algn="ctr">
              <a:buFontTx/>
              <a:buNone/>
            </a:pPr>
            <a:endParaRPr lang="en-US" sz="2000" smtClean="0"/>
          </a:p>
          <a:p>
            <a:pPr lvl="1" algn="ctr">
              <a:buFontTx/>
              <a:buNone/>
            </a:pPr>
            <a:r>
              <a:rPr lang="en-US" sz="3200" b="1" smtClean="0">
                <a:solidFill>
                  <a:srgbClr val="A19C5A"/>
                </a:solidFill>
              </a:rPr>
              <a:t>“What you don’t know can’t hurt you.”</a:t>
            </a:r>
            <a:endParaRPr lang="en-US" b="1" smtClean="0">
              <a:solidFill>
                <a:srgbClr val="A19C5A"/>
              </a:solidFill>
            </a:endParaRPr>
          </a:p>
        </p:txBody>
      </p:sp>
      <p:pic>
        <p:nvPicPr>
          <p:cNvPr id="283654" name="Picture 6" descr="MC900111472[1]"/>
          <p:cNvPicPr>
            <a:picLocks noChangeAspect="1" noChangeArrowheads="1"/>
          </p:cNvPicPr>
          <p:nvPr/>
        </p:nvPicPr>
        <p:blipFill>
          <a:blip r:embed="rId2"/>
          <a:srcRect/>
          <a:stretch>
            <a:fillRect/>
          </a:stretch>
        </p:blipFill>
        <p:spPr bwMode="auto">
          <a:xfrm>
            <a:off x="5867400" y="4419600"/>
            <a:ext cx="2211388" cy="1700213"/>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996B4002-3391-493A-A172-34345C9762E3}" type="slidenum">
              <a:rPr lang="en-US"/>
              <a:pPr>
                <a:defRPr/>
              </a:pPr>
              <a:t>33</a:t>
            </a:fld>
            <a:endParaRPr lang="en-US"/>
          </a:p>
        </p:txBody>
      </p:sp>
      <p:sp>
        <p:nvSpPr>
          <p:cNvPr id="226306" name="Rectangle 2"/>
          <p:cNvSpPr>
            <a:spLocks noGrp="1" noChangeArrowheads="1"/>
          </p:cNvSpPr>
          <p:nvPr>
            <p:ph type="title"/>
          </p:nvPr>
        </p:nvSpPr>
        <p:spPr/>
        <p:txBody>
          <a:bodyPr/>
          <a:lstStyle/>
          <a:p>
            <a:r>
              <a:rPr lang="en-US" smtClean="0"/>
              <a:t>Auditing Physician Agreements</a:t>
            </a:r>
          </a:p>
        </p:txBody>
      </p:sp>
      <p:sp>
        <p:nvSpPr>
          <p:cNvPr id="226307" name="Rectangle 3"/>
          <p:cNvSpPr>
            <a:spLocks noGrp="1" noChangeArrowheads="1"/>
          </p:cNvSpPr>
          <p:nvPr>
            <p:ph type="body" idx="1"/>
          </p:nvPr>
        </p:nvSpPr>
        <p:spPr>
          <a:xfrm>
            <a:off x="304800" y="1066800"/>
            <a:ext cx="8537575" cy="4881563"/>
          </a:xfrm>
          <a:noFill/>
        </p:spPr>
        <p:txBody>
          <a:bodyPr/>
          <a:lstStyle/>
          <a:p>
            <a:pPr>
              <a:lnSpc>
                <a:spcPct val="80000"/>
              </a:lnSpc>
            </a:pPr>
            <a:r>
              <a:rPr lang="en-US" sz="2800" b="1" smtClean="0">
                <a:solidFill>
                  <a:srgbClr val="333333"/>
                </a:solidFill>
              </a:rPr>
              <a:t>Where do I start?</a:t>
            </a:r>
          </a:p>
          <a:p>
            <a:pPr lvl="1">
              <a:lnSpc>
                <a:spcPct val="80000"/>
              </a:lnSpc>
            </a:pPr>
            <a:r>
              <a:rPr lang="en-US" sz="2500" smtClean="0">
                <a:solidFill>
                  <a:srgbClr val="333333"/>
                </a:solidFill>
              </a:rPr>
              <a:t>Gather all your written agreements.</a:t>
            </a:r>
          </a:p>
          <a:p>
            <a:pPr lvl="1">
              <a:lnSpc>
                <a:spcPct val="80000"/>
              </a:lnSpc>
            </a:pPr>
            <a:r>
              <a:rPr lang="en-US" sz="2500" smtClean="0">
                <a:solidFill>
                  <a:srgbClr val="333333"/>
                </a:solidFill>
              </a:rPr>
              <a:t>Select your “look back” period.</a:t>
            </a:r>
          </a:p>
          <a:p>
            <a:pPr lvl="1">
              <a:lnSpc>
                <a:spcPct val="80000"/>
              </a:lnSpc>
            </a:pPr>
            <a:r>
              <a:rPr lang="en-US" sz="2500" smtClean="0">
                <a:solidFill>
                  <a:srgbClr val="333333"/>
                </a:solidFill>
              </a:rPr>
              <a:t>Pull AR.</a:t>
            </a:r>
          </a:p>
          <a:p>
            <a:pPr lvl="1">
              <a:lnSpc>
                <a:spcPct val="80000"/>
              </a:lnSpc>
            </a:pPr>
            <a:r>
              <a:rPr lang="en-US" sz="2500" smtClean="0">
                <a:solidFill>
                  <a:srgbClr val="333333"/>
                </a:solidFill>
              </a:rPr>
              <a:t>Pull timesheets and FMV documentation.</a:t>
            </a:r>
          </a:p>
          <a:p>
            <a:pPr lvl="1">
              <a:lnSpc>
                <a:spcPct val="80000"/>
              </a:lnSpc>
            </a:pPr>
            <a:r>
              <a:rPr lang="en-US" sz="2500" smtClean="0">
                <a:solidFill>
                  <a:srgbClr val="333333"/>
                </a:solidFill>
              </a:rPr>
              <a:t>Find tax forms (e.g</a:t>
            </a:r>
            <a:r>
              <a:rPr lang="en-US" sz="2500" i="1" smtClean="0">
                <a:solidFill>
                  <a:srgbClr val="333333"/>
                </a:solidFill>
              </a:rPr>
              <a:t>.,</a:t>
            </a:r>
            <a:r>
              <a:rPr lang="en-US" sz="2500" smtClean="0">
                <a:solidFill>
                  <a:srgbClr val="333333"/>
                </a:solidFill>
              </a:rPr>
              <a:t> W-9s).</a:t>
            </a:r>
          </a:p>
          <a:p>
            <a:pPr lvl="1">
              <a:lnSpc>
                <a:spcPct val="80000"/>
              </a:lnSpc>
            </a:pPr>
            <a:r>
              <a:rPr lang="en-US" sz="2500" smtClean="0">
                <a:solidFill>
                  <a:srgbClr val="333333"/>
                </a:solidFill>
              </a:rPr>
              <a:t>Understand your legal obligations.</a:t>
            </a:r>
          </a:p>
          <a:p>
            <a:pPr lvl="2">
              <a:lnSpc>
                <a:spcPct val="80000"/>
              </a:lnSpc>
            </a:pPr>
            <a:r>
              <a:rPr lang="en-US" smtClean="0">
                <a:solidFill>
                  <a:srgbClr val="333333"/>
                </a:solidFill>
              </a:rPr>
              <a:t>60 day repayment period.</a:t>
            </a:r>
          </a:p>
          <a:p>
            <a:pPr lvl="2">
              <a:lnSpc>
                <a:spcPct val="80000"/>
              </a:lnSpc>
            </a:pPr>
            <a:r>
              <a:rPr lang="en-US" smtClean="0">
                <a:solidFill>
                  <a:srgbClr val="333333"/>
                </a:solidFill>
              </a:rPr>
              <a:t>Working knowledge of requirements.</a:t>
            </a:r>
          </a:p>
          <a:p>
            <a:pPr lvl="1">
              <a:lnSpc>
                <a:spcPct val="80000"/>
              </a:lnSpc>
            </a:pPr>
            <a:r>
              <a:rPr lang="en-US" sz="2500" smtClean="0">
                <a:solidFill>
                  <a:srgbClr val="333333"/>
                </a:solidFill>
              </a:rPr>
              <a:t>Use an organizational tool to track.</a:t>
            </a:r>
          </a:p>
          <a:p>
            <a:pPr lvl="1">
              <a:lnSpc>
                <a:spcPct val="80000"/>
              </a:lnSpc>
            </a:pPr>
            <a:r>
              <a:rPr lang="en-US" sz="2500" smtClean="0">
                <a:solidFill>
                  <a:srgbClr val="333333"/>
                </a:solidFill>
              </a:rPr>
              <a:t>At the direction of an attorney.</a:t>
            </a:r>
          </a:p>
          <a:p>
            <a:pPr lvl="1">
              <a:lnSpc>
                <a:spcPct val="80000"/>
              </a:lnSpc>
              <a:buFontTx/>
              <a:buNone/>
            </a:pPr>
            <a:r>
              <a:rPr lang="en-US" b="1" smtClean="0">
                <a:solidFill>
                  <a:srgbClr val="A19C5A"/>
                </a:solidFill>
              </a:rPr>
              <a:t>HINT: Follow the money. </a:t>
            </a:r>
            <a:endParaRPr lang="en-US" sz="2400" smtClean="0">
              <a:solidFill>
                <a:srgbClr val="A19C5A"/>
              </a:solidFill>
            </a:endParaRPr>
          </a:p>
        </p:txBody>
      </p:sp>
      <p:pic>
        <p:nvPicPr>
          <p:cNvPr id="226308" name="Picture 4" descr="MP900400964[1]"/>
          <p:cNvPicPr>
            <a:picLocks noChangeAspect="1" noChangeArrowheads="1"/>
          </p:cNvPicPr>
          <p:nvPr/>
        </p:nvPicPr>
        <p:blipFill>
          <a:blip r:embed="rId2"/>
          <a:srcRect/>
          <a:stretch>
            <a:fillRect/>
          </a:stretch>
        </p:blipFill>
        <p:spPr bwMode="auto">
          <a:xfrm>
            <a:off x="6934200" y="1219200"/>
            <a:ext cx="1527175" cy="1909763"/>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0C33ED4E-A611-4AEB-8677-5033920CBB7E}" type="slidenum">
              <a:rPr lang="en-US"/>
              <a:pPr>
                <a:defRPr/>
              </a:pPr>
              <a:t>34</a:t>
            </a:fld>
            <a:endParaRPr lang="en-US"/>
          </a:p>
        </p:txBody>
      </p:sp>
      <p:sp>
        <p:nvSpPr>
          <p:cNvPr id="228355" name="Rectangle 3"/>
          <p:cNvSpPr>
            <a:spLocks noGrp="1" noChangeArrowheads="1"/>
          </p:cNvSpPr>
          <p:nvPr>
            <p:ph type="body" idx="1"/>
          </p:nvPr>
        </p:nvSpPr>
        <p:spPr>
          <a:xfrm>
            <a:off x="301625" y="1068388"/>
            <a:ext cx="8537575" cy="4881562"/>
          </a:xfrm>
          <a:noFill/>
        </p:spPr>
        <p:txBody>
          <a:bodyPr/>
          <a:lstStyle/>
          <a:p>
            <a:pPr>
              <a:lnSpc>
                <a:spcPct val="90000"/>
              </a:lnSpc>
            </a:pPr>
            <a:r>
              <a:rPr lang="en-US" b="1" smtClean="0">
                <a:solidFill>
                  <a:srgbClr val="333333"/>
                </a:solidFill>
              </a:rPr>
              <a:t>Some Auditing Pitfalls</a:t>
            </a:r>
            <a:r>
              <a:rPr lang="en-US" smtClean="0">
                <a:solidFill>
                  <a:srgbClr val="333333"/>
                </a:solidFill>
              </a:rPr>
              <a:t>.</a:t>
            </a:r>
            <a:endParaRPr lang="en-US" b="1" smtClean="0">
              <a:solidFill>
                <a:srgbClr val="333333"/>
              </a:solidFill>
            </a:endParaRPr>
          </a:p>
          <a:p>
            <a:pPr lvl="1">
              <a:lnSpc>
                <a:spcPct val="90000"/>
              </a:lnSpc>
            </a:pPr>
            <a:r>
              <a:rPr lang="en-US" sz="2500" smtClean="0">
                <a:solidFill>
                  <a:srgbClr val="333333"/>
                </a:solidFill>
              </a:rPr>
              <a:t>Mismatched names.</a:t>
            </a:r>
          </a:p>
          <a:p>
            <a:pPr lvl="1">
              <a:lnSpc>
                <a:spcPct val="95000"/>
              </a:lnSpc>
            </a:pPr>
            <a:r>
              <a:rPr lang="en-US" sz="2500" smtClean="0">
                <a:solidFill>
                  <a:srgbClr val="333333"/>
                </a:solidFill>
              </a:rPr>
              <a:t>Physicians with multiple agreements and payments.</a:t>
            </a:r>
          </a:p>
          <a:p>
            <a:pPr lvl="1">
              <a:lnSpc>
                <a:spcPct val="90000"/>
              </a:lnSpc>
            </a:pPr>
            <a:r>
              <a:rPr lang="en-US" sz="2500" smtClean="0">
                <a:solidFill>
                  <a:srgbClr val="333333"/>
                </a:solidFill>
              </a:rPr>
              <a:t>Finding the agreement.</a:t>
            </a:r>
          </a:p>
          <a:p>
            <a:pPr lvl="1">
              <a:lnSpc>
                <a:spcPct val="90000"/>
              </a:lnSpc>
            </a:pPr>
            <a:r>
              <a:rPr lang="en-US" sz="2500" smtClean="0">
                <a:solidFill>
                  <a:srgbClr val="333333"/>
                </a:solidFill>
              </a:rPr>
              <a:t>Amendments and holdover provisions.</a:t>
            </a:r>
          </a:p>
          <a:p>
            <a:pPr lvl="2">
              <a:lnSpc>
                <a:spcPct val="90000"/>
              </a:lnSpc>
            </a:pPr>
            <a:r>
              <a:rPr lang="en-US" sz="2200" smtClean="0">
                <a:solidFill>
                  <a:srgbClr val="333333"/>
                </a:solidFill>
              </a:rPr>
              <a:t>Commencement and termination.</a:t>
            </a:r>
          </a:p>
          <a:p>
            <a:pPr lvl="2">
              <a:lnSpc>
                <a:spcPct val="90000"/>
              </a:lnSpc>
            </a:pPr>
            <a:r>
              <a:rPr lang="en-US" sz="2200" smtClean="0">
                <a:solidFill>
                  <a:srgbClr val="333333"/>
                </a:solidFill>
              </a:rPr>
              <a:t>Are amendments bandages that fix non-compliance periods?</a:t>
            </a:r>
          </a:p>
          <a:p>
            <a:pPr lvl="1">
              <a:lnSpc>
                <a:spcPct val="90000"/>
              </a:lnSpc>
            </a:pPr>
            <a:r>
              <a:rPr lang="en-US" sz="2500" smtClean="0">
                <a:solidFill>
                  <a:srgbClr val="333333"/>
                </a:solidFill>
              </a:rPr>
              <a:t>Finding a signature and agreement together.</a:t>
            </a:r>
          </a:p>
          <a:p>
            <a:pPr lvl="2">
              <a:lnSpc>
                <a:spcPct val="90000"/>
              </a:lnSpc>
            </a:pPr>
            <a:r>
              <a:rPr lang="en-US" sz="2200" smtClean="0">
                <a:solidFill>
                  <a:srgbClr val="333333"/>
                </a:solidFill>
              </a:rPr>
              <a:t>Reviewing emails, invoices and other documentation.</a:t>
            </a:r>
          </a:p>
          <a:p>
            <a:pPr lvl="2">
              <a:lnSpc>
                <a:spcPct val="90000"/>
              </a:lnSpc>
            </a:pPr>
            <a:r>
              <a:rPr lang="en-US" sz="2200" smtClean="0">
                <a:solidFill>
                  <a:srgbClr val="333333"/>
                </a:solidFill>
              </a:rPr>
              <a:t>Contract under state law.</a:t>
            </a:r>
          </a:p>
          <a:p>
            <a:pPr lvl="1">
              <a:lnSpc>
                <a:spcPct val="90000"/>
              </a:lnSpc>
            </a:pPr>
            <a:r>
              <a:rPr lang="en-US" sz="2500" smtClean="0">
                <a:solidFill>
                  <a:srgbClr val="333333"/>
                </a:solidFill>
              </a:rPr>
              <a:t>FMV and other documentation issues.</a:t>
            </a:r>
          </a:p>
          <a:p>
            <a:pPr lvl="1">
              <a:lnSpc>
                <a:spcPct val="90000"/>
              </a:lnSpc>
            </a:pPr>
            <a:r>
              <a:rPr lang="en-US" sz="2500" smtClean="0">
                <a:solidFill>
                  <a:srgbClr val="333333"/>
                </a:solidFill>
              </a:rPr>
              <a:t>Family members and office staff.</a:t>
            </a:r>
            <a:endParaRPr lang="en-US" smtClean="0">
              <a:solidFill>
                <a:srgbClr val="333333"/>
              </a:solidFill>
            </a:endParaRPr>
          </a:p>
        </p:txBody>
      </p:sp>
      <p:sp>
        <p:nvSpPr>
          <p:cNvPr id="228354" name="Rectangle 2"/>
          <p:cNvSpPr>
            <a:spLocks noGrp="1" noChangeArrowheads="1"/>
          </p:cNvSpPr>
          <p:nvPr>
            <p:ph type="title"/>
          </p:nvPr>
        </p:nvSpPr>
        <p:spPr/>
        <p:txBody>
          <a:bodyPr/>
          <a:lstStyle/>
          <a:p>
            <a:r>
              <a:rPr lang="en-US" smtClean="0"/>
              <a:t>Auditing Physician Agreements</a:t>
            </a:r>
          </a:p>
        </p:txBody>
      </p:sp>
      <p:pic>
        <p:nvPicPr>
          <p:cNvPr id="228356" name="Picture 4" descr="MC900048228[1]"/>
          <p:cNvPicPr>
            <a:picLocks noChangeAspect="1" noChangeArrowheads="1"/>
          </p:cNvPicPr>
          <p:nvPr/>
        </p:nvPicPr>
        <p:blipFill>
          <a:blip r:embed="rId2"/>
          <a:srcRect/>
          <a:stretch>
            <a:fillRect/>
          </a:stretch>
        </p:blipFill>
        <p:spPr bwMode="auto">
          <a:xfrm>
            <a:off x="7239000" y="5105400"/>
            <a:ext cx="1160463" cy="11049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76DBDFB8-35A6-4DBD-96F7-8526F5D81A54}" type="slidenum">
              <a:rPr lang="en-US"/>
              <a:pPr>
                <a:defRPr/>
              </a:pPr>
              <a:t>35</a:t>
            </a:fld>
            <a:endParaRPr lang="en-US"/>
          </a:p>
        </p:txBody>
      </p:sp>
      <p:sp>
        <p:nvSpPr>
          <p:cNvPr id="287746" name="Rectangle 2"/>
          <p:cNvSpPr>
            <a:spLocks noGrp="1" noChangeArrowheads="1"/>
          </p:cNvSpPr>
          <p:nvPr>
            <p:ph type="title"/>
          </p:nvPr>
        </p:nvSpPr>
        <p:spPr/>
        <p:txBody>
          <a:bodyPr/>
          <a:lstStyle/>
          <a:p>
            <a:r>
              <a:rPr lang="en-US" smtClean="0"/>
              <a:t>Auditing Physician Agreements</a:t>
            </a:r>
          </a:p>
        </p:txBody>
      </p:sp>
      <p:sp>
        <p:nvSpPr>
          <p:cNvPr id="287747" name="Rectangle 3"/>
          <p:cNvSpPr>
            <a:spLocks noGrp="1" noChangeArrowheads="1"/>
          </p:cNvSpPr>
          <p:nvPr>
            <p:ph type="body" idx="1"/>
          </p:nvPr>
        </p:nvSpPr>
        <p:spPr>
          <a:xfrm>
            <a:off x="304800" y="1066800"/>
            <a:ext cx="8537575" cy="4881563"/>
          </a:xfrm>
          <a:noFill/>
        </p:spPr>
        <p:txBody>
          <a:bodyPr/>
          <a:lstStyle/>
          <a:p>
            <a:pPr>
              <a:lnSpc>
                <a:spcPct val="90000"/>
              </a:lnSpc>
            </a:pPr>
            <a:r>
              <a:rPr lang="en-US" b="1" smtClean="0">
                <a:solidFill>
                  <a:srgbClr val="333333"/>
                </a:solidFill>
              </a:rPr>
              <a:t>Auditing Surprises</a:t>
            </a:r>
            <a:r>
              <a:rPr lang="en-US" smtClean="0">
                <a:solidFill>
                  <a:srgbClr val="333333"/>
                </a:solidFill>
              </a:rPr>
              <a:t>.</a:t>
            </a:r>
            <a:r>
              <a:rPr lang="en-US" b="1" smtClean="0">
                <a:solidFill>
                  <a:srgbClr val="333333"/>
                </a:solidFill>
              </a:rPr>
              <a:t> </a:t>
            </a:r>
          </a:p>
          <a:p>
            <a:pPr lvl="1">
              <a:lnSpc>
                <a:spcPct val="90000"/>
              </a:lnSpc>
            </a:pPr>
            <a:r>
              <a:rPr lang="en-US" smtClean="0">
                <a:solidFill>
                  <a:srgbClr val="333333"/>
                </a:solidFill>
              </a:rPr>
              <a:t>Medical director timesheets.</a:t>
            </a:r>
          </a:p>
          <a:p>
            <a:pPr lvl="1">
              <a:lnSpc>
                <a:spcPct val="90000"/>
              </a:lnSpc>
            </a:pPr>
            <a:r>
              <a:rPr lang="en-US" smtClean="0">
                <a:solidFill>
                  <a:srgbClr val="333333"/>
                </a:solidFill>
              </a:rPr>
              <a:t>Real Property leases with annual increases.</a:t>
            </a:r>
          </a:p>
          <a:p>
            <a:pPr lvl="1">
              <a:lnSpc>
                <a:spcPct val="90000"/>
              </a:lnSpc>
            </a:pPr>
            <a:r>
              <a:rPr lang="en-US" smtClean="0">
                <a:solidFill>
                  <a:srgbClr val="333333"/>
                </a:solidFill>
              </a:rPr>
              <a:t>Defining </a:t>
            </a:r>
            <a:r>
              <a:rPr lang="en-US" i="1" smtClean="0">
                <a:solidFill>
                  <a:srgbClr val="333333"/>
                </a:solidFill>
              </a:rPr>
              <a:t>set in advance</a:t>
            </a:r>
            <a:r>
              <a:rPr lang="en-US" smtClean="0">
                <a:solidFill>
                  <a:srgbClr val="333333"/>
                </a:solidFill>
              </a:rPr>
              <a:t>.</a:t>
            </a:r>
            <a:endParaRPr lang="en-US" i="1" smtClean="0">
              <a:solidFill>
                <a:srgbClr val="333333"/>
              </a:solidFill>
            </a:endParaRPr>
          </a:p>
          <a:p>
            <a:pPr lvl="1">
              <a:lnSpc>
                <a:spcPct val="90000"/>
              </a:lnSpc>
            </a:pPr>
            <a:r>
              <a:rPr lang="en-US" smtClean="0">
                <a:solidFill>
                  <a:srgbClr val="333333"/>
                </a:solidFill>
              </a:rPr>
              <a:t>CME (on site vs. off site).</a:t>
            </a:r>
          </a:p>
          <a:p>
            <a:pPr lvl="1">
              <a:lnSpc>
                <a:spcPct val="90000"/>
              </a:lnSpc>
            </a:pPr>
            <a:r>
              <a:rPr lang="en-US" smtClean="0">
                <a:solidFill>
                  <a:srgbClr val="333333"/>
                </a:solidFill>
              </a:rPr>
              <a:t>A contract for a muffin.</a:t>
            </a:r>
          </a:p>
          <a:p>
            <a:pPr lvl="1">
              <a:lnSpc>
                <a:spcPct val="90000"/>
              </a:lnSpc>
            </a:pPr>
            <a:r>
              <a:rPr lang="en-US" smtClean="0">
                <a:solidFill>
                  <a:srgbClr val="333333"/>
                </a:solidFill>
              </a:rPr>
              <a:t>Board retreats.</a:t>
            </a:r>
          </a:p>
          <a:p>
            <a:pPr lvl="1">
              <a:lnSpc>
                <a:spcPct val="90000"/>
              </a:lnSpc>
            </a:pPr>
            <a:r>
              <a:rPr lang="en-US" smtClean="0">
                <a:solidFill>
                  <a:srgbClr val="333333"/>
                </a:solidFill>
              </a:rPr>
              <a:t>Advocacy activities.</a:t>
            </a:r>
          </a:p>
          <a:p>
            <a:pPr lvl="1">
              <a:lnSpc>
                <a:spcPct val="90000"/>
              </a:lnSpc>
            </a:pPr>
            <a:r>
              <a:rPr lang="en-US" smtClean="0">
                <a:solidFill>
                  <a:srgbClr val="333333"/>
                </a:solidFill>
              </a:rPr>
              <a:t>Expert witness.</a:t>
            </a:r>
          </a:p>
          <a:p>
            <a:pPr lvl="1">
              <a:lnSpc>
                <a:spcPct val="90000"/>
              </a:lnSpc>
            </a:pPr>
            <a:r>
              <a:rPr lang="en-US" smtClean="0">
                <a:solidFill>
                  <a:srgbClr val="333333"/>
                </a:solidFill>
              </a:rPr>
              <a:t>Research.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FE73C9E0-7BDA-402E-85EB-05B8253C5E3F}" type="slidenum">
              <a:rPr lang="en-US"/>
              <a:pPr>
                <a:defRPr/>
              </a:pPr>
              <a:t>36</a:t>
            </a:fld>
            <a:endParaRPr lang="en-US"/>
          </a:p>
        </p:txBody>
      </p:sp>
      <p:sp>
        <p:nvSpPr>
          <p:cNvPr id="229378" name="Rectangle 2"/>
          <p:cNvSpPr>
            <a:spLocks noGrp="1" noChangeArrowheads="1"/>
          </p:cNvSpPr>
          <p:nvPr>
            <p:ph type="title"/>
          </p:nvPr>
        </p:nvSpPr>
        <p:spPr>
          <a:noFill/>
          <a:ln/>
        </p:spPr>
        <p:txBody>
          <a:bodyPr/>
          <a:lstStyle/>
          <a:p>
            <a:r>
              <a:rPr lang="en-US" smtClean="0"/>
              <a:t>Physician Contracting Best Practices</a:t>
            </a:r>
          </a:p>
        </p:txBody>
      </p:sp>
      <p:sp>
        <p:nvSpPr>
          <p:cNvPr id="229379" name="Rectangle 3"/>
          <p:cNvSpPr>
            <a:spLocks noGrp="1" noChangeArrowheads="1"/>
          </p:cNvSpPr>
          <p:nvPr>
            <p:ph type="body" idx="1"/>
          </p:nvPr>
        </p:nvSpPr>
        <p:spPr>
          <a:xfrm>
            <a:off x="304800" y="1066800"/>
            <a:ext cx="8537575" cy="5029200"/>
          </a:xfrm>
          <a:noFill/>
        </p:spPr>
        <p:txBody>
          <a:bodyPr/>
          <a:lstStyle/>
          <a:p>
            <a:r>
              <a:rPr lang="en-US" sz="2800" smtClean="0">
                <a:solidFill>
                  <a:srgbClr val="333333"/>
                </a:solidFill>
              </a:rPr>
              <a:t>Maintain a Contract policy.</a:t>
            </a:r>
          </a:p>
          <a:p>
            <a:r>
              <a:rPr lang="en-US" sz="2800" smtClean="0">
                <a:solidFill>
                  <a:srgbClr val="333333"/>
                </a:solidFill>
              </a:rPr>
              <a:t>Create a work flow.</a:t>
            </a:r>
          </a:p>
          <a:p>
            <a:r>
              <a:rPr lang="en-US" sz="2800" smtClean="0">
                <a:solidFill>
                  <a:srgbClr val="333333"/>
                </a:solidFill>
              </a:rPr>
              <a:t>All signatures before services start.</a:t>
            </a:r>
          </a:p>
          <a:p>
            <a:pPr lvl="1"/>
            <a:r>
              <a:rPr lang="en-US" sz="2400" smtClean="0">
                <a:solidFill>
                  <a:srgbClr val="333333"/>
                </a:solidFill>
              </a:rPr>
              <a:t>Is it possible?  Required?</a:t>
            </a:r>
          </a:p>
          <a:p>
            <a:pPr lvl="1"/>
            <a:r>
              <a:rPr lang="en-US" sz="2400" smtClean="0">
                <a:solidFill>
                  <a:srgbClr val="333333"/>
                </a:solidFill>
              </a:rPr>
              <a:t>To date or not to date?</a:t>
            </a:r>
          </a:p>
          <a:p>
            <a:r>
              <a:rPr lang="en-US" sz="2800" smtClean="0">
                <a:solidFill>
                  <a:srgbClr val="333333"/>
                </a:solidFill>
              </a:rPr>
              <a:t>Determine documentation requirements.</a:t>
            </a:r>
          </a:p>
          <a:p>
            <a:r>
              <a:rPr lang="en-US" sz="2800" smtClean="0">
                <a:solidFill>
                  <a:srgbClr val="333333"/>
                </a:solidFill>
              </a:rPr>
              <a:t>Centralize storage of physician agreements and documentation (perhaps electronic).</a:t>
            </a:r>
          </a:p>
          <a:p>
            <a:r>
              <a:rPr lang="en-US" sz="2800" smtClean="0">
                <a:solidFill>
                  <a:srgbClr val="333333"/>
                </a:solidFill>
              </a:rPr>
              <a:t>Set reminders of expiring agreements.</a:t>
            </a:r>
          </a:p>
          <a:p>
            <a:r>
              <a:rPr lang="en-US" sz="2800" smtClean="0">
                <a:solidFill>
                  <a:srgbClr val="333333"/>
                </a:solidFill>
              </a:rPr>
              <a:t>Retention – a plug for Record Retention policies.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DE6B4CE8-C41B-4EC0-BFB5-3FAF1B677C0E}" type="slidenum">
              <a:rPr lang="en-US"/>
              <a:pPr>
                <a:defRPr/>
              </a:pPr>
              <a:t>37</a:t>
            </a:fld>
            <a:endParaRPr lang="en-US"/>
          </a:p>
        </p:txBody>
      </p:sp>
      <p:sp>
        <p:nvSpPr>
          <p:cNvPr id="289794" name="Rectangle 2"/>
          <p:cNvSpPr>
            <a:spLocks noGrp="1" noChangeArrowheads="1"/>
          </p:cNvSpPr>
          <p:nvPr>
            <p:ph type="title"/>
          </p:nvPr>
        </p:nvSpPr>
        <p:spPr>
          <a:noFill/>
        </p:spPr>
        <p:txBody>
          <a:bodyPr/>
          <a:lstStyle/>
          <a:p>
            <a:r>
              <a:rPr lang="en-US" smtClean="0"/>
              <a:t>Physician Contracting Best Practices</a:t>
            </a:r>
          </a:p>
        </p:txBody>
      </p:sp>
      <p:sp>
        <p:nvSpPr>
          <p:cNvPr id="289795" name="Rectangle 3"/>
          <p:cNvSpPr>
            <a:spLocks noGrp="1" noChangeArrowheads="1"/>
          </p:cNvSpPr>
          <p:nvPr>
            <p:ph type="body" idx="1"/>
          </p:nvPr>
        </p:nvSpPr>
        <p:spPr>
          <a:xfrm>
            <a:off x="304800" y="1066800"/>
            <a:ext cx="8537575" cy="4881563"/>
          </a:xfrm>
          <a:noFill/>
        </p:spPr>
        <p:txBody>
          <a:bodyPr/>
          <a:lstStyle/>
          <a:p>
            <a:pPr>
              <a:lnSpc>
                <a:spcPct val="90000"/>
              </a:lnSpc>
            </a:pPr>
            <a:r>
              <a:rPr lang="en-US" sz="2800" smtClean="0">
                <a:solidFill>
                  <a:srgbClr val="333333"/>
                </a:solidFill>
              </a:rPr>
              <a:t>Stopping others from providing “stuff” or contracting with physicians outside your process.</a:t>
            </a:r>
          </a:p>
          <a:p>
            <a:pPr lvl="1">
              <a:lnSpc>
                <a:spcPct val="90000"/>
              </a:lnSpc>
            </a:pPr>
            <a:r>
              <a:rPr lang="en-US" sz="2400" smtClean="0">
                <a:solidFill>
                  <a:srgbClr val="333333"/>
                </a:solidFill>
              </a:rPr>
              <a:t>Gift baskets.</a:t>
            </a:r>
          </a:p>
          <a:p>
            <a:pPr lvl="1">
              <a:lnSpc>
                <a:spcPct val="90000"/>
              </a:lnSpc>
            </a:pPr>
            <a:r>
              <a:rPr lang="en-US" sz="2400" smtClean="0">
                <a:solidFill>
                  <a:srgbClr val="333333"/>
                </a:solidFill>
              </a:rPr>
              <a:t>“Side” contracts.</a:t>
            </a:r>
          </a:p>
          <a:p>
            <a:pPr lvl="1">
              <a:lnSpc>
                <a:spcPct val="90000"/>
              </a:lnSpc>
            </a:pPr>
            <a:r>
              <a:rPr lang="en-US" sz="2400" smtClean="0">
                <a:solidFill>
                  <a:srgbClr val="333333"/>
                </a:solidFill>
              </a:rPr>
              <a:t>Process with safeguards for payments to physicians.</a:t>
            </a:r>
          </a:p>
          <a:p>
            <a:pPr>
              <a:lnSpc>
                <a:spcPct val="90000"/>
              </a:lnSpc>
            </a:pPr>
            <a:r>
              <a:rPr lang="en-US" sz="2800" smtClean="0">
                <a:solidFill>
                  <a:srgbClr val="333333"/>
                </a:solidFill>
              </a:rPr>
              <a:t>Integrate contract approvals into compliance plan and governance.</a:t>
            </a:r>
          </a:p>
          <a:p>
            <a:pPr>
              <a:lnSpc>
                <a:spcPct val="90000"/>
              </a:lnSpc>
            </a:pPr>
            <a:r>
              <a:rPr lang="en-US" sz="2800" smtClean="0">
                <a:solidFill>
                  <a:srgbClr val="333333"/>
                </a:solidFill>
              </a:rPr>
              <a:t>Employed physicians .</a:t>
            </a:r>
          </a:p>
          <a:p>
            <a:pPr lvl="1">
              <a:lnSpc>
                <a:spcPct val="90000"/>
              </a:lnSpc>
            </a:pPr>
            <a:r>
              <a:rPr lang="en-US" sz="2400" smtClean="0">
                <a:solidFill>
                  <a:srgbClr val="333333"/>
                </a:solidFill>
              </a:rPr>
              <a:t>Consistent intake process with HR.</a:t>
            </a:r>
          </a:p>
          <a:p>
            <a:pPr lvl="1">
              <a:lnSpc>
                <a:spcPct val="90000"/>
              </a:lnSpc>
            </a:pPr>
            <a:r>
              <a:rPr lang="en-US" sz="2400" smtClean="0">
                <a:solidFill>
                  <a:srgbClr val="333333"/>
                </a:solidFill>
              </a:rPr>
              <a:t>Compliant recruitment process.</a:t>
            </a:r>
          </a:p>
          <a:p>
            <a:pPr>
              <a:lnSpc>
                <a:spcPct val="90000"/>
              </a:lnSpc>
            </a:pPr>
            <a:r>
              <a:rPr lang="en-US" sz="2800" smtClean="0">
                <a:solidFill>
                  <a:srgbClr val="333333"/>
                </a:solidFill>
              </a:rPr>
              <a:t>Educate.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83E3410D-ADC3-4DE9-8669-6FF12203B6FA}" type="slidenum">
              <a:rPr lang="en-US"/>
              <a:pPr>
                <a:defRPr/>
              </a:pPr>
              <a:t>38</a:t>
            </a:fld>
            <a:endParaRPr lang="en-US"/>
          </a:p>
        </p:txBody>
      </p:sp>
      <p:sp>
        <p:nvSpPr>
          <p:cNvPr id="290818" name="Rectangle 2"/>
          <p:cNvSpPr>
            <a:spLocks noGrp="1" noChangeArrowheads="1"/>
          </p:cNvSpPr>
          <p:nvPr>
            <p:ph type="title"/>
          </p:nvPr>
        </p:nvSpPr>
        <p:spPr>
          <a:noFill/>
          <a:ln/>
        </p:spPr>
        <p:txBody>
          <a:bodyPr/>
          <a:lstStyle/>
          <a:p>
            <a:r>
              <a:rPr lang="en-US" smtClean="0"/>
              <a:t>Auditing – EHRs</a:t>
            </a:r>
          </a:p>
        </p:txBody>
      </p:sp>
      <p:sp>
        <p:nvSpPr>
          <p:cNvPr id="290819" name="Rectangle 3"/>
          <p:cNvSpPr>
            <a:spLocks noGrp="1" noChangeArrowheads="1"/>
          </p:cNvSpPr>
          <p:nvPr>
            <p:ph type="body" idx="1"/>
          </p:nvPr>
        </p:nvSpPr>
        <p:spPr>
          <a:xfrm>
            <a:off x="304800" y="1066800"/>
            <a:ext cx="8537575" cy="4881563"/>
          </a:xfrm>
          <a:noFill/>
        </p:spPr>
        <p:txBody>
          <a:bodyPr/>
          <a:lstStyle/>
          <a:p>
            <a:pPr>
              <a:lnSpc>
                <a:spcPct val="90000"/>
              </a:lnSpc>
            </a:pPr>
            <a:r>
              <a:rPr lang="en-US" smtClean="0">
                <a:solidFill>
                  <a:srgbClr val="333333"/>
                </a:solidFill>
              </a:rPr>
              <a:t>Revenue informatics positions. </a:t>
            </a:r>
          </a:p>
          <a:p>
            <a:pPr>
              <a:lnSpc>
                <a:spcPct val="90000"/>
              </a:lnSpc>
            </a:pPr>
            <a:r>
              <a:rPr lang="en-US" smtClean="0">
                <a:solidFill>
                  <a:srgbClr val="333333"/>
                </a:solidFill>
              </a:rPr>
              <a:t>Differs from compliance.</a:t>
            </a:r>
          </a:p>
          <a:p>
            <a:pPr>
              <a:lnSpc>
                <a:spcPct val="90000"/>
              </a:lnSpc>
            </a:pPr>
            <a:r>
              <a:rPr lang="en-US" smtClean="0">
                <a:solidFill>
                  <a:srgbClr val="333333"/>
                </a:solidFill>
              </a:rPr>
              <a:t>Pay-back obligations.</a:t>
            </a:r>
          </a:p>
          <a:p>
            <a:pPr>
              <a:lnSpc>
                <a:spcPct val="90000"/>
              </a:lnSpc>
            </a:pPr>
            <a:r>
              <a:rPr lang="en-US" smtClean="0">
                <a:solidFill>
                  <a:srgbClr val="333333"/>
                </a:solidFill>
              </a:rPr>
              <a:t>Sample size.</a:t>
            </a:r>
          </a:p>
          <a:p>
            <a:pPr>
              <a:lnSpc>
                <a:spcPct val="90000"/>
              </a:lnSpc>
            </a:pPr>
            <a:r>
              <a:rPr lang="en-US" smtClean="0">
                <a:solidFill>
                  <a:srgbClr val="333333"/>
                </a:solidFill>
              </a:rPr>
              <a:t>Committee and team approach.</a:t>
            </a:r>
          </a:p>
          <a:p>
            <a:pPr>
              <a:lnSpc>
                <a:spcPct val="90000"/>
              </a:lnSpc>
            </a:pPr>
            <a:r>
              <a:rPr lang="en-US" smtClean="0">
                <a:solidFill>
                  <a:srgbClr val="333333"/>
                </a:solidFill>
              </a:rPr>
              <a:t>Government audits become proactive. </a:t>
            </a:r>
          </a:p>
          <a:p>
            <a:pPr>
              <a:lnSpc>
                <a:spcPct val="90000"/>
              </a:lnSpc>
            </a:pPr>
            <a:r>
              <a:rPr lang="en-US" smtClean="0">
                <a:solidFill>
                  <a:srgbClr val="333333"/>
                </a:solidFill>
              </a:rPr>
              <a:t>Pattern of noncompliance or worse yet – fraud.</a:t>
            </a:r>
          </a:p>
          <a:p>
            <a:pPr>
              <a:lnSpc>
                <a:spcPct val="90000"/>
              </a:lnSpc>
              <a:buFontTx/>
              <a:buNone/>
            </a:pPr>
            <a:r>
              <a:rPr lang="en-US" smtClean="0"/>
              <a:t>   </a:t>
            </a:r>
            <a:r>
              <a:rPr lang="en-US" b="1" smtClean="0">
                <a:solidFill>
                  <a:srgbClr val="A19C5A"/>
                </a:solidFill>
              </a:rPr>
              <a:t>HINT: If you are making a lot of $, better to    double check.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0F304EFC-28FF-4145-AE65-70641A260C72}" type="slidenum">
              <a:rPr lang="en-US"/>
              <a:pPr>
                <a:defRPr/>
              </a:pPr>
              <a:t>39</a:t>
            </a:fld>
            <a:endParaRPr lang="en-US"/>
          </a:p>
        </p:txBody>
      </p:sp>
      <p:sp>
        <p:nvSpPr>
          <p:cNvPr id="291842" name="Rectangle 2"/>
          <p:cNvSpPr>
            <a:spLocks noGrp="1" noChangeArrowheads="1"/>
          </p:cNvSpPr>
          <p:nvPr>
            <p:ph type="title"/>
          </p:nvPr>
        </p:nvSpPr>
        <p:spPr>
          <a:noFill/>
          <a:ln/>
        </p:spPr>
        <p:txBody>
          <a:bodyPr/>
          <a:lstStyle/>
          <a:p>
            <a:r>
              <a:rPr lang="en-US" smtClean="0"/>
              <a:t>In-House Perspective</a:t>
            </a:r>
          </a:p>
        </p:txBody>
      </p:sp>
      <p:sp>
        <p:nvSpPr>
          <p:cNvPr id="291843" name="Rectangle 3"/>
          <p:cNvSpPr>
            <a:spLocks noGrp="1" noChangeArrowheads="1"/>
          </p:cNvSpPr>
          <p:nvPr>
            <p:ph type="body" idx="1"/>
          </p:nvPr>
        </p:nvSpPr>
        <p:spPr>
          <a:xfrm>
            <a:off x="304800" y="1068388"/>
            <a:ext cx="8537575" cy="4881562"/>
          </a:xfrm>
          <a:noFill/>
        </p:spPr>
        <p:txBody>
          <a:bodyPr/>
          <a:lstStyle/>
          <a:p>
            <a:pPr>
              <a:lnSpc>
                <a:spcPct val="95000"/>
              </a:lnSpc>
            </a:pPr>
            <a:r>
              <a:rPr lang="en-US" sz="2800" smtClean="0">
                <a:solidFill>
                  <a:srgbClr val="333333"/>
                </a:solidFill>
              </a:rPr>
              <a:t>Get executive buy in and set expectations for audits.</a:t>
            </a:r>
          </a:p>
          <a:p>
            <a:pPr>
              <a:lnSpc>
                <a:spcPct val="95000"/>
              </a:lnSpc>
            </a:pPr>
            <a:r>
              <a:rPr lang="en-US" sz="2800" smtClean="0">
                <a:solidFill>
                  <a:srgbClr val="333333"/>
                </a:solidFill>
              </a:rPr>
              <a:t>Engage appropriate departments and individuals.</a:t>
            </a:r>
          </a:p>
          <a:p>
            <a:pPr>
              <a:lnSpc>
                <a:spcPct val="95000"/>
              </a:lnSpc>
            </a:pPr>
            <a:r>
              <a:rPr lang="en-US" sz="2800" smtClean="0">
                <a:solidFill>
                  <a:srgbClr val="333333"/>
                </a:solidFill>
              </a:rPr>
              <a:t>Conduct audits under privilege.</a:t>
            </a:r>
          </a:p>
          <a:p>
            <a:pPr lvl="1">
              <a:lnSpc>
                <a:spcPct val="95000"/>
              </a:lnSpc>
            </a:pPr>
            <a:r>
              <a:rPr lang="en-US" sz="2400" smtClean="0">
                <a:solidFill>
                  <a:srgbClr val="333333"/>
                </a:solidFill>
              </a:rPr>
              <a:t>You or outside counsel?</a:t>
            </a:r>
          </a:p>
          <a:p>
            <a:pPr>
              <a:lnSpc>
                <a:spcPct val="95000"/>
              </a:lnSpc>
            </a:pPr>
            <a:r>
              <a:rPr lang="en-US" sz="2800" smtClean="0">
                <a:solidFill>
                  <a:srgbClr val="333333"/>
                </a:solidFill>
              </a:rPr>
              <a:t>Set a work schedule.</a:t>
            </a:r>
          </a:p>
          <a:p>
            <a:pPr>
              <a:lnSpc>
                <a:spcPct val="95000"/>
              </a:lnSpc>
            </a:pPr>
            <a:r>
              <a:rPr lang="en-US" sz="2800" smtClean="0">
                <a:solidFill>
                  <a:srgbClr val="333333"/>
                </a:solidFill>
              </a:rPr>
              <a:t>When it looks bad, keep digging.</a:t>
            </a:r>
          </a:p>
          <a:p>
            <a:pPr>
              <a:lnSpc>
                <a:spcPct val="95000"/>
              </a:lnSpc>
            </a:pPr>
            <a:r>
              <a:rPr lang="en-US" sz="2800" smtClean="0">
                <a:solidFill>
                  <a:srgbClr val="333333"/>
                </a:solidFill>
              </a:rPr>
              <a:t>If it looks really bad, have the disclosure conversation.</a:t>
            </a:r>
          </a:p>
          <a:p>
            <a:pPr>
              <a:lnSpc>
                <a:spcPct val="95000"/>
              </a:lnSpc>
            </a:pPr>
            <a:r>
              <a:rPr lang="en-US" sz="2800" smtClean="0">
                <a:solidFill>
                  <a:srgbClr val="333333"/>
                </a:solidFill>
              </a:rPr>
              <a:t>Don’t let people play the blame game.</a:t>
            </a:r>
          </a:p>
          <a:p>
            <a:pPr>
              <a:lnSpc>
                <a:spcPct val="95000"/>
              </a:lnSpc>
            </a:pPr>
            <a:r>
              <a:rPr lang="en-US" sz="2800" smtClean="0">
                <a:solidFill>
                  <a:srgbClr val="333333"/>
                </a:solidFill>
              </a:rPr>
              <a:t>Create “learning opportunities.”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13ABDAE1-13CD-405E-BC01-8F3E4D2E5FB8}" type="slidenum">
              <a:rPr lang="en-US"/>
              <a:pPr>
                <a:defRPr/>
              </a:pPr>
              <a:t>4</a:t>
            </a:fld>
            <a:endParaRPr lang="en-US"/>
          </a:p>
        </p:txBody>
      </p:sp>
      <p:sp>
        <p:nvSpPr>
          <p:cNvPr id="141314" name="Rectangle 2"/>
          <p:cNvSpPr>
            <a:spLocks noGrp="1" noChangeArrowheads="1"/>
          </p:cNvSpPr>
          <p:nvPr>
            <p:ph type="title"/>
          </p:nvPr>
        </p:nvSpPr>
        <p:spPr>
          <a:xfrm>
            <a:off x="152400" y="76200"/>
            <a:ext cx="8226425" cy="838200"/>
          </a:xfrm>
          <a:noFill/>
        </p:spPr>
        <p:txBody>
          <a:bodyPr/>
          <a:lstStyle/>
          <a:p>
            <a:r>
              <a:rPr lang="en-US" smtClean="0"/>
              <a:t>Physician-Hospital Relationships Series</a:t>
            </a:r>
          </a:p>
        </p:txBody>
      </p:sp>
      <p:sp>
        <p:nvSpPr>
          <p:cNvPr id="141315" name="Rectangle 3"/>
          <p:cNvSpPr>
            <a:spLocks noGrp="1" noChangeArrowheads="1"/>
          </p:cNvSpPr>
          <p:nvPr>
            <p:ph type="body" idx="1"/>
          </p:nvPr>
        </p:nvSpPr>
        <p:spPr>
          <a:xfrm>
            <a:off x="304800" y="1066800"/>
            <a:ext cx="8537575" cy="4881563"/>
          </a:xfrm>
          <a:noFill/>
        </p:spPr>
        <p:txBody>
          <a:bodyPr/>
          <a:lstStyle/>
          <a:p>
            <a:r>
              <a:rPr lang="en-US" sz="2800" b="1" smtClean="0">
                <a:solidFill>
                  <a:srgbClr val="333333"/>
                </a:solidFill>
              </a:rPr>
              <a:t>Part 1:</a:t>
            </a:r>
            <a:r>
              <a:rPr lang="en-US" sz="2800" smtClean="0">
                <a:solidFill>
                  <a:srgbClr val="333333"/>
                </a:solidFill>
              </a:rPr>
              <a:t> 	Courting Physicians: Pros and Cons of Six</a:t>
            </a:r>
            <a:br>
              <a:rPr lang="en-US" sz="2800" smtClean="0">
                <a:solidFill>
                  <a:srgbClr val="333333"/>
                </a:solidFill>
              </a:rPr>
            </a:br>
            <a:r>
              <a:rPr lang="en-US" sz="2800" smtClean="0">
                <a:solidFill>
                  <a:srgbClr val="333333"/>
                </a:solidFill>
              </a:rPr>
              <a:t>		Integration Models </a:t>
            </a:r>
            <a:br>
              <a:rPr lang="en-US" sz="2800" smtClean="0">
                <a:solidFill>
                  <a:srgbClr val="333333"/>
                </a:solidFill>
              </a:rPr>
            </a:br>
            <a:r>
              <a:rPr lang="en-US" sz="2800" smtClean="0"/>
              <a:t>		(</a:t>
            </a:r>
            <a:r>
              <a:rPr lang="en-US" sz="2800" smtClean="0">
                <a:solidFill>
                  <a:srgbClr val="003D71"/>
                </a:solidFill>
              </a:rPr>
              <a:t>October 20, 2011</a:t>
            </a:r>
            <a:r>
              <a:rPr lang="en-US" sz="2800" smtClean="0"/>
              <a:t>)</a:t>
            </a:r>
          </a:p>
          <a:p>
            <a:pPr>
              <a:spcBef>
                <a:spcPct val="50000"/>
              </a:spcBef>
            </a:pPr>
            <a:r>
              <a:rPr lang="en-US" sz="2800" b="1" smtClean="0">
                <a:solidFill>
                  <a:srgbClr val="333333"/>
                </a:solidFill>
              </a:rPr>
              <a:t>Part 2:</a:t>
            </a:r>
            <a:r>
              <a:rPr lang="en-US" sz="2800" smtClean="0">
                <a:solidFill>
                  <a:srgbClr val="333333"/>
                </a:solidFill>
              </a:rPr>
              <a:t> 	Physician Contracting and Compliance:</a:t>
            </a:r>
            <a:br>
              <a:rPr lang="en-US" sz="2800" smtClean="0">
                <a:solidFill>
                  <a:srgbClr val="333333"/>
                </a:solidFill>
              </a:rPr>
            </a:br>
            <a:r>
              <a:rPr lang="en-US" sz="2800" smtClean="0">
                <a:solidFill>
                  <a:srgbClr val="333333"/>
                </a:solidFill>
              </a:rPr>
              <a:t>		To Disclose or Not to Disclose</a:t>
            </a:r>
            <a:r>
              <a:rPr lang="en-US" sz="2800" smtClean="0"/>
              <a:t/>
            </a:r>
            <a:br>
              <a:rPr lang="en-US" sz="2800" smtClean="0"/>
            </a:br>
            <a:r>
              <a:rPr lang="en-US" sz="2800" smtClean="0"/>
              <a:t>		(</a:t>
            </a:r>
            <a:r>
              <a:rPr lang="en-US" sz="2800" smtClean="0">
                <a:solidFill>
                  <a:srgbClr val="003D71"/>
                </a:solidFill>
              </a:rPr>
              <a:t>December 7, 2011</a:t>
            </a:r>
            <a:r>
              <a:rPr lang="en-US" sz="2800" smtClean="0"/>
              <a:t>)</a:t>
            </a:r>
          </a:p>
          <a:p>
            <a:pPr>
              <a:spcBef>
                <a:spcPct val="50000"/>
              </a:spcBef>
            </a:pPr>
            <a:r>
              <a:rPr lang="en-US" sz="2800" b="1" smtClean="0">
                <a:solidFill>
                  <a:srgbClr val="333333"/>
                </a:solidFill>
              </a:rPr>
              <a:t>Part 3:</a:t>
            </a:r>
            <a:r>
              <a:rPr lang="en-US" sz="2800" smtClean="0">
                <a:solidFill>
                  <a:srgbClr val="333333"/>
                </a:solidFill>
              </a:rPr>
              <a:t> 	Disruptive Physicians: A Roadmap to</a:t>
            </a:r>
            <a:br>
              <a:rPr lang="en-US" sz="2800" smtClean="0">
                <a:solidFill>
                  <a:srgbClr val="333333"/>
                </a:solidFill>
              </a:rPr>
            </a:br>
            <a:r>
              <a:rPr lang="en-US" sz="2800" smtClean="0">
                <a:solidFill>
                  <a:srgbClr val="333333"/>
                </a:solidFill>
              </a:rPr>
              <a:t>		Avoid Dangerous Behavior</a:t>
            </a:r>
            <a:r>
              <a:rPr lang="en-US" sz="2800" smtClean="0"/>
              <a:t> </a:t>
            </a:r>
            <a:br>
              <a:rPr lang="en-US" sz="2800" smtClean="0"/>
            </a:br>
            <a:r>
              <a:rPr lang="en-US" sz="2800" smtClean="0"/>
              <a:t>		(</a:t>
            </a:r>
            <a:r>
              <a:rPr lang="en-US" sz="2800" smtClean="0">
                <a:solidFill>
                  <a:srgbClr val="003D71"/>
                </a:solidFill>
              </a:rPr>
              <a:t>January 18, 2012</a:t>
            </a:r>
            <a:r>
              <a:rPr lang="en-US" sz="2800" smtClean="0"/>
              <a:t>)</a:t>
            </a:r>
          </a:p>
          <a:p>
            <a:pPr>
              <a:spcBef>
                <a:spcPct val="50000"/>
              </a:spcBef>
              <a:buFontTx/>
              <a:buNone/>
            </a:pPr>
            <a:r>
              <a:rPr lang="en-US" sz="2400" smtClean="0"/>
              <a:t>	</a:t>
            </a:r>
            <a:r>
              <a:rPr lang="en-US" sz="2400" smtClean="0">
                <a:solidFill>
                  <a:srgbClr val="333333"/>
                </a:solidFill>
              </a:rPr>
              <a:t>Visit </a:t>
            </a:r>
            <a:r>
              <a:rPr lang="en-US" sz="2400" b="1" smtClean="0">
                <a:solidFill>
                  <a:srgbClr val="333333"/>
                </a:solidFill>
              </a:rPr>
              <a:t>www.healthcaregcinstitute.com</a:t>
            </a:r>
            <a:r>
              <a:rPr lang="en-US" sz="2400" smtClean="0">
                <a:solidFill>
                  <a:srgbClr val="333333"/>
                </a:solidFill>
              </a:rPr>
              <a:t> for more information.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06D0D5F3-E2AC-4DEA-AD71-AFA4E4AD4DDD}" type="slidenum">
              <a:rPr lang="en-US"/>
              <a:pPr>
                <a:defRPr/>
              </a:pPr>
              <a:t>40</a:t>
            </a:fld>
            <a:endParaRPr lang="en-US"/>
          </a:p>
        </p:txBody>
      </p:sp>
      <p:sp>
        <p:nvSpPr>
          <p:cNvPr id="306178" name="Rectangle 2"/>
          <p:cNvSpPr>
            <a:spLocks noGrp="1" noChangeArrowheads="1"/>
          </p:cNvSpPr>
          <p:nvPr>
            <p:ph type="title"/>
          </p:nvPr>
        </p:nvSpPr>
        <p:spPr/>
        <p:txBody>
          <a:bodyPr/>
          <a:lstStyle/>
          <a:p>
            <a:r>
              <a:rPr lang="en-US" smtClean="0"/>
              <a:t>In-House Perspective</a:t>
            </a:r>
          </a:p>
        </p:txBody>
      </p:sp>
      <p:sp>
        <p:nvSpPr>
          <p:cNvPr id="306179" name="Rectangle 3"/>
          <p:cNvSpPr>
            <a:spLocks noGrp="1" noChangeArrowheads="1"/>
          </p:cNvSpPr>
          <p:nvPr>
            <p:ph type="body" idx="1"/>
          </p:nvPr>
        </p:nvSpPr>
        <p:spPr/>
        <p:txBody>
          <a:bodyPr/>
          <a:lstStyle/>
          <a:p>
            <a:pPr>
              <a:lnSpc>
                <a:spcPct val="90000"/>
              </a:lnSpc>
            </a:pPr>
            <a:r>
              <a:rPr lang="en-US" smtClean="0">
                <a:solidFill>
                  <a:srgbClr val="333333"/>
                </a:solidFill>
              </a:rPr>
              <a:t>An ounce of prevention is worth a pound of cure.</a:t>
            </a:r>
          </a:p>
          <a:p>
            <a:pPr lvl="1">
              <a:lnSpc>
                <a:spcPct val="90000"/>
              </a:lnSpc>
            </a:pPr>
            <a:r>
              <a:rPr lang="en-US" smtClean="0">
                <a:solidFill>
                  <a:srgbClr val="333333"/>
                </a:solidFill>
              </a:rPr>
              <a:t>Get a seat at the table.</a:t>
            </a:r>
          </a:p>
          <a:p>
            <a:pPr lvl="1">
              <a:lnSpc>
                <a:spcPct val="90000"/>
              </a:lnSpc>
            </a:pPr>
            <a:r>
              <a:rPr lang="en-US" smtClean="0">
                <a:solidFill>
                  <a:srgbClr val="333333"/>
                </a:solidFill>
              </a:rPr>
              <a:t>Legal involved in physician contracting process and governance from the beginning.</a:t>
            </a:r>
          </a:p>
          <a:p>
            <a:pPr lvl="1">
              <a:lnSpc>
                <a:spcPct val="90000"/>
              </a:lnSpc>
            </a:pPr>
            <a:r>
              <a:rPr lang="en-US" smtClean="0">
                <a:solidFill>
                  <a:srgbClr val="333333"/>
                </a:solidFill>
              </a:rPr>
              <a:t>Keep an open-door policy.</a:t>
            </a:r>
          </a:p>
          <a:p>
            <a:pPr lvl="1">
              <a:lnSpc>
                <a:spcPct val="90000"/>
              </a:lnSpc>
            </a:pPr>
            <a:r>
              <a:rPr lang="en-US" smtClean="0">
                <a:solidFill>
                  <a:srgbClr val="333333"/>
                </a:solidFill>
              </a:rPr>
              <a:t>Be visible along with the compliance officer.</a:t>
            </a:r>
          </a:p>
          <a:p>
            <a:pPr lvl="2">
              <a:lnSpc>
                <a:spcPct val="90000"/>
              </a:lnSpc>
            </a:pPr>
            <a:r>
              <a:rPr lang="en-US" smtClean="0">
                <a:solidFill>
                  <a:srgbClr val="333333"/>
                </a:solidFill>
              </a:rPr>
              <a:t>Walk the halls.</a:t>
            </a:r>
          </a:p>
          <a:p>
            <a:pPr lvl="2">
              <a:lnSpc>
                <a:spcPct val="90000"/>
              </a:lnSpc>
            </a:pPr>
            <a:r>
              <a:rPr lang="en-US" smtClean="0">
                <a:solidFill>
                  <a:srgbClr val="333333"/>
                </a:solidFill>
              </a:rPr>
              <a:t>Eat lunch in the cafeteria.</a:t>
            </a:r>
          </a:p>
          <a:p>
            <a:pPr lvl="2">
              <a:lnSpc>
                <a:spcPct val="90000"/>
              </a:lnSpc>
            </a:pPr>
            <a:r>
              <a:rPr lang="en-US" smtClean="0">
                <a:solidFill>
                  <a:srgbClr val="333333"/>
                </a:solidFill>
              </a:rPr>
              <a:t>Round on certain days if you have multiple sites or are off site.</a:t>
            </a:r>
          </a:p>
          <a:p>
            <a:pPr>
              <a:lnSpc>
                <a:spcPct val="90000"/>
              </a:lnSpc>
              <a:buFontTx/>
              <a:buNone/>
            </a:pPr>
            <a:endParaRPr lang="en-US" smtClean="0">
              <a:solidFill>
                <a:srgbClr val="33333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0905F0D9-4906-466B-8A09-AD62190EABD1}" type="slidenum">
              <a:rPr lang="en-US"/>
              <a:pPr>
                <a:defRPr/>
              </a:pPr>
              <a:t>41</a:t>
            </a:fld>
            <a:endParaRPr lang="en-US"/>
          </a:p>
        </p:txBody>
      </p:sp>
      <p:sp>
        <p:nvSpPr>
          <p:cNvPr id="265218" name="Title 1"/>
          <p:cNvSpPr>
            <a:spLocks noGrp="1"/>
          </p:cNvSpPr>
          <p:nvPr>
            <p:ph type="title" idx="4294967295"/>
          </p:nvPr>
        </p:nvSpPr>
        <p:spPr>
          <a:xfrm>
            <a:off x="153988" y="73025"/>
            <a:ext cx="8226425" cy="841375"/>
          </a:xfrm>
          <a:ln/>
        </p:spPr>
        <p:txBody>
          <a:bodyPr/>
          <a:lstStyle/>
          <a:p>
            <a:r>
              <a:rPr lang="en-US" smtClean="0"/>
              <a:t>Hypothetical 1</a:t>
            </a:r>
          </a:p>
        </p:txBody>
      </p:sp>
      <p:sp>
        <p:nvSpPr>
          <p:cNvPr id="265219" name="Content Placeholder 2"/>
          <p:cNvSpPr>
            <a:spLocks noGrp="1"/>
          </p:cNvSpPr>
          <p:nvPr>
            <p:ph idx="4294967295"/>
          </p:nvPr>
        </p:nvSpPr>
        <p:spPr>
          <a:xfrm>
            <a:off x="304800" y="1066800"/>
            <a:ext cx="8537575" cy="4881563"/>
          </a:xfrm>
        </p:spPr>
        <p:txBody>
          <a:bodyPr/>
          <a:lstStyle/>
          <a:p>
            <a:pPr marL="273050" indent="-273050">
              <a:buFontTx/>
              <a:buNone/>
            </a:pPr>
            <a:r>
              <a:rPr lang="en-US" sz="2800" smtClean="0"/>
              <a:t>   </a:t>
            </a:r>
            <a:r>
              <a:rPr lang="en-US" sz="2800" smtClean="0">
                <a:solidFill>
                  <a:srgbClr val="333333"/>
                </a:solidFill>
              </a:rPr>
              <a:t>In the course of its general compliance activities, Community Heart Hospital has an outside consultant conduct a review of procedures performed at the hospital by cardiac surgeons and interventional cardiologists. The results indicate that two of the physicians have unusually high rates of stent use. A chart review for these two physicians procedures finds an error rate of 19% over the past 12 months which results a Medicare overpayment of $38,000.</a:t>
            </a:r>
            <a:endParaRPr lang="en-US" smtClean="0">
              <a:solidFill>
                <a:srgbClr val="333333"/>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AF4821A2-6393-41F5-AC4C-A496068BA6A4}" type="slidenum">
              <a:rPr lang="en-US"/>
              <a:pPr>
                <a:defRPr/>
              </a:pPr>
              <a:t>42</a:t>
            </a:fld>
            <a:endParaRPr lang="en-US"/>
          </a:p>
        </p:txBody>
      </p:sp>
      <p:sp>
        <p:nvSpPr>
          <p:cNvPr id="267266" name="Title 1"/>
          <p:cNvSpPr>
            <a:spLocks noGrp="1"/>
          </p:cNvSpPr>
          <p:nvPr>
            <p:ph type="title" idx="4294967295"/>
          </p:nvPr>
        </p:nvSpPr>
        <p:spPr>
          <a:xfrm>
            <a:off x="153988" y="73025"/>
            <a:ext cx="8226425" cy="841375"/>
          </a:xfrm>
          <a:ln/>
        </p:spPr>
        <p:txBody>
          <a:bodyPr/>
          <a:lstStyle/>
          <a:p>
            <a:r>
              <a:rPr lang="en-US" smtClean="0"/>
              <a:t>Analysis of Hypothetical 1</a:t>
            </a:r>
          </a:p>
        </p:txBody>
      </p:sp>
      <p:sp>
        <p:nvSpPr>
          <p:cNvPr id="267267" name="Content Placeholder 2"/>
          <p:cNvSpPr>
            <a:spLocks noGrp="1"/>
          </p:cNvSpPr>
          <p:nvPr>
            <p:ph idx="4294967295"/>
          </p:nvPr>
        </p:nvSpPr>
        <p:spPr>
          <a:xfrm>
            <a:off x="304800" y="1066800"/>
            <a:ext cx="8537575" cy="4881563"/>
          </a:xfrm>
        </p:spPr>
        <p:txBody>
          <a:bodyPr/>
          <a:lstStyle/>
          <a:p>
            <a:pPr marL="273050" indent="-273050"/>
            <a:r>
              <a:rPr lang="en-US" sz="2800" smtClean="0">
                <a:solidFill>
                  <a:srgbClr val="333333"/>
                </a:solidFill>
              </a:rPr>
              <a:t>Disclose or just repay?</a:t>
            </a:r>
          </a:p>
          <a:p>
            <a:pPr marL="273050" indent="-273050"/>
            <a:r>
              <a:rPr lang="en-US" sz="2800" smtClean="0">
                <a:solidFill>
                  <a:srgbClr val="333333"/>
                </a:solidFill>
              </a:rPr>
              <a:t>If disclose, to whom?</a:t>
            </a:r>
          </a:p>
          <a:p>
            <a:pPr marL="639763" lvl="1" indent="-246063"/>
            <a:r>
              <a:rPr lang="en-US" sz="2400" smtClean="0">
                <a:solidFill>
                  <a:srgbClr val="333333"/>
                </a:solidFill>
              </a:rPr>
              <a:t>FI?</a:t>
            </a:r>
          </a:p>
          <a:p>
            <a:pPr marL="639763" lvl="1" indent="-246063"/>
            <a:r>
              <a:rPr lang="en-US" sz="2400" smtClean="0">
                <a:solidFill>
                  <a:srgbClr val="333333"/>
                </a:solidFill>
              </a:rPr>
              <a:t>CMS?</a:t>
            </a:r>
          </a:p>
          <a:p>
            <a:pPr marL="639763" lvl="1" indent="-246063"/>
            <a:r>
              <a:rPr lang="en-US" sz="2400" smtClean="0">
                <a:solidFill>
                  <a:srgbClr val="333333"/>
                </a:solidFill>
              </a:rPr>
              <a:t>OIG?</a:t>
            </a:r>
          </a:p>
          <a:p>
            <a:pPr marL="639763" lvl="1" indent="-246063"/>
            <a:r>
              <a:rPr lang="en-US" sz="2400" smtClean="0">
                <a:solidFill>
                  <a:srgbClr val="333333"/>
                </a:solidFill>
              </a:rPr>
              <a:t>DOJ/AUSA?</a:t>
            </a:r>
          </a:p>
          <a:p>
            <a:pPr marL="273050" indent="-273050"/>
            <a:r>
              <a:rPr lang="en-US" sz="2800" smtClean="0">
                <a:solidFill>
                  <a:srgbClr val="333333"/>
                </a:solidFill>
              </a:rPr>
              <a:t>Additional audit work?</a:t>
            </a:r>
          </a:p>
          <a:p>
            <a:pPr marL="639763" lvl="1" indent="-246063"/>
            <a:r>
              <a:rPr lang="en-US" sz="2400" smtClean="0">
                <a:solidFill>
                  <a:srgbClr val="333333"/>
                </a:solidFill>
              </a:rPr>
              <a:t>How far back do you go?</a:t>
            </a:r>
          </a:p>
          <a:p>
            <a:pPr marL="273050" indent="-273050"/>
            <a:r>
              <a:rPr lang="en-US" sz="2800" smtClean="0">
                <a:solidFill>
                  <a:srgbClr val="333333"/>
                </a:solidFill>
              </a:rPr>
              <a:t>Notify the physicians?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F0357636-E39E-42ED-BC49-4754388F7BAB}" type="slidenum">
              <a:rPr lang="en-US"/>
              <a:pPr>
                <a:defRPr/>
              </a:pPr>
              <a:t>43</a:t>
            </a:fld>
            <a:endParaRPr lang="en-US"/>
          </a:p>
        </p:txBody>
      </p:sp>
      <p:sp>
        <p:nvSpPr>
          <p:cNvPr id="269314" name="Content Placeholder 2"/>
          <p:cNvSpPr>
            <a:spLocks noGrp="1"/>
          </p:cNvSpPr>
          <p:nvPr>
            <p:ph idx="4294967295"/>
          </p:nvPr>
        </p:nvSpPr>
        <p:spPr>
          <a:xfrm>
            <a:off x="304800" y="1066800"/>
            <a:ext cx="8537575" cy="4881563"/>
          </a:xfrm>
        </p:spPr>
        <p:txBody>
          <a:bodyPr/>
          <a:lstStyle/>
          <a:p>
            <a:pPr marL="273050" indent="-273050">
              <a:buFontTx/>
              <a:buNone/>
            </a:pPr>
            <a:r>
              <a:rPr lang="en-US" sz="2800" smtClean="0"/>
              <a:t>   </a:t>
            </a:r>
            <a:r>
              <a:rPr lang="en-US" sz="2800" smtClean="0">
                <a:solidFill>
                  <a:srgbClr val="333333"/>
                </a:solidFill>
              </a:rPr>
              <a:t>Same facts as Hypothetical 1, except that the error rate is 48% with an overpayment of $376,000. Further, one of the physicians in question has significantly increased his rate of stenting procedures in the last year. The beginning of this increase roughly coincides with when he began to be heard muttering that he needed to make more money because of his divorce.</a:t>
            </a:r>
          </a:p>
        </p:txBody>
      </p:sp>
      <p:sp>
        <p:nvSpPr>
          <p:cNvPr id="269315" name="Title 1"/>
          <p:cNvSpPr>
            <a:spLocks/>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Hypothetical 2</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CDF73762-32C0-4C32-915C-A8EBA8FE79DA}" type="slidenum">
              <a:rPr lang="en-US"/>
              <a:pPr>
                <a:defRPr/>
              </a:pPr>
              <a:t>44</a:t>
            </a:fld>
            <a:endParaRPr lang="en-US"/>
          </a:p>
        </p:txBody>
      </p:sp>
      <p:sp>
        <p:nvSpPr>
          <p:cNvPr id="271362" name="Title 1"/>
          <p:cNvSpPr>
            <a:spLocks noGrp="1"/>
          </p:cNvSpPr>
          <p:nvPr>
            <p:ph type="title" idx="4294967295"/>
          </p:nvPr>
        </p:nvSpPr>
        <p:spPr>
          <a:xfrm>
            <a:off x="153988" y="73025"/>
            <a:ext cx="8226425" cy="841375"/>
          </a:xfrm>
          <a:ln/>
        </p:spPr>
        <p:txBody>
          <a:bodyPr/>
          <a:lstStyle/>
          <a:p>
            <a:r>
              <a:rPr lang="en-US" smtClean="0"/>
              <a:t>Analysis of Hypothetical 2</a:t>
            </a:r>
          </a:p>
        </p:txBody>
      </p:sp>
      <p:sp>
        <p:nvSpPr>
          <p:cNvPr id="271363" name="Content Placeholder 2"/>
          <p:cNvSpPr>
            <a:spLocks noGrp="1"/>
          </p:cNvSpPr>
          <p:nvPr>
            <p:ph idx="4294967295"/>
          </p:nvPr>
        </p:nvSpPr>
        <p:spPr>
          <a:xfrm>
            <a:off x="304800" y="1066800"/>
            <a:ext cx="8537575" cy="4881563"/>
          </a:xfrm>
        </p:spPr>
        <p:txBody>
          <a:bodyPr/>
          <a:lstStyle/>
          <a:p>
            <a:pPr marL="273050" indent="-273050"/>
            <a:r>
              <a:rPr lang="en-US" sz="2800" smtClean="0">
                <a:solidFill>
                  <a:srgbClr val="333333"/>
                </a:solidFill>
              </a:rPr>
              <a:t>Disclose or just repay?</a:t>
            </a:r>
          </a:p>
          <a:p>
            <a:pPr marL="273050" indent="-273050"/>
            <a:r>
              <a:rPr lang="en-US" sz="2800" smtClean="0">
                <a:solidFill>
                  <a:srgbClr val="333333"/>
                </a:solidFill>
              </a:rPr>
              <a:t>If disclose, to whom?</a:t>
            </a:r>
          </a:p>
          <a:p>
            <a:pPr marL="639763" lvl="1" indent="-246063"/>
            <a:r>
              <a:rPr lang="en-US" sz="2400" smtClean="0">
                <a:solidFill>
                  <a:srgbClr val="333333"/>
                </a:solidFill>
              </a:rPr>
              <a:t>FI?</a:t>
            </a:r>
          </a:p>
          <a:p>
            <a:pPr marL="639763" lvl="1" indent="-246063"/>
            <a:r>
              <a:rPr lang="en-US" sz="2400" smtClean="0">
                <a:solidFill>
                  <a:srgbClr val="333333"/>
                </a:solidFill>
              </a:rPr>
              <a:t>CMS?</a:t>
            </a:r>
          </a:p>
          <a:p>
            <a:pPr marL="639763" lvl="1" indent="-246063"/>
            <a:r>
              <a:rPr lang="en-US" sz="2400" smtClean="0">
                <a:solidFill>
                  <a:srgbClr val="333333"/>
                </a:solidFill>
              </a:rPr>
              <a:t>OIG?</a:t>
            </a:r>
          </a:p>
          <a:p>
            <a:pPr marL="639763" lvl="1" indent="-246063"/>
            <a:r>
              <a:rPr lang="en-US" sz="2400" smtClean="0">
                <a:solidFill>
                  <a:srgbClr val="333333"/>
                </a:solidFill>
              </a:rPr>
              <a:t>DOJ/AUSA?</a:t>
            </a:r>
          </a:p>
          <a:p>
            <a:pPr marL="273050" indent="-273050"/>
            <a:r>
              <a:rPr lang="en-US" sz="2800" smtClean="0">
                <a:solidFill>
                  <a:srgbClr val="333333"/>
                </a:solidFill>
              </a:rPr>
              <a:t>Additional audit work?</a:t>
            </a:r>
          </a:p>
          <a:p>
            <a:pPr marL="639763" lvl="1" indent="-246063"/>
            <a:r>
              <a:rPr lang="en-US" sz="2400" smtClean="0">
                <a:solidFill>
                  <a:srgbClr val="333333"/>
                </a:solidFill>
              </a:rPr>
              <a:t>How far back do you go?</a:t>
            </a:r>
          </a:p>
          <a:p>
            <a:pPr marL="273050" indent="-273050"/>
            <a:r>
              <a:rPr lang="en-US" sz="2800" smtClean="0">
                <a:solidFill>
                  <a:srgbClr val="333333"/>
                </a:solidFill>
              </a:rPr>
              <a:t>Notify the physicians?</a:t>
            </a:r>
            <a:endParaRPr lang="en-US" smtClean="0">
              <a:solidFill>
                <a:srgbClr val="333333"/>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52067AEB-2F30-40EF-ADF6-03FBEF1227E0}" type="slidenum">
              <a:rPr lang="en-US"/>
              <a:pPr>
                <a:defRPr/>
              </a:pPr>
              <a:t>45</a:t>
            </a:fld>
            <a:endParaRPr lang="en-US"/>
          </a:p>
        </p:txBody>
      </p:sp>
      <p:sp>
        <p:nvSpPr>
          <p:cNvPr id="6" name="Slide Number Placeholder 3"/>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273411" name="Rectangle 2"/>
          <p:cNvSpPr>
            <a:spLocks noGrp="1" noChangeArrowheads="1"/>
          </p:cNvSpPr>
          <p:nvPr>
            <p:ph type="title" idx="4294967295"/>
          </p:nvPr>
        </p:nvSpPr>
        <p:spPr>
          <a:ln/>
        </p:spPr>
        <p:txBody>
          <a:bodyPr/>
          <a:lstStyle/>
          <a:p>
            <a:r>
              <a:rPr lang="en-US" smtClean="0"/>
              <a:t>Hypothetical 3</a:t>
            </a:r>
          </a:p>
        </p:txBody>
      </p:sp>
      <p:sp>
        <p:nvSpPr>
          <p:cNvPr id="273412" name="Rectangle 3"/>
          <p:cNvSpPr>
            <a:spLocks noGrp="1" noChangeArrowheads="1"/>
          </p:cNvSpPr>
          <p:nvPr>
            <p:ph type="body" idx="4294967295"/>
          </p:nvPr>
        </p:nvSpPr>
        <p:spPr>
          <a:xfrm>
            <a:off x="304800" y="1066800"/>
            <a:ext cx="8537575" cy="5486400"/>
          </a:xfrm>
        </p:spPr>
        <p:txBody>
          <a:bodyPr/>
          <a:lstStyle/>
          <a:p>
            <a:pPr marL="273050" indent="-273050">
              <a:lnSpc>
                <a:spcPct val="90000"/>
              </a:lnSpc>
            </a:pPr>
            <a:r>
              <a:rPr lang="en-US" sz="2200" smtClean="0">
                <a:solidFill>
                  <a:srgbClr val="333333"/>
                </a:solidFill>
              </a:rPr>
              <a:t>A large health system has agreed to purchase a failing community hospital. In the course of the due diligence, you find the following:</a:t>
            </a:r>
          </a:p>
          <a:p>
            <a:pPr marL="639763" lvl="1" indent="-246063">
              <a:lnSpc>
                <a:spcPct val="90000"/>
              </a:lnSpc>
            </a:pPr>
            <a:r>
              <a:rPr lang="en-US" sz="2200" smtClean="0">
                <a:solidFill>
                  <a:srgbClr val="333333"/>
                </a:solidFill>
              </a:rPr>
              <a:t>Several issues exist with MOB leases.</a:t>
            </a:r>
          </a:p>
          <a:p>
            <a:pPr marL="914400" lvl="2" indent="-246063">
              <a:lnSpc>
                <a:spcPct val="90000"/>
              </a:lnSpc>
            </a:pPr>
            <a:r>
              <a:rPr lang="en-US" sz="2000" smtClean="0">
                <a:solidFill>
                  <a:srgbClr val="333333"/>
                </a:solidFill>
              </a:rPr>
              <a:t>One lease expired 7 months ago. The physician tenant remains in the space paying rent at the lease rate. The lease has a hold-over clause, but it calls for a 5% rent increase if triggered.</a:t>
            </a:r>
          </a:p>
          <a:p>
            <a:pPr marL="914400" lvl="2" indent="-246063">
              <a:lnSpc>
                <a:spcPct val="90000"/>
              </a:lnSpc>
            </a:pPr>
            <a:r>
              <a:rPr lang="en-US" sz="2000" smtClean="0">
                <a:solidFill>
                  <a:srgbClr val="333333"/>
                </a:solidFill>
              </a:rPr>
              <a:t>One lease remains in effect, but has a rent escalator clause based on CPI that was to take effect 4 months ago, has not been implemented.</a:t>
            </a:r>
          </a:p>
          <a:p>
            <a:pPr marL="639763" lvl="1" indent="-246063">
              <a:lnSpc>
                <a:spcPct val="90000"/>
              </a:lnSpc>
            </a:pPr>
            <a:r>
              <a:rPr lang="en-US" sz="2200" smtClean="0">
                <a:solidFill>
                  <a:srgbClr val="333333"/>
                </a:solidFill>
              </a:rPr>
              <a:t>Their highest admitting neurosurgeon’s group has been getting paid for her services as a medical director even though the contract expired 7 months ago. Medicare payments to the Hospital for the surgeon’s patient’s over this period total $2.5 million.  </a:t>
            </a:r>
          </a:p>
          <a:p>
            <a:pPr marL="639763" lvl="1" indent="-246063">
              <a:lnSpc>
                <a:spcPct val="90000"/>
              </a:lnSpc>
            </a:pPr>
            <a:r>
              <a:rPr lang="en-US" sz="2200" smtClean="0">
                <a:solidFill>
                  <a:srgbClr val="333333"/>
                </a:solidFill>
              </a:rPr>
              <a:t>The CEO took Dr. Smith, a cardiac surgeon, to dinner and things got out of control with the wine list. The total dinner tab totaled $425.  Dr. Smith has already received $275 in non-monetary compensation this year.</a:t>
            </a:r>
            <a:endParaRPr lang="en-US" sz="2200" b="1" smtClean="0">
              <a:solidFill>
                <a:srgbClr val="333333"/>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5835AA0C-490D-4848-825E-1EBAA267DA19}" type="slidenum">
              <a:rPr lang="en-US"/>
              <a:pPr>
                <a:defRPr/>
              </a:pPr>
              <a:t>46</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275459" name="Rectangle 2"/>
          <p:cNvSpPr>
            <a:spLocks noGrp="1" noChangeArrowheads="1"/>
          </p:cNvSpPr>
          <p:nvPr>
            <p:ph type="title" idx="4294967295"/>
          </p:nvPr>
        </p:nvSpPr>
        <p:spPr>
          <a:xfrm>
            <a:off x="153988" y="73025"/>
            <a:ext cx="8226425" cy="841375"/>
          </a:xfrm>
          <a:ln/>
        </p:spPr>
        <p:txBody>
          <a:bodyPr/>
          <a:lstStyle/>
          <a:p>
            <a:r>
              <a:rPr lang="en-US" smtClean="0"/>
              <a:t>Hypothetical 3 Analysis</a:t>
            </a:r>
          </a:p>
        </p:txBody>
      </p:sp>
      <p:sp>
        <p:nvSpPr>
          <p:cNvPr id="275460" name="Rectangle 3"/>
          <p:cNvSpPr>
            <a:spLocks noGrp="1" noChangeArrowheads="1"/>
          </p:cNvSpPr>
          <p:nvPr>
            <p:ph type="body" idx="4294967295"/>
          </p:nvPr>
        </p:nvSpPr>
        <p:spPr>
          <a:xfrm>
            <a:off x="301625" y="1068388"/>
            <a:ext cx="8537575" cy="4881562"/>
          </a:xfrm>
        </p:spPr>
        <p:txBody>
          <a:bodyPr/>
          <a:lstStyle/>
          <a:p>
            <a:pPr marL="273050" indent="-273050"/>
            <a:r>
              <a:rPr lang="en-US" smtClean="0">
                <a:solidFill>
                  <a:srgbClr val="333333"/>
                </a:solidFill>
              </a:rPr>
              <a:t>Lease and Personal Services exceptions permit  6-month holdover terms.</a:t>
            </a:r>
          </a:p>
          <a:p>
            <a:pPr marL="273050" indent="-273050">
              <a:spcBef>
                <a:spcPct val="100000"/>
              </a:spcBef>
            </a:pPr>
            <a:r>
              <a:rPr lang="en-US" smtClean="0">
                <a:solidFill>
                  <a:srgbClr val="333333"/>
                </a:solidFill>
              </a:rPr>
              <a:t>For amendments to compensation, CMS recommends (requires?) terminating existing agreement and entering into new agreement.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2E0A3679-3695-4FD9-BCD5-4B2151D4E59A}" type="slidenum">
              <a:rPr lang="en-US"/>
              <a:pPr>
                <a:defRPr/>
              </a:pPr>
              <a:t>47</a:t>
            </a:fld>
            <a:endParaRPr lang="en-US"/>
          </a:p>
        </p:txBody>
      </p:sp>
      <p:sp>
        <p:nvSpPr>
          <p:cNvPr id="6" name="Slide Number Placeholder 3"/>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276483" name="Rectangle 3"/>
          <p:cNvSpPr>
            <a:spLocks noGrp="1" noChangeArrowheads="1"/>
          </p:cNvSpPr>
          <p:nvPr>
            <p:ph type="body" idx="4294967295"/>
          </p:nvPr>
        </p:nvSpPr>
        <p:spPr>
          <a:xfrm>
            <a:off x="301625" y="1068388"/>
            <a:ext cx="8537575" cy="4881562"/>
          </a:xfrm>
        </p:spPr>
        <p:txBody>
          <a:bodyPr/>
          <a:lstStyle/>
          <a:p>
            <a:pPr marL="273050" indent="-273050">
              <a:spcBef>
                <a:spcPct val="60000"/>
              </a:spcBef>
            </a:pPr>
            <a:r>
              <a:rPr lang="en-US" sz="2800" smtClean="0">
                <a:solidFill>
                  <a:srgbClr val="333333"/>
                </a:solidFill>
              </a:rPr>
              <a:t>Non-monetary Compensation Exception expressly permits repayment by physician.</a:t>
            </a:r>
          </a:p>
          <a:p>
            <a:pPr marL="977900" lvl="1" indent="-520700"/>
            <a:r>
              <a:rPr lang="en-US" sz="2400" smtClean="0">
                <a:solidFill>
                  <a:srgbClr val="333333"/>
                </a:solidFill>
              </a:rPr>
              <a:t>Amount repaid limited to 50% of limit.</a:t>
            </a:r>
          </a:p>
          <a:p>
            <a:pPr marL="977900" lvl="1" indent="-520700"/>
            <a:r>
              <a:rPr lang="en-US" sz="2400" smtClean="0">
                <a:solidFill>
                  <a:srgbClr val="333333"/>
                </a:solidFill>
              </a:rPr>
              <a:t>Repay within earlier of end of calendar year or 180 days.</a:t>
            </a:r>
          </a:p>
          <a:p>
            <a:pPr marL="977900" lvl="1" indent="-520700"/>
            <a:r>
              <a:rPr lang="en-US" sz="2400" smtClean="0">
                <a:solidFill>
                  <a:srgbClr val="333333"/>
                </a:solidFill>
              </a:rPr>
              <a:t>Once per physician every 3 years.</a:t>
            </a:r>
          </a:p>
          <a:p>
            <a:pPr marL="273050" indent="-273050"/>
            <a:r>
              <a:rPr lang="en-US" sz="2800" smtClean="0">
                <a:solidFill>
                  <a:srgbClr val="333333"/>
                </a:solidFill>
              </a:rPr>
              <a:t>Apply limit by hospital, not by health system.</a:t>
            </a:r>
          </a:p>
        </p:txBody>
      </p:sp>
      <p:sp>
        <p:nvSpPr>
          <p:cNvPr id="276484" name="Rectangle 2"/>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Hypothetical 3 Analysis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pPr>
              <a:defRPr/>
            </a:pPr>
            <a:fld id="{368B75B7-D613-40FA-A75F-3B081DEBEA97}" type="slidenum">
              <a:rPr lang="en-US"/>
              <a:pPr>
                <a:defRPr/>
              </a:pPr>
              <a:t>48</a:t>
            </a:fld>
            <a:endParaRPr lang="en-US"/>
          </a:p>
        </p:txBody>
      </p:sp>
      <p:sp>
        <p:nvSpPr>
          <p:cNvPr id="7" name="Slide Number Placeholder 3"/>
          <p:cNvSpPr txBox="1">
            <a:spLocks noGrp="1"/>
          </p:cNvSpPr>
          <p:nvPr/>
        </p:nvSpPr>
        <p:spPr>
          <a:xfrm>
            <a:off x="7924800" y="6356350"/>
            <a:ext cx="762000" cy="365125"/>
          </a:xfrm>
          <a:prstGeom prst="rect">
            <a:avLst/>
          </a:prstGeom>
          <a:noFill/>
        </p:spPr>
        <p:txBody>
          <a:bodyPr lIns="0" tIns="0" rIns="0" bIns="0" anchor="b"/>
          <a:lstStyle/>
          <a:p>
            <a:pPr algn="r" eaLnBrk="1" fontAlgn="auto" hangingPunct="1">
              <a:spcBef>
                <a:spcPts val="0"/>
              </a:spcBef>
              <a:spcAft>
                <a:spcPts val="0"/>
              </a:spcAft>
              <a:defRPr/>
            </a:pPr>
            <a:fld id="{9668AA48-44D1-4BCB-81BC-F590B9496A3E}" type="slidenum">
              <a:rPr lang="en-US" sz="1200" b="0">
                <a:solidFill>
                  <a:schemeClr val="tx2">
                    <a:shade val="90000"/>
                  </a:schemeClr>
                </a:solidFill>
                <a:latin typeface="+mn-lt"/>
              </a:rPr>
              <a:pPr algn="r" eaLnBrk="1" fontAlgn="auto" hangingPunct="1">
                <a:spcBef>
                  <a:spcPts val="0"/>
                </a:spcBef>
                <a:spcAft>
                  <a:spcPts val="0"/>
                </a:spcAft>
                <a:defRPr/>
              </a:pPr>
              <a:t>48</a:t>
            </a:fld>
            <a:endParaRPr lang="en-US" sz="1200" b="0">
              <a:solidFill>
                <a:schemeClr val="tx2">
                  <a:shade val="90000"/>
                </a:schemeClr>
              </a:solidFill>
              <a:latin typeface="+mn-lt"/>
            </a:endParaRPr>
          </a:p>
        </p:txBody>
      </p:sp>
      <p:sp>
        <p:nvSpPr>
          <p:cNvPr id="278531" name="Slide Number Placeholder 5"/>
          <p:cNvSpPr txBox="1">
            <a:spLocks noGrp="1"/>
          </p:cNvSpPr>
          <p:nvPr/>
        </p:nvSpPr>
        <p:spPr bwMode="auto">
          <a:xfrm>
            <a:off x="7162800" y="6400800"/>
            <a:ext cx="1905000" cy="304800"/>
          </a:xfrm>
          <a:prstGeom prst="rect">
            <a:avLst/>
          </a:prstGeom>
          <a:noFill/>
          <a:ln w="9525">
            <a:noFill/>
            <a:miter lim="800000"/>
            <a:headEnd/>
            <a:tailEnd/>
          </a:ln>
        </p:spPr>
        <p:txBody>
          <a:bodyPr/>
          <a:lstStyle/>
          <a:p>
            <a:pPr algn="r" eaLnBrk="1" hangingPunct="1"/>
            <a:endParaRPr lang="en-US" sz="1400" b="0">
              <a:solidFill>
                <a:schemeClr val="tx1"/>
              </a:solidFill>
              <a:ea typeface="ＭＳ Ｐゴシック" pitchFamily="50" charset="-128"/>
            </a:endParaRPr>
          </a:p>
        </p:txBody>
      </p:sp>
      <p:sp>
        <p:nvSpPr>
          <p:cNvPr id="278532" name="Rectangle 3"/>
          <p:cNvSpPr>
            <a:spLocks noGrp="1" noChangeArrowheads="1"/>
          </p:cNvSpPr>
          <p:nvPr>
            <p:ph type="body" idx="4294967295"/>
          </p:nvPr>
        </p:nvSpPr>
        <p:spPr>
          <a:xfrm>
            <a:off x="301625" y="1068388"/>
            <a:ext cx="8537575" cy="4881562"/>
          </a:xfrm>
        </p:spPr>
        <p:txBody>
          <a:bodyPr/>
          <a:lstStyle/>
          <a:p>
            <a:pPr marL="273050" indent="-273050"/>
            <a:r>
              <a:rPr lang="en-US" sz="2800" smtClean="0">
                <a:solidFill>
                  <a:srgbClr val="333333"/>
                </a:solidFill>
              </a:rPr>
              <a:t>Temporary non-compliance rule.</a:t>
            </a:r>
          </a:p>
          <a:p>
            <a:pPr marL="639763" lvl="1" indent="-246063"/>
            <a:r>
              <a:rPr lang="en-US" sz="2400" smtClean="0">
                <a:solidFill>
                  <a:srgbClr val="333333"/>
                </a:solidFill>
              </a:rPr>
              <a:t>In compliance for 180 days preceding non-compliance.</a:t>
            </a:r>
          </a:p>
          <a:p>
            <a:pPr marL="639763" lvl="1" indent="-246063"/>
            <a:r>
              <a:rPr lang="en-US" sz="2400" smtClean="0">
                <a:solidFill>
                  <a:srgbClr val="333333"/>
                </a:solidFill>
              </a:rPr>
              <a:t>Fell out for reasons beyond control of entity &amp; promptly corrected upon discovery.</a:t>
            </a:r>
          </a:p>
          <a:p>
            <a:pPr marL="639763" lvl="1" indent="-246063"/>
            <a:r>
              <a:rPr lang="en-US" sz="2400" smtClean="0">
                <a:solidFill>
                  <a:srgbClr val="333333"/>
                </a:solidFill>
              </a:rPr>
              <a:t>Within 90 days of non-compliance.</a:t>
            </a:r>
          </a:p>
          <a:p>
            <a:pPr marL="273050" indent="-273050"/>
            <a:r>
              <a:rPr lang="en-US" sz="2800" smtClean="0">
                <a:solidFill>
                  <a:srgbClr val="333333"/>
                </a:solidFill>
              </a:rPr>
              <a:t>Missing Signature Rule.</a:t>
            </a:r>
          </a:p>
          <a:p>
            <a:pPr marL="639763" lvl="1" indent="-246063"/>
            <a:r>
              <a:rPr lang="en-US" sz="2400" smtClean="0">
                <a:solidFill>
                  <a:srgbClr val="333333"/>
                </a:solidFill>
              </a:rPr>
              <a:t>Only for failure of “signature” requirement .</a:t>
            </a:r>
          </a:p>
          <a:p>
            <a:pPr marL="639763" lvl="1" indent="-246063"/>
            <a:r>
              <a:rPr lang="en-US" sz="2400" smtClean="0">
                <a:solidFill>
                  <a:srgbClr val="333333"/>
                </a:solidFill>
              </a:rPr>
              <a:t>30 days for “non-inadvertent”; 90 days for inadvertent.</a:t>
            </a:r>
          </a:p>
        </p:txBody>
      </p:sp>
      <p:sp>
        <p:nvSpPr>
          <p:cNvPr id="278533" name="Rectangle 2"/>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Hypothetical 3 Analysis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pPr>
              <a:defRPr/>
            </a:pPr>
            <a:fld id="{60B62C38-EA89-4639-86E9-21120BFF7749}" type="slidenum">
              <a:rPr lang="en-US"/>
              <a:pPr>
                <a:defRPr/>
              </a:pPr>
              <a:t>49</a:t>
            </a:fld>
            <a:endParaRPr lang="en-US"/>
          </a:p>
        </p:txBody>
      </p:sp>
      <p:sp>
        <p:nvSpPr>
          <p:cNvPr id="7" name="Slide Number Placeholder 3"/>
          <p:cNvSpPr txBox="1">
            <a:spLocks noGrp="1"/>
          </p:cNvSpPr>
          <p:nvPr/>
        </p:nvSpPr>
        <p:spPr>
          <a:xfrm>
            <a:off x="7924800" y="6356350"/>
            <a:ext cx="762000" cy="365125"/>
          </a:xfrm>
          <a:prstGeom prst="rect">
            <a:avLst/>
          </a:prstGeom>
          <a:noFill/>
        </p:spPr>
        <p:txBody>
          <a:bodyPr lIns="0" tIns="0" rIns="0" bIns="0" anchor="b"/>
          <a:lstStyle/>
          <a:p>
            <a:pPr algn="r" eaLnBrk="1" fontAlgn="auto" hangingPunct="1">
              <a:spcBef>
                <a:spcPts val="0"/>
              </a:spcBef>
              <a:spcAft>
                <a:spcPts val="0"/>
              </a:spcAft>
              <a:defRPr/>
            </a:pPr>
            <a:fld id="{8474A53E-60B2-461F-9BF6-9AD6B6FD94DF}" type="slidenum">
              <a:rPr lang="en-US" sz="1200" b="0">
                <a:solidFill>
                  <a:schemeClr val="tx2">
                    <a:shade val="90000"/>
                  </a:schemeClr>
                </a:solidFill>
                <a:latin typeface="+mn-lt"/>
              </a:rPr>
              <a:pPr algn="r" eaLnBrk="1" fontAlgn="auto" hangingPunct="1">
                <a:spcBef>
                  <a:spcPts val="0"/>
                </a:spcBef>
                <a:spcAft>
                  <a:spcPts val="0"/>
                </a:spcAft>
                <a:defRPr/>
              </a:pPr>
              <a:t>49</a:t>
            </a:fld>
            <a:endParaRPr lang="en-US" sz="1200" b="0">
              <a:solidFill>
                <a:schemeClr val="tx2">
                  <a:shade val="90000"/>
                </a:schemeClr>
              </a:solidFill>
              <a:latin typeface="+mn-lt"/>
            </a:endParaRPr>
          </a:p>
        </p:txBody>
      </p:sp>
      <p:sp>
        <p:nvSpPr>
          <p:cNvPr id="279555" name="Slide Number Placeholder 5"/>
          <p:cNvSpPr txBox="1">
            <a:spLocks noGrp="1"/>
          </p:cNvSpPr>
          <p:nvPr/>
        </p:nvSpPr>
        <p:spPr bwMode="auto">
          <a:xfrm>
            <a:off x="7162800" y="6400800"/>
            <a:ext cx="1905000" cy="304800"/>
          </a:xfrm>
          <a:prstGeom prst="rect">
            <a:avLst/>
          </a:prstGeom>
          <a:noFill/>
          <a:ln w="9525">
            <a:noFill/>
            <a:miter lim="800000"/>
            <a:headEnd/>
            <a:tailEnd/>
          </a:ln>
        </p:spPr>
        <p:txBody>
          <a:bodyPr/>
          <a:lstStyle/>
          <a:p>
            <a:pPr algn="r" eaLnBrk="1" hangingPunct="1"/>
            <a:endParaRPr lang="en-US" sz="1400" b="0">
              <a:solidFill>
                <a:schemeClr val="tx1"/>
              </a:solidFill>
              <a:ea typeface="ＭＳ Ｐゴシック" pitchFamily="50" charset="-128"/>
            </a:endParaRPr>
          </a:p>
        </p:txBody>
      </p:sp>
      <p:sp>
        <p:nvSpPr>
          <p:cNvPr id="279556" name="Rectangle 3"/>
          <p:cNvSpPr>
            <a:spLocks noGrp="1" noChangeArrowheads="1"/>
          </p:cNvSpPr>
          <p:nvPr>
            <p:ph type="body" idx="4294967295"/>
          </p:nvPr>
        </p:nvSpPr>
        <p:spPr>
          <a:xfrm>
            <a:off x="301625" y="1068388"/>
            <a:ext cx="8537575" cy="4881562"/>
          </a:xfrm>
        </p:spPr>
        <p:txBody>
          <a:bodyPr/>
          <a:lstStyle/>
          <a:p>
            <a:pPr marL="273050" indent="-273050">
              <a:spcBef>
                <a:spcPct val="50000"/>
              </a:spcBef>
            </a:pPr>
            <a:r>
              <a:rPr lang="en-US" sz="2800" smtClean="0">
                <a:solidFill>
                  <a:srgbClr val="333333"/>
                </a:solidFill>
              </a:rPr>
              <a:t>Period of Disallowance.</a:t>
            </a:r>
          </a:p>
          <a:p>
            <a:pPr marL="639763" lvl="1" indent="-246063">
              <a:spcBef>
                <a:spcPct val="50000"/>
              </a:spcBef>
            </a:pPr>
            <a:r>
              <a:rPr lang="en-US" sz="2400" smtClean="0">
                <a:solidFill>
                  <a:srgbClr val="333333"/>
                </a:solidFill>
              </a:rPr>
              <a:t>“begins at the time the financial relationship fails to satisfy the requirements of an applicable exception.”</a:t>
            </a:r>
          </a:p>
          <a:p>
            <a:pPr marL="639763" lvl="1" indent="-246063">
              <a:spcBef>
                <a:spcPct val="50000"/>
              </a:spcBef>
            </a:pPr>
            <a:r>
              <a:rPr lang="en-US" sz="2400" smtClean="0">
                <a:solidFill>
                  <a:srgbClr val="333333"/>
                </a:solidFill>
              </a:rPr>
              <a:t>Ends “no later than” (i) date FR satisfies an exception; (ii) excess comp is returned and FR satisfies exception; or (iii) any below-FMV payments are remedied and FR satisfies exception.</a:t>
            </a:r>
          </a:p>
        </p:txBody>
      </p:sp>
      <p:sp>
        <p:nvSpPr>
          <p:cNvPr id="279557" name="Rectangle 2"/>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Hypothetical 3 Analysis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ACABC844-83E0-41B0-B7AF-7C057AD67951}" type="slidenum">
              <a:rPr lang="en-US"/>
              <a:pPr>
                <a:defRPr/>
              </a:pPr>
              <a:t>5</a:t>
            </a:fld>
            <a:endParaRPr lang="en-US"/>
          </a:p>
        </p:txBody>
      </p:sp>
      <p:sp>
        <p:nvSpPr>
          <p:cNvPr id="307202" name="Rectangle 2"/>
          <p:cNvSpPr>
            <a:spLocks noGrp="1" noChangeArrowheads="1"/>
          </p:cNvSpPr>
          <p:nvPr>
            <p:ph type="title"/>
          </p:nvPr>
        </p:nvSpPr>
        <p:spPr>
          <a:xfrm>
            <a:off x="152400" y="76200"/>
            <a:ext cx="8763000" cy="838200"/>
          </a:xfrm>
        </p:spPr>
        <p:txBody>
          <a:bodyPr/>
          <a:lstStyle/>
          <a:p>
            <a:pPr>
              <a:lnSpc>
                <a:spcPct val="85000"/>
              </a:lnSpc>
            </a:pPr>
            <a:r>
              <a:rPr lang="en-US" smtClean="0"/>
              <a:t>Voluntary Disclosure of Physician Contracting Issues: If, When and How</a:t>
            </a:r>
          </a:p>
        </p:txBody>
      </p:sp>
      <p:sp>
        <p:nvSpPr>
          <p:cNvPr id="307203" name="Rectangle 3"/>
          <p:cNvSpPr>
            <a:spLocks noGrp="1" noChangeArrowheads="1"/>
          </p:cNvSpPr>
          <p:nvPr>
            <p:ph type="body" idx="1"/>
          </p:nvPr>
        </p:nvSpPr>
        <p:spPr/>
        <p:txBody>
          <a:bodyPr/>
          <a:lstStyle/>
          <a:p>
            <a:r>
              <a:rPr lang="en-US" smtClean="0">
                <a:solidFill>
                  <a:srgbClr val="333333"/>
                </a:solidFill>
              </a:rPr>
              <a:t>Outline of presentation.</a:t>
            </a:r>
          </a:p>
          <a:p>
            <a:pPr lvl="1"/>
            <a:r>
              <a:rPr lang="en-US" smtClean="0">
                <a:solidFill>
                  <a:srgbClr val="333333"/>
                </a:solidFill>
              </a:rPr>
              <a:t>Legal obligations to disclose.</a:t>
            </a:r>
          </a:p>
          <a:p>
            <a:pPr lvl="1"/>
            <a:r>
              <a:rPr lang="en-US" smtClean="0">
                <a:solidFill>
                  <a:srgbClr val="333333"/>
                </a:solidFill>
              </a:rPr>
              <a:t>Potential benefits/risks of disclosure.</a:t>
            </a:r>
          </a:p>
          <a:p>
            <a:pPr lvl="1"/>
            <a:r>
              <a:rPr lang="en-US" smtClean="0">
                <a:solidFill>
                  <a:srgbClr val="333333"/>
                </a:solidFill>
              </a:rPr>
              <a:t>Where to disclose.</a:t>
            </a:r>
          </a:p>
          <a:p>
            <a:pPr lvl="2"/>
            <a:r>
              <a:rPr lang="en-US" smtClean="0">
                <a:solidFill>
                  <a:srgbClr val="333333"/>
                </a:solidFill>
              </a:rPr>
              <a:t>OIG Self-Disclosure Protocol.</a:t>
            </a:r>
          </a:p>
          <a:p>
            <a:pPr lvl="2"/>
            <a:r>
              <a:rPr lang="en-US" smtClean="0">
                <a:solidFill>
                  <a:srgbClr val="333333"/>
                </a:solidFill>
              </a:rPr>
              <a:t>CMS Self-Referral Disclosure Protocol.</a:t>
            </a:r>
          </a:p>
          <a:p>
            <a:pPr lvl="1"/>
            <a:r>
              <a:rPr lang="en-US" smtClean="0">
                <a:solidFill>
                  <a:srgbClr val="333333"/>
                </a:solidFill>
              </a:rPr>
              <a:t>Tough disclosure decisions.</a:t>
            </a:r>
          </a:p>
          <a:p>
            <a:pPr lvl="1"/>
            <a:r>
              <a:rPr lang="en-US" smtClean="0">
                <a:solidFill>
                  <a:srgbClr val="333333"/>
                </a:solidFill>
              </a:rPr>
              <a:t>Compliance and auditing issues and best practices.</a:t>
            </a:r>
            <a:endParaRPr lang="en-US" b="1" smtClean="0">
              <a:solidFill>
                <a:srgbClr val="333333"/>
              </a:solidFill>
            </a:endParaRPr>
          </a:p>
          <a:p>
            <a:pPr lvl="1"/>
            <a:r>
              <a:rPr lang="en-US" smtClean="0">
                <a:solidFill>
                  <a:srgbClr val="333333"/>
                </a:solidFill>
              </a:rPr>
              <a:t>Hypotheticals.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F88A79AA-D48A-4C6C-8A8E-3A75DF9617A5}" type="slidenum">
              <a:rPr lang="en-US"/>
              <a:pPr>
                <a:defRPr/>
              </a:pPr>
              <a:t>50</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280579" name="Rectangle 3"/>
          <p:cNvSpPr>
            <a:spLocks noGrp="1" noChangeArrowheads="1"/>
          </p:cNvSpPr>
          <p:nvPr>
            <p:ph type="body" idx="4294967295"/>
          </p:nvPr>
        </p:nvSpPr>
        <p:spPr>
          <a:xfrm>
            <a:off x="301625" y="1066800"/>
            <a:ext cx="8537575" cy="4881563"/>
          </a:xfrm>
        </p:spPr>
        <p:txBody>
          <a:bodyPr/>
          <a:lstStyle/>
          <a:p>
            <a:pPr marL="273050" indent="-273050"/>
            <a:r>
              <a:rPr lang="en-US" sz="2800" smtClean="0">
                <a:solidFill>
                  <a:srgbClr val="333333"/>
                </a:solidFill>
              </a:rPr>
              <a:t>Indirect Compensation.</a:t>
            </a:r>
          </a:p>
          <a:p>
            <a:pPr marL="639763" lvl="1" indent="-246063"/>
            <a:r>
              <a:rPr lang="en-US" sz="2400" smtClean="0">
                <a:solidFill>
                  <a:srgbClr val="333333"/>
                </a:solidFill>
              </a:rPr>
              <a:t>The compensation received by the referring physician from the entity with which he has a direct financial arrangement must be FMV and not take into account the value or volume of referrals or other business generated by the physician for the DHS entity. Where the physician’s direct financial arrangement is an ownership interest, such as an LLC investment, the compensation test is applied to the compensation arrangement closest to the physician.</a:t>
            </a:r>
          </a:p>
        </p:txBody>
      </p:sp>
      <p:sp>
        <p:nvSpPr>
          <p:cNvPr id="280580" name="Rectangle 2"/>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Hypothetical 3 Analysis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C8723B8D-4D84-4DED-AF3C-6D01E79E4F2E}" type="slidenum">
              <a:rPr lang="en-US"/>
              <a:pPr>
                <a:defRPr/>
              </a:pPr>
              <a:t>51</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281603" name="Rectangle 3"/>
          <p:cNvSpPr>
            <a:spLocks noGrp="1" noChangeArrowheads="1"/>
          </p:cNvSpPr>
          <p:nvPr>
            <p:ph type="body" idx="4294967295"/>
          </p:nvPr>
        </p:nvSpPr>
        <p:spPr>
          <a:xfrm>
            <a:off x="301625" y="1068388"/>
            <a:ext cx="8537575" cy="4881562"/>
          </a:xfrm>
        </p:spPr>
        <p:txBody>
          <a:bodyPr/>
          <a:lstStyle/>
          <a:p>
            <a:pPr marL="273050" indent="-273050">
              <a:lnSpc>
                <a:spcPct val="80000"/>
              </a:lnSpc>
            </a:pPr>
            <a:r>
              <a:rPr lang="en-US" sz="2800" smtClean="0">
                <a:solidFill>
                  <a:srgbClr val="333333"/>
                </a:solidFill>
              </a:rPr>
              <a:t>Indirect Compensation.</a:t>
            </a:r>
          </a:p>
          <a:p>
            <a:pPr marL="639763" lvl="1" indent="-246063">
              <a:lnSpc>
                <a:spcPct val="80000"/>
              </a:lnSpc>
              <a:spcBef>
                <a:spcPct val="30000"/>
              </a:spcBef>
            </a:pPr>
            <a:r>
              <a:rPr lang="en-US" sz="2400" smtClean="0">
                <a:solidFill>
                  <a:srgbClr val="333333"/>
                </a:solidFill>
              </a:rPr>
              <a:t>Compensation arrangement must be set out in writing, signed by the parties, and specify the services covered by the arrangement.</a:t>
            </a:r>
          </a:p>
          <a:p>
            <a:pPr marL="639763" lvl="1" indent="-246063">
              <a:lnSpc>
                <a:spcPct val="80000"/>
              </a:lnSpc>
              <a:spcBef>
                <a:spcPct val="30000"/>
              </a:spcBef>
            </a:pPr>
            <a:r>
              <a:rPr lang="en-US" sz="2400" smtClean="0">
                <a:solidFill>
                  <a:srgbClr val="333333"/>
                </a:solidFill>
                <a:cs typeface="Times New Roman" pitchFamily="18" charset="0"/>
              </a:rPr>
              <a:t>Compensation for space or equipment leases cannot be based on</a:t>
            </a:r>
          </a:p>
          <a:p>
            <a:pPr marL="914400" lvl="2" indent="-246063">
              <a:lnSpc>
                <a:spcPct val="80000"/>
              </a:lnSpc>
              <a:spcBef>
                <a:spcPct val="30000"/>
              </a:spcBef>
            </a:pPr>
            <a:r>
              <a:rPr lang="en-US" sz="2000" smtClean="0">
                <a:solidFill>
                  <a:srgbClr val="333333"/>
                </a:solidFill>
                <a:cs typeface="Times New Roman" pitchFamily="18" charset="0"/>
              </a:rPr>
              <a:t>% of revenues, billings or collections on services provided in space or  using equipment.</a:t>
            </a:r>
          </a:p>
          <a:p>
            <a:pPr marL="914400" lvl="2" indent="-246063">
              <a:lnSpc>
                <a:spcPct val="80000"/>
              </a:lnSpc>
              <a:spcBef>
                <a:spcPct val="30000"/>
              </a:spcBef>
            </a:pPr>
            <a:r>
              <a:rPr lang="en-US" sz="2000" smtClean="0">
                <a:solidFill>
                  <a:srgbClr val="333333"/>
                </a:solidFill>
                <a:cs typeface="Times New Roman" pitchFamily="18" charset="0"/>
              </a:rPr>
              <a:t>Per-click fees cannot be used if charges reflect services to patients referred by lessor to lessee.</a:t>
            </a:r>
            <a:endParaRPr lang="en-US" sz="2000" smtClean="0">
              <a:solidFill>
                <a:srgbClr val="333333"/>
              </a:solidFill>
            </a:endParaRPr>
          </a:p>
          <a:p>
            <a:pPr marL="639763" lvl="1" indent="-246063">
              <a:lnSpc>
                <a:spcPct val="80000"/>
              </a:lnSpc>
              <a:spcBef>
                <a:spcPct val="30000"/>
              </a:spcBef>
            </a:pPr>
            <a:r>
              <a:rPr lang="en-US" sz="2400" smtClean="0">
                <a:solidFill>
                  <a:srgbClr val="333333"/>
                </a:solidFill>
              </a:rPr>
              <a:t>Arrangement cannot violate anti-kickback statute or any federal or state law or regulation governing billing or claims submission.</a:t>
            </a:r>
          </a:p>
          <a:p>
            <a:pPr marL="273050" indent="-273050">
              <a:lnSpc>
                <a:spcPct val="80000"/>
              </a:lnSpc>
              <a:spcBef>
                <a:spcPct val="30000"/>
              </a:spcBef>
            </a:pPr>
            <a:r>
              <a:rPr lang="en-US" sz="2800" smtClean="0">
                <a:solidFill>
                  <a:srgbClr val="333333"/>
                </a:solidFill>
              </a:rPr>
              <a:t>Stand in the Shoes.</a:t>
            </a:r>
          </a:p>
          <a:p>
            <a:pPr marL="639763" lvl="1" indent="-246063">
              <a:lnSpc>
                <a:spcPct val="80000"/>
              </a:lnSpc>
            </a:pPr>
            <a:r>
              <a:rPr lang="en-US" sz="2400" smtClean="0">
                <a:solidFill>
                  <a:srgbClr val="333333"/>
                </a:solidFill>
              </a:rPr>
              <a:t>Only applies to owners of physician organizations.</a:t>
            </a:r>
            <a:endParaRPr lang="en-US" sz="2200" smtClean="0">
              <a:solidFill>
                <a:srgbClr val="333333"/>
              </a:solidFill>
            </a:endParaRPr>
          </a:p>
        </p:txBody>
      </p:sp>
      <p:sp>
        <p:nvSpPr>
          <p:cNvPr id="281604" name="Rectangle 2"/>
          <p:cNvSpPr>
            <a:spLocks noChangeArrowheads="1"/>
          </p:cNvSpPr>
          <p:nvPr/>
        </p:nvSpPr>
        <p:spPr bwMode="auto">
          <a:xfrm>
            <a:off x="153988" y="73025"/>
            <a:ext cx="8226425" cy="841375"/>
          </a:xfrm>
          <a:prstGeom prst="rect">
            <a:avLst/>
          </a:prstGeom>
          <a:noFill/>
          <a:ln w="9525" algn="ctr">
            <a:noFill/>
            <a:miter lim="800000"/>
            <a:headEnd/>
            <a:tailEnd/>
          </a:ln>
          <a:effectLst/>
        </p:spPr>
        <p:txBody>
          <a:bodyPr anchor="ctr"/>
          <a:lstStyle/>
          <a:p>
            <a:r>
              <a:rPr lang="en-US" b="0"/>
              <a:t>Hypothetical 3 Analysis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C63A8061-9700-4622-B0EF-2DD0B8229D61}" type="slidenum">
              <a:rPr lang="en-US"/>
              <a:pPr>
                <a:defRPr/>
              </a:pPr>
              <a:t>52</a:t>
            </a:fld>
            <a:endParaRPr lang="en-US"/>
          </a:p>
        </p:txBody>
      </p:sp>
      <p:sp>
        <p:nvSpPr>
          <p:cNvPr id="2" name="Title 1"/>
          <p:cNvSpPr>
            <a:spLocks noGrp="1"/>
          </p:cNvSpPr>
          <p:nvPr>
            <p:ph type="title" idx="4294967295"/>
          </p:nvPr>
        </p:nvSpPr>
        <p:spPr>
          <a:ln/>
        </p:spPr>
        <p:txBody>
          <a:bodyPr/>
          <a:lstStyle/>
          <a:p>
            <a:r>
              <a:rPr lang="en-US" smtClean="0"/>
              <a:t>Hypothetical 4</a:t>
            </a:r>
          </a:p>
        </p:txBody>
      </p:sp>
      <p:sp>
        <p:nvSpPr>
          <p:cNvPr id="285699" name="Content Placeholder 2"/>
          <p:cNvSpPr>
            <a:spLocks noGrp="1"/>
          </p:cNvSpPr>
          <p:nvPr>
            <p:ph idx="4294967295"/>
          </p:nvPr>
        </p:nvSpPr>
        <p:spPr>
          <a:xfrm>
            <a:off x="301625" y="1068388"/>
            <a:ext cx="8537575" cy="4881562"/>
          </a:xfrm>
        </p:spPr>
        <p:txBody>
          <a:bodyPr/>
          <a:lstStyle/>
          <a:p>
            <a:pPr marL="280988" indent="-280988">
              <a:lnSpc>
                <a:spcPct val="95000"/>
              </a:lnSpc>
              <a:buFontTx/>
              <a:buNone/>
            </a:pPr>
            <a:r>
              <a:rPr lang="en-US" sz="2800" smtClean="0"/>
              <a:t>	</a:t>
            </a:r>
            <a:r>
              <a:rPr lang="en-US" sz="2800" smtClean="0">
                <a:solidFill>
                  <a:srgbClr val="333333"/>
                </a:solidFill>
              </a:rPr>
              <a:t>A physician performs certain needed and necessary   administrative services for the Hospital.  The ball is dropped and an agreement is not executed for six months.  Physician is a major referral source to the Hospital.  One year into the two-year term, the Hospital discovers that there is no executed written agreement with Physician.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A7FAF791-505A-4DA9-997C-6030C66FD912}" type="slidenum">
              <a:rPr lang="en-US"/>
              <a:pPr>
                <a:defRPr/>
              </a:pPr>
              <a:t>53</a:t>
            </a:fld>
            <a:endParaRPr lang="en-US"/>
          </a:p>
        </p:txBody>
      </p:sp>
      <p:sp>
        <p:nvSpPr>
          <p:cNvPr id="286722" name="Rectangle 2"/>
          <p:cNvSpPr>
            <a:spLocks noGrp="1" noChangeArrowheads="1"/>
          </p:cNvSpPr>
          <p:nvPr>
            <p:ph type="title"/>
          </p:nvPr>
        </p:nvSpPr>
        <p:spPr/>
        <p:txBody>
          <a:bodyPr/>
          <a:lstStyle/>
          <a:p>
            <a:r>
              <a:rPr lang="en-US" smtClean="0"/>
              <a:t>Hypothetical 4 Analysis</a:t>
            </a:r>
          </a:p>
        </p:txBody>
      </p:sp>
      <p:sp>
        <p:nvSpPr>
          <p:cNvPr id="286723" name="Rectangle 3"/>
          <p:cNvSpPr>
            <a:spLocks noGrp="1" noChangeArrowheads="1"/>
          </p:cNvSpPr>
          <p:nvPr>
            <p:ph type="body" idx="1"/>
          </p:nvPr>
        </p:nvSpPr>
        <p:spPr>
          <a:xfrm>
            <a:off x="301625" y="1068388"/>
            <a:ext cx="8537575" cy="4881562"/>
          </a:xfrm>
          <a:noFill/>
        </p:spPr>
        <p:txBody>
          <a:bodyPr/>
          <a:lstStyle/>
          <a:p>
            <a:pPr marL="292100" indent="-292100"/>
            <a:r>
              <a:rPr lang="en-US" sz="2800" smtClean="0">
                <a:solidFill>
                  <a:srgbClr val="333333"/>
                </a:solidFill>
              </a:rPr>
              <a:t>Is there a Stark issue?</a:t>
            </a:r>
          </a:p>
          <a:p>
            <a:pPr marL="292100" indent="-292100"/>
            <a:r>
              <a:rPr lang="en-US" sz="2800" smtClean="0">
                <a:solidFill>
                  <a:srgbClr val="333333"/>
                </a:solidFill>
              </a:rPr>
              <a:t>Can this mistake be “cured?”</a:t>
            </a:r>
          </a:p>
          <a:p>
            <a:pPr marL="292100" indent="-292100"/>
            <a:r>
              <a:rPr lang="en-US" sz="2800" smtClean="0">
                <a:solidFill>
                  <a:srgbClr val="333333"/>
                </a:solidFill>
              </a:rPr>
              <a:t>Should it be disclosed? If so, to whom?</a:t>
            </a:r>
          </a:p>
          <a:p>
            <a:pPr marL="292100" indent="-292100"/>
            <a:r>
              <a:rPr lang="en-US" sz="2800" smtClean="0">
                <a:solidFill>
                  <a:srgbClr val="333333"/>
                </a:solidFill>
              </a:rPr>
              <a:t>What if, during the course of your review, you discover an internal e-mail/memo to the file stating, “Dr. Big is one of the largest referral sources to the Hospital and this PSA is essential to ensure his loyalty?”</a:t>
            </a:r>
          </a:p>
          <a:p>
            <a:pPr marL="292100" indent="-292100"/>
            <a:r>
              <a:rPr lang="en-US" sz="2800" smtClean="0">
                <a:solidFill>
                  <a:srgbClr val="333333"/>
                </a:solidFill>
              </a:rPr>
              <a:t>What if the payment rate is 2X Fair Market Value?</a:t>
            </a:r>
          </a:p>
          <a:p>
            <a:pPr marL="292100" indent="-292100"/>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2AE82065-7595-4FE0-BCEB-8BCE694632FD}" type="slidenum">
              <a:rPr lang="en-US"/>
              <a:pPr>
                <a:defRPr/>
              </a:pPr>
              <a:t>54</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300035" name="Rectangle 3"/>
          <p:cNvSpPr>
            <a:spLocks noGrp="1" noChangeArrowheads="1"/>
          </p:cNvSpPr>
          <p:nvPr>
            <p:ph type="body" idx="4294967295"/>
          </p:nvPr>
        </p:nvSpPr>
        <p:spPr>
          <a:xfrm>
            <a:off x="152400" y="1085850"/>
            <a:ext cx="8826500" cy="4953000"/>
          </a:xfrm>
        </p:spPr>
        <p:txBody>
          <a:bodyPr/>
          <a:lstStyle/>
          <a:p>
            <a:pPr marL="0" indent="0">
              <a:buFont typeface="Wingdings" pitchFamily="2" charset="2"/>
              <a:buNone/>
              <a:tabLst>
                <a:tab pos="401638" algn="l"/>
              </a:tabLst>
            </a:pPr>
            <a:r>
              <a:rPr lang="en-US" sz="2400" smtClean="0">
                <a:solidFill>
                  <a:srgbClr val="333333"/>
                </a:solidFill>
              </a:rPr>
              <a:t>	</a:t>
            </a:r>
            <a:r>
              <a:rPr lang="en-US" sz="2200" smtClean="0">
                <a:solidFill>
                  <a:srgbClr val="333333"/>
                </a:solidFill>
              </a:rPr>
              <a:t>Community Hospital has exclusive contracts with radiology, anesthesiology and pathology groups to provide services at Hospital. Under each of the agreements, the physicians agree to provide 24/7 coverage of all Hospital’s needs for their services as well as medical directorship services. Hospital provides all necessary space, equipment and personnel. No money changes hands under the contracts. Hospital bills for the technical component of the services; the physicians bill for the professional component.</a:t>
            </a:r>
          </a:p>
          <a:p>
            <a:pPr marL="0" indent="0">
              <a:buFont typeface="Wingdings" pitchFamily="2" charset="2"/>
              <a:buNone/>
              <a:tabLst>
                <a:tab pos="401638" algn="l"/>
              </a:tabLst>
            </a:pPr>
            <a:r>
              <a:rPr lang="en-US" sz="2200" smtClean="0">
                <a:solidFill>
                  <a:srgbClr val="333333"/>
                </a:solidFill>
              </a:rPr>
              <a:t>	Hospital opens a separate hospital-based ASC that provides both surgical and pain management services. The contracts give the physicians a right of first refusal at any new hospital site. No new contracts are executed, but the physicians provide services on the same terms at the new site.</a:t>
            </a:r>
          </a:p>
          <a:p>
            <a:pPr marL="0" indent="0">
              <a:buFont typeface="Wingdings" pitchFamily="2" charset="2"/>
              <a:buNone/>
              <a:tabLst>
                <a:tab pos="401638" algn="l"/>
              </a:tabLst>
            </a:pPr>
            <a:r>
              <a:rPr lang="en-US" sz="2200" smtClean="0">
                <a:solidFill>
                  <a:srgbClr val="333333"/>
                </a:solidFill>
              </a:rPr>
              <a:t>	</a:t>
            </a:r>
            <a:r>
              <a:rPr lang="en-US" sz="2200" b="1" smtClean="0">
                <a:solidFill>
                  <a:srgbClr val="333333"/>
                </a:solidFill>
              </a:rPr>
              <a:t>Does the lack of a written contract for the ASC/Pain Management site create a Stark violation?</a:t>
            </a:r>
          </a:p>
        </p:txBody>
      </p:sp>
      <p:sp>
        <p:nvSpPr>
          <p:cNvPr id="300037" name="Rectangle 5"/>
          <p:cNvSpPr>
            <a:spLocks noChangeArrowheads="1"/>
          </p:cNvSpPr>
          <p:nvPr/>
        </p:nvSpPr>
        <p:spPr bwMode="auto">
          <a:xfrm>
            <a:off x="152400" y="76200"/>
            <a:ext cx="8229600" cy="838200"/>
          </a:xfrm>
          <a:prstGeom prst="rect">
            <a:avLst/>
          </a:prstGeom>
          <a:noFill/>
          <a:ln w="9525">
            <a:noFill/>
            <a:miter lim="800000"/>
            <a:headEnd/>
            <a:tailEnd/>
          </a:ln>
          <a:effectLst/>
        </p:spPr>
        <p:txBody>
          <a:bodyPr anchor="ctr"/>
          <a:lstStyle/>
          <a:p>
            <a:r>
              <a:rPr lang="en-US" b="0"/>
              <a:t>Hypothetical 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87AC2540-E459-45D1-B5D2-EBA14046192B}" type="slidenum">
              <a:rPr lang="en-US"/>
              <a:pPr>
                <a:defRPr/>
              </a:pPr>
              <a:t>55</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301059" name="Rectangle 3"/>
          <p:cNvSpPr>
            <a:spLocks noGrp="1" noChangeArrowheads="1"/>
          </p:cNvSpPr>
          <p:nvPr>
            <p:ph type="body" idx="4294967295"/>
          </p:nvPr>
        </p:nvSpPr>
        <p:spPr>
          <a:xfrm>
            <a:off x="146050" y="1114425"/>
            <a:ext cx="8826500" cy="4953000"/>
          </a:xfrm>
        </p:spPr>
        <p:txBody>
          <a:bodyPr/>
          <a:lstStyle/>
          <a:p>
            <a:pPr marL="273050" indent="-273050"/>
            <a:r>
              <a:rPr lang="en-US" sz="2800" b="1" smtClean="0">
                <a:solidFill>
                  <a:srgbClr val="333333"/>
                </a:solidFill>
              </a:rPr>
              <a:t>Is there a referral?</a:t>
            </a:r>
          </a:p>
          <a:p>
            <a:pPr marL="639763" lvl="1" indent="-246063"/>
            <a:r>
              <a:rPr lang="en-US" sz="2400" i="1" smtClean="0">
                <a:solidFill>
                  <a:srgbClr val="333333"/>
                </a:solidFill>
              </a:rPr>
              <a:t>Referral</a:t>
            </a:r>
            <a:r>
              <a:rPr lang="en-US" sz="2400" smtClean="0">
                <a:solidFill>
                  <a:srgbClr val="333333"/>
                </a:solidFill>
              </a:rPr>
              <a:t> defined: Request/ordering or certifying medical necessity (including tests ordered pursuant to consult).</a:t>
            </a:r>
          </a:p>
          <a:p>
            <a:pPr marL="914400" lvl="2" indent="-246063"/>
            <a:r>
              <a:rPr lang="en-US" sz="2000" smtClean="0">
                <a:solidFill>
                  <a:srgbClr val="333333"/>
                </a:solidFill>
              </a:rPr>
              <a:t>Special favorable rules for pathologists, radiologists and radiation oncologists.</a:t>
            </a:r>
          </a:p>
          <a:p>
            <a:pPr marL="914400" lvl="2" indent="-246063"/>
            <a:r>
              <a:rPr lang="en-US" sz="2000" smtClean="0">
                <a:solidFill>
                  <a:srgbClr val="333333"/>
                </a:solidFill>
              </a:rPr>
              <a:t>Surgical anesthesia?</a:t>
            </a:r>
          </a:p>
          <a:p>
            <a:pPr marL="914400" lvl="2" indent="-246063"/>
            <a:r>
              <a:rPr lang="en-US" sz="2000" smtClean="0">
                <a:solidFill>
                  <a:srgbClr val="333333"/>
                </a:solidFill>
              </a:rPr>
              <a:t>Pain management?</a:t>
            </a:r>
          </a:p>
          <a:p>
            <a:pPr marL="273050" indent="-273050"/>
            <a:r>
              <a:rPr lang="en-US" sz="2800" b="1" smtClean="0">
                <a:solidFill>
                  <a:srgbClr val="333333"/>
                </a:solidFill>
              </a:rPr>
              <a:t>Is there a financial relationship?</a:t>
            </a:r>
          </a:p>
          <a:p>
            <a:pPr marL="639763" lvl="1" indent="-246063"/>
            <a:r>
              <a:rPr lang="en-US" sz="2400" smtClean="0">
                <a:solidFill>
                  <a:srgbClr val="333333"/>
                </a:solidFill>
              </a:rPr>
              <a:t>Remuneration?</a:t>
            </a:r>
            <a:endParaRPr lang="en-US" smtClean="0">
              <a:solidFill>
                <a:srgbClr val="333333"/>
              </a:solidFill>
            </a:endParaRPr>
          </a:p>
        </p:txBody>
      </p:sp>
      <p:sp>
        <p:nvSpPr>
          <p:cNvPr id="301061" name="Rectangle 5"/>
          <p:cNvSpPr>
            <a:spLocks noChangeArrowheads="1"/>
          </p:cNvSpPr>
          <p:nvPr/>
        </p:nvSpPr>
        <p:spPr bwMode="auto">
          <a:xfrm>
            <a:off x="152400" y="76200"/>
            <a:ext cx="8229600" cy="838200"/>
          </a:xfrm>
          <a:prstGeom prst="rect">
            <a:avLst/>
          </a:prstGeom>
          <a:noFill/>
          <a:ln w="9525">
            <a:noFill/>
            <a:miter lim="800000"/>
            <a:headEnd/>
            <a:tailEnd/>
          </a:ln>
          <a:effectLst/>
        </p:spPr>
        <p:txBody>
          <a:bodyPr anchor="ctr"/>
          <a:lstStyle/>
          <a:p>
            <a:r>
              <a:rPr lang="en-US" b="0"/>
              <a:t>Hypothetical 5 Analysis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C262BD5C-CA0B-48A3-9F26-6527E5D2D742}" type="slidenum">
              <a:rPr lang="en-US"/>
              <a:pPr>
                <a:defRPr/>
              </a:pPr>
              <a:t>56</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302083" name="Rectangle 3"/>
          <p:cNvSpPr>
            <a:spLocks noGrp="1" noChangeArrowheads="1"/>
          </p:cNvSpPr>
          <p:nvPr>
            <p:ph type="body" idx="4294967295"/>
          </p:nvPr>
        </p:nvSpPr>
        <p:spPr>
          <a:xfrm>
            <a:off x="146050" y="1114425"/>
            <a:ext cx="8826500" cy="4953000"/>
          </a:xfrm>
        </p:spPr>
        <p:txBody>
          <a:bodyPr/>
          <a:lstStyle/>
          <a:p>
            <a:pPr marL="273050" indent="-273050"/>
            <a:r>
              <a:rPr lang="en-US" sz="2800" i="1" smtClean="0">
                <a:solidFill>
                  <a:srgbClr val="333333"/>
                </a:solidFill>
              </a:rPr>
              <a:t>U.S. ex rel. Kosenske v. Carlisle HMA et al</a:t>
            </a:r>
            <a:r>
              <a:rPr lang="en-US" sz="2800" smtClean="0">
                <a:solidFill>
                  <a:srgbClr val="333333"/>
                </a:solidFill>
              </a:rPr>
              <a:t>., 554 F.3d 88 (3d Cir. 2009).</a:t>
            </a:r>
          </a:p>
          <a:p>
            <a:pPr marL="639763" lvl="1" indent="-246063"/>
            <a:r>
              <a:rPr lang="en-US" smtClean="0">
                <a:solidFill>
                  <a:srgbClr val="333333"/>
                </a:solidFill>
              </a:rPr>
              <a:t>Former member of BMA, an anesthesiology group, brought FCA action on Stark theory.</a:t>
            </a:r>
          </a:p>
          <a:p>
            <a:pPr marL="914400" lvl="2" indent="-246063"/>
            <a:r>
              <a:rPr lang="en-US" sz="2000" smtClean="0">
                <a:solidFill>
                  <a:srgbClr val="333333"/>
                </a:solidFill>
              </a:rPr>
              <a:t> Alleged that arrangement where BMA provided exclusive anesthesiology and pain management services to freestanding Hospital Outpatient Clinic did not qualify for Stark exception because written contract applied only to Hospital itself.</a:t>
            </a:r>
          </a:p>
          <a:p>
            <a:pPr marL="639763" lvl="1" indent="-246063"/>
            <a:r>
              <a:rPr lang="en-US" smtClean="0">
                <a:solidFill>
                  <a:srgbClr val="333333"/>
                </a:solidFill>
              </a:rPr>
              <a:t>Trial Court granted summary judgment finding compliance with personal services exception.</a:t>
            </a:r>
            <a:endParaRPr lang="en-US" sz="2400" smtClean="0">
              <a:solidFill>
                <a:srgbClr val="333333"/>
              </a:solidFill>
            </a:endParaRPr>
          </a:p>
        </p:txBody>
      </p:sp>
      <p:sp>
        <p:nvSpPr>
          <p:cNvPr id="302085" name="Rectangle 5"/>
          <p:cNvSpPr>
            <a:spLocks noChangeArrowheads="1"/>
          </p:cNvSpPr>
          <p:nvPr/>
        </p:nvSpPr>
        <p:spPr bwMode="auto">
          <a:xfrm>
            <a:off x="152400" y="76200"/>
            <a:ext cx="8229600" cy="838200"/>
          </a:xfrm>
          <a:prstGeom prst="rect">
            <a:avLst/>
          </a:prstGeom>
          <a:noFill/>
          <a:ln w="9525">
            <a:noFill/>
            <a:miter lim="800000"/>
            <a:headEnd/>
            <a:tailEnd/>
          </a:ln>
          <a:effectLst/>
        </p:spPr>
        <p:txBody>
          <a:bodyPr anchor="ctr"/>
          <a:lstStyle/>
          <a:p>
            <a:r>
              <a:rPr lang="en-US" b="0"/>
              <a:t>Hypothetical 5 Analysis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DE07B9EE-ABF5-47C5-8FC5-B29674BDB5D4}" type="slidenum">
              <a:rPr lang="en-US"/>
              <a:pPr>
                <a:defRPr/>
              </a:pPr>
              <a:t>57</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303107" name="Rectangle 3"/>
          <p:cNvSpPr>
            <a:spLocks noGrp="1" noChangeArrowheads="1"/>
          </p:cNvSpPr>
          <p:nvPr>
            <p:ph type="body" idx="4294967295"/>
          </p:nvPr>
        </p:nvSpPr>
        <p:spPr>
          <a:xfrm>
            <a:off x="146050" y="1114425"/>
            <a:ext cx="8826500" cy="4953000"/>
          </a:xfrm>
        </p:spPr>
        <p:txBody>
          <a:bodyPr/>
          <a:lstStyle/>
          <a:p>
            <a:pPr marL="273050" indent="-273050"/>
            <a:r>
              <a:rPr lang="en-US" sz="2800" i="1" smtClean="0">
                <a:solidFill>
                  <a:srgbClr val="333333"/>
                </a:solidFill>
              </a:rPr>
              <a:t>U.S. ex rel. Kosenske v. Carlisle HMA et al</a:t>
            </a:r>
            <a:r>
              <a:rPr lang="en-US" sz="2800" smtClean="0">
                <a:solidFill>
                  <a:srgbClr val="333333"/>
                </a:solidFill>
              </a:rPr>
              <a:t>., 554 F.3d 88 (3d Cir. 2009).</a:t>
            </a:r>
          </a:p>
          <a:p>
            <a:pPr marL="639763" lvl="1" indent="-246063"/>
            <a:r>
              <a:rPr lang="en-US" smtClean="0">
                <a:solidFill>
                  <a:srgbClr val="333333"/>
                </a:solidFill>
              </a:rPr>
              <a:t>Court of Appeals reverses.</a:t>
            </a:r>
          </a:p>
          <a:p>
            <a:pPr marL="914400" lvl="2" indent="-246063"/>
            <a:r>
              <a:rPr lang="en-US" sz="2000" smtClean="0">
                <a:solidFill>
                  <a:srgbClr val="333333"/>
                </a:solidFill>
              </a:rPr>
              <a:t>Written agreement did not cover new site.</a:t>
            </a:r>
          </a:p>
          <a:p>
            <a:pPr marL="914400" lvl="2" indent="-246063"/>
            <a:r>
              <a:rPr lang="en-US" sz="2000" smtClean="0">
                <a:solidFill>
                  <a:srgbClr val="333333"/>
                </a:solidFill>
              </a:rPr>
              <a:t>Exclusivity is remuneration under Stark.</a:t>
            </a:r>
          </a:p>
          <a:p>
            <a:pPr marL="914400" lvl="2" indent="-246063"/>
            <a:r>
              <a:rPr lang="en-US" sz="2000" smtClean="0">
                <a:solidFill>
                  <a:srgbClr val="333333"/>
                </a:solidFill>
              </a:rPr>
              <a:t>Use of space, equipment and employees was remuneration even though hospital billed payers/patients a facility fee.</a:t>
            </a:r>
          </a:p>
          <a:p>
            <a:pPr marL="273050" indent="-273050"/>
            <a:endParaRPr lang="en-US" sz="2800" smtClean="0">
              <a:solidFill>
                <a:srgbClr val="333333"/>
              </a:solidFill>
            </a:endParaRPr>
          </a:p>
        </p:txBody>
      </p:sp>
      <p:sp>
        <p:nvSpPr>
          <p:cNvPr id="303109" name="Rectangle 5"/>
          <p:cNvSpPr>
            <a:spLocks noChangeArrowheads="1"/>
          </p:cNvSpPr>
          <p:nvPr/>
        </p:nvSpPr>
        <p:spPr bwMode="auto">
          <a:xfrm>
            <a:off x="152400" y="76200"/>
            <a:ext cx="8229600" cy="838200"/>
          </a:xfrm>
          <a:prstGeom prst="rect">
            <a:avLst/>
          </a:prstGeom>
          <a:noFill/>
          <a:ln w="9525">
            <a:noFill/>
            <a:miter lim="800000"/>
            <a:headEnd/>
            <a:tailEnd/>
          </a:ln>
          <a:effectLst/>
        </p:spPr>
        <p:txBody>
          <a:bodyPr anchor="ctr"/>
          <a:lstStyle/>
          <a:p>
            <a:r>
              <a:rPr lang="en-US" b="0"/>
              <a:t>Hypothetical 5 Analysis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3C665732-9B01-4D86-BDAA-627320BAE84C}" type="slidenum">
              <a:rPr lang="en-US"/>
              <a:pPr>
                <a:defRPr/>
              </a:pPr>
              <a:t>58</a:t>
            </a:fld>
            <a:endParaRPr lang="en-US"/>
          </a:p>
        </p:txBody>
      </p:sp>
      <p:sp>
        <p:nvSpPr>
          <p:cNvPr id="6" name="Slide Number Placeholder 5"/>
          <p:cNvSpPr txBox="1">
            <a:spLocks noGrp="1"/>
          </p:cNvSpPr>
          <p:nvPr/>
        </p:nvSpPr>
        <p:spPr>
          <a:xfrm>
            <a:off x="7924800" y="6356350"/>
            <a:ext cx="762000" cy="365125"/>
          </a:xfrm>
          <a:prstGeom prst="rect">
            <a:avLst/>
          </a:prstGeom>
          <a:noFill/>
        </p:spPr>
        <p:txBody>
          <a:bodyPr lIns="0" tIns="0" rIns="0" bIns="0" anchor="b"/>
          <a:lstStyle/>
          <a:p>
            <a:pPr algn="r" eaLnBrk="1" hangingPunct="1"/>
            <a:endParaRPr lang="en-US" sz="1200" b="0">
              <a:solidFill>
                <a:srgbClr val="D1EAEE"/>
              </a:solidFill>
              <a:ea typeface="ヒラギノ角ゴ Pro W3" charset="-128"/>
            </a:endParaRPr>
          </a:p>
        </p:txBody>
      </p:sp>
      <p:sp>
        <p:nvSpPr>
          <p:cNvPr id="304131" name="Rectangle 3"/>
          <p:cNvSpPr>
            <a:spLocks noGrp="1" noChangeArrowheads="1"/>
          </p:cNvSpPr>
          <p:nvPr>
            <p:ph type="body" idx="4294967295"/>
          </p:nvPr>
        </p:nvSpPr>
        <p:spPr>
          <a:xfrm>
            <a:off x="146050" y="1123950"/>
            <a:ext cx="8826500" cy="4953000"/>
          </a:xfrm>
        </p:spPr>
        <p:txBody>
          <a:bodyPr/>
          <a:lstStyle/>
          <a:p>
            <a:pPr marL="273050" indent="-273050"/>
            <a:r>
              <a:rPr lang="en-US" sz="2800" b="1" smtClean="0">
                <a:solidFill>
                  <a:srgbClr val="333333"/>
                </a:solidFill>
              </a:rPr>
              <a:t>Problems with </a:t>
            </a:r>
            <a:r>
              <a:rPr lang="en-US" sz="2800" b="1" i="1" smtClean="0">
                <a:solidFill>
                  <a:srgbClr val="333333"/>
                </a:solidFill>
              </a:rPr>
              <a:t>Kosenske.</a:t>
            </a:r>
          </a:p>
          <a:p>
            <a:pPr marL="639763" lvl="1" indent="-246063"/>
            <a:r>
              <a:rPr lang="en-US" sz="2400" smtClean="0">
                <a:solidFill>
                  <a:srgbClr val="333333"/>
                </a:solidFill>
              </a:rPr>
              <a:t>Did not address applicability of “indirect” rules.</a:t>
            </a:r>
          </a:p>
          <a:p>
            <a:pPr marL="639763" lvl="1" indent="-246063"/>
            <a:r>
              <a:rPr lang="en-US" sz="2400" smtClean="0">
                <a:solidFill>
                  <a:srgbClr val="333333"/>
                </a:solidFill>
              </a:rPr>
              <a:t>Conclusion that space, etc., is “remuneration” ignores applicable reimbursement rules.</a:t>
            </a:r>
          </a:p>
          <a:p>
            <a:pPr marL="639763" lvl="1" indent="-246063"/>
            <a:r>
              <a:rPr lang="en-US" sz="2400" smtClean="0">
                <a:solidFill>
                  <a:srgbClr val="333333"/>
                </a:solidFill>
              </a:rPr>
              <a:t>Potential impact on other physicians.</a:t>
            </a:r>
          </a:p>
          <a:p>
            <a:pPr marL="639763" lvl="1" indent="-246063"/>
            <a:r>
              <a:rPr lang="en-US" sz="2400" smtClean="0">
                <a:solidFill>
                  <a:srgbClr val="333333"/>
                </a:solidFill>
              </a:rPr>
              <a:t>Exclusivity as “remuneration.”</a:t>
            </a:r>
          </a:p>
          <a:p>
            <a:pPr marL="639763" lvl="1" indent="-246063"/>
            <a:r>
              <a:rPr lang="en-US" sz="2400" smtClean="0">
                <a:solidFill>
                  <a:srgbClr val="333333"/>
                </a:solidFill>
              </a:rPr>
              <a:t>What is a referral?</a:t>
            </a:r>
          </a:p>
          <a:p>
            <a:pPr marL="914400" lvl="2" indent="-246063"/>
            <a:r>
              <a:rPr lang="en-US" sz="2000" smtClean="0">
                <a:solidFill>
                  <a:srgbClr val="333333"/>
                </a:solidFill>
              </a:rPr>
              <a:t>Hospitalist</a:t>
            </a:r>
          </a:p>
          <a:p>
            <a:pPr marL="914400" lvl="2" indent="-246063"/>
            <a:r>
              <a:rPr lang="en-US" sz="2000" smtClean="0">
                <a:solidFill>
                  <a:srgbClr val="333333"/>
                </a:solidFill>
              </a:rPr>
              <a:t>ED Physician</a:t>
            </a:r>
          </a:p>
        </p:txBody>
      </p:sp>
      <p:sp>
        <p:nvSpPr>
          <p:cNvPr id="304133" name="Rectangle 5"/>
          <p:cNvSpPr>
            <a:spLocks noChangeArrowheads="1"/>
          </p:cNvSpPr>
          <p:nvPr/>
        </p:nvSpPr>
        <p:spPr bwMode="auto">
          <a:xfrm>
            <a:off x="152400" y="76200"/>
            <a:ext cx="8229600" cy="838200"/>
          </a:xfrm>
          <a:prstGeom prst="rect">
            <a:avLst/>
          </a:prstGeom>
          <a:noFill/>
          <a:ln w="9525">
            <a:noFill/>
            <a:miter lim="800000"/>
            <a:headEnd/>
            <a:tailEnd/>
          </a:ln>
          <a:effectLst/>
        </p:spPr>
        <p:txBody>
          <a:bodyPr anchor="ctr"/>
          <a:lstStyle/>
          <a:p>
            <a:r>
              <a:rPr lang="en-US" b="0"/>
              <a:t>Hypothetical 5 Analysis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284CD862-17F0-4C76-BE52-4B7A829F132B}" type="slidenum">
              <a:rPr lang="en-US"/>
              <a:pPr>
                <a:defRPr/>
              </a:pPr>
              <a:t>59</a:t>
            </a:fld>
            <a:endParaRPr lang="en-US"/>
          </a:p>
        </p:txBody>
      </p:sp>
      <p:sp>
        <p:nvSpPr>
          <p:cNvPr id="297986" name="Title 1"/>
          <p:cNvSpPr>
            <a:spLocks noGrp="1"/>
          </p:cNvSpPr>
          <p:nvPr>
            <p:ph type="title"/>
          </p:nvPr>
        </p:nvSpPr>
        <p:spPr/>
        <p:txBody>
          <a:bodyPr/>
          <a:lstStyle/>
          <a:p>
            <a:r>
              <a:rPr lang="en-US" smtClean="0"/>
              <a:t>Hypothetical 6</a:t>
            </a:r>
          </a:p>
        </p:txBody>
      </p:sp>
      <p:sp>
        <p:nvSpPr>
          <p:cNvPr id="297987" name="Content Placeholder 2"/>
          <p:cNvSpPr>
            <a:spLocks noGrp="1"/>
          </p:cNvSpPr>
          <p:nvPr>
            <p:ph type="body" idx="1"/>
          </p:nvPr>
        </p:nvSpPr>
        <p:spPr/>
        <p:txBody>
          <a:bodyPr/>
          <a:lstStyle/>
          <a:p>
            <a:pPr marL="0" indent="0">
              <a:buFontTx/>
              <a:buNone/>
            </a:pPr>
            <a:r>
              <a:rPr lang="en-US" sz="2400" smtClean="0">
                <a:solidFill>
                  <a:srgbClr val="333333"/>
                </a:solidFill>
              </a:rPr>
              <a:t>Community physicians do not maintain after-hours answering services.  Their respective answering machine messages state, “In the event of an emergency, contact the Hospital at 818-327-9696.”  At some unknown date in the past but for at least five to ten years, the Hospital began routing all non-emergent calls back to the physicians using phone numbers that the physicians provided to the Hospital.  The Hospital has no record of how many calls were handled on behalf of any particular physician.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B6496CBE-9D5D-4D0E-BA49-5B2B27A434D8}" type="slidenum">
              <a:rPr lang="en-US"/>
              <a:pPr>
                <a:defRPr/>
              </a:pPr>
              <a:t>6</a:t>
            </a:fld>
            <a:endParaRPr lang="en-US"/>
          </a:p>
        </p:txBody>
      </p:sp>
      <p:sp>
        <p:nvSpPr>
          <p:cNvPr id="231426" name="Rectangle 2"/>
          <p:cNvSpPr>
            <a:spLocks noGrp="1" noChangeArrowheads="1"/>
          </p:cNvSpPr>
          <p:nvPr>
            <p:ph type="title"/>
          </p:nvPr>
        </p:nvSpPr>
        <p:spPr/>
        <p:txBody>
          <a:bodyPr/>
          <a:lstStyle/>
          <a:p>
            <a:r>
              <a:rPr lang="en-US" smtClean="0"/>
              <a:t>Sources of Legal Obligation to Disclose</a:t>
            </a:r>
          </a:p>
        </p:txBody>
      </p:sp>
      <p:sp>
        <p:nvSpPr>
          <p:cNvPr id="231427" name="Rectangle 3"/>
          <p:cNvSpPr>
            <a:spLocks noGrp="1" noChangeArrowheads="1"/>
          </p:cNvSpPr>
          <p:nvPr>
            <p:ph type="body" idx="1"/>
          </p:nvPr>
        </p:nvSpPr>
        <p:spPr>
          <a:xfrm>
            <a:off x="304800" y="1066800"/>
            <a:ext cx="8537575" cy="4881563"/>
          </a:xfrm>
          <a:noFill/>
        </p:spPr>
        <p:txBody>
          <a:bodyPr/>
          <a:lstStyle/>
          <a:p>
            <a:pPr marL="292100" indent="-292100"/>
            <a:r>
              <a:rPr lang="en-US" sz="2800" smtClean="0">
                <a:solidFill>
                  <a:srgbClr val="333333"/>
                </a:solidFill>
                <a:cs typeface="Arial" charset="0"/>
              </a:rPr>
              <a:t>Medicare statute.</a:t>
            </a:r>
          </a:p>
          <a:p>
            <a:pPr marL="682625" lvl="1" indent="-276225">
              <a:lnSpc>
                <a:spcPct val="90000"/>
              </a:lnSpc>
              <a:spcBef>
                <a:spcPct val="15000"/>
              </a:spcBef>
            </a:pPr>
            <a:r>
              <a:rPr lang="en-US" sz="2400" smtClean="0">
                <a:solidFill>
                  <a:srgbClr val="333333"/>
                </a:solidFill>
                <a:cs typeface="Arial" charset="0"/>
              </a:rPr>
              <a:t>Felony for anyone “</a:t>
            </a:r>
            <a:r>
              <a:rPr lang="en-US" sz="2400" smtClean="0">
                <a:solidFill>
                  <a:srgbClr val="333333"/>
                </a:solidFill>
              </a:rPr>
              <a:t>having knowledge of the occurrence of any event affecting his initial or continued right to any such benefit or payment, or the initial or continued right to any such benefit or payment of any other individual in whose behalf he has applied for or is receiving such benefit or payment” from concealing or “failing to disclose” such an event with an “intent fraudulently to secure” payment which is excessive or unauthorized.</a:t>
            </a:r>
            <a:r>
              <a:rPr lang="en-US" sz="2000" smtClean="0">
                <a:solidFill>
                  <a:srgbClr val="333333"/>
                </a:solidFill>
              </a:rPr>
              <a:t> </a:t>
            </a:r>
          </a:p>
          <a:p>
            <a:pPr marL="1085850" lvl="2" indent="-282575">
              <a:lnSpc>
                <a:spcPct val="90000"/>
              </a:lnSpc>
              <a:spcBef>
                <a:spcPct val="15000"/>
              </a:spcBef>
            </a:pPr>
            <a:r>
              <a:rPr lang="en-US" sz="2000" smtClean="0">
                <a:solidFill>
                  <a:srgbClr val="333333"/>
                </a:solidFill>
              </a:rPr>
              <a:t>42 U.S.C. </a:t>
            </a:r>
            <a:r>
              <a:rPr lang="en-US" sz="2000" smtClean="0">
                <a:solidFill>
                  <a:srgbClr val="333333"/>
                </a:solidFill>
                <a:cs typeface="Arial" charset="0"/>
              </a:rPr>
              <a:t>§1320a-7b(a)(3). </a:t>
            </a:r>
          </a:p>
          <a:p>
            <a:pPr marL="1085850" lvl="2" indent="-282575">
              <a:lnSpc>
                <a:spcPct val="90000"/>
              </a:lnSpc>
              <a:spcBef>
                <a:spcPct val="15000"/>
              </a:spcBef>
            </a:pPr>
            <a:r>
              <a:rPr lang="en-US" sz="2000" smtClean="0">
                <a:solidFill>
                  <a:srgbClr val="333333"/>
                </a:solidFill>
              </a:rPr>
              <a:t>2002 CMS proposed rule purporting to implement the statute “clarified” that providers must return excess payments within 60 days of “identifying or learning of the excess payment.” (67 Fed. Reg. 3,662 (Jan. 25, 2002).) Regulation never finalized.</a:t>
            </a:r>
          </a:p>
          <a:p>
            <a:pPr marL="1085850" lvl="2" indent="-282575">
              <a:lnSpc>
                <a:spcPct val="90000"/>
              </a:lnSpc>
              <a:spcBef>
                <a:spcPct val="15000"/>
              </a:spcBef>
            </a:pPr>
            <a:r>
              <a:rPr lang="en-US" sz="2000" smtClean="0">
                <a:solidFill>
                  <a:srgbClr val="333333"/>
                </a:solidFill>
              </a:rPr>
              <a:t>No known prosecutions</a:t>
            </a:r>
            <a:r>
              <a:rPr lang="en-US" sz="1800" smtClean="0">
                <a:solidFill>
                  <a:srgbClr val="333333"/>
                </a:solidFill>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8C396406-4B6F-40A6-8A62-14F29060DFDB}" type="slidenum">
              <a:rPr lang="en-US"/>
              <a:pPr>
                <a:defRPr/>
              </a:pPr>
              <a:t>60</a:t>
            </a:fld>
            <a:endParaRPr lang="en-US"/>
          </a:p>
        </p:txBody>
      </p:sp>
      <p:sp>
        <p:nvSpPr>
          <p:cNvPr id="299010" name="Rectangle 2"/>
          <p:cNvSpPr>
            <a:spLocks noGrp="1" noChangeArrowheads="1"/>
          </p:cNvSpPr>
          <p:nvPr>
            <p:ph type="title"/>
          </p:nvPr>
        </p:nvSpPr>
        <p:spPr/>
        <p:txBody>
          <a:bodyPr/>
          <a:lstStyle/>
          <a:p>
            <a:r>
              <a:rPr lang="en-US" smtClean="0"/>
              <a:t>Hypothetical 6 Analysis</a:t>
            </a:r>
          </a:p>
        </p:txBody>
      </p:sp>
      <p:sp>
        <p:nvSpPr>
          <p:cNvPr id="299011" name="Rectangle 3"/>
          <p:cNvSpPr>
            <a:spLocks noGrp="1" noChangeArrowheads="1"/>
          </p:cNvSpPr>
          <p:nvPr>
            <p:ph type="body" idx="1"/>
          </p:nvPr>
        </p:nvSpPr>
        <p:spPr>
          <a:xfrm>
            <a:off x="155575" y="1085850"/>
            <a:ext cx="8826500" cy="4953000"/>
          </a:xfrm>
        </p:spPr>
        <p:txBody>
          <a:bodyPr/>
          <a:lstStyle/>
          <a:p>
            <a:pPr marL="292100" indent="-292100">
              <a:spcBef>
                <a:spcPct val="50000"/>
              </a:spcBef>
            </a:pPr>
            <a:r>
              <a:rPr lang="en-US" sz="2800" smtClean="0">
                <a:solidFill>
                  <a:srgbClr val="333333"/>
                </a:solidFill>
              </a:rPr>
              <a:t>Is there an AKS issue?</a:t>
            </a:r>
          </a:p>
          <a:p>
            <a:pPr marL="292100" indent="-292100">
              <a:spcBef>
                <a:spcPct val="50000"/>
              </a:spcBef>
            </a:pPr>
            <a:r>
              <a:rPr lang="en-US" sz="2800" smtClean="0">
                <a:solidFill>
                  <a:srgbClr val="333333"/>
                </a:solidFill>
              </a:rPr>
              <a:t>Is there a Stark issue?</a:t>
            </a:r>
          </a:p>
          <a:p>
            <a:pPr marL="292100" indent="-292100">
              <a:spcBef>
                <a:spcPct val="50000"/>
              </a:spcBef>
            </a:pPr>
            <a:r>
              <a:rPr lang="en-US" sz="2800" smtClean="0">
                <a:solidFill>
                  <a:srgbClr val="333333"/>
                </a:solidFill>
              </a:rPr>
              <a:t>Can this mistake be “cured?”</a:t>
            </a:r>
          </a:p>
          <a:p>
            <a:pPr marL="292100" indent="-292100">
              <a:spcBef>
                <a:spcPct val="50000"/>
              </a:spcBef>
            </a:pPr>
            <a:r>
              <a:rPr lang="en-US" sz="2800" smtClean="0">
                <a:solidFill>
                  <a:srgbClr val="333333"/>
                </a:solidFill>
              </a:rPr>
              <a:t>Should it be disclosed?</a:t>
            </a:r>
          </a:p>
          <a:p>
            <a:pPr marL="292100" indent="-292100">
              <a:spcBef>
                <a:spcPct val="50000"/>
              </a:spcBef>
            </a:pPr>
            <a:r>
              <a:rPr lang="en-US" sz="2800" smtClean="0">
                <a:solidFill>
                  <a:srgbClr val="333333"/>
                </a:solidFill>
              </a:rPr>
              <a:t>Does it help if other hospitals in the region are providing a similar service?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6C0D8B9E-9E39-4914-8F4B-5DD849BA8806}" type="slidenum">
              <a:rPr lang="en-US"/>
              <a:pPr>
                <a:defRPr/>
              </a:pPr>
              <a:t>61</a:t>
            </a:fld>
            <a:endParaRPr lang="en-US"/>
          </a:p>
        </p:txBody>
      </p:sp>
      <p:sp>
        <p:nvSpPr>
          <p:cNvPr id="216066" name="Rectangle 2"/>
          <p:cNvSpPr>
            <a:spLocks noGrp="1" noChangeArrowheads="1"/>
          </p:cNvSpPr>
          <p:nvPr>
            <p:ph type="title"/>
          </p:nvPr>
        </p:nvSpPr>
        <p:spPr>
          <a:noFill/>
        </p:spPr>
        <p:txBody>
          <a:bodyPr/>
          <a:lstStyle/>
          <a:p>
            <a:r>
              <a:rPr lang="en-US" smtClean="0"/>
              <a:t>Questions</a:t>
            </a:r>
          </a:p>
        </p:txBody>
      </p:sp>
      <p:pic>
        <p:nvPicPr>
          <p:cNvPr id="216081" name="Picture 17" descr="MC900431560[1]"/>
          <p:cNvPicPr>
            <a:picLocks noChangeAspect="1" noChangeArrowheads="1"/>
          </p:cNvPicPr>
          <p:nvPr/>
        </p:nvPicPr>
        <p:blipFill>
          <a:blip r:embed="rId2"/>
          <a:srcRect/>
          <a:stretch>
            <a:fillRect/>
          </a:stretch>
        </p:blipFill>
        <p:spPr bwMode="auto">
          <a:xfrm>
            <a:off x="2743200" y="1752600"/>
            <a:ext cx="3436938" cy="3436938"/>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type="sldNum" sz="quarter" idx="12"/>
          </p:nvPr>
        </p:nvSpPr>
        <p:spPr>
          <a:ln/>
        </p:spPr>
        <p:txBody>
          <a:bodyPr/>
          <a:lstStyle/>
          <a:p>
            <a:pPr>
              <a:defRPr/>
            </a:pPr>
            <a:fld id="{CB0958B6-06E5-4B3A-9F62-9203380FB66D}" type="slidenum">
              <a:rPr lang="en-US"/>
              <a:pPr>
                <a:defRPr/>
              </a:pPr>
              <a:t>62</a:t>
            </a:fld>
            <a:endParaRPr lang="en-US"/>
          </a:p>
        </p:txBody>
      </p:sp>
      <p:sp>
        <p:nvSpPr>
          <p:cNvPr id="217090" name="Rectangle 2"/>
          <p:cNvSpPr>
            <a:spLocks noGrp="1" noChangeArrowheads="1"/>
          </p:cNvSpPr>
          <p:nvPr>
            <p:ph type="title"/>
          </p:nvPr>
        </p:nvSpPr>
        <p:spPr/>
        <p:txBody>
          <a:bodyPr/>
          <a:lstStyle/>
          <a:p>
            <a:r>
              <a:rPr lang="en-US" smtClean="0"/>
              <a:t>More questions? Contact us.</a:t>
            </a:r>
          </a:p>
        </p:txBody>
      </p:sp>
      <p:pic>
        <p:nvPicPr>
          <p:cNvPr id="217097" name="Picture 9" descr="Swank_Sarah_headshot"/>
          <p:cNvPicPr>
            <a:picLocks noChangeAspect="1" noChangeArrowheads="1"/>
          </p:cNvPicPr>
          <p:nvPr/>
        </p:nvPicPr>
        <p:blipFill>
          <a:blip r:embed="rId2"/>
          <a:srcRect/>
          <a:stretch>
            <a:fillRect/>
          </a:stretch>
        </p:blipFill>
        <p:spPr bwMode="auto">
          <a:xfrm>
            <a:off x="2286000" y="2436813"/>
            <a:ext cx="1219200" cy="1219200"/>
          </a:xfrm>
          <a:prstGeom prst="rect">
            <a:avLst/>
          </a:prstGeom>
          <a:noFill/>
        </p:spPr>
      </p:pic>
      <p:sp>
        <p:nvSpPr>
          <p:cNvPr id="217098" name="Text Box 10"/>
          <p:cNvSpPr txBox="1">
            <a:spLocks noChangeArrowheads="1"/>
          </p:cNvSpPr>
          <p:nvPr/>
        </p:nvSpPr>
        <p:spPr bwMode="auto">
          <a:xfrm>
            <a:off x="3582988" y="2541588"/>
            <a:ext cx="3505200" cy="915987"/>
          </a:xfrm>
          <a:prstGeom prst="rect">
            <a:avLst/>
          </a:prstGeom>
          <a:noFill/>
          <a:ln w="9525">
            <a:noFill/>
            <a:miter lim="800000"/>
            <a:headEnd/>
            <a:tailEnd/>
          </a:ln>
          <a:effectLst/>
        </p:spPr>
        <p:txBody>
          <a:bodyPr>
            <a:spAutoFit/>
          </a:bodyPr>
          <a:lstStyle/>
          <a:p>
            <a:pPr eaLnBrk="1" hangingPunct="1"/>
            <a:r>
              <a:rPr lang="en-US" sz="1800"/>
              <a:t>Sarah E. Swank</a:t>
            </a:r>
          </a:p>
          <a:p>
            <a:pPr eaLnBrk="1" hangingPunct="1"/>
            <a:r>
              <a:rPr lang="en-US" sz="1800" b="0">
                <a:solidFill>
                  <a:srgbClr val="333333"/>
                </a:solidFill>
              </a:rPr>
              <a:t>Principal, Ober|Kaler</a:t>
            </a:r>
          </a:p>
          <a:p>
            <a:pPr eaLnBrk="1" hangingPunct="1"/>
            <a:r>
              <a:rPr lang="en-US" sz="1800" b="0">
                <a:solidFill>
                  <a:srgbClr val="333333"/>
                </a:solidFill>
              </a:rPr>
              <a:t>seswank@ober.com | 202.326.5003</a:t>
            </a:r>
            <a:endParaRPr lang="en-US" sz="1800" b="0">
              <a:solidFill>
                <a:schemeClr val="bg2"/>
              </a:solidFill>
            </a:endParaRPr>
          </a:p>
        </p:txBody>
      </p:sp>
      <p:sp>
        <p:nvSpPr>
          <p:cNvPr id="217099" name="Text Box 11"/>
          <p:cNvSpPr txBox="1">
            <a:spLocks noChangeArrowheads="1"/>
          </p:cNvSpPr>
          <p:nvPr/>
        </p:nvSpPr>
        <p:spPr bwMode="auto">
          <a:xfrm>
            <a:off x="3582988" y="1201738"/>
            <a:ext cx="4419600" cy="915987"/>
          </a:xfrm>
          <a:prstGeom prst="rect">
            <a:avLst/>
          </a:prstGeom>
          <a:noFill/>
          <a:ln w="9525">
            <a:noFill/>
            <a:miter lim="800000"/>
            <a:headEnd/>
            <a:tailEnd/>
          </a:ln>
          <a:effectLst/>
        </p:spPr>
        <p:txBody>
          <a:bodyPr>
            <a:spAutoFit/>
          </a:bodyPr>
          <a:lstStyle/>
          <a:p>
            <a:pPr eaLnBrk="1" hangingPunct="1"/>
            <a:r>
              <a:rPr lang="en-US" sz="1800"/>
              <a:t>Steven R. Smith</a:t>
            </a:r>
          </a:p>
          <a:p>
            <a:pPr eaLnBrk="1" hangingPunct="1"/>
            <a:r>
              <a:rPr lang="en-US" sz="1800" b="0">
                <a:solidFill>
                  <a:srgbClr val="333333"/>
                </a:solidFill>
              </a:rPr>
              <a:t>Principal, Ober|Kaler</a:t>
            </a:r>
          </a:p>
          <a:p>
            <a:pPr eaLnBrk="1" hangingPunct="1"/>
            <a:r>
              <a:rPr lang="en-US" sz="1800" b="0">
                <a:solidFill>
                  <a:srgbClr val="333333"/>
                </a:solidFill>
              </a:rPr>
              <a:t>ssmith@ober.com | 202.326.5006</a:t>
            </a:r>
          </a:p>
        </p:txBody>
      </p:sp>
      <p:pic>
        <p:nvPicPr>
          <p:cNvPr id="217100" name="Picture 12"/>
          <p:cNvPicPr>
            <a:picLocks noChangeAspect="1" noChangeArrowheads="1"/>
          </p:cNvPicPr>
          <p:nvPr/>
        </p:nvPicPr>
        <p:blipFill>
          <a:blip r:embed="rId3"/>
          <a:srcRect/>
          <a:stretch>
            <a:fillRect/>
          </a:stretch>
        </p:blipFill>
        <p:spPr bwMode="auto">
          <a:xfrm>
            <a:off x="2286000" y="1066800"/>
            <a:ext cx="1219200" cy="1219200"/>
          </a:xfrm>
          <a:prstGeom prst="rect">
            <a:avLst/>
          </a:prstGeom>
          <a:noFill/>
          <a:ln w="9525">
            <a:noFill/>
            <a:miter lim="800000"/>
            <a:headEnd/>
            <a:tailEnd/>
          </a:ln>
          <a:effectLst/>
        </p:spPr>
      </p:pic>
      <p:sp>
        <p:nvSpPr>
          <p:cNvPr id="217101" name="Text Box 13"/>
          <p:cNvSpPr txBox="1">
            <a:spLocks noChangeArrowheads="1"/>
          </p:cNvSpPr>
          <p:nvPr/>
        </p:nvSpPr>
        <p:spPr bwMode="auto">
          <a:xfrm>
            <a:off x="2209800" y="5226050"/>
            <a:ext cx="5257800" cy="641350"/>
          </a:xfrm>
          <a:prstGeom prst="rect">
            <a:avLst/>
          </a:prstGeom>
          <a:noFill/>
          <a:ln w="9525">
            <a:noFill/>
            <a:miter lim="800000"/>
            <a:headEnd/>
            <a:tailEnd/>
          </a:ln>
          <a:effectLst/>
        </p:spPr>
        <p:txBody>
          <a:bodyPr>
            <a:spAutoFit/>
          </a:bodyPr>
          <a:lstStyle/>
          <a:p>
            <a:pPr eaLnBrk="1" hangingPunct="1">
              <a:spcBef>
                <a:spcPct val="50000"/>
              </a:spcBef>
            </a:pPr>
            <a:r>
              <a:rPr lang="en-US" sz="1800" b="0" i="1"/>
              <a:t>Steve and Sarah are cofounders of the </a:t>
            </a:r>
            <a:br>
              <a:rPr lang="en-US" sz="1800" b="0" i="1"/>
            </a:br>
            <a:r>
              <a:rPr lang="en-US" sz="1800" b="0" i="1"/>
              <a:t>Ober|Kaler Health Care General Counsel Institute.</a:t>
            </a:r>
          </a:p>
        </p:txBody>
      </p:sp>
      <p:sp>
        <p:nvSpPr>
          <p:cNvPr id="217108" name="Text Box 20"/>
          <p:cNvSpPr txBox="1">
            <a:spLocks noChangeArrowheads="1"/>
          </p:cNvSpPr>
          <p:nvPr/>
        </p:nvSpPr>
        <p:spPr bwMode="auto">
          <a:xfrm>
            <a:off x="3582988" y="3944938"/>
            <a:ext cx="4419600" cy="915987"/>
          </a:xfrm>
          <a:prstGeom prst="rect">
            <a:avLst/>
          </a:prstGeom>
          <a:noFill/>
          <a:ln w="9525">
            <a:noFill/>
            <a:miter lim="800000"/>
            <a:headEnd/>
            <a:tailEnd/>
          </a:ln>
          <a:effectLst/>
        </p:spPr>
        <p:txBody>
          <a:bodyPr>
            <a:spAutoFit/>
          </a:bodyPr>
          <a:lstStyle/>
          <a:p>
            <a:pPr eaLnBrk="1" hangingPunct="1"/>
            <a:r>
              <a:rPr lang="en-US" sz="1800"/>
              <a:t>S. Craig Holden</a:t>
            </a:r>
          </a:p>
          <a:p>
            <a:pPr eaLnBrk="1" hangingPunct="1"/>
            <a:r>
              <a:rPr lang="en-US" sz="1800" b="0">
                <a:solidFill>
                  <a:srgbClr val="333333"/>
                </a:solidFill>
              </a:rPr>
              <a:t>Principal, Ober|Kaler</a:t>
            </a:r>
          </a:p>
          <a:p>
            <a:pPr eaLnBrk="1" hangingPunct="1"/>
            <a:r>
              <a:rPr lang="en-US" sz="1800" b="0">
                <a:solidFill>
                  <a:srgbClr val="333333"/>
                </a:solidFill>
              </a:rPr>
              <a:t>scholden@ober.com | 410.347.7322</a:t>
            </a:r>
          </a:p>
        </p:txBody>
      </p:sp>
      <p:pic>
        <p:nvPicPr>
          <p:cNvPr id="217109" name="Picture 21" descr="Holden_Craig_headshot"/>
          <p:cNvPicPr>
            <a:picLocks noChangeArrowheads="1"/>
          </p:cNvPicPr>
          <p:nvPr/>
        </p:nvPicPr>
        <p:blipFill>
          <a:blip r:embed="rId4"/>
          <a:srcRect/>
          <a:stretch>
            <a:fillRect/>
          </a:stretch>
        </p:blipFill>
        <p:spPr bwMode="auto">
          <a:xfrm>
            <a:off x="2286000" y="3813175"/>
            <a:ext cx="1216025" cy="12160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C7EFECFF-A20F-4296-9173-2E1617F7BD34}" type="slidenum">
              <a:rPr lang="en-US"/>
              <a:pPr>
                <a:defRPr/>
              </a:pPr>
              <a:t>7</a:t>
            </a:fld>
            <a:endParaRPr lang="en-US"/>
          </a:p>
        </p:txBody>
      </p:sp>
      <p:sp>
        <p:nvSpPr>
          <p:cNvPr id="232450" name="Rectangle 2"/>
          <p:cNvSpPr>
            <a:spLocks noGrp="1" noChangeArrowheads="1"/>
          </p:cNvSpPr>
          <p:nvPr>
            <p:ph type="body" idx="1"/>
          </p:nvPr>
        </p:nvSpPr>
        <p:spPr>
          <a:xfrm>
            <a:off x="304800" y="1066800"/>
            <a:ext cx="8537575" cy="4881563"/>
          </a:xfrm>
          <a:noFill/>
        </p:spPr>
        <p:txBody>
          <a:bodyPr/>
          <a:lstStyle/>
          <a:p>
            <a:pPr>
              <a:lnSpc>
                <a:spcPct val="90000"/>
              </a:lnSpc>
            </a:pPr>
            <a:r>
              <a:rPr lang="en-US" sz="2800" smtClean="0">
                <a:solidFill>
                  <a:srgbClr val="333333"/>
                </a:solidFill>
              </a:rPr>
              <a:t>False Claims Act – Changes to the FCA language made as part of Fraud Enforcement and Recovery Act of 2009 (FERA).</a:t>
            </a:r>
          </a:p>
          <a:p>
            <a:pPr lvl="1">
              <a:lnSpc>
                <a:spcPct val="90000"/>
              </a:lnSpc>
            </a:pPr>
            <a:r>
              <a:rPr lang="en-US" sz="2400" smtClean="0">
                <a:solidFill>
                  <a:srgbClr val="333333"/>
                </a:solidFill>
              </a:rPr>
              <a:t>Effective June 2009 it is illegal to “knowingly conceal…or knowingly and improperly avoid…or decrease…an obligation to pay or transmit money or property to the Government…”</a:t>
            </a:r>
          </a:p>
          <a:p>
            <a:pPr lvl="2">
              <a:lnSpc>
                <a:spcPct val="90000"/>
              </a:lnSpc>
            </a:pPr>
            <a:r>
              <a:rPr lang="en-US" sz="2000" smtClean="0">
                <a:solidFill>
                  <a:srgbClr val="333333"/>
                </a:solidFill>
              </a:rPr>
              <a:t>31 U.S.C. § 3729(a)(1)(G).</a:t>
            </a:r>
          </a:p>
          <a:p>
            <a:pPr>
              <a:lnSpc>
                <a:spcPct val="90000"/>
              </a:lnSpc>
            </a:pPr>
            <a:r>
              <a:rPr lang="en-US" sz="2800" smtClean="0">
                <a:solidFill>
                  <a:srgbClr val="333333"/>
                </a:solidFill>
              </a:rPr>
              <a:t>Eliminated the old statutory requirement for a “false statement or record” – mere knowledge arguably is apparently enough.</a:t>
            </a:r>
          </a:p>
        </p:txBody>
      </p:sp>
      <p:sp>
        <p:nvSpPr>
          <p:cNvPr id="232451" name="Rectangle 3"/>
          <p:cNvSpPr>
            <a:spLocks noGrp="1" noChangeArrowheads="1"/>
          </p:cNvSpPr>
          <p:nvPr>
            <p:ph type="title"/>
          </p:nvPr>
        </p:nvSpPr>
        <p:spPr>
          <a:noFill/>
          <a:ln/>
        </p:spPr>
        <p:txBody>
          <a:bodyPr/>
          <a:lstStyle/>
          <a:p>
            <a:r>
              <a:rPr lang="en-US" smtClean="0"/>
              <a:t>Sources of Legal Obligation to Disclose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FB5D46C1-3E1B-4AE4-9657-948CB410F45D}" type="slidenum">
              <a:rPr lang="en-US"/>
              <a:pPr>
                <a:defRPr/>
              </a:pPr>
              <a:t>8</a:t>
            </a:fld>
            <a:endParaRPr lang="en-US"/>
          </a:p>
        </p:txBody>
      </p:sp>
      <p:sp>
        <p:nvSpPr>
          <p:cNvPr id="233474"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b="0">
              <a:solidFill>
                <a:schemeClr val="tx1"/>
              </a:solidFill>
              <a:latin typeface="Arial" charset="0"/>
              <a:ea typeface="ヒラギノ角ゴ Pro W3" charset="-128"/>
            </a:endParaRPr>
          </a:p>
        </p:txBody>
      </p:sp>
      <p:sp>
        <p:nvSpPr>
          <p:cNvPr id="233475" name="Rectangle 3"/>
          <p:cNvSpPr>
            <a:spLocks noGrp="1" noChangeArrowheads="1"/>
          </p:cNvSpPr>
          <p:nvPr>
            <p:ph type="body" idx="1"/>
          </p:nvPr>
        </p:nvSpPr>
        <p:spPr>
          <a:xfrm>
            <a:off x="301625" y="1068388"/>
            <a:ext cx="8537575" cy="4881562"/>
          </a:xfrm>
        </p:spPr>
        <p:txBody>
          <a:bodyPr/>
          <a:lstStyle/>
          <a:p>
            <a:r>
              <a:rPr lang="en-US" sz="2800" b="1" smtClean="0">
                <a:solidFill>
                  <a:srgbClr val="333333"/>
                </a:solidFill>
              </a:rPr>
              <a:t>PATIENT PROTECTION AND AFFORDABLE CARE ACT.</a:t>
            </a:r>
            <a:endParaRPr lang="en-US" sz="2600" smtClean="0">
              <a:solidFill>
                <a:srgbClr val="333333"/>
              </a:solidFill>
              <a:cs typeface="Arial" charset="0"/>
            </a:endParaRPr>
          </a:p>
          <a:p>
            <a:pPr lvl="1"/>
            <a:r>
              <a:rPr lang="en-US" smtClean="0">
                <a:solidFill>
                  <a:srgbClr val="333333"/>
                </a:solidFill>
                <a:cs typeface="Arial" charset="0"/>
              </a:rPr>
              <a:t>§ 6409 of the ACA.</a:t>
            </a:r>
          </a:p>
          <a:p>
            <a:pPr lvl="2"/>
            <a:r>
              <a:rPr lang="en-US" sz="2000" smtClean="0">
                <a:solidFill>
                  <a:srgbClr val="333333"/>
                </a:solidFill>
                <a:cs typeface="Arial" charset="0"/>
              </a:rPr>
              <a:t>Protocol to disclose actual or potential violations.</a:t>
            </a:r>
          </a:p>
          <a:p>
            <a:pPr lvl="2"/>
            <a:r>
              <a:rPr lang="en-US" sz="2000" smtClean="0">
                <a:solidFill>
                  <a:srgbClr val="333333"/>
                </a:solidFill>
                <a:cs typeface="Arial" charset="0"/>
              </a:rPr>
              <a:t>Secretary is authorized to reduce amounts due and owing for all violations under section 1877 of the Social Security Act.</a:t>
            </a:r>
          </a:p>
          <a:p>
            <a:pPr lvl="1"/>
            <a:r>
              <a:rPr lang="en-US" smtClean="0">
                <a:solidFill>
                  <a:srgbClr val="333333"/>
                </a:solidFill>
                <a:cs typeface="Arial" charset="0"/>
              </a:rPr>
              <a:t>§ 6402 of the ACA.</a:t>
            </a:r>
          </a:p>
          <a:p>
            <a:pPr lvl="2"/>
            <a:r>
              <a:rPr lang="en-US" sz="2000" smtClean="0">
                <a:solidFill>
                  <a:srgbClr val="333333"/>
                </a:solidFill>
                <a:cs typeface="Arial" charset="0"/>
              </a:rPr>
              <a:t>Must report and return overpayment within 60 days of either identification of overpayment or date on which any corresponding cost report is due, whichever is later.</a:t>
            </a:r>
          </a:p>
          <a:p>
            <a:pPr lvl="1"/>
            <a:r>
              <a:rPr lang="en-US" sz="2400" smtClean="0">
                <a:solidFill>
                  <a:srgbClr val="333333"/>
                </a:solidFill>
                <a:cs typeface="Arial" charset="0"/>
              </a:rPr>
              <a:t>CMS implementing regulations under development.</a:t>
            </a:r>
          </a:p>
        </p:txBody>
      </p:sp>
      <p:sp>
        <p:nvSpPr>
          <p:cNvPr id="233476" name="Rectangle 4"/>
          <p:cNvSpPr>
            <a:spLocks noGrp="1" noChangeArrowheads="1"/>
          </p:cNvSpPr>
          <p:nvPr>
            <p:ph type="title"/>
          </p:nvPr>
        </p:nvSpPr>
        <p:spPr>
          <a:noFill/>
          <a:ln/>
        </p:spPr>
        <p:txBody>
          <a:bodyPr/>
          <a:lstStyle/>
          <a:p>
            <a:r>
              <a:rPr lang="en-US" smtClean="0"/>
              <a:t>Sources of Legal Obligation to Disclose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3F0D11A5-8BD7-467D-9E3D-C95E71727377}" type="slidenum">
              <a:rPr lang="en-US"/>
              <a:pPr>
                <a:defRPr/>
              </a:pPr>
              <a:t>9</a:t>
            </a:fld>
            <a:endParaRPr lang="en-US"/>
          </a:p>
        </p:txBody>
      </p:sp>
      <p:sp>
        <p:nvSpPr>
          <p:cNvPr id="235522" name="Rectangle 2"/>
          <p:cNvSpPr>
            <a:spLocks noGrp="1" noChangeArrowheads="1"/>
          </p:cNvSpPr>
          <p:nvPr>
            <p:ph type="title"/>
          </p:nvPr>
        </p:nvSpPr>
        <p:spPr>
          <a:noFill/>
        </p:spPr>
        <p:txBody>
          <a:bodyPr/>
          <a:lstStyle/>
          <a:p>
            <a:r>
              <a:rPr lang="en-US" smtClean="0"/>
              <a:t>Potential Benefits of Disclosure</a:t>
            </a:r>
          </a:p>
        </p:txBody>
      </p:sp>
      <p:sp>
        <p:nvSpPr>
          <p:cNvPr id="235523" name="Rectangle 3"/>
          <p:cNvSpPr>
            <a:spLocks noGrp="1" noChangeArrowheads="1"/>
          </p:cNvSpPr>
          <p:nvPr>
            <p:ph type="body" idx="1"/>
          </p:nvPr>
        </p:nvSpPr>
        <p:spPr>
          <a:xfrm>
            <a:off x="301625" y="1066800"/>
            <a:ext cx="8537575" cy="4881563"/>
          </a:xfrm>
          <a:noFill/>
        </p:spPr>
        <p:txBody>
          <a:bodyPr/>
          <a:lstStyle/>
          <a:p>
            <a:r>
              <a:rPr lang="en-US" sz="2800" b="1" smtClean="0">
                <a:solidFill>
                  <a:srgbClr val="333333"/>
                </a:solidFill>
              </a:rPr>
              <a:t>Potential to avoid criminal liability</a:t>
            </a:r>
            <a:r>
              <a:rPr lang="en-US" sz="2800" smtClean="0">
                <a:solidFill>
                  <a:srgbClr val="333333"/>
                </a:solidFill>
              </a:rPr>
              <a:t>.</a:t>
            </a:r>
          </a:p>
          <a:p>
            <a:pPr lvl="1">
              <a:lnSpc>
                <a:spcPct val="90000"/>
              </a:lnSpc>
            </a:pPr>
            <a:r>
              <a:rPr lang="en-US" sz="2400" smtClean="0">
                <a:solidFill>
                  <a:srgbClr val="333333"/>
                </a:solidFill>
              </a:rPr>
              <a:t>Self-disclosure unlikely to result in criminal investigations or prosecutions of the disclosing entity.</a:t>
            </a:r>
          </a:p>
          <a:p>
            <a:pPr>
              <a:lnSpc>
                <a:spcPct val="90000"/>
              </a:lnSpc>
            </a:pPr>
            <a:r>
              <a:rPr lang="en-US" sz="2800" b="1" smtClean="0">
                <a:solidFill>
                  <a:srgbClr val="333333"/>
                </a:solidFill>
              </a:rPr>
              <a:t>Potential to minimize civil exposure</a:t>
            </a:r>
            <a:r>
              <a:rPr lang="en-US" sz="2800" smtClean="0">
                <a:solidFill>
                  <a:srgbClr val="333333"/>
                </a:solidFill>
              </a:rPr>
              <a:t>.</a:t>
            </a:r>
          </a:p>
          <a:p>
            <a:pPr lvl="1">
              <a:lnSpc>
                <a:spcPct val="90000"/>
              </a:lnSpc>
            </a:pPr>
            <a:r>
              <a:rPr lang="en-US" sz="2400" smtClean="0">
                <a:solidFill>
                  <a:srgbClr val="333333"/>
                </a:solidFill>
              </a:rPr>
              <a:t>Fines and penalties are reduced more often than not, and may actually be eliminated. </a:t>
            </a:r>
          </a:p>
          <a:p>
            <a:pPr lvl="2">
              <a:lnSpc>
                <a:spcPct val="90000"/>
              </a:lnSpc>
            </a:pPr>
            <a:r>
              <a:rPr lang="en-US" sz="2000" smtClean="0">
                <a:solidFill>
                  <a:srgbClr val="333333"/>
                </a:solidFill>
              </a:rPr>
              <a:t>In 2007, OIG statistics indicated it had referred more than half of its  Self-disclosures to Medicare contractors for resolution, presumably without penalty.</a:t>
            </a:r>
          </a:p>
          <a:p>
            <a:pPr>
              <a:lnSpc>
                <a:spcPct val="90000"/>
              </a:lnSpc>
            </a:pPr>
            <a:r>
              <a:rPr lang="en-US" sz="2800" b="1" smtClean="0">
                <a:solidFill>
                  <a:srgbClr val="333333"/>
                </a:solidFill>
              </a:rPr>
              <a:t>Potential to avoid Corporate Integrity Agreements</a:t>
            </a:r>
            <a:r>
              <a:rPr lang="en-US" sz="2800" smtClean="0">
                <a:solidFill>
                  <a:srgbClr val="333333"/>
                </a:solidFill>
              </a:rPr>
              <a:t>.</a:t>
            </a:r>
            <a:endParaRPr lang="en-US" sz="2800" b="1" smtClean="0">
              <a:solidFill>
                <a:srgbClr val="333333"/>
              </a:solidFill>
            </a:endParaRPr>
          </a:p>
          <a:p>
            <a:pPr>
              <a:lnSpc>
                <a:spcPct val="90000"/>
              </a:lnSpc>
            </a:pPr>
            <a:r>
              <a:rPr lang="en-US" sz="2800" b="1" smtClean="0">
                <a:solidFill>
                  <a:srgbClr val="333333"/>
                </a:solidFill>
              </a:rPr>
              <a:t>Potential to neutralize </a:t>
            </a:r>
            <a:r>
              <a:rPr lang="en-US" sz="2800" b="1" i="1" smtClean="0">
                <a:solidFill>
                  <a:srgbClr val="333333"/>
                </a:solidFill>
              </a:rPr>
              <a:t>qui tam</a:t>
            </a:r>
            <a:r>
              <a:rPr lang="en-US" sz="2800" b="1" smtClean="0">
                <a:solidFill>
                  <a:srgbClr val="333333"/>
                </a:solidFill>
              </a:rPr>
              <a:t> suits</a:t>
            </a:r>
            <a:r>
              <a:rPr lang="en-US" smtClean="0">
                <a:solidFill>
                  <a:srgbClr val="333333"/>
                </a:solidFill>
              </a:rPr>
              <a:t>.</a:t>
            </a:r>
            <a:endParaRPr lang="en-US" b="1" smtClean="0">
              <a:solidFill>
                <a:srgbClr val="33333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2258</TotalTime>
  <Words>3499</Words>
  <Application>Microsoft Office PowerPoint</Application>
  <PresentationFormat>On-screen Show (4:3)</PresentationFormat>
  <Paragraphs>465</Paragraphs>
  <Slides>62</Slides>
  <Notes>4</Notes>
  <HiddenSlides>0</HiddenSlides>
  <MMClips>0</MMClips>
  <ScaleCrop>false</ScaleCrop>
  <HeadingPairs>
    <vt:vector size="6" baseType="variant">
      <vt:variant>
        <vt:lpstr>Fonts Used</vt:lpstr>
      </vt:variant>
      <vt:variant>
        <vt:i4>7</vt:i4>
      </vt:variant>
      <vt:variant>
        <vt:lpstr>Design Template</vt:lpstr>
      </vt:variant>
      <vt:variant>
        <vt:i4>1</vt:i4>
      </vt:variant>
      <vt:variant>
        <vt:lpstr>Slide Titles</vt:lpstr>
      </vt:variant>
      <vt:variant>
        <vt:i4>62</vt:i4>
      </vt:variant>
    </vt:vector>
  </HeadingPairs>
  <TitlesOfParts>
    <vt:vector size="70" baseType="lpstr">
      <vt:lpstr>Arial</vt:lpstr>
      <vt:lpstr>Times New Roman</vt:lpstr>
      <vt:lpstr>Univers</vt:lpstr>
      <vt:lpstr>ヒラギノ角ゴ Pro W3</vt:lpstr>
      <vt:lpstr>ＭＳ Ｐゴシック</vt:lpstr>
      <vt:lpstr>Wingdings</vt:lpstr>
      <vt:lpstr>Calibri</vt:lpstr>
      <vt:lpstr>Default Design</vt:lpstr>
      <vt:lpstr>Slide 1</vt:lpstr>
      <vt:lpstr>Welcome</vt:lpstr>
      <vt:lpstr>Meet Today’s Speakers</vt:lpstr>
      <vt:lpstr>Physician-Hospital Relationships Series</vt:lpstr>
      <vt:lpstr>Voluntary Disclosure of Physician Contracting Issues: If, When and How</vt:lpstr>
      <vt:lpstr>Sources of Legal Obligation to Disclose</vt:lpstr>
      <vt:lpstr>Sources of Legal Obligation to Disclose</vt:lpstr>
      <vt:lpstr>Sources of Legal Obligation to Disclose</vt:lpstr>
      <vt:lpstr>Potential Benefits of Disclosure</vt:lpstr>
      <vt:lpstr>What Does Disclosure Guarantee?</vt:lpstr>
      <vt:lpstr>To Whom To Disclose?</vt:lpstr>
      <vt:lpstr>What Gets Disclosed?</vt:lpstr>
      <vt:lpstr>OIG’s Self-Disclosure Protocol</vt:lpstr>
      <vt:lpstr>OIG’s Self-Disclosure Protocol</vt:lpstr>
      <vt:lpstr>Slide 15</vt:lpstr>
      <vt:lpstr>CMS Self-Referral Disclosure Protocol</vt:lpstr>
      <vt:lpstr>Slide 17</vt:lpstr>
      <vt:lpstr>Slide 18</vt:lpstr>
      <vt:lpstr>Slide 19</vt:lpstr>
      <vt:lpstr>Slide 20</vt:lpstr>
      <vt:lpstr>Slide 21</vt:lpstr>
      <vt:lpstr>Slide 22</vt:lpstr>
      <vt:lpstr>Slide 23</vt:lpstr>
      <vt:lpstr>Slide 24</vt:lpstr>
      <vt:lpstr>Tough Decisions</vt:lpstr>
      <vt:lpstr>Compliance</vt:lpstr>
      <vt:lpstr>Compliance</vt:lpstr>
      <vt:lpstr>Compliance</vt:lpstr>
      <vt:lpstr>Compliance</vt:lpstr>
      <vt:lpstr>Compliance</vt:lpstr>
      <vt:lpstr>Auditing Physician Agreements</vt:lpstr>
      <vt:lpstr>Auditing Physician Agreements</vt:lpstr>
      <vt:lpstr>Auditing Physician Agreements</vt:lpstr>
      <vt:lpstr>Auditing Physician Agreements</vt:lpstr>
      <vt:lpstr>Auditing Physician Agreements</vt:lpstr>
      <vt:lpstr>Physician Contracting Best Practices</vt:lpstr>
      <vt:lpstr>Physician Contracting Best Practices</vt:lpstr>
      <vt:lpstr>Auditing – EHRs</vt:lpstr>
      <vt:lpstr>In-House Perspective</vt:lpstr>
      <vt:lpstr>In-House Perspective</vt:lpstr>
      <vt:lpstr>Hypothetical 1</vt:lpstr>
      <vt:lpstr>Analysis of Hypothetical 1</vt:lpstr>
      <vt:lpstr>Slide 43</vt:lpstr>
      <vt:lpstr>Analysis of Hypothetical 2</vt:lpstr>
      <vt:lpstr>Hypothetical 3</vt:lpstr>
      <vt:lpstr>Hypothetical 3 Analysis</vt:lpstr>
      <vt:lpstr>Slide 47</vt:lpstr>
      <vt:lpstr>Slide 48</vt:lpstr>
      <vt:lpstr>Slide 49</vt:lpstr>
      <vt:lpstr>Slide 50</vt:lpstr>
      <vt:lpstr>Slide 51</vt:lpstr>
      <vt:lpstr>Hypothetical 4</vt:lpstr>
      <vt:lpstr>Hypothetical 4 Analysis</vt:lpstr>
      <vt:lpstr>Slide 54</vt:lpstr>
      <vt:lpstr>Slide 55</vt:lpstr>
      <vt:lpstr>Slide 56</vt:lpstr>
      <vt:lpstr>Slide 57</vt:lpstr>
      <vt:lpstr>Slide 58</vt:lpstr>
      <vt:lpstr>Hypothetical 6</vt:lpstr>
      <vt:lpstr>Hypothetical 6 Analysis</vt:lpstr>
      <vt:lpstr>Questions</vt:lpstr>
      <vt:lpstr>More questions? Contact us.</vt:lpstr>
    </vt:vector>
  </TitlesOfParts>
  <Company>Ober Kaler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Gina Eliadis</dc:creator>
  <cp:lastModifiedBy>Gina Eliadis</cp:lastModifiedBy>
  <cp:revision>281</cp:revision>
  <dcterms:created xsi:type="dcterms:W3CDTF">2011-10-13T14:26:58Z</dcterms:created>
  <dcterms:modified xsi:type="dcterms:W3CDTF">2011-12-07T15:46:38Z</dcterms:modified>
</cp:coreProperties>
</file>