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6" d="100"/>
          <a:sy n="76" d="100"/>
        </p:scale>
        <p:origin x="-834" y="-78"/>
      </p:cViewPr>
      <p:guideLst>
        <p:guide orient="horz" pos="2160"/>
        <p:guide pos="2880"/>
      </p:guideLst>
    </p:cSldViewPr>
  </p:slide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03B734D9-3753-4B51-83B6-0A8C7360C2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3D26B-7208-4A9B-9F76-214F5D87FDBC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3738"/>
            <a:ext cx="4556125" cy="3414712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2" tIns="47625" rIns="93662" bIns="4762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0BB3E-A73E-4E34-9626-A7B446B4A8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1224B-4BB4-4B70-B629-27EA4BAC41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611B7-D999-43A2-9E96-C944E6A5F1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B9C84-D649-4023-B36A-CFBD02C1BA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73119-6A9D-4BC2-8832-E7580CD1AB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D490D-D6C6-4CD2-80D4-AC08A96DAC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B9BB0-411A-4D65-A897-CD97FE4C3D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E4816-5E2E-4B0F-8E97-92B95088C5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82F10-2181-477C-BF12-16F13CD77D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2CE1F-B2F3-44A8-9531-A5D54C072E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809F1-966E-409D-A2FD-579D0D93F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9D30AFD-9A15-44BA-861B-5B87BB4B82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" name="Object 0"/>
          <p:cNvGraphicFramePr>
            <a:graphicFrameLocks/>
          </p:cNvGraphicFramePr>
          <p:nvPr/>
        </p:nvGraphicFramePr>
        <p:xfrm>
          <a:off x="1828800" y="612775"/>
          <a:ext cx="5472113" cy="4048125"/>
        </p:xfrm>
        <a:graphic>
          <a:graphicData uri="http://schemas.openxmlformats.org/presentationml/2006/ole">
            <p:oleObj spid="_x0000_s8192" name="Worksheet" r:id="rId5" imgW="4152600" imgH="3238200" progId="Excel.Sheet.5">
              <p:embed/>
            </p:oleObj>
          </a:graphicData>
        </a:graphic>
      </p:graphicFrame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5725" y="147638"/>
            <a:ext cx="895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Timelines for Completion of the ESOL Training Requirements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854575" y="4843463"/>
            <a:ext cx="3846513" cy="1603375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Recertification Flexibilities:</a:t>
            </a:r>
            <a:endParaRPr lang="en-US" sz="1200"/>
          </a:p>
          <a:p>
            <a:pPr>
              <a:spcBef>
                <a:spcPct val="50000"/>
              </a:spcBef>
              <a:buClr>
                <a:srgbClr val="6E0043"/>
              </a:buClr>
              <a:buFontTx/>
              <a:buChar char="•"/>
            </a:pPr>
            <a:r>
              <a:rPr lang="en-US" sz="1000"/>
              <a:t>ESOL in-service credit points and/or ESOL college credit counts as in-field for recertification of any coverage</a:t>
            </a:r>
          </a:p>
          <a:p>
            <a:pPr>
              <a:spcBef>
                <a:spcPct val="50000"/>
              </a:spcBef>
            </a:pPr>
            <a:r>
              <a:rPr lang="en-US" sz="1200" b="1"/>
              <a:t>Banking of ESOL Points:</a:t>
            </a:r>
            <a:endParaRPr lang="en-US" sz="1000"/>
          </a:p>
          <a:p>
            <a:pPr>
              <a:spcBef>
                <a:spcPct val="50000"/>
              </a:spcBef>
              <a:buClr>
                <a:srgbClr val="6E0043"/>
              </a:buClr>
              <a:buFontTx/>
              <a:buChar char="•"/>
            </a:pPr>
            <a:r>
              <a:rPr lang="en-US" sz="1000"/>
              <a:t>Any points earned in excess of 6 semester hours or 120 points within one validity period may be banked towards the renewal of a certificate in subsequent validity periods.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162300" y="6510338"/>
            <a:ext cx="55975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800"/>
              <a:t>Revised 5/29/98 - Adapted, with permission, from Palm Beach County ESOL Audit Review Materials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79450" y="4852988"/>
            <a:ext cx="4060825" cy="159385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50888" y="5233988"/>
            <a:ext cx="444341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Clr>
                <a:srgbClr val="6E0043"/>
              </a:buClr>
              <a:buFontTx/>
              <a:buChar char="•"/>
            </a:pPr>
            <a:r>
              <a:rPr lang="en-US" sz="1000"/>
              <a:t>Methods of Teaching English to Speakers of Other Languages (ESOL) </a:t>
            </a:r>
            <a:endParaRPr lang="en-US" sz="800"/>
          </a:p>
          <a:p>
            <a:pPr>
              <a:spcBef>
                <a:spcPct val="50000"/>
              </a:spcBef>
              <a:buClr>
                <a:srgbClr val="6E0043"/>
              </a:buClr>
              <a:buFontTx/>
              <a:buChar char="•"/>
            </a:pPr>
            <a:r>
              <a:rPr lang="en-US" sz="1000"/>
              <a:t>ESOL Curriculum and Materials Development</a:t>
            </a:r>
            <a:endParaRPr lang="en-US" sz="800"/>
          </a:p>
          <a:p>
            <a:pPr>
              <a:spcBef>
                <a:spcPct val="50000"/>
              </a:spcBef>
              <a:buClr>
                <a:srgbClr val="6E0043"/>
              </a:buClr>
              <a:buFontTx/>
              <a:buChar char="•"/>
            </a:pPr>
            <a:r>
              <a:rPr lang="en-US" sz="1000"/>
              <a:t>Cross-cultural Communication and Understanding</a:t>
            </a:r>
          </a:p>
          <a:p>
            <a:pPr>
              <a:spcBef>
                <a:spcPct val="50000"/>
              </a:spcBef>
              <a:buClr>
                <a:srgbClr val="6E0043"/>
              </a:buClr>
              <a:buFontTx/>
              <a:buChar char="•"/>
            </a:pPr>
            <a:r>
              <a:rPr lang="en-US" sz="1000"/>
              <a:t>Testing and Evaluation of ESOL</a:t>
            </a:r>
          </a:p>
          <a:p>
            <a:pPr>
              <a:spcBef>
                <a:spcPct val="50000"/>
              </a:spcBef>
              <a:buClr>
                <a:srgbClr val="6E0043"/>
              </a:buClr>
              <a:buFontTx/>
              <a:buChar char="•"/>
            </a:pPr>
            <a:r>
              <a:rPr lang="en-US" sz="1000"/>
              <a:t>Applied Linguistics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38175" y="4876800"/>
            <a:ext cx="441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*Training/Course Requirements for ESOL Endorsement: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136650" y="5048250"/>
            <a:ext cx="2924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i="1"/>
              <a:t>(300 in-service credit points or 15 college semester credits)</a:t>
            </a:r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2235200" y="2957513"/>
            <a:ext cx="4679950" cy="995362"/>
            <a:chOff x="1408" y="1863"/>
            <a:chExt cx="2948" cy="627"/>
          </a:xfrm>
        </p:grpSpPr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1408" y="1932"/>
              <a:ext cx="2948" cy="558"/>
            </a:xfrm>
            <a:prstGeom prst="roundRect">
              <a:avLst>
                <a:gd name="adj" fmla="val 124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1505" y="1937"/>
              <a:ext cx="280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3 semester hours or 60 in-service credit points within two years after the teacher first becomes responsible for the Language Arts instruction of a LEP student.  3 semester hours or 60 in-service credit points each subsequent year that the teacher continues to be responsible for the Language Arts instruction of a LEP student, until a total of 15 semester hours or 300 in-service credit points have been earned.</a:t>
              </a:r>
            </a:p>
          </p:txBody>
        </p:sp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1433" y="1863"/>
              <a:ext cx="203" cy="59"/>
            </a:xfrm>
            <a:prstGeom prst="upArrow">
              <a:avLst>
                <a:gd name="adj1" fmla="val 50000"/>
                <a:gd name="adj2" fmla="val 6153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>
</file>

<file path=ppt/theme/theme1.xml><?xml version="1.0" encoding="utf-8"?>
<a:theme xmlns:a="http://schemas.openxmlformats.org/drawingml/2006/main" name="BLANK.POT">
  <a:themeElements>
    <a:clrScheme name="BLANK.POT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280049"/>
    </a:dk1>
    <a:lt1>
      <a:srgbClr val="A2C1FE"/>
    </a:lt1>
    <a:dk2>
      <a:srgbClr val="B50069"/>
    </a:dk2>
    <a:lt2>
      <a:srgbClr val="500093"/>
    </a:lt2>
    <a:accent1>
      <a:srgbClr val="FE9B03"/>
    </a:accent1>
    <a:accent2>
      <a:srgbClr val="FC0128"/>
    </a:accent2>
    <a:accent3>
      <a:srgbClr val="CEDDFE"/>
    </a:accent3>
    <a:accent4>
      <a:srgbClr val="21003D"/>
    </a:accent4>
    <a:accent5>
      <a:srgbClr val="FECBAA"/>
    </a:accent5>
    <a:accent6>
      <a:srgbClr val="E40123"/>
    </a:accent6>
    <a:hlink>
      <a:srgbClr val="00DFCA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C:\office95\Winword\TEMPLATE\BLANK.POT</Template>
  <TotalTime>1</TotalTime>
  <Words>191</Words>
  <Application>Microsoft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BLANK.POT</vt:lpstr>
      <vt:lpstr>Microsoft Excel Worksheet</vt:lpstr>
      <vt:lpstr>No Slide Title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Stephen Best</dc:creator>
  <cp:lastModifiedBy>Ruben Vazquez</cp:lastModifiedBy>
  <cp:revision>3</cp:revision>
  <dcterms:created xsi:type="dcterms:W3CDTF">1995-06-17T23:31:02Z</dcterms:created>
  <dcterms:modified xsi:type="dcterms:W3CDTF">2000-11-16T19:22:15Z</dcterms:modified>
</cp:coreProperties>
</file>