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sldIdLst>
    <p:sldId id="257" r:id="rId2"/>
    <p:sldId id="258" r:id="rId3"/>
    <p:sldId id="261" r:id="rId4"/>
    <p:sldId id="259" r:id="rId5"/>
    <p:sldId id="274" r:id="rId6"/>
    <p:sldId id="277" r:id="rId7"/>
    <p:sldId id="278" r:id="rId8"/>
    <p:sldId id="260" r:id="rId9"/>
    <p:sldId id="266" r:id="rId10"/>
    <p:sldId id="264" r:id="rId11"/>
    <p:sldId id="267" r:id="rId12"/>
    <p:sldId id="268" r:id="rId13"/>
    <p:sldId id="265" r:id="rId14"/>
    <p:sldId id="262" r:id="rId15"/>
    <p:sldId id="269" r:id="rId16"/>
    <p:sldId id="273" r:id="rId17"/>
    <p:sldId id="272" r:id="rId18"/>
    <p:sldId id="271" r:id="rId19"/>
    <p:sldId id="256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99CCFF"/>
    <a:srgbClr val="FFCC00"/>
    <a:srgbClr val="FFFF00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066800"/>
            <a:ext cx="4191000" cy="441960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906963"/>
            <a:ext cx="6400800" cy="1752600"/>
          </a:xfrm>
        </p:spPr>
        <p:txBody>
          <a:bodyPr anchor="b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quarter" idx="2"/>
          </p:nvPr>
        </p:nvSpPr>
        <p:spPr>
          <a:xfrm>
            <a:off x="498475" y="9525"/>
            <a:ext cx="1905000" cy="457200"/>
          </a:xfrm>
        </p:spPr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9525"/>
            <a:ext cx="2895600" cy="457200"/>
          </a:xfrm>
        </p:spPr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27825" y="9525"/>
            <a:ext cx="1905000" cy="457200"/>
          </a:xfrm>
        </p:spPr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fld id="{DA6091FB-2397-441A-959A-DF49D462D4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26A97B-1D1B-4DDE-BC64-30461188D4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1838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2538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F0EB74-6A5D-4BF3-ADAC-F89B06A64C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538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52538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14938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14938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252538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9093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119938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82E3D26-AF36-4828-9BD3-4507EFF51E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538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52538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4938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2538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093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19938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66A76A6-2BCF-4483-8BEE-303AB796ED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2A80E-3956-42AB-B39F-2AE49107C9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7C28E-4182-4569-8F8B-AD4D843CD4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2538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4938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B03B6-F646-46CB-873D-D155EC33C4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9547B-26D7-4DC8-B4B7-FFE0C4B3DB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0C0AF-C004-451F-A8C0-4B9CEBD935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DE8D8-7417-46E8-9A81-33676E9ACE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7E93B-CF12-4FC6-9E5B-1312B11156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84BD5-8C0B-4ADE-AA2B-D2D80A01F4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9CCFF"/>
            </a:gs>
            <a:gs pos="100000">
              <a:schemeClr val="tx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Rectangle 53"/>
          <p:cNvSpPr>
            <a:spLocks noGrp="1" noChangeArrowheads="1"/>
          </p:cNvSpPr>
          <p:nvPr>
            <p:ph type="title"/>
          </p:nvPr>
        </p:nvSpPr>
        <p:spPr bwMode="auto">
          <a:xfrm>
            <a:off x="1252538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102" name="Rectangle 5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2538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03" name="Rectangle 5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52538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104" name="Rectangle 5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90938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105" name="Rectangle 5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19938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1ED7B1A-2D81-4D47-9F63-63985C9B5197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Char char="•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Char char="•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Char char="•"/>
        <a:defRPr sz="2000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Char char="•"/>
        <a:defRPr sz="2000"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Char char="•"/>
        <a:defRPr sz="2000"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Char char="•"/>
        <a:defRPr sz="2000"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uth.mhhe.com/business/opsci/cooper7e/studentcenter/PowerPointTutorial/SampleHyperlinkChart.PDF" TargetMode="External"/><Relationship Id="rId2" Type="http://schemas.openxmlformats.org/officeDocument/2006/relationships/hyperlink" Target="http://auth.mhhe.com/business/opsci/cooper7e/studentcenter/PowerPointTutorial/SampleHyperlinkChart.xl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auth.mhhe.com/business/opsci/cooper7e/studentcenter/PowerPointTutorial/SampleHyperlinkChart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auth.mhhe.com/business/opsci/cooper7e/studentcenter/PowerPointTutorial/SampleHyperlinkTable.pdf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uth.mhhe.com/business/opsci/cooper7e/studentcenter/PowerPointTutorial/SampleHyperlinkChart.PDF" TargetMode="External"/><Relationship Id="rId2" Type="http://schemas.openxmlformats.org/officeDocument/2006/relationships/hyperlink" Target="http://auth.mhhe.com/business/opsci/cooper7e/studentcenter/PowerPointTutorial/SampleHyperlinkChart.xl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uth.mhhe.com/business/opsci/cooper7e/studentcenter/PowerPointTutorial/SampleHyperlinkTable.pdf" TargetMode="External"/><Relationship Id="rId4" Type="http://schemas.openxmlformats.org/officeDocument/2006/relationships/hyperlink" Target="http://auth.mhhe.com/business/opsci/cooper7e/studentcenter/PowerPointTutorial/SampleHyperlinkTable.do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52600"/>
            <a:ext cx="4953000" cy="2895600"/>
          </a:xfrm>
        </p:spPr>
        <p:txBody>
          <a:bodyPr/>
          <a:lstStyle/>
          <a:p>
            <a:r>
              <a:rPr lang="en-US" sz="4000">
                <a:latin typeface="Calibri" pitchFamily="34" charset="0"/>
              </a:rPr>
              <a:t>Using PowerPoint </a:t>
            </a:r>
            <a:br>
              <a:rPr lang="en-US" sz="4000">
                <a:latin typeface="Calibri" pitchFamily="34" charset="0"/>
              </a:rPr>
            </a:br>
            <a:r>
              <a:rPr lang="en-US" sz="4000">
                <a:latin typeface="Calibri" pitchFamily="34" charset="0"/>
              </a:rPr>
              <a:t>to </a:t>
            </a:r>
            <a:br>
              <a:rPr lang="en-US" sz="4000">
                <a:latin typeface="Calibri" pitchFamily="34" charset="0"/>
              </a:rPr>
            </a:br>
            <a:r>
              <a:rPr lang="en-US" sz="4000">
                <a:latin typeface="Calibri" pitchFamily="34" charset="0"/>
              </a:rPr>
              <a:t>Present Research Results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5126" name="Picture 6" descr="Blumberg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371600"/>
            <a:ext cx="3297238" cy="425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024938" cy="1143000"/>
          </a:xfrm>
        </p:spPr>
        <p:txBody>
          <a:bodyPr/>
          <a:lstStyle/>
          <a:p>
            <a:pPr algn="ctr"/>
            <a:r>
              <a:rPr lang="en-US" sz="4000">
                <a:latin typeface="Calibri" pitchFamily="34" charset="0"/>
              </a:rPr>
              <a:t>Insert a hyperlink button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81200"/>
            <a:ext cx="8001000" cy="4114800"/>
          </a:xfrm>
        </p:spPr>
        <p:txBody>
          <a:bodyPr/>
          <a:lstStyle/>
          <a:p>
            <a:r>
              <a:rPr lang="en-US" sz="2800">
                <a:latin typeface="Calibri" pitchFamily="34" charset="0"/>
              </a:rPr>
              <a:t>Insert a pre-designed hyperlink button</a:t>
            </a:r>
          </a:p>
          <a:p>
            <a:pPr lvl="1"/>
            <a:r>
              <a:rPr lang="en-US">
                <a:latin typeface="Calibri" pitchFamily="34" charset="0"/>
              </a:rPr>
              <a:t>In Action Settings window </a:t>
            </a:r>
          </a:p>
          <a:p>
            <a:pPr lvl="2"/>
            <a:r>
              <a:rPr lang="en-US" sz="2800">
                <a:latin typeface="Calibri" pitchFamily="34" charset="0"/>
              </a:rPr>
              <a:t>choose Mouse Click or Mouse Over option tab</a:t>
            </a:r>
          </a:p>
          <a:p>
            <a:pPr lvl="2"/>
            <a:r>
              <a:rPr lang="en-US" sz="2800">
                <a:latin typeface="Calibri" pitchFamily="34" charset="0"/>
              </a:rPr>
              <a:t>E</a:t>
            </a:r>
            <a:r>
              <a:rPr lang="en-US" sz="3200">
                <a:latin typeface="Calibri" pitchFamily="34" charset="0"/>
              </a:rPr>
              <a:t>nter file location in Hyperlink to: window.</a:t>
            </a:r>
            <a:endParaRPr lang="en-US" sz="2800">
              <a:latin typeface="Calibri" pitchFamily="34" charset="0"/>
            </a:endParaRPr>
          </a:p>
          <a:p>
            <a:pPr lvl="3"/>
            <a:r>
              <a:rPr lang="en-US" sz="2800">
                <a:latin typeface="Calibri" pitchFamily="34" charset="0"/>
              </a:rPr>
              <a:t>Choose ‘Other File’.</a:t>
            </a:r>
          </a:p>
          <a:p>
            <a:pPr lvl="3"/>
            <a:r>
              <a:rPr lang="en-US" sz="2800">
                <a:latin typeface="Calibri" pitchFamily="34" charset="0"/>
              </a:rPr>
              <a:t>Select linked file from menu.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33400" y="1447800"/>
            <a:ext cx="1905000" cy="990600"/>
          </a:xfrm>
          <a:prstGeom prst="actionButtonBlank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6389" name="Picture 5" descr="Actbuttonscreencap2"/>
          <p:cNvPicPr>
            <a:picLocks noChangeAspect="1" noChangeArrowheads="1"/>
          </p:cNvPicPr>
          <p:nvPr/>
        </p:nvPicPr>
        <p:blipFill>
          <a:blip r:embed="rId2"/>
          <a:srcRect l="15024" b="18016"/>
          <a:stretch>
            <a:fillRect/>
          </a:stretch>
        </p:blipFill>
        <p:spPr bwMode="auto">
          <a:xfrm>
            <a:off x="3049588" y="2057400"/>
            <a:ext cx="5561012" cy="41910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024938" cy="1143000"/>
          </a:xfrm>
        </p:spPr>
        <p:txBody>
          <a:bodyPr/>
          <a:lstStyle/>
          <a:p>
            <a:pPr algn="ctr"/>
            <a:r>
              <a:rPr lang="en-US" sz="4000">
                <a:latin typeface="Calibri" pitchFamily="34" charset="0"/>
              </a:rPr>
              <a:t>Insert a hyperlink button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33400" y="1752600"/>
            <a:ext cx="2743200" cy="1371600"/>
          </a:xfrm>
          <a:prstGeom prst="actionButtonBlank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914400" y="1981200"/>
            <a:ext cx="1981200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/>
              <a:t>Sample Hypertext </a:t>
            </a:r>
          </a:p>
          <a:p>
            <a:pPr algn="ctr"/>
            <a:r>
              <a:rPr lang="en-US" sz="2000"/>
              <a:t>Chart (Excel)</a:t>
            </a:r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algn="ctr"/>
            <a:r>
              <a:rPr lang="en-US" sz="4000">
                <a:latin typeface="Calibri" pitchFamily="34" charset="0"/>
              </a:rPr>
              <a:t>Sample Presentation </a:t>
            </a:r>
            <a:br>
              <a:rPr lang="en-US" sz="4000">
                <a:latin typeface="Calibri" pitchFamily="34" charset="0"/>
              </a:rPr>
            </a:br>
            <a:r>
              <a:rPr lang="en-US" sz="4000">
                <a:latin typeface="Calibri" pitchFamily="34" charset="0"/>
              </a:rPr>
              <a:t>with Hyperlink</a:t>
            </a:r>
          </a:p>
        </p:txBody>
      </p:sp>
      <p:graphicFrame>
        <p:nvGraphicFramePr>
          <p:cNvPr id="17422" name="Object 14"/>
          <p:cNvGraphicFramePr>
            <a:graphicFrameLocks noChangeAspect="1"/>
          </p:cNvGraphicFramePr>
          <p:nvPr>
            <p:ph idx="1"/>
          </p:nvPr>
        </p:nvGraphicFramePr>
        <p:xfrm>
          <a:off x="3733800" y="2590800"/>
          <a:ext cx="4924425" cy="3595688"/>
        </p:xfrm>
        <a:graphic>
          <a:graphicData uri="http://schemas.openxmlformats.org/presentationml/2006/ole">
            <p:oleObj spid="_x0000_s17422" name="Image" r:id="rId3" imgW="4925161" imgH="3596343" progId="Photoshop.Image.9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algn="ctr"/>
            <a:r>
              <a:rPr lang="en-US" sz="4000">
                <a:latin typeface="Calibri" pitchFamily="34" charset="0"/>
              </a:rPr>
              <a:t>Sample Presentation with Hyperlink</a:t>
            </a:r>
          </a:p>
        </p:txBody>
      </p:sp>
      <p:sp>
        <p:nvSpPr>
          <p:cNvPr id="13315" name="AutoShape 3">
            <a:hlinkClick r:id="rId2" highlightClick="1"/>
          </p:cNvPr>
          <p:cNvSpPr>
            <a:spLocks noChangeArrowheads="1"/>
          </p:cNvSpPr>
          <p:nvPr/>
        </p:nvSpPr>
        <p:spPr bwMode="auto">
          <a:xfrm>
            <a:off x="1066800" y="1676400"/>
            <a:ext cx="2895600" cy="1143000"/>
          </a:xfrm>
          <a:prstGeom prst="actionButtonBlank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447800" y="1812925"/>
            <a:ext cx="20574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hlinkClick r:id="rId2"/>
              </a:rPr>
              <a:t>Sample Hyperlink Chart (Excel)</a:t>
            </a:r>
            <a:endParaRPr lang="en-US"/>
          </a:p>
        </p:txBody>
      </p:sp>
      <p:sp>
        <p:nvSpPr>
          <p:cNvPr id="13317" name="AutoShape 5">
            <a:hlinkClick r:id="rId3" highlightClick="1"/>
          </p:cNvPr>
          <p:cNvSpPr>
            <a:spLocks noChangeArrowheads="1"/>
          </p:cNvSpPr>
          <p:nvPr/>
        </p:nvSpPr>
        <p:spPr bwMode="auto">
          <a:xfrm>
            <a:off x="4953000" y="1676400"/>
            <a:ext cx="2895600" cy="1143000"/>
          </a:xfrm>
          <a:prstGeom prst="actionButtonBlank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257800" y="1812925"/>
            <a:ext cx="22098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hlinkClick r:id="rId3"/>
              </a:rPr>
              <a:t>Sample Hyperlink Chart (PDF)</a:t>
            </a:r>
            <a:endParaRPr lang="en-US"/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57200" y="3048000"/>
            <a:ext cx="8229600" cy="3195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solidFill>
                  <a:schemeClr val="bg1"/>
                </a:solidFill>
              </a:rPr>
              <a:t>   </a:t>
            </a:r>
            <a:r>
              <a:rPr lang="en-US">
                <a:solidFill>
                  <a:schemeClr val="bg1"/>
                </a:solidFill>
                <a:latin typeface="Calibri" pitchFamily="34" charset="0"/>
              </a:rPr>
              <a:t>These buttons are active hyperlinks, set to activate with a    Mouse Click.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solidFill>
                  <a:schemeClr val="bg1"/>
                </a:solidFill>
                <a:latin typeface="Calibri" pitchFamily="34" charset="0"/>
              </a:rPr>
              <a:t>   Position your mouse over the button until the cursor changes into a hand with pointing finger.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solidFill>
                  <a:schemeClr val="bg1"/>
                </a:solidFill>
                <a:latin typeface="Calibri" pitchFamily="34" charset="0"/>
              </a:rPr>
              <a:t>   Click your left mouse button to activate the link.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solidFill>
                  <a:schemeClr val="bg1"/>
                </a:solidFill>
                <a:latin typeface="Calibri" pitchFamily="34" charset="0"/>
              </a:rPr>
              <a:t>   Return to slide show by clicking the bottom of the screen, below the linked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024938" cy="1143000"/>
          </a:xfrm>
        </p:spPr>
        <p:txBody>
          <a:bodyPr/>
          <a:lstStyle/>
          <a:p>
            <a:pPr algn="ctr"/>
            <a:r>
              <a:rPr lang="en-US" sz="4000">
                <a:latin typeface="Calibri" pitchFamily="34" charset="0"/>
              </a:rPr>
              <a:t>Insert a custom hyperlink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81200"/>
            <a:ext cx="8229600" cy="4114800"/>
          </a:xfrm>
        </p:spPr>
        <p:txBody>
          <a:bodyPr/>
          <a:lstStyle/>
          <a:p>
            <a:r>
              <a:rPr lang="en-US" b="1">
                <a:latin typeface="Calibri" pitchFamily="34" charset="0"/>
              </a:rPr>
              <a:t>Use AutoShapes</a:t>
            </a:r>
            <a:endParaRPr lang="en-US">
              <a:latin typeface="Calibri" pitchFamily="34" charset="0"/>
            </a:endParaRPr>
          </a:p>
          <a:p>
            <a:pPr lvl="1"/>
            <a:r>
              <a:rPr lang="en-US">
                <a:latin typeface="Calibri" pitchFamily="34" charset="0"/>
              </a:rPr>
              <a:t>Choose AutoShapes from Draw Toolbar</a:t>
            </a:r>
          </a:p>
          <a:p>
            <a:pPr lvl="1"/>
            <a:r>
              <a:rPr lang="en-US">
                <a:latin typeface="Calibri" pitchFamily="34" charset="0"/>
              </a:rPr>
              <a:t>Select a shape and draw it on the selected slide.</a:t>
            </a:r>
          </a:p>
          <a:p>
            <a:pPr lvl="1"/>
            <a:r>
              <a:rPr lang="en-US">
                <a:latin typeface="Calibri" pitchFamily="34" charset="0"/>
              </a:rPr>
              <a:t>From SLIDE SHOW menu choose Action Settings</a:t>
            </a:r>
          </a:p>
          <a:p>
            <a:pPr lvl="1"/>
            <a:r>
              <a:rPr lang="en-US">
                <a:latin typeface="Calibri" pitchFamily="34" charset="0"/>
              </a:rPr>
              <a:t>Choose either Mouse Click or Mouse Over to activate the link.</a:t>
            </a:r>
          </a:p>
          <a:p>
            <a:pPr lvl="1"/>
            <a:endParaRPr lang="en-US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/>
          <a:lstStyle/>
          <a:p>
            <a:pPr algn="ctr"/>
            <a:r>
              <a:rPr lang="en-US" sz="4000">
                <a:latin typeface="Calibri" pitchFamily="34" charset="0"/>
              </a:rPr>
              <a:t>Sample Custom </a:t>
            </a:r>
            <a:br>
              <a:rPr lang="en-US" sz="4000">
                <a:latin typeface="Calibri" pitchFamily="34" charset="0"/>
              </a:rPr>
            </a:br>
            <a:r>
              <a:rPr lang="en-US" sz="4000">
                <a:latin typeface="Calibri" pitchFamily="34" charset="0"/>
              </a:rPr>
              <a:t>Hyperlink Button</a:t>
            </a:r>
          </a:p>
        </p:txBody>
      </p:sp>
      <p:sp>
        <p:nvSpPr>
          <p:cNvPr id="19459" name="AutoShape 3">
            <a:hlinkClick r:id="rId2"/>
          </p:cNvPr>
          <p:cNvSpPr>
            <a:spLocks noChangeArrowheads="1"/>
          </p:cNvSpPr>
          <p:nvPr/>
        </p:nvSpPr>
        <p:spPr bwMode="auto">
          <a:xfrm>
            <a:off x="2590800" y="2438400"/>
            <a:ext cx="1676400" cy="16002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724400" y="2743200"/>
            <a:ext cx="35814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This star button is an active hyperlink button.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024938" cy="1143000"/>
          </a:xfrm>
        </p:spPr>
        <p:txBody>
          <a:bodyPr/>
          <a:lstStyle/>
          <a:p>
            <a:pPr algn="ctr"/>
            <a:r>
              <a:rPr lang="en-US" sz="4000">
                <a:latin typeface="Calibri" pitchFamily="34" charset="0"/>
              </a:rPr>
              <a:t>Insert a text hyperlink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81200"/>
            <a:ext cx="8077200" cy="4114800"/>
          </a:xfrm>
        </p:spPr>
        <p:txBody>
          <a:bodyPr/>
          <a:lstStyle/>
          <a:p>
            <a:r>
              <a:rPr lang="en-US" sz="2800">
                <a:latin typeface="Calibri" pitchFamily="34" charset="0"/>
              </a:rPr>
              <a:t>Type text to appear on slide.</a:t>
            </a:r>
          </a:p>
          <a:p>
            <a:r>
              <a:rPr lang="en-US" sz="2800">
                <a:latin typeface="Calibri" pitchFamily="34" charset="0"/>
              </a:rPr>
              <a:t>Select text to serve as the hyperlink.</a:t>
            </a:r>
          </a:p>
          <a:p>
            <a:r>
              <a:rPr lang="en-US" sz="2800">
                <a:latin typeface="Calibri" pitchFamily="34" charset="0"/>
              </a:rPr>
              <a:t>Select Action Settings from SLIDE SHOW menu.</a:t>
            </a:r>
          </a:p>
          <a:p>
            <a:r>
              <a:rPr lang="en-US" sz="2800">
                <a:latin typeface="Calibri" pitchFamily="34" charset="0"/>
              </a:rPr>
              <a:t>Choose Mouse Click or Mouse Over option.</a:t>
            </a:r>
          </a:p>
          <a:p>
            <a:r>
              <a:rPr lang="en-US" sz="2800">
                <a:latin typeface="Calibri" pitchFamily="34" charset="0"/>
              </a:rPr>
              <a:t>Enter file in Hypertext to: window.</a:t>
            </a:r>
          </a:p>
          <a:p>
            <a:endParaRPr lang="en-US" sz="2800">
              <a:latin typeface="Calibri" pitchFamily="34" charset="0"/>
            </a:endParaRPr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024938" cy="1143000"/>
          </a:xfrm>
        </p:spPr>
        <p:txBody>
          <a:bodyPr/>
          <a:lstStyle/>
          <a:p>
            <a:pPr algn="ctr"/>
            <a:r>
              <a:rPr lang="en-US" sz="4000">
                <a:latin typeface="Calibri" pitchFamily="34" charset="0"/>
              </a:rPr>
              <a:t>Sample Text Hyperlink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895600"/>
            <a:ext cx="8305800" cy="1066800"/>
          </a:xfrm>
        </p:spPr>
        <p:txBody>
          <a:bodyPr/>
          <a:lstStyle/>
          <a:p>
            <a:pPr lvl="1">
              <a:buClr>
                <a:srgbClr val="000066"/>
              </a:buClr>
            </a:pPr>
            <a:r>
              <a:rPr lang="en-US" sz="3200">
                <a:hlinkClick r:id="rId2"/>
              </a:rPr>
              <a:t>Text hyperlink here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/>
          <a:lstStyle/>
          <a:p>
            <a:pPr algn="ctr"/>
            <a:r>
              <a:rPr lang="en-US" sz="4000">
                <a:latin typeface="Calibri" pitchFamily="34" charset="0"/>
              </a:rPr>
              <a:t>Speed access to hyperlinks during presentations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86000"/>
            <a:ext cx="8272463" cy="4114800"/>
          </a:xfrm>
        </p:spPr>
        <p:txBody>
          <a:bodyPr/>
          <a:lstStyle/>
          <a:p>
            <a:r>
              <a:rPr lang="en-US" sz="2800">
                <a:latin typeface="Calibri" pitchFamily="34" charset="0"/>
              </a:rPr>
              <a:t>Before starting Slide Show</a:t>
            </a:r>
          </a:p>
          <a:p>
            <a:pPr lvl="1"/>
            <a:r>
              <a:rPr lang="en-US">
                <a:latin typeface="Calibri" pitchFamily="34" charset="0"/>
              </a:rPr>
              <a:t>Open applications in which hyperlink files were created.</a:t>
            </a:r>
          </a:p>
          <a:p>
            <a:pPr lvl="1"/>
            <a:r>
              <a:rPr lang="en-US">
                <a:latin typeface="Calibri" pitchFamily="34" charset="0"/>
              </a:rPr>
              <a:t>Minimize these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458200" cy="1143000"/>
          </a:xfrm>
        </p:spPr>
        <p:txBody>
          <a:bodyPr/>
          <a:lstStyle/>
          <a:p>
            <a:pPr algn="ctr"/>
            <a:r>
              <a:rPr lang="en-US">
                <a:latin typeface="Calibri" pitchFamily="34" charset="0"/>
              </a:rPr>
              <a:t>Sample Slides with Hyperlinks</a:t>
            </a:r>
            <a:endParaRPr lang="en-US" sz="4800">
              <a:latin typeface="Calibri" pitchFamily="34" charset="0"/>
            </a:endParaRPr>
          </a:p>
        </p:txBody>
      </p:sp>
      <p:sp>
        <p:nvSpPr>
          <p:cNvPr id="4099" name="AutoShape 3">
            <a:hlinkClick r:id="rId2" highlightClick="1"/>
          </p:cNvPr>
          <p:cNvSpPr>
            <a:spLocks noChangeArrowheads="1"/>
          </p:cNvSpPr>
          <p:nvPr/>
        </p:nvSpPr>
        <p:spPr bwMode="auto">
          <a:xfrm>
            <a:off x="1219200" y="2667000"/>
            <a:ext cx="2895600" cy="1143000"/>
          </a:xfrm>
          <a:prstGeom prst="actionButtonBlank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295400" y="2879725"/>
            <a:ext cx="2743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hlinkClick r:id="rId2"/>
              </a:rPr>
              <a:t>Sample Hyperlink Chart (Excel)</a:t>
            </a:r>
            <a:endParaRPr lang="en-US"/>
          </a:p>
        </p:txBody>
      </p:sp>
      <p:sp>
        <p:nvSpPr>
          <p:cNvPr id="4103" name="AutoShape 7">
            <a:hlinkClick r:id="rId3" highlightClick="1"/>
          </p:cNvPr>
          <p:cNvSpPr>
            <a:spLocks noChangeArrowheads="1"/>
          </p:cNvSpPr>
          <p:nvPr/>
        </p:nvSpPr>
        <p:spPr bwMode="auto">
          <a:xfrm>
            <a:off x="4953000" y="2667000"/>
            <a:ext cx="2895600" cy="1143000"/>
          </a:xfrm>
          <a:prstGeom prst="actionButtonBlank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5029200" y="2819400"/>
            <a:ext cx="2743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hlinkClick r:id="rId3"/>
              </a:rPr>
              <a:t>Sample Hyperlink Chart (Acrobat)</a:t>
            </a:r>
            <a:endParaRPr lang="en-US"/>
          </a:p>
        </p:txBody>
      </p:sp>
      <p:sp>
        <p:nvSpPr>
          <p:cNvPr id="4106" name="AutoShape 10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1219200" y="4724400"/>
            <a:ext cx="2895600" cy="1143000"/>
          </a:xfrm>
          <a:prstGeom prst="actionButtonBlank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1295400" y="4937125"/>
            <a:ext cx="2743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hlinkClick r:id="rId4"/>
              </a:rPr>
              <a:t>Sample Hyperlink Table (Word)</a:t>
            </a:r>
            <a:endParaRPr lang="en-US"/>
          </a:p>
        </p:txBody>
      </p:sp>
      <p:sp>
        <p:nvSpPr>
          <p:cNvPr id="4109" name="AutoShape 13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4953000" y="4724400"/>
            <a:ext cx="2895600" cy="1143000"/>
          </a:xfrm>
          <a:prstGeom prst="actionButtonBlank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5029200" y="4937125"/>
            <a:ext cx="2743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hlinkClick r:id="rId5"/>
              </a:rPr>
              <a:t>Sample Hyperlink Table (Acrobat)</a:t>
            </a:r>
            <a:endParaRPr lang="en-US"/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0" y="1676400"/>
            <a:ext cx="9144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66"/>
                </a:solidFill>
                <a:latin typeface="Calibri" pitchFamily="34" charset="0"/>
              </a:rPr>
              <a:t>Each of these buttons is an active hyperlink.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pPr algn="ctr"/>
            <a:r>
              <a:rPr lang="en-US" sz="4000">
                <a:latin typeface="Calibri" pitchFamily="34" charset="0"/>
              </a:rPr>
              <a:t>Best Used For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Calibri" pitchFamily="34" charset="0"/>
              </a:rPr>
              <a:t>Slides with this format are best used</a:t>
            </a:r>
            <a:r>
              <a:rPr lang="en-US" sz="2800">
                <a:solidFill>
                  <a:schemeClr val="hlink"/>
                </a:solidFill>
                <a:latin typeface="Calibri" pitchFamily="34" charset="0"/>
              </a:rPr>
              <a:t> </a:t>
            </a:r>
          </a:p>
          <a:p>
            <a:r>
              <a:rPr lang="en-US" sz="2800">
                <a:latin typeface="Calibri" pitchFamily="34" charset="0"/>
              </a:rPr>
              <a:t>For detailing management-research question hierarchy</a:t>
            </a:r>
          </a:p>
          <a:p>
            <a:r>
              <a:rPr lang="en-US" sz="2800">
                <a:latin typeface="Calibri" pitchFamily="34" charset="0"/>
              </a:rPr>
              <a:t>For detailing methodology</a:t>
            </a:r>
          </a:p>
          <a:p>
            <a:r>
              <a:rPr lang="en-US" sz="2800">
                <a:latin typeface="Calibri" pitchFamily="34" charset="0"/>
              </a:rPr>
              <a:t>For detailing data limitations</a:t>
            </a:r>
          </a:p>
          <a:p>
            <a:r>
              <a:rPr lang="en-US" sz="2800">
                <a:latin typeface="Calibri" pitchFamily="34" charset="0"/>
              </a:rPr>
              <a:t>For summarizing verbal findings</a:t>
            </a:r>
          </a:p>
          <a:p>
            <a:r>
              <a:rPr lang="en-US" sz="2800">
                <a:latin typeface="Calibri" pitchFamily="34" charset="0"/>
              </a:rPr>
              <a:t>For detailing recommendations based on data analysis</a:t>
            </a:r>
          </a:p>
          <a:p>
            <a:endParaRPr lang="en-US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447800"/>
          </a:xfrm>
        </p:spPr>
        <p:txBody>
          <a:bodyPr/>
          <a:lstStyle/>
          <a:p>
            <a:pPr algn="ctr"/>
            <a:r>
              <a:rPr lang="en-US" sz="4000">
                <a:latin typeface="Calibri" pitchFamily="34" charset="0"/>
              </a:rPr>
              <a:t>Use Hyperlinks in PowerPoint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09800"/>
            <a:ext cx="8077200" cy="4114800"/>
          </a:xfrm>
        </p:spPr>
        <p:txBody>
          <a:bodyPr/>
          <a:lstStyle/>
          <a:p>
            <a:r>
              <a:rPr lang="en-US" sz="2800">
                <a:latin typeface="Calibri" pitchFamily="34" charset="0"/>
              </a:rPr>
              <a:t>To display data charts</a:t>
            </a:r>
          </a:p>
          <a:p>
            <a:r>
              <a:rPr lang="en-US" sz="2800">
                <a:latin typeface="Calibri" pitchFamily="34" charset="0"/>
              </a:rPr>
              <a:t>To display data tables</a:t>
            </a:r>
          </a:p>
          <a:p>
            <a:r>
              <a:rPr lang="en-US" sz="2800">
                <a:latin typeface="Calibri" pitchFamily="34" charset="0"/>
              </a:rPr>
              <a:t>To insert video clips of respondent answers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024938" cy="1143000"/>
          </a:xfrm>
        </p:spPr>
        <p:txBody>
          <a:bodyPr/>
          <a:lstStyle/>
          <a:p>
            <a:pPr algn="ctr"/>
            <a:r>
              <a:rPr lang="en-US" sz="4000">
                <a:latin typeface="Calibri" pitchFamily="34" charset="0"/>
              </a:rPr>
              <a:t>To employ hyperlinks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382000" cy="4114800"/>
          </a:xfrm>
        </p:spPr>
        <p:txBody>
          <a:bodyPr/>
          <a:lstStyle/>
          <a:p>
            <a:r>
              <a:rPr lang="en-US">
                <a:latin typeface="Calibri" pitchFamily="34" charset="0"/>
              </a:rPr>
              <a:t>Plan a hyperlink</a:t>
            </a:r>
            <a:endParaRPr lang="en-US" sz="2800">
              <a:latin typeface="Calibri" pitchFamily="34" charset="0"/>
            </a:endParaRPr>
          </a:p>
          <a:p>
            <a:pPr lvl="1"/>
            <a:r>
              <a:rPr lang="en-US">
                <a:latin typeface="Calibri" pitchFamily="34" charset="0"/>
              </a:rPr>
              <a:t>Prepare charts and tables in Word, Excel, Acrobat, or other software</a:t>
            </a:r>
          </a:p>
          <a:p>
            <a:pPr lvl="1"/>
            <a:r>
              <a:rPr lang="en-US">
                <a:latin typeface="Calibri" pitchFamily="34" charset="0"/>
              </a:rPr>
              <a:t>Determine if text or button will represent the hyperlink</a:t>
            </a:r>
            <a:r>
              <a:rPr lang="en-US" u="sng">
                <a:latin typeface="Calibri" pitchFamily="34" charset="0"/>
              </a:rPr>
              <a:t> </a:t>
            </a:r>
          </a:p>
          <a:p>
            <a:r>
              <a:rPr lang="en-US" u="sng">
                <a:latin typeface="Calibri" pitchFamily="34" charset="0"/>
              </a:rPr>
              <a:t>Save</a:t>
            </a:r>
            <a:r>
              <a:rPr lang="en-US">
                <a:latin typeface="Calibri" pitchFamily="34" charset="0"/>
              </a:rPr>
              <a:t> your PowerPoint presentation </a:t>
            </a:r>
            <a:r>
              <a:rPr lang="en-US" u="sng">
                <a:latin typeface="Calibri" pitchFamily="34" charset="0"/>
              </a:rPr>
              <a:t>before</a:t>
            </a:r>
            <a:r>
              <a:rPr lang="en-US">
                <a:latin typeface="Calibri" pitchFamily="34" charset="0"/>
              </a:rPr>
              <a:t> inserting hyperlinks and </a:t>
            </a:r>
            <a:r>
              <a:rPr lang="en-US" u="sng">
                <a:latin typeface="Calibri" pitchFamily="34" charset="0"/>
              </a:rPr>
              <a:t>before</a:t>
            </a:r>
            <a:r>
              <a:rPr lang="en-US">
                <a:latin typeface="Calibri" pitchFamily="34" charset="0"/>
              </a:rPr>
              <a:t> testing hyperlinks in Slide Show view</a:t>
            </a:r>
          </a:p>
          <a:p>
            <a:pPr lvl="1"/>
            <a:endParaRPr lang="en-US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1143000"/>
          </a:xfrm>
        </p:spPr>
        <p:txBody>
          <a:bodyPr/>
          <a:lstStyle/>
          <a:p>
            <a:pPr algn="ctr"/>
            <a:r>
              <a:rPr lang="en-US" sz="4000">
                <a:latin typeface="Calibri" pitchFamily="34" charset="0"/>
              </a:rPr>
              <a:t>Types of files for hyperlinks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828800"/>
            <a:ext cx="8001000" cy="4114800"/>
          </a:xfrm>
        </p:spPr>
        <p:txBody>
          <a:bodyPr/>
          <a:lstStyle/>
          <a:p>
            <a:r>
              <a:rPr lang="en-US" sz="2800" b="1">
                <a:latin typeface="Calibri" pitchFamily="34" charset="0"/>
              </a:rPr>
              <a:t>Acrobat </a:t>
            </a:r>
            <a:endParaRPr lang="en-US" sz="2800">
              <a:latin typeface="Calibri" pitchFamily="34" charset="0"/>
            </a:endParaRPr>
          </a:p>
          <a:p>
            <a:pPr lvl="1"/>
            <a:r>
              <a:rPr lang="en-US">
                <a:latin typeface="Calibri" pitchFamily="34" charset="0"/>
              </a:rPr>
              <a:t>Allows easy mouse control of part of page seen.</a:t>
            </a:r>
          </a:p>
          <a:p>
            <a:pPr lvl="1"/>
            <a:r>
              <a:rPr lang="en-US">
                <a:latin typeface="Calibri" pitchFamily="34" charset="0"/>
              </a:rPr>
              <a:t>For detailed tables </a:t>
            </a:r>
          </a:p>
          <a:p>
            <a:pPr lvl="1"/>
            <a:r>
              <a:rPr lang="en-US">
                <a:latin typeface="Calibri" pitchFamily="34" charset="0"/>
              </a:rPr>
              <a:t>For large graphic displays</a:t>
            </a:r>
          </a:p>
          <a:p>
            <a:pPr lvl="1"/>
            <a:r>
              <a:rPr lang="en-US">
                <a:latin typeface="Calibri" pitchFamily="34" charset="0"/>
              </a:rPr>
              <a:t>Can access the entire written report, allowing you to move to any page of that report.</a:t>
            </a:r>
          </a:p>
          <a:p>
            <a:endParaRPr lang="en-US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1143000"/>
          </a:xfrm>
        </p:spPr>
        <p:txBody>
          <a:bodyPr/>
          <a:lstStyle/>
          <a:p>
            <a:pPr algn="ctr"/>
            <a:r>
              <a:rPr lang="en-US" sz="4000">
                <a:latin typeface="Calibri" pitchFamily="34" charset="0"/>
              </a:rPr>
              <a:t>Types of files for hyperlinks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05000"/>
            <a:ext cx="8001000" cy="4114800"/>
          </a:xfrm>
        </p:spPr>
        <p:txBody>
          <a:bodyPr/>
          <a:lstStyle/>
          <a:p>
            <a:r>
              <a:rPr lang="en-US" sz="2800" b="1">
                <a:latin typeface="Calibri" pitchFamily="34" charset="0"/>
              </a:rPr>
              <a:t>Excel </a:t>
            </a:r>
          </a:p>
          <a:p>
            <a:pPr lvl="1"/>
            <a:r>
              <a:rPr lang="en-US">
                <a:latin typeface="Calibri" pitchFamily="34" charset="0"/>
              </a:rPr>
              <a:t>For data displays where “what if” scenarios are needed during the presentation. </a:t>
            </a:r>
          </a:p>
          <a:p>
            <a:pPr lvl="1"/>
            <a:r>
              <a:rPr lang="en-US">
                <a:latin typeface="Calibri" pitchFamily="34" charset="0"/>
              </a:rPr>
              <a:t>Allows the presenter to create alternative graphical displays during the presentation.</a:t>
            </a:r>
          </a:p>
          <a:p>
            <a:pPr lvl="1"/>
            <a:r>
              <a:rPr lang="en-US">
                <a:latin typeface="Calibri" pitchFamily="34" charset="0"/>
              </a:rPr>
              <a:t>For simple tables</a:t>
            </a:r>
          </a:p>
          <a:p>
            <a:pPr lvl="1"/>
            <a:r>
              <a:rPr lang="en-US">
                <a:latin typeface="Calibri" pitchFamily="34" charset="0"/>
              </a:rPr>
              <a:t>For all graphical displays of data</a:t>
            </a:r>
          </a:p>
          <a:p>
            <a:endParaRPr lang="en-US" sz="2800">
              <a:latin typeface="Calibri" pitchFamily="34" charset="0"/>
            </a:endParaRPr>
          </a:p>
          <a:p>
            <a:pPr lvl="1"/>
            <a:endParaRPr lang="en-US"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1143000"/>
          </a:xfrm>
        </p:spPr>
        <p:txBody>
          <a:bodyPr/>
          <a:lstStyle/>
          <a:p>
            <a:pPr algn="ctr"/>
            <a:r>
              <a:rPr lang="en-US" sz="4000">
                <a:latin typeface="Calibri" pitchFamily="34" charset="0"/>
              </a:rPr>
              <a:t>Types of files for hyperlinks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81200"/>
            <a:ext cx="8229600" cy="4114800"/>
          </a:xfrm>
        </p:spPr>
        <p:txBody>
          <a:bodyPr/>
          <a:lstStyle/>
          <a:p>
            <a:r>
              <a:rPr lang="en-US" sz="2800" b="1">
                <a:latin typeface="Calibri" pitchFamily="34" charset="0"/>
              </a:rPr>
              <a:t>Word </a:t>
            </a:r>
          </a:p>
          <a:p>
            <a:pPr lvl="1"/>
            <a:r>
              <a:rPr lang="en-US">
                <a:latin typeface="Calibri" pitchFamily="34" charset="0"/>
              </a:rPr>
              <a:t>for verbal displays and simple tables.</a:t>
            </a:r>
          </a:p>
          <a:p>
            <a:pPr lvl="1">
              <a:buFontTx/>
              <a:buNone/>
            </a:pPr>
            <a:endParaRPr lang="en-US">
              <a:latin typeface="Calibri" pitchFamily="34" charset="0"/>
            </a:endParaRPr>
          </a:p>
          <a:p>
            <a:r>
              <a:rPr lang="en-US" sz="2800">
                <a:latin typeface="Calibri" pitchFamily="34" charset="0"/>
              </a:rPr>
              <a:t>Any other Windows based application can be linked (e.g. ArcView, MapInfo, SPSS,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024938" cy="1143000"/>
          </a:xfrm>
        </p:spPr>
        <p:txBody>
          <a:bodyPr/>
          <a:lstStyle/>
          <a:p>
            <a:pPr algn="ctr"/>
            <a:r>
              <a:rPr lang="en-US" sz="4000">
                <a:latin typeface="Calibri" pitchFamily="34" charset="0"/>
              </a:rPr>
              <a:t>Insert a hyperlink button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752600"/>
            <a:ext cx="8077200" cy="4114800"/>
          </a:xfrm>
        </p:spPr>
        <p:txBody>
          <a:bodyPr/>
          <a:lstStyle/>
          <a:p>
            <a:r>
              <a:rPr lang="en-US" sz="2800">
                <a:latin typeface="Calibri" pitchFamily="34" charset="0"/>
              </a:rPr>
              <a:t>Insert a </a:t>
            </a:r>
            <a:r>
              <a:rPr lang="en-US" sz="2800" i="1">
                <a:latin typeface="Calibri" pitchFamily="34" charset="0"/>
              </a:rPr>
              <a:t>pre-designed</a:t>
            </a:r>
            <a:r>
              <a:rPr lang="en-US" sz="2800">
                <a:latin typeface="Calibri" pitchFamily="34" charset="0"/>
              </a:rPr>
              <a:t> hyperlink button</a:t>
            </a:r>
          </a:p>
          <a:p>
            <a:pPr lvl="1"/>
            <a:r>
              <a:rPr lang="en-US">
                <a:latin typeface="Calibri" pitchFamily="34" charset="0"/>
              </a:rPr>
              <a:t>In SLIDE view, select the slide to receive the hyperlink.</a:t>
            </a:r>
          </a:p>
          <a:p>
            <a:pPr lvl="1"/>
            <a:r>
              <a:rPr lang="en-US">
                <a:latin typeface="Calibri" pitchFamily="34" charset="0"/>
              </a:rPr>
              <a:t>From SLIDE SHOW menu choose Action Buttons.</a:t>
            </a:r>
          </a:p>
          <a:p>
            <a:pPr lvl="1"/>
            <a:r>
              <a:rPr lang="en-US">
                <a:latin typeface="Calibri" pitchFamily="34" charset="0"/>
              </a:rPr>
              <a:t>Choose Mouse Click or Mouse Over option tab for how your link will activate.</a:t>
            </a:r>
          </a:p>
          <a:p>
            <a:pPr lvl="1"/>
            <a:r>
              <a:rPr lang="en-US">
                <a:latin typeface="Calibri" pitchFamily="34" charset="0"/>
              </a:rPr>
              <a:t>Select a button to represent your  linked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 descr="Actbuttonscreencap"/>
          <p:cNvPicPr>
            <a:picLocks noChangeAspect="1" noChangeArrowheads="1"/>
          </p:cNvPicPr>
          <p:nvPr/>
        </p:nvPicPr>
        <p:blipFill>
          <a:blip r:embed="rId2"/>
          <a:srcRect b="13795"/>
          <a:stretch>
            <a:fillRect/>
          </a:stretch>
        </p:blipFill>
        <p:spPr bwMode="auto">
          <a:xfrm>
            <a:off x="609600" y="1371600"/>
            <a:ext cx="8001000" cy="5030788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024938" cy="1143000"/>
          </a:xfrm>
        </p:spPr>
        <p:txBody>
          <a:bodyPr/>
          <a:lstStyle/>
          <a:p>
            <a:pPr algn="ctr"/>
            <a:r>
              <a:rPr lang="en-US" sz="4000">
                <a:latin typeface="Calibri" pitchFamily="34" charset="0"/>
              </a:rPr>
              <a:t>Insert a hyperlink button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ns">
  <a:themeElements>
    <a:clrScheme name="Fans 10">
      <a:dk1>
        <a:srgbClr val="5F5F5F"/>
      </a:dk1>
      <a:lt1>
        <a:srgbClr val="FFFFCC"/>
      </a:lt1>
      <a:dk2>
        <a:srgbClr val="000000"/>
      </a:dk2>
      <a:lt2>
        <a:srgbClr val="FFFF99"/>
      </a:lt2>
      <a:accent1>
        <a:srgbClr val="FF9999"/>
      </a:accent1>
      <a:accent2>
        <a:srgbClr val="0099CC"/>
      </a:accent2>
      <a:accent3>
        <a:srgbClr val="AAAAAA"/>
      </a:accent3>
      <a:accent4>
        <a:srgbClr val="DADAAE"/>
      </a:accent4>
      <a:accent5>
        <a:srgbClr val="FFCACA"/>
      </a:accent5>
      <a:accent6>
        <a:srgbClr val="008AB9"/>
      </a:accent6>
      <a:hlink>
        <a:srgbClr val="000066"/>
      </a:hlink>
      <a:folHlink>
        <a:srgbClr val="9900CC"/>
      </a:folHlink>
    </a:clrScheme>
    <a:fontScheme name="Fa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ans 1">
        <a:dk1>
          <a:srgbClr val="5F5F5F"/>
        </a:dk1>
        <a:lt1>
          <a:srgbClr val="FFFFCC"/>
        </a:lt1>
        <a:dk2>
          <a:srgbClr val="000000"/>
        </a:dk2>
        <a:lt2>
          <a:srgbClr val="FFCC00"/>
        </a:lt2>
        <a:accent1>
          <a:srgbClr val="FF7C80"/>
        </a:accent1>
        <a:accent2>
          <a:srgbClr val="990099"/>
        </a:accent2>
        <a:accent3>
          <a:srgbClr val="AAAAAA"/>
        </a:accent3>
        <a:accent4>
          <a:srgbClr val="DADAAE"/>
        </a:accent4>
        <a:accent5>
          <a:srgbClr val="FFBFC0"/>
        </a:accent5>
        <a:accent6>
          <a:srgbClr val="8A008A"/>
        </a:accent6>
        <a:hlink>
          <a:srgbClr val="FF3399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ns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0000CC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AAAAE2"/>
        </a:accent5>
        <a:accent6>
          <a:srgbClr val="E7E7E7"/>
        </a:accent6>
        <a:hlink>
          <a:srgbClr val="000080"/>
        </a:hlink>
        <a:folHlink>
          <a:srgbClr val="FF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n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ns 4">
        <a:dk1>
          <a:srgbClr val="000000"/>
        </a:dk1>
        <a:lt1>
          <a:srgbClr val="FFFFFF"/>
        </a:lt1>
        <a:dk2>
          <a:srgbClr val="006633"/>
        </a:dk2>
        <a:lt2>
          <a:srgbClr val="969696"/>
        </a:lt2>
        <a:accent1>
          <a:srgbClr val="009900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E7E7E7"/>
        </a:accent6>
        <a:hlink>
          <a:srgbClr val="003300"/>
        </a:hlink>
        <a:folHlink>
          <a:srgbClr val="FF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ns 5">
        <a:dk1>
          <a:srgbClr val="000000"/>
        </a:dk1>
        <a:lt1>
          <a:srgbClr val="FFFFCC"/>
        </a:lt1>
        <a:dk2>
          <a:srgbClr val="CC0000"/>
        </a:dk2>
        <a:lt2>
          <a:srgbClr val="808000"/>
        </a:lt2>
        <a:accent1>
          <a:srgbClr val="CC9900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E2CAAA"/>
        </a:accent5>
        <a:accent6>
          <a:srgbClr val="730000"/>
        </a:accent6>
        <a:hlink>
          <a:srgbClr val="FF6633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ns 6">
        <a:dk1>
          <a:srgbClr val="000000"/>
        </a:dk1>
        <a:lt1>
          <a:srgbClr val="FFFFFF"/>
        </a:lt1>
        <a:dk2>
          <a:srgbClr val="336699"/>
        </a:dk2>
        <a:lt2>
          <a:srgbClr val="969696"/>
        </a:lt2>
        <a:accent1>
          <a:srgbClr val="99FFCC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CAFFE2"/>
        </a:accent5>
        <a:accent6>
          <a:srgbClr val="5CB9E7"/>
        </a:accent6>
        <a:hlink>
          <a:srgbClr val="CCCCFF"/>
        </a:hlink>
        <a:folHlink>
          <a:srgbClr val="99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ns 7">
        <a:dk1>
          <a:srgbClr val="49764A"/>
        </a:dk1>
        <a:lt1>
          <a:srgbClr val="CCFFCC"/>
        </a:lt1>
        <a:dk2>
          <a:srgbClr val="001800"/>
        </a:dk2>
        <a:lt2>
          <a:srgbClr val="FFFFFF"/>
        </a:lt2>
        <a:accent1>
          <a:srgbClr val="66CCFF"/>
        </a:accent1>
        <a:accent2>
          <a:srgbClr val="00FFFF"/>
        </a:accent2>
        <a:accent3>
          <a:srgbClr val="AAABAA"/>
        </a:accent3>
        <a:accent4>
          <a:srgbClr val="AEDAAE"/>
        </a:accent4>
        <a:accent5>
          <a:srgbClr val="B8E2FF"/>
        </a:accent5>
        <a:accent6>
          <a:srgbClr val="00E7E7"/>
        </a:accent6>
        <a:hlink>
          <a:srgbClr val="0099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ns 8">
        <a:dk1>
          <a:srgbClr val="A05F8B"/>
        </a:dk1>
        <a:lt1>
          <a:srgbClr val="FFE4FF"/>
        </a:lt1>
        <a:dk2>
          <a:srgbClr val="280028"/>
        </a:dk2>
        <a:lt2>
          <a:srgbClr val="FFFFFF"/>
        </a:lt2>
        <a:accent1>
          <a:srgbClr val="FF33CC"/>
        </a:accent1>
        <a:accent2>
          <a:srgbClr val="CC0099"/>
        </a:accent2>
        <a:accent3>
          <a:srgbClr val="ACAAAC"/>
        </a:accent3>
        <a:accent4>
          <a:srgbClr val="DAC3DA"/>
        </a:accent4>
        <a:accent5>
          <a:srgbClr val="FFADE2"/>
        </a:accent5>
        <a:accent6>
          <a:srgbClr val="B9008A"/>
        </a:accent6>
        <a:hlink>
          <a:srgbClr val="99009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ns 9">
        <a:dk1>
          <a:srgbClr val="4D4D93"/>
        </a:dk1>
        <a:lt1>
          <a:srgbClr val="CCECFF"/>
        </a:lt1>
        <a:dk2>
          <a:srgbClr val="00003E"/>
        </a:dk2>
        <a:lt2>
          <a:srgbClr val="FFFFFF"/>
        </a:lt2>
        <a:accent1>
          <a:srgbClr val="66CCFF"/>
        </a:accent1>
        <a:accent2>
          <a:srgbClr val="00FFFF"/>
        </a:accent2>
        <a:accent3>
          <a:srgbClr val="AAAAAF"/>
        </a:accent3>
        <a:accent4>
          <a:srgbClr val="AEC9DA"/>
        </a:accent4>
        <a:accent5>
          <a:srgbClr val="B8E2FF"/>
        </a:accent5>
        <a:accent6>
          <a:srgbClr val="00E7E7"/>
        </a:accent6>
        <a:hlink>
          <a:srgbClr val="6699FF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ns 10">
        <a:dk1>
          <a:srgbClr val="5F5F5F"/>
        </a:dk1>
        <a:lt1>
          <a:srgbClr val="FFFFCC"/>
        </a:lt1>
        <a:dk2>
          <a:srgbClr val="000000"/>
        </a:dk2>
        <a:lt2>
          <a:srgbClr val="FFFF99"/>
        </a:lt2>
        <a:accent1>
          <a:srgbClr val="FF9999"/>
        </a:accent1>
        <a:accent2>
          <a:srgbClr val="0099CC"/>
        </a:accent2>
        <a:accent3>
          <a:srgbClr val="AAAAAA"/>
        </a:accent3>
        <a:accent4>
          <a:srgbClr val="DADAAE"/>
        </a:accent4>
        <a:accent5>
          <a:srgbClr val="FFCACA"/>
        </a:accent5>
        <a:accent6>
          <a:srgbClr val="008AB9"/>
        </a:accent6>
        <a:hlink>
          <a:srgbClr val="000066"/>
        </a:hlink>
        <a:folHlink>
          <a:srgbClr val="9900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Designs\FANS.POT</Template>
  <TotalTime>273</TotalTime>
  <Words>507</Words>
  <Application>Microsoft PowerPoint</Application>
  <PresentationFormat>On-screen Show (4:3)</PresentationFormat>
  <Paragraphs>86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Times New Roman</vt:lpstr>
      <vt:lpstr>Arial</vt:lpstr>
      <vt:lpstr>Monotype Sorts</vt:lpstr>
      <vt:lpstr>Calibri</vt:lpstr>
      <vt:lpstr>Fans</vt:lpstr>
      <vt:lpstr>Adobe Photoshop Image</vt:lpstr>
      <vt:lpstr>Using PowerPoint  to  Present Research Results</vt:lpstr>
      <vt:lpstr>Best Used For</vt:lpstr>
      <vt:lpstr>Use Hyperlinks in PowerPoint</vt:lpstr>
      <vt:lpstr>To employ hyperlinks</vt:lpstr>
      <vt:lpstr>Types of files for hyperlinks</vt:lpstr>
      <vt:lpstr>Types of files for hyperlinks</vt:lpstr>
      <vt:lpstr>Types of files for hyperlinks</vt:lpstr>
      <vt:lpstr>Insert a hyperlink button</vt:lpstr>
      <vt:lpstr>Insert a hyperlink button</vt:lpstr>
      <vt:lpstr>Insert a hyperlink button</vt:lpstr>
      <vt:lpstr>Insert a hyperlink button</vt:lpstr>
      <vt:lpstr>Sample Presentation  with Hyperlink</vt:lpstr>
      <vt:lpstr>Sample Presentation with Hyperlink</vt:lpstr>
      <vt:lpstr>Insert a custom hyperlink</vt:lpstr>
      <vt:lpstr>Sample Custom  Hyperlink Button</vt:lpstr>
      <vt:lpstr>Insert a text hyperlink</vt:lpstr>
      <vt:lpstr>Sample Text Hyperlink</vt:lpstr>
      <vt:lpstr>Speed access to hyperlinks during presentations</vt:lpstr>
      <vt:lpstr>Sample Slides with Hyperlinks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Presentation with Hyperlink</dc:title>
  <dc:creator>Pamela S. Schindler</dc:creator>
  <cp:lastModifiedBy>Natalie Jacobs</cp:lastModifiedBy>
  <cp:revision>61</cp:revision>
  <dcterms:created xsi:type="dcterms:W3CDTF">2000-04-21T23:45:24Z</dcterms:created>
  <dcterms:modified xsi:type="dcterms:W3CDTF">2011-02-07T18:49:40Z</dcterms:modified>
</cp:coreProperties>
</file>