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6" r:id="rId1"/>
  </p:sldMasterIdLst>
  <p:notesMasterIdLst>
    <p:notesMasterId r:id="rId58"/>
  </p:notesMasterIdLst>
  <p:handoutMasterIdLst>
    <p:handoutMasterId r:id="rId59"/>
  </p:handoutMasterIdLst>
  <p:sldIdLst>
    <p:sldId id="329" r:id="rId2"/>
    <p:sldId id="301" r:id="rId3"/>
    <p:sldId id="331" r:id="rId4"/>
    <p:sldId id="337" r:id="rId5"/>
    <p:sldId id="293" r:id="rId6"/>
    <p:sldId id="350" r:id="rId7"/>
    <p:sldId id="352" r:id="rId8"/>
    <p:sldId id="353" r:id="rId9"/>
    <p:sldId id="354" r:id="rId10"/>
    <p:sldId id="355" r:id="rId11"/>
    <p:sldId id="377" r:id="rId12"/>
    <p:sldId id="376" r:id="rId13"/>
    <p:sldId id="374" r:id="rId14"/>
    <p:sldId id="356" r:id="rId15"/>
    <p:sldId id="357" r:id="rId16"/>
    <p:sldId id="302" r:id="rId17"/>
    <p:sldId id="371" r:id="rId18"/>
    <p:sldId id="334" r:id="rId19"/>
    <p:sldId id="372" r:id="rId20"/>
    <p:sldId id="363" r:id="rId21"/>
    <p:sldId id="365" r:id="rId22"/>
    <p:sldId id="367" r:id="rId23"/>
    <p:sldId id="368" r:id="rId24"/>
    <p:sldId id="296" r:id="rId25"/>
    <p:sldId id="294" r:id="rId26"/>
    <p:sldId id="324" r:id="rId27"/>
    <p:sldId id="325" r:id="rId28"/>
    <p:sldId id="361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9" r:id="rId38"/>
    <p:sldId id="388" r:id="rId39"/>
    <p:sldId id="390" r:id="rId40"/>
    <p:sldId id="391" r:id="rId41"/>
    <p:sldId id="392" r:id="rId42"/>
    <p:sldId id="312" r:id="rId43"/>
    <p:sldId id="257" r:id="rId44"/>
    <p:sldId id="305" r:id="rId45"/>
    <p:sldId id="259" r:id="rId46"/>
    <p:sldId id="260" r:id="rId47"/>
    <p:sldId id="320" r:id="rId48"/>
    <p:sldId id="321" r:id="rId49"/>
    <p:sldId id="322" r:id="rId50"/>
    <p:sldId id="261" r:id="rId51"/>
    <p:sldId id="262" r:id="rId52"/>
    <p:sldId id="265" r:id="rId53"/>
    <p:sldId id="303" r:id="rId54"/>
    <p:sldId id="304" r:id="rId55"/>
    <p:sldId id="378" r:id="rId56"/>
    <p:sldId id="379" r:id="rId57"/>
  </p:sldIdLst>
  <p:sldSz cx="9144000" cy="6858000" type="screen4x3"/>
  <p:notesSz cx="68580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3399"/>
    <a:srgbClr val="FF9966"/>
    <a:srgbClr val="CCFF33"/>
    <a:srgbClr val="000000"/>
    <a:srgbClr val="CCCCFF"/>
    <a:srgbClr val="FF3300"/>
    <a:srgbClr val="FDCB00"/>
    <a:srgbClr val="E8BA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7" d="100"/>
          <a:sy n="97" d="100"/>
        </p:scale>
        <p:origin x="-114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6613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Click to edit Master text styles</a:t>
            </a:r>
          </a:p>
          <a:p>
            <a:pPr lvl="1"/>
            <a:r>
              <a:rPr lang="it-IT" noProof="0" smtClean="0"/>
              <a:t>Second level</a:t>
            </a:r>
          </a:p>
          <a:p>
            <a:pPr lvl="2"/>
            <a:r>
              <a:rPr lang="it-IT" noProof="0" smtClean="0"/>
              <a:t>Third level</a:t>
            </a:r>
          </a:p>
          <a:p>
            <a:pPr lvl="3"/>
            <a:r>
              <a:rPr lang="it-IT" noProof="0" smtClean="0"/>
              <a:t>Fourth level</a:t>
            </a:r>
          </a:p>
          <a:p>
            <a:pPr lvl="4"/>
            <a:r>
              <a:rPr lang="it-IT" noProof="0" smtClean="0"/>
              <a:t>Fifth level</a:t>
            </a:r>
          </a:p>
        </p:txBody>
      </p:sp>
      <p:sp>
        <p:nvSpPr>
          <p:cNvPr id="59395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52525" y="857250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B033B-F424-4BCC-AF3B-FDEAB3E2196A}" type="datetimeFigureOut">
              <a:rPr lang="en-US"/>
              <a:pPr>
                <a:defRPr/>
              </a:pPr>
              <a:t>8/8/2014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E36EE-0005-48FC-8499-AA4BDD233C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BFB85-17C4-491F-AFC8-4FA247EA693B}" type="datetimeFigureOut">
              <a:rPr lang="en-US"/>
              <a:pPr>
                <a:defRPr/>
              </a:pPr>
              <a:t>8/8/2014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B6F34-1DDC-4DDE-8D5F-EC0D51BEBD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2A19F-FD18-4B5D-908F-FCAC120F85BF}" type="datetimeFigureOut">
              <a:rPr lang="en-US"/>
              <a:pPr>
                <a:defRPr/>
              </a:pPr>
              <a:t>8/8/2014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3B615-6D70-4D71-8DFD-A4B562D8EE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2D194-B8FC-43BA-8DBF-D365CFA3D8B5}" type="datetimeFigureOut">
              <a:rPr lang="en-US"/>
              <a:pPr>
                <a:defRPr/>
              </a:pPr>
              <a:t>8/8/2014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F307E-4B3C-4B2B-99C1-A988C087F4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79342-5C5F-4612-B1DC-306AE24D3575}" type="datetimeFigureOut">
              <a:rPr lang="en-US"/>
              <a:pPr>
                <a:defRPr/>
              </a:pPr>
              <a:t>8/8/2014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163A7-BCF8-420F-8C02-5C3477F7FD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1756B-E02D-445E-A407-63211979B600}" type="datetimeFigureOut">
              <a:rPr lang="en-US"/>
              <a:pPr>
                <a:defRPr/>
              </a:pPr>
              <a:t>8/8/2014</a:t>
            </a:fld>
            <a:endParaRPr lang="en-US" dirty="0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52243-A7B5-4313-B011-618E4E1036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E9444-7BD9-4712-B1BB-BA869D6536A7}" type="datetimeFigureOut">
              <a:rPr lang="en-US"/>
              <a:pPr>
                <a:defRPr/>
              </a:pPr>
              <a:t>8/8/2014</a:t>
            </a:fld>
            <a:endParaRPr lang="en-US" dirty="0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ABD49-100E-491A-B801-E12CC1CE74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6FF4D-AB2E-4AB8-9BC3-E37D814537A1}" type="datetimeFigureOut">
              <a:rPr lang="en-US"/>
              <a:pPr>
                <a:defRPr/>
              </a:pPr>
              <a:t>8/8/2014</a:t>
            </a:fld>
            <a:endParaRPr lang="en-US" dirty="0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85539-9966-40DF-982C-BCEAE5BA49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DAAF2-4F7B-4A28-9AB6-2B69C60F5ECC}" type="datetimeFigureOut">
              <a:rPr lang="en-US"/>
              <a:pPr>
                <a:defRPr/>
              </a:pPr>
              <a:t>8/8/2014</a:t>
            </a:fld>
            <a:endParaRPr lang="en-US" dirty="0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99055-D22C-492E-96EB-67FBF3A71B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14BEC-5EB2-4D40-A2C7-A0372DCE7DFC}" type="datetimeFigureOut">
              <a:rPr lang="en-US"/>
              <a:pPr>
                <a:defRPr/>
              </a:pPr>
              <a:t>8/8/2014</a:t>
            </a:fld>
            <a:endParaRPr lang="en-US" dirty="0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9626C-5795-4FA7-A0AB-A22BDF9813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C44CE-E7F7-4B0C-8EAF-03C7AC6AF02B}" type="datetimeFigureOut">
              <a:rPr lang="en-US"/>
              <a:pPr>
                <a:defRPr/>
              </a:pPr>
              <a:t>8/8/2014</a:t>
            </a:fld>
            <a:endParaRPr lang="en-US" dirty="0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84F7A-E070-4002-AAD3-8FAC0127C5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3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tito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8195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C620790-F325-4E38-8315-5DBFBD86BD14}" type="datetimeFigureOut">
              <a:rPr lang="en-US"/>
              <a:pPr>
                <a:defRPr/>
              </a:pPr>
              <a:t>8/8/2014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F8F2C29-377B-4BC7-A60D-0DADDBACA5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>
          <a:xfrm>
            <a:off x="714375" y="714375"/>
            <a:ext cx="7924800" cy="857250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it-IT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RISCHIO CHIMICO</a:t>
            </a:r>
            <a:endParaRPr lang="it-IT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idx="1"/>
          </p:nvPr>
        </p:nvSpPr>
        <p:spPr>
          <a:xfrm>
            <a:off x="857250" y="4071938"/>
            <a:ext cx="7572375" cy="2214562"/>
          </a:xfrm>
          <a:solidFill>
            <a:srgbClr val="FFFF00"/>
          </a:solidFill>
          <a:ln cap="flat">
            <a:solidFill>
              <a:srgbClr val="002060"/>
            </a:solidFill>
          </a:ln>
        </p:spPr>
        <p:txBody>
          <a:bodyPr rtlCol="0">
            <a:normAutofit lnSpcReduction="10000"/>
          </a:bodyPr>
          <a:lstStyle/>
          <a:p>
            <a:pPr marL="274320" indent="-274320" algn="ctr" eaLnBrk="1" fontAlgn="auto" hangingPunct="1"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it-IT" sz="2000" b="1" dirty="0" smtClean="0">
                <a:solidFill>
                  <a:srgbClr val="002060"/>
                </a:solidFill>
                <a:latin typeface="Arial" charset="0"/>
              </a:rPr>
              <a:t>RISCHIO CONNESSO ALL’USO PROFESSIONALE</a:t>
            </a:r>
          </a:p>
          <a:p>
            <a:pPr marL="274320" indent="-274320" algn="ctr" eaLnBrk="1" fontAlgn="auto" hangingPunct="1"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it-IT" sz="2000" b="1" dirty="0" err="1" smtClean="0">
                <a:solidFill>
                  <a:srgbClr val="002060"/>
                </a:solidFill>
                <a:latin typeface="Arial" charset="0"/>
              </a:rPr>
              <a:t>DI</a:t>
            </a:r>
            <a:r>
              <a:rPr lang="it-IT" sz="2000" b="1" dirty="0" smtClean="0">
                <a:solidFill>
                  <a:srgbClr val="002060"/>
                </a:solidFill>
                <a:latin typeface="Arial" charset="0"/>
              </a:rPr>
              <a:t> SOSTANZE O PREPARATI IMPIEGATI NEI</a:t>
            </a:r>
          </a:p>
          <a:p>
            <a:pPr marL="274320" indent="-274320" algn="ctr" eaLnBrk="1" fontAlgn="auto" hangingPunct="1"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it-IT" sz="2000" b="1" dirty="0" smtClean="0">
                <a:solidFill>
                  <a:srgbClr val="002060"/>
                </a:solidFill>
                <a:latin typeface="Arial" charset="0"/>
              </a:rPr>
              <a:t>CICLI </a:t>
            </a:r>
            <a:r>
              <a:rPr lang="it-IT" sz="2000" b="1" dirty="0" err="1" smtClean="0">
                <a:solidFill>
                  <a:srgbClr val="002060"/>
                </a:solidFill>
                <a:latin typeface="Arial" charset="0"/>
              </a:rPr>
              <a:t>DI</a:t>
            </a:r>
            <a:r>
              <a:rPr lang="it-IT" sz="2000" b="1" dirty="0" smtClean="0">
                <a:solidFill>
                  <a:srgbClr val="002060"/>
                </a:solidFill>
                <a:latin typeface="Arial" charset="0"/>
              </a:rPr>
              <a:t> LAVORO, CHE POSSONO ESSERE</a:t>
            </a:r>
          </a:p>
          <a:p>
            <a:pPr marL="274320" indent="-274320" algn="ctr" eaLnBrk="1" fontAlgn="auto" hangingPunct="1"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it-IT" sz="2000" b="1" dirty="0" smtClean="0">
                <a:solidFill>
                  <a:srgbClr val="002060"/>
                </a:solidFill>
                <a:latin typeface="Arial" charset="0"/>
              </a:rPr>
              <a:t>INTRINSECAMENTE PERICOLOSI O RISULTARE</a:t>
            </a:r>
          </a:p>
          <a:p>
            <a:pPr marL="274320" indent="-274320" algn="ctr" eaLnBrk="1" fontAlgn="auto" hangingPunct="1"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it-IT" sz="2000" b="1" dirty="0" smtClean="0">
                <a:solidFill>
                  <a:srgbClr val="002060"/>
                </a:solidFill>
                <a:latin typeface="Arial" charset="0"/>
              </a:rPr>
              <a:t>PERICOLOSI IN RELAZIONE ALLE CONDIZIONI </a:t>
            </a:r>
            <a:r>
              <a:rPr lang="it-IT" sz="2000" b="1" dirty="0" err="1" smtClean="0">
                <a:solidFill>
                  <a:srgbClr val="002060"/>
                </a:solidFill>
                <a:latin typeface="Arial" charset="0"/>
              </a:rPr>
              <a:t>D’IMPIEGO</a:t>
            </a:r>
            <a:r>
              <a:rPr lang="it-IT" sz="2000" b="1" dirty="0" smtClean="0">
                <a:solidFill>
                  <a:srgbClr val="002060"/>
                </a:solidFill>
                <a:latin typeface="Arial" charset="0"/>
              </a:rPr>
              <a:t>.</a:t>
            </a:r>
          </a:p>
        </p:txBody>
      </p:sp>
      <p:graphicFrame>
        <p:nvGraphicFramePr>
          <p:cNvPr id="1026" name="Object 0"/>
          <p:cNvGraphicFramePr>
            <a:graphicFrameLocks noChangeAspect="1"/>
          </p:cNvGraphicFramePr>
          <p:nvPr/>
        </p:nvGraphicFramePr>
        <p:xfrm>
          <a:off x="3071813" y="1857375"/>
          <a:ext cx="2933700" cy="1816100"/>
        </p:xfrm>
        <a:graphic>
          <a:graphicData uri="http://schemas.openxmlformats.org/presentationml/2006/ole">
            <p:oleObj spid="_x0000_s1026" name="Immagine" r:id="rId3" imgW="1474560" imgH="1087920" progId="Word.Picture.8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3048000" y="5314950"/>
            <a:ext cx="2971800" cy="1390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pic>
        <p:nvPicPr>
          <p:cNvPr id="14339" name="Picture 5" descr="C:\WINDOWS\Application Data\Microsoft\Media Catalog\Downloaded Clips\cl29\j0104546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75" y="3143250"/>
            <a:ext cx="23368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214313" y="3000375"/>
            <a:ext cx="5857875" cy="12001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/>
            <a:r>
              <a:rPr lang="it-IT" sz="1800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Le sostanze ed i preparati che, in caso di inalazione, ingestione o assorbimento cutaneo, in piccole quantità, possono essere letali oppure provocare lesioni acute o croniche.</a:t>
            </a: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285750" y="5429250"/>
            <a:ext cx="5857875" cy="92392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/>
            <a:r>
              <a:rPr lang="it-IT" sz="1800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Le sostanze ed i preparati che, in caso di inalazione, ingestione o assorbimento cutaneo, possono essere letali oppure provocare lesioni acute o croniche.</a:t>
            </a:r>
            <a:endParaRPr lang="it-IT"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14342" name="Rettangolo 5"/>
          <p:cNvSpPr>
            <a:spLocks noChangeArrowheads="1"/>
          </p:cNvSpPr>
          <p:nvPr/>
        </p:nvSpPr>
        <p:spPr bwMode="auto">
          <a:xfrm>
            <a:off x="357188" y="214313"/>
            <a:ext cx="2574925" cy="461962"/>
          </a:xfrm>
          <a:prstGeom prst="rect">
            <a:avLst/>
          </a:prstGeom>
          <a:solidFill>
            <a:srgbClr val="FF996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it-IT" b="1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MOLTO TOSSICI</a:t>
            </a:r>
          </a:p>
        </p:txBody>
      </p:sp>
      <p:sp>
        <p:nvSpPr>
          <p:cNvPr id="7" name="Rettangolo 6"/>
          <p:cNvSpPr/>
          <p:nvPr/>
        </p:nvSpPr>
        <p:spPr>
          <a:xfrm>
            <a:off x="214313" y="857250"/>
            <a:ext cx="5857875" cy="12001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t-IT" sz="1800" dirty="0">
                <a:solidFill>
                  <a:srgbClr val="003399"/>
                </a:solidFill>
                <a:effectLst/>
                <a:latin typeface="Arial" charset="0"/>
                <a:cs typeface="Times New Roman" charset="0"/>
              </a:rPr>
              <a:t>Le sostanze ed i preparati che, in caso di inalazione, ingestione o assorbimento cutaneo, in piccolissime quantità, possono essere letali oppure provocare lesioni acute o croniche</a:t>
            </a:r>
            <a:endParaRPr lang="it-IT" sz="1800" dirty="0">
              <a:latin typeface="Times New Roman" charset="0"/>
            </a:endParaRPr>
          </a:p>
        </p:txBody>
      </p:sp>
      <p:sp>
        <p:nvSpPr>
          <p:cNvPr id="14344" name="Rettangolo 7"/>
          <p:cNvSpPr>
            <a:spLocks noChangeArrowheads="1"/>
          </p:cNvSpPr>
          <p:nvPr/>
        </p:nvSpPr>
        <p:spPr bwMode="auto">
          <a:xfrm>
            <a:off x="357188" y="2357438"/>
            <a:ext cx="1408112" cy="461962"/>
          </a:xfrm>
          <a:prstGeom prst="rect">
            <a:avLst/>
          </a:prstGeom>
          <a:solidFill>
            <a:srgbClr val="FF996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it-IT" b="1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TOSSICI</a:t>
            </a:r>
          </a:p>
        </p:txBody>
      </p:sp>
      <p:sp>
        <p:nvSpPr>
          <p:cNvPr id="14345" name="Rettangolo 8"/>
          <p:cNvSpPr>
            <a:spLocks noChangeArrowheads="1"/>
          </p:cNvSpPr>
          <p:nvPr/>
        </p:nvSpPr>
        <p:spPr bwMode="auto">
          <a:xfrm>
            <a:off x="357188" y="4714875"/>
            <a:ext cx="1244600" cy="461963"/>
          </a:xfrm>
          <a:prstGeom prst="rect">
            <a:avLst/>
          </a:prstGeom>
          <a:solidFill>
            <a:srgbClr val="FF996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it-IT" b="1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NOCIVI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88" y="214313"/>
            <a:ext cx="5072062" cy="500062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it-IT" sz="3200" b="1" smtClean="0">
                <a:solidFill>
                  <a:srgbClr val="002060"/>
                </a:solidFill>
                <a:latin typeface="Arial" charset="0"/>
                <a:cs typeface="Arial" charset="0"/>
              </a:rPr>
              <a:t>TOSSICITÀ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1643063"/>
            <a:ext cx="8301037" cy="4525962"/>
          </a:xfrm>
        </p:spPr>
        <p:txBody>
          <a:bodyPr/>
          <a:lstStyle/>
          <a:p>
            <a:pPr marL="273050" indent="-273050" eaLnBrk="1" hangingPunct="1">
              <a:buClr>
                <a:srgbClr val="002060"/>
              </a:buClr>
              <a:buFont typeface="Wingdings" pitchFamily="2" charset="2"/>
              <a:buChar char="ü"/>
            </a:pPr>
            <a:r>
              <a:rPr lang="it-IT" sz="2400" smtClean="0">
                <a:solidFill>
                  <a:srgbClr val="003399"/>
                </a:solidFill>
                <a:latin typeface="Arial" charset="0"/>
                <a:cs typeface="Arial" charset="0"/>
              </a:rPr>
              <a:t>Dose: </a:t>
            </a:r>
            <a:r>
              <a:rPr lang="it-IT" sz="2400" b="1" smtClean="0">
                <a:solidFill>
                  <a:srgbClr val="003399"/>
                </a:solidFill>
                <a:latin typeface="Arial" charset="0"/>
                <a:cs typeface="Arial" charset="0"/>
              </a:rPr>
              <a:t>PARACELSO(1493-1541)</a:t>
            </a:r>
            <a:r>
              <a:rPr lang="it-IT" sz="2400" smtClean="0">
                <a:solidFill>
                  <a:srgbClr val="003399"/>
                </a:solidFill>
                <a:latin typeface="Arial" charset="0"/>
                <a:cs typeface="Arial" charset="0"/>
              </a:rPr>
              <a:t>: Tutte le sostanze sono velenose non esiste nessuna sostanza che non sia un veleno è la dose che distingue il veleno dal farmaco;</a:t>
            </a:r>
          </a:p>
          <a:p>
            <a:pPr marL="273050" indent="-273050" eaLnBrk="1" hangingPunct="1">
              <a:buClr>
                <a:srgbClr val="002060"/>
              </a:buClr>
              <a:buFont typeface="Wingdings" pitchFamily="2" charset="2"/>
              <a:buChar char="ü"/>
            </a:pPr>
            <a:r>
              <a:rPr lang="it-IT" sz="2400" smtClean="0">
                <a:solidFill>
                  <a:srgbClr val="003399"/>
                </a:solidFill>
                <a:latin typeface="Arial" charset="0"/>
                <a:cs typeface="Arial" charset="0"/>
              </a:rPr>
              <a:t>Tossicità intrinseca del composto;</a:t>
            </a:r>
          </a:p>
          <a:p>
            <a:pPr marL="273050" indent="-273050" eaLnBrk="1" hangingPunct="1">
              <a:buClr>
                <a:srgbClr val="002060"/>
              </a:buClr>
              <a:buFont typeface="Wingdings" pitchFamily="2" charset="2"/>
              <a:buChar char="ü"/>
            </a:pPr>
            <a:r>
              <a:rPr lang="it-IT" sz="2400" smtClean="0">
                <a:solidFill>
                  <a:srgbClr val="003399"/>
                </a:solidFill>
                <a:latin typeface="Arial" charset="0"/>
                <a:cs typeface="Arial" charset="0"/>
              </a:rPr>
              <a:t>Via di esposizione;</a:t>
            </a:r>
          </a:p>
          <a:p>
            <a:pPr marL="273050" indent="-273050" eaLnBrk="1" hangingPunct="1">
              <a:buClr>
                <a:srgbClr val="002060"/>
              </a:buClr>
              <a:buFont typeface="Wingdings" pitchFamily="2" charset="2"/>
              <a:buChar char="ü"/>
            </a:pPr>
            <a:r>
              <a:rPr lang="it-IT" sz="2400" smtClean="0">
                <a:solidFill>
                  <a:srgbClr val="003399"/>
                </a:solidFill>
                <a:latin typeface="Arial" charset="0"/>
                <a:cs typeface="Arial" charset="0"/>
              </a:rPr>
              <a:t>Relazione dose/risposta;</a:t>
            </a:r>
          </a:p>
          <a:p>
            <a:pPr marL="273050" indent="-273050" eaLnBrk="1" hangingPunct="1">
              <a:buClr>
                <a:srgbClr val="002060"/>
              </a:buClr>
              <a:buFont typeface="Wingdings" pitchFamily="2" charset="2"/>
              <a:buChar char="ü"/>
            </a:pPr>
            <a:r>
              <a:rPr lang="it-IT" sz="2400" smtClean="0">
                <a:solidFill>
                  <a:srgbClr val="003399"/>
                </a:solidFill>
                <a:latin typeface="Arial" charset="0"/>
                <a:cs typeface="Arial" charset="0"/>
              </a:rPr>
              <a:t>Relazione dose/effetto.</a:t>
            </a:r>
          </a:p>
          <a:p>
            <a:pPr marL="273050" indent="-273050" eaLnBrk="1" hangingPunct="1">
              <a:buClr>
                <a:srgbClr val="002060"/>
              </a:buClr>
              <a:buFont typeface="Monotype Sorts" pitchFamily="2" charset="2"/>
              <a:buNone/>
            </a:pPr>
            <a:endParaRPr lang="it-IT" sz="2400" smtClean="0">
              <a:solidFill>
                <a:srgbClr val="003399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00125" y="357188"/>
            <a:ext cx="7215188" cy="642937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it-IT" sz="3200" b="1" smtClean="0">
                <a:solidFill>
                  <a:srgbClr val="002060"/>
                </a:solidFill>
                <a:latin typeface="Arial" charset="0"/>
                <a:cs typeface="Arial" charset="0"/>
              </a:rPr>
              <a:t>RELAZIONE DOSE/RISPOSTA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625" y="1500188"/>
            <a:ext cx="8358188" cy="428625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buClr>
                <a:srgbClr val="002060"/>
              </a:buClr>
              <a:buFont typeface="Wingdings 2" pitchFamily="18" charset="2"/>
              <a:buNone/>
            </a:pPr>
            <a:r>
              <a:rPr lang="it-IT" sz="1600" smtClean="0">
                <a:solidFill>
                  <a:srgbClr val="003399"/>
                </a:solidFill>
                <a:latin typeface="Arial" charset="0"/>
                <a:cs typeface="Arial" charset="0"/>
              </a:rPr>
              <a:t>Studia la percentuale degli individui della  popolazione in studio che presentano un  effetto.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2357438"/>
            <a:ext cx="8297863" cy="420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1563" y="214313"/>
            <a:ext cx="7200900" cy="714375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it-IT" sz="3200" b="1" smtClean="0">
                <a:solidFill>
                  <a:srgbClr val="002060"/>
                </a:solidFill>
                <a:latin typeface="Arial" charset="0"/>
                <a:cs typeface="Arial" charset="0"/>
              </a:rPr>
              <a:t>RELAZIONE DOSE/EFFETTO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88" y="1143000"/>
            <a:ext cx="8501062" cy="1643063"/>
          </a:xfrm>
        </p:spPr>
        <p:txBody>
          <a:bodyPr/>
          <a:lstStyle/>
          <a:p>
            <a:pPr marL="273050" indent="-273050" eaLnBrk="1" hangingPunct="1"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</a:pPr>
            <a:r>
              <a:rPr lang="it-IT" sz="1600" smtClean="0">
                <a:solidFill>
                  <a:srgbClr val="003399"/>
                </a:solidFill>
                <a:latin typeface="Arial" charset="0"/>
                <a:cs typeface="Arial" charset="0"/>
              </a:rPr>
              <a:t>Studia la relazione tra  livelli crescenti di esposizione ad un tossico in un certo periodo di tempo (dose) e le alterazioni osservate in ciascun individuo del gruppo studiato;</a:t>
            </a:r>
          </a:p>
          <a:p>
            <a:pPr marL="273050" indent="-273050" eaLnBrk="1" hangingPunct="1">
              <a:spcBef>
                <a:spcPct val="0"/>
              </a:spcBef>
              <a:buClr>
                <a:srgbClr val="002060"/>
              </a:buClr>
              <a:buFont typeface="Wingdings" pitchFamily="2" charset="2"/>
              <a:buChar char="ü"/>
            </a:pPr>
            <a:r>
              <a:rPr lang="it-IT" sz="1600" smtClean="0">
                <a:solidFill>
                  <a:srgbClr val="003399"/>
                </a:solidFill>
                <a:latin typeface="Arial" charset="0"/>
                <a:cs typeface="Arial" charset="0"/>
              </a:rPr>
              <a:t>Permette di identificare la concentrazione della sostanza che provoca l’effetto e la concentrazione di sostanza  alla quale non è presente alcun effetto.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1096963" y="2286000"/>
            <a:ext cx="69564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3048000" y="5314950"/>
            <a:ext cx="2971800" cy="1390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18435" name="Text Box 7"/>
          <p:cNvSpPr txBox="1">
            <a:spLocks noChangeArrowheads="1"/>
          </p:cNvSpPr>
          <p:nvPr/>
        </p:nvSpPr>
        <p:spPr bwMode="auto">
          <a:xfrm>
            <a:off x="357188" y="1143000"/>
            <a:ext cx="5951537" cy="64611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/>
            <a:r>
              <a:rPr lang="it-IT" sz="1800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Le sostanze ed i preparati che, a contatto con i tessuti vivi, possono esercitare su di essi un'azione distruttiva.</a:t>
            </a:r>
          </a:p>
        </p:txBody>
      </p:sp>
      <p:pic>
        <p:nvPicPr>
          <p:cNvPr id="18436" name="Picture 8" descr="C:\Documenti\Immagini\1721K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13" y="1000125"/>
            <a:ext cx="20002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Text Box 9"/>
          <p:cNvSpPr txBox="1">
            <a:spLocks noChangeArrowheads="1"/>
          </p:cNvSpPr>
          <p:nvPr/>
        </p:nvSpPr>
        <p:spPr bwMode="auto">
          <a:xfrm>
            <a:off x="357188" y="5143500"/>
            <a:ext cx="8286750" cy="12001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/>
            <a:r>
              <a:rPr lang="it-IT" sz="1800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Le sostanze ed i preparati che, per inalazione o assorbimento cutaneo, possono dar luogo ad una reazione di ipersensibilizzazione per cui una successiva esposizione alla sostanza o al preparato produce reazioni avverse caratteristiche.</a:t>
            </a:r>
            <a:endParaRPr lang="it-IT"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18438" name="Rettangolo 5"/>
          <p:cNvSpPr>
            <a:spLocks noChangeArrowheads="1"/>
          </p:cNvSpPr>
          <p:nvPr/>
        </p:nvSpPr>
        <p:spPr bwMode="auto">
          <a:xfrm>
            <a:off x="500063" y="500063"/>
            <a:ext cx="1911350" cy="461962"/>
          </a:xfrm>
          <a:prstGeom prst="rect">
            <a:avLst/>
          </a:prstGeom>
          <a:solidFill>
            <a:srgbClr val="FF996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it-IT" b="1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CORROSIVI</a:t>
            </a:r>
          </a:p>
        </p:txBody>
      </p:sp>
      <p:sp>
        <p:nvSpPr>
          <p:cNvPr id="18439" name="Rettangolo 6"/>
          <p:cNvSpPr>
            <a:spLocks noChangeArrowheads="1"/>
          </p:cNvSpPr>
          <p:nvPr/>
        </p:nvSpPr>
        <p:spPr bwMode="auto">
          <a:xfrm>
            <a:off x="571500" y="2214563"/>
            <a:ext cx="1682750" cy="461962"/>
          </a:xfrm>
          <a:prstGeom prst="rect">
            <a:avLst/>
          </a:prstGeom>
          <a:solidFill>
            <a:srgbClr val="FF996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it-IT" b="1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IRRITANTI</a:t>
            </a:r>
          </a:p>
        </p:txBody>
      </p:sp>
      <p:sp>
        <p:nvSpPr>
          <p:cNvPr id="18440" name="Rettangolo 7"/>
          <p:cNvSpPr>
            <a:spLocks noChangeArrowheads="1"/>
          </p:cNvSpPr>
          <p:nvPr/>
        </p:nvSpPr>
        <p:spPr bwMode="auto">
          <a:xfrm>
            <a:off x="357188" y="2928938"/>
            <a:ext cx="5857875" cy="92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it-IT" sz="1800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Le sostanze ed i preparati non corrosivi, il cui contatto diretto, prolungato o ripetuto con la pelle o le mucose può provocare una reazione infiammatoria.</a:t>
            </a:r>
          </a:p>
        </p:txBody>
      </p:sp>
      <p:sp>
        <p:nvSpPr>
          <p:cNvPr id="18441" name="Rettangolo 8"/>
          <p:cNvSpPr>
            <a:spLocks noChangeArrowheads="1"/>
          </p:cNvSpPr>
          <p:nvPr/>
        </p:nvSpPr>
        <p:spPr bwMode="auto">
          <a:xfrm>
            <a:off x="500063" y="4429125"/>
            <a:ext cx="2781300" cy="461963"/>
          </a:xfrm>
          <a:prstGeom prst="rect">
            <a:avLst/>
          </a:prstGeom>
          <a:solidFill>
            <a:srgbClr val="FF996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it-IT" b="1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SENSIBILIZZANTI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ChangeArrowheads="1"/>
          </p:cNvSpPr>
          <p:nvPr/>
        </p:nvSpPr>
        <p:spPr bwMode="auto">
          <a:xfrm>
            <a:off x="3048000" y="5314950"/>
            <a:ext cx="2971800" cy="1390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19459" name="Text Box 7"/>
          <p:cNvSpPr txBox="1">
            <a:spLocks noChangeArrowheads="1"/>
          </p:cNvSpPr>
          <p:nvPr/>
        </p:nvSpPr>
        <p:spPr bwMode="auto">
          <a:xfrm>
            <a:off x="285750" y="3143250"/>
            <a:ext cx="5929313" cy="92392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/>
            <a:r>
              <a:rPr lang="it-IT" sz="1800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Le sostanze ed i preparati che, per inalazione, ingestione o assorbimento cutaneo, possono produrre difetti genetici ereditari o aumentarne la frequenza.</a:t>
            </a:r>
          </a:p>
        </p:txBody>
      </p:sp>
      <p:sp>
        <p:nvSpPr>
          <p:cNvPr id="19460" name="Text Box 10"/>
          <p:cNvSpPr txBox="1">
            <a:spLocks noChangeArrowheads="1"/>
          </p:cNvSpPr>
          <p:nvPr/>
        </p:nvSpPr>
        <p:spPr bwMode="auto">
          <a:xfrm>
            <a:off x="285750" y="5143500"/>
            <a:ext cx="7572375" cy="12001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/>
            <a:r>
              <a:rPr lang="it-IT" sz="1800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Le sostanze ed i preparati che, per inalazione, ingestione o assorbimento cutaneo, possono provocare o rendere pi</a:t>
            </a:r>
            <a:r>
              <a:rPr lang="it-IT" sz="1800">
                <a:solidFill>
                  <a:srgbClr val="003399"/>
                </a:solidFill>
                <a:effectLst/>
                <a:cs typeface="Times New Roman" pitchFamily="18" charset="0"/>
              </a:rPr>
              <a:t>ù</a:t>
            </a:r>
            <a:r>
              <a:rPr lang="it-IT" sz="1800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 frequenti effetti nocivi non ereditari nella prole o danni a carico della funzione o delle c</a:t>
            </a:r>
            <a:r>
              <a:rPr lang="it-IT" sz="18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apacità</a:t>
            </a:r>
            <a:r>
              <a:rPr lang="it-IT" sz="1800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 riproduttive maschili o femminili.</a:t>
            </a:r>
          </a:p>
        </p:txBody>
      </p:sp>
      <p:pic>
        <p:nvPicPr>
          <p:cNvPr id="19461" name="Picture 11" descr="C:\WINDOWS\Application Data\Microsoft\Media Catalog\Downloaded Clips\cl70\j028114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38" y="2286000"/>
            <a:ext cx="2392362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285750" y="1000125"/>
            <a:ext cx="5786438" cy="12001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sz="18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Agenti chimici,fisici o biologici in grado di alterare il materiale genetico di una cellula rendendola capace di sviluppare un tumore in seguito ad una esposizione più o meno prolungata nel tempo.</a:t>
            </a:r>
          </a:p>
        </p:txBody>
      </p:sp>
      <p:sp>
        <p:nvSpPr>
          <p:cNvPr id="19463" name="Rettangolo 7"/>
          <p:cNvSpPr>
            <a:spLocks noChangeArrowheads="1"/>
          </p:cNvSpPr>
          <p:nvPr/>
        </p:nvSpPr>
        <p:spPr bwMode="auto">
          <a:xfrm>
            <a:off x="428625" y="428625"/>
            <a:ext cx="2493963" cy="461963"/>
          </a:xfrm>
          <a:prstGeom prst="rect">
            <a:avLst/>
          </a:prstGeom>
          <a:solidFill>
            <a:srgbClr val="FF996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b="1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CANCEROGENI</a:t>
            </a:r>
          </a:p>
        </p:txBody>
      </p:sp>
      <p:sp>
        <p:nvSpPr>
          <p:cNvPr id="19464" name="Rettangolo 7"/>
          <p:cNvSpPr>
            <a:spLocks noChangeArrowheads="1"/>
          </p:cNvSpPr>
          <p:nvPr/>
        </p:nvSpPr>
        <p:spPr bwMode="auto">
          <a:xfrm>
            <a:off x="500063" y="2428875"/>
            <a:ext cx="1803400" cy="461963"/>
          </a:xfrm>
          <a:prstGeom prst="rect">
            <a:avLst/>
          </a:prstGeom>
          <a:solidFill>
            <a:srgbClr val="FF996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it-IT" b="1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MUTAGENI</a:t>
            </a:r>
          </a:p>
        </p:txBody>
      </p:sp>
      <p:sp>
        <p:nvSpPr>
          <p:cNvPr id="19465" name="Rettangolo 8"/>
          <p:cNvSpPr>
            <a:spLocks noChangeArrowheads="1"/>
          </p:cNvSpPr>
          <p:nvPr/>
        </p:nvSpPr>
        <p:spPr bwMode="auto">
          <a:xfrm>
            <a:off x="357188" y="4500563"/>
            <a:ext cx="6072187" cy="461962"/>
          </a:xfrm>
          <a:prstGeom prst="rect">
            <a:avLst/>
          </a:prstGeom>
          <a:solidFill>
            <a:srgbClr val="FF996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it-IT" b="1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TOSSICI PER IL CICLO RIPRODUTTIVO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/>
          <p:cNvSpPr>
            <a:spLocks noChangeArrowheads="1"/>
          </p:cNvSpPr>
          <p:nvPr/>
        </p:nvSpPr>
        <p:spPr bwMode="auto">
          <a:xfrm>
            <a:off x="3048000" y="5314950"/>
            <a:ext cx="2971800" cy="1390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92164" name="Rectangle 1028"/>
          <p:cNvSpPr>
            <a:spLocks noGrp="1" noChangeArrowheads="1"/>
          </p:cNvSpPr>
          <p:nvPr>
            <p:ph type="title"/>
          </p:nvPr>
        </p:nvSpPr>
        <p:spPr>
          <a:xfrm>
            <a:off x="285750" y="214313"/>
            <a:ext cx="8286750" cy="928687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b="1" dirty="0" smtClean="0">
                <a:solidFill>
                  <a:srgbClr val="002060"/>
                </a:solidFill>
              </a:rPr>
              <a:t>   </a:t>
            </a:r>
            <a:r>
              <a:rPr lang="it-IT" b="1" dirty="0" smtClean="0">
                <a:solidFill>
                  <a:srgbClr val="002060"/>
                </a:solidFill>
                <a:latin typeface="Arial" charset="0"/>
              </a:rPr>
              <a:t>I  RISCHI  DA  AGENTI  CHIMICI</a:t>
            </a:r>
            <a:endParaRPr lang="it-IT" b="1" dirty="0" smtClean="0">
              <a:solidFill>
                <a:srgbClr val="002060"/>
              </a:solidFill>
            </a:endParaRPr>
          </a:p>
        </p:txBody>
      </p:sp>
      <p:sp>
        <p:nvSpPr>
          <p:cNvPr id="20484" name="Rectangle 1029"/>
          <p:cNvSpPr>
            <a:spLocks noGrp="1" noChangeArrowheads="1"/>
          </p:cNvSpPr>
          <p:nvPr>
            <p:ph idx="1"/>
          </p:nvPr>
        </p:nvSpPr>
        <p:spPr>
          <a:xfrm>
            <a:off x="2357438" y="1785938"/>
            <a:ext cx="3929062" cy="642937"/>
          </a:xfrm>
          <a:solidFill>
            <a:srgbClr val="FF9966"/>
          </a:solidFill>
          <a:ln>
            <a:solidFill>
              <a:srgbClr val="003399"/>
            </a:solidFill>
          </a:ln>
        </p:spPr>
        <p:txBody>
          <a:bodyPr/>
          <a:lstStyle/>
          <a:p>
            <a:pPr algn="ctr" eaLnBrk="1" hangingPunct="1">
              <a:buFont typeface="Monotype Sorts" pitchFamily="2" charset="2"/>
              <a:buNone/>
            </a:pPr>
            <a:r>
              <a:rPr lang="it-IT" b="1" smtClean="0">
                <a:solidFill>
                  <a:srgbClr val="002060"/>
                </a:solidFill>
                <a:latin typeface="Arial" charset="0"/>
              </a:rPr>
              <a:t>ESPOSIZIONE</a:t>
            </a:r>
            <a:endParaRPr lang="it-IT" smtClean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20485" name="Rectangle 1030"/>
          <p:cNvSpPr>
            <a:spLocks noChangeArrowheads="1"/>
          </p:cNvSpPr>
          <p:nvPr/>
        </p:nvSpPr>
        <p:spPr bwMode="auto">
          <a:xfrm>
            <a:off x="357188" y="3000375"/>
            <a:ext cx="8143875" cy="2459038"/>
          </a:xfrm>
          <a:prstGeom prst="rect">
            <a:avLst/>
          </a:prstGeom>
          <a:noFill/>
          <a:ln w="12700">
            <a:solidFill>
              <a:srgbClr val="003399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/>
            <a:endParaRPr lang="it-IT" sz="2200">
              <a:solidFill>
                <a:srgbClr val="003399"/>
              </a:solidFill>
              <a:effectLst/>
              <a:latin typeface="Arial" charset="0"/>
            </a:endParaRPr>
          </a:p>
          <a:p>
            <a:pPr defTabSz="762000"/>
            <a:r>
              <a:rPr lang="it-IT" sz="2200">
                <a:solidFill>
                  <a:srgbClr val="003399"/>
                </a:solidFill>
                <a:effectLst/>
                <a:latin typeface="Arial" charset="0"/>
              </a:rPr>
              <a:t>L’esposizione lavorativa al rischio chimico dipende:</a:t>
            </a:r>
          </a:p>
          <a:p>
            <a:pPr defTabSz="762000">
              <a:buFont typeface="Wingdings" pitchFamily="2" charset="2"/>
              <a:buChar char="Ø"/>
            </a:pPr>
            <a:r>
              <a:rPr lang="it-IT" sz="2200">
                <a:solidFill>
                  <a:srgbClr val="003399"/>
                </a:solidFill>
                <a:effectLst/>
                <a:latin typeface="Arial" charset="0"/>
              </a:rPr>
              <a:t>dalle caratteristiche chimico – fisiche e tossicologiche delle sostanze e/o dei preparati utilizzati;</a:t>
            </a:r>
          </a:p>
          <a:p>
            <a:pPr defTabSz="762000">
              <a:buFont typeface="Wingdings" pitchFamily="2" charset="2"/>
              <a:buChar char="Ø"/>
            </a:pPr>
            <a:r>
              <a:rPr lang="it-IT" sz="2200">
                <a:solidFill>
                  <a:srgbClr val="003399"/>
                </a:solidFill>
                <a:effectLst/>
                <a:latin typeface="Arial" charset="0"/>
              </a:rPr>
              <a:t>dal ciclo di lavorazione;</a:t>
            </a:r>
          </a:p>
          <a:p>
            <a:pPr defTabSz="762000">
              <a:buFont typeface="Wingdings" pitchFamily="2" charset="2"/>
              <a:buChar char="Ø"/>
            </a:pPr>
            <a:r>
              <a:rPr lang="it-IT" sz="2200">
                <a:solidFill>
                  <a:srgbClr val="003399"/>
                </a:solidFill>
                <a:effectLst/>
                <a:latin typeface="Arial" charset="0"/>
              </a:rPr>
              <a:t>delle modalità operative.</a:t>
            </a:r>
          </a:p>
          <a:p>
            <a:pPr defTabSz="762000"/>
            <a:endParaRPr lang="it-IT" sz="2200">
              <a:solidFill>
                <a:srgbClr val="003399"/>
              </a:solidFill>
              <a:effectLst/>
            </a:endParaRPr>
          </a:p>
        </p:txBody>
      </p:sp>
      <p:sp>
        <p:nvSpPr>
          <p:cNvPr id="92167" name="Rectangle 1031"/>
          <p:cNvSpPr>
            <a:spLocks noChangeArrowheads="1"/>
          </p:cNvSpPr>
          <p:nvPr/>
        </p:nvSpPr>
        <p:spPr bwMode="auto">
          <a:xfrm>
            <a:off x="2946400" y="5370513"/>
            <a:ext cx="5283200" cy="892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188" y="928688"/>
            <a:ext cx="6215062" cy="633412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it-IT" sz="3200" b="1" smtClean="0">
                <a:solidFill>
                  <a:srgbClr val="002060"/>
                </a:solidFill>
                <a:latin typeface="Arial" charset="0"/>
                <a:cs typeface="Arial" charset="0"/>
              </a:rPr>
              <a:t>MONITORAGGIO AMBIENTALE</a:t>
            </a:r>
          </a:p>
        </p:txBody>
      </p:sp>
      <p:sp>
        <p:nvSpPr>
          <p:cNvPr id="21507" name="Rectangle 9"/>
          <p:cNvSpPr>
            <a:spLocks noGrp="1" noChangeArrowheads="1"/>
          </p:cNvSpPr>
          <p:nvPr>
            <p:ph idx="1"/>
          </p:nvPr>
        </p:nvSpPr>
        <p:spPr>
          <a:xfrm>
            <a:off x="500063" y="2714625"/>
            <a:ext cx="8072437" cy="2500313"/>
          </a:xfrm>
          <a:ln>
            <a:solidFill>
              <a:srgbClr val="000000"/>
            </a:solidFill>
          </a:ln>
        </p:spPr>
        <p:txBody>
          <a:bodyPr/>
          <a:lstStyle/>
          <a:p>
            <a:pPr marL="190500" indent="-190500" algn="ctr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it-IT" sz="2400" smtClean="0">
                <a:solidFill>
                  <a:srgbClr val="003399"/>
                </a:solidFill>
                <a:latin typeface="Arial" charset="0"/>
                <a:cs typeface="Arial" charset="0"/>
              </a:rPr>
              <a:t>MISURA, USUALMENTE A LIVELLO ATMOSFERICO, DEGLI AGENTI PRESENTI NEL LUOGO DI LAVORO PER LA VALUTAZIONE DELL’ESPOSIZIONE AMBIENTALE E DEL RISCHIO PER LA SALUTE IN RAPPORTO AD APPROPRIATI RIFERIMENTI.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26"/>
          <p:cNvSpPr>
            <a:spLocks noChangeArrowheads="1"/>
          </p:cNvSpPr>
          <p:nvPr/>
        </p:nvSpPr>
        <p:spPr bwMode="auto">
          <a:xfrm>
            <a:off x="3048000" y="5314950"/>
            <a:ext cx="2971800" cy="1390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131077" name="Rectangle 1029"/>
          <p:cNvSpPr>
            <a:spLocks noGrp="1" noChangeArrowheads="1"/>
          </p:cNvSpPr>
          <p:nvPr>
            <p:ph idx="1"/>
          </p:nvPr>
        </p:nvSpPr>
        <p:spPr>
          <a:xfrm>
            <a:off x="428625" y="285750"/>
            <a:ext cx="8072438" cy="500063"/>
          </a:xfrm>
          <a:solidFill>
            <a:srgbClr val="FFFF00"/>
          </a:solidFill>
          <a:ln cap="flat">
            <a:solidFill>
              <a:schemeClr val="accent1"/>
            </a:solidFill>
          </a:ln>
        </p:spPr>
        <p:txBody>
          <a:bodyPr rtlCol="0">
            <a:noAutofit/>
          </a:bodyPr>
          <a:lstStyle/>
          <a:p>
            <a:pPr marL="274320" indent="-274320" algn="ctr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r>
              <a:rPr lang="it-IT" sz="2800" b="1" dirty="0" smtClean="0">
                <a:solidFill>
                  <a:srgbClr val="002060"/>
                </a:solidFill>
                <a:latin typeface="Arial" charset="0"/>
              </a:rPr>
              <a:t>LIMITI </a:t>
            </a:r>
            <a:r>
              <a:rPr lang="it-IT" sz="2800" b="1" dirty="0" err="1" smtClean="0">
                <a:solidFill>
                  <a:srgbClr val="002060"/>
                </a:solidFill>
                <a:latin typeface="Arial" charset="0"/>
              </a:rPr>
              <a:t>DI</a:t>
            </a:r>
            <a:r>
              <a:rPr lang="it-IT" sz="2800" b="1" dirty="0" smtClean="0">
                <a:solidFill>
                  <a:srgbClr val="002060"/>
                </a:solidFill>
                <a:latin typeface="Arial" charset="0"/>
              </a:rPr>
              <a:t> ESPOSIZIONE PROFESSIONALE</a:t>
            </a:r>
          </a:p>
          <a:p>
            <a:pPr marL="274320" indent="-274320" algn="ctr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endParaRPr lang="it-IT" sz="2800" b="1" dirty="0" smtClean="0">
              <a:solidFill>
                <a:srgbClr val="002060"/>
              </a:solidFill>
              <a:latin typeface="Arial" charset="0"/>
            </a:endParaRPr>
          </a:p>
          <a:p>
            <a:pPr marL="274320" indent="-274320" algn="ctr" eaLnBrk="1" fontAlgn="auto" hangingPunct="1">
              <a:spcAft>
                <a:spcPts val="0"/>
              </a:spcAft>
              <a:buClr>
                <a:schemeClr val="accent3"/>
              </a:buClr>
              <a:buFont typeface="Monotype Sorts" pitchFamily="2" charset="2"/>
              <a:buNone/>
              <a:defRPr/>
            </a:pPr>
            <a:endParaRPr lang="it-IT" sz="2800" dirty="0" smtClean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22532" name="Rectangle 1030"/>
          <p:cNvSpPr>
            <a:spLocks noChangeArrowheads="1"/>
          </p:cNvSpPr>
          <p:nvPr/>
        </p:nvSpPr>
        <p:spPr bwMode="auto">
          <a:xfrm>
            <a:off x="214313" y="928688"/>
            <a:ext cx="8643937" cy="1812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defTabSz="762000"/>
            <a:r>
              <a:rPr lang="it-IT" sz="1600">
                <a:solidFill>
                  <a:srgbClr val="003399"/>
                </a:solidFill>
                <a:effectLst/>
                <a:latin typeface="Arial" charset="0"/>
              </a:rPr>
              <a:t>Al fine di tutelare la salute del lavoratore, L’</a:t>
            </a:r>
            <a:r>
              <a:rPr lang="it-IT" sz="1600" b="1">
                <a:solidFill>
                  <a:srgbClr val="003399"/>
                </a:solidFill>
                <a:effectLst/>
                <a:latin typeface="Arial" charset="0"/>
              </a:rPr>
              <a:t>ACGIH</a:t>
            </a:r>
            <a:r>
              <a:rPr lang="it-IT" sz="1600">
                <a:solidFill>
                  <a:srgbClr val="003399"/>
                </a:solidFill>
                <a:effectLst/>
                <a:latin typeface="Arial" charset="0"/>
              </a:rPr>
              <a:t> (American Conference Governmental Industrial Hygenist) ovvero la Conferenza Americana degli Igienisti Industriali, stabilisce i </a:t>
            </a:r>
            <a:r>
              <a:rPr lang="it-IT" sz="1600" b="1">
                <a:solidFill>
                  <a:srgbClr val="003399"/>
                </a:solidFill>
                <a:effectLst/>
                <a:latin typeface="Arial" charset="0"/>
              </a:rPr>
              <a:t>VALORI LIMITE DI SOGLIA(TLV).</a:t>
            </a:r>
          </a:p>
          <a:p>
            <a:pPr algn="ctr" defTabSz="762000"/>
            <a:r>
              <a:rPr lang="it-IT" sz="1600">
                <a:solidFill>
                  <a:srgbClr val="003399"/>
                </a:solidFill>
                <a:effectLst/>
                <a:latin typeface="Arial" charset="0"/>
              </a:rPr>
              <a:t>I TLV si riferiscono a concentrazioni atmosferiche di sostanze alla quali si ritiene che pressochè tutti i lavoratori possono essere ripetutamente esposti, giorno dopo giorno, senza andare incontro ad effetti nocivi.</a:t>
            </a:r>
          </a:p>
          <a:p>
            <a:pPr algn="ctr" defTabSz="762000"/>
            <a:r>
              <a:rPr lang="it-IT" sz="1600">
                <a:solidFill>
                  <a:srgbClr val="003399"/>
                </a:solidFill>
                <a:effectLst/>
                <a:latin typeface="Arial" charset="0"/>
              </a:rPr>
              <a:t>Riconosciamo:</a:t>
            </a:r>
          </a:p>
        </p:txBody>
      </p:sp>
      <p:sp>
        <p:nvSpPr>
          <p:cNvPr id="131079" name="Rectangle 1031"/>
          <p:cNvSpPr>
            <a:spLocks noChangeArrowheads="1"/>
          </p:cNvSpPr>
          <p:nvPr/>
        </p:nvSpPr>
        <p:spPr bwMode="auto">
          <a:xfrm>
            <a:off x="2946400" y="5370513"/>
            <a:ext cx="5283200" cy="892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22534" name="CasellaDiTesto 6"/>
          <p:cNvSpPr txBox="1">
            <a:spLocks noChangeArrowheads="1"/>
          </p:cNvSpPr>
          <p:nvPr/>
        </p:nvSpPr>
        <p:spPr bwMode="auto">
          <a:xfrm>
            <a:off x="214313" y="3000375"/>
            <a:ext cx="3143250" cy="646113"/>
          </a:xfrm>
          <a:prstGeom prst="rect">
            <a:avLst/>
          </a:prstGeom>
          <a:solidFill>
            <a:srgbClr val="FF996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1800" b="1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TLV-TWA </a:t>
            </a:r>
          </a:p>
          <a:p>
            <a:pPr algn="ctr"/>
            <a:r>
              <a:rPr lang="it-IT" sz="18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(Time Weighted Average)</a:t>
            </a:r>
          </a:p>
        </p:txBody>
      </p:sp>
      <p:sp>
        <p:nvSpPr>
          <p:cNvPr id="8" name="Rettangolo 7"/>
          <p:cNvSpPr/>
          <p:nvPr/>
        </p:nvSpPr>
        <p:spPr>
          <a:xfrm>
            <a:off x="3500438" y="3071813"/>
            <a:ext cx="5357812" cy="584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t-IT" sz="1600" dirty="0">
                <a:solidFill>
                  <a:srgbClr val="003399"/>
                </a:solidFill>
                <a:effectLst/>
                <a:latin typeface="Arial" charset="0"/>
              </a:rPr>
              <a:t>Concentrazione media ponderata per giornata lavorativa di 8 ore e 40 ore settimanali (</a:t>
            </a:r>
            <a:r>
              <a:rPr lang="it-IT" sz="1600" dirty="0">
                <a:solidFill>
                  <a:srgbClr val="003399"/>
                </a:solidFill>
                <a:effectLst/>
                <a:latin typeface="Arial" charset="0"/>
              </a:rPr>
              <a:t>esposizione cronica</a:t>
            </a:r>
            <a:r>
              <a:rPr lang="it-IT" sz="1600" dirty="0">
                <a:solidFill>
                  <a:srgbClr val="003399"/>
                </a:solidFill>
                <a:effectLst/>
                <a:latin typeface="Arial" charset="0"/>
              </a:rPr>
              <a:t>).</a:t>
            </a:r>
            <a:endParaRPr lang="it-IT" sz="1600" dirty="0">
              <a:latin typeface="Times New Roman" charset="0"/>
            </a:endParaRPr>
          </a:p>
        </p:txBody>
      </p:sp>
      <p:sp>
        <p:nvSpPr>
          <p:cNvPr id="22536" name="CasellaDiTesto 8"/>
          <p:cNvSpPr txBox="1">
            <a:spLocks noChangeArrowheads="1"/>
          </p:cNvSpPr>
          <p:nvPr/>
        </p:nvSpPr>
        <p:spPr bwMode="auto">
          <a:xfrm>
            <a:off x="214313" y="3929063"/>
            <a:ext cx="3143250" cy="646112"/>
          </a:xfrm>
          <a:prstGeom prst="rect">
            <a:avLst/>
          </a:prstGeom>
          <a:solidFill>
            <a:srgbClr val="FF996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1800" b="1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TLV-STEL </a:t>
            </a:r>
          </a:p>
          <a:p>
            <a:pPr algn="ctr"/>
            <a:r>
              <a:rPr lang="it-IT" sz="18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(Short Term Exposure Limit)</a:t>
            </a:r>
          </a:p>
        </p:txBody>
      </p:sp>
      <p:sp>
        <p:nvSpPr>
          <p:cNvPr id="22537" name="CasellaDiTesto 10"/>
          <p:cNvSpPr txBox="1">
            <a:spLocks noChangeArrowheads="1"/>
          </p:cNvSpPr>
          <p:nvPr/>
        </p:nvSpPr>
        <p:spPr bwMode="auto">
          <a:xfrm>
            <a:off x="3500438" y="4000500"/>
            <a:ext cx="5357812" cy="584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16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Esposizione media ponderata,su un tempo di 15 min, che non deve mai essere superata nella giornata lavorativa. </a:t>
            </a:r>
          </a:p>
        </p:txBody>
      </p:sp>
      <p:sp>
        <p:nvSpPr>
          <p:cNvPr id="22538" name="CasellaDiTesto 11"/>
          <p:cNvSpPr txBox="1">
            <a:spLocks noChangeArrowheads="1"/>
          </p:cNvSpPr>
          <p:nvPr/>
        </p:nvSpPr>
        <p:spPr bwMode="auto">
          <a:xfrm>
            <a:off x="214313" y="4714875"/>
            <a:ext cx="86439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16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Tale TLV ha la finalità di protegger i lavoratori dall’insorgenza di irritazioni, danni tissutali irreversibili oppure narcosi di grado sufficiente ad accrescere la possibilità di infortuni ed integra il TLV-TWA nel caso in cui la sostanza in esame abbia anche effetti acuti.</a:t>
            </a:r>
          </a:p>
        </p:txBody>
      </p:sp>
      <p:sp>
        <p:nvSpPr>
          <p:cNvPr id="22539" name="CasellaDiTesto 12"/>
          <p:cNvSpPr txBox="1">
            <a:spLocks noChangeArrowheads="1"/>
          </p:cNvSpPr>
          <p:nvPr/>
        </p:nvSpPr>
        <p:spPr bwMode="auto">
          <a:xfrm>
            <a:off x="142875" y="5857875"/>
            <a:ext cx="3071813" cy="646113"/>
          </a:xfrm>
          <a:prstGeom prst="rect">
            <a:avLst/>
          </a:prstGeom>
          <a:solidFill>
            <a:srgbClr val="FF996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1800" b="1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TLV-C</a:t>
            </a:r>
          </a:p>
          <a:p>
            <a:pPr algn="ctr"/>
            <a:r>
              <a:rPr lang="it-IT" sz="18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(Ceiling)</a:t>
            </a:r>
          </a:p>
        </p:txBody>
      </p:sp>
      <p:sp>
        <p:nvSpPr>
          <p:cNvPr id="22540" name="CasellaDiTesto 13"/>
          <p:cNvSpPr txBox="1">
            <a:spLocks noChangeArrowheads="1"/>
          </p:cNvSpPr>
          <p:nvPr/>
        </p:nvSpPr>
        <p:spPr bwMode="auto">
          <a:xfrm>
            <a:off x="3286125" y="5929313"/>
            <a:ext cx="5572125" cy="584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16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E’ la concentrazione che non deve mai essere superata durante l’esposizione lavorativa.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1071563" y="142875"/>
            <a:ext cx="7429500" cy="928688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it-IT" sz="2000" b="1">
                <a:solidFill>
                  <a:srgbClr val="002060"/>
                </a:solidFill>
                <a:effectLst/>
                <a:latin typeface="Arial" charset="0"/>
              </a:rPr>
              <a:t>VALORE LIMITE DI ESPOSIZIONE PROFESSIONALE</a:t>
            </a:r>
            <a:endParaRPr lang="it-IT" sz="2000">
              <a:solidFill>
                <a:srgbClr val="002060"/>
              </a:solidFill>
              <a:effectLst/>
              <a:latin typeface="Arial" charset="0"/>
            </a:endParaRPr>
          </a:p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it-IT" sz="1600" b="1">
                <a:solidFill>
                  <a:srgbClr val="002060"/>
                </a:solidFill>
                <a:effectLst/>
              </a:rPr>
              <a:t>ALLEGATO XXXVIII</a:t>
            </a:r>
          </a:p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it-IT" sz="1600" b="1">
                <a:solidFill>
                  <a:srgbClr val="002060"/>
                </a:solidFill>
                <a:effectLst/>
              </a:rPr>
              <a:t>D.Lgs 81/08 e s.m.i</a:t>
            </a:r>
            <a:endParaRPr lang="it-IT" sz="1600">
              <a:solidFill>
                <a:srgbClr val="002060"/>
              </a:solidFill>
              <a:effectLst/>
              <a:latin typeface="Arial" charset="0"/>
            </a:endParaRPr>
          </a:p>
        </p:txBody>
      </p:sp>
      <p:pic>
        <p:nvPicPr>
          <p:cNvPr id="23555" name="Immagine 3" descr="Immagine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571625"/>
            <a:ext cx="8096250" cy="420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CasellaDiTesto 5"/>
          <p:cNvSpPr txBox="1">
            <a:spLocks noChangeArrowheads="1"/>
          </p:cNvSpPr>
          <p:nvPr/>
        </p:nvSpPr>
        <p:spPr bwMode="auto">
          <a:xfrm>
            <a:off x="714375" y="5929313"/>
            <a:ext cx="6286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18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Alcuni esempi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ChangeArrowheads="1"/>
          </p:cNvSpPr>
          <p:nvPr/>
        </p:nvSpPr>
        <p:spPr bwMode="auto">
          <a:xfrm>
            <a:off x="3048000" y="5314950"/>
            <a:ext cx="2971800" cy="1390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88068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143000" y="357188"/>
            <a:ext cx="7196138" cy="9794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b="1" dirty="0" smtClean="0">
                <a:solidFill>
                  <a:srgbClr val="002060"/>
                </a:solidFill>
                <a:latin typeface="Arial" charset="0"/>
              </a:rPr>
              <a:t>RISCHIO CHIMICO</a:t>
            </a:r>
            <a:br>
              <a:rPr lang="it-IT" b="1" dirty="0" smtClean="0">
                <a:solidFill>
                  <a:srgbClr val="002060"/>
                </a:solidFill>
                <a:latin typeface="Arial" charset="0"/>
              </a:rPr>
            </a:br>
            <a:r>
              <a:rPr lang="it-IT" sz="2800" b="1" dirty="0" smtClean="0">
                <a:solidFill>
                  <a:srgbClr val="002060"/>
                </a:solidFill>
                <a:latin typeface="Arial" charset="0"/>
              </a:rPr>
              <a:t>DEFINIZIONI</a:t>
            </a:r>
            <a:endParaRPr lang="it-IT" sz="2800" b="1" dirty="0" smtClean="0">
              <a:solidFill>
                <a:srgbClr val="002060"/>
              </a:solidFill>
            </a:endParaRPr>
          </a:p>
        </p:txBody>
      </p:sp>
      <p:sp>
        <p:nvSpPr>
          <p:cNvPr id="2053" name="Rectangle 1029"/>
          <p:cNvSpPr>
            <a:spLocks noGrp="1" noChangeArrowheads="1"/>
          </p:cNvSpPr>
          <p:nvPr>
            <p:ph idx="1"/>
          </p:nvPr>
        </p:nvSpPr>
        <p:spPr>
          <a:xfrm>
            <a:off x="285750" y="3929063"/>
            <a:ext cx="2643188" cy="428625"/>
          </a:xfrm>
        </p:spPr>
        <p:txBody>
          <a:bodyPr/>
          <a:lstStyle/>
          <a:p>
            <a:pPr algn="ctr" eaLnBrk="1" hangingPunct="1">
              <a:buFont typeface="Monotype Sorts" pitchFamily="2" charset="2"/>
              <a:buNone/>
            </a:pPr>
            <a:r>
              <a:rPr lang="it-IT" sz="2400" b="1" smtClean="0">
                <a:solidFill>
                  <a:srgbClr val="003399"/>
                </a:solidFill>
                <a:latin typeface="Arial" charset="0"/>
              </a:rPr>
              <a:t>RISCHIO</a:t>
            </a:r>
          </a:p>
          <a:p>
            <a:pPr algn="ctr" eaLnBrk="1" hangingPunct="1">
              <a:buFont typeface="Monotype Sorts" pitchFamily="2" charset="2"/>
              <a:buNone/>
            </a:pPr>
            <a:endParaRPr lang="it-IT" sz="2400" smtClean="0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2054" name="Rectangle 1042"/>
          <p:cNvSpPr>
            <a:spLocks noChangeArrowheads="1"/>
          </p:cNvSpPr>
          <p:nvPr/>
        </p:nvSpPr>
        <p:spPr bwMode="auto">
          <a:xfrm>
            <a:off x="285750" y="2214563"/>
            <a:ext cx="2571750" cy="614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it-IT" b="1">
                <a:solidFill>
                  <a:srgbClr val="003399"/>
                </a:solidFill>
                <a:effectLst/>
                <a:latin typeface="Arial" charset="0"/>
              </a:rPr>
              <a:t>PERICOLO</a:t>
            </a:r>
          </a:p>
        </p:txBody>
      </p:sp>
      <p:sp>
        <p:nvSpPr>
          <p:cNvPr id="2055" name="Rectangle 1043"/>
          <p:cNvSpPr>
            <a:spLocks noChangeArrowheads="1"/>
          </p:cNvSpPr>
          <p:nvPr/>
        </p:nvSpPr>
        <p:spPr bwMode="auto">
          <a:xfrm>
            <a:off x="3071813" y="2071688"/>
            <a:ext cx="5643562" cy="11969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defTabSz="762000"/>
            <a:r>
              <a:rPr lang="it-IT" b="1">
                <a:solidFill>
                  <a:srgbClr val="003399"/>
                </a:solidFill>
                <a:effectLst/>
                <a:latin typeface="Arial" charset="0"/>
              </a:rPr>
              <a:t>La proprietà intrinseca di un agente chimico di poter produrre effetti nocivi.</a:t>
            </a:r>
            <a:endParaRPr lang="it-IT"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2056" name="Rectangle 1030"/>
          <p:cNvSpPr>
            <a:spLocks noChangeArrowheads="1"/>
          </p:cNvSpPr>
          <p:nvPr/>
        </p:nvSpPr>
        <p:spPr bwMode="auto">
          <a:xfrm>
            <a:off x="3071813" y="3786188"/>
            <a:ext cx="5643562" cy="11969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defTabSz="762000"/>
            <a:r>
              <a:rPr lang="it-IT" b="1">
                <a:solidFill>
                  <a:srgbClr val="003399"/>
                </a:solidFill>
                <a:effectLst/>
                <a:latin typeface="Arial" charset="0"/>
              </a:rPr>
              <a:t>La probabilità che si raggiunga il potenziale nocivo nelle condizioni di utilizzazione o esposizione.</a:t>
            </a:r>
            <a:endParaRPr lang="it-IT">
              <a:solidFill>
                <a:srgbClr val="003399"/>
              </a:solidFill>
              <a:effectLst/>
              <a:latin typeface="Arial" charset="0"/>
            </a:endParaRPr>
          </a:p>
        </p:txBody>
      </p:sp>
      <p:graphicFrame>
        <p:nvGraphicFramePr>
          <p:cNvPr id="2050" name="Object 2048"/>
          <p:cNvGraphicFramePr>
            <a:graphicFrameLocks noChangeAspect="1"/>
          </p:cNvGraphicFramePr>
          <p:nvPr/>
        </p:nvGraphicFramePr>
        <p:xfrm>
          <a:off x="3000375" y="5429250"/>
          <a:ext cx="3517900" cy="1092200"/>
        </p:xfrm>
        <a:graphic>
          <a:graphicData uri="http://schemas.openxmlformats.org/presentationml/2006/ole">
            <p:oleObj spid="_x0000_s2050" name="ClipArt" r:id="rId3" imgW="1947600" imgH="1075320" progId="MS_ClipArt_Gallery.2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5"/>
          <p:cNvSpPr txBox="1">
            <a:spLocks noChangeArrowheads="1"/>
          </p:cNvSpPr>
          <p:nvPr/>
        </p:nvSpPr>
        <p:spPr bwMode="auto">
          <a:xfrm>
            <a:off x="1428750" y="285750"/>
            <a:ext cx="6286500" cy="584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it-IT" sz="3200" b="1"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MONITORAGGIO BIOLOGICO</a:t>
            </a:r>
            <a:endParaRPr lang="it-IT" sz="3200">
              <a:solidFill>
                <a:srgbClr val="00206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579" name="Rectangle 10"/>
          <p:cNvSpPr>
            <a:spLocks noChangeArrowheads="1"/>
          </p:cNvSpPr>
          <p:nvPr/>
        </p:nvSpPr>
        <p:spPr bwMode="auto">
          <a:xfrm>
            <a:off x="214313" y="1857375"/>
            <a:ext cx="8715375" cy="1714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indent="-190500" algn="ctr" eaLnBrk="1" hangingPunct="1">
              <a:spcBef>
                <a:spcPts val="300"/>
              </a:spcBef>
            </a:pPr>
            <a:r>
              <a:rPr lang="it-IT" sz="20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MISURA, USUALMENTE NEL SANGUE, URINE E ARIA ESPIRATA DEL SOGGETTO ESPOSTO, DEGLI AGENTI CHIMICI PRESENTI NEL LUOGO DI LAVORO O DEI LORO METABOLITI PER VALUTARE L’ESPOSIZIONE E IL RISCHIO PER LA SALUTE IN RAPPORTO AD APPROPRIATI VALORI DI RIFERIMENTO. </a:t>
            </a:r>
          </a:p>
        </p:txBody>
      </p:sp>
      <p:sp>
        <p:nvSpPr>
          <p:cNvPr id="24580" name="CasellaDiTesto 3"/>
          <p:cNvSpPr txBox="1">
            <a:spLocks noChangeArrowheads="1"/>
          </p:cNvSpPr>
          <p:nvPr/>
        </p:nvSpPr>
        <p:spPr bwMode="auto">
          <a:xfrm>
            <a:off x="142875" y="4786313"/>
            <a:ext cx="8858250" cy="1625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20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EVITARE CHE L’ESPOSIZIONE DEL LAVORATORE A SOSTANZE PRESENTI NELL’AMBIENTE DI LAVORO RAGGIUNGA LIVELLI CAPACI DI PROVOCARE EFFETTI AVVERSI.</a:t>
            </a:r>
          </a:p>
          <a:p>
            <a:pPr algn="ctr"/>
            <a:r>
              <a:rPr lang="it-IT" sz="20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TALE SCOPO È OTTENUTO PER MEZZO DEGLI </a:t>
            </a:r>
          </a:p>
          <a:p>
            <a:pPr algn="ctr"/>
            <a:r>
              <a:rPr lang="it-IT" sz="20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INDICATORI BIOLOGICI.</a:t>
            </a:r>
          </a:p>
        </p:txBody>
      </p:sp>
      <p:sp>
        <p:nvSpPr>
          <p:cNvPr id="24581" name="Rettangolo 4"/>
          <p:cNvSpPr>
            <a:spLocks noChangeArrowheads="1"/>
          </p:cNvSpPr>
          <p:nvPr/>
        </p:nvSpPr>
        <p:spPr bwMode="auto">
          <a:xfrm>
            <a:off x="3419475" y="1214438"/>
            <a:ext cx="1881188" cy="406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190500" algn="ctr" eaLnBrk="1" hangingPunct="1">
              <a:spcBef>
                <a:spcPts val="300"/>
              </a:spcBef>
            </a:pPr>
            <a:r>
              <a:rPr lang="it-IT" sz="20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DEFINIZIONE</a:t>
            </a:r>
          </a:p>
        </p:txBody>
      </p:sp>
      <p:sp>
        <p:nvSpPr>
          <p:cNvPr id="6" name="Rettangolo 5"/>
          <p:cNvSpPr/>
          <p:nvPr/>
        </p:nvSpPr>
        <p:spPr>
          <a:xfrm>
            <a:off x="3643313" y="4071938"/>
            <a:ext cx="1552575" cy="400050"/>
          </a:xfrm>
          <a:prstGeom prst="rect">
            <a:avLst/>
          </a:prstGeom>
          <a:solidFill>
            <a:srgbClr val="FF9966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2000" dirty="0">
                <a:solidFill>
                  <a:srgbClr val="003399"/>
                </a:solidFill>
                <a:effectLst/>
                <a:latin typeface="Arial" pitchFamily="34" charset="0"/>
                <a:cs typeface="Arial" pitchFamily="34" charset="0"/>
              </a:rPr>
              <a:t>OBIETTIVO</a:t>
            </a:r>
            <a:endParaRPr lang="it-IT" sz="2000" dirty="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560388" y="6042025"/>
            <a:ext cx="1857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>
              <a:effectLst/>
            </a:endParaRPr>
          </a:p>
        </p:txBody>
      </p:sp>
      <p:sp>
        <p:nvSpPr>
          <p:cNvPr id="25603" name="Rettangolo 5"/>
          <p:cNvSpPr>
            <a:spLocks noChangeArrowheads="1"/>
          </p:cNvSpPr>
          <p:nvPr/>
        </p:nvSpPr>
        <p:spPr bwMode="auto">
          <a:xfrm>
            <a:off x="1643063" y="142875"/>
            <a:ext cx="6378575" cy="554038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 eaLnBrk="1" hangingPunct="1">
              <a:buFont typeface="Wingdings" pitchFamily="2" charset="2"/>
              <a:buNone/>
            </a:pPr>
            <a:r>
              <a:rPr lang="it-IT" sz="3000" b="1"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INDICATORI DI DOSE INTERNA </a:t>
            </a:r>
            <a:endParaRPr lang="it-IT" sz="3000">
              <a:solidFill>
                <a:srgbClr val="00206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214313" y="714375"/>
            <a:ext cx="8643937" cy="3390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indent="-457200" eaLnBrk="1" hangingPunct="1">
              <a:lnSpc>
                <a:spcPct val="155000"/>
              </a:lnSpc>
              <a:defRPr/>
            </a:pPr>
            <a:r>
              <a:rPr lang="it-IT" sz="1600" dirty="0">
                <a:solidFill>
                  <a:srgbClr val="003399"/>
                </a:solidFill>
                <a:effectLst/>
                <a:latin typeface="Arial" pitchFamily="34" charset="0"/>
                <a:cs typeface="Arial" pitchFamily="34" charset="0"/>
              </a:rPr>
              <a:t>Sono rappresentati dalla sostanza tal quale e/o dai suoi metaboliti e permettono di valutare l’entità dell’esposizione a una determinata sostanza presente nell’ambiente di lavoro.</a:t>
            </a:r>
            <a:r>
              <a:rPr lang="it-IT" sz="1600" dirty="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 Integrano le diverse vie di assorbimento;</a:t>
            </a:r>
          </a:p>
          <a:p>
            <a:pPr marL="457200" indent="-457200" eaLnBrk="1" hangingPunct="1">
              <a:lnSpc>
                <a:spcPct val="155000"/>
              </a:lnSpc>
              <a:buFontTx/>
              <a:buChar char="-"/>
              <a:defRPr/>
            </a:pPr>
            <a:r>
              <a:rPr lang="it-IT" sz="1600" dirty="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Tengono conto del carico di lavoro;</a:t>
            </a:r>
          </a:p>
          <a:p>
            <a:pPr marL="457200" indent="-457200" eaLnBrk="1" hangingPunct="1">
              <a:lnSpc>
                <a:spcPct val="155000"/>
              </a:lnSpc>
              <a:buFontTx/>
              <a:buChar char="-"/>
              <a:defRPr/>
            </a:pPr>
            <a:r>
              <a:rPr lang="it-IT" sz="1600" dirty="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Risentono dei dispositivi di protezione individuale;</a:t>
            </a:r>
          </a:p>
          <a:p>
            <a:pPr marL="457200" indent="-457200" eaLnBrk="1" hangingPunct="1">
              <a:lnSpc>
                <a:spcPct val="155000"/>
              </a:lnSpc>
              <a:buFontTx/>
              <a:buChar char="-"/>
              <a:defRPr/>
            </a:pPr>
            <a:r>
              <a:rPr lang="it-IT" sz="1600" dirty="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Dipendono dalle caratteristiche individuali dei soggetti;</a:t>
            </a:r>
          </a:p>
          <a:p>
            <a:pPr marL="457200" indent="-457200" eaLnBrk="1" hangingPunct="1">
              <a:lnSpc>
                <a:spcPct val="155000"/>
              </a:lnSpc>
              <a:buFontTx/>
              <a:buChar char="-"/>
              <a:defRPr/>
            </a:pPr>
            <a:r>
              <a:rPr lang="it-IT" sz="1600" dirty="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Consentono la sorveglianza del rischio;</a:t>
            </a:r>
          </a:p>
          <a:p>
            <a:pPr marL="457200" indent="-457200" eaLnBrk="1" hangingPunct="1">
              <a:lnSpc>
                <a:spcPct val="155000"/>
              </a:lnSpc>
              <a:buFontTx/>
              <a:buChar char="-"/>
              <a:defRPr/>
            </a:pPr>
            <a:r>
              <a:rPr lang="it-IT" sz="1600" dirty="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Sono correlabili alle concentrazioni ambientali.</a:t>
            </a:r>
          </a:p>
          <a:p>
            <a:pPr>
              <a:defRPr/>
            </a:pPr>
            <a:r>
              <a:rPr lang="it-IT" sz="1600" dirty="0">
                <a:solidFill>
                  <a:srgbClr val="003399"/>
                </a:solidFill>
                <a:effectLst/>
                <a:latin typeface="Arial" pitchFamily="34" charset="0"/>
                <a:cs typeface="Arial" pitchFamily="34" charset="0"/>
              </a:rPr>
              <a:t>Sono suddivisi in :</a:t>
            </a:r>
          </a:p>
        </p:txBody>
      </p:sp>
      <p:sp>
        <p:nvSpPr>
          <p:cNvPr id="25605" name="CasellaDiTesto 6"/>
          <p:cNvSpPr txBox="1">
            <a:spLocks noChangeArrowheads="1"/>
          </p:cNvSpPr>
          <p:nvPr/>
        </p:nvSpPr>
        <p:spPr bwMode="auto">
          <a:xfrm>
            <a:off x="357188" y="4071938"/>
            <a:ext cx="1857375" cy="830262"/>
          </a:xfrm>
          <a:prstGeom prst="rect">
            <a:avLst/>
          </a:prstGeom>
          <a:solidFill>
            <a:srgbClr val="FF996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16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INDICATORI</a:t>
            </a:r>
          </a:p>
          <a:p>
            <a:pPr algn="ctr"/>
            <a:r>
              <a:rPr lang="it-IT" sz="16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Di</a:t>
            </a:r>
          </a:p>
          <a:p>
            <a:pPr algn="ctr"/>
            <a:r>
              <a:rPr lang="it-IT" sz="16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ESPOSIZIONE</a:t>
            </a:r>
          </a:p>
        </p:txBody>
      </p:sp>
      <p:sp>
        <p:nvSpPr>
          <p:cNvPr id="25606" name="CasellaDiTesto 7"/>
          <p:cNvSpPr txBox="1">
            <a:spLocks noChangeArrowheads="1"/>
          </p:cNvSpPr>
          <p:nvPr/>
        </p:nvSpPr>
        <p:spPr bwMode="auto">
          <a:xfrm>
            <a:off x="2357438" y="4214813"/>
            <a:ext cx="6643687" cy="584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16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Quando la loro quantità è correlabile alla quantità di sostanza presente nell’ambiente di lavoro</a:t>
            </a:r>
          </a:p>
        </p:txBody>
      </p:sp>
      <p:sp>
        <p:nvSpPr>
          <p:cNvPr id="25607" name="CasellaDiTesto 8"/>
          <p:cNvSpPr txBox="1">
            <a:spLocks noChangeArrowheads="1"/>
          </p:cNvSpPr>
          <p:nvPr/>
        </p:nvSpPr>
        <p:spPr bwMode="auto">
          <a:xfrm>
            <a:off x="357188" y="5000625"/>
            <a:ext cx="1857375" cy="830263"/>
          </a:xfrm>
          <a:prstGeom prst="rect">
            <a:avLst/>
          </a:prstGeom>
          <a:solidFill>
            <a:srgbClr val="FF996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16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INDICATORI</a:t>
            </a:r>
          </a:p>
          <a:p>
            <a:pPr algn="ctr"/>
            <a:r>
              <a:rPr lang="it-IT" sz="16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Di</a:t>
            </a:r>
          </a:p>
          <a:p>
            <a:pPr algn="ctr"/>
            <a:r>
              <a:rPr lang="it-IT" sz="16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ACCUMULO</a:t>
            </a:r>
          </a:p>
        </p:txBody>
      </p:sp>
      <p:sp>
        <p:nvSpPr>
          <p:cNvPr id="25608" name="CasellaDiTesto 9"/>
          <p:cNvSpPr txBox="1">
            <a:spLocks noChangeArrowheads="1"/>
          </p:cNvSpPr>
          <p:nvPr/>
        </p:nvSpPr>
        <p:spPr bwMode="auto">
          <a:xfrm>
            <a:off x="2357438" y="5143500"/>
            <a:ext cx="6500812" cy="584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16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Quantità di un tossico accumulata nell’organismo o nei tessuti da cui può essere rilasciato.</a:t>
            </a:r>
          </a:p>
        </p:txBody>
      </p:sp>
      <p:sp>
        <p:nvSpPr>
          <p:cNvPr id="25609" name="CasellaDiTesto 11"/>
          <p:cNvSpPr txBox="1">
            <a:spLocks noChangeArrowheads="1"/>
          </p:cNvSpPr>
          <p:nvPr/>
        </p:nvSpPr>
        <p:spPr bwMode="auto">
          <a:xfrm>
            <a:off x="357188" y="5929313"/>
            <a:ext cx="1857375" cy="830262"/>
          </a:xfrm>
          <a:prstGeom prst="rect">
            <a:avLst/>
          </a:prstGeom>
          <a:solidFill>
            <a:srgbClr val="FF996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16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INDICATORI</a:t>
            </a:r>
          </a:p>
          <a:p>
            <a:pPr algn="ctr"/>
            <a:r>
              <a:rPr lang="it-IT" sz="16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Di</a:t>
            </a:r>
          </a:p>
          <a:p>
            <a:pPr algn="ctr"/>
            <a:r>
              <a:rPr lang="it-IT" sz="16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DOSE VERA</a:t>
            </a:r>
          </a:p>
        </p:txBody>
      </p:sp>
      <p:sp>
        <p:nvSpPr>
          <p:cNvPr id="25610" name="CasellaDiTesto 12"/>
          <p:cNvSpPr txBox="1">
            <a:spLocks noChangeArrowheads="1"/>
          </p:cNvSpPr>
          <p:nvPr/>
        </p:nvSpPr>
        <p:spPr bwMode="auto">
          <a:xfrm>
            <a:off x="2357438" y="6072188"/>
            <a:ext cx="6500812" cy="584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16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Misura del tossico metabolicamente attivo nel sito dove esercita i suoi effetti lesivi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1357313" y="428625"/>
            <a:ext cx="6500812" cy="584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 eaLnBrk="1" hangingPunct="1"/>
            <a:r>
              <a:rPr lang="it-IT" sz="3200" b="1"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INDICATORI DI EFFETTO</a:t>
            </a: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381000" y="990600"/>
            <a:ext cx="8763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800">
              <a:effectLst/>
              <a:latin typeface="Comic Sans MS" pitchFamily="66" charset="0"/>
            </a:endParaRPr>
          </a:p>
        </p:txBody>
      </p:sp>
      <p:sp>
        <p:nvSpPr>
          <p:cNvPr id="26628" name="Text Box 9"/>
          <p:cNvSpPr txBox="1">
            <a:spLocks noChangeArrowheads="1"/>
          </p:cNvSpPr>
          <p:nvPr/>
        </p:nvSpPr>
        <p:spPr bwMode="auto">
          <a:xfrm>
            <a:off x="214313" y="3857625"/>
            <a:ext cx="8572500" cy="862013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it-IT" sz="20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Permettono di valutare l’effetto di una esposizione a un tossico, quando ancora non si sono verificate alterazioni cellulari;</a:t>
            </a:r>
          </a:p>
        </p:txBody>
      </p:sp>
      <p:sp>
        <p:nvSpPr>
          <p:cNvPr id="26629" name="Text Box 11"/>
          <p:cNvSpPr txBox="1">
            <a:spLocks noChangeArrowheads="1"/>
          </p:cNvSpPr>
          <p:nvPr/>
        </p:nvSpPr>
        <p:spPr bwMode="auto">
          <a:xfrm>
            <a:off x="214313" y="5857875"/>
            <a:ext cx="8572500" cy="461963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it-IT" sz="20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Evidenziano effetti biologici precoci che possono essere ancora reversibili.</a:t>
            </a:r>
          </a:p>
        </p:txBody>
      </p:sp>
      <p:sp>
        <p:nvSpPr>
          <p:cNvPr id="6" name="Rettangolo 5"/>
          <p:cNvSpPr/>
          <p:nvPr/>
        </p:nvSpPr>
        <p:spPr>
          <a:xfrm>
            <a:off x="1571625" y="3214688"/>
            <a:ext cx="5572125" cy="436562"/>
          </a:xfrm>
          <a:prstGeom prst="rect">
            <a:avLst/>
          </a:prstGeom>
          <a:solidFill>
            <a:srgbClr val="FF9966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it-IT" sz="22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INDICATORI DI EFFETTO SUBCRITICO </a:t>
            </a:r>
            <a:endParaRPr lang="it-IT" sz="22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1928813" y="5143500"/>
            <a:ext cx="4929187" cy="436563"/>
          </a:xfrm>
          <a:prstGeom prst="rect">
            <a:avLst/>
          </a:prstGeom>
          <a:solidFill>
            <a:srgbClr val="FF9966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it-IT" sz="22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INDICATORI DI EFFETTO CRITICO </a:t>
            </a:r>
            <a:endParaRPr lang="it-IT" sz="22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6632" name="CasellaDiTesto 7"/>
          <p:cNvSpPr txBox="1">
            <a:spLocks noChangeArrowheads="1"/>
          </p:cNvSpPr>
          <p:nvPr/>
        </p:nvSpPr>
        <p:spPr bwMode="auto">
          <a:xfrm>
            <a:off x="142875" y="1357313"/>
            <a:ext cx="8643938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20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Permettono di valutare il rischio per la salute attraverso lo studio degli effetti precoci e reversibili a carico dell’organo critico,</a:t>
            </a:r>
          </a:p>
          <a:p>
            <a:pPr algn="ctr"/>
            <a:r>
              <a:rPr lang="it-IT" sz="20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ovvero dell’organo nel quale per primo avvengono le modificazioni biochimiche e strutturali in seguito all’esposizione ad una sostanza tossica presente nell’ambiente di lavoro.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428750" y="428625"/>
            <a:ext cx="6429375" cy="461963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 eaLnBrk="1" hangingPunct="1"/>
            <a:r>
              <a:rPr lang="it-IT" b="1"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INDICATORI DI SUSCETTIBILITA’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85750" y="1214438"/>
            <a:ext cx="8439150" cy="2489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4" algn="ctr" eaLnBrk="1" hangingPunct="1">
              <a:lnSpc>
                <a:spcPct val="160000"/>
              </a:lnSpc>
            </a:pPr>
            <a:r>
              <a:rPr lang="it-IT" sz="20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Condizioni individuali,congenite o acquisite che possono determinare una diversa probabilità di sviluppare una malattia come </a:t>
            </a:r>
          </a:p>
          <a:p>
            <a:pPr marL="0" lvl="4" algn="ctr" eaLnBrk="1" hangingPunct="1">
              <a:lnSpc>
                <a:spcPct val="160000"/>
              </a:lnSpc>
            </a:pPr>
            <a:r>
              <a:rPr lang="it-IT" sz="20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conseguenza dell’esposizione professionale a sostanze chimiche. </a:t>
            </a:r>
          </a:p>
          <a:p>
            <a:pPr marL="0" lvl="4" algn="ctr" eaLnBrk="1" hangingPunct="1">
              <a:lnSpc>
                <a:spcPct val="160000"/>
              </a:lnSpc>
            </a:pPr>
            <a:r>
              <a:rPr lang="it-IT" sz="20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La condizione di ipersuscettibilità si evidenzia maggiormente </a:t>
            </a:r>
          </a:p>
          <a:p>
            <a:pPr marL="0" lvl="4" algn="ctr" eaLnBrk="1" hangingPunct="1">
              <a:lnSpc>
                <a:spcPct val="160000"/>
              </a:lnSpc>
            </a:pPr>
            <a:r>
              <a:rPr lang="it-IT" sz="20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per bassi livelli di esposizione. 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43063" y="4143375"/>
            <a:ext cx="5786437" cy="430213"/>
          </a:xfrm>
          <a:prstGeom prst="rect">
            <a:avLst/>
          </a:prstGeom>
          <a:solidFill>
            <a:srgbClr val="FFFF00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it-IT" sz="2200" b="1"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CONDIZIONE DI IPERSUSCETTIBILITA’</a:t>
            </a:r>
          </a:p>
        </p:txBody>
      </p:sp>
      <p:sp>
        <p:nvSpPr>
          <p:cNvPr id="27653" name="AutoShape 6"/>
          <p:cNvSpPr>
            <a:spLocks noChangeArrowheads="1"/>
          </p:cNvSpPr>
          <p:nvPr/>
        </p:nvSpPr>
        <p:spPr bwMode="auto">
          <a:xfrm>
            <a:off x="2357438" y="4714875"/>
            <a:ext cx="762000" cy="762000"/>
          </a:xfrm>
          <a:prstGeom prst="upArrow">
            <a:avLst>
              <a:gd name="adj1" fmla="val 50000"/>
              <a:gd name="adj2" fmla="val 44444"/>
            </a:avLst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sz="2800">
              <a:effectLst/>
              <a:latin typeface="Comic Sans MS" pitchFamily="66" charset="0"/>
            </a:endParaRPr>
          </a:p>
        </p:txBody>
      </p:sp>
      <p:sp>
        <p:nvSpPr>
          <p:cNvPr id="27654" name="AutoShape 7"/>
          <p:cNvSpPr>
            <a:spLocks noChangeArrowheads="1"/>
          </p:cNvSpPr>
          <p:nvPr/>
        </p:nvSpPr>
        <p:spPr bwMode="auto">
          <a:xfrm>
            <a:off x="5786438" y="4714875"/>
            <a:ext cx="762000" cy="762000"/>
          </a:xfrm>
          <a:prstGeom prst="upArrow">
            <a:avLst>
              <a:gd name="adj1" fmla="val 50000"/>
              <a:gd name="adj2" fmla="val 44444"/>
            </a:avLst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sz="2800">
              <a:effectLst/>
              <a:latin typeface="Comic Sans MS" pitchFamily="66" charset="0"/>
            </a:endParaRPr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1500188" y="5643563"/>
            <a:ext cx="2286000" cy="400050"/>
          </a:xfrm>
          <a:prstGeom prst="rect">
            <a:avLst/>
          </a:prstGeom>
          <a:solidFill>
            <a:schemeClr val="bg1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it-IT" sz="2000"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Fattori genetici</a:t>
            </a:r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4929188" y="5643563"/>
            <a:ext cx="2428875" cy="400050"/>
          </a:xfrm>
          <a:prstGeom prst="rect">
            <a:avLst/>
          </a:prstGeom>
          <a:solidFill>
            <a:schemeClr val="bg1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it-IT" sz="2000">
                <a:solidFill>
                  <a:srgbClr val="002060"/>
                </a:solidFill>
                <a:effectLst/>
                <a:latin typeface="Arial" charset="0"/>
                <a:cs typeface="Arial" charset="0"/>
              </a:rPr>
              <a:t>Fattori acquisiti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3048000" y="5314950"/>
            <a:ext cx="2971800" cy="1390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5124" name="Rectangle 5"/>
          <p:cNvSpPr>
            <a:spLocks noGrp="1" noChangeArrowheads="1"/>
          </p:cNvSpPr>
          <p:nvPr>
            <p:ph idx="1"/>
          </p:nvPr>
        </p:nvSpPr>
        <p:spPr>
          <a:xfrm>
            <a:off x="857250" y="500063"/>
            <a:ext cx="7416800" cy="500062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it-IT" sz="2600" b="1" smtClean="0">
                <a:solidFill>
                  <a:srgbClr val="002060"/>
                </a:solidFill>
                <a:latin typeface="Arial" charset="0"/>
              </a:rPr>
              <a:t>VALORE LIMITE BIOLOGICO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endParaRPr lang="it-IT" sz="2600" b="1" smtClean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571500" y="1500188"/>
            <a:ext cx="7858125" cy="1936750"/>
          </a:xfrm>
          <a:prstGeom prst="rect">
            <a:avLst/>
          </a:prstGeom>
          <a:noFill/>
          <a:ln w="12700">
            <a:solidFill>
              <a:srgbClr val="003399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defTabSz="762000"/>
            <a:endParaRPr lang="it-IT" sz="2000">
              <a:solidFill>
                <a:srgbClr val="003399"/>
              </a:solidFill>
              <a:effectLst/>
              <a:latin typeface="Arial" charset="0"/>
            </a:endParaRPr>
          </a:p>
          <a:p>
            <a:pPr algn="ctr" defTabSz="762000"/>
            <a:r>
              <a:rPr lang="it-IT" sz="2000">
                <a:solidFill>
                  <a:srgbClr val="003399"/>
                </a:solidFill>
                <a:effectLst/>
                <a:latin typeface="Arial" charset="0"/>
              </a:rPr>
              <a:t>Il limite della concentrazione del relativo agente, di un suo metabolita, o di un indicatore di effetto, nell’appropriato mezzo biologico; un primo elenco di tali valori è riportato nell’allegato XXXIX (D.Lgs.81/08).</a:t>
            </a:r>
          </a:p>
          <a:p>
            <a:pPr algn="ctr" defTabSz="762000"/>
            <a:endParaRPr lang="it-IT" sz="2000">
              <a:solidFill>
                <a:srgbClr val="003399"/>
              </a:solidFill>
              <a:effectLst/>
            </a:endParaRP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2946400" y="5370513"/>
            <a:ext cx="5283200" cy="892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graphicFrame>
        <p:nvGraphicFramePr>
          <p:cNvPr id="5122" name="Object 1024"/>
          <p:cNvGraphicFramePr>
            <a:graphicFrameLocks noChangeAspect="1"/>
          </p:cNvGraphicFramePr>
          <p:nvPr/>
        </p:nvGraphicFramePr>
        <p:xfrm>
          <a:off x="2928938" y="3857625"/>
          <a:ext cx="3214687" cy="2757488"/>
        </p:xfrm>
        <a:graphic>
          <a:graphicData uri="http://schemas.openxmlformats.org/presentationml/2006/ole">
            <p:oleObj spid="_x0000_s5122" name="Fotografia di Photo Editor " r:id="rId3" imgW="2742857" imgH="2742857" progId="MSPhotoEd.3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ChangeArrowheads="1"/>
          </p:cNvSpPr>
          <p:nvPr/>
        </p:nvSpPr>
        <p:spPr bwMode="auto">
          <a:xfrm>
            <a:off x="3048000" y="5314950"/>
            <a:ext cx="2971800" cy="1390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28675" name="Rectangle 1029"/>
          <p:cNvSpPr>
            <a:spLocks noGrp="1" noChangeArrowheads="1"/>
          </p:cNvSpPr>
          <p:nvPr>
            <p:ph idx="1"/>
          </p:nvPr>
        </p:nvSpPr>
        <p:spPr>
          <a:xfrm>
            <a:off x="1785938" y="285750"/>
            <a:ext cx="6197600" cy="685800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buFont typeface="Monotype Sorts" pitchFamily="2" charset="2"/>
              <a:buNone/>
            </a:pPr>
            <a:r>
              <a:rPr lang="it-IT" b="1" smtClean="0">
                <a:solidFill>
                  <a:srgbClr val="002060"/>
                </a:solidFill>
                <a:latin typeface="Arial" charset="0"/>
              </a:rPr>
              <a:t>VALUTAZIONE DEI RISCHI</a:t>
            </a:r>
            <a:endParaRPr lang="it-IT" smtClean="0">
              <a:solidFill>
                <a:srgbClr val="002060"/>
              </a:solidFill>
              <a:latin typeface="Arial" charset="0"/>
            </a:endParaRPr>
          </a:p>
          <a:p>
            <a:pPr algn="ctr" eaLnBrk="1" hangingPunct="1">
              <a:buFont typeface="Monotype Sorts" pitchFamily="2" charset="2"/>
              <a:buNone/>
            </a:pPr>
            <a:endParaRPr lang="it-IT" smtClean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28676" name="Rectangle 1030"/>
          <p:cNvSpPr>
            <a:spLocks noChangeArrowheads="1"/>
          </p:cNvSpPr>
          <p:nvPr/>
        </p:nvSpPr>
        <p:spPr bwMode="auto">
          <a:xfrm>
            <a:off x="2857500" y="928688"/>
            <a:ext cx="4214813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defTabSz="762000"/>
            <a:r>
              <a:rPr lang="it-IT" sz="1800" b="1">
                <a:solidFill>
                  <a:srgbClr val="002060"/>
                </a:solidFill>
                <a:effectLst/>
                <a:latin typeface="Arial" charset="0"/>
              </a:rPr>
              <a:t>Il D.L. prende in considerazione</a:t>
            </a:r>
            <a:endParaRPr lang="it-IT" sz="1800" b="1">
              <a:solidFill>
                <a:srgbClr val="002060"/>
              </a:solidFill>
              <a:effectLst/>
            </a:endParaRPr>
          </a:p>
        </p:txBody>
      </p:sp>
      <p:sp>
        <p:nvSpPr>
          <p:cNvPr id="28677" name="Rectangle 1031"/>
          <p:cNvSpPr>
            <a:spLocks noChangeArrowheads="1"/>
          </p:cNvSpPr>
          <p:nvPr/>
        </p:nvSpPr>
        <p:spPr bwMode="auto">
          <a:xfrm>
            <a:off x="642938" y="1785938"/>
            <a:ext cx="7858125" cy="452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it-IT" sz="1800">
                <a:solidFill>
                  <a:srgbClr val="003399"/>
                </a:solidFill>
                <a:effectLst/>
                <a:latin typeface="Arial" charset="0"/>
              </a:rPr>
              <a:t>a) Le proprietà pericolose;</a:t>
            </a:r>
          </a:p>
          <a:p>
            <a:pPr defTabSz="762000"/>
            <a:endParaRPr lang="it-IT" sz="1800">
              <a:solidFill>
                <a:srgbClr val="003399"/>
              </a:solidFill>
              <a:effectLst/>
              <a:latin typeface="Arial" charset="0"/>
            </a:endParaRPr>
          </a:p>
          <a:p>
            <a:pPr defTabSz="762000"/>
            <a:r>
              <a:rPr lang="it-IT" sz="1800">
                <a:solidFill>
                  <a:srgbClr val="003399"/>
                </a:solidFill>
                <a:effectLst/>
                <a:latin typeface="Arial" charset="0"/>
              </a:rPr>
              <a:t>b) le informazioni sulla salute e sulla sicurezza comunicate dal produttore o dal fornitore tramite la relativa scheda di sicurezza;</a:t>
            </a:r>
          </a:p>
          <a:p>
            <a:pPr defTabSz="762000"/>
            <a:endParaRPr lang="it-IT" sz="1800">
              <a:solidFill>
                <a:srgbClr val="003399"/>
              </a:solidFill>
              <a:effectLst/>
              <a:latin typeface="Arial" charset="0"/>
            </a:endParaRPr>
          </a:p>
          <a:p>
            <a:pPr defTabSz="762000"/>
            <a:r>
              <a:rPr lang="it-IT" sz="1800">
                <a:solidFill>
                  <a:srgbClr val="003399"/>
                </a:solidFill>
                <a:effectLst/>
                <a:latin typeface="Arial" charset="0"/>
              </a:rPr>
              <a:t>c) il livello, il tipo e la durata dell’esposizione;</a:t>
            </a:r>
          </a:p>
          <a:p>
            <a:pPr defTabSz="762000"/>
            <a:endParaRPr lang="it-IT" sz="1800">
              <a:solidFill>
                <a:srgbClr val="003399"/>
              </a:solidFill>
              <a:effectLst/>
              <a:latin typeface="Arial" charset="0"/>
            </a:endParaRPr>
          </a:p>
          <a:p>
            <a:pPr defTabSz="762000"/>
            <a:r>
              <a:rPr lang="it-IT" sz="1800">
                <a:solidFill>
                  <a:srgbClr val="003399"/>
                </a:solidFill>
                <a:effectLst/>
                <a:latin typeface="Arial" charset="0"/>
              </a:rPr>
              <a:t>d) le circostanze in cui viene svolto il lavoro in presenza di tali agenti, compresi la quantità degli stessi;</a:t>
            </a:r>
          </a:p>
          <a:p>
            <a:pPr defTabSz="762000"/>
            <a:endParaRPr lang="it-IT" sz="1800">
              <a:solidFill>
                <a:srgbClr val="003399"/>
              </a:solidFill>
              <a:effectLst/>
              <a:latin typeface="Arial" charset="0"/>
            </a:endParaRPr>
          </a:p>
          <a:p>
            <a:pPr defTabSz="762000"/>
            <a:r>
              <a:rPr lang="it-IT" sz="1800">
                <a:solidFill>
                  <a:srgbClr val="003399"/>
                </a:solidFill>
                <a:effectLst/>
                <a:latin typeface="Arial" charset="0"/>
              </a:rPr>
              <a:t>e) i valori limiti di esposizione professionale o i valori limiti biologici;</a:t>
            </a:r>
          </a:p>
          <a:p>
            <a:pPr defTabSz="762000"/>
            <a:endParaRPr lang="it-IT" sz="1800">
              <a:solidFill>
                <a:srgbClr val="003399"/>
              </a:solidFill>
              <a:effectLst/>
              <a:latin typeface="Arial" charset="0"/>
            </a:endParaRPr>
          </a:p>
          <a:p>
            <a:pPr defTabSz="762000"/>
            <a:r>
              <a:rPr lang="it-IT" sz="1800">
                <a:solidFill>
                  <a:srgbClr val="003399"/>
                </a:solidFill>
                <a:effectLst/>
                <a:latin typeface="Arial" charset="0"/>
              </a:rPr>
              <a:t>f) gli effetti delle misure preventive e protettive adottate o da adottare;</a:t>
            </a:r>
          </a:p>
          <a:p>
            <a:pPr defTabSz="762000"/>
            <a:endParaRPr lang="it-IT" sz="1800">
              <a:solidFill>
                <a:srgbClr val="003399"/>
              </a:solidFill>
              <a:effectLst/>
              <a:latin typeface="Arial" charset="0"/>
            </a:endParaRPr>
          </a:p>
          <a:p>
            <a:pPr defTabSz="762000"/>
            <a:r>
              <a:rPr lang="it-IT" sz="1800">
                <a:solidFill>
                  <a:srgbClr val="003399"/>
                </a:solidFill>
                <a:effectLst/>
                <a:latin typeface="Arial" charset="0"/>
              </a:rPr>
              <a:t>g) se disponibili, le conclusioni tratte da eventuali azioni di sorveglianza sanitaria già intraprese.</a:t>
            </a:r>
          </a:p>
        </p:txBody>
      </p:sp>
      <p:sp>
        <p:nvSpPr>
          <p:cNvPr id="73736" name="Rectangle 1032"/>
          <p:cNvSpPr>
            <a:spLocks noChangeArrowheads="1"/>
          </p:cNvSpPr>
          <p:nvPr/>
        </p:nvSpPr>
        <p:spPr bwMode="auto">
          <a:xfrm>
            <a:off x="2946400" y="5370513"/>
            <a:ext cx="5283200" cy="892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3048000" y="5314950"/>
            <a:ext cx="2971800" cy="1390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29699" name="Rectangle 4"/>
          <p:cNvSpPr>
            <a:spLocks noGrp="1" noChangeArrowheads="1"/>
          </p:cNvSpPr>
          <p:nvPr>
            <p:ph idx="1"/>
          </p:nvPr>
        </p:nvSpPr>
        <p:spPr>
          <a:xfrm>
            <a:off x="785813" y="428625"/>
            <a:ext cx="7545387" cy="642938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r>
              <a:rPr lang="it-IT" b="1" smtClean="0">
                <a:solidFill>
                  <a:srgbClr val="002060"/>
                </a:solidFill>
                <a:latin typeface="Arial" charset="0"/>
              </a:rPr>
              <a:t>LA COMUNICAZIONE DEI RISCHI</a:t>
            </a:r>
            <a:endParaRPr lang="it-IT" smtClean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2946400" y="5370513"/>
            <a:ext cx="5283200" cy="892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pic>
        <p:nvPicPr>
          <p:cNvPr id="29701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0" y="1357313"/>
            <a:ext cx="8039100" cy="5143500"/>
          </a:xfrm>
          <a:prstGeom prst="rect">
            <a:avLst/>
          </a:prstGeom>
          <a:noFill/>
          <a:ln w="12700">
            <a:solidFill>
              <a:srgbClr val="003399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026"/>
          <p:cNvSpPr>
            <a:spLocks noChangeArrowheads="1"/>
          </p:cNvSpPr>
          <p:nvPr/>
        </p:nvSpPr>
        <p:spPr bwMode="auto">
          <a:xfrm>
            <a:off x="3048000" y="5314950"/>
            <a:ext cx="2971800" cy="1390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121861" name="Rectangle 1029"/>
          <p:cNvSpPr>
            <a:spLocks noChangeArrowheads="1"/>
          </p:cNvSpPr>
          <p:nvPr/>
        </p:nvSpPr>
        <p:spPr bwMode="auto">
          <a:xfrm>
            <a:off x="2946400" y="5370513"/>
            <a:ext cx="5283200" cy="892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pic>
        <p:nvPicPr>
          <p:cNvPr id="30724" name="Picture 103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1285875"/>
            <a:ext cx="8172450" cy="5357813"/>
          </a:xfrm>
          <a:prstGeom prst="rect">
            <a:avLst/>
          </a:prstGeom>
          <a:noFill/>
          <a:ln w="12700">
            <a:solidFill>
              <a:srgbClr val="003399"/>
            </a:solidFill>
            <a:miter lim="800000"/>
            <a:headEnd/>
            <a:tailEnd/>
          </a:ln>
        </p:spPr>
      </p:pic>
      <p:sp>
        <p:nvSpPr>
          <p:cNvPr id="30725" name="Rectangle 4"/>
          <p:cNvSpPr>
            <a:spLocks noGrp="1" noChangeArrowheads="1"/>
          </p:cNvSpPr>
          <p:nvPr>
            <p:ph idx="1"/>
          </p:nvPr>
        </p:nvSpPr>
        <p:spPr>
          <a:xfrm>
            <a:off x="714375" y="357188"/>
            <a:ext cx="7545388" cy="714375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it-IT" b="1" smtClean="0">
                <a:solidFill>
                  <a:srgbClr val="002060"/>
                </a:solidFill>
                <a:latin typeface="Arial" charset="0"/>
              </a:rPr>
              <a:t>LA COMUNICAZIONE DEI RISCHI</a:t>
            </a:r>
            <a:endParaRPr lang="it-IT" smtClean="0">
              <a:solidFill>
                <a:srgbClr val="002060"/>
              </a:solidFill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4098"/>
          <p:cNvSpPr>
            <a:spLocks noChangeArrowheads="1"/>
          </p:cNvSpPr>
          <p:nvPr/>
        </p:nvSpPr>
        <p:spPr bwMode="auto">
          <a:xfrm>
            <a:off x="3048000" y="5314950"/>
            <a:ext cx="2971800" cy="1390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31747" name="Rectangle 4101"/>
          <p:cNvSpPr>
            <a:spLocks noGrp="1" noChangeArrowheads="1"/>
          </p:cNvSpPr>
          <p:nvPr>
            <p:ph idx="1"/>
          </p:nvPr>
        </p:nvSpPr>
        <p:spPr>
          <a:xfrm>
            <a:off x="857250" y="214313"/>
            <a:ext cx="7416800" cy="685800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buFont typeface="Monotype Sorts" pitchFamily="2" charset="2"/>
              <a:buNone/>
            </a:pPr>
            <a:r>
              <a:rPr lang="it-IT" b="1" smtClean="0">
                <a:solidFill>
                  <a:srgbClr val="002060"/>
                </a:solidFill>
                <a:latin typeface="Arial" charset="0"/>
              </a:rPr>
              <a:t>SCHEDA DI SICUREZZA</a:t>
            </a:r>
          </a:p>
          <a:p>
            <a:pPr eaLnBrk="1" hangingPunct="1">
              <a:buFont typeface="Monotype Sorts" pitchFamily="2" charset="2"/>
              <a:buNone/>
            </a:pPr>
            <a:endParaRPr lang="it-IT" smtClean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165892" name="Rectangle 4100"/>
          <p:cNvSpPr>
            <a:spLocks noChangeArrowheads="1"/>
          </p:cNvSpPr>
          <p:nvPr/>
        </p:nvSpPr>
        <p:spPr bwMode="auto">
          <a:xfrm>
            <a:off x="2946400" y="5370513"/>
            <a:ext cx="5283200" cy="892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31749" name="Rectangle 4102"/>
          <p:cNvSpPr>
            <a:spLocks noChangeArrowheads="1"/>
          </p:cNvSpPr>
          <p:nvPr/>
        </p:nvSpPr>
        <p:spPr bwMode="auto">
          <a:xfrm>
            <a:off x="642938" y="2928938"/>
            <a:ext cx="8075612" cy="363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it-IT" sz="2000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accompagnano obbligatoriamente l’immissione sul mercato di sostanze e preparati pericolosi;</a:t>
            </a:r>
          </a:p>
          <a:p>
            <a:pPr marL="457200" indent="-4572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it-IT" sz="20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sono una vera e propria guida alla manipolazione sicura da parte di chi utilizza professionalmente un prodotto pericoloso;</a:t>
            </a:r>
          </a:p>
          <a:p>
            <a:pPr marL="457200" indent="-4572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it-IT" sz="20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contengono 16 informazioni;</a:t>
            </a:r>
          </a:p>
          <a:p>
            <a:pPr marL="457200" indent="-4572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it-IT" sz="2000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Devono essere richieste al produttore o fornitore del prodotto;</a:t>
            </a:r>
          </a:p>
          <a:p>
            <a:pPr marL="457200" indent="-4572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it-IT" sz="2000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Vanno conservate nel luogo di lavoro rendendone facile e rapida la consultazione.  </a:t>
            </a:r>
            <a:endParaRPr lang="it-IT" sz="2000">
              <a:solidFill>
                <a:srgbClr val="003399"/>
              </a:solidFill>
              <a:effectLst/>
              <a:latin typeface="Arial" charset="0"/>
              <a:cs typeface="Arial" charset="0"/>
            </a:endParaRPr>
          </a:p>
          <a:p>
            <a:pPr marL="457200" indent="-457200" algn="just">
              <a:spcBef>
                <a:spcPct val="50000"/>
              </a:spcBef>
              <a:buFont typeface="Wingdings" pitchFamily="2" charset="2"/>
              <a:buChar char="ü"/>
            </a:pPr>
            <a:endParaRPr lang="it-IT" sz="2000">
              <a:solidFill>
                <a:srgbClr val="003399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1750" name="Rettangolo 5"/>
          <p:cNvSpPr>
            <a:spLocks noChangeArrowheads="1"/>
          </p:cNvSpPr>
          <p:nvPr/>
        </p:nvSpPr>
        <p:spPr bwMode="auto">
          <a:xfrm>
            <a:off x="642938" y="1143000"/>
            <a:ext cx="8072437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it-IT" sz="2000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Molto più dettagliate delle etichette;</a:t>
            </a:r>
            <a:endParaRPr lang="it-IT" sz="2000">
              <a:solidFill>
                <a:srgbClr val="003399"/>
              </a:solidFill>
              <a:effectLst/>
              <a:latin typeface="Arial Unicode MS" pitchFamily="34" charset="0"/>
            </a:endParaRPr>
          </a:p>
          <a:p>
            <a:pPr marL="457200" indent="-4572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it-IT" sz="2000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rivolte all’utilizzatore professionale (datore di lavoro);</a:t>
            </a:r>
            <a:endParaRPr lang="it-IT" sz="2000">
              <a:solidFill>
                <a:srgbClr val="003399"/>
              </a:solidFill>
              <a:effectLst/>
              <a:latin typeface="Arial" charset="0"/>
              <a:cs typeface="Arial" charset="0"/>
            </a:endParaRPr>
          </a:p>
          <a:p>
            <a:pPr marL="457200" indent="-457200"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it-IT" sz="2000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per la protezione della salute e della sicurezza sul posto di lavoro e la protezione dell’ambiente;</a:t>
            </a:r>
            <a:endParaRPr lang="it-IT" sz="2000">
              <a:solidFill>
                <a:srgbClr val="003399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olo 1"/>
          <p:cNvSpPr>
            <a:spLocks noGrp="1"/>
          </p:cNvSpPr>
          <p:nvPr>
            <p:ph type="title"/>
          </p:nvPr>
        </p:nvSpPr>
        <p:spPr>
          <a:xfrm>
            <a:off x="611188" y="1571625"/>
            <a:ext cx="7747000" cy="560388"/>
          </a:xfrm>
          <a:solidFill>
            <a:srgbClr val="FF9966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200" smtClean="0">
                <a:solidFill>
                  <a:srgbClr val="003399"/>
                </a:solidFill>
              </a:rPr>
              <a:t>La scheda di sicurezza deve contenere i seguenti 16 capitoli</a:t>
            </a:r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4313" y="2643188"/>
            <a:ext cx="8715375" cy="3624262"/>
          </a:xfrm>
          <a:noFill/>
        </p:spPr>
      </p:pic>
      <p:sp>
        <p:nvSpPr>
          <p:cNvPr id="32772" name="Rectangle 4101"/>
          <p:cNvSpPr txBox="1">
            <a:spLocks noChangeArrowheads="1"/>
          </p:cNvSpPr>
          <p:nvPr/>
        </p:nvSpPr>
        <p:spPr bwMode="auto">
          <a:xfrm>
            <a:off x="857250" y="357188"/>
            <a:ext cx="7416800" cy="685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Font typeface="Monotype Sorts" pitchFamily="2" charset="2"/>
              <a:buNone/>
            </a:pPr>
            <a:r>
              <a:rPr lang="it-IT" sz="3200" b="1">
                <a:solidFill>
                  <a:srgbClr val="002060"/>
                </a:solidFill>
                <a:effectLst/>
                <a:latin typeface="Arial" charset="0"/>
              </a:rPr>
              <a:t>SCHEDA DI SICUREZZA</a:t>
            </a:r>
          </a:p>
          <a:p>
            <a:pPr marL="342900" indent="-342900" eaLnBrk="1" hangingPunct="1">
              <a:spcBef>
                <a:spcPct val="20000"/>
              </a:spcBef>
              <a:buFont typeface="Monotype Sorts" pitchFamily="2" charset="2"/>
              <a:buNone/>
            </a:pPr>
            <a:endParaRPr lang="it-IT" sz="3200">
              <a:solidFill>
                <a:srgbClr val="00206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050"/>
          <p:cNvSpPr>
            <a:spLocks noChangeArrowheads="1"/>
          </p:cNvSpPr>
          <p:nvPr/>
        </p:nvSpPr>
        <p:spPr bwMode="auto">
          <a:xfrm>
            <a:off x="3048000" y="5314950"/>
            <a:ext cx="2971800" cy="1390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128003" name="Rectangle 2051"/>
          <p:cNvSpPr>
            <a:spLocks noGrp="1" noChangeArrowheads="1"/>
          </p:cNvSpPr>
          <p:nvPr>
            <p:ph type="title"/>
          </p:nvPr>
        </p:nvSpPr>
        <p:spPr>
          <a:xfrm>
            <a:off x="1357313" y="428625"/>
            <a:ext cx="6807200" cy="9794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b="1" dirty="0" smtClean="0">
                <a:solidFill>
                  <a:srgbClr val="002060"/>
                </a:solidFill>
                <a:latin typeface="Arial" charset="0"/>
              </a:rPr>
              <a:t>RISCHIO CHIMICO</a:t>
            </a:r>
            <a:br>
              <a:rPr lang="it-IT" b="1" dirty="0" smtClean="0">
                <a:solidFill>
                  <a:srgbClr val="002060"/>
                </a:solidFill>
                <a:latin typeface="Arial" charset="0"/>
              </a:rPr>
            </a:br>
            <a:r>
              <a:rPr lang="it-IT" sz="2800" b="1" dirty="0" smtClean="0">
                <a:solidFill>
                  <a:srgbClr val="002060"/>
                </a:solidFill>
                <a:latin typeface="Arial" charset="0"/>
              </a:rPr>
              <a:t>DEFINIZIONI</a:t>
            </a:r>
            <a:endParaRPr lang="it-IT" sz="2800" b="1" dirty="0" smtClean="0">
              <a:solidFill>
                <a:srgbClr val="002060"/>
              </a:solidFill>
            </a:endParaRPr>
          </a:p>
        </p:txBody>
      </p:sp>
      <p:sp>
        <p:nvSpPr>
          <p:cNvPr id="9220" name="Rectangle 2054"/>
          <p:cNvSpPr>
            <a:spLocks noChangeArrowheads="1"/>
          </p:cNvSpPr>
          <p:nvPr/>
        </p:nvSpPr>
        <p:spPr bwMode="auto">
          <a:xfrm>
            <a:off x="2428875" y="1785938"/>
            <a:ext cx="4321175" cy="458787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defTabSz="762000">
              <a:defRPr/>
            </a:pPr>
            <a:r>
              <a:rPr lang="it-IT" b="1" dirty="0">
                <a:solidFill>
                  <a:srgbClr val="003399"/>
                </a:solidFill>
                <a:effectLst/>
                <a:latin typeface="Arial" charset="0"/>
              </a:rPr>
              <a:t>AGENTI  CHIMICI</a:t>
            </a:r>
            <a:endParaRPr lang="it-IT" b="1" dirty="0">
              <a:solidFill>
                <a:srgbClr val="003399"/>
              </a:solidFill>
              <a:effectLst/>
              <a:latin typeface="Times New Roman" charset="0"/>
            </a:endParaRPr>
          </a:p>
        </p:txBody>
      </p:sp>
      <p:sp>
        <p:nvSpPr>
          <p:cNvPr id="3078" name="Rectangle 2055"/>
          <p:cNvSpPr>
            <a:spLocks noChangeArrowheads="1"/>
          </p:cNvSpPr>
          <p:nvPr/>
        </p:nvSpPr>
        <p:spPr bwMode="auto">
          <a:xfrm>
            <a:off x="785813" y="2643188"/>
            <a:ext cx="7643812" cy="19367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defTabSz="762000"/>
            <a:r>
              <a:rPr lang="it-IT" sz="2000" b="1">
                <a:solidFill>
                  <a:srgbClr val="003399"/>
                </a:solidFill>
                <a:effectLst/>
                <a:latin typeface="Arial" charset="0"/>
              </a:rPr>
              <a:t>Tutti gli elementi o composti chimici, sia da soli sia nei loro miscugli, allo stato naturale o ottenuti, utilizzati o smaltiti, compreso lo smaltimento come rifiuti, mediante qualsiasi attività lavorativa, siano essi prodotti intenzionalmente o no e siano immessi o no sul mercato.</a:t>
            </a:r>
          </a:p>
          <a:p>
            <a:pPr algn="ctr" defTabSz="762000"/>
            <a:r>
              <a:rPr lang="it-IT" sz="2000" b="1">
                <a:solidFill>
                  <a:srgbClr val="003399"/>
                </a:solidFill>
                <a:effectLst/>
                <a:latin typeface="Arial" charset="0"/>
              </a:rPr>
              <a:t>(Art.222 D.lgs 81/08)</a:t>
            </a:r>
            <a:r>
              <a:rPr lang="it-IT" sz="2000" b="1">
                <a:solidFill>
                  <a:srgbClr val="003399"/>
                </a:solidFill>
                <a:effectLst/>
              </a:rPr>
              <a:t> </a:t>
            </a:r>
          </a:p>
        </p:txBody>
      </p:sp>
      <p:sp>
        <p:nvSpPr>
          <p:cNvPr id="128008" name="Rectangle 2056"/>
          <p:cNvSpPr>
            <a:spLocks noChangeArrowheads="1"/>
          </p:cNvSpPr>
          <p:nvPr/>
        </p:nvSpPr>
        <p:spPr bwMode="auto">
          <a:xfrm>
            <a:off x="2946400" y="5370513"/>
            <a:ext cx="5283200" cy="892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graphicFrame>
        <p:nvGraphicFramePr>
          <p:cNvPr id="3074" name="Object 2048"/>
          <p:cNvGraphicFramePr>
            <a:graphicFrameLocks noChangeAspect="1"/>
          </p:cNvGraphicFramePr>
          <p:nvPr/>
        </p:nvGraphicFramePr>
        <p:xfrm>
          <a:off x="2500313" y="4857750"/>
          <a:ext cx="3906837" cy="1790700"/>
        </p:xfrm>
        <a:graphic>
          <a:graphicData uri="http://schemas.openxmlformats.org/presentationml/2006/ole">
            <p:oleObj spid="_x0000_s3074" name="ClipArt" r:id="rId3" imgW="2229120" imgH="1816560" progId="MS_ClipArt_Gallery.2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olo 1"/>
          <p:cNvSpPr>
            <a:spLocks noGrp="1"/>
          </p:cNvSpPr>
          <p:nvPr>
            <p:ph type="title"/>
          </p:nvPr>
        </p:nvSpPr>
        <p:spPr>
          <a:xfrm>
            <a:off x="1643063" y="274638"/>
            <a:ext cx="6072187" cy="725487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it-IT" sz="2400" smtClean="0"/>
              <a:t>Esempio di scheda di sicurezza</a:t>
            </a:r>
            <a:br>
              <a:rPr lang="it-IT" sz="2400" smtClean="0"/>
            </a:br>
            <a:r>
              <a:rPr lang="it-IT" sz="2400" smtClean="0"/>
              <a:t>IL METANOLO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285875"/>
            <a:ext cx="7358063" cy="5572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357188"/>
            <a:ext cx="8118475" cy="4319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4572000"/>
            <a:ext cx="8143875" cy="2071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71438"/>
            <a:ext cx="7720012" cy="6572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3" y="1071563"/>
            <a:ext cx="8624887" cy="433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285750"/>
            <a:ext cx="7215188" cy="6443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9700"/>
            <a:ext cx="6929438" cy="671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0"/>
            <a:ext cx="6761163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42875"/>
            <a:ext cx="7643813" cy="2441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2571750"/>
            <a:ext cx="7643813" cy="428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392238"/>
            <a:ext cx="8548688" cy="3536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142875"/>
            <a:ext cx="7143750" cy="6500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4098"/>
          <p:cNvSpPr>
            <a:spLocks noChangeArrowheads="1"/>
          </p:cNvSpPr>
          <p:nvPr/>
        </p:nvSpPr>
        <p:spPr bwMode="auto">
          <a:xfrm>
            <a:off x="3048000" y="5314950"/>
            <a:ext cx="2971800" cy="1390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9219" name="Rectangle 4099"/>
          <p:cNvSpPr>
            <a:spLocks noGrp="1" noChangeArrowheads="1"/>
          </p:cNvSpPr>
          <p:nvPr>
            <p:ph type="title"/>
          </p:nvPr>
        </p:nvSpPr>
        <p:spPr>
          <a:xfrm>
            <a:off x="142875" y="357188"/>
            <a:ext cx="8786813" cy="1036637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it-IT" b="1" smtClean="0">
                <a:solidFill>
                  <a:srgbClr val="002060"/>
                </a:solidFill>
              </a:rPr>
              <a:t> </a:t>
            </a:r>
            <a:r>
              <a:rPr lang="it-IT" b="1" smtClean="0">
                <a:solidFill>
                  <a:srgbClr val="002060"/>
                </a:solidFill>
                <a:latin typeface="Arial" charset="0"/>
              </a:rPr>
              <a:t>I  RISCHI  DA  AGENTI  CHIMICI</a:t>
            </a:r>
            <a:endParaRPr lang="it-IT" b="1" smtClean="0">
              <a:solidFill>
                <a:srgbClr val="002060"/>
              </a:solidFill>
            </a:endParaRPr>
          </a:p>
        </p:txBody>
      </p:sp>
      <p:sp>
        <p:nvSpPr>
          <p:cNvPr id="136196" name="Rectangle 4100"/>
          <p:cNvSpPr>
            <a:spLocks noGrp="1" noChangeArrowheads="1"/>
          </p:cNvSpPr>
          <p:nvPr>
            <p:ph idx="1"/>
          </p:nvPr>
        </p:nvSpPr>
        <p:spPr>
          <a:xfrm>
            <a:off x="1785938" y="1714500"/>
            <a:ext cx="5500687" cy="500063"/>
          </a:xfrm>
          <a:solidFill>
            <a:srgbClr val="FF9966"/>
          </a:solidFill>
          <a:ln cap="flat">
            <a:solidFill>
              <a:schemeClr val="tx2">
                <a:lumMod val="75000"/>
              </a:schemeClr>
            </a:solidFill>
          </a:ln>
        </p:spPr>
        <p:txBody>
          <a:bodyPr rtlCol="0">
            <a:normAutofit fontScale="85000" lnSpcReduction="10000"/>
          </a:bodyPr>
          <a:lstStyle/>
          <a:p>
            <a:pPr marL="274320" indent="-274320" algn="ctr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it-IT" b="1" dirty="0" smtClean="0">
                <a:solidFill>
                  <a:srgbClr val="002060"/>
                </a:solidFill>
                <a:latin typeface="Arial" charset="0"/>
              </a:rPr>
              <a:t>AGENTI CHIMICI PERICOLOSI</a:t>
            </a:r>
          </a:p>
          <a:p>
            <a:pPr marL="274320" indent="-274320" algn="ctr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it-IT" dirty="0" smtClean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9221" name="Rectangle 4102"/>
          <p:cNvSpPr>
            <a:spLocks noChangeArrowheads="1"/>
          </p:cNvSpPr>
          <p:nvPr/>
        </p:nvSpPr>
        <p:spPr bwMode="auto">
          <a:xfrm>
            <a:off x="571500" y="2500313"/>
            <a:ext cx="8215313" cy="37830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marL="342900" indent="-342900" defTabSz="762000">
              <a:spcAft>
                <a:spcPts val="1200"/>
              </a:spcAft>
              <a:buFont typeface="Calibri" pitchFamily="34" charset="0"/>
              <a:buAutoNum type="arabicPeriod"/>
            </a:pPr>
            <a:r>
              <a:rPr lang="it-IT" sz="2000">
                <a:solidFill>
                  <a:srgbClr val="003399"/>
                </a:solidFill>
                <a:effectLst/>
                <a:latin typeface="Arial" charset="0"/>
              </a:rPr>
              <a:t>Agenti chimici classificati come sostanze pericolose ai ai sensi del D.Lgs. 3/2/97, n. 52, e successive modifiche;</a:t>
            </a:r>
          </a:p>
          <a:p>
            <a:pPr marL="342900" indent="-342900" defTabSz="762000">
              <a:spcAft>
                <a:spcPts val="1200"/>
              </a:spcAft>
              <a:buFont typeface="Calibri" pitchFamily="34" charset="0"/>
              <a:buAutoNum type="arabicPeriod"/>
            </a:pPr>
            <a:r>
              <a:rPr lang="it-IT" sz="2000">
                <a:solidFill>
                  <a:srgbClr val="003399"/>
                </a:solidFill>
                <a:effectLst/>
                <a:latin typeface="Arial" charset="0"/>
              </a:rPr>
              <a:t>Agenti chimici classificati come preparati pericolosi ai sensi del D.Lgs.   14/3/2003,n.65 (sono esclusi i preparati pericolosi solo per l’ambiente);</a:t>
            </a:r>
          </a:p>
          <a:p>
            <a:pPr marL="342900" indent="-342900" defTabSz="762000">
              <a:spcAft>
                <a:spcPts val="1200"/>
              </a:spcAft>
              <a:buFont typeface="Calibri" pitchFamily="34" charset="0"/>
              <a:buAutoNum type="arabicPeriod"/>
            </a:pPr>
            <a:r>
              <a:rPr lang="it-IT" sz="2000">
                <a:solidFill>
                  <a:srgbClr val="003399"/>
                </a:solidFill>
                <a:effectLst/>
                <a:latin typeface="Arial" charset="0"/>
              </a:rPr>
              <a:t>Agenti chimici che pur non essendo classificabili come pericolosi in base ai punti 1 e 2, possono comportare un rischio per la sicurezza e la salute a causa della loro proprietà chimico-fisiche, chimiche o tossicologiche e del modo in cui sono utilizzate o presenti sul luogo di lavoro, compresi gli agenti chimici cui è stato assegnato un valore limite di esposizione professionale</a:t>
            </a:r>
            <a:r>
              <a:rPr lang="it-IT" sz="1800">
                <a:solidFill>
                  <a:srgbClr val="003399"/>
                </a:solidFill>
                <a:effectLst/>
                <a:latin typeface="Arial" charset="0"/>
              </a:rPr>
              <a:t>.</a:t>
            </a:r>
          </a:p>
        </p:txBody>
      </p:sp>
      <p:sp>
        <p:nvSpPr>
          <p:cNvPr id="136199" name="Rectangle 4103"/>
          <p:cNvSpPr>
            <a:spLocks noChangeArrowheads="1"/>
          </p:cNvSpPr>
          <p:nvPr/>
        </p:nvSpPr>
        <p:spPr bwMode="auto">
          <a:xfrm>
            <a:off x="2946400" y="5370513"/>
            <a:ext cx="5283200" cy="892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714375"/>
            <a:ext cx="8591550" cy="4803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71438"/>
            <a:ext cx="7853362" cy="6429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ChangeArrowheads="1"/>
          </p:cNvSpPr>
          <p:nvPr/>
        </p:nvSpPr>
        <p:spPr bwMode="auto">
          <a:xfrm>
            <a:off x="3048000" y="5314950"/>
            <a:ext cx="2971800" cy="1390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46083" name="Rectangle 1029"/>
          <p:cNvSpPr>
            <a:spLocks noGrp="1" noChangeArrowheads="1"/>
          </p:cNvSpPr>
          <p:nvPr>
            <p:ph idx="1"/>
          </p:nvPr>
        </p:nvSpPr>
        <p:spPr>
          <a:xfrm>
            <a:off x="642938" y="357188"/>
            <a:ext cx="7786687" cy="857250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algn="ctr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it-IT" sz="2600" b="1" smtClean="0">
                <a:solidFill>
                  <a:srgbClr val="002060"/>
                </a:solidFill>
                <a:latin typeface="Arial" charset="0"/>
              </a:rPr>
              <a:t>MISURE SPECIFICHE DI </a:t>
            </a:r>
          </a:p>
          <a:p>
            <a:pPr marL="0" algn="ctr"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it-IT" sz="2600" b="1" smtClean="0">
                <a:solidFill>
                  <a:srgbClr val="002060"/>
                </a:solidFill>
                <a:latin typeface="Arial" charset="0"/>
              </a:rPr>
              <a:t>PROTEZIONE E PREVENZIONE</a:t>
            </a:r>
          </a:p>
        </p:txBody>
      </p:sp>
      <p:sp>
        <p:nvSpPr>
          <p:cNvPr id="46084" name="Rectangle 1030"/>
          <p:cNvSpPr>
            <a:spLocks noChangeArrowheads="1"/>
          </p:cNvSpPr>
          <p:nvPr/>
        </p:nvSpPr>
        <p:spPr bwMode="auto">
          <a:xfrm>
            <a:off x="500063" y="1428750"/>
            <a:ext cx="8072437" cy="704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defTabSz="762000"/>
            <a:r>
              <a:rPr lang="it-IT" sz="2000" b="1">
                <a:solidFill>
                  <a:srgbClr val="002060"/>
                </a:solidFill>
                <a:effectLst/>
                <a:latin typeface="Arial" charset="0"/>
              </a:rPr>
              <a:t>Quando la natura dell’attività non consente di eliminare il rischio BISOGNA: </a:t>
            </a:r>
            <a:endParaRPr lang="it-IT" sz="2000" b="1">
              <a:solidFill>
                <a:srgbClr val="002060"/>
              </a:solidFill>
              <a:effectLst/>
            </a:endParaRPr>
          </a:p>
        </p:txBody>
      </p:sp>
      <p:sp>
        <p:nvSpPr>
          <p:cNvPr id="46085" name="Rectangle 1031"/>
          <p:cNvSpPr>
            <a:spLocks noChangeArrowheads="1"/>
          </p:cNvSpPr>
          <p:nvPr/>
        </p:nvSpPr>
        <p:spPr bwMode="auto">
          <a:xfrm>
            <a:off x="357188" y="2357438"/>
            <a:ext cx="8358187" cy="37830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it-IT" sz="2000">
                <a:solidFill>
                  <a:srgbClr val="003399"/>
                </a:solidFill>
                <a:effectLst/>
                <a:latin typeface="Arial" charset="0"/>
              </a:rPr>
              <a:t>a) Progettare appropriati processi lavorativi e controlli tecnici, nonché uso di attrezzature e materiali adeguati;</a:t>
            </a:r>
          </a:p>
          <a:p>
            <a:pPr defTabSz="762000"/>
            <a:endParaRPr lang="it-IT" sz="2000">
              <a:solidFill>
                <a:srgbClr val="003399"/>
              </a:solidFill>
              <a:effectLst/>
              <a:latin typeface="Arial" charset="0"/>
            </a:endParaRPr>
          </a:p>
          <a:p>
            <a:pPr defTabSz="762000"/>
            <a:r>
              <a:rPr lang="it-IT" sz="2000">
                <a:solidFill>
                  <a:srgbClr val="003399"/>
                </a:solidFill>
                <a:effectLst/>
                <a:latin typeface="Arial" charset="0"/>
              </a:rPr>
              <a:t>b)adottare appropriate misure organizzative e di protezione collettive alla fonte del rischio;</a:t>
            </a:r>
          </a:p>
          <a:p>
            <a:pPr defTabSz="762000"/>
            <a:endParaRPr lang="it-IT" sz="2000">
              <a:solidFill>
                <a:srgbClr val="003399"/>
              </a:solidFill>
              <a:effectLst/>
              <a:latin typeface="Arial" charset="0"/>
            </a:endParaRPr>
          </a:p>
          <a:p>
            <a:pPr defTabSz="762000"/>
            <a:r>
              <a:rPr lang="it-IT" sz="2000">
                <a:solidFill>
                  <a:srgbClr val="003399"/>
                </a:solidFill>
                <a:effectLst/>
                <a:latin typeface="Arial" charset="0"/>
              </a:rPr>
              <a:t>c) adottare misure di protezione individuali, compresi i DPI, qualora non si riesca a prevenire con altri mezzi l’esposizione;</a:t>
            </a:r>
          </a:p>
          <a:p>
            <a:pPr defTabSz="762000"/>
            <a:endParaRPr lang="it-IT" sz="2000">
              <a:solidFill>
                <a:srgbClr val="003399"/>
              </a:solidFill>
              <a:effectLst/>
              <a:latin typeface="Arial" charset="0"/>
            </a:endParaRPr>
          </a:p>
          <a:p>
            <a:pPr defTabSz="762000"/>
            <a:r>
              <a:rPr lang="it-IT" sz="2000">
                <a:solidFill>
                  <a:srgbClr val="003399"/>
                </a:solidFill>
                <a:effectLst/>
                <a:latin typeface="Arial" charset="0"/>
              </a:rPr>
              <a:t>d) programmare la sorveglianza sanitaria dei lavoratori a noma degli artt. Specifici. </a:t>
            </a:r>
          </a:p>
          <a:p>
            <a:pPr defTabSz="762000"/>
            <a:endParaRPr lang="it-IT" sz="2000">
              <a:solidFill>
                <a:srgbClr val="003399"/>
              </a:solidFill>
              <a:effectLst/>
            </a:endParaRPr>
          </a:p>
        </p:txBody>
      </p:sp>
      <p:sp>
        <p:nvSpPr>
          <p:cNvPr id="107528" name="Rectangle 1032"/>
          <p:cNvSpPr>
            <a:spLocks noChangeArrowheads="1"/>
          </p:cNvSpPr>
          <p:nvPr/>
        </p:nvSpPr>
        <p:spPr bwMode="auto">
          <a:xfrm>
            <a:off x="2946400" y="5370513"/>
            <a:ext cx="5283200" cy="892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grpSp>
        <p:nvGrpSpPr>
          <p:cNvPr id="47108" name="Group 20"/>
          <p:cNvGrpSpPr>
            <a:grpSpLocks/>
          </p:cNvGrpSpPr>
          <p:nvPr/>
        </p:nvGrpSpPr>
        <p:grpSpPr bwMode="auto">
          <a:xfrm>
            <a:off x="3857625" y="2786063"/>
            <a:ext cx="1428750" cy="2557462"/>
            <a:chOff x="1521" y="3070"/>
            <a:chExt cx="675" cy="1608"/>
          </a:xfrm>
        </p:grpSpPr>
        <p:grpSp>
          <p:nvGrpSpPr>
            <p:cNvPr id="47112" name="Group 15"/>
            <p:cNvGrpSpPr>
              <a:grpSpLocks/>
            </p:cNvGrpSpPr>
            <p:nvPr/>
          </p:nvGrpSpPr>
          <p:grpSpPr bwMode="auto">
            <a:xfrm>
              <a:off x="1521" y="3070"/>
              <a:ext cx="675" cy="1608"/>
              <a:chOff x="1521" y="3070"/>
              <a:chExt cx="675" cy="1608"/>
            </a:xfrm>
          </p:grpSpPr>
          <p:sp>
            <p:nvSpPr>
              <p:cNvPr id="6153" name="Freeform 9"/>
              <p:cNvSpPr>
                <a:spLocks/>
              </p:cNvSpPr>
              <p:nvPr/>
            </p:nvSpPr>
            <p:spPr bwMode="auto">
              <a:xfrm>
                <a:off x="1521" y="3070"/>
                <a:ext cx="675" cy="1608"/>
              </a:xfrm>
              <a:custGeom>
                <a:avLst/>
                <a:gdLst/>
                <a:ahLst/>
                <a:cxnLst>
                  <a:cxn ang="0">
                    <a:pos x="275" y="45"/>
                  </a:cxn>
                  <a:cxn ang="0">
                    <a:pos x="306" y="24"/>
                  </a:cxn>
                  <a:cxn ang="0">
                    <a:pos x="330" y="5"/>
                  </a:cxn>
                  <a:cxn ang="0">
                    <a:pos x="351" y="1"/>
                  </a:cxn>
                  <a:cxn ang="0">
                    <a:pos x="368" y="18"/>
                  </a:cxn>
                  <a:cxn ang="0">
                    <a:pos x="379" y="37"/>
                  </a:cxn>
                  <a:cxn ang="0">
                    <a:pos x="387" y="60"/>
                  </a:cxn>
                  <a:cxn ang="0">
                    <a:pos x="391" y="82"/>
                  </a:cxn>
                  <a:cxn ang="0">
                    <a:pos x="387" y="123"/>
                  </a:cxn>
                  <a:cxn ang="0">
                    <a:pos x="368" y="165"/>
                  </a:cxn>
                  <a:cxn ang="0">
                    <a:pos x="336" y="195"/>
                  </a:cxn>
                  <a:cxn ang="0">
                    <a:pos x="296" y="210"/>
                  </a:cxn>
                  <a:cxn ang="0">
                    <a:pos x="253" y="206"/>
                  </a:cxn>
                  <a:cxn ang="0">
                    <a:pos x="215" y="185"/>
                  </a:cxn>
                  <a:cxn ang="0">
                    <a:pos x="187" y="151"/>
                  </a:cxn>
                  <a:cxn ang="0">
                    <a:pos x="174" y="106"/>
                  </a:cxn>
                  <a:cxn ang="0">
                    <a:pos x="174" y="75"/>
                  </a:cxn>
                  <a:cxn ang="0">
                    <a:pos x="179" y="52"/>
                  </a:cxn>
                  <a:cxn ang="0">
                    <a:pos x="187" y="31"/>
                  </a:cxn>
                  <a:cxn ang="0">
                    <a:pos x="199" y="13"/>
                  </a:cxn>
                  <a:cxn ang="0">
                    <a:pos x="212" y="7"/>
                  </a:cxn>
                  <a:cxn ang="0">
                    <a:pos x="215" y="20"/>
                  </a:cxn>
                  <a:cxn ang="0">
                    <a:pos x="222" y="37"/>
                  </a:cxn>
                  <a:cxn ang="0">
                    <a:pos x="239" y="48"/>
                  </a:cxn>
                  <a:cxn ang="0">
                    <a:pos x="310" y="337"/>
                  </a:cxn>
                  <a:cxn ang="0">
                    <a:pos x="199" y="230"/>
                  </a:cxn>
                  <a:cxn ang="0">
                    <a:pos x="79" y="238"/>
                  </a:cxn>
                  <a:cxn ang="0">
                    <a:pos x="46" y="260"/>
                  </a:cxn>
                  <a:cxn ang="0">
                    <a:pos x="20" y="294"/>
                  </a:cxn>
                  <a:cxn ang="0">
                    <a:pos x="6" y="337"/>
                  </a:cxn>
                  <a:cxn ang="0">
                    <a:pos x="103" y="780"/>
                  </a:cxn>
                  <a:cxn ang="0">
                    <a:pos x="112" y="1607"/>
                  </a:cxn>
                  <a:cxn ang="0">
                    <a:pos x="213" y="1607"/>
                  </a:cxn>
                  <a:cxn ang="0">
                    <a:pos x="315" y="1607"/>
                  </a:cxn>
                  <a:cxn ang="0">
                    <a:pos x="417" y="1607"/>
                  </a:cxn>
                  <a:cxn ang="0">
                    <a:pos x="406" y="1513"/>
                  </a:cxn>
                  <a:cxn ang="0">
                    <a:pos x="546" y="909"/>
                  </a:cxn>
                  <a:cxn ang="0">
                    <a:pos x="572" y="328"/>
                  </a:cxn>
                  <a:cxn ang="0">
                    <a:pos x="558" y="286"/>
                  </a:cxn>
                  <a:cxn ang="0">
                    <a:pos x="529" y="255"/>
                  </a:cxn>
                  <a:cxn ang="0">
                    <a:pos x="494" y="236"/>
                  </a:cxn>
                  <a:cxn ang="0">
                    <a:pos x="365" y="230"/>
                  </a:cxn>
                  <a:cxn ang="0">
                    <a:pos x="118" y="975"/>
                  </a:cxn>
                  <a:cxn ang="0">
                    <a:pos x="70" y="956"/>
                  </a:cxn>
                  <a:cxn ang="0">
                    <a:pos x="34" y="907"/>
                  </a:cxn>
                  <a:cxn ang="0">
                    <a:pos x="13" y="845"/>
                  </a:cxn>
                  <a:cxn ang="0">
                    <a:pos x="6" y="780"/>
                  </a:cxn>
                  <a:cxn ang="0">
                    <a:pos x="558" y="905"/>
                  </a:cxn>
                  <a:cxn ang="0">
                    <a:pos x="656" y="1029"/>
                  </a:cxn>
                  <a:cxn ang="0">
                    <a:pos x="674" y="971"/>
                  </a:cxn>
                  <a:cxn ang="0">
                    <a:pos x="674" y="909"/>
                  </a:cxn>
                  <a:cxn ang="0">
                    <a:pos x="661" y="855"/>
                  </a:cxn>
                </a:cxnLst>
                <a:rect l="0" t="0" r="r" b="b"/>
                <a:pathLst>
                  <a:path w="675" h="1608">
                    <a:moveTo>
                      <a:pt x="248" y="48"/>
                    </a:moveTo>
                    <a:lnTo>
                      <a:pt x="262" y="48"/>
                    </a:lnTo>
                    <a:lnTo>
                      <a:pt x="275" y="45"/>
                    </a:lnTo>
                    <a:lnTo>
                      <a:pt x="286" y="39"/>
                    </a:lnTo>
                    <a:lnTo>
                      <a:pt x="298" y="31"/>
                    </a:lnTo>
                    <a:lnTo>
                      <a:pt x="306" y="24"/>
                    </a:lnTo>
                    <a:lnTo>
                      <a:pt x="315" y="18"/>
                    </a:lnTo>
                    <a:lnTo>
                      <a:pt x="324" y="11"/>
                    </a:lnTo>
                    <a:lnTo>
                      <a:pt x="330" y="5"/>
                    </a:lnTo>
                    <a:lnTo>
                      <a:pt x="337" y="1"/>
                    </a:lnTo>
                    <a:lnTo>
                      <a:pt x="344" y="0"/>
                    </a:lnTo>
                    <a:lnTo>
                      <a:pt x="351" y="1"/>
                    </a:lnTo>
                    <a:lnTo>
                      <a:pt x="358" y="7"/>
                    </a:lnTo>
                    <a:lnTo>
                      <a:pt x="363" y="13"/>
                    </a:lnTo>
                    <a:lnTo>
                      <a:pt x="368" y="18"/>
                    </a:lnTo>
                    <a:lnTo>
                      <a:pt x="372" y="24"/>
                    </a:lnTo>
                    <a:lnTo>
                      <a:pt x="375" y="31"/>
                    </a:lnTo>
                    <a:lnTo>
                      <a:pt x="379" y="37"/>
                    </a:lnTo>
                    <a:lnTo>
                      <a:pt x="382" y="45"/>
                    </a:lnTo>
                    <a:lnTo>
                      <a:pt x="384" y="52"/>
                    </a:lnTo>
                    <a:lnTo>
                      <a:pt x="387" y="60"/>
                    </a:lnTo>
                    <a:lnTo>
                      <a:pt x="389" y="67"/>
                    </a:lnTo>
                    <a:lnTo>
                      <a:pt x="389" y="75"/>
                    </a:lnTo>
                    <a:lnTo>
                      <a:pt x="391" y="82"/>
                    </a:lnTo>
                    <a:lnTo>
                      <a:pt x="391" y="91"/>
                    </a:lnTo>
                    <a:lnTo>
                      <a:pt x="391" y="106"/>
                    </a:lnTo>
                    <a:lnTo>
                      <a:pt x="387" y="123"/>
                    </a:lnTo>
                    <a:lnTo>
                      <a:pt x="382" y="138"/>
                    </a:lnTo>
                    <a:lnTo>
                      <a:pt x="375" y="151"/>
                    </a:lnTo>
                    <a:lnTo>
                      <a:pt x="368" y="165"/>
                    </a:lnTo>
                    <a:lnTo>
                      <a:pt x="358" y="176"/>
                    </a:lnTo>
                    <a:lnTo>
                      <a:pt x="348" y="185"/>
                    </a:lnTo>
                    <a:lnTo>
                      <a:pt x="336" y="195"/>
                    </a:lnTo>
                    <a:lnTo>
                      <a:pt x="324" y="202"/>
                    </a:lnTo>
                    <a:lnTo>
                      <a:pt x="310" y="206"/>
                    </a:lnTo>
                    <a:lnTo>
                      <a:pt x="296" y="210"/>
                    </a:lnTo>
                    <a:lnTo>
                      <a:pt x="282" y="210"/>
                    </a:lnTo>
                    <a:lnTo>
                      <a:pt x="267" y="210"/>
                    </a:lnTo>
                    <a:lnTo>
                      <a:pt x="253" y="206"/>
                    </a:lnTo>
                    <a:lnTo>
                      <a:pt x="239" y="202"/>
                    </a:lnTo>
                    <a:lnTo>
                      <a:pt x="227" y="195"/>
                    </a:lnTo>
                    <a:lnTo>
                      <a:pt x="215" y="185"/>
                    </a:lnTo>
                    <a:lnTo>
                      <a:pt x="205" y="176"/>
                    </a:lnTo>
                    <a:lnTo>
                      <a:pt x="194" y="165"/>
                    </a:lnTo>
                    <a:lnTo>
                      <a:pt x="187" y="151"/>
                    </a:lnTo>
                    <a:lnTo>
                      <a:pt x="180" y="138"/>
                    </a:lnTo>
                    <a:lnTo>
                      <a:pt x="175" y="123"/>
                    </a:lnTo>
                    <a:lnTo>
                      <a:pt x="174" y="106"/>
                    </a:lnTo>
                    <a:lnTo>
                      <a:pt x="172" y="91"/>
                    </a:lnTo>
                    <a:lnTo>
                      <a:pt x="172" y="82"/>
                    </a:lnTo>
                    <a:lnTo>
                      <a:pt x="174" y="75"/>
                    </a:lnTo>
                    <a:lnTo>
                      <a:pt x="174" y="67"/>
                    </a:lnTo>
                    <a:lnTo>
                      <a:pt x="175" y="60"/>
                    </a:lnTo>
                    <a:lnTo>
                      <a:pt x="179" y="52"/>
                    </a:lnTo>
                    <a:lnTo>
                      <a:pt x="180" y="45"/>
                    </a:lnTo>
                    <a:lnTo>
                      <a:pt x="184" y="37"/>
                    </a:lnTo>
                    <a:lnTo>
                      <a:pt x="187" y="31"/>
                    </a:lnTo>
                    <a:lnTo>
                      <a:pt x="191" y="24"/>
                    </a:lnTo>
                    <a:lnTo>
                      <a:pt x="194" y="18"/>
                    </a:lnTo>
                    <a:lnTo>
                      <a:pt x="199" y="13"/>
                    </a:lnTo>
                    <a:lnTo>
                      <a:pt x="205" y="7"/>
                    </a:lnTo>
                    <a:lnTo>
                      <a:pt x="208" y="7"/>
                    </a:lnTo>
                    <a:lnTo>
                      <a:pt x="212" y="7"/>
                    </a:lnTo>
                    <a:lnTo>
                      <a:pt x="213" y="11"/>
                    </a:lnTo>
                    <a:lnTo>
                      <a:pt x="215" y="15"/>
                    </a:lnTo>
                    <a:lnTo>
                      <a:pt x="215" y="20"/>
                    </a:lnTo>
                    <a:lnTo>
                      <a:pt x="217" y="26"/>
                    </a:lnTo>
                    <a:lnTo>
                      <a:pt x="218" y="31"/>
                    </a:lnTo>
                    <a:lnTo>
                      <a:pt x="222" y="37"/>
                    </a:lnTo>
                    <a:lnTo>
                      <a:pt x="225" y="41"/>
                    </a:lnTo>
                    <a:lnTo>
                      <a:pt x="232" y="45"/>
                    </a:lnTo>
                    <a:lnTo>
                      <a:pt x="239" y="48"/>
                    </a:lnTo>
                    <a:lnTo>
                      <a:pt x="248" y="48"/>
                    </a:lnTo>
                    <a:lnTo>
                      <a:pt x="361" y="247"/>
                    </a:lnTo>
                    <a:lnTo>
                      <a:pt x="310" y="337"/>
                    </a:lnTo>
                    <a:lnTo>
                      <a:pt x="280" y="228"/>
                    </a:lnTo>
                    <a:lnTo>
                      <a:pt x="241" y="337"/>
                    </a:lnTo>
                    <a:lnTo>
                      <a:pt x="199" y="230"/>
                    </a:lnTo>
                    <a:lnTo>
                      <a:pt x="101" y="232"/>
                    </a:lnTo>
                    <a:lnTo>
                      <a:pt x="91" y="234"/>
                    </a:lnTo>
                    <a:lnTo>
                      <a:pt x="79" y="238"/>
                    </a:lnTo>
                    <a:lnTo>
                      <a:pt x="67" y="243"/>
                    </a:lnTo>
                    <a:lnTo>
                      <a:pt x="56" y="249"/>
                    </a:lnTo>
                    <a:lnTo>
                      <a:pt x="46" y="260"/>
                    </a:lnTo>
                    <a:lnTo>
                      <a:pt x="37" y="270"/>
                    </a:lnTo>
                    <a:lnTo>
                      <a:pt x="27" y="281"/>
                    </a:lnTo>
                    <a:lnTo>
                      <a:pt x="20" y="294"/>
                    </a:lnTo>
                    <a:lnTo>
                      <a:pt x="13" y="307"/>
                    </a:lnTo>
                    <a:lnTo>
                      <a:pt x="10" y="322"/>
                    </a:lnTo>
                    <a:lnTo>
                      <a:pt x="6" y="337"/>
                    </a:lnTo>
                    <a:lnTo>
                      <a:pt x="6" y="350"/>
                    </a:lnTo>
                    <a:lnTo>
                      <a:pt x="0" y="781"/>
                    </a:lnTo>
                    <a:lnTo>
                      <a:pt x="103" y="780"/>
                    </a:lnTo>
                    <a:lnTo>
                      <a:pt x="162" y="1505"/>
                    </a:lnTo>
                    <a:lnTo>
                      <a:pt x="77" y="1607"/>
                    </a:lnTo>
                    <a:lnTo>
                      <a:pt x="112" y="1607"/>
                    </a:lnTo>
                    <a:lnTo>
                      <a:pt x="144" y="1607"/>
                    </a:lnTo>
                    <a:lnTo>
                      <a:pt x="179" y="1607"/>
                    </a:lnTo>
                    <a:lnTo>
                      <a:pt x="213" y="1607"/>
                    </a:lnTo>
                    <a:lnTo>
                      <a:pt x="246" y="1607"/>
                    </a:lnTo>
                    <a:lnTo>
                      <a:pt x="280" y="1607"/>
                    </a:lnTo>
                    <a:lnTo>
                      <a:pt x="315" y="1607"/>
                    </a:lnTo>
                    <a:lnTo>
                      <a:pt x="348" y="1607"/>
                    </a:lnTo>
                    <a:lnTo>
                      <a:pt x="382" y="1607"/>
                    </a:lnTo>
                    <a:lnTo>
                      <a:pt x="417" y="1607"/>
                    </a:lnTo>
                    <a:lnTo>
                      <a:pt x="449" y="1607"/>
                    </a:lnTo>
                    <a:lnTo>
                      <a:pt x="484" y="1607"/>
                    </a:lnTo>
                    <a:lnTo>
                      <a:pt x="406" y="1513"/>
                    </a:lnTo>
                    <a:lnTo>
                      <a:pt x="482" y="770"/>
                    </a:lnTo>
                    <a:lnTo>
                      <a:pt x="482" y="564"/>
                    </a:lnTo>
                    <a:lnTo>
                      <a:pt x="546" y="909"/>
                    </a:lnTo>
                    <a:lnTo>
                      <a:pt x="653" y="855"/>
                    </a:lnTo>
                    <a:lnTo>
                      <a:pt x="574" y="341"/>
                    </a:lnTo>
                    <a:lnTo>
                      <a:pt x="572" y="328"/>
                    </a:lnTo>
                    <a:lnTo>
                      <a:pt x="570" y="313"/>
                    </a:lnTo>
                    <a:lnTo>
                      <a:pt x="565" y="300"/>
                    </a:lnTo>
                    <a:lnTo>
                      <a:pt x="558" y="286"/>
                    </a:lnTo>
                    <a:lnTo>
                      <a:pt x="549" y="275"/>
                    </a:lnTo>
                    <a:lnTo>
                      <a:pt x="539" y="266"/>
                    </a:lnTo>
                    <a:lnTo>
                      <a:pt x="529" y="255"/>
                    </a:lnTo>
                    <a:lnTo>
                      <a:pt x="518" y="247"/>
                    </a:lnTo>
                    <a:lnTo>
                      <a:pt x="506" y="241"/>
                    </a:lnTo>
                    <a:lnTo>
                      <a:pt x="494" y="236"/>
                    </a:lnTo>
                    <a:lnTo>
                      <a:pt x="484" y="232"/>
                    </a:lnTo>
                    <a:lnTo>
                      <a:pt x="472" y="232"/>
                    </a:lnTo>
                    <a:lnTo>
                      <a:pt x="365" y="230"/>
                    </a:lnTo>
                    <a:lnTo>
                      <a:pt x="6" y="780"/>
                    </a:lnTo>
                    <a:lnTo>
                      <a:pt x="103" y="780"/>
                    </a:lnTo>
                    <a:lnTo>
                      <a:pt x="118" y="975"/>
                    </a:lnTo>
                    <a:lnTo>
                      <a:pt x="101" y="973"/>
                    </a:lnTo>
                    <a:lnTo>
                      <a:pt x="86" y="967"/>
                    </a:lnTo>
                    <a:lnTo>
                      <a:pt x="70" y="956"/>
                    </a:lnTo>
                    <a:lnTo>
                      <a:pt x="56" y="943"/>
                    </a:lnTo>
                    <a:lnTo>
                      <a:pt x="44" y="926"/>
                    </a:lnTo>
                    <a:lnTo>
                      <a:pt x="34" y="907"/>
                    </a:lnTo>
                    <a:lnTo>
                      <a:pt x="25" y="888"/>
                    </a:lnTo>
                    <a:lnTo>
                      <a:pt x="18" y="866"/>
                    </a:lnTo>
                    <a:lnTo>
                      <a:pt x="13" y="845"/>
                    </a:lnTo>
                    <a:lnTo>
                      <a:pt x="8" y="823"/>
                    </a:lnTo>
                    <a:lnTo>
                      <a:pt x="6" y="800"/>
                    </a:lnTo>
                    <a:lnTo>
                      <a:pt x="6" y="780"/>
                    </a:lnTo>
                    <a:lnTo>
                      <a:pt x="356" y="253"/>
                    </a:lnTo>
                    <a:lnTo>
                      <a:pt x="661" y="849"/>
                    </a:lnTo>
                    <a:lnTo>
                      <a:pt x="558" y="905"/>
                    </a:lnTo>
                    <a:lnTo>
                      <a:pt x="636" y="1057"/>
                    </a:lnTo>
                    <a:lnTo>
                      <a:pt x="648" y="1044"/>
                    </a:lnTo>
                    <a:lnTo>
                      <a:pt x="656" y="1029"/>
                    </a:lnTo>
                    <a:lnTo>
                      <a:pt x="665" y="1010"/>
                    </a:lnTo>
                    <a:lnTo>
                      <a:pt x="668" y="991"/>
                    </a:lnTo>
                    <a:lnTo>
                      <a:pt x="674" y="971"/>
                    </a:lnTo>
                    <a:lnTo>
                      <a:pt x="674" y="950"/>
                    </a:lnTo>
                    <a:lnTo>
                      <a:pt x="674" y="930"/>
                    </a:lnTo>
                    <a:lnTo>
                      <a:pt x="674" y="909"/>
                    </a:lnTo>
                    <a:lnTo>
                      <a:pt x="670" y="890"/>
                    </a:lnTo>
                    <a:lnTo>
                      <a:pt x="641" y="883"/>
                    </a:lnTo>
                    <a:lnTo>
                      <a:pt x="661" y="855"/>
                    </a:lnTo>
                    <a:lnTo>
                      <a:pt x="248" y="48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CBCBC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it-IT">
                  <a:latin typeface="Times New Roman" charset="0"/>
                </a:endParaRPr>
              </a:p>
            </p:txBody>
          </p:sp>
          <p:sp>
            <p:nvSpPr>
              <p:cNvPr id="6154" name="Freeform 10"/>
              <p:cNvSpPr>
                <a:spLocks/>
              </p:cNvSpPr>
              <p:nvPr/>
            </p:nvSpPr>
            <p:spPr bwMode="auto">
              <a:xfrm>
                <a:off x="1693" y="3070"/>
                <a:ext cx="221" cy="213"/>
              </a:xfrm>
              <a:custGeom>
                <a:avLst/>
                <a:gdLst/>
                <a:ahLst/>
                <a:cxnLst>
                  <a:cxn ang="0">
                    <a:pos x="89" y="49"/>
                  </a:cxn>
                  <a:cxn ang="0">
                    <a:pos x="113" y="39"/>
                  </a:cxn>
                  <a:cxn ang="0">
                    <a:pos x="134" y="24"/>
                  </a:cxn>
                  <a:cxn ang="0">
                    <a:pos x="151" y="11"/>
                  </a:cxn>
                  <a:cxn ang="0">
                    <a:pos x="165" y="1"/>
                  </a:cxn>
                  <a:cxn ang="0">
                    <a:pos x="179" y="1"/>
                  </a:cxn>
                  <a:cxn ang="0">
                    <a:pos x="191" y="13"/>
                  </a:cxn>
                  <a:cxn ang="0">
                    <a:pos x="200" y="24"/>
                  </a:cxn>
                  <a:cxn ang="0">
                    <a:pos x="206" y="37"/>
                  </a:cxn>
                  <a:cxn ang="0">
                    <a:pos x="212" y="53"/>
                  </a:cxn>
                  <a:cxn ang="0">
                    <a:pos x="217" y="68"/>
                  </a:cxn>
                  <a:cxn ang="0">
                    <a:pos x="219" y="83"/>
                  </a:cxn>
                  <a:cxn ang="0">
                    <a:pos x="219" y="107"/>
                  </a:cxn>
                  <a:cxn ang="0">
                    <a:pos x="210" y="140"/>
                  </a:cxn>
                  <a:cxn ang="0">
                    <a:pos x="196" y="166"/>
                  </a:cxn>
                  <a:cxn ang="0">
                    <a:pos x="175" y="187"/>
                  </a:cxn>
                  <a:cxn ang="0">
                    <a:pos x="151" y="204"/>
                  </a:cxn>
                  <a:cxn ang="0">
                    <a:pos x="124" y="212"/>
                  </a:cxn>
                  <a:cxn ang="0">
                    <a:pos x="94" y="212"/>
                  </a:cxn>
                  <a:cxn ang="0">
                    <a:pos x="67" y="204"/>
                  </a:cxn>
                  <a:cxn ang="0">
                    <a:pos x="43" y="187"/>
                  </a:cxn>
                  <a:cxn ang="0">
                    <a:pos x="22" y="166"/>
                  </a:cxn>
                  <a:cxn ang="0">
                    <a:pos x="8" y="140"/>
                  </a:cxn>
                  <a:cxn ang="0">
                    <a:pos x="1" y="107"/>
                  </a:cxn>
                  <a:cxn ang="0">
                    <a:pos x="0" y="83"/>
                  </a:cxn>
                  <a:cxn ang="0">
                    <a:pos x="1" y="68"/>
                  </a:cxn>
                  <a:cxn ang="0">
                    <a:pos x="6" y="53"/>
                  </a:cxn>
                  <a:cxn ang="0">
                    <a:pos x="12" y="37"/>
                  </a:cxn>
                  <a:cxn ang="0">
                    <a:pos x="18" y="24"/>
                  </a:cxn>
                  <a:cxn ang="0">
                    <a:pos x="27" y="13"/>
                  </a:cxn>
                  <a:cxn ang="0">
                    <a:pos x="36" y="7"/>
                  </a:cxn>
                  <a:cxn ang="0">
                    <a:pos x="41" y="11"/>
                  </a:cxn>
                  <a:cxn ang="0">
                    <a:pos x="43" y="20"/>
                  </a:cxn>
                  <a:cxn ang="0">
                    <a:pos x="46" y="32"/>
                  </a:cxn>
                  <a:cxn ang="0">
                    <a:pos x="53" y="41"/>
                  </a:cxn>
                  <a:cxn ang="0">
                    <a:pos x="67" y="49"/>
                  </a:cxn>
                  <a:cxn ang="0">
                    <a:pos x="75" y="49"/>
                  </a:cxn>
                </a:cxnLst>
                <a:rect l="0" t="0" r="r" b="b"/>
                <a:pathLst>
                  <a:path w="220" h="213">
                    <a:moveTo>
                      <a:pt x="75" y="49"/>
                    </a:moveTo>
                    <a:lnTo>
                      <a:pt x="89" y="49"/>
                    </a:lnTo>
                    <a:lnTo>
                      <a:pt x="103" y="45"/>
                    </a:lnTo>
                    <a:lnTo>
                      <a:pt x="113" y="39"/>
                    </a:lnTo>
                    <a:lnTo>
                      <a:pt x="125" y="32"/>
                    </a:lnTo>
                    <a:lnTo>
                      <a:pt x="134" y="24"/>
                    </a:lnTo>
                    <a:lnTo>
                      <a:pt x="143" y="18"/>
                    </a:lnTo>
                    <a:lnTo>
                      <a:pt x="151" y="11"/>
                    </a:lnTo>
                    <a:lnTo>
                      <a:pt x="158" y="5"/>
                    </a:lnTo>
                    <a:lnTo>
                      <a:pt x="165" y="1"/>
                    </a:lnTo>
                    <a:lnTo>
                      <a:pt x="172" y="0"/>
                    </a:lnTo>
                    <a:lnTo>
                      <a:pt x="179" y="1"/>
                    </a:lnTo>
                    <a:lnTo>
                      <a:pt x="186" y="7"/>
                    </a:lnTo>
                    <a:lnTo>
                      <a:pt x="191" y="13"/>
                    </a:lnTo>
                    <a:lnTo>
                      <a:pt x="196" y="18"/>
                    </a:lnTo>
                    <a:lnTo>
                      <a:pt x="200" y="24"/>
                    </a:lnTo>
                    <a:lnTo>
                      <a:pt x="203" y="32"/>
                    </a:lnTo>
                    <a:lnTo>
                      <a:pt x="206" y="37"/>
                    </a:lnTo>
                    <a:lnTo>
                      <a:pt x="210" y="45"/>
                    </a:lnTo>
                    <a:lnTo>
                      <a:pt x="212" y="53"/>
                    </a:lnTo>
                    <a:lnTo>
                      <a:pt x="215" y="60"/>
                    </a:lnTo>
                    <a:lnTo>
                      <a:pt x="217" y="68"/>
                    </a:lnTo>
                    <a:lnTo>
                      <a:pt x="217" y="75"/>
                    </a:lnTo>
                    <a:lnTo>
                      <a:pt x="219" y="83"/>
                    </a:lnTo>
                    <a:lnTo>
                      <a:pt x="219" y="92"/>
                    </a:lnTo>
                    <a:lnTo>
                      <a:pt x="219" y="107"/>
                    </a:lnTo>
                    <a:lnTo>
                      <a:pt x="215" y="124"/>
                    </a:lnTo>
                    <a:lnTo>
                      <a:pt x="210" y="140"/>
                    </a:lnTo>
                    <a:lnTo>
                      <a:pt x="203" y="153"/>
                    </a:lnTo>
                    <a:lnTo>
                      <a:pt x="196" y="166"/>
                    </a:lnTo>
                    <a:lnTo>
                      <a:pt x="186" y="177"/>
                    </a:lnTo>
                    <a:lnTo>
                      <a:pt x="175" y="187"/>
                    </a:lnTo>
                    <a:lnTo>
                      <a:pt x="163" y="196"/>
                    </a:lnTo>
                    <a:lnTo>
                      <a:pt x="151" y="204"/>
                    </a:lnTo>
                    <a:lnTo>
                      <a:pt x="137" y="208"/>
                    </a:lnTo>
                    <a:lnTo>
                      <a:pt x="124" y="212"/>
                    </a:lnTo>
                    <a:lnTo>
                      <a:pt x="110" y="212"/>
                    </a:lnTo>
                    <a:lnTo>
                      <a:pt x="94" y="212"/>
                    </a:lnTo>
                    <a:lnTo>
                      <a:pt x="81" y="208"/>
                    </a:lnTo>
                    <a:lnTo>
                      <a:pt x="67" y="204"/>
                    </a:lnTo>
                    <a:lnTo>
                      <a:pt x="55" y="196"/>
                    </a:lnTo>
                    <a:lnTo>
                      <a:pt x="43" y="187"/>
                    </a:lnTo>
                    <a:lnTo>
                      <a:pt x="32" y="177"/>
                    </a:lnTo>
                    <a:lnTo>
                      <a:pt x="22" y="166"/>
                    </a:lnTo>
                    <a:lnTo>
                      <a:pt x="15" y="153"/>
                    </a:lnTo>
                    <a:lnTo>
                      <a:pt x="8" y="140"/>
                    </a:lnTo>
                    <a:lnTo>
                      <a:pt x="3" y="124"/>
                    </a:lnTo>
                    <a:lnTo>
                      <a:pt x="1" y="107"/>
                    </a:lnTo>
                    <a:lnTo>
                      <a:pt x="0" y="92"/>
                    </a:lnTo>
                    <a:lnTo>
                      <a:pt x="0" y="83"/>
                    </a:lnTo>
                    <a:lnTo>
                      <a:pt x="1" y="75"/>
                    </a:lnTo>
                    <a:lnTo>
                      <a:pt x="1" y="68"/>
                    </a:lnTo>
                    <a:lnTo>
                      <a:pt x="3" y="60"/>
                    </a:lnTo>
                    <a:lnTo>
                      <a:pt x="6" y="53"/>
                    </a:lnTo>
                    <a:lnTo>
                      <a:pt x="8" y="45"/>
                    </a:lnTo>
                    <a:lnTo>
                      <a:pt x="12" y="37"/>
                    </a:lnTo>
                    <a:lnTo>
                      <a:pt x="15" y="32"/>
                    </a:lnTo>
                    <a:lnTo>
                      <a:pt x="18" y="24"/>
                    </a:lnTo>
                    <a:lnTo>
                      <a:pt x="22" y="18"/>
                    </a:lnTo>
                    <a:lnTo>
                      <a:pt x="27" y="13"/>
                    </a:lnTo>
                    <a:lnTo>
                      <a:pt x="32" y="7"/>
                    </a:lnTo>
                    <a:lnTo>
                      <a:pt x="36" y="7"/>
                    </a:lnTo>
                    <a:lnTo>
                      <a:pt x="39" y="7"/>
                    </a:lnTo>
                    <a:lnTo>
                      <a:pt x="41" y="11"/>
                    </a:lnTo>
                    <a:lnTo>
                      <a:pt x="43" y="15"/>
                    </a:lnTo>
                    <a:lnTo>
                      <a:pt x="43" y="20"/>
                    </a:lnTo>
                    <a:lnTo>
                      <a:pt x="44" y="26"/>
                    </a:lnTo>
                    <a:lnTo>
                      <a:pt x="46" y="32"/>
                    </a:lnTo>
                    <a:lnTo>
                      <a:pt x="50" y="37"/>
                    </a:lnTo>
                    <a:lnTo>
                      <a:pt x="53" y="41"/>
                    </a:lnTo>
                    <a:lnTo>
                      <a:pt x="60" y="45"/>
                    </a:lnTo>
                    <a:lnTo>
                      <a:pt x="67" y="49"/>
                    </a:lnTo>
                    <a:lnTo>
                      <a:pt x="75" y="49"/>
                    </a:lnTo>
                    <a:lnTo>
                      <a:pt x="75" y="49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CBCBC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it-IT">
                  <a:latin typeface="Times New Roman" charset="0"/>
                </a:endParaRPr>
              </a:p>
            </p:txBody>
          </p:sp>
          <p:sp>
            <p:nvSpPr>
              <p:cNvPr id="6155" name="Freeform 11"/>
              <p:cNvSpPr>
                <a:spLocks/>
              </p:cNvSpPr>
              <p:nvPr/>
            </p:nvSpPr>
            <p:spPr bwMode="auto">
              <a:xfrm>
                <a:off x="1528" y="3301"/>
                <a:ext cx="656" cy="1377"/>
              </a:xfrm>
              <a:custGeom>
                <a:avLst/>
                <a:gdLst/>
                <a:ahLst/>
                <a:cxnLst>
                  <a:cxn ang="0">
                    <a:pos x="358" y="1"/>
                  </a:cxn>
                  <a:cxn ang="0">
                    <a:pos x="317" y="108"/>
                  </a:cxn>
                  <a:cxn ang="0">
                    <a:pos x="274" y="0"/>
                  </a:cxn>
                  <a:cxn ang="0">
                    <a:pos x="234" y="108"/>
                  </a:cxn>
                  <a:cxn ang="0">
                    <a:pos x="193" y="1"/>
                  </a:cxn>
                  <a:cxn ang="0">
                    <a:pos x="94" y="3"/>
                  </a:cxn>
                  <a:cxn ang="0">
                    <a:pos x="84" y="5"/>
                  </a:cxn>
                  <a:cxn ang="0">
                    <a:pos x="72" y="9"/>
                  </a:cxn>
                  <a:cxn ang="0">
                    <a:pos x="60" y="14"/>
                  </a:cxn>
                  <a:cxn ang="0">
                    <a:pos x="50" y="20"/>
                  </a:cxn>
                  <a:cxn ang="0">
                    <a:pos x="39" y="31"/>
                  </a:cxn>
                  <a:cxn ang="0">
                    <a:pos x="31" y="41"/>
                  </a:cxn>
                  <a:cxn ang="0">
                    <a:pos x="20" y="52"/>
                  </a:cxn>
                  <a:cxn ang="0">
                    <a:pos x="13" y="65"/>
                  </a:cxn>
                  <a:cxn ang="0">
                    <a:pos x="6" y="78"/>
                  </a:cxn>
                  <a:cxn ang="0">
                    <a:pos x="3" y="93"/>
                  </a:cxn>
                  <a:cxn ang="0">
                    <a:pos x="0" y="108"/>
                  </a:cxn>
                  <a:cxn ang="0">
                    <a:pos x="0" y="121"/>
                  </a:cxn>
                  <a:cxn ang="0">
                    <a:pos x="0" y="550"/>
                  </a:cxn>
                  <a:cxn ang="0">
                    <a:pos x="96" y="550"/>
                  </a:cxn>
                  <a:cxn ang="0">
                    <a:pos x="155" y="1275"/>
                  </a:cxn>
                  <a:cxn ang="0">
                    <a:pos x="70" y="1377"/>
                  </a:cxn>
                  <a:cxn ang="0">
                    <a:pos x="105" y="1377"/>
                  </a:cxn>
                  <a:cxn ang="0">
                    <a:pos x="138" y="1377"/>
                  </a:cxn>
                  <a:cxn ang="0">
                    <a:pos x="172" y="1377"/>
                  </a:cxn>
                  <a:cxn ang="0">
                    <a:pos x="207" y="1377"/>
                  </a:cxn>
                  <a:cxn ang="0">
                    <a:pos x="239" y="1377"/>
                  </a:cxn>
                  <a:cxn ang="0">
                    <a:pos x="274" y="1377"/>
                  </a:cxn>
                  <a:cxn ang="0">
                    <a:pos x="308" y="1377"/>
                  </a:cxn>
                  <a:cxn ang="0">
                    <a:pos x="341" y="1377"/>
                  </a:cxn>
                  <a:cxn ang="0">
                    <a:pos x="376" y="1377"/>
                  </a:cxn>
                  <a:cxn ang="0">
                    <a:pos x="410" y="1377"/>
                  </a:cxn>
                  <a:cxn ang="0">
                    <a:pos x="443" y="1377"/>
                  </a:cxn>
                  <a:cxn ang="0">
                    <a:pos x="477" y="1377"/>
                  </a:cxn>
                  <a:cxn ang="0">
                    <a:pos x="400" y="1283"/>
                  </a:cxn>
                  <a:cxn ang="0">
                    <a:pos x="476" y="541"/>
                  </a:cxn>
                  <a:cxn ang="0">
                    <a:pos x="476" y="335"/>
                  </a:cxn>
                  <a:cxn ang="0">
                    <a:pos x="540" y="680"/>
                  </a:cxn>
                  <a:cxn ang="0">
                    <a:pos x="654" y="625"/>
                  </a:cxn>
                  <a:cxn ang="0">
                    <a:pos x="567" y="112"/>
                  </a:cxn>
                  <a:cxn ang="0">
                    <a:pos x="565" y="99"/>
                  </a:cxn>
                  <a:cxn ang="0">
                    <a:pos x="564" y="84"/>
                  </a:cxn>
                  <a:cxn ang="0">
                    <a:pos x="559" y="71"/>
                  </a:cxn>
                  <a:cxn ang="0">
                    <a:pos x="552" y="58"/>
                  </a:cxn>
                  <a:cxn ang="0">
                    <a:pos x="543" y="46"/>
                  </a:cxn>
                  <a:cxn ang="0">
                    <a:pos x="533" y="37"/>
                  </a:cxn>
                  <a:cxn ang="0">
                    <a:pos x="522" y="26"/>
                  </a:cxn>
                  <a:cxn ang="0">
                    <a:pos x="512" y="18"/>
                  </a:cxn>
                  <a:cxn ang="0">
                    <a:pos x="500" y="13"/>
                  </a:cxn>
                  <a:cxn ang="0">
                    <a:pos x="488" y="7"/>
                  </a:cxn>
                  <a:cxn ang="0">
                    <a:pos x="477" y="3"/>
                  </a:cxn>
                  <a:cxn ang="0">
                    <a:pos x="465" y="3"/>
                  </a:cxn>
                  <a:cxn ang="0">
                    <a:pos x="358" y="1"/>
                  </a:cxn>
                  <a:cxn ang="0">
                    <a:pos x="358" y="1"/>
                  </a:cxn>
                </a:cxnLst>
                <a:rect l="0" t="0" r="r" b="b"/>
                <a:pathLst>
                  <a:path w="655" h="1378">
                    <a:moveTo>
                      <a:pt x="358" y="1"/>
                    </a:moveTo>
                    <a:lnTo>
                      <a:pt x="317" y="108"/>
                    </a:lnTo>
                    <a:lnTo>
                      <a:pt x="274" y="0"/>
                    </a:lnTo>
                    <a:lnTo>
                      <a:pt x="234" y="108"/>
                    </a:lnTo>
                    <a:lnTo>
                      <a:pt x="193" y="1"/>
                    </a:lnTo>
                    <a:lnTo>
                      <a:pt x="94" y="3"/>
                    </a:lnTo>
                    <a:lnTo>
                      <a:pt x="84" y="5"/>
                    </a:lnTo>
                    <a:lnTo>
                      <a:pt x="72" y="9"/>
                    </a:lnTo>
                    <a:lnTo>
                      <a:pt x="60" y="14"/>
                    </a:lnTo>
                    <a:lnTo>
                      <a:pt x="50" y="20"/>
                    </a:lnTo>
                    <a:lnTo>
                      <a:pt x="39" y="31"/>
                    </a:lnTo>
                    <a:lnTo>
                      <a:pt x="31" y="41"/>
                    </a:lnTo>
                    <a:lnTo>
                      <a:pt x="20" y="52"/>
                    </a:lnTo>
                    <a:lnTo>
                      <a:pt x="13" y="65"/>
                    </a:lnTo>
                    <a:lnTo>
                      <a:pt x="6" y="78"/>
                    </a:lnTo>
                    <a:lnTo>
                      <a:pt x="3" y="93"/>
                    </a:lnTo>
                    <a:lnTo>
                      <a:pt x="0" y="108"/>
                    </a:lnTo>
                    <a:lnTo>
                      <a:pt x="0" y="121"/>
                    </a:lnTo>
                    <a:lnTo>
                      <a:pt x="0" y="550"/>
                    </a:lnTo>
                    <a:lnTo>
                      <a:pt x="96" y="550"/>
                    </a:lnTo>
                    <a:lnTo>
                      <a:pt x="155" y="1275"/>
                    </a:lnTo>
                    <a:lnTo>
                      <a:pt x="70" y="1377"/>
                    </a:lnTo>
                    <a:lnTo>
                      <a:pt x="105" y="1377"/>
                    </a:lnTo>
                    <a:lnTo>
                      <a:pt x="138" y="1377"/>
                    </a:lnTo>
                    <a:lnTo>
                      <a:pt x="172" y="1377"/>
                    </a:lnTo>
                    <a:lnTo>
                      <a:pt x="207" y="1377"/>
                    </a:lnTo>
                    <a:lnTo>
                      <a:pt x="239" y="1377"/>
                    </a:lnTo>
                    <a:lnTo>
                      <a:pt x="274" y="1377"/>
                    </a:lnTo>
                    <a:lnTo>
                      <a:pt x="308" y="1377"/>
                    </a:lnTo>
                    <a:lnTo>
                      <a:pt x="341" y="1377"/>
                    </a:lnTo>
                    <a:lnTo>
                      <a:pt x="376" y="1377"/>
                    </a:lnTo>
                    <a:lnTo>
                      <a:pt x="410" y="1377"/>
                    </a:lnTo>
                    <a:lnTo>
                      <a:pt x="443" y="1377"/>
                    </a:lnTo>
                    <a:lnTo>
                      <a:pt x="477" y="1377"/>
                    </a:lnTo>
                    <a:lnTo>
                      <a:pt x="400" y="1283"/>
                    </a:lnTo>
                    <a:lnTo>
                      <a:pt x="476" y="541"/>
                    </a:lnTo>
                    <a:lnTo>
                      <a:pt x="476" y="335"/>
                    </a:lnTo>
                    <a:lnTo>
                      <a:pt x="540" y="680"/>
                    </a:lnTo>
                    <a:lnTo>
                      <a:pt x="654" y="625"/>
                    </a:lnTo>
                    <a:lnTo>
                      <a:pt x="567" y="112"/>
                    </a:lnTo>
                    <a:lnTo>
                      <a:pt x="565" y="99"/>
                    </a:lnTo>
                    <a:lnTo>
                      <a:pt x="564" y="84"/>
                    </a:lnTo>
                    <a:lnTo>
                      <a:pt x="559" y="71"/>
                    </a:lnTo>
                    <a:lnTo>
                      <a:pt x="552" y="58"/>
                    </a:lnTo>
                    <a:lnTo>
                      <a:pt x="543" y="46"/>
                    </a:lnTo>
                    <a:lnTo>
                      <a:pt x="533" y="37"/>
                    </a:lnTo>
                    <a:lnTo>
                      <a:pt x="522" y="26"/>
                    </a:lnTo>
                    <a:lnTo>
                      <a:pt x="512" y="18"/>
                    </a:lnTo>
                    <a:lnTo>
                      <a:pt x="500" y="13"/>
                    </a:lnTo>
                    <a:lnTo>
                      <a:pt x="488" y="7"/>
                    </a:lnTo>
                    <a:lnTo>
                      <a:pt x="477" y="3"/>
                    </a:lnTo>
                    <a:lnTo>
                      <a:pt x="465" y="3"/>
                    </a:lnTo>
                    <a:lnTo>
                      <a:pt x="358" y="1"/>
                    </a:lnTo>
                    <a:lnTo>
                      <a:pt x="358" y="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CBCBC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it-IT">
                  <a:latin typeface="Times New Roman" charset="0"/>
                </a:endParaRPr>
              </a:p>
            </p:txBody>
          </p:sp>
          <p:sp>
            <p:nvSpPr>
              <p:cNvPr id="6156" name="Freeform 12"/>
              <p:cNvSpPr>
                <a:spLocks/>
              </p:cNvSpPr>
              <p:nvPr/>
            </p:nvSpPr>
            <p:spPr bwMode="auto">
              <a:xfrm>
                <a:off x="1528" y="3851"/>
                <a:ext cx="113" cy="20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0"/>
                  </a:cxn>
                  <a:cxn ang="0">
                    <a:pos x="112" y="195"/>
                  </a:cxn>
                  <a:cxn ang="0">
                    <a:pos x="94" y="193"/>
                  </a:cxn>
                  <a:cxn ang="0">
                    <a:pos x="79" y="187"/>
                  </a:cxn>
                  <a:cxn ang="0">
                    <a:pos x="63" y="176"/>
                  </a:cxn>
                  <a:cxn ang="0">
                    <a:pos x="49" y="163"/>
                  </a:cxn>
                  <a:cxn ang="0">
                    <a:pos x="37" y="146"/>
                  </a:cxn>
                  <a:cxn ang="0">
                    <a:pos x="27" y="127"/>
                  </a:cxn>
                  <a:cxn ang="0">
                    <a:pos x="18" y="108"/>
                  </a:cxn>
                  <a:cxn ang="0">
                    <a:pos x="12" y="86"/>
                  </a:cxn>
                  <a:cxn ang="0">
                    <a:pos x="6" y="65"/>
                  </a:cxn>
                  <a:cxn ang="0">
                    <a:pos x="1" y="43"/>
                  </a:cxn>
                  <a:cxn ang="0">
                    <a:pos x="0" y="2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13" h="196">
                    <a:moveTo>
                      <a:pt x="0" y="0"/>
                    </a:moveTo>
                    <a:lnTo>
                      <a:pt x="96" y="0"/>
                    </a:lnTo>
                    <a:lnTo>
                      <a:pt x="112" y="195"/>
                    </a:lnTo>
                    <a:lnTo>
                      <a:pt x="94" y="193"/>
                    </a:lnTo>
                    <a:lnTo>
                      <a:pt x="79" y="187"/>
                    </a:lnTo>
                    <a:lnTo>
                      <a:pt x="63" y="176"/>
                    </a:lnTo>
                    <a:lnTo>
                      <a:pt x="49" y="163"/>
                    </a:lnTo>
                    <a:lnTo>
                      <a:pt x="37" y="146"/>
                    </a:lnTo>
                    <a:lnTo>
                      <a:pt x="27" y="127"/>
                    </a:lnTo>
                    <a:lnTo>
                      <a:pt x="18" y="108"/>
                    </a:lnTo>
                    <a:lnTo>
                      <a:pt x="12" y="86"/>
                    </a:lnTo>
                    <a:lnTo>
                      <a:pt x="6" y="65"/>
                    </a:lnTo>
                    <a:lnTo>
                      <a:pt x="1" y="43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CBCBC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it-IT">
                  <a:latin typeface="Times New Roman" charset="0"/>
                </a:endParaRPr>
              </a:p>
            </p:txBody>
          </p:sp>
          <p:sp>
            <p:nvSpPr>
              <p:cNvPr id="6157" name="Freeform 13"/>
              <p:cNvSpPr>
                <a:spLocks/>
              </p:cNvSpPr>
              <p:nvPr/>
            </p:nvSpPr>
            <p:spPr bwMode="auto">
              <a:xfrm>
                <a:off x="2098" y="3925"/>
                <a:ext cx="98" cy="216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0" y="39"/>
                  </a:cxn>
                  <a:cxn ang="0">
                    <a:pos x="44" y="215"/>
                  </a:cxn>
                  <a:cxn ang="0">
                    <a:pos x="59" y="203"/>
                  </a:cxn>
                  <a:cxn ang="0">
                    <a:pos x="71" y="190"/>
                  </a:cxn>
                  <a:cxn ang="0">
                    <a:pos x="79" y="175"/>
                  </a:cxn>
                  <a:cxn ang="0">
                    <a:pos x="88" y="156"/>
                  </a:cxn>
                  <a:cxn ang="0">
                    <a:pos x="91" y="137"/>
                  </a:cxn>
                  <a:cxn ang="0">
                    <a:pos x="97" y="116"/>
                  </a:cxn>
                  <a:cxn ang="0">
                    <a:pos x="97" y="96"/>
                  </a:cxn>
                  <a:cxn ang="0">
                    <a:pos x="97" y="75"/>
                  </a:cxn>
                  <a:cxn ang="0">
                    <a:pos x="97" y="54"/>
                  </a:cxn>
                  <a:cxn ang="0">
                    <a:pos x="93" y="35"/>
                  </a:cxn>
                  <a:cxn ang="0">
                    <a:pos x="90" y="16"/>
                  </a:cxn>
                  <a:cxn ang="0">
                    <a:pos x="85" y="0"/>
                  </a:cxn>
                  <a:cxn ang="0">
                    <a:pos x="85" y="0"/>
                  </a:cxn>
                </a:cxnLst>
                <a:rect l="0" t="0" r="r" b="b"/>
                <a:pathLst>
                  <a:path w="98" h="216">
                    <a:moveTo>
                      <a:pt x="85" y="0"/>
                    </a:moveTo>
                    <a:lnTo>
                      <a:pt x="0" y="39"/>
                    </a:lnTo>
                    <a:lnTo>
                      <a:pt x="44" y="215"/>
                    </a:lnTo>
                    <a:lnTo>
                      <a:pt x="59" y="203"/>
                    </a:lnTo>
                    <a:lnTo>
                      <a:pt x="71" y="190"/>
                    </a:lnTo>
                    <a:lnTo>
                      <a:pt x="79" y="175"/>
                    </a:lnTo>
                    <a:lnTo>
                      <a:pt x="88" y="156"/>
                    </a:lnTo>
                    <a:lnTo>
                      <a:pt x="91" y="137"/>
                    </a:lnTo>
                    <a:lnTo>
                      <a:pt x="97" y="116"/>
                    </a:lnTo>
                    <a:lnTo>
                      <a:pt x="97" y="96"/>
                    </a:lnTo>
                    <a:lnTo>
                      <a:pt x="97" y="75"/>
                    </a:lnTo>
                    <a:lnTo>
                      <a:pt x="97" y="54"/>
                    </a:lnTo>
                    <a:lnTo>
                      <a:pt x="93" y="35"/>
                    </a:lnTo>
                    <a:lnTo>
                      <a:pt x="90" y="16"/>
                    </a:lnTo>
                    <a:lnTo>
                      <a:pt x="85" y="0"/>
                    </a:lnTo>
                    <a:lnTo>
                      <a:pt x="85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CBCBC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it-IT">
                  <a:latin typeface="Times New Roman" charset="0"/>
                </a:endParaRPr>
              </a:p>
            </p:txBody>
          </p:sp>
          <p:sp>
            <p:nvSpPr>
              <p:cNvPr id="6158" name="Freeform 14"/>
              <p:cNvSpPr>
                <a:spLocks/>
              </p:cNvSpPr>
              <p:nvPr/>
            </p:nvSpPr>
            <p:spPr bwMode="auto">
              <a:xfrm>
                <a:off x="1866" y="3455"/>
                <a:ext cx="101" cy="64"/>
              </a:xfrm>
              <a:custGeom>
                <a:avLst/>
                <a:gdLst/>
                <a:ahLst/>
                <a:cxnLst>
                  <a:cxn ang="0">
                    <a:pos x="100" y="63"/>
                  </a:cxn>
                  <a:cxn ang="0">
                    <a:pos x="72" y="0"/>
                  </a:cxn>
                  <a:cxn ang="0">
                    <a:pos x="50" y="24"/>
                  </a:cxn>
                  <a:cxn ang="0">
                    <a:pos x="25" y="0"/>
                  </a:cxn>
                  <a:cxn ang="0">
                    <a:pos x="0" y="63"/>
                  </a:cxn>
                  <a:cxn ang="0">
                    <a:pos x="100" y="63"/>
                  </a:cxn>
                  <a:cxn ang="0">
                    <a:pos x="100" y="63"/>
                  </a:cxn>
                </a:cxnLst>
                <a:rect l="0" t="0" r="r" b="b"/>
                <a:pathLst>
                  <a:path w="101" h="64">
                    <a:moveTo>
                      <a:pt x="100" y="63"/>
                    </a:moveTo>
                    <a:lnTo>
                      <a:pt x="72" y="0"/>
                    </a:lnTo>
                    <a:lnTo>
                      <a:pt x="50" y="24"/>
                    </a:lnTo>
                    <a:lnTo>
                      <a:pt x="25" y="0"/>
                    </a:lnTo>
                    <a:lnTo>
                      <a:pt x="0" y="63"/>
                    </a:lnTo>
                    <a:lnTo>
                      <a:pt x="100" y="63"/>
                    </a:lnTo>
                    <a:lnTo>
                      <a:pt x="100" y="63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CBCBCB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it-IT">
                  <a:latin typeface="Times New Roman" charset="0"/>
                </a:endParaRPr>
              </a:p>
            </p:txBody>
          </p:sp>
        </p:grpSp>
        <p:sp>
          <p:nvSpPr>
            <p:cNvPr id="6160" name="Line 16"/>
            <p:cNvSpPr>
              <a:spLocks noChangeShapeType="1"/>
            </p:cNvSpPr>
            <p:nvPr/>
          </p:nvSpPr>
          <p:spPr bwMode="auto">
            <a:xfrm flipH="1">
              <a:off x="1540" y="3414"/>
              <a:ext cx="287" cy="392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>
              <a:off x="1981" y="3527"/>
              <a:ext cx="170" cy="337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>
              <a:off x="1779" y="3145"/>
              <a:ext cx="61" cy="96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6163" name="Line 19"/>
            <p:cNvSpPr>
              <a:spLocks noChangeShapeType="1"/>
            </p:cNvSpPr>
            <p:nvPr/>
          </p:nvSpPr>
          <p:spPr bwMode="auto">
            <a:xfrm>
              <a:off x="1898" y="3347"/>
              <a:ext cx="36" cy="96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</p:grpSp>
      <p:sp>
        <p:nvSpPr>
          <p:cNvPr id="47109" name="Rectangle 21"/>
          <p:cNvSpPr>
            <a:spLocks noGrp="1" noChangeArrowheads="1"/>
          </p:cNvSpPr>
          <p:nvPr>
            <p:ph type="title"/>
          </p:nvPr>
        </p:nvSpPr>
        <p:spPr>
          <a:xfrm>
            <a:off x="2286000" y="214313"/>
            <a:ext cx="5072063" cy="779462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it-IT" sz="4000" b="1" smtClean="0">
                <a:solidFill>
                  <a:srgbClr val="002060"/>
                </a:solidFill>
                <a:latin typeface="Arial" charset="0"/>
              </a:rPr>
              <a:t>RISCHI</a:t>
            </a:r>
            <a:endParaRPr lang="it-IT" b="1" smtClean="0">
              <a:solidFill>
                <a:srgbClr val="002060"/>
              </a:solidFill>
            </a:endParaRPr>
          </a:p>
        </p:txBody>
      </p:sp>
      <p:sp>
        <p:nvSpPr>
          <p:cNvPr id="47110" name="Rectangle 23"/>
          <p:cNvSpPr>
            <a:spLocks noChangeArrowheads="1"/>
          </p:cNvSpPr>
          <p:nvPr/>
        </p:nvSpPr>
        <p:spPr bwMode="auto">
          <a:xfrm>
            <a:off x="2428875" y="1357313"/>
            <a:ext cx="4786313" cy="1196975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defTabSz="762000"/>
            <a:r>
              <a:rPr lang="it-IT" sz="1800">
                <a:solidFill>
                  <a:srgbClr val="0070C0"/>
                </a:solidFill>
                <a:effectLst/>
                <a:latin typeface="Arial" charset="0"/>
              </a:rPr>
              <a:t> </a:t>
            </a:r>
            <a:r>
              <a:rPr lang="it-IT" sz="1800" b="1">
                <a:solidFill>
                  <a:srgbClr val="003399"/>
                </a:solidFill>
                <a:effectLst/>
                <a:latin typeface="Arial" charset="0"/>
              </a:rPr>
              <a:t>PER LA SICUREZZA</a:t>
            </a:r>
          </a:p>
          <a:p>
            <a:pPr defTabSz="762000">
              <a:buFont typeface="Wingdings" pitchFamily="2" charset="2"/>
              <a:buChar char="ü"/>
            </a:pPr>
            <a:r>
              <a:rPr lang="it-IT" sz="1800">
                <a:solidFill>
                  <a:srgbClr val="003399"/>
                </a:solidFill>
                <a:effectLst/>
                <a:latin typeface="Arial" charset="0"/>
              </a:rPr>
              <a:t>Pericolo di incendio e/o esplosione;</a:t>
            </a:r>
          </a:p>
          <a:p>
            <a:pPr defTabSz="762000">
              <a:buFont typeface="Wingdings" pitchFamily="2" charset="2"/>
              <a:buChar char="ü"/>
            </a:pPr>
            <a:r>
              <a:rPr lang="it-IT" sz="1800">
                <a:solidFill>
                  <a:srgbClr val="003399"/>
                </a:solidFill>
                <a:effectLst/>
                <a:latin typeface="Arial" charset="0"/>
              </a:rPr>
              <a:t>pericolo di contatto con sostanze corrosive;</a:t>
            </a:r>
          </a:p>
          <a:p>
            <a:pPr defTabSz="762000">
              <a:buFont typeface="Wingdings" pitchFamily="2" charset="2"/>
              <a:buChar char="ü"/>
            </a:pPr>
            <a:r>
              <a:rPr lang="it-IT" sz="1800">
                <a:solidFill>
                  <a:srgbClr val="003399"/>
                </a:solidFill>
                <a:effectLst/>
                <a:latin typeface="Arial" charset="0"/>
              </a:rPr>
              <a:t>pericoli di intossicazione o asfissia</a:t>
            </a:r>
            <a:r>
              <a:rPr lang="it-IT" sz="1800">
                <a:solidFill>
                  <a:srgbClr val="0070C0"/>
                </a:solidFill>
                <a:effectLst/>
                <a:latin typeface="Arial" charset="0"/>
              </a:rPr>
              <a:t>.</a:t>
            </a:r>
          </a:p>
        </p:txBody>
      </p:sp>
      <p:sp>
        <p:nvSpPr>
          <p:cNvPr id="47111" name="Rectangle 24"/>
          <p:cNvSpPr>
            <a:spLocks noChangeArrowheads="1"/>
          </p:cNvSpPr>
          <p:nvPr/>
        </p:nvSpPr>
        <p:spPr bwMode="auto">
          <a:xfrm>
            <a:off x="2214563" y="5572125"/>
            <a:ext cx="5072062" cy="920750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defTabSz="762000"/>
            <a:r>
              <a:rPr lang="it-IT" sz="1800" b="1">
                <a:solidFill>
                  <a:srgbClr val="003399"/>
                </a:solidFill>
                <a:effectLst/>
                <a:latin typeface="Arial" charset="0"/>
              </a:rPr>
              <a:t>PER LA SALUTE</a:t>
            </a:r>
          </a:p>
          <a:p>
            <a:pPr defTabSz="762000"/>
            <a:r>
              <a:rPr lang="it-IT" sz="1800">
                <a:solidFill>
                  <a:srgbClr val="003399"/>
                </a:solidFill>
                <a:effectLst/>
                <a:latin typeface="Arial" charset="0"/>
              </a:rPr>
              <a:t>Pericolo d’inalazione e/o  contatto con sostanze nocive che possono provocare effetti irreversibili</a:t>
            </a:r>
            <a:endParaRPr lang="it-IT" sz="2600">
              <a:solidFill>
                <a:srgbClr val="003399"/>
              </a:solidFill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1214438" y="428625"/>
            <a:ext cx="7015162" cy="649288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it-IT" sz="3200" b="1" smtClean="0">
                <a:solidFill>
                  <a:srgbClr val="002060"/>
                </a:solidFill>
                <a:latin typeface="Arial" charset="0"/>
                <a:cs typeface="Arial" charset="0"/>
              </a:rPr>
              <a:t>INQUINANTI AERODISPERSI</a:t>
            </a:r>
          </a:p>
        </p:txBody>
      </p:sp>
      <p:sp>
        <p:nvSpPr>
          <p:cNvPr id="100357" name="Rectangle 5"/>
          <p:cNvSpPr>
            <a:spLocks noGrp="1" noChangeArrowheads="1"/>
          </p:cNvSpPr>
          <p:nvPr>
            <p:ph idx="1"/>
          </p:nvPr>
        </p:nvSpPr>
        <p:spPr>
          <a:xfrm>
            <a:off x="500063" y="1643063"/>
            <a:ext cx="2071687" cy="1749425"/>
          </a:xfrm>
          <a:solidFill>
            <a:srgbClr val="FF9966"/>
          </a:solidFill>
          <a:ln>
            <a:solidFill>
              <a:srgbClr val="002060"/>
            </a:solidFill>
          </a:ln>
        </p:spPr>
        <p:txBody>
          <a:bodyPr rtlCol="0">
            <a:normAutofit fontScale="85000" lnSpcReduction="20000"/>
          </a:bodyPr>
          <a:lstStyle/>
          <a:p>
            <a:pPr marL="274320" indent="-274320" algn="ctr" eaLnBrk="1" fontAlgn="auto" hangingPunct="1">
              <a:spcAft>
                <a:spcPts val="0"/>
              </a:spcAft>
              <a:buClr>
                <a:srgbClr val="002060"/>
              </a:buClr>
              <a:buFont typeface="Wingdings 2"/>
              <a:buNone/>
              <a:defRPr/>
            </a:pPr>
            <a:r>
              <a:rPr lang="it-IT" dirty="0" smtClean="0">
                <a:solidFill>
                  <a:srgbClr val="003399"/>
                </a:solidFill>
                <a:latin typeface="Arial" charset="0"/>
              </a:rPr>
              <a:t>POLVERI</a:t>
            </a:r>
          </a:p>
          <a:p>
            <a:pPr marL="274320" indent="-274320" algn="ctr" eaLnBrk="1" fontAlgn="auto" hangingPunct="1">
              <a:spcAft>
                <a:spcPts val="0"/>
              </a:spcAft>
              <a:buClr>
                <a:srgbClr val="002060"/>
              </a:buClr>
              <a:buFont typeface="Wingdings 2"/>
              <a:buNone/>
              <a:defRPr/>
            </a:pPr>
            <a:r>
              <a:rPr lang="it-IT" dirty="0" smtClean="0">
                <a:solidFill>
                  <a:srgbClr val="003399"/>
                </a:solidFill>
                <a:latin typeface="Arial" charset="0"/>
              </a:rPr>
              <a:t>FIBRE </a:t>
            </a:r>
          </a:p>
          <a:p>
            <a:pPr marL="274320" indent="-274320" algn="ctr" eaLnBrk="1" fontAlgn="auto" hangingPunct="1">
              <a:spcAft>
                <a:spcPts val="0"/>
              </a:spcAft>
              <a:buClr>
                <a:srgbClr val="002060"/>
              </a:buClr>
              <a:buFont typeface="Wingdings 2"/>
              <a:buNone/>
              <a:defRPr/>
            </a:pPr>
            <a:r>
              <a:rPr lang="it-IT" dirty="0" smtClean="0">
                <a:solidFill>
                  <a:srgbClr val="003399"/>
                </a:solidFill>
                <a:latin typeface="Arial" charset="0"/>
              </a:rPr>
              <a:t>FUMI</a:t>
            </a:r>
          </a:p>
          <a:p>
            <a:pPr marL="274320" indent="-274320" algn="ctr" eaLnBrk="1" fontAlgn="auto" hangingPunct="1">
              <a:spcAft>
                <a:spcPts val="0"/>
              </a:spcAft>
              <a:buClr>
                <a:srgbClr val="002060"/>
              </a:buClr>
              <a:buFont typeface="Wingdings 2"/>
              <a:buNone/>
              <a:defRPr/>
            </a:pPr>
            <a:r>
              <a:rPr lang="it-IT" dirty="0" smtClean="0">
                <a:solidFill>
                  <a:srgbClr val="003399"/>
                </a:solidFill>
                <a:latin typeface="Arial" charset="0"/>
              </a:rPr>
              <a:t>NEBBIE</a:t>
            </a:r>
            <a:endParaRPr lang="it-IT" dirty="0" smtClean="0">
              <a:solidFill>
                <a:srgbClr val="003399"/>
              </a:solidFill>
            </a:endParaRPr>
          </a:p>
        </p:txBody>
      </p:sp>
      <p:sp>
        <p:nvSpPr>
          <p:cNvPr id="48134" name="Rectangle 7"/>
          <p:cNvSpPr>
            <a:spLocks noChangeArrowheads="1"/>
          </p:cNvSpPr>
          <p:nvPr/>
        </p:nvSpPr>
        <p:spPr bwMode="auto">
          <a:xfrm>
            <a:off x="3714750" y="2143125"/>
            <a:ext cx="4786313" cy="796925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defTabSz="762000"/>
            <a:r>
              <a:rPr lang="it-IT" b="1">
                <a:solidFill>
                  <a:srgbClr val="003399"/>
                </a:solidFill>
                <a:effectLst/>
                <a:latin typeface="Arial" charset="0"/>
              </a:rPr>
              <a:t>AEROSOL</a:t>
            </a:r>
          </a:p>
          <a:p>
            <a:pPr algn="ctr" defTabSz="762000"/>
            <a:r>
              <a:rPr lang="it-IT" sz="2200">
                <a:solidFill>
                  <a:srgbClr val="003399"/>
                </a:solidFill>
                <a:effectLst/>
                <a:latin typeface="Arial" charset="0"/>
              </a:rPr>
              <a:t>(solidi o liquidi dispersi in atmosfera)</a:t>
            </a:r>
          </a:p>
        </p:txBody>
      </p:sp>
      <p:sp>
        <p:nvSpPr>
          <p:cNvPr id="48135" name="Rectangle 8"/>
          <p:cNvSpPr>
            <a:spLocks noChangeArrowheads="1"/>
          </p:cNvSpPr>
          <p:nvPr/>
        </p:nvSpPr>
        <p:spPr bwMode="auto">
          <a:xfrm>
            <a:off x="690563" y="4441825"/>
            <a:ext cx="1511300" cy="1038225"/>
          </a:xfrm>
          <a:prstGeom prst="rect">
            <a:avLst/>
          </a:prstGeom>
          <a:solidFill>
            <a:srgbClr val="FF9966"/>
          </a:solidFill>
          <a:ln w="12700">
            <a:solidFill>
              <a:srgbClr val="002060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rgbClr val="002060"/>
              </a:buClr>
              <a:buSzPct val="75000"/>
            </a:pPr>
            <a:r>
              <a:rPr lang="it-IT" sz="2800">
                <a:solidFill>
                  <a:srgbClr val="003399"/>
                </a:solidFill>
                <a:effectLst/>
                <a:latin typeface="Arial" charset="0"/>
              </a:rPr>
              <a:t>GAS</a:t>
            </a:r>
          </a:p>
          <a:p>
            <a:pPr marL="342900" indent="-342900" algn="ctr">
              <a:spcBef>
                <a:spcPct val="20000"/>
              </a:spcBef>
              <a:buClr>
                <a:srgbClr val="002060"/>
              </a:buClr>
              <a:buSzPct val="75000"/>
            </a:pPr>
            <a:r>
              <a:rPr lang="it-IT" sz="2800">
                <a:solidFill>
                  <a:srgbClr val="003399"/>
                </a:solidFill>
                <a:effectLst/>
                <a:latin typeface="Arial" charset="0"/>
              </a:rPr>
              <a:t>VAPORI</a:t>
            </a:r>
            <a:endParaRPr lang="it-IT" sz="2800">
              <a:solidFill>
                <a:srgbClr val="003399"/>
              </a:solidFill>
              <a:effectLst/>
            </a:endParaRPr>
          </a:p>
        </p:txBody>
      </p:sp>
      <p:sp>
        <p:nvSpPr>
          <p:cNvPr id="48136" name="Rectangle 10"/>
          <p:cNvSpPr>
            <a:spLocks noChangeArrowheads="1"/>
          </p:cNvSpPr>
          <p:nvPr/>
        </p:nvSpPr>
        <p:spPr bwMode="auto">
          <a:xfrm>
            <a:off x="3286125" y="4422775"/>
            <a:ext cx="5500688" cy="796925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defTabSz="762000"/>
            <a:r>
              <a:rPr lang="it-IT" b="1">
                <a:solidFill>
                  <a:srgbClr val="003399"/>
                </a:solidFill>
                <a:effectLst/>
                <a:latin typeface="Arial" charset="0"/>
              </a:rPr>
              <a:t>AERIFORMI</a:t>
            </a:r>
          </a:p>
          <a:p>
            <a:pPr algn="ctr" defTabSz="762000"/>
            <a:r>
              <a:rPr lang="it-IT" sz="2200">
                <a:solidFill>
                  <a:srgbClr val="003399"/>
                </a:solidFill>
                <a:effectLst/>
                <a:latin typeface="Arial" charset="0"/>
              </a:rPr>
              <a:t>(sostanze gassose disperse in atmosfera)</a:t>
            </a:r>
          </a:p>
        </p:txBody>
      </p:sp>
      <p:sp>
        <p:nvSpPr>
          <p:cNvPr id="11" name="Freccia a destra 10"/>
          <p:cNvSpPr/>
          <p:nvPr/>
        </p:nvSpPr>
        <p:spPr>
          <a:xfrm>
            <a:off x="2928938" y="2500313"/>
            <a:ext cx="428625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2" name="Freccia a destra 11"/>
          <p:cNvSpPr/>
          <p:nvPr/>
        </p:nvSpPr>
        <p:spPr>
          <a:xfrm>
            <a:off x="2643188" y="4786313"/>
            <a:ext cx="428625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8643938" cy="785813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it-IT" sz="3200" smtClean="0">
                <a:solidFill>
                  <a:srgbClr val="002060"/>
                </a:solidFill>
                <a:latin typeface="Arial" charset="0"/>
              </a:rPr>
              <a:t>COSA PUÒ ESSERE UN AGENTE CHIMICO?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idx="1"/>
          </p:nvPr>
        </p:nvSpPr>
        <p:spPr>
          <a:xfrm>
            <a:off x="357188" y="1071563"/>
            <a:ext cx="8501062" cy="5572125"/>
          </a:xfrm>
          <a:ln>
            <a:solidFill>
              <a:srgbClr val="002060"/>
            </a:solidFill>
          </a:ln>
        </p:spPr>
        <p:txBody>
          <a:bodyPr rtlCol="0"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002060"/>
              </a:buClr>
              <a:buFont typeface="Wingdings" pitchFamily="2" charset="2"/>
              <a:buChar char="Ø"/>
              <a:defRPr/>
            </a:pPr>
            <a:r>
              <a:rPr lang="it-IT" sz="2000" dirty="0" smtClean="0">
                <a:solidFill>
                  <a:srgbClr val="003399"/>
                </a:solidFill>
                <a:latin typeface="Arial" charset="0"/>
              </a:rPr>
              <a:t>calce viva ( ossido di calcio );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002060"/>
              </a:buClr>
              <a:buFont typeface="Wingdings" pitchFamily="2" charset="2"/>
              <a:buChar char="Ø"/>
              <a:defRPr/>
            </a:pPr>
            <a:r>
              <a:rPr lang="it-IT" sz="2000" dirty="0" smtClean="0">
                <a:solidFill>
                  <a:srgbClr val="003399"/>
                </a:solidFill>
                <a:latin typeface="Arial" charset="0"/>
              </a:rPr>
              <a:t>cemento;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002060"/>
              </a:buClr>
              <a:buFont typeface="Wingdings" pitchFamily="2" charset="2"/>
              <a:buChar char="Ø"/>
              <a:defRPr/>
            </a:pPr>
            <a:r>
              <a:rPr lang="it-IT" sz="2000" dirty="0" smtClean="0">
                <a:solidFill>
                  <a:srgbClr val="003399"/>
                </a:solidFill>
                <a:latin typeface="Arial" charset="0"/>
              </a:rPr>
              <a:t>amianto ( asbesto ); 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002060"/>
              </a:buClr>
              <a:buFont typeface="Wingdings" pitchFamily="2" charset="2"/>
              <a:buChar char="Ø"/>
              <a:defRPr/>
            </a:pPr>
            <a:r>
              <a:rPr lang="it-IT" sz="2000" dirty="0" smtClean="0">
                <a:solidFill>
                  <a:srgbClr val="003399"/>
                </a:solidFill>
                <a:latin typeface="Arial" charset="0"/>
              </a:rPr>
              <a:t>fibre di vetro e fibre minerali artificiali;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002060"/>
              </a:buClr>
              <a:buFont typeface="Wingdings" pitchFamily="2" charset="2"/>
              <a:buChar char="Ø"/>
              <a:defRPr/>
            </a:pPr>
            <a:r>
              <a:rPr lang="it-IT" sz="2000" dirty="0" smtClean="0">
                <a:solidFill>
                  <a:srgbClr val="003399"/>
                </a:solidFill>
                <a:latin typeface="Arial" charset="0"/>
              </a:rPr>
              <a:t>sabbia e polveri </a:t>
            </a:r>
            <a:r>
              <a:rPr lang="it-IT" sz="2000" dirty="0" err="1" smtClean="0">
                <a:solidFill>
                  <a:srgbClr val="003399"/>
                </a:solidFill>
                <a:latin typeface="Arial" charset="0"/>
              </a:rPr>
              <a:t>silicotigene</a:t>
            </a:r>
            <a:r>
              <a:rPr lang="it-IT" sz="2000" dirty="0" smtClean="0">
                <a:solidFill>
                  <a:srgbClr val="003399"/>
                </a:solidFill>
                <a:latin typeface="Arial" charset="0"/>
              </a:rPr>
              <a:t> ( mole abrasive, </a:t>
            </a:r>
            <a:r>
              <a:rPr lang="it-IT" sz="2000" dirty="0" err="1" smtClean="0">
                <a:solidFill>
                  <a:srgbClr val="003399"/>
                </a:solidFill>
                <a:latin typeface="Arial" charset="0"/>
              </a:rPr>
              <a:t>etc</a:t>
            </a:r>
            <a:r>
              <a:rPr lang="it-IT" sz="2000" dirty="0" smtClean="0">
                <a:solidFill>
                  <a:srgbClr val="003399"/>
                </a:solidFill>
                <a:latin typeface="Arial" charset="0"/>
              </a:rPr>
              <a:t>);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002060"/>
              </a:buClr>
              <a:buFont typeface="Wingdings" pitchFamily="2" charset="2"/>
              <a:buChar char="Ø"/>
              <a:defRPr/>
            </a:pPr>
            <a:r>
              <a:rPr lang="it-IT" sz="2000" dirty="0" smtClean="0">
                <a:solidFill>
                  <a:srgbClr val="003399"/>
                </a:solidFill>
                <a:latin typeface="Arial" charset="0"/>
              </a:rPr>
              <a:t>manufatti e prodotti contenenti piombo;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002060"/>
              </a:buClr>
              <a:buFont typeface="Wingdings" pitchFamily="2" charset="2"/>
              <a:buChar char="Ø"/>
              <a:defRPr/>
            </a:pPr>
            <a:r>
              <a:rPr lang="it-IT" sz="2000" dirty="0" smtClean="0">
                <a:solidFill>
                  <a:srgbClr val="003399"/>
                </a:solidFill>
                <a:latin typeface="Arial" charset="0"/>
              </a:rPr>
              <a:t>oli disarmanti;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002060"/>
              </a:buClr>
              <a:buFont typeface="Wingdings" pitchFamily="2" charset="2"/>
              <a:buChar char="Ø"/>
              <a:defRPr/>
            </a:pPr>
            <a:r>
              <a:rPr lang="it-IT" sz="2000" dirty="0" smtClean="0">
                <a:solidFill>
                  <a:srgbClr val="003399"/>
                </a:solidFill>
                <a:latin typeface="Arial" charset="0"/>
              </a:rPr>
              <a:t>additivi  per cemento e calcestruzzo;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002060"/>
              </a:buClr>
              <a:buFont typeface="Wingdings" pitchFamily="2" charset="2"/>
              <a:buChar char="Ø"/>
              <a:defRPr/>
            </a:pPr>
            <a:r>
              <a:rPr lang="it-IT" sz="2000" dirty="0" smtClean="0">
                <a:solidFill>
                  <a:srgbClr val="003399"/>
                </a:solidFill>
                <a:latin typeface="Arial" charset="0"/>
              </a:rPr>
              <a:t>prodotti vernicianti;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002060"/>
              </a:buClr>
              <a:buFont typeface="Wingdings" pitchFamily="2" charset="2"/>
              <a:buChar char="Ø"/>
              <a:defRPr/>
            </a:pPr>
            <a:r>
              <a:rPr lang="it-IT" sz="2000" dirty="0" smtClean="0">
                <a:solidFill>
                  <a:srgbClr val="003399"/>
                </a:solidFill>
                <a:latin typeface="Arial" charset="0"/>
              </a:rPr>
              <a:t>solventi organici a base di idrocarburi  aromatici;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002060"/>
              </a:buClr>
              <a:buFont typeface="Wingdings" pitchFamily="2" charset="2"/>
              <a:buChar char="Ø"/>
              <a:defRPr/>
            </a:pPr>
            <a:r>
              <a:rPr lang="it-IT" sz="2000" dirty="0" smtClean="0">
                <a:solidFill>
                  <a:srgbClr val="003399"/>
                </a:solidFill>
                <a:latin typeface="Arial" charset="0"/>
              </a:rPr>
              <a:t>acidi e liscive;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002060"/>
              </a:buClr>
              <a:buFont typeface="Wingdings" pitchFamily="2" charset="2"/>
              <a:buChar char="Ø"/>
              <a:defRPr/>
            </a:pPr>
            <a:r>
              <a:rPr lang="it-IT" sz="2000" dirty="0" smtClean="0">
                <a:solidFill>
                  <a:srgbClr val="003399"/>
                </a:solidFill>
                <a:latin typeface="Arial" charset="0"/>
              </a:rPr>
              <a:t>collanti e adesivi;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002060"/>
              </a:buClr>
              <a:buFont typeface="Wingdings" pitchFamily="2" charset="2"/>
              <a:buChar char="Ø"/>
              <a:defRPr/>
            </a:pPr>
            <a:r>
              <a:rPr lang="it-IT" sz="2000" dirty="0" smtClean="0">
                <a:solidFill>
                  <a:srgbClr val="003399"/>
                </a:solidFill>
                <a:latin typeface="Arial" charset="0"/>
              </a:rPr>
              <a:t>polveri di legno;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002060"/>
              </a:buClr>
              <a:buFont typeface="Wingdings" pitchFamily="2" charset="2"/>
              <a:buChar char="Ø"/>
              <a:defRPr/>
            </a:pPr>
            <a:r>
              <a:rPr lang="it-IT" sz="2000" dirty="0" smtClean="0">
                <a:solidFill>
                  <a:srgbClr val="003399"/>
                </a:solidFill>
                <a:latin typeface="Arial" charset="0"/>
              </a:rPr>
              <a:t>polveri metalliche;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002060"/>
              </a:buClr>
              <a:buFont typeface="Wingdings" pitchFamily="2" charset="2"/>
              <a:buChar char="Ø"/>
              <a:defRPr/>
            </a:pPr>
            <a:r>
              <a:rPr lang="it-IT" sz="2000" dirty="0" smtClean="0">
                <a:solidFill>
                  <a:srgbClr val="003399"/>
                </a:solidFill>
                <a:latin typeface="Arial" charset="0"/>
              </a:rPr>
              <a:t>materie plastiche e gomma;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002060"/>
              </a:buClr>
              <a:buFont typeface="Wingdings" pitchFamily="2" charset="2"/>
              <a:buChar char="Ø"/>
              <a:defRPr/>
            </a:pPr>
            <a:r>
              <a:rPr lang="it-IT" sz="2000" dirty="0" smtClean="0">
                <a:solidFill>
                  <a:srgbClr val="003399"/>
                </a:solidFill>
                <a:latin typeface="Arial" charset="0"/>
              </a:rPr>
              <a:t>ossido di ferro;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002060"/>
              </a:buClr>
              <a:buFont typeface="Wingdings" pitchFamily="2" charset="2"/>
              <a:buChar char="Ø"/>
              <a:defRPr/>
            </a:pPr>
            <a:r>
              <a:rPr lang="it-IT" sz="2000" dirty="0" smtClean="0">
                <a:solidFill>
                  <a:srgbClr val="003399"/>
                </a:solidFill>
                <a:latin typeface="Arial" charset="0"/>
              </a:rPr>
              <a:t>sostanze derivanti dalla saldatura, etc.</a:t>
            </a:r>
            <a:endParaRPr lang="it-IT" dirty="0" smtClean="0">
              <a:solidFill>
                <a:srgbClr val="003399"/>
              </a:solidFill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grpSp>
        <p:nvGrpSpPr>
          <p:cNvPr id="50180" name="Group 10"/>
          <p:cNvGrpSpPr>
            <a:grpSpLocks/>
          </p:cNvGrpSpPr>
          <p:nvPr/>
        </p:nvGrpSpPr>
        <p:grpSpPr bwMode="auto">
          <a:xfrm>
            <a:off x="7000875" y="1071563"/>
            <a:ext cx="1930400" cy="2214562"/>
            <a:chOff x="2688" y="4404"/>
            <a:chExt cx="988" cy="1081"/>
          </a:xfrm>
        </p:grpSpPr>
        <p:sp>
          <p:nvSpPr>
            <p:cNvPr id="11268" name="Freeform 4"/>
            <p:cNvSpPr>
              <a:spLocks/>
            </p:cNvSpPr>
            <p:nvPr/>
          </p:nvSpPr>
          <p:spPr bwMode="auto">
            <a:xfrm>
              <a:off x="2688" y="4404"/>
              <a:ext cx="988" cy="1076"/>
            </a:xfrm>
            <a:custGeom>
              <a:avLst/>
              <a:gdLst/>
              <a:ahLst/>
              <a:cxnLst>
                <a:cxn ang="0">
                  <a:pos x="509" y="246"/>
                </a:cxn>
                <a:cxn ang="0">
                  <a:pos x="545" y="237"/>
                </a:cxn>
                <a:cxn ang="0">
                  <a:pos x="576" y="221"/>
                </a:cxn>
                <a:cxn ang="0">
                  <a:pos x="601" y="199"/>
                </a:cxn>
                <a:cxn ang="0">
                  <a:pos x="620" y="172"/>
                </a:cxn>
                <a:cxn ang="0">
                  <a:pos x="629" y="140"/>
                </a:cxn>
                <a:cxn ang="0">
                  <a:pos x="629" y="107"/>
                </a:cxn>
                <a:cxn ang="0">
                  <a:pos x="620" y="75"/>
                </a:cxn>
                <a:cxn ang="0">
                  <a:pos x="601" y="48"/>
                </a:cxn>
                <a:cxn ang="0">
                  <a:pos x="576" y="26"/>
                </a:cxn>
                <a:cxn ang="0">
                  <a:pos x="545" y="10"/>
                </a:cxn>
                <a:cxn ang="0">
                  <a:pos x="509" y="1"/>
                </a:cxn>
                <a:cxn ang="0">
                  <a:pos x="471" y="1"/>
                </a:cxn>
                <a:cxn ang="0">
                  <a:pos x="435" y="10"/>
                </a:cxn>
                <a:cxn ang="0">
                  <a:pos x="404" y="26"/>
                </a:cxn>
                <a:cxn ang="0">
                  <a:pos x="379" y="48"/>
                </a:cxn>
                <a:cxn ang="0">
                  <a:pos x="360" y="75"/>
                </a:cxn>
                <a:cxn ang="0">
                  <a:pos x="350" y="107"/>
                </a:cxn>
                <a:cxn ang="0">
                  <a:pos x="350" y="140"/>
                </a:cxn>
                <a:cxn ang="0">
                  <a:pos x="360" y="172"/>
                </a:cxn>
                <a:cxn ang="0">
                  <a:pos x="379" y="199"/>
                </a:cxn>
                <a:cxn ang="0">
                  <a:pos x="404" y="221"/>
                </a:cxn>
                <a:cxn ang="0">
                  <a:pos x="435" y="237"/>
                </a:cxn>
                <a:cxn ang="0">
                  <a:pos x="471" y="246"/>
                </a:cxn>
                <a:cxn ang="0">
                  <a:pos x="749" y="1075"/>
                </a:cxn>
                <a:cxn ang="0">
                  <a:pos x="712" y="625"/>
                </a:cxn>
                <a:cxn ang="0">
                  <a:pos x="863" y="874"/>
                </a:cxn>
                <a:cxn ang="0">
                  <a:pos x="866" y="1061"/>
                </a:cxn>
                <a:cxn ang="0">
                  <a:pos x="907" y="1040"/>
                </a:cxn>
                <a:cxn ang="0">
                  <a:pos x="940" y="1008"/>
                </a:cxn>
                <a:cxn ang="0">
                  <a:pos x="964" y="968"/>
                </a:cxn>
                <a:cxn ang="0">
                  <a:pos x="979" y="927"/>
                </a:cxn>
                <a:cxn ang="0">
                  <a:pos x="986" y="890"/>
                </a:cxn>
                <a:cxn ang="0">
                  <a:pos x="856" y="424"/>
                </a:cxn>
                <a:cxn ang="0">
                  <a:pos x="851" y="393"/>
                </a:cxn>
                <a:cxn ang="0">
                  <a:pos x="837" y="364"/>
                </a:cxn>
                <a:cxn ang="0">
                  <a:pos x="816" y="339"/>
                </a:cxn>
                <a:cxn ang="0">
                  <a:pos x="790" y="318"/>
                </a:cxn>
                <a:cxn ang="0">
                  <a:pos x="761" y="304"/>
                </a:cxn>
                <a:cxn ang="0">
                  <a:pos x="732" y="299"/>
                </a:cxn>
                <a:cxn ang="0">
                  <a:pos x="240" y="300"/>
                </a:cxn>
                <a:cxn ang="0">
                  <a:pos x="211" y="310"/>
                </a:cxn>
                <a:cxn ang="0">
                  <a:pos x="183" y="327"/>
                </a:cxn>
                <a:cxn ang="0">
                  <a:pos x="159" y="351"/>
                </a:cxn>
                <a:cxn ang="0">
                  <a:pos x="142" y="378"/>
                </a:cxn>
                <a:cxn ang="0">
                  <a:pos x="132" y="408"/>
                </a:cxn>
                <a:cxn ang="0">
                  <a:pos x="0" y="874"/>
                </a:cxn>
                <a:cxn ang="0">
                  <a:pos x="6" y="924"/>
                </a:cxn>
                <a:cxn ang="0">
                  <a:pos x="22" y="969"/>
                </a:cxn>
                <a:cxn ang="0">
                  <a:pos x="46" y="1008"/>
                </a:cxn>
                <a:cxn ang="0">
                  <a:pos x="76" y="1037"/>
                </a:cxn>
                <a:cxn ang="0">
                  <a:pos x="110" y="1057"/>
                </a:cxn>
                <a:cxn ang="0">
                  <a:pos x="144" y="1066"/>
                </a:cxn>
                <a:cxn ang="0">
                  <a:pos x="232" y="489"/>
                </a:cxn>
                <a:cxn ang="0">
                  <a:pos x="276" y="998"/>
                </a:cxn>
                <a:cxn ang="0">
                  <a:pos x="749" y="1075"/>
                </a:cxn>
              </a:cxnLst>
              <a:rect l="0" t="0" r="r" b="b"/>
              <a:pathLst>
                <a:path w="988" h="1076">
                  <a:moveTo>
                    <a:pt x="490" y="247"/>
                  </a:moveTo>
                  <a:lnTo>
                    <a:pt x="509" y="246"/>
                  </a:lnTo>
                  <a:lnTo>
                    <a:pt x="527" y="242"/>
                  </a:lnTo>
                  <a:lnTo>
                    <a:pt x="545" y="237"/>
                  </a:lnTo>
                  <a:lnTo>
                    <a:pt x="561" y="230"/>
                  </a:lnTo>
                  <a:lnTo>
                    <a:pt x="576" y="221"/>
                  </a:lnTo>
                  <a:lnTo>
                    <a:pt x="590" y="211"/>
                  </a:lnTo>
                  <a:lnTo>
                    <a:pt x="601" y="199"/>
                  </a:lnTo>
                  <a:lnTo>
                    <a:pt x="611" y="186"/>
                  </a:lnTo>
                  <a:lnTo>
                    <a:pt x="620" y="172"/>
                  </a:lnTo>
                  <a:lnTo>
                    <a:pt x="626" y="156"/>
                  </a:lnTo>
                  <a:lnTo>
                    <a:pt x="629" y="140"/>
                  </a:lnTo>
                  <a:lnTo>
                    <a:pt x="631" y="123"/>
                  </a:lnTo>
                  <a:lnTo>
                    <a:pt x="629" y="107"/>
                  </a:lnTo>
                  <a:lnTo>
                    <a:pt x="626" y="91"/>
                  </a:lnTo>
                  <a:lnTo>
                    <a:pt x="620" y="75"/>
                  </a:lnTo>
                  <a:lnTo>
                    <a:pt x="611" y="61"/>
                  </a:lnTo>
                  <a:lnTo>
                    <a:pt x="601" y="48"/>
                  </a:lnTo>
                  <a:lnTo>
                    <a:pt x="590" y="36"/>
                  </a:lnTo>
                  <a:lnTo>
                    <a:pt x="576" y="26"/>
                  </a:lnTo>
                  <a:lnTo>
                    <a:pt x="561" y="16"/>
                  </a:lnTo>
                  <a:lnTo>
                    <a:pt x="545" y="10"/>
                  </a:lnTo>
                  <a:lnTo>
                    <a:pt x="527" y="4"/>
                  </a:lnTo>
                  <a:lnTo>
                    <a:pt x="509" y="1"/>
                  </a:lnTo>
                  <a:lnTo>
                    <a:pt x="490" y="0"/>
                  </a:lnTo>
                  <a:lnTo>
                    <a:pt x="471" y="1"/>
                  </a:lnTo>
                  <a:lnTo>
                    <a:pt x="453" y="4"/>
                  </a:lnTo>
                  <a:lnTo>
                    <a:pt x="435" y="10"/>
                  </a:lnTo>
                  <a:lnTo>
                    <a:pt x="419" y="16"/>
                  </a:lnTo>
                  <a:lnTo>
                    <a:pt x="404" y="26"/>
                  </a:lnTo>
                  <a:lnTo>
                    <a:pt x="390" y="36"/>
                  </a:lnTo>
                  <a:lnTo>
                    <a:pt x="379" y="48"/>
                  </a:lnTo>
                  <a:lnTo>
                    <a:pt x="368" y="61"/>
                  </a:lnTo>
                  <a:lnTo>
                    <a:pt x="360" y="75"/>
                  </a:lnTo>
                  <a:lnTo>
                    <a:pt x="354" y="91"/>
                  </a:lnTo>
                  <a:lnTo>
                    <a:pt x="350" y="107"/>
                  </a:lnTo>
                  <a:lnTo>
                    <a:pt x="349" y="123"/>
                  </a:lnTo>
                  <a:lnTo>
                    <a:pt x="350" y="140"/>
                  </a:lnTo>
                  <a:lnTo>
                    <a:pt x="354" y="156"/>
                  </a:lnTo>
                  <a:lnTo>
                    <a:pt x="360" y="172"/>
                  </a:lnTo>
                  <a:lnTo>
                    <a:pt x="368" y="186"/>
                  </a:lnTo>
                  <a:lnTo>
                    <a:pt x="379" y="199"/>
                  </a:lnTo>
                  <a:lnTo>
                    <a:pt x="390" y="211"/>
                  </a:lnTo>
                  <a:lnTo>
                    <a:pt x="404" y="221"/>
                  </a:lnTo>
                  <a:lnTo>
                    <a:pt x="419" y="230"/>
                  </a:lnTo>
                  <a:lnTo>
                    <a:pt x="435" y="237"/>
                  </a:lnTo>
                  <a:lnTo>
                    <a:pt x="453" y="242"/>
                  </a:lnTo>
                  <a:lnTo>
                    <a:pt x="471" y="246"/>
                  </a:lnTo>
                  <a:lnTo>
                    <a:pt x="490" y="247"/>
                  </a:lnTo>
                  <a:lnTo>
                    <a:pt x="749" y="1075"/>
                  </a:lnTo>
                  <a:lnTo>
                    <a:pt x="712" y="998"/>
                  </a:lnTo>
                  <a:lnTo>
                    <a:pt x="712" y="625"/>
                  </a:lnTo>
                  <a:lnTo>
                    <a:pt x="754" y="489"/>
                  </a:lnTo>
                  <a:lnTo>
                    <a:pt x="863" y="874"/>
                  </a:lnTo>
                  <a:lnTo>
                    <a:pt x="842" y="1066"/>
                  </a:lnTo>
                  <a:lnTo>
                    <a:pt x="866" y="1061"/>
                  </a:lnTo>
                  <a:lnTo>
                    <a:pt x="888" y="1052"/>
                  </a:lnTo>
                  <a:lnTo>
                    <a:pt x="907" y="1040"/>
                  </a:lnTo>
                  <a:lnTo>
                    <a:pt x="925" y="1025"/>
                  </a:lnTo>
                  <a:lnTo>
                    <a:pt x="940" y="1008"/>
                  </a:lnTo>
                  <a:lnTo>
                    <a:pt x="952" y="988"/>
                  </a:lnTo>
                  <a:lnTo>
                    <a:pt x="964" y="968"/>
                  </a:lnTo>
                  <a:lnTo>
                    <a:pt x="972" y="948"/>
                  </a:lnTo>
                  <a:lnTo>
                    <a:pt x="979" y="927"/>
                  </a:lnTo>
                  <a:lnTo>
                    <a:pt x="983" y="908"/>
                  </a:lnTo>
                  <a:lnTo>
                    <a:pt x="986" y="890"/>
                  </a:lnTo>
                  <a:lnTo>
                    <a:pt x="987" y="874"/>
                  </a:lnTo>
                  <a:lnTo>
                    <a:pt x="856" y="424"/>
                  </a:lnTo>
                  <a:lnTo>
                    <a:pt x="855" y="408"/>
                  </a:lnTo>
                  <a:lnTo>
                    <a:pt x="851" y="393"/>
                  </a:lnTo>
                  <a:lnTo>
                    <a:pt x="845" y="378"/>
                  </a:lnTo>
                  <a:lnTo>
                    <a:pt x="837" y="364"/>
                  </a:lnTo>
                  <a:lnTo>
                    <a:pt x="827" y="351"/>
                  </a:lnTo>
                  <a:lnTo>
                    <a:pt x="816" y="339"/>
                  </a:lnTo>
                  <a:lnTo>
                    <a:pt x="803" y="327"/>
                  </a:lnTo>
                  <a:lnTo>
                    <a:pt x="790" y="318"/>
                  </a:lnTo>
                  <a:lnTo>
                    <a:pt x="775" y="310"/>
                  </a:lnTo>
                  <a:lnTo>
                    <a:pt x="761" y="304"/>
                  </a:lnTo>
                  <a:lnTo>
                    <a:pt x="746" y="300"/>
                  </a:lnTo>
                  <a:lnTo>
                    <a:pt x="732" y="299"/>
                  </a:lnTo>
                  <a:lnTo>
                    <a:pt x="255" y="299"/>
                  </a:lnTo>
                  <a:lnTo>
                    <a:pt x="240" y="300"/>
                  </a:lnTo>
                  <a:lnTo>
                    <a:pt x="225" y="304"/>
                  </a:lnTo>
                  <a:lnTo>
                    <a:pt x="211" y="310"/>
                  </a:lnTo>
                  <a:lnTo>
                    <a:pt x="197" y="318"/>
                  </a:lnTo>
                  <a:lnTo>
                    <a:pt x="183" y="327"/>
                  </a:lnTo>
                  <a:lnTo>
                    <a:pt x="171" y="339"/>
                  </a:lnTo>
                  <a:lnTo>
                    <a:pt x="159" y="351"/>
                  </a:lnTo>
                  <a:lnTo>
                    <a:pt x="149" y="364"/>
                  </a:lnTo>
                  <a:lnTo>
                    <a:pt x="142" y="378"/>
                  </a:lnTo>
                  <a:lnTo>
                    <a:pt x="136" y="393"/>
                  </a:lnTo>
                  <a:lnTo>
                    <a:pt x="132" y="408"/>
                  </a:lnTo>
                  <a:lnTo>
                    <a:pt x="130" y="424"/>
                  </a:lnTo>
                  <a:lnTo>
                    <a:pt x="0" y="874"/>
                  </a:lnTo>
                  <a:lnTo>
                    <a:pt x="1" y="900"/>
                  </a:lnTo>
                  <a:lnTo>
                    <a:pt x="6" y="924"/>
                  </a:lnTo>
                  <a:lnTo>
                    <a:pt x="12" y="947"/>
                  </a:lnTo>
                  <a:lnTo>
                    <a:pt x="22" y="969"/>
                  </a:lnTo>
                  <a:lnTo>
                    <a:pt x="33" y="989"/>
                  </a:lnTo>
                  <a:lnTo>
                    <a:pt x="46" y="1008"/>
                  </a:lnTo>
                  <a:lnTo>
                    <a:pt x="60" y="1024"/>
                  </a:lnTo>
                  <a:lnTo>
                    <a:pt x="76" y="1037"/>
                  </a:lnTo>
                  <a:lnTo>
                    <a:pt x="92" y="1048"/>
                  </a:lnTo>
                  <a:lnTo>
                    <a:pt x="110" y="1057"/>
                  </a:lnTo>
                  <a:lnTo>
                    <a:pt x="126" y="1063"/>
                  </a:lnTo>
                  <a:lnTo>
                    <a:pt x="144" y="1066"/>
                  </a:lnTo>
                  <a:lnTo>
                    <a:pt x="124" y="874"/>
                  </a:lnTo>
                  <a:lnTo>
                    <a:pt x="232" y="489"/>
                  </a:lnTo>
                  <a:lnTo>
                    <a:pt x="276" y="625"/>
                  </a:lnTo>
                  <a:lnTo>
                    <a:pt x="276" y="998"/>
                  </a:lnTo>
                  <a:lnTo>
                    <a:pt x="245" y="1075"/>
                  </a:lnTo>
                  <a:lnTo>
                    <a:pt x="749" y="1075"/>
                  </a:lnTo>
                  <a:lnTo>
                    <a:pt x="490" y="247"/>
                  </a:lnTo>
                </a:path>
              </a:pathLst>
            </a:custGeom>
            <a:solidFill>
              <a:schemeClr val="tx2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auto">
            <a:xfrm>
              <a:off x="3037" y="4404"/>
              <a:ext cx="283" cy="250"/>
            </a:xfrm>
            <a:custGeom>
              <a:avLst/>
              <a:gdLst/>
              <a:ahLst/>
              <a:cxnLst>
                <a:cxn ang="0">
                  <a:pos x="140" y="249"/>
                </a:cxn>
                <a:cxn ang="0">
                  <a:pos x="159" y="247"/>
                </a:cxn>
                <a:cxn ang="0">
                  <a:pos x="178" y="244"/>
                </a:cxn>
                <a:cxn ang="0">
                  <a:pos x="195" y="238"/>
                </a:cxn>
                <a:cxn ang="0">
                  <a:pos x="211" y="231"/>
                </a:cxn>
                <a:cxn ang="0">
                  <a:pos x="226" y="222"/>
                </a:cxn>
                <a:cxn ang="0">
                  <a:pos x="240" y="212"/>
                </a:cxn>
                <a:cxn ang="0">
                  <a:pos x="252" y="200"/>
                </a:cxn>
                <a:cxn ang="0">
                  <a:pos x="262" y="187"/>
                </a:cxn>
                <a:cxn ang="0">
                  <a:pos x="270" y="172"/>
                </a:cxn>
                <a:cxn ang="0">
                  <a:pos x="276" y="157"/>
                </a:cxn>
                <a:cxn ang="0">
                  <a:pos x="280" y="141"/>
                </a:cxn>
                <a:cxn ang="0">
                  <a:pos x="282" y="124"/>
                </a:cxn>
                <a:cxn ang="0">
                  <a:pos x="280" y="107"/>
                </a:cxn>
                <a:cxn ang="0">
                  <a:pos x="276" y="91"/>
                </a:cxn>
                <a:cxn ang="0">
                  <a:pos x="270" y="76"/>
                </a:cxn>
                <a:cxn ang="0">
                  <a:pos x="262" y="61"/>
                </a:cxn>
                <a:cxn ang="0">
                  <a:pos x="252" y="48"/>
                </a:cxn>
                <a:cxn ang="0">
                  <a:pos x="240" y="36"/>
                </a:cxn>
                <a:cxn ang="0">
                  <a:pos x="226" y="26"/>
                </a:cxn>
                <a:cxn ang="0">
                  <a:pos x="211" y="16"/>
                </a:cxn>
                <a:cxn ang="0">
                  <a:pos x="195" y="10"/>
                </a:cxn>
                <a:cxn ang="0">
                  <a:pos x="178" y="4"/>
                </a:cxn>
                <a:cxn ang="0">
                  <a:pos x="159" y="1"/>
                </a:cxn>
                <a:cxn ang="0">
                  <a:pos x="140" y="0"/>
                </a:cxn>
                <a:cxn ang="0">
                  <a:pos x="122" y="1"/>
                </a:cxn>
                <a:cxn ang="0">
                  <a:pos x="103" y="4"/>
                </a:cxn>
                <a:cxn ang="0">
                  <a:pos x="86" y="10"/>
                </a:cxn>
                <a:cxn ang="0">
                  <a:pos x="70" y="16"/>
                </a:cxn>
                <a:cxn ang="0">
                  <a:pos x="55" y="26"/>
                </a:cxn>
                <a:cxn ang="0">
                  <a:pos x="41" y="36"/>
                </a:cxn>
                <a:cxn ang="0">
                  <a:pos x="29" y="48"/>
                </a:cxn>
                <a:cxn ang="0">
                  <a:pos x="19" y="61"/>
                </a:cxn>
                <a:cxn ang="0">
                  <a:pos x="11" y="76"/>
                </a:cxn>
                <a:cxn ang="0">
                  <a:pos x="5" y="91"/>
                </a:cxn>
                <a:cxn ang="0">
                  <a:pos x="1" y="107"/>
                </a:cxn>
                <a:cxn ang="0">
                  <a:pos x="0" y="124"/>
                </a:cxn>
                <a:cxn ang="0">
                  <a:pos x="1" y="141"/>
                </a:cxn>
                <a:cxn ang="0">
                  <a:pos x="5" y="157"/>
                </a:cxn>
                <a:cxn ang="0">
                  <a:pos x="11" y="172"/>
                </a:cxn>
                <a:cxn ang="0">
                  <a:pos x="19" y="187"/>
                </a:cxn>
                <a:cxn ang="0">
                  <a:pos x="29" y="200"/>
                </a:cxn>
                <a:cxn ang="0">
                  <a:pos x="41" y="212"/>
                </a:cxn>
                <a:cxn ang="0">
                  <a:pos x="55" y="222"/>
                </a:cxn>
                <a:cxn ang="0">
                  <a:pos x="70" y="231"/>
                </a:cxn>
                <a:cxn ang="0">
                  <a:pos x="86" y="238"/>
                </a:cxn>
                <a:cxn ang="0">
                  <a:pos x="103" y="244"/>
                </a:cxn>
                <a:cxn ang="0">
                  <a:pos x="122" y="247"/>
                </a:cxn>
                <a:cxn ang="0">
                  <a:pos x="140" y="249"/>
                </a:cxn>
                <a:cxn ang="0">
                  <a:pos x="140" y="249"/>
                </a:cxn>
              </a:cxnLst>
              <a:rect l="0" t="0" r="r" b="b"/>
              <a:pathLst>
                <a:path w="283" h="250">
                  <a:moveTo>
                    <a:pt x="140" y="249"/>
                  </a:moveTo>
                  <a:lnTo>
                    <a:pt x="159" y="247"/>
                  </a:lnTo>
                  <a:lnTo>
                    <a:pt x="178" y="244"/>
                  </a:lnTo>
                  <a:lnTo>
                    <a:pt x="195" y="238"/>
                  </a:lnTo>
                  <a:lnTo>
                    <a:pt x="211" y="231"/>
                  </a:lnTo>
                  <a:lnTo>
                    <a:pt x="226" y="222"/>
                  </a:lnTo>
                  <a:lnTo>
                    <a:pt x="240" y="212"/>
                  </a:lnTo>
                  <a:lnTo>
                    <a:pt x="252" y="200"/>
                  </a:lnTo>
                  <a:lnTo>
                    <a:pt x="262" y="187"/>
                  </a:lnTo>
                  <a:lnTo>
                    <a:pt x="270" y="172"/>
                  </a:lnTo>
                  <a:lnTo>
                    <a:pt x="276" y="157"/>
                  </a:lnTo>
                  <a:lnTo>
                    <a:pt x="280" y="141"/>
                  </a:lnTo>
                  <a:lnTo>
                    <a:pt x="282" y="124"/>
                  </a:lnTo>
                  <a:lnTo>
                    <a:pt x="280" y="107"/>
                  </a:lnTo>
                  <a:lnTo>
                    <a:pt x="276" y="91"/>
                  </a:lnTo>
                  <a:lnTo>
                    <a:pt x="270" y="76"/>
                  </a:lnTo>
                  <a:lnTo>
                    <a:pt x="262" y="61"/>
                  </a:lnTo>
                  <a:lnTo>
                    <a:pt x="252" y="48"/>
                  </a:lnTo>
                  <a:lnTo>
                    <a:pt x="240" y="36"/>
                  </a:lnTo>
                  <a:lnTo>
                    <a:pt x="226" y="26"/>
                  </a:lnTo>
                  <a:lnTo>
                    <a:pt x="211" y="16"/>
                  </a:lnTo>
                  <a:lnTo>
                    <a:pt x="195" y="10"/>
                  </a:lnTo>
                  <a:lnTo>
                    <a:pt x="178" y="4"/>
                  </a:lnTo>
                  <a:lnTo>
                    <a:pt x="159" y="1"/>
                  </a:lnTo>
                  <a:lnTo>
                    <a:pt x="140" y="0"/>
                  </a:lnTo>
                  <a:lnTo>
                    <a:pt x="122" y="1"/>
                  </a:lnTo>
                  <a:lnTo>
                    <a:pt x="103" y="4"/>
                  </a:lnTo>
                  <a:lnTo>
                    <a:pt x="86" y="10"/>
                  </a:lnTo>
                  <a:lnTo>
                    <a:pt x="70" y="16"/>
                  </a:lnTo>
                  <a:lnTo>
                    <a:pt x="55" y="26"/>
                  </a:lnTo>
                  <a:lnTo>
                    <a:pt x="41" y="36"/>
                  </a:lnTo>
                  <a:lnTo>
                    <a:pt x="29" y="48"/>
                  </a:lnTo>
                  <a:lnTo>
                    <a:pt x="19" y="61"/>
                  </a:lnTo>
                  <a:lnTo>
                    <a:pt x="11" y="76"/>
                  </a:lnTo>
                  <a:lnTo>
                    <a:pt x="5" y="91"/>
                  </a:lnTo>
                  <a:lnTo>
                    <a:pt x="1" y="107"/>
                  </a:lnTo>
                  <a:lnTo>
                    <a:pt x="0" y="124"/>
                  </a:lnTo>
                  <a:lnTo>
                    <a:pt x="1" y="141"/>
                  </a:lnTo>
                  <a:lnTo>
                    <a:pt x="5" y="157"/>
                  </a:lnTo>
                  <a:lnTo>
                    <a:pt x="11" y="172"/>
                  </a:lnTo>
                  <a:lnTo>
                    <a:pt x="19" y="187"/>
                  </a:lnTo>
                  <a:lnTo>
                    <a:pt x="29" y="200"/>
                  </a:lnTo>
                  <a:lnTo>
                    <a:pt x="41" y="212"/>
                  </a:lnTo>
                  <a:lnTo>
                    <a:pt x="55" y="222"/>
                  </a:lnTo>
                  <a:lnTo>
                    <a:pt x="70" y="231"/>
                  </a:lnTo>
                  <a:lnTo>
                    <a:pt x="86" y="238"/>
                  </a:lnTo>
                  <a:lnTo>
                    <a:pt x="103" y="244"/>
                  </a:lnTo>
                  <a:lnTo>
                    <a:pt x="122" y="247"/>
                  </a:lnTo>
                  <a:lnTo>
                    <a:pt x="140" y="249"/>
                  </a:lnTo>
                  <a:lnTo>
                    <a:pt x="140" y="24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auto">
            <a:xfrm>
              <a:off x="2688" y="4704"/>
              <a:ext cx="988" cy="776"/>
            </a:xfrm>
            <a:custGeom>
              <a:avLst/>
              <a:gdLst/>
              <a:ahLst/>
              <a:cxnLst>
                <a:cxn ang="0">
                  <a:pos x="712" y="698"/>
                </a:cxn>
                <a:cxn ang="0">
                  <a:pos x="754" y="190"/>
                </a:cxn>
                <a:cxn ang="0">
                  <a:pos x="842" y="766"/>
                </a:cxn>
                <a:cxn ang="0">
                  <a:pos x="888" y="752"/>
                </a:cxn>
                <a:cxn ang="0">
                  <a:pos x="925" y="725"/>
                </a:cxn>
                <a:cxn ang="0">
                  <a:pos x="952" y="688"/>
                </a:cxn>
                <a:cxn ang="0">
                  <a:pos x="972" y="648"/>
                </a:cxn>
                <a:cxn ang="0">
                  <a:pos x="983" y="608"/>
                </a:cxn>
                <a:cxn ang="0">
                  <a:pos x="987" y="574"/>
                </a:cxn>
                <a:cxn ang="0">
                  <a:pos x="855" y="109"/>
                </a:cxn>
                <a:cxn ang="0">
                  <a:pos x="845" y="79"/>
                </a:cxn>
                <a:cxn ang="0">
                  <a:pos x="827" y="52"/>
                </a:cxn>
                <a:cxn ang="0">
                  <a:pos x="803" y="28"/>
                </a:cxn>
                <a:cxn ang="0">
                  <a:pos x="775" y="11"/>
                </a:cxn>
                <a:cxn ang="0">
                  <a:pos x="746" y="1"/>
                </a:cxn>
                <a:cxn ang="0">
                  <a:pos x="255" y="0"/>
                </a:cxn>
                <a:cxn ang="0">
                  <a:pos x="225" y="5"/>
                </a:cxn>
                <a:cxn ang="0">
                  <a:pos x="197" y="19"/>
                </a:cxn>
                <a:cxn ang="0">
                  <a:pos x="171" y="40"/>
                </a:cxn>
                <a:cxn ang="0">
                  <a:pos x="149" y="65"/>
                </a:cxn>
                <a:cxn ang="0">
                  <a:pos x="136" y="94"/>
                </a:cxn>
                <a:cxn ang="0">
                  <a:pos x="130" y="125"/>
                </a:cxn>
                <a:cxn ang="0">
                  <a:pos x="1" y="600"/>
                </a:cxn>
                <a:cxn ang="0">
                  <a:pos x="12" y="647"/>
                </a:cxn>
                <a:cxn ang="0">
                  <a:pos x="33" y="690"/>
                </a:cxn>
                <a:cxn ang="0">
                  <a:pos x="60" y="724"/>
                </a:cxn>
                <a:cxn ang="0">
                  <a:pos x="92" y="748"/>
                </a:cxn>
                <a:cxn ang="0">
                  <a:pos x="126" y="763"/>
                </a:cxn>
                <a:cxn ang="0">
                  <a:pos x="124" y="574"/>
                </a:cxn>
                <a:cxn ang="0">
                  <a:pos x="276" y="326"/>
                </a:cxn>
                <a:cxn ang="0">
                  <a:pos x="245" y="775"/>
                </a:cxn>
                <a:cxn ang="0">
                  <a:pos x="749" y="775"/>
                </a:cxn>
              </a:cxnLst>
              <a:rect l="0" t="0" r="r" b="b"/>
              <a:pathLst>
                <a:path w="988" h="776">
                  <a:moveTo>
                    <a:pt x="749" y="775"/>
                  </a:moveTo>
                  <a:lnTo>
                    <a:pt x="712" y="698"/>
                  </a:lnTo>
                  <a:lnTo>
                    <a:pt x="712" y="326"/>
                  </a:lnTo>
                  <a:lnTo>
                    <a:pt x="754" y="190"/>
                  </a:lnTo>
                  <a:lnTo>
                    <a:pt x="863" y="575"/>
                  </a:lnTo>
                  <a:lnTo>
                    <a:pt x="842" y="766"/>
                  </a:lnTo>
                  <a:lnTo>
                    <a:pt x="866" y="761"/>
                  </a:lnTo>
                  <a:lnTo>
                    <a:pt x="888" y="752"/>
                  </a:lnTo>
                  <a:lnTo>
                    <a:pt x="907" y="740"/>
                  </a:lnTo>
                  <a:lnTo>
                    <a:pt x="925" y="725"/>
                  </a:lnTo>
                  <a:lnTo>
                    <a:pt x="940" y="708"/>
                  </a:lnTo>
                  <a:lnTo>
                    <a:pt x="952" y="688"/>
                  </a:lnTo>
                  <a:lnTo>
                    <a:pt x="964" y="668"/>
                  </a:lnTo>
                  <a:lnTo>
                    <a:pt x="972" y="648"/>
                  </a:lnTo>
                  <a:lnTo>
                    <a:pt x="979" y="627"/>
                  </a:lnTo>
                  <a:lnTo>
                    <a:pt x="983" y="608"/>
                  </a:lnTo>
                  <a:lnTo>
                    <a:pt x="986" y="590"/>
                  </a:lnTo>
                  <a:lnTo>
                    <a:pt x="987" y="574"/>
                  </a:lnTo>
                  <a:lnTo>
                    <a:pt x="856" y="125"/>
                  </a:lnTo>
                  <a:lnTo>
                    <a:pt x="855" y="109"/>
                  </a:lnTo>
                  <a:lnTo>
                    <a:pt x="851" y="94"/>
                  </a:lnTo>
                  <a:lnTo>
                    <a:pt x="845" y="79"/>
                  </a:lnTo>
                  <a:lnTo>
                    <a:pt x="837" y="65"/>
                  </a:lnTo>
                  <a:lnTo>
                    <a:pt x="827" y="52"/>
                  </a:lnTo>
                  <a:lnTo>
                    <a:pt x="816" y="40"/>
                  </a:lnTo>
                  <a:lnTo>
                    <a:pt x="803" y="28"/>
                  </a:lnTo>
                  <a:lnTo>
                    <a:pt x="790" y="19"/>
                  </a:lnTo>
                  <a:lnTo>
                    <a:pt x="775" y="11"/>
                  </a:lnTo>
                  <a:lnTo>
                    <a:pt x="761" y="5"/>
                  </a:lnTo>
                  <a:lnTo>
                    <a:pt x="746" y="1"/>
                  </a:lnTo>
                  <a:lnTo>
                    <a:pt x="732" y="0"/>
                  </a:lnTo>
                  <a:lnTo>
                    <a:pt x="255" y="0"/>
                  </a:lnTo>
                  <a:lnTo>
                    <a:pt x="240" y="1"/>
                  </a:lnTo>
                  <a:lnTo>
                    <a:pt x="225" y="5"/>
                  </a:lnTo>
                  <a:lnTo>
                    <a:pt x="211" y="11"/>
                  </a:lnTo>
                  <a:lnTo>
                    <a:pt x="197" y="19"/>
                  </a:lnTo>
                  <a:lnTo>
                    <a:pt x="183" y="28"/>
                  </a:lnTo>
                  <a:lnTo>
                    <a:pt x="171" y="40"/>
                  </a:lnTo>
                  <a:lnTo>
                    <a:pt x="159" y="52"/>
                  </a:lnTo>
                  <a:lnTo>
                    <a:pt x="149" y="65"/>
                  </a:lnTo>
                  <a:lnTo>
                    <a:pt x="142" y="79"/>
                  </a:lnTo>
                  <a:lnTo>
                    <a:pt x="136" y="94"/>
                  </a:lnTo>
                  <a:lnTo>
                    <a:pt x="132" y="109"/>
                  </a:lnTo>
                  <a:lnTo>
                    <a:pt x="130" y="125"/>
                  </a:lnTo>
                  <a:lnTo>
                    <a:pt x="0" y="574"/>
                  </a:lnTo>
                  <a:lnTo>
                    <a:pt x="1" y="600"/>
                  </a:lnTo>
                  <a:lnTo>
                    <a:pt x="6" y="624"/>
                  </a:lnTo>
                  <a:lnTo>
                    <a:pt x="12" y="647"/>
                  </a:lnTo>
                  <a:lnTo>
                    <a:pt x="22" y="670"/>
                  </a:lnTo>
                  <a:lnTo>
                    <a:pt x="33" y="690"/>
                  </a:lnTo>
                  <a:lnTo>
                    <a:pt x="46" y="708"/>
                  </a:lnTo>
                  <a:lnTo>
                    <a:pt x="60" y="724"/>
                  </a:lnTo>
                  <a:lnTo>
                    <a:pt x="76" y="737"/>
                  </a:lnTo>
                  <a:lnTo>
                    <a:pt x="92" y="748"/>
                  </a:lnTo>
                  <a:lnTo>
                    <a:pt x="110" y="757"/>
                  </a:lnTo>
                  <a:lnTo>
                    <a:pt x="126" y="763"/>
                  </a:lnTo>
                  <a:lnTo>
                    <a:pt x="144" y="766"/>
                  </a:lnTo>
                  <a:lnTo>
                    <a:pt x="124" y="574"/>
                  </a:lnTo>
                  <a:lnTo>
                    <a:pt x="232" y="190"/>
                  </a:lnTo>
                  <a:lnTo>
                    <a:pt x="276" y="326"/>
                  </a:lnTo>
                  <a:lnTo>
                    <a:pt x="276" y="698"/>
                  </a:lnTo>
                  <a:lnTo>
                    <a:pt x="245" y="775"/>
                  </a:lnTo>
                  <a:lnTo>
                    <a:pt x="749" y="775"/>
                  </a:lnTo>
                  <a:lnTo>
                    <a:pt x="749" y="77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auto">
            <a:xfrm>
              <a:off x="3045" y="5152"/>
              <a:ext cx="336" cy="202"/>
            </a:xfrm>
            <a:custGeom>
              <a:avLst/>
              <a:gdLst/>
              <a:ahLst/>
              <a:cxnLst>
                <a:cxn ang="0">
                  <a:pos x="42" y="129"/>
                </a:cxn>
                <a:cxn ang="0">
                  <a:pos x="18" y="135"/>
                </a:cxn>
                <a:cxn ang="0">
                  <a:pos x="4" y="147"/>
                </a:cxn>
                <a:cxn ang="0">
                  <a:pos x="0" y="164"/>
                </a:cxn>
                <a:cxn ang="0">
                  <a:pos x="4" y="181"/>
                </a:cxn>
                <a:cxn ang="0">
                  <a:pos x="19" y="194"/>
                </a:cxn>
                <a:cxn ang="0">
                  <a:pos x="42" y="199"/>
                </a:cxn>
                <a:cxn ang="0">
                  <a:pos x="234" y="198"/>
                </a:cxn>
                <a:cxn ang="0">
                  <a:pos x="262" y="191"/>
                </a:cxn>
                <a:cxn ang="0">
                  <a:pos x="287" y="177"/>
                </a:cxn>
                <a:cxn ang="0">
                  <a:pos x="309" y="159"/>
                </a:cxn>
                <a:cxn ang="0">
                  <a:pos x="323" y="137"/>
                </a:cxn>
                <a:cxn ang="0">
                  <a:pos x="332" y="112"/>
                </a:cxn>
                <a:cxn ang="0">
                  <a:pos x="332" y="85"/>
                </a:cxn>
                <a:cxn ang="0">
                  <a:pos x="323" y="60"/>
                </a:cxn>
                <a:cxn ang="0">
                  <a:pos x="309" y="38"/>
                </a:cxn>
                <a:cxn ang="0">
                  <a:pos x="288" y="20"/>
                </a:cxn>
                <a:cxn ang="0">
                  <a:pos x="263" y="8"/>
                </a:cxn>
                <a:cxn ang="0">
                  <a:pos x="235" y="1"/>
                </a:cxn>
                <a:cxn ang="0">
                  <a:pos x="154" y="0"/>
                </a:cxn>
                <a:cxn ang="0">
                  <a:pos x="130" y="5"/>
                </a:cxn>
                <a:cxn ang="0">
                  <a:pos x="116" y="18"/>
                </a:cxn>
                <a:cxn ang="0">
                  <a:pos x="112" y="34"/>
                </a:cxn>
                <a:cxn ang="0">
                  <a:pos x="116" y="51"/>
                </a:cxn>
                <a:cxn ang="0">
                  <a:pos x="130" y="64"/>
                </a:cxn>
                <a:cxn ang="0">
                  <a:pos x="154" y="69"/>
                </a:cxn>
                <a:cxn ang="0">
                  <a:pos x="223" y="70"/>
                </a:cxn>
                <a:cxn ang="0">
                  <a:pos x="230" y="72"/>
                </a:cxn>
                <a:cxn ang="0">
                  <a:pos x="238" y="76"/>
                </a:cxn>
                <a:cxn ang="0">
                  <a:pos x="244" y="81"/>
                </a:cxn>
                <a:cxn ang="0">
                  <a:pos x="248" y="88"/>
                </a:cxn>
                <a:cxn ang="0">
                  <a:pos x="251" y="96"/>
                </a:cxn>
                <a:cxn ang="0">
                  <a:pos x="251" y="104"/>
                </a:cxn>
                <a:cxn ang="0">
                  <a:pos x="248" y="111"/>
                </a:cxn>
                <a:cxn ang="0">
                  <a:pos x="244" y="118"/>
                </a:cxn>
                <a:cxn ang="0">
                  <a:pos x="238" y="123"/>
                </a:cxn>
                <a:cxn ang="0">
                  <a:pos x="230" y="127"/>
                </a:cxn>
                <a:cxn ang="0">
                  <a:pos x="221" y="129"/>
                </a:cxn>
                <a:cxn ang="0">
                  <a:pos x="216" y="129"/>
                </a:cxn>
              </a:cxnLst>
              <a:rect l="0" t="0" r="r" b="b"/>
              <a:pathLst>
                <a:path w="334" h="201">
                  <a:moveTo>
                    <a:pt x="216" y="129"/>
                  </a:moveTo>
                  <a:lnTo>
                    <a:pt x="42" y="129"/>
                  </a:lnTo>
                  <a:lnTo>
                    <a:pt x="29" y="131"/>
                  </a:lnTo>
                  <a:lnTo>
                    <a:pt x="18" y="135"/>
                  </a:lnTo>
                  <a:lnTo>
                    <a:pt x="10" y="141"/>
                  </a:lnTo>
                  <a:lnTo>
                    <a:pt x="4" y="147"/>
                  </a:lnTo>
                  <a:lnTo>
                    <a:pt x="1" y="155"/>
                  </a:lnTo>
                  <a:lnTo>
                    <a:pt x="0" y="164"/>
                  </a:lnTo>
                  <a:lnTo>
                    <a:pt x="1" y="173"/>
                  </a:lnTo>
                  <a:lnTo>
                    <a:pt x="4" y="181"/>
                  </a:lnTo>
                  <a:lnTo>
                    <a:pt x="10" y="188"/>
                  </a:lnTo>
                  <a:lnTo>
                    <a:pt x="19" y="194"/>
                  </a:lnTo>
                  <a:lnTo>
                    <a:pt x="29" y="197"/>
                  </a:lnTo>
                  <a:lnTo>
                    <a:pt x="42" y="199"/>
                  </a:lnTo>
                  <a:lnTo>
                    <a:pt x="219" y="200"/>
                  </a:lnTo>
                  <a:lnTo>
                    <a:pt x="234" y="198"/>
                  </a:lnTo>
                  <a:lnTo>
                    <a:pt x="248" y="195"/>
                  </a:lnTo>
                  <a:lnTo>
                    <a:pt x="262" y="191"/>
                  </a:lnTo>
                  <a:lnTo>
                    <a:pt x="276" y="185"/>
                  </a:lnTo>
                  <a:lnTo>
                    <a:pt x="287" y="177"/>
                  </a:lnTo>
                  <a:lnTo>
                    <a:pt x="299" y="169"/>
                  </a:lnTo>
                  <a:lnTo>
                    <a:pt x="309" y="159"/>
                  </a:lnTo>
                  <a:lnTo>
                    <a:pt x="316" y="149"/>
                  </a:lnTo>
                  <a:lnTo>
                    <a:pt x="323" y="137"/>
                  </a:lnTo>
                  <a:lnTo>
                    <a:pt x="329" y="125"/>
                  </a:lnTo>
                  <a:lnTo>
                    <a:pt x="332" y="112"/>
                  </a:lnTo>
                  <a:lnTo>
                    <a:pt x="333" y="98"/>
                  </a:lnTo>
                  <a:lnTo>
                    <a:pt x="332" y="85"/>
                  </a:lnTo>
                  <a:lnTo>
                    <a:pt x="329" y="72"/>
                  </a:lnTo>
                  <a:lnTo>
                    <a:pt x="323" y="60"/>
                  </a:lnTo>
                  <a:lnTo>
                    <a:pt x="317" y="49"/>
                  </a:lnTo>
                  <a:lnTo>
                    <a:pt x="309" y="38"/>
                  </a:lnTo>
                  <a:lnTo>
                    <a:pt x="299" y="29"/>
                  </a:lnTo>
                  <a:lnTo>
                    <a:pt x="288" y="20"/>
                  </a:lnTo>
                  <a:lnTo>
                    <a:pt x="277" y="14"/>
                  </a:lnTo>
                  <a:lnTo>
                    <a:pt x="263" y="8"/>
                  </a:lnTo>
                  <a:lnTo>
                    <a:pt x="249" y="4"/>
                  </a:lnTo>
                  <a:lnTo>
                    <a:pt x="235" y="1"/>
                  </a:lnTo>
                  <a:lnTo>
                    <a:pt x="219" y="0"/>
                  </a:lnTo>
                  <a:lnTo>
                    <a:pt x="154" y="0"/>
                  </a:lnTo>
                  <a:lnTo>
                    <a:pt x="141" y="2"/>
                  </a:lnTo>
                  <a:lnTo>
                    <a:pt x="130" y="5"/>
                  </a:lnTo>
                  <a:lnTo>
                    <a:pt x="122" y="11"/>
                  </a:lnTo>
                  <a:lnTo>
                    <a:pt x="116" y="18"/>
                  </a:lnTo>
                  <a:lnTo>
                    <a:pt x="113" y="26"/>
                  </a:lnTo>
                  <a:lnTo>
                    <a:pt x="112" y="34"/>
                  </a:lnTo>
                  <a:lnTo>
                    <a:pt x="113" y="43"/>
                  </a:lnTo>
                  <a:lnTo>
                    <a:pt x="116" y="51"/>
                  </a:lnTo>
                  <a:lnTo>
                    <a:pt x="122" y="58"/>
                  </a:lnTo>
                  <a:lnTo>
                    <a:pt x="130" y="64"/>
                  </a:lnTo>
                  <a:lnTo>
                    <a:pt x="141" y="68"/>
                  </a:lnTo>
                  <a:lnTo>
                    <a:pt x="154" y="69"/>
                  </a:lnTo>
                  <a:lnTo>
                    <a:pt x="218" y="69"/>
                  </a:lnTo>
                  <a:lnTo>
                    <a:pt x="223" y="70"/>
                  </a:lnTo>
                  <a:lnTo>
                    <a:pt x="226" y="70"/>
                  </a:lnTo>
                  <a:lnTo>
                    <a:pt x="230" y="72"/>
                  </a:lnTo>
                  <a:lnTo>
                    <a:pt x="234" y="74"/>
                  </a:lnTo>
                  <a:lnTo>
                    <a:pt x="238" y="76"/>
                  </a:lnTo>
                  <a:lnTo>
                    <a:pt x="241" y="78"/>
                  </a:lnTo>
                  <a:lnTo>
                    <a:pt x="244" y="81"/>
                  </a:lnTo>
                  <a:lnTo>
                    <a:pt x="246" y="84"/>
                  </a:lnTo>
                  <a:lnTo>
                    <a:pt x="248" y="88"/>
                  </a:lnTo>
                  <a:lnTo>
                    <a:pt x="250" y="92"/>
                  </a:lnTo>
                  <a:lnTo>
                    <a:pt x="251" y="96"/>
                  </a:lnTo>
                  <a:lnTo>
                    <a:pt x="251" y="100"/>
                  </a:lnTo>
                  <a:lnTo>
                    <a:pt x="251" y="104"/>
                  </a:lnTo>
                  <a:lnTo>
                    <a:pt x="250" y="107"/>
                  </a:lnTo>
                  <a:lnTo>
                    <a:pt x="248" y="111"/>
                  </a:lnTo>
                  <a:lnTo>
                    <a:pt x="246" y="115"/>
                  </a:lnTo>
                  <a:lnTo>
                    <a:pt x="244" y="118"/>
                  </a:lnTo>
                  <a:lnTo>
                    <a:pt x="241" y="121"/>
                  </a:lnTo>
                  <a:lnTo>
                    <a:pt x="238" y="123"/>
                  </a:lnTo>
                  <a:lnTo>
                    <a:pt x="234" y="125"/>
                  </a:lnTo>
                  <a:lnTo>
                    <a:pt x="230" y="127"/>
                  </a:lnTo>
                  <a:lnTo>
                    <a:pt x="226" y="129"/>
                  </a:lnTo>
                  <a:lnTo>
                    <a:pt x="221" y="129"/>
                  </a:lnTo>
                  <a:lnTo>
                    <a:pt x="216" y="129"/>
                  </a:lnTo>
                  <a:lnTo>
                    <a:pt x="216" y="129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>
              <a:off x="3174" y="4714"/>
              <a:ext cx="0" cy="457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auto">
            <a:xfrm>
              <a:off x="2982" y="5316"/>
              <a:ext cx="389" cy="169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66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59" y="0"/>
                </a:cxn>
                <a:cxn ang="0">
                  <a:pos x="58" y="0"/>
                </a:cxn>
                <a:cxn ang="0">
                  <a:pos x="57" y="0"/>
                </a:cxn>
                <a:cxn ang="0">
                  <a:pos x="56" y="0"/>
                </a:cxn>
                <a:cxn ang="0">
                  <a:pos x="55" y="0"/>
                </a:cxn>
                <a:cxn ang="0">
                  <a:pos x="54" y="0"/>
                </a:cxn>
                <a:cxn ang="0">
                  <a:pos x="51" y="0"/>
                </a:cxn>
                <a:cxn ang="0">
                  <a:pos x="48" y="0"/>
                </a:cxn>
                <a:cxn ang="0">
                  <a:pos x="44" y="0"/>
                </a:cxn>
                <a:cxn ang="0">
                  <a:pos x="30" y="1"/>
                </a:cxn>
                <a:cxn ang="0">
                  <a:pos x="19" y="4"/>
                </a:cxn>
                <a:cxn ang="0">
                  <a:pos x="11" y="10"/>
                </a:cxn>
                <a:cxn ang="0">
                  <a:pos x="5" y="16"/>
                </a:cxn>
                <a:cxn ang="0">
                  <a:pos x="1" y="23"/>
                </a:cxn>
                <a:cxn ang="0">
                  <a:pos x="0" y="30"/>
                </a:cxn>
                <a:cxn ang="0">
                  <a:pos x="1" y="38"/>
                </a:cxn>
                <a:cxn ang="0">
                  <a:pos x="5" y="45"/>
                </a:cxn>
                <a:cxn ang="0">
                  <a:pos x="11" y="51"/>
                </a:cxn>
                <a:cxn ang="0">
                  <a:pos x="19" y="56"/>
                </a:cxn>
                <a:cxn ang="0">
                  <a:pos x="30" y="60"/>
                </a:cxn>
                <a:cxn ang="0">
                  <a:pos x="44" y="60"/>
                </a:cxn>
                <a:cxn ang="0">
                  <a:pos x="359" y="60"/>
                </a:cxn>
                <a:cxn ang="0">
                  <a:pos x="368" y="61"/>
                </a:cxn>
                <a:cxn ang="0">
                  <a:pos x="375" y="63"/>
                </a:cxn>
                <a:cxn ang="0">
                  <a:pos x="381" y="66"/>
                </a:cxn>
                <a:cxn ang="0">
                  <a:pos x="384" y="70"/>
                </a:cxn>
                <a:cxn ang="0">
                  <a:pos x="388" y="74"/>
                </a:cxn>
                <a:cxn ang="0">
                  <a:pos x="388" y="79"/>
                </a:cxn>
                <a:cxn ang="0">
                  <a:pos x="387" y="84"/>
                </a:cxn>
                <a:cxn ang="0">
                  <a:pos x="384" y="89"/>
                </a:cxn>
                <a:cxn ang="0">
                  <a:pos x="381" y="93"/>
                </a:cxn>
                <a:cxn ang="0">
                  <a:pos x="375" y="95"/>
                </a:cxn>
                <a:cxn ang="0">
                  <a:pos x="368" y="97"/>
                </a:cxn>
                <a:cxn ang="0">
                  <a:pos x="359" y="98"/>
                </a:cxn>
                <a:cxn ang="0">
                  <a:pos x="183" y="98"/>
                </a:cxn>
                <a:cxn ang="0">
                  <a:pos x="174" y="99"/>
                </a:cxn>
                <a:cxn ang="0">
                  <a:pos x="167" y="101"/>
                </a:cxn>
                <a:cxn ang="0">
                  <a:pos x="161" y="105"/>
                </a:cxn>
                <a:cxn ang="0">
                  <a:pos x="158" y="110"/>
                </a:cxn>
                <a:cxn ang="0">
                  <a:pos x="155" y="115"/>
                </a:cxn>
                <a:cxn ang="0">
                  <a:pos x="155" y="121"/>
                </a:cxn>
                <a:cxn ang="0">
                  <a:pos x="155" y="127"/>
                </a:cxn>
                <a:cxn ang="0">
                  <a:pos x="158" y="132"/>
                </a:cxn>
                <a:cxn ang="0">
                  <a:pos x="161" y="137"/>
                </a:cxn>
                <a:cxn ang="0">
                  <a:pos x="166" y="141"/>
                </a:cxn>
                <a:cxn ang="0">
                  <a:pos x="173" y="143"/>
                </a:cxn>
                <a:cxn ang="0">
                  <a:pos x="181" y="143"/>
                </a:cxn>
                <a:cxn ang="0">
                  <a:pos x="181" y="168"/>
                </a:cxn>
              </a:cxnLst>
              <a:rect l="0" t="0" r="r" b="b"/>
              <a:pathLst>
                <a:path w="389" h="169">
                  <a:moveTo>
                    <a:pt x="71" y="0"/>
                  </a:moveTo>
                  <a:lnTo>
                    <a:pt x="66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7" y="0"/>
                  </a:lnTo>
                  <a:lnTo>
                    <a:pt x="56" y="0"/>
                  </a:lnTo>
                  <a:lnTo>
                    <a:pt x="55" y="0"/>
                  </a:lnTo>
                  <a:lnTo>
                    <a:pt x="54" y="0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0" y="1"/>
                  </a:lnTo>
                  <a:lnTo>
                    <a:pt x="19" y="4"/>
                  </a:lnTo>
                  <a:lnTo>
                    <a:pt x="11" y="10"/>
                  </a:lnTo>
                  <a:lnTo>
                    <a:pt x="5" y="16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1" y="38"/>
                  </a:lnTo>
                  <a:lnTo>
                    <a:pt x="5" y="45"/>
                  </a:lnTo>
                  <a:lnTo>
                    <a:pt x="11" y="51"/>
                  </a:lnTo>
                  <a:lnTo>
                    <a:pt x="19" y="56"/>
                  </a:lnTo>
                  <a:lnTo>
                    <a:pt x="30" y="60"/>
                  </a:lnTo>
                  <a:lnTo>
                    <a:pt x="44" y="60"/>
                  </a:lnTo>
                  <a:lnTo>
                    <a:pt x="359" y="60"/>
                  </a:lnTo>
                  <a:lnTo>
                    <a:pt x="368" y="61"/>
                  </a:lnTo>
                  <a:lnTo>
                    <a:pt x="375" y="63"/>
                  </a:lnTo>
                  <a:lnTo>
                    <a:pt x="381" y="66"/>
                  </a:lnTo>
                  <a:lnTo>
                    <a:pt x="384" y="70"/>
                  </a:lnTo>
                  <a:lnTo>
                    <a:pt x="388" y="74"/>
                  </a:lnTo>
                  <a:lnTo>
                    <a:pt x="388" y="79"/>
                  </a:lnTo>
                  <a:lnTo>
                    <a:pt x="387" y="84"/>
                  </a:lnTo>
                  <a:lnTo>
                    <a:pt x="384" y="89"/>
                  </a:lnTo>
                  <a:lnTo>
                    <a:pt x="381" y="93"/>
                  </a:lnTo>
                  <a:lnTo>
                    <a:pt x="375" y="95"/>
                  </a:lnTo>
                  <a:lnTo>
                    <a:pt x="368" y="97"/>
                  </a:lnTo>
                  <a:lnTo>
                    <a:pt x="359" y="98"/>
                  </a:lnTo>
                  <a:lnTo>
                    <a:pt x="183" y="98"/>
                  </a:lnTo>
                  <a:lnTo>
                    <a:pt x="174" y="99"/>
                  </a:lnTo>
                  <a:lnTo>
                    <a:pt x="167" y="101"/>
                  </a:lnTo>
                  <a:lnTo>
                    <a:pt x="161" y="105"/>
                  </a:lnTo>
                  <a:lnTo>
                    <a:pt x="158" y="110"/>
                  </a:lnTo>
                  <a:lnTo>
                    <a:pt x="155" y="115"/>
                  </a:lnTo>
                  <a:lnTo>
                    <a:pt x="155" y="121"/>
                  </a:lnTo>
                  <a:lnTo>
                    <a:pt x="155" y="127"/>
                  </a:lnTo>
                  <a:lnTo>
                    <a:pt x="158" y="132"/>
                  </a:lnTo>
                  <a:lnTo>
                    <a:pt x="161" y="137"/>
                  </a:lnTo>
                  <a:lnTo>
                    <a:pt x="166" y="141"/>
                  </a:lnTo>
                  <a:lnTo>
                    <a:pt x="173" y="143"/>
                  </a:lnTo>
                  <a:lnTo>
                    <a:pt x="181" y="143"/>
                  </a:lnTo>
                  <a:lnTo>
                    <a:pt x="181" y="168"/>
                  </a:lnTo>
                </a:path>
              </a:pathLst>
            </a:custGeom>
            <a:noFill/>
            <a:ln w="508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</p:grpSp>
      <p:sp>
        <p:nvSpPr>
          <p:cNvPr id="41989" name="Rectangle 11"/>
          <p:cNvSpPr>
            <a:spLocks noGrp="1" noChangeArrowheads="1"/>
          </p:cNvSpPr>
          <p:nvPr>
            <p:ph type="title"/>
          </p:nvPr>
        </p:nvSpPr>
        <p:spPr>
          <a:xfrm>
            <a:off x="571500" y="285750"/>
            <a:ext cx="7929563" cy="700088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8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IL DANNO DA AGENTI CHIMICI È CAUSATO DA :  </a:t>
            </a:r>
          </a:p>
        </p:txBody>
      </p:sp>
      <p:sp>
        <p:nvSpPr>
          <p:cNvPr id="41990" name="Rectangle 12"/>
          <p:cNvSpPr>
            <a:spLocks noGrp="1" noChangeArrowheads="1"/>
          </p:cNvSpPr>
          <p:nvPr>
            <p:ph idx="1"/>
          </p:nvPr>
        </p:nvSpPr>
        <p:spPr>
          <a:xfrm>
            <a:off x="1357313" y="1500188"/>
            <a:ext cx="5143500" cy="990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it-IT" sz="1800" dirty="0" smtClean="0">
                <a:solidFill>
                  <a:srgbClr val="003399"/>
                </a:solidFill>
                <a:latin typeface="Arial" charset="0"/>
              </a:rPr>
              <a:t>DALL’INALAZIONE</a:t>
            </a:r>
          </a:p>
          <a:p>
            <a:pPr eaLnBrk="1" fontAlgn="auto" hangingPunct="1">
              <a:spcAft>
                <a:spcPts val="0"/>
              </a:spcAft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it-IT" sz="1800" dirty="0" smtClean="0">
                <a:solidFill>
                  <a:srgbClr val="003399"/>
                </a:solidFill>
                <a:latin typeface="Arial" charset="0"/>
              </a:rPr>
              <a:t>DAL CONTATTO (pelle e mucose )</a:t>
            </a:r>
          </a:p>
          <a:p>
            <a:pPr eaLnBrk="1" fontAlgn="auto" hangingPunct="1">
              <a:spcAft>
                <a:spcPts val="0"/>
              </a:spcAft>
              <a:buClr>
                <a:srgbClr val="002060"/>
              </a:buClr>
              <a:buFont typeface="Wingdings" pitchFamily="2" charset="2"/>
              <a:buChar char="ü"/>
              <a:defRPr/>
            </a:pPr>
            <a:r>
              <a:rPr lang="it-IT" sz="1800" dirty="0" smtClean="0">
                <a:solidFill>
                  <a:srgbClr val="003399"/>
                </a:solidFill>
                <a:latin typeface="Arial" charset="0"/>
              </a:rPr>
              <a:t>DALL’INGESTIONE</a:t>
            </a:r>
          </a:p>
        </p:txBody>
      </p:sp>
      <p:sp>
        <p:nvSpPr>
          <p:cNvPr id="50183" name="Rectangle 13"/>
          <p:cNvSpPr>
            <a:spLocks noChangeArrowheads="1"/>
          </p:cNvSpPr>
          <p:nvPr/>
        </p:nvSpPr>
        <p:spPr bwMode="auto">
          <a:xfrm>
            <a:off x="2643188" y="3286125"/>
            <a:ext cx="3863975" cy="490538"/>
          </a:xfrm>
          <a:prstGeom prst="rect">
            <a:avLst/>
          </a:prstGeom>
          <a:solidFill>
            <a:srgbClr val="FF9966"/>
          </a:solidFill>
          <a:ln w="12700">
            <a:solidFill>
              <a:srgbClr val="002060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it-IT" sz="26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EFFETTI RISCONTRATI</a:t>
            </a:r>
          </a:p>
        </p:txBody>
      </p:sp>
      <p:sp>
        <p:nvSpPr>
          <p:cNvPr id="50184" name="Rectangle 14"/>
          <p:cNvSpPr>
            <a:spLocks noChangeArrowheads="1"/>
          </p:cNvSpPr>
          <p:nvPr/>
        </p:nvSpPr>
        <p:spPr bwMode="auto">
          <a:xfrm>
            <a:off x="2357438" y="4071938"/>
            <a:ext cx="6215062" cy="1973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2060"/>
              </a:buClr>
              <a:buSzPct val="75000"/>
              <a:buFont typeface="Wingdings" pitchFamily="2" charset="2"/>
              <a:buChar char="Ø"/>
            </a:pPr>
            <a:r>
              <a:rPr lang="it-IT" sz="1800">
                <a:solidFill>
                  <a:srgbClr val="003399"/>
                </a:solidFill>
                <a:effectLst/>
                <a:latin typeface="Arial" charset="0"/>
              </a:rPr>
              <a:t>IRRITAZIONI APPARATO RESPIRATORIO</a:t>
            </a:r>
          </a:p>
          <a:p>
            <a:pPr marL="342900" indent="-342900">
              <a:spcBef>
                <a:spcPct val="20000"/>
              </a:spcBef>
              <a:buClr>
                <a:srgbClr val="002060"/>
              </a:buClr>
              <a:buSzPct val="75000"/>
              <a:buFont typeface="Wingdings" pitchFamily="2" charset="2"/>
              <a:buChar char="Ø"/>
            </a:pPr>
            <a:r>
              <a:rPr lang="it-IT" sz="1800">
                <a:solidFill>
                  <a:srgbClr val="003399"/>
                </a:solidFill>
                <a:effectLst/>
                <a:latin typeface="Arial" charset="0"/>
              </a:rPr>
              <a:t>ALLERGIE RESPIRATORIE E CUTANEE</a:t>
            </a:r>
          </a:p>
          <a:p>
            <a:pPr marL="342900" indent="-342900">
              <a:spcBef>
                <a:spcPct val="20000"/>
              </a:spcBef>
              <a:buClr>
                <a:srgbClr val="002060"/>
              </a:buClr>
              <a:buSzPct val="75000"/>
              <a:buFont typeface="Wingdings" pitchFamily="2" charset="2"/>
              <a:buChar char="Ø"/>
            </a:pPr>
            <a:r>
              <a:rPr lang="it-IT" sz="1800">
                <a:solidFill>
                  <a:srgbClr val="003399"/>
                </a:solidFill>
                <a:effectLst/>
                <a:latin typeface="Arial" charset="0"/>
              </a:rPr>
              <a:t>IRRITAZIONI PELLE E OCCHI</a:t>
            </a:r>
          </a:p>
          <a:p>
            <a:pPr marL="342900" indent="-342900">
              <a:spcBef>
                <a:spcPct val="20000"/>
              </a:spcBef>
              <a:buClr>
                <a:srgbClr val="002060"/>
              </a:buClr>
              <a:buSzPct val="75000"/>
              <a:buFont typeface="Wingdings" pitchFamily="2" charset="2"/>
              <a:buChar char="Ø"/>
            </a:pPr>
            <a:r>
              <a:rPr lang="it-IT" sz="1800">
                <a:solidFill>
                  <a:srgbClr val="003399"/>
                </a:solidFill>
                <a:effectLst/>
                <a:latin typeface="Arial" charset="0"/>
              </a:rPr>
              <a:t>ALTERAZIONI SUL SISTEMA NERVOSO</a:t>
            </a:r>
          </a:p>
          <a:p>
            <a:pPr marL="342900" indent="-342900">
              <a:spcBef>
                <a:spcPct val="20000"/>
              </a:spcBef>
              <a:buClr>
                <a:srgbClr val="002060"/>
              </a:buClr>
              <a:buSzPct val="75000"/>
              <a:buFont typeface="Wingdings" pitchFamily="2" charset="2"/>
              <a:buChar char="Ø"/>
            </a:pPr>
            <a:r>
              <a:rPr lang="it-IT" sz="1800">
                <a:solidFill>
                  <a:srgbClr val="003399"/>
                </a:solidFill>
                <a:effectLst/>
                <a:latin typeface="Arial" charset="0"/>
              </a:rPr>
              <a:t>ALTERAZIONI AL FEGATO E ALL’APPARATO DIGESTIVO</a:t>
            </a:r>
          </a:p>
        </p:txBody>
      </p:sp>
      <p:grpSp>
        <p:nvGrpSpPr>
          <p:cNvPr id="50185" name="Group 19"/>
          <p:cNvGrpSpPr>
            <a:grpSpLocks/>
          </p:cNvGrpSpPr>
          <p:nvPr/>
        </p:nvGrpSpPr>
        <p:grpSpPr bwMode="auto">
          <a:xfrm>
            <a:off x="214313" y="4214813"/>
            <a:ext cx="1870075" cy="2143125"/>
            <a:chOff x="2840" y="2751"/>
            <a:chExt cx="1000" cy="1138"/>
          </a:xfrm>
        </p:grpSpPr>
        <p:sp>
          <p:nvSpPr>
            <p:cNvPr id="11279" name="Freeform 15"/>
            <p:cNvSpPr>
              <a:spLocks/>
            </p:cNvSpPr>
            <p:nvPr/>
          </p:nvSpPr>
          <p:spPr bwMode="auto">
            <a:xfrm>
              <a:off x="2840" y="2751"/>
              <a:ext cx="1000" cy="1138"/>
            </a:xfrm>
            <a:custGeom>
              <a:avLst/>
              <a:gdLst/>
              <a:ahLst/>
              <a:cxnLst>
                <a:cxn ang="0">
                  <a:pos x="515" y="260"/>
                </a:cxn>
                <a:cxn ang="0">
                  <a:pos x="551" y="251"/>
                </a:cxn>
                <a:cxn ang="0">
                  <a:pos x="583" y="234"/>
                </a:cxn>
                <a:cxn ang="0">
                  <a:pos x="608" y="210"/>
                </a:cxn>
                <a:cxn ang="0">
                  <a:pos x="627" y="181"/>
                </a:cxn>
                <a:cxn ang="0">
                  <a:pos x="637" y="148"/>
                </a:cxn>
                <a:cxn ang="0">
                  <a:pos x="637" y="113"/>
                </a:cxn>
                <a:cxn ang="0">
                  <a:pos x="627" y="80"/>
                </a:cxn>
                <a:cxn ang="0">
                  <a:pos x="608" y="50"/>
                </a:cxn>
                <a:cxn ang="0">
                  <a:pos x="583" y="27"/>
                </a:cxn>
                <a:cxn ang="0">
                  <a:pos x="551" y="10"/>
                </a:cxn>
                <a:cxn ang="0">
                  <a:pos x="515" y="1"/>
                </a:cxn>
                <a:cxn ang="0">
                  <a:pos x="477" y="1"/>
                </a:cxn>
                <a:cxn ang="0">
                  <a:pos x="441" y="10"/>
                </a:cxn>
                <a:cxn ang="0">
                  <a:pos x="409" y="27"/>
                </a:cxn>
                <a:cxn ang="0">
                  <a:pos x="383" y="50"/>
                </a:cxn>
                <a:cxn ang="0">
                  <a:pos x="364" y="80"/>
                </a:cxn>
                <a:cxn ang="0">
                  <a:pos x="355" y="113"/>
                </a:cxn>
                <a:cxn ang="0">
                  <a:pos x="355" y="148"/>
                </a:cxn>
                <a:cxn ang="0">
                  <a:pos x="364" y="181"/>
                </a:cxn>
                <a:cxn ang="0">
                  <a:pos x="383" y="210"/>
                </a:cxn>
                <a:cxn ang="0">
                  <a:pos x="409" y="234"/>
                </a:cxn>
                <a:cxn ang="0">
                  <a:pos x="441" y="251"/>
                </a:cxn>
                <a:cxn ang="0">
                  <a:pos x="477" y="260"/>
                </a:cxn>
                <a:cxn ang="0">
                  <a:pos x="759" y="1137"/>
                </a:cxn>
                <a:cxn ang="0">
                  <a:pos x="720" y="661"/>
                </a:cxn>
                <a:cxn ang="0">
                  <a:pos x="873" y="925"/>
                </a:cxn>
                <a:cxn ang="0">
                  <a:pos x="877" y="1122"/>
                </a:cxn>
                <a:cxn ang="0">
                  <a:pos x="918" y="1100"/>
                </a:cxn>
                <a:cxn ang="0">
                  <a:pos x="951" y="1065"/>
                </a:cxn>
                <a:cxn ang="0">
                  <a:pos x="975" y="1024"/>
                </a:cxn>
                <a:cxn ang="0">
                  <a:pos x="991" y="980"/>
                </a:cxn>
                <a:cxn ang="0">
                  <a:pos x="998" y="941"/>
                </a:cxn>
                <a:cxn ang="0">
                  <a:pos x="866" y="448"/>
                </a:cxn>
                <a:cxn ang="0">
                  <a:pos x="861" y="416"/>
                </a:cxn>
                <a:cxn ang="0">
                  <a:pos x="846" y="386"/>
                </a:cxn>
                <a:cxn ang="0">
                  <a:pos x="826" y="358"/>
                </a:cxn>
                <a:cxn ang="0">
                  <a:pos x="799" y="336"/>
                </a:cxn>
                <a:cxn ang="0">
                  <a:pos x="770" y="321"/>
                </a:cxn>
                <a:cxn ang="0">
                  <a:pos x="740" y="316"/>
                </a:cxn>
                <a:cxn ang="0">
                  <a:pos x="243" y="317"/>
                </a:cxn>
                <a:cxn ang="0">
                  <a:pos x="213" y="328"/>
                </a:cxn>
                <a:cxn ang="0">
                  <a:pos x="185" y="346"/>
                </a:cxn>
                <a:cxn ang="0">
                  <a:pos x="161" y="372"/>
                </a:cxn>
                <a:cxn ang="0">
                  <a:pos x="144" y="401"/>
                </a:cxn>
                <a:cxn ang="0">
                  <a:pos x="133" y="432"/>
                </a:cxn>
                <a:cxn ang="0">
                  <a:pos x="0" y="924"/>
                </a:cxn>
                <a:cxn ang="0">
                  <a:pos x="6" y="976"/>
                </a:cxn>
                <a:cxn ang="0">
                  <a:pos x="23" y="1024"/>
                </a:cxn>
                <a:cxn ang="0">
                  <a:pos x="47" y="1065"/>
                </a:cxn>
                <a:cxn ang="0">
                  <a:pos x="77" y="1097"/>
                </a:cxn>
                <a:cxn ang="0">
                  <a:pos x="111" y="1118"/>
                </a:cxn>
                <a:cxn ang="0">
                  <a:pos x="146" y="1127"/>
                </a:cxn>
                <a:cxn ang="0">
                  <a:pos x="235" y="518"/>
                </a:cxn>
                <a:cxn ang="0">
                  <a:pos x="280" y="1055"/>
                </a:cxn>
                <a:cxn ang="0">
                  <a:pos x="759" y="1137"/>
                </a:cxn>
              </a:cxnLst>
              <a:rect l="0" t="0" r="r" b="b"/>
              <a:pathLst>
                <a:path w="1000" h="1138">
                  <a:moveTo>
                    <a:pt x="496" y="262"/>
                  </a:moveTo>
                  <a:lnTo>
                    <a:pt x="515" y="260"/>
                  </a:lnTo>
                  <a:lnTo>
                    <a:pt x="533" y="256"/>
                  </a:lnTo>
                  <a:lnTo>
                    <a:pt x="551" y="251"/>
                  </a:lnTo>
                  <a:lnTo>
                    <a:pt x="568" y="243"/>
                  </a:lnTo>
                  <a:lnTo>
                    <a:pt x="583" y="234"/>
                  </a:lnTo>
                  <a:lnTo>
                    <a:pt x="596" y="223"/>
                  </a:lnTo>
                  <a:lnTo>
                    <a:pt x="608" y="210"/>
                  </a:lnTo>
                  <a:lnTo>
                    <a:pt x="618" y="197"/>
                  </a:lnTo>
                  <a:lnTo>
                    <a:pt x="627" y="181"/>
                  </a:lnTo>
                  <a:lnTo>
                    <a:pt x="634" y="165"/>
                  </a:lnTo>
                  <a:lnTo>
                    <a:pt x="637" y="148"/>
                  </a:lnTo>
                  <a:lnTo>
                    <a:pt x="638" y="131"/>
                  </a:lnTo>
                  <a:lnTo>
                    <a:pt x="637" y="113"/>
                  </a:lnTo>
                  <a:lnTo>
                    <a:pt x="634" y="96"/>
                  </a:lnTo>
                  <a:lnTo>
                    <a:pt x="627" y="80"/>
                  </a:lnTo>
                  <a:lnTo>
                    <a:pt x="618" y="65"/>
                  </a:lnTo>
                  <a:lnTo>
                    <a:pt x="608" y="50"/>
                  </a:lnTo>
                  <a:lnTo>
                    <a:pt x="596" y="38"/>
                  </a:lnTo>
                  <a:lnTo>
                    <a:pt x="583" y="27"/>
                  </a:lnTo>
                  <a:lnTo>
                    <a:pt x="568" y="18"/>
                  </a:lnTo>
                  <a:lnTo>
                    <a:pt x="551" y="10"/>
                  </a:lnTo>
                  <a:lnTo>
                    <a:pt x="533" y="5"/>
                  </a:lnTo>
                  <a:lnTo>
                    <a:pt x="515" y="1"/>
                  </a:lnTo>
                  <a:lnTo>
                    <a:pt x="496" y="0"/>
                  </a:lnTo>
                  <a:lnTo>
                    <a:pt x="477" y="1"/>
                  </a:lnTo>
                  <a:lnTo>
                    <a:pt x="458" y="5"/>
                  </a:lnTo>
                  <a:lnTo>
                    <a:pt x="441" y="10"/>
                  </a:lnTo>
                  <a:lnTo>
                    <a:pt x="424" y="18"/>
                  </a:lnTo>
                  <a:lnTo>
                    <a:pt x="409" y="27"/>
                  </a:lnTo>
                  <a:lnTo>
                    <a:pt x="395" y="38"/>
                  </a:lnTo>
                  <a:lnTo>
                    <a:pt x="383" y="50"/>
                  </a:lnTo>
                  <a:lnTo>
                    <a:pt x="372" y="65"/>
                  </a:lnTo>
                  <a:lnTo>
                    <a:pt x="364" y="80"/>
                  </a:lnTo>
                  <a:lnTo>
                    <a:pt x="358" y="96"/>
                  </a:lnTo>
                  <a:lnTo>
                    <a:pt x="355" y="113"/>
                  </a:lnTo>
                  <a:lnTo>
                    <a:pt x="353" y="131"/>
                  </a:lnTo>
                  <a:lnTo>
                    <a:pt x="355" y="148"/>
                  </a:lnTo>
                  <a:lnTo>
                    <a:pt x="358" y="165"/>
                  </a:lnTo>
                  <a:lnTo>
                    <a:pt x="364" y="181"/>
                  </a:lnTo>
                  <a:lnTo>
                    <a:pt x="372" y="197"/>
                  </a:lnTo>
                  <a:lnTo>
                    <a:pt x="383" y="210"/>
                  </a:lnTo>
                  <a:lnTo>
                    <a:pt x="395" y="223"/>
                  </a:lnTo>
                  <a:lnTo>
                    <a:pt x="409" y="234"/>
                  </a:lnTo>
                  <a:lnTo>
                    <a:pt x="424" y="243"/>
                  </a:lnTo>
                  <a:lnTo>
                    <a:pt x="441" y="251"/>
                  </a:lnTo>
                  <a:lnTo>
                    <a:pt x="458" y="256"/>
                  </a:lnTo>
                  <a:lnTo>
                    <a:pt x="477" y="260"/>
                  </a:lnTo>
                  <a:lnTo>
                    <a:pt x="496" y="262"/>
                  </a:lnTo>
                  <a:lnTo>
                    <a:pt x="759" y="1137"/>
                  </a:lnTo>
                  <a:lnTo>
                    <a:pt x="720" y="1055"/>
                  </a:lnTo>
                  <a:lnTo>
                    <a:pt x="720" y="661"/>
                  </a:lnTo>
                  <a:lnTo>
                    <a:pt x="763" y="518"/>
                  </a:lnTo>
                  <a:lnTo>
                    <a:pt x="873" y="925"/>
                  </a:lnTo>
                  <a:lnTo>
                    <a:pt x="852" y="1126"/>
                  </a:lnTo>
                  <a:lnTo>
                    <a:pt x="877" y="1122"/>
                  </a:lnTo>
                  <a:lnTo>
                    <a:pt x="898" y="1113"/>
                  </a:lnTo>
                  <a:lnTo>
                    <a:pt x="918" y="1100"/>
                  </a:lnTo>
                  <a:lnTo>
                    <a:pt x="936" y="1083"/>
                  </a:lnTo>
                  <a:lnTo>
                    <a:pt x="951" y="1065"/>
                  </a:lnTo>
                  <a:lnTo>
                    <a:pt x="963" y="1045"/>
                  </a:lnTo>
                  <a:lnTo>
                    <a:pt x="975" y="1024"/>
                  </a:lnTo>
                  <a:lnTo>
                    <a:pt x="983" y="1003"/>
                  </a:lnTo>
                  <a:lnTo>
                    <a:pt x="991" y="980"/>
                  </a:lnTo>
                  <a:lnTo>
                    <a:pt x="995" y="960"/>
                  </a:lnTo>
                  <a:lnTo>
                    <a:pt x="998" y="941"/>
                  </a:lnTo>
                  <a:lnTo>
                    <a:pt x="999" y="924"/>
                  </a:lnTo>
                  <a:lnTo>
                    <a:pt x="866" y="448"/>
                  </a:lnTo>
                  <a:lnTo>
                    <a:pt x="865" y="432"/>
                  </a:lnTo>
                  <a:lnTo>
                    <a:pt x="861" y="416"/>
                  </a:lnTo>
                  <a:lnTo>
                    <a:pt x="855" y="401"/>
                  </a:lnTo>
                  <a:lnTo>
                    <a:pt x="846" y="386"/>
                  </a:lnTo>
                  <a:lnTo>
                    <a:pt x="837" y="372"/>
                  </a:lnTo>
                  <a:lnTo>
                    <a:pt x="826" y="358"/>
                  </a:lnTo>
                  <a:lnTo>
                    <a:pt x="813" y="346"/>
                  </a:lnTo>
                  <a:lnTo>
                    <a:pt x="799" y="336"/>
                  </a:lnTo>
                  <a:lnTo>
                    <a:pt x="785" y="328"/>
                  </a:lnTo>
                  <a:lnTo>
                    <a:pt x="770" y="321"/>
                  </a:lnTo>
                  <a:lnTo>
                    <a:pt x="756" y="317"/>
                  </a:lnTo>
                  <a:lnTo>
                    <a:pt x="740" y="316"/>
                  </a:lnTo>
                  <a:lnTo>
                    <a:pt x="258" y="316"/>
                  </a:lnTo>
                  <a:lnTo>
                    <a:pt x="243" y="317"/>
                  </a:lnTo>
                  <a:lnTo>
                    <a:pt x="228" y="321"/>
                  </a:lnTo>
                  <a:lnTo>
                    <a:pt x="213" y="328"/>
                  </a:lnTo>
                  <a:lnTo>
                    <a:pt x="199" y="336"/>
                  </a:lnTo>
                  <a:lnTo>
                    <a:pt x="185" y="346"/>
                  </a:lnTo>
                  <a:lnTo>
                    <a:pt x="173" y="358"/>
                  </a:lnTo>
                  <a:lnTo>
                    <a:pt x="161" y="372"/>
                  </a:lnTo>
                  <a:lnTo>
                    <a:pt x="152" y="386"/>
                  </a:lnTo>
                  <a:lnTo>
                    <a:pt x="144" y="401"/>
                  </a:lnTo>
                  <a:lnTo>
                    <a:pt x="137" y="416"/>
                  </a:lnTo>
                  <a:lnTo>
                    <a:pt x="133" y="432"/>
                  </a:lnTo>
                  <a:lnTo>
                    <a:pt x="132" y="448"/>
                  </a:lnTo>
                  <a:lnTo>
                    <a:pt x="0" y="924"/>
                  </a:lnTo>
                  <a:lnTo>
                    <a:pt x="2" y="951"/>
                  </a:lnTo>
                  <a:lnTo>
                    <a:pt x="6" y="976"/>
                  </a:lnTo>
                  <a:lnTo>
                    <a:pt x="13" y="1002"/>
                  </a:lnTo>
                  <a:lnTo>
                    <a:pt x="23" y="1024"/>
                  </a:lnTo>
                  <a:lnTo>
                    <a:pt x="34" y="1046"/>
                  </a:lnTo>
                  <a:lnTo>
                    <a:pt x="47" y="1065"/>
                  </a:lnTo>
                  <a:lnTo>
                    <a:pt x="62" y="1081"/>
                  </a:lnTo>
                  <a:lnTo>
                    <a:pt x="77" y="1097"/>
                  </a:lnTo>
                  <a:lnTo>
                    <a:pt x="94" y="1109"/>
                  </a:lnTo>
                  <a:lnTo>
                    <a:pt x="111" y="1118"/>
                  </a:lnTo>
                  <a:lnTo>
                    <a:pt x="129" y="1124"/>
                  </a:lnTo>
                  <a:lnTo>
                    <a:pt x="146" y="1127"/>
                  </a:lnTo>
                  <a:lnTo>
                    <a:pt x="126" y="924"/>
                  </a:lnTo>
                  <a:lnTo>
                    <a:pt x="235" y="518"/>
                  </a:lnTo>
                  <a:lnTo>
                    <a:pt x="280" y="661"/>
                  </a:lnTo>
                  <a:lnTo>
                    <a:pt x="280" y="1055"/>
                  </a:lnTo>
                  <a:lnTo>
                    <a:pt x="248" y="1136"/>
                  </a:lnTo>
                  <a:lnTo>
                    <a:pt x="759" y="1137"/>
                  </a:lnTo>
                  <a:lnTo>
                    <a:pt x="496" y="262"/>
                  </a:lnTo>
                </a:path>
              </a:pathLst>
            </a:custGeom>
            <a:solidFill>
              <a:schemeClr val="tx2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auto">
            <a:xfrm>
              <a:off x="3194" y="2751"/>
              <a:ext cx="287" cy="261"/>
            </a:xfrm>
            <a:custGeom>
              <a:avLst/>
              <a:gdLst/>
              <a:ahLst/>
              <a:cxnLst>
                <a:cxn ang="0">
                  <a:pos x="143" y="261"/>
                </a:cxn>
                <a:cxn ang="0">
                  <a:pos x="162" y="259"/>
                </a:cxn>
                <a:cxn ang="0">
                  <a:pos x="180" y="256"/>
                </a:cxn>
                <a:cxn ang="0">
                  <a:pos x="198" y="250"/>
                </a:cxn>
                <a:cxn ang="0">
                  <a:pos x="214" y="243"/>
                </a:cxn>
                <a:cxn ang="0">
                  <a:pos x="230" y="234"/>
                </a:cxn>
                <a:cxn ang="0">
                  <a:pos x="243" y="222"/>
                </a:cxn>
                <a:cxn ang="0">
                  <a:pos x="255" y="209"/>
                </a:cxn>
                <a:cxn ang="0">
                  <a:pos x="266" y="196"/>
                </a:cxn>
                <a:cxn ang="0">
                  <a:pos x="274" y="180"/>
                </a:cxn>
                <a:cxn ang="0">
                  <a:pos x="281" y="165"/>
                </a:cxn>
                <a:cxn ang="0">
                  <a:pos x="284" y="148"/>
                </a:cxn>
                <a:cxn ang="0">
                  <a:pos x="286" y="131"/>
                </a:cxn>
                <a:cxn ang="0">
                  <a:pos x="284" y="113"/>
                </a:cxn>
                <a:cxn ang="0">
                  <a:pos x="281" y="95"/>
                </a:cxn>
                <a:cxn ang="0">
                  <a:pos x="274" y="80"/>
                </a:cxn>
                <a:cxn ang="0">
                  <a:pos x="266" y="64"/>
                </a:cxn>
                <a:cxn ang="0">
                  <a:pos x="255" y="51"/>
                </a:cxn>
                <a:cxn ang="0">
                  <a:pos x="243" y="38"/>
                </a:cxn>
                <a:cxn ang="0">
                  <a:pos x="230" y="27"/>
                </a:cxn>
                <a:cxn ang="0">
                  <a:pos x="214" y="17"/>
                </a:cxn>
                <a:cxn ang="0">
                  <a:pos x="198" y="10"/>
                </a:cxn>
                <a:cxn ang="0">
                  <a:pos x="180" y="5"/>
                </a:cxn>
                <a:cxn ang="0">
                  <a:pos x="162" y="1"/>
                </a:cxn>
                <a:cxn ang="0">
                  <a:pos x="143" y="0"/>
                </a:cxn>
                <a:cxn ang="0">
                  <a:pos x="123" y="1"/>
                </a:cxn>
                <a:cxn ang="0">
                  <a:pos x="105" y="5"/>
                </a:cxn>
                <a:cxn ang="0">
                  <a:pos x="87" y="10"/>
                </a:cxn>
                <a:cxn ang="0">
                  <a:pos x="71" y="17"/>
                </a:cxn>
                <a:cxn ang="0">
                  <a:pos x="55" y="27"/>
                </a:cxn>
                <a:cxn ang="0">
                  <a:pos x="42" y="38"/>
                </a:cxn>
                <a:cxn ang="0">
                  <a:pos x="29" y="51"/>
                </a:cxn>
                <a:cxn ang="0">
                  <a:pos x="19" y="64"/>
                </a:cxn>
                <a:cxn ang="0">
                  <a:pos x="11" y="80"/>
                </a:cxn>
                <a:cxn ang="0">
                  <a:pos x="4" y="95"/>
                </a:cxn>
                <a:cxn ang="0">
                  <a:pos x="1" y="113"/>
                </a:cxn>
                <a:cxn ang="0">
                  <a:pos x="0" y="131"/>
                </a:cxn>
                <a:cxn ang="0">
                  <a:pos x="1" y="148"/>
                </a:cxn>
                <a:cxn ang="0">
                  <a:pos x="4" y="165"/>
                </a:cxn>
                <a:cxn ang="0">
                  <a:pos x="11" y="180"/>
                </a:cxn>
                <a:cxn ang="0">
                  <a:pos x="19" y="196"/>
                </a:cxn>
                <a:cxn ang="0">
                  <a:pos x="29" y="209"/>
                </a:cxn>
                <a:cxn ang="0">
                  <a:pos x="42" y="222"/>
                </a:cxn>
                <a:cxn ang="0">
                  <a:pos x="55" y="234"/>
                </a:cxn>
                <a:cxn ang="0">
                  <a:pos x="71" y="243"/>
                </a:cxn>
                <a:cxn ang="0">
                  <a:pos x="87" y="250"/>
                </a:cxn>
                <a:cxn ang="0">
                  <a:pos x="105" y="256"/>
                </a:cxn>
                <a:cxn ang="0">
                  <a:pos x="123" y="259"/>
                </a:cxn>
                <a:cxn ang="0">
                  <a:pos x="143" y="261"/>
                </a:cxn>
                <a:cxn ang="0">
                  <a:pos x="143" y="261"/>
                </a:cxn>
              </a:cxnLst>
              <a:rect l="0" t="0" r="r" b="b"/>
              <a:pathLst>
                <a:path w="287" h="262">
                  <a:moveTo>
                    <a:pt x="143" y="261"/>
                  </a:moveTo>
                  <a:lnTo>
                    <a:pt x="162" y="259"/>
                  </a:lnTo>
                  <a:lnTo>
                    <a:pt x="180" y="256"/>
                  </a:lnTo>
                  <a:lnTo>
                    <a:pt x="198" y="250"/>
                  </a:lnTo>
                  <a:lnTo>
                    <a:pt x="214" y="243"/>
                  </a:lnTo>
                  <a:lnTo>
                    <a:pt x="230" y="234"/>
                  </a:lnTo>
                  <a:lnTo>
                    <a:pt x="243" y="222"/>
                  </a:lnTo>
                  <a:lnTo>
                    <a:pt x="255" y="209"/>
                  </a:lnTo>
                  <a:lnTo>
                    <a:pt x="266" y="196"/>
                  </a:lnTo>
                  <a:lnTo>
                    <a:pt x="274" y="180"/>
                  </a:lnTo>
                  <a:lnTo>
                    <a:pt x="281" y="165"/>
                  </a:lnTo>
                  <a:lnTo>
                    <a:pt x="284" y="148"/>
                  </a:lnTo>
                  <a:lnTo>
                    <a:pt x="286" y="131"/>
                  </a:lnTo>
                  <a:lnTo>
                    <a:pt x="284" y="113"/>
                  </a:lnTo>
                  <a:lnTo>
                    <a:pt x="281" y="95"/>
                  </a:lnTo>
                  <a:lnTo>
                    <a:pt x="274" y="80"/>
                  </a:lnTo>
                  <a:lnTo>
                    <a:pt x="266" y="64"/>
                  </a:lnTo>
                  <a:lnTo>
                    <a:pt x="255" y="51"/>
                  </a:lnTo>
                  <a:lnTo>
                    <a:pt x="243" y="38"/>
                  </a:lnTo>
                  <a:lnTo>
                    <a:pt x="230" y="27"/>
                  </a:lnTo>
                  <a:lnTo>
                    <a:pt x="214" y="17"/>
                  </a:lnTo>
                  <a:lnTo>
                    <a:pt x="198" y="10"/>
                  </a:lnTo>
                  <a:lnTo>
                    <a:pt x="180" y="5"/>
                  </a:lnTo>
                  <a:lnTo>
                    <a:pt x="162" y="1"/>
                  </a:lnTo>
                  <a:lnTo>
                    <a:pt x="143" y="0"/>
                  </a:lnTo>
                  <a:lnTo>
                    <a:pt x="123" y="1"/>
                  </a:lnTo>
                  <a:lnTo>
                    <a:pt x="105" y="5"/>
                  </a:lnTo>
                  <a:lnTo>
                    <a:pt x="87" y="10"/>
                  </a:lnTo>
                  <a:lnTo>
                    <a:pt x="71" y="17"/>
                  </a:lnTo>
                  <a:lnTo>
                    <a:pt x="55" y="27"/>
                  </a:lnTo>
                  <a:lnTo>
                    <a:pt x="42" y="38"/>
                  </a:lnTo>
                  <a:lnTo>
                    <a:pt x="29" y="51"/>
                  </a:lnTo>
                  <a:lnTo>
                    <a:pt x="19" y="64"/>
                  </a:lnTo>
                  <a:lnTo>
                    <a:pt x="11" y="80"/>
                  </a:lnTo>
                  <a:lnTo>
                    <a:pt x="4" y="95"/>
                  </a:lnTo>
                  <a:lnTo>
                    <a:pt x="1" y="113"/>
                  </a:lnTo>
                  <a:lnTo>
                    <a:pt x="0" y="131"/>
                  </a:lnTo>
                  <a:lnTo>
                    <a:pt x="1" y="148"/>
                  </a:lnTo>
                  <a:lnTo>
                    <a:pt x="4" y="165"/>
                  </a:lnTo>
                  <a:lnTo>
                    <a:pt x="11" y="180"/>
                  </a:lnTo>
                  <a:lnTo>
                    <a:pt x="19" y="196"/>
                  </a:lnTo>
                  <a:lnTo>
                    <a:pt x="29" y="209"/>
                  </a:lnTo>
                  <a:lnTo>
                    <a:pt x="42" y="222"/>
                  </a:lnTo>
                  <a:lnTo>
                    <a:pt x="55" y="234"/>
                  </a:lnTo>
                  <a:lnTo>
                    <a:pt x="71" y="243"/>
                  </a:lnTo>
                  <a:lnTo>
                    <a:pt x="87" y="250"/>
                  </a:lnTo>
                  <a:lnTo>
                    <a:pt x="105" y="256"/>
                  </a:lnTo>
                  <a:lnTo>
                    <a:pt x="123" y="259"/>
                  </a:lnTo>
                  <a:lnTo>
                    <a:pt x="143" y="261"/>
                  </a:lnTo>
                  <a:lnTo>
                    <a:pt x="143" y="2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auto">
            <a:xfrm>
              <a:off x="2840" y="3067"/>
              <a:ext cx="1000" cy="822"/>
            </a:xfrm>
            <a:custGeom>
              <a:avLst/>
              <a:gdLst/>
              <a:ahLst/>
              <a:cxnLst>
                <a:cxn ang="0">
                  <a:pos x="720" y="739"/>
                </a:cxn>
                <a:cxn ang="0">
                  <a:pos x="763" y="202"/>
                </a:cxn>
                <a:cxn ang="0">
                  <a:pos x="852" y="810"/>
                </a:cxn>
                <a:cxn ang="0">
                  <a:pos x="898" y="797"/>
                </a:cxn>
                <a:cxn ang="0">
                  <a:pos x="936" y="767"/>
                </a:cxn>
                <a:cxn ang="0">
                  <a:pos x="963" y="729"/>
                </a:cxn>
                <a:cxn ang="0">
                  <a:pos x="983" y="687"/>
                </a:cxn>
                <a:cxn ang="0">
                  <a:pos x="995" y="644"/>
                </a:cxn>
                <a:cxn ang="0">
                  <a:pos x="999" y="608"/>
                </a:cxn>
                <a:cxn ang="0">
                  <a:pos x="865" y="115"/>
                </a:cxn>
                <a:cxn ang="0">
                  <a:pos x="855" y="84"/>
                </a:cxn>
                <a:cxn ang="0">
                  <a:pos x="837" y="55"/>
                </a:cxn>
                <a:cxn ang="0">
                  <a:pos x="813" y="30"/>
                </a:cxn>
                <a:cxn ang="0">
                  <a:pos x="785" y="11"/>
                </a:cxn>
                <a:cxn ang="0">
                  <a:pos x="756" y="1"/>
                </a:cxn>
                <a:cxn ang="0">
                  <a:pos x="258" y="0"/>
                </a:cxn>
                <a:cxn ang="0">
                  <a:pos x="228" y="5"/>
                </a:cxn>
                <a:cxn ang="0">
                  <a:pos x="199" y="20"/>
                </a:cxn>
                <a:cxn ang="0">
                  <a:pos x="173" y="41"/>
                </a:cxn>
                <a:cxn ang="0">
                  <a:pos x="152" y="69"/>
                </a:cxn>
                <a:cxn ang="0">
                  <a:pos x="137" y="100"/>
                </a:cxn>
                <a:cxn ang="0">
                  <a:pos x="132" y="131"/>
                </a:cxn>
                <a:cxn ang="0">
                  <a:pos x="2" y="635"/>
                </a:cxn>
                <a:cxn ang="0">
                  <a:pos x="13" y="686"/>
                </a:cxn>
                <a:cxn ang="0">
                  <a:pos x="34" y="730"/>
                </a:cxn>
                <a:cxn ang="0">
                  <a:pos x="62" y="765"/>
                </a:cxn>
                <a:cxn ang="0">
                  <a:pos x="94" y="793"/>
                </a:cxn>
                <a:cxn ang="0">
                  <a:pos x="129" y="808"/>
                </a:cxn>
                <a:cxn ang="0">
                  <a:pos x="126" y="607"/>
                </a:cxn>
                <a:cxn ang="0">
                  <a:pos x="280" y="344"/>
                </a:cxn>
                <a:cxn ang="0">
                  <a:pos x="248" y="820"/>
                </a:cxn>
                <a:cxn ang="0">
                  <a:pos x="759" y="821"/>
                </a:cxn>
              </a:cxnLst>
              <a:rect l="0" t="0" r="r" b="b"/>
              <a:pathLst>
                <a:path w="1000" h="822">
                  <a:moveTo>
                    <a:pt x="759" y="821"/>
                  </a:moveTo>
                  <a:lnTo>
                    <a:pt x="720" y="739"/>
                  </a:lnTo>
                  <a:lnTo>
                    <a:pt x="720" y="344"/>
                  </a:lnTo>
                  <a:lnTo>
                    <a:pt x="763" y="202"/>
                  </a:lnTo>
                  <a:lnTo>
                    <a:pt x="873" y="609"/>
                  </a:lnTo>
                  <a:lnTo>
                    <a:pt x="852" y="810"/>
                  </a:lnTo>
                  <a:lnTo>
                    <a:pt x="877" y="806"/>
                  </a:lnTo>
                  <a:lnTo>
                    <a:pt x="898" y="797"/>
                  </a:lnTo>
                  <a:lnTo>
                    <a:pt x="918" y="784"/>
                  </a:lnTo>
                  <a:lnTo>
                    <a:pt x="936" y="767"/>
                  </a:lnTo>
                  <a:lnTo>
                    <a:pt x="951" y="749"/>
                  </a:lnTo>
                  <a:lnTo>
                    <a:pt x="963" y="729"/>
                  </a:lnTo>
                  <a:lnTo>
                    <a:pt x="975" y="707"/>
                  </a:lnTo>
                  <a:lnTo>
                    <a:pt x="983" y="687"/>
                  </a:lnTo>
                  <a:lnTo>
                    <a:pt x="991" y="664"/>
                  </a:lnTo>
                  <a:lnTo>
                    <a:pt x="995" y="644"/>
                  </a:lnTo>
                  <a:lnTo>
                    <a:pt x="998" y="625"/>
                  </a:lnTo>
                  <a:lnTo>
                    <a:pt x="999" y="608"/>
                  </a:lnTo>
                  <a:lnTo>
                    <a:pt x="866" y="131"/>
                  </a:lnTo>
                  <a:lnTo>
                    <a:pt x="865" y="115"/>
                  </a:lnTo>
                  <a:lnTo>
                    <a:pt x="861" y="100"/>
                  </a:lnTo>
                  <a:lnTo>
                    <a:pt x="855" y="84"/>
                  </a:lnTo>
                  <a:lnTo>
                    <a:pt x="846" y="69"/>
                  </a:lnTo>
                  <a:lnTo>
                    <a:pt x="837" y="55"/>
                  </a:lnTo>
                  <a:lnTo>
                    <a:pt x="826" y="41"/>
                  </a:lnTo>
                  <a:lnTo>
                    <a:pt x="813" y="30"/>
                  </a:lnTo>
                  <a:lnTo>
                    <a:pt x="799" y="20"/>
                  </a:lnTo>
                  <a:lnTo>
                    <a:pt x="785" y="11"/>
                  </a:lnTo>
                  <a:lnTo>
                    <a:pt x="770" y="5"/>
                  </a:lnTo>
                  <a:lnTo>
                    <a:pt x="756" y="1"/>
                  </a:lnTo>
                  <a:lnTo>
                    <a:pt x="740" y="0"/>
                  </a:lnTo>
                  <a:lnTo>
                    <a:pt x="258" y="0"/>
                  </a:lnTo>
                  <a:lnTo>
                    <a:pt x="243" y="1"/>
                  </a:lnTo>
                  <a:lnTo>
                    <a:pt x="228" y="5"/>
                  </a:lnTo>
                  <a:lnTo>
                    <a:pt x="213" y="11"/>
                  </a:lnTo>
                  <a:lnTo>
                    <a:pt x="199" y="20"/>
                  </a:lnTo>
                  <a:lnTo>
                    <a:pt x="185" y="30"/>
                  </a:lnTo>
                  <a:lnTo>
                    <a:pt x="173" y="41"/>
                  </a:lnTo>
                  <a:lnTo>
                    <a:pt x="161" y="55"/>
                  </a:lnTo>
                  <a:lnTo>
                    <a:pt x="152" y="69"/>
                  </a:lnTo>
                  <a:lnTo>
                    <a:pt x="144" y="84"/>
                  </a:lnTo>
                  <a:lnTo>
                    <a:pt x="137" y="100"/>
                  </a:lnTo>
                  <a:lnTo>
                    <a:pt x="133" y="115"/>
                  </a:lnTo>
                  <a:lnTo>
                    <a:pt x="132" y="131"/>
                  </a:lnTo>
                  <a:lnTo>
                    <a:pt x="0" y="608"/>
                  </a:lnTo>
                  <a:lnTo>
                    <a:pt x="2" y="635"/>
                  </a:lnTo>
                  <a:lnTo>
                    <a:pt x="6" y="660"/>
                  </a:lnTo>
                  <a:lnTo>
                    <a:pt x="13" y="686"/>
                  </a:lnTo>
                  <a:lnTo>
                    <a:pt x="23" y="708"/>
                  </a:lnTo>
                  <a:lnTo>
                    <a:pt x="34" y="730"/>
                  </a:lnTo>
                  <a:lnTo>
                    <a:pt x="47" y="749"/>
                  </a:lnTo>
                  <a:lnTo>
                    <a:pt x="62" y="765"/>
                  </a:lnTo>
                  <a:lnTo>
                    <a:pt x="77" y="781"/>
                  </a:lnTo>
                  <a:lnTo>
                    <a:pt x="94" y="793"/>
                  </a:lnTo>
                  <a:lnTo>
                    <a:pt x="111" y="802"/>
                  </a:lnTo>
                  <a:lnTo>
                    <a:pt x="129" y="808"/>
                  </a:lnTo>
                  <a:lnTo>
                    <a:pt x="146" y="811"/>
                  </a:lnTo>
                  <a:lnTo>
                    <a:pt x="126" y="607"/>
                  </a:lnTo>
                  <a:lnTo>
                    <a:pt x="235" y="202"/>
                  </a:lnTo>
                  <a:lnTo>
                    <a:pt x="280" y="344"/>
                  </a:lnTo>
                  <a:lnTo>
                    <a:pt x="280" y="739"/>
                  </a:lnTo>
                  <a:lnTo>
                    <a:pt x="248" y="820"/>
                  </a:lnTo>
                  <a:lnTo>
                    <a:pt x="759" y="821"/>
                  </a:lnTo>
                  <a:lnTo>
                    <a:pt x="759" y="8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auto">
            <a:xfrm>
              <a:off x="3126" y="3067"/>
              <a:ext cx="429" cy="430"/>
            </a:xfrm>
            <a:custGeom>
              <a:avLst/>
              <a:gdLst/>
              <a:ahLst/>
              <a:cxnLst>
                <a:cxn ang="0">
                  <a:pos x="257" y="186"/>
                </a:cxn>
                <a:cxn ang="0">
                  <a:pos x="286" y="91"/>
                </a:cxn>
                <a:cxn ang="0">
                  <a:pos x="325" y="102"/>
                </a:cxn>
                <a:cxn ang="0">
                  <a:pos x="360" y="125"/>
                </a:cxn>
                <a:cxn ang="0">
                  <a:pos x="390" y="156"/>
                </a:cxn>
                <a:cxn ang="0">
                  <a:pos x="412" y="196"/>
                </a:cxn>
                <a:cxn ang="0">
                  <a:pos x="424" y="238"/>
                </a:cxn>
                <a:cxn ang="0">
                  <a:pos x="427" y="275"/>
                </a:cxn>
                <a:cxn ang="0">
                  <a:pos x="425" y="301"/>
                </a:cxn>
                <a:cxn ang="0">
                  <a:pos x="422" y="329"/>
                </a:cxn>
                <a:cxn ang="0">
                  <a:pos x="416" y="358"/>
                </a:cxn>
                <a:cxn ang="0">
                  <a:pos x="407" y="385"/>
                </a:cxn>
                <a:cxn ang="0">
                  <a:pos x="393" y="408"/>
                </a:cxn>
                <a:cxn ang="0">
                  <a:pos x="369" y="426"/>
                </a:cxn>
                <a:cxn ang="0">
                  <a:pos x="345" y="426"/>
                </a:cxn>
                <a:cxn ang="0">
                  <a:pos x="327" y="408"/>
                </a:cxn>
                <a:cxn ang="0">
                  <a:pos x="308" y="384"/>
                </a:cxn>
                <a:cxn ang="0">
                  <a:pos x="286" y="358"/>
                </a:cxn>
                <a:cxn ang="0">
                  <a:pos x="258" y="341"/>
                </a:cxn>
                <a:cxn ang="0">
                  <a:pos x="253" y="219"/>
                </a:cxn>
                <a:cxn ang="0">
                  <a:pos x="176" y="217"/>
                </a:cxn>
                <a:cxn ang="0">
                  <a:pos x="168" y="341"/>
                </a:cxn>
                <a:cxn ang="0">
                  <a:pos x="140" y="358"/>
                </a:cxn>
                <a:cxn ang="0">
                  <a:pos x="118" y="384"/>
                </a:cxn>
                <a:cxn ang="0">
                  <a:pos x="99" y="408"/>
                </a:cxn>
                <a:cxn ang="0">
                  <a:pos x="81" y="426"/>
                </a:cxn>
                <a:cxn ang="0">
                  <a:pos x="57" y="426"/>
                </a:cxn>
                <a:cxn ang="0">
                  <a:pos x="33" y="408"/>
                </a:cxn>
                <a:cxn ang="0">
                  <a:pos x="19" y="385"/>
                </a:cxn>
                <a:cxn ang="0">
                  <a:pos x="10" y="358"/>
                </a:cxn>
                <a:cxn ang="0">
                  <a:pos x="4" y="329"/>
                </a:cxn>
                <a:cxn ang="0">
                  <a:pos x="1" y="301"/>
                </a:cxn>
                <a:cxn ang="0">
                  <a:pos x="0" y="275"/>
                </a:cxn>
                <a:cxn ang="0">
                  <a:pos x="2" y="238"/>
                </a:cxn>
                <a:cxn ang="0">
                  <a:pos x="15" y="196"/>
                </a:cxn>
                <a:cxn ang="0">
                  <a:pos x="37" y="156"/>
                </a:cxn>
                <a:cxn ang="0">
                  <a:pos x="66" y="125"/>
                </a:cxn>
                <a:cxn ang="0">
                  <a:pos x="102" y="102"/>
                </a:cxn>
                <a:cxn ang="0">
                  <a:pos x="142" y="91"/>
                </a:cxn>
                <a:cxn ang="0">
                  <a:pos x="172" y="183"/>
                </a:cxn>
                <a:cxn ang="0">
                  <a:pos x="193" y="0"/>
                </a:cxn>
                <a:cxn ang="0">
                  <a:pos x="233" y="174"/>
                </a:cxn>
              </a:cxnLst>
              <a:rect l="0" t="0" r="r" b="b"/>
              <a:pathLst>
                <a:path w="428" h="430">
                  <a:moveTo>
                    <a:pt x="233" y="174"/>
                  </a:moveTo>
                  <a:lnTo>
                    <a:pt x="257" y="186"/>
                  </a:lnTo>
                  <a:lnTo>
                    <a:pt x="266" y="90"/>
                  </a:lnTo>
                  <a:lnTo>
                    <a:pt x="286" y="91"/>
                  </a:lnTo>
                  <a:lnTo>
                    <a:pt x="306" y="95"/>
                  </a:lnTo>
                  <a:lnTo>
                    <a:pt x="325" y="102"/>
                  </a:lnTo>
                  <a:lnTo>
                    <a:pt x="344" y="112"/>
                  </a:lnTo>
                  <a:lnTo>
                    <a:pt x="360" y="125"/>
                  </a:lnTo>
                  <a:lnTo>
                    <a:pt x="376" y="140"/>
                  </a:lnTo>
                  <a:lnTo>
                    <a:pt x="390" y="156"/>
                  </a:lnTo>
                  <a:lnTo>
                    <a:pt x="402" y="175"/>
                  </a:lnTo>
                  <a:lnTo>
                    <a:pt x="412" y="196"/>
                  </a:lnTo>
                  <a:lnTo>
                    <a:pt x="419" y="217"/>
                  </a:lnTo>
                  <a:lnTo>
                    <a:pt x="424" y="238"/>
                  </a:lnTo>
                  <a:lnTo>
                    <a:pt x="427" y="261"/>
                  </a:lnTo>
                  <a:lnTo>
                    <a:pt x="427" y="275"/>
                  </a:lnTo>
                  <a:lnTo>
                    <a:pt x="426" y="288"/>
                  </a:lnTo>
                  <a:lnTo>
                    <a:pt x="425" y="301"/>
                  </a:lnTo>
                  <a:lnTo>
                    <a:pt x="424" y="315"/>
                  </a:lnTo>
                  <a:lnTo>
                    <a:pt x="422" y="329"/>
                  </a:lnTo>
                  <a:lnTo>
                    <a:pt x="419" y="343"/>
                  </a:lnTo>
                  <a:lnTo>
                    <a:pt x="416" y="358"/>
                  </a:lnTo>
                  <a:lnTo>
                    <a:pt x="412" y="371"/>
                  </a:lnTo>
                  <a:lnTo>
                    <a:pt x="407" y="385"/>
                  </a:lnTo>
                  <a:lnTo>
                    <a:pt x="400" y="397"/>
                  </a:lnTo>
                  <a:lnTo>
                    <a:pt x="393" y="408"/>
                  </a:lnTo>
                  <a:lnTo>
                    <a:pt x="384" y="418"/>
                  </a:lnTo>
                  <a:lnTo>
                    <a:pt x="369" y="426"/>
                  </a:lnTo>
                  <a:lnTo>
                    <a:pt x="356" y="429"/>
                  </a:lnTo>
                  <a:lnTo>
                    <a:pt x="345" y="426"/>
                  </a:lnTo>
                  <a:lnTo>
                    <a:pt x="336" y="418"/>
                  </a:lnTo>
                  <a:lnTo>
                    <a:pt x="327" y="408"/>
                  </a:lnTo>
                  <a:lnTo>
                    <a:pt x="317" y="397"/>
                  </a:lnTo>
                  <a:lnTo>
                    <a:pt x="308" y="384"/>
                  </a:lnTo>
                  <a:lnTo>
                    <a:pt x="297" y="370"/>
                  </a:lnTo>
                  <a:lnTo>
                    <a:pt x="286" y="358"/>
                  </a:lnTo>
                  <a:lnTo>
                    <a:pt x="273" y="348"/>
                  </a:lnTo>
                  <a:lnTo>
                    <a:pt x="258" y="341"/>
                  </a:lnTo>
                  <a:lnTo>
                    <a:pt x="239" y="338"/>
                  </a:lnTo>
                  <a:lnTo>
                    <a:pt x="253" y="219"/>
                  </a:lnTo>
                  <a:lnTo>
                    <a:pt x="214" y="199"/>
                  </a:lnTo>
                  <a:lnTo>
                    <a:pt x="176" y="217"/>
                  </a:lnTo>
                  <a:lnTo>
                    <a:pt x="187" y="338"/>
                  </a:lnTo>
                  <a:lnTo>
                    <a:pt x="168" y="341"/>
                  </a:lnTo>
                  <a:lnTo>
                    <a:pt x="153" y="348"/>
                  </a:lnTo>
                  <a:lnTo>
                    <a:pt x="140" y="358"/>
                  </a:lnTo>
                  <a:lnTo>
                    <a:pt x="129" y="370"/>
                  </a:lnTo>
                  <a:lnTo>
                    <a:pt x="118" y="384"/>
                  </a:lnTo>
                  <a:lnTo>
                    <a:pt x="109" y="397"/>
                  </a:lnTo>
                  <a:lnTo>
                    <a:pt x="99" y="408"/>
                  </a:lnTo>
                  <a:lnTo>
                    <a:pt x="90" y="418"/>
                  </a:lnTo>
                  <a:lnTo>
                    <a:pt x="81" y="426"/>
                  </a:lnTo>
                  <a:lnTo>
                    <a:pt x="70" y="429"/>
                  </a:lnTo>
                  <a:lnTo>
                    <a:pt x="57" y="426"/>
                  </a:lnTo>
                  <a:lnTo>
                    <a:pt x="42" y="418"/>
                  </a:lnTo>
                  <a:lnTo>
                    <a:pt x="33" y="408"/>
                  </a:lnTo>
                  <a:lnTo>
                    <a:pt x="26" y="397"/>
                  </a:lnTo>
                  <a:lnTo>
                    <a:pt x="19" y="385"/>
                  </a:lnTo>
                  <a:lnTo>
                    <a:pt x="14" y="371"/>
                  </a:lnTo>
                  <a:lnTo>
                    <a:pt x="10" y="358"/>
                  </a:lnTo>
                  <a:lnTo>
                    <a:pt x="7" y="343"/>
                  </a:lnTo>
                  <a:lnTo>
                    <a:pt x="4" y="329"/>
                  </a:lnTo>
                  <a:lnTo>
                    <a:pt x="2" y="315"/>
                  </a:lnTo>
                  <a:lnTo>
                    <a:pt x="1" y="301"/>
                  </a:lnTo>
                  <a:lnTo>
                    <a:pt x="0" y="288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2" y="238"/>
                  </a:lnTo>
                  <a:lnTo>
                    <a:pt x="7" y="217"/>
                  </a:lnTo>
                  <a:lnTo>
                    <a:pt x="15" y="196"/>
                  </a:lnTo>
                  <a:lnTo>
                    <a:pt x="24" y="175"/>
                  </a:lnTo>
                  <a:lnTo>
                    <a:pt x="37" y="156"/>
                  </a:lnTo>
                  <a:lnTo>
                    <a:pt x="51" y="139"/>
                  </a:lnTo>
                  <a:lnTo>
                    <a:pt x="66" y="125"/>
                  </a:lnTo>
                  <a:lnTo>
                    <a:pt x="84" y="112"/>
                  </a:lnTo>
                  <a:lnTo>
                    <a:pt x="102" y="102"/>
                  </a:lnTo>
                  <a:lnTo>
                    <a:pt x="122" y="95"/>
                  </a:lnTo>
                  <a:lnTo>
                    <a:pt x="142" y="91"/>
                  </a:lnTo>
                  <a:lnTo>
                    <a:pt x="163" y="90"/>
                  </a:lnTo>
                  <a:lnTo>
                    <a:pt x="172" y="183"/>
                  </a:lnTo>
                  <a:lnTo>
                    <a:pt x="192" y="173"/>
                  </a:lnTo>
                  <a:lnTo>
                    <a:pt x="193" y="0"/>
                  </a:lnTo>
                  <a:lnTo>
                    <a:pt x="232" y="0"/>
                  </a:lnTo>
                  <a:lnTo>
                    <a:pt x="233" y="174"/>
                  </a:lnTo>
                  <a:lnTo>
                    <a:pt x="233" y="174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050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115715" name="Rectangle 2051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pic>
        <p:nvPicPr>
          <p:cNvPr id="51204" name="Picture 206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1071563"/>
            <a:ext cx="8089900" cy="542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3013" name="Rectangle 11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8215312" cy="571500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8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IL DANNO DA AGENTI CHIMICI È CAUSATO DA :  </a:t>
            </a:r>
          </a:p>
        </p:txBody>
      </p:sp>
      <p:sp>
        <p:nvSpPr>
          <p:cNvPr id="51206" name="CasellaDiTesto 5"/>
          <p:cNvSpPr txBox="1">
            <a:spLocks noChangeArrowheads="1"/>
          </p:cNvSpPr>
          <p:nvPr/>
        </p:nvSpPr>
        <p:spPr bwMode="auto">
          <a:xfrm>
            <a:off x="1571625" y="2000250"/>
            <a:ext cx="2428875" cy="138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it-IT" sz="600">
              <a:solidFill>
                <a:srgbClr val="003399"/>
              </a:solidFill>
              <a:effectLst/>
              <a:latin typeface="Arial" charset="0"/>
              <a:cs typeface="Arial" charset="0"/>
            </a:endParaRPr>
          </a:p>
          <a:p>
            <a:pPr algn="ctr"/>
            <a:r>
              <a:rPr lang="it-IT" sz="18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L’agente è presente nell’aria e introdotto nell’organismo con l’atto respiratorio.</a:t>
            </a:r>
          </a:p>
          <a:p>
            <a:pPr algn="ctr"/>
            <a:endParaRPr lang="it-IT" sz="600">
              <a:solidFill>
                <a:srgbClr val="003399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050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116739" name="Rectangle 2051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pic>
        <p:nvPicPr>
          <p:cNvPr id="52228" name="Picture 205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" y="928688"/>
            <a:ext cx="81153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4037" name="Rectangle 11"/>
          <p:cNvSpPr>
            <a:spLocks noGrp="1" noChangeArrowheads="1"/>
          </p:cNvSpPr>
          <p:nvPr>
            <p:ph type="title"/>
          </p:nvPr>
        </p:nvSpPr>
        <p:spPr>
          <a:xfrm>
            <a:off x="428625" y="214313"/>
            <a:ext cx="8215313" cy="571500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8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IL DANNO DA AGENTI CHIMICI È CAUSATO DA :  </a:t>
            </a:r>
          </a:p>
        </p:txBody>
      </p:sp>
      <p:sp>
        <p:nvSpPr>
          <p:cNvPr id="52230" name="CasellaDiTesto 5"/>
          <p:cNvSpPr txBox="1">
            <a:spLocks noChangeArrowheads="1"/>
          </p:cNvSpPr>
          <p:nvPr/>
        </p:nvSpPr>
        <p:spPr bwMode="auto">
          <a:xfrm>
            <a:off x="785813" y="1571625"/>
            <a:ext cx="3786187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18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L’agente penetra nell’organismo attraverso il cavo orale come contaminante di alimenti o per mezzo di oggetti portati alla bocca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050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117763" name="Rectangle 2051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pic>
        <p:nvPicPr>
          <p:cNvPr id="53252" name="Picture 205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928688"/>
            <a:ext cx="8026400" cy="5643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/>
        </p:nvSpPr>
        <p:spPr>
          <a:xfrm>
            <a:off x="642938" y="214313"/>
            <a:ext cx="7786687" cy="48577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txBody>
          <a:bodyPr lIns="0" rIns="0" bIns="0" anchor="b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it-IT" sz="2500" b="1" dirty="0">
                <a:solidFill>
                  <a:srgbClr val="002060"/>
                </a:solidFill>
                <a:effectLst/>
                <a:latin typeface="Arial" pitchFamily="34" charset="0"/>
                <a:ea typeface="+mj-ea"/>
                <a:cs typeface="Arial" pitchFamily="34" charset="0"/>
              </a:rPr>
              <a:t>IL DANNO DA AGENTI CHIMICI È CAUSATO DA :  </a:t>
            </a:r>
          </a:p>
        </p:txBody>
      </p:sp>
      <p:sp>
        <p:nvSpPr>
          <p:cNvPr id="53254" name="Text Box 7"/>
          <p:cNvSpPr txBox="1">
            <a:spLocks noChangeArrowheads="1"/>
          </p:cNvSpPr>
          <p:nvPr/>
        </p:nvSpPr>
        <p:spPr bwMode="auto">
          <a:xfrm>
            <a:off x="900113" y="1557338"/>
            <a:ext cx="3600450" cy="146526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1800">
                <a:solidFill>
                  <a:srgbClr val="003399"/>
                </a:solidFill>
                <a:effectLst/>
                <a:latin typeface="Arial" charset="0"/>
              </a:rPr>
              <a:t>L’agente penetra nell’organismo attraverso il contatto con la pelle o le mucose svolgendo un’azione locale o venendo assorbito dagli strati grassi dell’epidermide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26"/>
          <p:cNvSpPr>
            <a:spLocks noChangeArrowheads="1"/>
          </p:cNvSpPr>
          <p:nvPr/>
        </p:nvSpPr>
        <p:spPr bwMode="auto">
          <a:xfrm>
            <a:off x="3048000" y="5314950"/>
            <a:ext cx="2971800" cy="1390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71685" name="Rectangle 1029"/>
          <p:cNvSpPr>
            <a:spLocks noGrp="1" noChangeArrowheads="1"/>
          </p:cNvSpPr>
          <p:nvPr>
            <p:ph idx="1"/>
          </p:nvPr>
        </p:nvSpPr>
        <p:spPr>
          <a:xfrm>
            <a:off x="428625" y="500063"/>
            <a:ext cx="8331200" cy="600075"/>
          </a:xfrm>
          <a:solidFill>
            <a:srgbClr val="FFFF00"/>
          </a:solidFill>
          <a:ln cap="flat">
            <a:solidFill>
              <a:schemeClr val="tx2">
                <a:lumMod val="75000"/>
              </a:schemeClr>
            </a:solidFill>
          </a:ln>
        </p:spPr>
        <p:txBody>
          <a:bodyPr rtlCol="0">
            <a:normAutofit/>
          </a:bodyPr>
          <a:lstStyle/>
          <a:p>
            <a:pPr marL="274320" indent="-274320"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it-IT" b="1" dirty="0" smtClean="0">
                <a:solidFill>
                  <a:srgbClr val="002060"/>
                </a:solidFill>
                <a:latin typeface="Arial" charset="0"/>
              </a:rPr>
              <a:t>DEFINIZIONE </a:t>
            </a:r>
            <a:r>
              <a:rPr lang="it-IT" b="1" dirty="0" err="1" smtClean="0">
                <a:solidFill>
                  <a:srgbClr val="002060"/>
                </a:solidFill>
                <a:latin typeface="Arial" charset="0"/>
              </a:rPr>
              <a:t>DI</a:t>
            </a:r>
            <a:r>
              <a:rPr lang="it-IT" b="1" dirty="0" smtClean="0">
                <a:solidFill>
                  <a:srgbClr val="002060"/>
                </a:solidFill>
                <a:latin typeface="Arial" charset="0"/>
              </a:rPr>
              <a:t> PERICOLOSITÀ</a:t>
            </a:r>
          </a:p>
        </p:txBody>
      </p:sp>
      <p:sp>
        <p:nvSpPr>
          <p:cNvPr id="12293" name="Rectangle 1038"/>
          <p:cNvSpPr>
            <a:spLocks noChangeArrowheads="1"/>
          </p:cNvSpPr>
          <p:nvPr/>
        </p:nvSpPr>
        <p:spPr bwMode="auto">
          <a:xfrm>
            <a:off x="1500188" y="1785938"/>
            <a:ext cx="6000750" cy="708025"/>
          </a:xfrm>
          <a:prstGeom prst="rect">
            <a:avLst/>
          </a:prstGeom>
          <a:solidFill>
            <a:srgbClr val="FF9966"/>
          </a:solidFill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lang="it-IT" sz="2000" b="1" dirty="0">
                <a:solidFill>
                  <a:srgbClr val="003399"/>
                </a:solidFill>
                <a:effectLst/>
                <a:latin typeface="Arial" charset="0"/>
              </a:rPr>
              <a:t>Sono pericolose le sostanze e i preparati che hanno una o più delle seguenti proprietà:</a:t>
            </a:r>
          </a:p>
        </p:txBody>
      </p:sp>
      <p:sp>
        <p:nvSpPr>
          <p:cNvPr id="12309" name="Text Box 1041"/>
          <p:cNvSpPr txBox="1">
            <a:spLocks noChangeArrowheads="1"/>
          </p:cNvSpPr>
          <p:nvPr/>
        </p:nvSpPr>
        <p:spPr bwMode="auto">
          <a:xfrm>
            <a:off x="1500188" y="4000500"/>
            <a:ext cx="4071937" cy="461963"/>
          </a:xfrm>
          <a:prstGeom prst="rect">
            <a:avLst/>
          </a:prstGeom>
          <a:solidFill>
            <a:srgbClr val="CCFF33"/>
          </a:solidFill>
          <a:ln w="12700">
            <a:solidFill>
              <a:schemeClr val="tx2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it-IT" b="1" dirty="0">
                <a:solidFill>
                  <a:srgbClr val="003399"/>
                </a:solidFill>
                <a:effectLst/>
                <a:latin typeface="Times New Roman" charset="0"/>
              </a:rPr>
              <a:t>CHIMICO-FISICHE</a:t>
            </a:r>
          </a:p>
        </p:txBody>
      </p:sp>
      <p:sp>
        <p:nvSpPr>
          <p:cNvPr id="12307" name="Rectangle 1044"/>
          <p:cNvSpPr>
            <a:spLocks noChangeArrowheads="1"/>
          </p:cNvSpPr>
          <p:nvPr/>
        </p:nvSpPr>
        <p:spPr bwMode="auto">
          <a:xfrm>
            <a:off x="3357563" y="5500688"/>
            <a:ext cx="4160837" cy="461962"/>
          </a:xfrm>
          <a:prstGeom prst="rect">
            <a:avLst/>
          </a:prstGeom>
          <a:solidFill>
            <a:srgbClr val="CCFF33"/>
          </a:solidFill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lang="it-IT" b="1" dirty="0">
                <a:solidFill>
                  <a:srgbClr val="002060"/>
                </a:solidFill>
                <a:effectLst/>
                <a:latin typeface="Times New Roman" charset="0"/>
              </a:rPr>
              <a:t>TOSSICOLOGICHE</a:t>
            </a:r>
          </a:p>
        </p:txBody>
      </p:sp>
      <p:sp>
        <p:nvSpPr>
          <p:cNvPr id="33" name="Freccia circolare a destra 32"/>
          <p:cNvSpPr/>
          <p:nvPr/>
        </p:nvSpPr>
        <p:spPr>
          <a:xfrm>
            <a:off x="571500" y="2143125"/>
            <a:ext cx="857250" cy="2286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>
              <a:solidFill>
                <a:schemeClr val="tx1"/>
              </a:solidFill>
            </a:endParaRPr>
          </a:p>
        </p:txBody>
      </p:sp>
      <p:sp>
        <p:nvSpPr>
          <p:cNvPr id="34" name="Freccia circolare a sinistra 33"/>
          <p:cNvSpPr/>
          <p:nvPr/>
        </p:nvSpPr>
        <p:spPr>
          <a:xfrm>
            <a:off x="7643813" y="2071688"/>
            <a:ext cx="857250" cy="38576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928688"/>
            <a:ext cx="8370887" cy="757237"/>
          </a:xfrm>
          <a:solidFill>
            <a:schemeClr val="bg1"/>
          </a:solidFill>
          <a:ln>
            <a:solidFill>
              <a:srgbClr val="002060"/>
            </a:solidFill>
          </a:ln>
        </p:spPr>
        <p:txBody>
          <a:bodyPr/>
          <a:lstStyle/>
          <a:p>
            <a:pPr eaLnBrk="1" hangingPunct="1"/>
            <a:r>
              <a:rPr lang="it-IT" sz="2000" smtClean="0">
                <a:solidFill>
                  <a:srgbClr val="003399"/>
                </a:solidFill>
              </a:rPr>
              <a:t>PARTICELLE SOLIDE DI </a:t>
            </a:r>
            <a:r>
              <a:rPr lang="it-IT" sz="2000" u="sng" smtClean="0">
                <a:solidFill>
                  <a:srgbClr val="003399"/>
                </a:solidFill>
              </a:rPr>
              <a:t>VARIE DIMENSIONI </a:t>
            </a:r>
            <a:r>
              <a:rPr lang="it-IT" sz="2000" smtClean="0">
                <a:solidFill>
                  <a:srgbClr val="003399"/>
                </a:solidFill>
              </a:rPr>
              <a:t>DISPERSE NELL’ARIA DIFFERENZIATE IN BASE AL LORO DIAMETRO MASSIMO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idx="1"/>
          </p:nvPr>
        </p:nvSpPr>
        <p:spPr>
          <a:xfrm>
            <a:off x="785813" y="3429000"/>
            <a:ext cx="2286000" cy="500063"/>
          </a:xfrm>
          <a:solidFill>
            <a:srgbClr val="FF9966"/>
          </a:solidFill>
          <a:ln>
            <a:solidFill>
              <a:srgbClr val="002060"/>
            </a:solidFill>
          </a:ln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it-IT" sz="2200" b="1" smtClean="0">
                <a:solidFill>
                  <a:srgbClr val="003399"/>
                </a:solidFill>
                <a:latin typeface="Arial" charset="0"/>
              </a:rPr>
              <a:t>maggiore di 5</a:t>
            </a:r>
            <a:r>
              <a:rPr lang="it-IT" sz="2200" b="1" smtClean="0">
                <a:solidFill>
                  <a:srgbClr val="003399"/>
                </a:solidFill>
              </a:rPr>
              <a:t> </a:t>
            </a:r>
            <a:r>
              <a:rPr lang="it-IT" sz="2200" b="1" smtClean="0">
                <a:solidFill>
                  <a:srgbClr val="003399"/>
                </a:solidFill>
                <a:latin typeface="Symbol" pitchFamily="18" charset="2"/>
              </a:rPr>
              <a:t></a:t>
            </a:r>
            <a:endParaRPr lang="it-IT" sz="2200" b="1" smtClean="0">
              <a:solidFill>
                <a:srgbClr val="003399"/>
              </a:solidFill>
            </a:endParaRPr>
          </a:p>
          <a:p>
            <a:pPr eaLnBrk="1" hangingPunct="1">
              <a:buFont typeface="Monotype Sorts" pitchFamily="2" charset="2"/>
              <a:buNone/>
            </a:pPr>
            <a:endParaRPr lang="it-IT" sz="2200" b="1" smtClean="0">
              <a:solidFill>
                <a:srgbClr val="003399"/>
              </a:solidFill>
            </a:endParaRP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4071938" y="2000250"/>
            <a:ext cx="4892675" cy="376238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it-IT" sz="18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penetra in profondità ed in parte espirato</a:t>
            </a:r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4071938" y="2714625"/>
            <a:ext cx="4714875" cy="376238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it-IT" sz="18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frazione respirabile che si fissa negli alveoli</a:t>
            </a:r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4071938" y="3500438"/>
            <a:ext cx="4714875" cy="376237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it-IT" sz="18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trattenute dalle vie aeree superiori</a:t>
            </a: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2714625" y="4714875"/>
            <a:ext cx="6286500" cy="1258888"/>
          </a:xfrm>
          <a:prstGeom prst="rect">
            <a:avLst/>
          </a:prstGeom>
          <a:solidFill>
            <a:schemeClr val="bg1"/>
          </a:solidFill>
          <a:ln w="12700">
            <a:solidFill>
              <a:srgbClr val="00206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it-IT" sz="19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Un micron (</a:t>
            </a:r>
            <a:r>
              <a:rPr lang="it-IT" sz="1900">
                <a:solidFill>
                  <a:srgbClr val="003399"/>
                </a:solidFill>
                <a:effectLst/>
                <a:latin typeface="Symbol" pitchFamily="18" charset="2"/>
              </a:rPr>
              <a:t></a:t>
            </a:r>
            <a:r>
              <a:rPr lang="it-IT" sz="19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 ) è uguale alla milionesima parte del metro:</a:t>
            </a:r>
          </a:p>
          <a:p>
            <a:pPr algn="ctr" defTabSz="762000"/>
            <a:endParaRPr lang="it-IT" sz="1900">
              <a:solidFill>
                <a:srgbClr val="003399"/>
              </a:solidFill>
              <a:effectLst/>
              <a:latin typeface="Arial" charset="0"/>
              <a:cs typeface="Arial" charset="0"/>
            </a:endParaRPr>
          </a:p>
          <a:p>
            <a:pPr algn="ctr" defTabSz="762000"/>
            <a:r>
              <a:rPr lang="it-IT" sz="19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1</a:t>
            </a:r>
            <a:r>
              <a:rPr lang="it-IT" sz="1900">
                <a:solidFill>
                  <a:srgbClr val="003399"/>
                </a:solidFill>
                <a:effectLst/>
                <a:latin typeface="Symbol" pitchFamily="18" charset="2"/>
              </a:rPr>
              <a:t>  </a:t>
            </a:r>
            <a:r>
              <a:rPr lang="it-IT" sz="19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= 0.000001 m </a:t>
            </a:r>
          </a:p>
          <a:p>
            <a:pPr algn="ctr" defTabSz="762000"/>
            <a:r>
              <a:rPr lang="it-IT" sz="19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1 </a:t>
            </a:r>
            <a:r>
              <a:rPr lang="it-IT" sz="1900">
                <a:solidFill>
                  <a:srgbClr val="003399"/>
                </a:solidFill>
                <a:effectLst/>
                <a:latin typeface="Symbol" pitchFamily="18" charset="2"/>
              </a:rPr>
              <a:t> </a:t>
            </a:r>
            <a:r>
              <a:rPr lang="it-IT" sz="19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= 0.001 mm </a:t>
            </a:r>
          </a:p>
        </p:txBody>
      </p:sp>
      <p:graphicFrame>
        <p:nvGraphicFramePr>
          <p:cNvPr id="6146" name="Object 1024"/>
          <p:cNvGraphicFramePr>
            <a:graphicFrameLocks noChangeAspect="1"/>
          </p:cNvGraphicFramePr>
          <p:nvPr/>
        </p:nvGraphicFramePr>
        <p:xfrm>
          <a:off x="142875" y="4500563"/>
          <a:ext cx="2357438" cy="2000250"/>
        </p:xfrm>
        <a:graphic>
          <a:graphicData uri="http://schemas.openxmlformats.org/presentationml/2006/ole">
            <p:oleObj spid="_x0000_s6146" name="Documento" r:id="rId3" imgW="1935000" imgH="2814480" progId="Word.Document.8">
              <p:embed/>
            </p:oleObj>
          </a:graphicData>
        </a:graphic>
      </p:graphicFrame>
      <p:sp>
        <p:nvSpPr>
          <p:cNvPr id="6155" name="Rectangle 16"/>
          <p:cNvSpPr>
            <a:spLocks noChangeArrowheads="1"/>
          </p:cNvSpPr>
          <p:nvPr/>
        </p:nvSpPr>
        <p:spPr bwMode="auto">
          <a:xfrm>
            <a:off x="2428875" y="214313"/>
            <a:ext cx="4572000" cy="500062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it-IT" sz="3200" b="1">
                <a:solidFill>
                  <a:srgbClr val="002060"/>
                </a:solidFill>
                <a:effectLst/>
              </a:rPr>
              <a:t/>
            </a:r>
            <a:br>
              <a:rPr lang="it-IT" sz="3200" b="1">
                <a:solidFill>
                  <a:srgbClr val="002060"/>
                </a:solidFill>
                <a:effectLst/>
              </a:rPr>
            </a:br>
            <a:r>
              <a:rPr lang="it-IT" sz="3200" b="1">
                <a:solidFill>
                  <a:srgbClr val="002060"/>
                </a:solidFill>
                <a:effectLst/>
              </a:rPr>
              <a:t> </a:t>
            </a:r>
            <a:r>
              <a:rPr lang="it-IT" sz="3200" b="1">
                <a:solidFill>
                  <a:srgbClr val="002060"/>
                </a:solidFill>
                <a:effectLst/>
                <a:latin typeface="Arial" charset="0"/>
              </a:rPr>
              <a:t>POLVERI</a:t>
            </a:r>
            <a:r>
              <a:rPr lang="it-IT" sz="3200" b="1">
                <a:solidFill>
                  <a:srgbClr val="002060"/>
                </a:solidFill>
                <a:effectLst/>
              </a:rPr>
              <a:t> </a:t>
            </a:r>
            <a:br>
              <a:rPr lang="it-IT" sz="3200" b="1">
                <a:solidFill>
                  <a:srgbClr val="002060"/>
                </a:solidFill>
                <a:effectLst/>
              </a:rPr>
            </a:br>
            <a:endParaRPr lang="it-IT" sz="3200" b="1">
              <a:solidFill>
                <a:srgbClr val="002060"/>
              </a:solidFill>
              <a:effectLst/>
            </a:endParaRPr>
          </a:p>
        </p:txBody>
      </p:sp>
      <p:sp>
        <p:nvSpPr>
          <p:cNvPr id="6156" name="Rettangolo 11"/>
          <p:cNvSpPr>
            <a:spLocks noChangeArrowheads="1"/>
          </p:cNvSpPr>
          <p:nvPr/>
        </p:nvSpPr>
        <p:spPr bwMode="auto">
          <a:xfrm>
            <a:off x="785813" y="2000250"/>
            <a:ext cx="2262187" cy="430213"/>
          </a:xfrm>
          <a:prstGeom prst="rect">
            <a:avLst/>
          </a:prstGeom>
          <a:solidFill>
            <a:srgbClr val="FF9966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200" b="1">
                <a:solidFill>
                  <a:srgbClr val="003399"/>
                </a:solidFill>
                <a:effectLst/>
                <a:latin typeface="Arial" charset="0"/>
              </a:rPr>
              <a:t>inferiore a 0.5 </a:t>
            </a:r>
            <a:r>
              <a:rPr lang="it-IT" sz="2200" b="1">
                <a:solidFill>
                  <a:srgbClr val="003399"/>
                </a:solidFill>
                <a:effectLst/>
                <a:latin typeface="Symbol" pitchFamily="18" charset="2"/>
              </a:rPr>
              <a:t></a:t>
            </a:r>
            <a:endParaRPr lang="it-IT" sz="2200" b="1">
              <a:solidFill>
                <a:srgbClr val="003399"/>
              </a:solidFill>
              <a:effectLst/>
            </a:endParaRPr>
          </a:p>
        </p:txBody>
      </p:sp>
      <p:sp>
        <p:nvSpPr>
          <p:cNvPr id="6157" name="Rettangolo 12"/>
          <p:cNvSpPr>
            <a:spLocks noChangeArrowheads="1"/>
          </p:cNvSpPr>
          <p:nvPr/>
        </p:nvSpPr>
        <p:spPr bwMode="auto">
          <a:xfrm>
            <a:off x="785813" y="2643188"/>
            <a:ext cx="2286000" cy="430212"/>
          </a:xfrm>
          <a:prstGeom prst="rect">
            <a:avLst/>
          </a:prstGeom>
          <a:solidFill>
            <a:srgbClr val="FF9966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Monotype Sorts" pitchFamily="2" charset="2"/>
              <a:buNone/>
            </a:pPr>
            <a:r>
              <a:rPr lang="it-IT" sz="2200" b="1">
                <a:solidFill>
                  <a:srgbClr val="003399"/>
                </a:solidFill>
                <a:effectLst/>
                <a:latin typeface="Arial" charset="0"/>
              </a:rPr>
              <a:t>tra 0.5 e 5</a:t>
            </a:r>
            <a:r>
              <a:rPr lang="it-IT" sz="2200">
                <a:solidFill>
                  <a:srgbClr val="003399"/>
                </a:solidFill>
                <a:effectLst/>
              </a:rPr>
              <a:t> </a:t>
            </a:r>
            <a:r>
              <a:rPr lang="it-IT" sz="2200" b="1">
                <a:solidFill>
                  <a:srgbClr val="003399"/>
                </a:solidFill>
                <a:effectLst/>
                <a:latin typeface="Symbol" pitchFamily="18" charset="2"/>
              </a:rPr>
              <a:t></a:t>
            </a:r>
            <a:endParaRPr lang="it-IT" sz="2200">
              <a:solidFill>
                <a:srgbClr val="003399"/>
              </a:solidFill>
              <a:effectLst/>
              <a:latin typeface="Symbol" pitchFamily="18" charset="2"/>
            </a:endParaRPr>
          </a:p>
        </p:txBody>
      </p:sp>
      <p:sp>
        <p:nvSpPr>
          <p:cNvPr id="14" name="Freccia a destra 13"/>
          <p:cNvSpPr/>
          <p:nvPr/>
        </p:nvSpPr>
        <p:spPr>
          <a:xfrm>
            <a:off x="3286125" y="2214563"/>
            <a:ext cx="571500" cy="46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5" name="Freccia a destra 14"/>
          <p:cNvSpPr/>
          <p:nvPr/>
        </p:nvSpPr>
        <p:spPr>
          <a:xfrm>
            <a:off x="3286125" y="2857500"/>
            <a:ext cx="571500" cy="46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6" name="Freccia a destra 15"/>
          <p:cNvSpPr/>
          <p:nvPr/>
        </p:nvSpPr>
        <p:spPr>
          <a:xfrm>
            <a:off x="3286125" y="3571875"/>
            <a:ext cx="571500" cy="46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428625" y="1071563"/>
            <a:ext cx="8499475" cy="2111375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defTabSz="762000"/>
            <a:r>
              <a:rPr lang="it-IT" sz="22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AEROSOL DI PARTICELLE LIQUIDE CON DIAMETRO MASSIMO INFERIORE A 1 </a:t>
            </a:r>
            <a:r>
              <a:rPr lang="it-IT" sz="2200">
                <a:solidFill>
                  <a:srgbClr val="003399"/>
                </a:solidFill>
                <a:effectLst/>
                <a:latin typeface="Symbol" pitchFamily="18" charset="2"/>
              </a:rPr>
              <a:t> </a:t>
            </a:r>
            <a:r>
              <a:rPr lang="it-IT" sz="22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DISPERSE NELL’ARIA E  GENERATE DA PROCESSI DI EVAPORAZIONE E CONDENSAZIONE, DI ATOMIZZAZIONE, DI NEBULIZZAZIONE, ECC.</a:t>
            </a:r>
          </a:p>
          <a:p>
            <a:pPr algn="ctr" defTabSz="762000"/>
            <a:r>
              <a:rPr lang="it-IT" sz="22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Es: nebbie acquose,oleose e di solventi.</a:t>
            </a:r>
          </a:p>
        </p:txBody>
      </p:sp>
      <p:sp>
        <p:nvSpPr>
          <p:cNvPr id="7174" name="Rectangle 16"/>
          <p:cNvSpPr>
            <a:spLocks noChangeArrowheads="1"/>
          </p:cNvSpPr>
          <p:nvPr/>
        </p:nvSpPr>
        <p:spPr bwMode="auto">
          <a:xfrm>
            <a:off x="2500313" y="285750"/>
            <a:ext cx="4071937" cy="6286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it-IT" sz="3200" b="1">
                <a:solidFill>
                  <a:srgbClr val="002060"/>
                </a:solidFill>
                <a:effectLst/>
                <a:latin typeface="Arial" charset="0"/>
              </a:rPr>
              <a:t>NEBBIE</a:t>
            </a:r>
            <a:endParaRPr lang="it-IT" sz="3200" b="1">
              <a:solidFill>
                <a:srgbClr val="002060"/>
              </a:solidFill>
              <a:effectLst/>
            </a:endParaRPr>
          </a:p>
        </p:txBody>
      </p:sp>
      <p:sp>
        <p:nvSpPr>
          <p:cNvPr id="7175" name="Rectangle 16"/>
          <p:cNvSpPr>
            <a:spLocks noChangeArrowheads="1"/>
          </p:cNvSpPr>
          <p:nvPr/>
        </p:nvSpPr>
        <p:spPr bwMode="auto">
          <a:xfrm>
            <a:off x="2857500" y="3786188"/>
            <a:ext cx="3214688" cy="6286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it-IT" sz="3200" b="1">
                <a:solidFill>
                  <a:srgbClr val="002060"/>
                </a:solidFill>
                <a:effectLst/>
                <a:latin typeface="Arial" charset="0"/>
              </a:rPr>
              <a:t>FUMI</a:t>
            </a:r>
            <a:endParaRPr lang="it-IT" sz="3200" b="1">
              <a:solidFill>
                <a:srgbClr val="002060"/>
              </a:solidFill>
              <a:effectLst/>
            </a:endParaRPr>
          </a:p>
        </p:txBody>
      </p:sp>
      <p:sp>
        <p:nvSpPr>
          <p:cNvPr id="7176" name="Rettangolo 12"/>
          <p:cNvSpPr>
            <a:spLocks noChangeArrowheads="1"/>
          </p:cNvSpPr>
          <p:nvPr/>
        </p:nvSpPr>
        <p:spPr bwMode="auto">
          <a:xfrm>
            <a:off x="500063" y="4572000"/>
            <a:ext cx="8429625" cy="1776413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22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AEROSOL DI PARTICELLE SOLIDE PROVENIENTI DALLA COMBUSTIONE INCOMPLETA DI SOSTANZE CARBONIOSE O DALLA CONDENSAZIONE DI SOSTANZE GASSOSE CON DIAMETRO MASSIMO INFERIORE A 1</a:t>
            </a:r>
            <a:r>
              <a:rPr lang="it-IT" sz="2200">
                <a:solidFill>
                  <a:srgbClr val="003399"/>
                </a:solidFill>
                <a:effectLst/>
                <a:latin typeface="Symbol" pitchFamily="18" charset="2"/>
              </a:rPr>
              <a:t> </a:t>
            </a:r>
            <a:r>
              <a:rPr lang="it-IT" sz="22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r>
              <a:rPr lang="it-IT" sz="22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Es:</a:t>
            </a:r>
            <a:r>
              <a:rPr lang="it-IT" sz="2200">
                <a:solidFill>
                  <a:srgbClr val="003399"/>
                </a:solidFill>
                <a:effectLst/>
                <a:latin typeface="Arial" charset="0"/>
              </a:rPr>
              <a:t>scarichi di motori (carrelli trasportatori) fumi di saldatura</a:t>
            </a:r>
            <a:endParaRPr lang="it-IT" sz="2200">
              <a:solidFill>
                <a:srgbClr val="003399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7170" name="Object 1024"/>
          <p:cNvGraphicFramePr>
            <a:graphicFrameLocks noChangeAspect="1"/>
          </p:cNvGraphicFramePr>
          <p:nvPr/>
        </p:nvGraphicFramePr>
        <p:xfrm>
          <a:off x="6929438" y="3071813"/>
          <a:ext cx="1857375" cy="1485900"/>
        </p:xfrm>
        <a:graphic>
          <a:graphicData uri="http://schemas.openxmlformats.org/presentationml/2006/ole">
            <p:oleObj spid="_x0000_s7170" name="Documento" r:id="rId3" imgW="1971720" imgH="2093040" progId="Word.Document.8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1628775"/>
            <a:ext cx="8715375" cy="1346200"/>
          </a:xfrm>
          <a:ln>
            <a:solidFill>
              <a:srgbClr val="002060"/>
            </a:solidFill>
          </a:ln>
        </p:spPr>
        <p:txBody>
          <a:bodyPr/>
          <a:lstStyle/>
          <a:p>
            <a:pPr eaLnBrk="1" hangingPunct="1"/>
            <a:r>
              <a:rPr lang="it-IT" sz="1000" smtClean="0">
                <a:solidFill>
                  <a:srgbClr val="003399"/>
                </a:solidFill>
              </a:rPr>
              <a:t/>
            </a:r>
            <a:br>
              <a:rPr lang="it-IT" sz="1000" smtClean="0">
                <a:solidFill>
                  <a:srgbClr val="003399"/>
                </a:solidFill>
              </a:rPr>
            </a:br>
            <a:r>
              <a:rPr lang="it-IT" sz="2200" smtClean="0">
                <a:solidFill>
                  <a:srgbClr val="003399"/>
                </a:solidFill>
                <a:latin typeface="Arial" charset="0"/>
              </a:rPr>
              <a:t>SOSTANZA</a:t>
            </a:r>
            <a:r>
              <a:rPr lang="it-IT" sz="1000" smtClean="0">
                <a:solidFill>
                  <a:srgbClr val="003399"/>
                </a:solidFill>
              </a:rPr>
              <a:t>  </a:t>
            </a:r>
            <a:r>
              <a:rPr lang="it-IT" sz="2200" smtClean="0">
                <a:solidFill>
                  <a:srgbClr val="003399"/>
                </a:solidFill>
                <a:latin typeface="Arial" charset="0"/>
                <a:cs typeface="Arial" charset="0"/>
              </a:rPr>
              <a:t>AERIFORME CHE A TEMPERATURA AMBIENTE ESISTE SOLO ALLO STATO DI GAS</a:t>
            </a:r>
            <a:br>
              <a:rPr lang="it-IT" sz="2200" smtClean="0">
                <a:solidFill>
                  <a:srgbClr val="003399"/>
                </a:solidFill>
                <a:latin typeface="Arial" charset="0"/>
                <a:cs typeface="Arial" charset="0"/>
              </a:rPr>
            </a:br>
            <a:r>
              <a:rPr lang="it-IT" sz="2200" smtClean="0">
                <a:solidFill>
                  <a:srgbClr val="003399"/>
                </a:solidFill>
                <a:latin typeface="Arial" charset="0"/>
                <a:cs typeface="Arial" charset="0"/>
              </a:rPr>
              <a:t>Es: ossido di carbonio, acetilene, protossido di azoto, ozono ecc</a:t>
            </a:r>
            <a:r>
              <a:rPr lang="it-IT" sz="2200" smtClean="0">
                <a:solidFill>
                  <a:srgbClr val="003399"/>
                </a:solidFill>
              </a:rPr>
              <a:t>.</a:t>
            </a:r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500063" y="4786313"/>
            <a:ext cx="7921625" cy="1228725"/>
          </a:xfrm>
          <a:prstGeom prst="rect">
            <a:avLst/>
          </a:prstGeom>
          <a:noFill/>
          <a:ln w="12700">
            <a:solidFill>
              <a:srgbClr val="00206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defTabSz="762000"/>
            <a:endParaRPr lang="it-IT" sz="800">
              <a:solidFill>
                <a:srgbClr val="003399"/>
              </a:solidFill>
              <a:effectLst/>
              <a:latin typeface="Arial" charset="0"/>
              <a:cs typeface="Arial" charset="0"/>
            </a:endParaRPr>
          </a:p>
          <a:p>
            <a:pPr algn="ctr" defTabSz="762000"/>
            <a:r>
              <a:rPr lang="it-IT" sz="22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FORMA GASSOSA DI UNA SOSTANZA NORMALMENTE PRESENTE  ALLO STATO LIQUIDO</a:t>
            </a:r>
          </a:p>
          <a:p>
            <a:pPr algn="ctr" defTabSz="762000"/>
            <a:r>
              <a:rPr lang="it-IT" sz="22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Es: vapori di solventi, di acidi,ecc.</a:t>
            </a:r>
          </a:p>
        </p:txBody>
      </p:sp>
      <p:sp>
        <p:nvSpPr>
          <p:cNvPr id="54278" name="Rectangle 8"/>
          <p:cNvSpPr>
            <a:spLocks noChangeArrowheads="1"/>
          </p:cNvSpPr>
          <p:nvPr/>
        </p:nvSpPr>
        <p:spPr bwMode="auto">
          <a:xfrm>
            <a:off x="2714625" y="714375"/>
            <a:ext cx="3714750" cy="6286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it-IT" sz="4000" b="1">
                <a:solidFill>
                  <a:srgbClr val="002060"/>
                </a:solidFill>
                <a:effectLst/>
              </a:rPr>
              <a:t/>
            </a:r>
            <a:br>
              <a:rPr lang="it-IT" sz="4000" b="1">
                <a:solidFill>
                  <a:srgbClr val="002060"/>
                </a:solidFill>
                <a:effectLst/>
              </a:rPr>
            </a:br>
            <a:r>
              <a:rPr lang="it-IT" sz="4000" b="1">
                <a:solidFill>
                  <a:srgbClr val="002060"/>
                </a:solidFill>
                <a:effectLst/>
              </a:rPr>
              <a:t> </a:t>
            </a:r>
            <a:br>
              <a:rPr lang="it-IT" sz="4000" b="1">
                <a:solidFill>
                  <a:srgbClr val="002060"/>
                </a:solidFill>
                <a:effectLst/>
              </a:rPr>
            </a:br>
            <a:r>
              <a:rPr lang="it-IT" sz="4000" b="1">
                <a:solidFill>
                  <a:srgbClr val="002060"/>
                </a:solidFill>
                <a:effectLst/>
                <a:latin typeface="Arial" charset="0"/>
              </a:rPr>
              <a:t>GAS</a:t>
            </a:r>
            <a:r>
              <a:rPr lang="it-IT" sz="3200" b="1">
                <a:solidFill>
                  <a:srgbClr val="002060"/>
                </a:solidFill>
                <a:effectLst/>
              </a:rPr>
              <a:t/>
            </a:r>
            <a:br>
              <a:rPr lang="it-IT" sz="3200" b="1">
                <a:solidFill>
                  <a:srgbClr val="002060"/>
                </a:solidFill>
                <a:effectLst/>
              </a:rPr>
            </a:br>
            <a:r>
              <a:rPr lang="it-IT" sz="4000" b="1">
                <a:solidFill>
                  <a:srgbClr val="002060"/>
                </a:solidFill>
                <a:effectLst/>
              </a:rPr>
              <a:t> </a:t>
            </a:r>
            <a:br>
              <a:rPr lang="it-IT" sz="4000" b="1">
                <a:solidFill>
                  <a:srgbClr val="002060"/>
                </a:solidFill>
                <a:effectLst/>
              </a:rPr>
            </a:br>
            <a:endParaRPr lang="it-IT" sz="4000" b="1">
              <a:solidFill>
                <a:srgbClr val="002060"/>
              </a:solidFill>
              <a:effectLst/>
            </a:endParaRPr>
          </a:p>
        </p:txBody>
      </p:sp>
      <p:sp>
        <p:nvSpPr>
          <p:cNvPr id="54279" name="Rectangle 8"/>
          <p:cNvSpPr>
            <a:spLocks noChangeArrowheads="1"/>
          </p:cNvSpPr>
          <p:nvPr/>
        </p:nvSpPr>
        <p:spPr bwMode="auto">
          <a:xfrm>
            <a:off x="2643188" y="3786188"/>
            <a:ext cx="4000500" cy="6286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it-IT" sz="4000" b="1">
                <a:solidFill>
                  <a:srgbClr val="002060"/>
                </a:solidFill>
                <a:effectLst/>
              </a:rPr>
              <a:t/>
            </a:r>
            <a:br>
              <a:rPr lang="it-IT" sz="4000" b="1">
                <a:solidFill>
                  <a:srgbClr val="002060"/>
                </a:solidFill>
                <a:effectLst/>
              </a:rPr>
            </a:br>
            <a:r>
              <a:rPr lang="it-IT" sz="4000" b="1">
                <a:solidFill>
                  <a:srgbClr val="002060"/>
                </a:solidFill>
                <a:effectLst/>
              </a:rPr>
              <a:t> </a:t>
            </a:r>
            <a:br>
              <a:rPr lang="it-IT" sz="4000" b="1">
                <a:solidFill>
                  <a:srgbClr val="002060"/>
                </a:solidFill>
                <a:effectLst/>
              </a:rPr>
            </a:br>
            <a:r>
              <a:rPr lang="it-IT" sz="4000" b="1">
                <a:solidFill>
                  <a:srgbClr val="002060"/>
                </a:solidFill>
                <a:effectLst/>
                <a:latin typeface="Arial" charset="0"/>
              </a:rPr>
              <a:t>VAPORI</a:t>
            </a:r>
            <a:r>
              <a:rPr lang="it-IT" sz="3200" b="1">
                <a:solidFill>
                  <a:srgbClr val="002060"/>
                </a:solidFill>
                <a:effectLst/>
              </a:rPr>
              <a:t/>
            </a:r>
            <a:br>
              <a:rPr lang="it-IT" sz="3200" b="1">
                <a:solidFill>
                  <a:srgbClr val="002060"/>
                </a:solidFill>
                <a:effectLst/>
              </a:rPr>
            </a:br>
            <a:r>
              <a:rPr lang="it-IT" sz="4000" b="1">
                <a:solidFill>
                  <a:srgbClr val="002060"/>
                </a:solidFill>
                <a:effectLst/>
              </a:rPr>
              <a:t> </a:t>
            </a:r>
            <a:br>
              <a:rPr lang="it-IT" sz="4000" b="1">
                <a:solidFill>
                  <a:srgbClr val="002060"/>
                </a:solidFill>
                <a:effectLst/>
              </a:rPr>
            </a:br>
            <a:endParaRPr lang="it-IT" sz="4000" b="1">
              <a:solidFill>
                <a:srgbClr val="002060"/>
              </a:solidFill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4"/>
          <p:cNvSpPr>
            <a:spLocks noGrp="1" noChangeArrowheads="1"/>
          </p:cNvSpPr>
          <p:nvPr>
            <p:ph type="title"/>
          </p:nvPr>
        </p:nvSpPr>
        <p:spPr>
          <a:xfrm>
            <a:off x="928688" y="357188"/>
            <a:ext cx="7572375" cy="800100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3200" b="1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VALUTAZIONE DEL RISCHIO CHIMICO</a:t>
            </a:r>
          </a:p>
        </p:txBody>
      </p:sp>
      <p:sp>
        <p:nvSpPr>
          <p:cNvPr id="55299" name="Rectangle 13"/>
          <p:cNvSpPr>
            <a:spLocks noGrp="1" noChangeArrowheads="1"/>
          </p:cNvSpPr>
          <p:nvPr>
            <p:ph idx="1"/>
          </p:nvPr>
        </p:nvSpPr>
        <p:spPr>
          <a:xfrm>
            <a:off x="357188" y="2357438"/>
            <a:ext cx="8358187" cy="3786187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buClr>
                <a:srgbClr val="002060"/>
              </a:buClr>
              <a:buFont typeface="Wingdings" pitchFamily="2" charset="2"/>
              <a:buChar char="ü"/>
            </a:pPr>
            <a:r>
              <a:rPr lang="it-IT" sz="1800" smtClean="0">
                <a:solidFill>
                  <a:srgbClr val="003399"/>
                </a:solidFill>
                <a:latin typeface="Arial" charset="0"/>
              </a:rPr>
              <a:t>valutare i rischi connessi al uso dei prodotti pericolosi;</a:t>
            </a:r>
          </a:p>
          <a:p>
            <a:pPr eaLnBrk="1" hangingPunct="1">
              <a:buClr>
                <a:srgbClr val="002060"/>
              </a:buClr>
              <a:buFont typeface="Wingdings" pitchFamily="2" charset="2"/>
              <a:buChar char="ü"/>
            </a:pPr>
            <a:endParaRPr lang="it-IT" sz="1000" smtClean="0">
              <a:solidFill>
                <a:srgbClr val="003399"/>
              </a:solidFill>
              <a:latin typeface="Arial" charset="0"/>
            </a:endParaRPr>
          </a:p>
          <a:p>
            <a:pPr eaLnBrk="1" hangingPunct="1">
              <a:buClr>
                <a:srgbClr val="002060"/>
              </a:buClr>
              <a:buFont typeface="Wingdings" pitchFamily="2" charset="2"/>
              <a:buChar char="ü"/>
            </a:pPr>
            <a:r>
              <a:rPr lang="it-IT" sz="1800" smtClean="0">
                <a:solidFill>
                  <a:srgbClr val="003399"/>
                </a:solidFill>
                <a:latin typeface="Arial" charset="0"/>
              </a:rPr>
              <a:t>scegliere opportunamente le sostanze ed i preparati chimici da impiegare;</a:t>
            </a:r>
          </a:p>
          <a:p>
            <a:pPr eaLnBrk="1" hangingPunct="1">
              <a:buClr>
                <a:srgbClr val="002060"/>
              </a:buClr>
              <a:buFont typeface="Wingdings" pitchFamily="2" charset="2"/>
              <a:buChar char="ü"/>
            </a:pPr>
            <a:endParaRPr lang="it-IT" sz="1000" smtClean="0">
              <a:solidFill>
                <a:srgbClr val="003399"/>
              </a:solidFill>
              <a:latin typeface="Arial" charset="0"/>
            </a:endParaRPr>
          </a:p>
          <a:p>
            <a:pPr eaLnBrk="1" hangingPunct="1">
              <a:buClr>
                <a:srgbClr val="002060"/>
              </a:buClr>
              <a:buFont typeface="Wingdings" pitchFamily="2" charset="2"/>
              <a:buChar char="ü"/>
            </a:pPr>
            <a:r>
              <a:rPr lang="it-IT" sz="1800" smtClean="0">
                <a:solidFill>
                  <a:srgbClr val="003399"/>
                </a:solidFill>
                <a:latin typeface="Arial" charset="0"/>
              </a:rPr>
              <a:t>sostituire ciò che è pericoloso con ciò che non lo è o che è meno pericoloso (per esempio l’utilizzo di un agente cancerogeno sul luogo di lavoro è subordinato alla dimostrazione che non è tecnicamente possibile ricorrere a sostanze alternative o a processi tecnologici meno pericolosi);</a:t>
            </a:r>
          </a:p>
          <a:p>
            <a:pPr eaLnBrk="1" hangingPunct="1">
              <a:buClr>
                <a:srgbClr val="002060"/>
              </a:buClr>
              <a:buFont typeface="Wingdings" pitchFamily="2" charset="2"/>
              <a:buChar char="ü"/>
            </a:pPr>
            <a:endParaRPr lang="it-IT" sz="1000" smtClean="0">
              <a:solidFill>
                <a:srgbClr val="003399"/>
              </a:solidFill>
              <a:latin typeface="Arial" charset="0"/>
            </a:endParaRPr>
          </a:p>
          <a:p>
            <a:pPr eaLnBrk="1" hangingPunct="1">
              <a:buClr>
                <a:srgbClr val="002060"/>
              </a:buClr>
              <a:buFont typeface="Wingdings" pitchFamily="2" charset="2"/>
              <a:buChar char="ü"/>
            </a:pPr>
            <a:r>
              <a:rPr lang="it-IT" sz="1800" smtClean="0">
                <a:solidFill>
                  <a:srgbClr val="003399"/>
                </a:solidFill>
                <a:latin typeface="Arial" charset="0"/>
              </a:rPr>
              <a:t>informare i lavoratori sui pericoli connessi all’uso delle sostanze e dei preparati pericolosi e addestrali in occasione dell’introduzione di nuovi prodotti sul modo di prevenire incidenti, disturbi e malattie;</a:t>
            </a:r>
          </a:p>
          <a:p>
            <a:pPr eaLnBrk="1" hangingPunct="1">
              <a:buClr>
                <a:srgbClr val="002060"/>
              </a:buClr>
              <a:buFont typeface="Wingdings" pitchFamily="2" charset="2"/>
              <a:buChar char="ü"/>
            </a:pPr>
            <a:r>
              <a:rPr lang="it-IT" sz="1800" smtClean="0">
                <a:solidFill>
                  <a:srgbClr val="003399"/>
                </a:solidFill>
                <a:latin typeface="Arial" charset="0"/>
              </a:rPr>
              <a:t>informare i lavoratori dell’esistenza della scheda e del luogo in cui è conservata.</a:t>
            </a:r>
          </a:p>
        </p:txBody>
      </p:sp>
      <p:sp>
        <p:nvSpPr>
          <p:cNvPr id="94223" name="Rectangle 15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94224" name="Rectangle 16"/>
          <p:cNvSpPr>
            <a:spLocks noChangeArrowheads="1"/>
          </p:cNvSpPr>
          <p:nvPr/>
        </p:nvSpPr>
        <p:spPr bwMode="auto">
          <a:xfrm>
            <a:off x="685800" y="514350"/>
            <a:ext cx="7772400" cy="742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endParaRPr lang="en-US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55302" name="Rectangle 18"/>
          <p:cNvSpPr>
            <a:spLocks noChangeArrowheads="1"/>
          </p:cNvSpPr>
          <p:nvPr/>
        </p:nvSpPr>
        <p:spPr bwMode="auto">
          <a:xfrm>
            <a:off x="0" y="1828800"/>
            <a:ext cx="91440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Monotype Sorts" pitchFamily="2" charset="2"/>
              <a:buChar char="u"/>
            </a:pPr>
            <a:endParaRPr lang="en-US" sz="1800" b="1"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5303" name="Rectangle 19"/>
          <p:cNvSpPr>
            <a:spLocks noChangeArrowheads="1"/>
          </p:cNvSpPr>
          <p:nvPr/>
        </p:nvSpPr>
        <p:spPr bwMode="auto">
          <a:xfrm>
            <a:off x="1428750" y="1384300"/>
            <a:ext cx="6072188" cy="458788"/>
          </a:xfrm>
          <a:prstGeom prst="rect">
            <a:avLst/>
          </a:prstGeom>
          <a:solidFill>
            <a:srgbClr val="FF9966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defTabSz="762000"/>
            <a:r>
              <a:rPr lang="it-IT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IL DATORE DI LAVORO DEVE: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4" name="Rectangle 8"/>
          <p:cNvSpPr>
            <a:spLocks noGrp="1" noChangeArrowheads="1"/>
          </p:cNvSpPr>
          <p:nvPr>
            <p:ph type="title"/>
          </p:nvPr>
        </p:nvSpPr>
        <p:spPr>
          <a:xfrm>
            <a:off x="285750" y="428625"/>
            <a:ext cx="8715375" cy="528638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2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SISTEMA </a:t>
            </a:r>
            <a:r>
              <a:rPr lang="it-IT" sz="2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it-IT" sz="2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GESTIONE DEI PRODOTTI CHIMICI PERICOLOSI</a:t>
            </a:r>
          </a:p>
        </p:txBody>
      </p:sp>
      <p:sp>
        <p:nvSpPr>
          <p:cNvPr id="48131" name="Rectangle 9"/>
          <p:cNvSpPr>
            <a:spLocks noGrp="1" noChangeArrowheads="1"/>
          </p:cNvSpPr>
          <p:nvPr>
            <p:ph idx="1"/>
          </p:nvPr>
        </p:nvSpPr>
        <p:spPr>
          <a:xfrm>
            <a:off x="357188" y="1733550"/>
            <a:ext cx="8358187" cy="4210050"/>
          </a:xfrm>
        </p:spPr>
        <p:txBody>
          <a:bodyPr rtlCol="0">
            <a:normAutofit fontScale="92500" lnSpcReduction="10000"/>
          </a:bodyPr>
          <a:lstStyle/>
          <a:p>
            <a:pPr marL="274320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rgbClr val="002060"/>
              </a:buClr>
              <a:buFont typeface="Wingdings 2"/>
              <a:buChar char=""/>
              <a:defRPr/>
            </a:pPr>
            <a:r>
              <a:rPr lang="it-IT" sz="1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Identificare le sostanze a rischio presenti o potenzialmente presenti in ogni fase dell’attività;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rgbClr val="002060"/>
              </a:buClr>
              <a:buFont typeface="Wingdings 2"/>
              <a:buChar char=""/>
              <a:defRPr/>
            </a:pPr>
            <a:r>
              <a:rPr lang="it-IT" sz="1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limitare l’utilizzo degli agenti chimici sul luogo di lavoro;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rgbClr val="002060"/>
              </a:buClr>
              <a:buFont typeface="Wingdings 2"/>
              <a:buChar char=""/>
              <a:defRPr/>
            </a:pPr>
            <a:r>
              <a:rPr lang="it-IT" sz="1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valutare la possibile sostituzione con altri prodotti a minor grado di rischio;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rgbClr val="002060"/>
              </a:buClr>
              <a:buFont typeface="Wingdings 2"/>
              <a:buChar char=""/>
              <a:defRPr/>
            </a:pPr>
            <a:r>
              <a:rPr lang="it-IT" sz="1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limitare al minimo il numero dei lavoratori che sono o possono essere esposti e separare le lavorazioni a rischio;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rgbClr val="002060"/>
              </a:buClr>
              <a:buFont typeface="Wingdings 2"/>
              <a:buChar char=""/>
              <a:defRPr/>
            </a:pPr>
            <a:r>
              <a:rPr lang="it-IT" sz="1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verificare le incompatibilità o la possibilità di reazioni pericolose o prodotti di decomposizione;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rgbClr val="002060"/>
              </a:buClr>
              <a:buFont typeface="Wingdings 2"/>
              <a:buChar char=""/>
              <a:defRPr/>
            </a:pPr>
            <a:r>
              <a:rPr lang="it-IT" sz="1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individuare le modalità di conservazione e impiego necessarie a limitare al più basso livello possibile l’esposizione, rispettare i livelli di esposizione regolamentari e tenere conto dei valori raccomandati;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rgbClr val="002060"/>
              </a:buClr>
              <a:buFont typeface="Wingdings 2"/>
              <a:buChar char=""/>
              <a:defRPr/>
            </a:pPr>
            <a:r>
              <a:rPr lang="it-IT" sz="1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controllare l’esposizione dei lavoratori mediante  misurazione dell’agente chimico ogni qualvolta non è ragionevolmente possibile escluderne la presenza;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rgbClr val="002060"/>
              </a:buClr>
              <a:buFont typeface="Wingdings 2"/>
              <a:buChar char=""/>
              <a:defRPr/>
            </a:pPr>
            <a:r>
              <a:rPr lang="it-IT" sz="1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sottoporre a controllo sanitario i lavoratori e consultare </a:t>
            </a:r>
            <a:r>
              <a:rPr lang="it-IT" sz="180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M.C.;</a:t>
            </a:r>
            <a:endParaRPr lang="it-IT" sz="1800" dirty="0" smtClean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  <a:p>
            <a:pPr marL="274320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rgbClr val="002060"/>
              </a:buClr>
              <a:buFont typeface="Wingdings 2"/>
              <a:buChar char=""/>
              <a:defRPr/>
            </a:pPr>
            <a:r>
              <a:rPr lang="it-IT" sz="1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informare e formare i lavoratori sugli agenti chimici presenti.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00063" y="354013"/>
            <a:ext cx="8086725" cy="6146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57188" y="552450"/>
            <a:ext cx="8358187" cy="2305050"/>
          </a:xfrm>
          <a:noFill/>
        </p:spPr>
      </p:pic>
      <p:pic>
        <p:nvPicPr>
          <p:cNvPr id="5837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8" y="2714625"/>
            <a:ext cx="8429625" cy="3857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3048000" y="5314950"/>
            <a:ext cx="2971800" cy="1390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11267" name="Rectangle 4"/>
          <p:cNvSpPr>
            <a:spLocks noGrp="1" noChangeArrowheads="1"/>
          </p:cNvSpPr>
          <p:nvPr>
            <p:ph idx="1"/>
          </p:nvPr>
        </p:nvSpPr>
        <p:spPr>
          <a:xfrm>
            <a:off x="928688" y="285750"/>
            <a:ext cx="7429500" cy="500063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buFont typeface="Monotype Sorts" pitchFamily="2" charset="2"/>
              <a:buNone/>
            </a:pPr>
            <a:r>
              <a:rPr lang="it-IT" sz="2400" b="1" smtClean="0">
                <a:solidFill>
                  <a:srgbClr val="002060"/>
                </a:solidFill>
                <a:latin typeface="Arial" charset="0"/>
              </a:rPr>
              <a:t>CLASSIFICAZIONE DELLE SOSTANZA CHIMICHE</a:t>
            </a:r>
            <a:endParaRPr lang="it-IT" sz="2400" smtClean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285875" y="1214438"/>
            <a:ext cx="6429375" cy="1474787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>
              <a:buFontTx/>
              <a:buChar char="•"/>
              <a:defRPr/>
            </a:pPr>
            <a:r>
              <a:rPr lang="it-IT" sz="1800" b="1" dirty="0">
                <a:solidFill>
                  <a:srgbClr val="003399"/>
                </a:solidFill>
                <a:effectLst/>
                <a:latin typeface="Arial" charset="0"/>
              </a:rPr>
              <a:t> ESPLOSIVI</a:t>
            </a:r>
          </a:p>
          <a:p>
            <a:pPr defTabSz="762000">
              <a:buFontTx/>
              <a:buChar char="•"/>
              <a:defRPr/>
            </a:pPr>
            <a:r>
              <a:rPr lang="it-IT" sz="1800" b="1" dirty="0">
                <a:solidFill>
                  <a:srgbClr val="003399"/>
                </a:solidFill>
                <a:effectLst/>
                <a:latin typeface="Arial" charset="0"/>
              </a:rPr>
              <a:t> COMBURENTI (Ossigeno)</a:t>
            </a:r>
          </a:p>
          <a:p>
            <a:pPr defTabSz="762000">
              <a:buFontTx/>
              <a:buChar char="•"/>
              <a:defRPr/>
            </a:pPr>
            <a:r>
              <a:rPr lang="it-IT" sz="1800" b="1" dirty="0">
                <a:solidFill>
                  <a:srgbClr val="003399"/>
                </a:solidFill>
                <a:effectLst/>
                <a:latin typeface="Arial" charset="0"/>
              </a:rPr>
              <a:t> ESTREMAMENTE INFIAMMABILI (R12- </a:t>
            </a:r>
            <a:r>
              <a:rPr lang="it-IT" sz="1800" b="1" dirty="0" err="1">
                <a:solidFill>
                  <a:srgbClr val="003399"/>
                </a:solidFill>
                <a:effectLst/>
                <a:latin typeface="Arial" charset="0"/>
              </a:rPr>
              <a:t>os</a:t>
            </a:r>
            <a:r>
              <a:rPr lang="it-IT" sz="1800" b="1" dirty="0">
                <a:solidFill>
                  <a:srgbClr val="003399"/>
                </a:solidFill>
                <a:effectLst/>
                <a:latin typeface="Arial" charset="0"/>
              </a:rPr>
              <a:t>. etilene)</a:t>
            </a:r>
          </a:p>
          <a:p>
            <a:pPr defTabSz="762000">
              <a:buFontTx/>
              <a:buChar char="•"/>
              <a:defRPr/>
            </a:pPr>
            <a:r>
              <a:rPr lang="it-IT" sz="1800" b="1" dirty="0">
                <a:solidFill>
                  <a:srgbClr val="003399"/>
                </a:solidFill>
                <a:effectLst/>
                <a:latin typeface="Arial" charset="0"/>
              </a:rPr>
              <a:t> FACILMENTE INFIAMMABILI (R11 – Toluene)</a:t>
            </a:r>
          </a:p>
          <a:p>
            <a:pPr defTabSz="762000">
              <a:buFontTx/>
              <a:buChar char="•"/>
              <a:defRPr/>
            </a:pPr>
            <a:r>
              <a:rPr lang="it-IT" sz="1800" b="1" dirty="0">
                <a:solidFill>
                  <a:srgbClr val="003399"/>
                </a:solidFill>
                <a:effectLst/>
                <a:latin typeface="Arial" charset="0"/>
              </a:rPr>
              <a:t> INFIAMMABILI (R10 -  xilene)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285875" y="3143250"/>
            <a:ext cx="6429375" cy="1751013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>
              <a:buFontTx/>
              <a:buChar char="•"/>
              <a:defRPr/>
            </a:pPr>
            <a:r>
              <a:rPr lang="it-IT" sz="1800" b="1" dirty="0">
                <a:solidFill>
                  <a:srgbClr val="003399"/>
                </a:solidFill>
                <a:effectLst/>
                <a:latin typeface="Arial" charset="0"/>
              </a:rPr>
              <a:t>  MOLTO TOSSICI (</a:t>
            </a:r>
            <a:r>
              <a:rPr lang="it-IT" sz="1800" b="1" dirty="0" err="1">
                <a:solidFill>
                  <a:srgbClr val="003399"/>
                </a:solidFill>
                <a:effectLst/>
                <a:latin typeface="Arial" charset="0"/>
              </a:rPr>
              <a:t>T+</a:t>
            </a:r>
            <a:r>
              <a:rPr lang="it-IT" sz="1800" b="1" dirty="0">
                <a:solidFill>
                  <a:srgbClr val="003399"/>
                </a:solidFill>
                <a:effectLst/>
                <a:latin typeface="Arial" charset="0"/>
              </a:rPr>
              <a:t>)</a:t>
            </a:r>
          </a:p>
          <a:p>
            <a:pPr defTabSz="762000">
              <a:buFontTx/>
              <a:buChar char="•"/>
              <a:defRPr/>
            </a:pPr>
            <a:r>
              <a:rPr lang="it-IT" sz="1800" b="1" dirty="0">
                <a:solidFill>
                  <a:srgbClr val="003399"/>
                </a:solidFill>
                <a:effectLst/>
                <a:latin typeface="Arial" charset="0"/>
              </a:rPr>
              <a:t> TOSSICI (T – formaldeide)</a:t>
            </a:r>
          </a:p>
          <a:p>
            <a:pPr defTabSz="762000">
              <a:buFontTx/>
              <a:buChar char="•"/>
              <a:defRPr/>
            </a:pPr>
            <a:r>
              <a:rPr lang="it-IT" sz="1800" b="1" dirty="0">
                <a:solidFill>
                  <a:srgbClr val="003399"/>
                </a:solidFill>
                <a:effectLst/>
                <a:latin typeface="Arial" charset="0"/>
              </a:rPr>
              <a:t> NOCIVI (</a:t>
            </a:r>
            <a:r>
              <a:rPr lang="it-IT" sz="1800" b="1" dirty="0" err="1">
                <a:solidFill>
                  <a:srgbClr val="003399"/>
                </a:solidFill>
                <a:effectLst/>
                <a:latin typeface="Arial" charset="0"/>
              </a:rPr>
              <a:t>Xn</a:t>
            </a:r>
            <a:r>
              <a:rPr lang="it-IT" sz="1800" b="1" dirty="0">
                <a:solidFill>
                  <a:srgbClr val="003399"/>
                </a:solidFill>
                <a:effectLst/>
                <a:latin typeface="Arial" charset="0"/>
              </a:rPr>
              <a:t> – </a:t>
            </a:r>
            <a:r>
              <a:rPr lang="it-IT" sz="1800" b="1" dirty="0" err="1">
                <a:solidFill>
                  <a:srgbClr val="003399"/>
                </a:solidFill>
                <a:effectLst/>
                <a:latin typeface="Arial" charset="0"/>
              </a:rPr>
              <a:t>clorobenzene</a:t>
            </a:r>
            <a:r>
              <a:rPr lang="it-IT" sz="1800" b="1" dirty="0">
                <a:solidFill>
                  <a:srgbClr val="003399"/>
                </a:solidFill>
                <a:effectLst/>
                <a:latin typeface="Arial" charset="0"/>
              </a:rPr>
              <a:t>)</a:t>
            </a:r>
          </a:p>
          <a:p>
            <a:pPr defTabSz="762000">
              <a:buFontTx/>
              <a:buChar char="•"/>
              <a:defRPr/>
            </a:pPr>
            <a:r>
              <a:rPr lang="it-IT" sz="1800" b="1" dirty="0">
                <a:solidFill>
                  <a:srgbClr val="003399"/>
                </a:solidFill>
                <a:effectLst/>
                <a:latin typeface="Arial" charset="0"/>
              </a:rPr>
              <a:t> CORROSIVI (C – acido cloridrico)</a:t>
            </a:r>
          </a:p>
          <a:p>
            <a:pPr defTabSz="762000">
              <a:buFontTx/>
              <a:buChar char="•"/>
              <a:defRPr/>
            </a:pPr>
            <a:r>
              <a:rPr lang="it-IT" sz="1800" b="1" dirty="0">
                <a:solidFill>
                  <a:srgbClr val="003399"/>
                </a:solidFill>
                <a:effectLst/>
                <a:latin typeface="Arial" charset="0"/>
              </a:rPr>
              <a:t> IRRITANTI (</a:t>
            </a:r>
            <a:r>
              <a:rPr lang="it-IT" sz="1800" b="1" dirty="0" err="1">
                <a:solidFill>
                  <a:srgbClr val="003399"/>
                </a:solidFill>
                <a:effectLst/>
                <a:latin typeface="Arial" charset="0"/>
              </a:rPr>
              <a:t>Xi</a:t>
            </a:r>
            <a:r>
              <a:rPr lang="it-IT" sz="1800" b="1" dirty="0">
                <a:solidFill>
                  <a:srgbClr val="003399"/>
                </a:solidFill>
                <a:effectLst/>
                <a:latin typeface="Arial" charset="0"/>
              </a:rPr>
              <a:t> – </a:t>
            </a:r>
            <a:r>
              <a:rPr lang="it-IT" sz="1800" b="1" dirty="0" err="1">
                <a:solidFill>
                  <a:srgbClr val="003399"/>
                </a:solidFill>
                <a:effectLst/>
                <a:latin typeface="Arial" charset="0"/>
              </a:rPr>
              <a:t>dimetilammina</a:t>
            </a:r>
            <a:r>
              <a:rPr lang="it-IT" sz="1800" b="1" dirty="0">
                <a:solidFill>
                  <a:srgbClr val="003399"/>
                </a:solidFill>
                <a:effectLst/>
                <a:latin typeface="Arial" charset="0"/>
              </a:rPr>
              <a:t>)</a:t>
            </a:r>
          </a:p>
          <a:p>
            <a:pPr defTabSz="762000">
              <a:buFontTx/>
              <a:buChar char="•"/>
              <a:defRPr/>
            </a:pPr>
            <a:r>
              <a:rPr lang="it-IT" sz="1800" b="1" dirty="0">
                <a:solidFill>
                  <a:srgbClr val="003399"/>
                </a:solidFill>
                <a:effectLst/>
                <a:latin typeface="Arial" charset="0"/>
              </a:rPr>
              <a:t> SENSIBILIZZANTI ( </a:t>
            </a:r>
            <a:r>
              <a:rPr lang="it-IT" sz="1800" b="1" dirty="0" err="1">
                <a:solidFill>
                  <a:srgbClr val="003399"/>
                </a:solidFill>
                <a:effectLst/>
                <a:latin typeface="Arial" charset="0"/>
              </a:rPr>
              <a:t>Xn</a:t>
            </a:r>
            <a:r>
              <a:rPr lang="it-IT" sz="1800" b="1" dirty="0">
                <a:solidFill>
                  <a:srgbClr val="003399"/>
                </a:solidFill>
                <a:effectLst/>
                <a:latin typeface="Arial" charset="0"/>
              </a:rPr>
              <a:t> - R42; </a:t>
            </a:r>
            <a:r>
              <a:rPr lang="it-IT" sz="1800" b="1" dirty="0" err="1">
                <a:solidFill>
                  <a:srgbClr val="003399"/>
                </a:solidFill>
                <a:effectLst/>
                <a:latin typeface="Arial" charset="0"/>
              </a:rPr>
              <a:t>Xi</a:t>
            </a:r>
            <a:r>
              <a:rPr lang="it-IT" sz="1800" b="1" dirty="0">
                <a:solidFill>
                  <a:srgbClr val="003399"/>
                </a:solidFill>
                <a:effectLst/>
                <a:latin typeface="Arial" charset="0"/>
              </a:rPr>
              <a:t> – R43)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1285875" y="5429250"/>
            <a:ext cx="6429375" cy="92075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762000">
              <a:buFontTx/>
              <a:buChar char="•"/>
              <a:defRPr/>
            </a:pPr>
            <a:r>
              <a:rPr lang="it-IT" sz="1800" b="1" dirty="0">
                <a:solidFill>
                  <a:srgbClr val="003399"/>
                </a:solidFill>
                <a:effectLst/>
                <a:latin typeface="Arial" charset="0"/>
              </a:rPr>
              <a:t> CANCEROGENI</a:t>
            </a:r>
          </a:p>
          <a:p>
            <a:pPr defTabSz="762000">
              <a:buFontTx/>
              <a:buChar char="•"/>
              <a:defRPr/>
            </a:pPr>
            <a:r>
              <a:rPr lang="it-IT" sz="1800" b="1" dirty="0">
                <a:solidFill>
                  <a:srgbClr val="003399"/>
                </a:solidFill>
                <a:effectLst/>
                <a:latin typeface="Arial" charset="0"/>
              </a:rPr>
              <a:t> MUTAGENI</a:t>
            </a:r>
          </a:p>
          <a:p>
            <a:pPr defTabSz="762000">
              <a:buFontTx/>
              <a:buChar char="•"/>
              <a:defRPr/>
            </a:pPr>
            <a:r>
              <a:rPr lang="it-IT" sz="1800" b="1" dirty="0">
                <a:solidFill>
                  <a:srgbClr val="003399"/>
                </a:solidFill>
                <a:effectLst/>
                <a:latin typeface="Arial" charset="0"/>
              </a:rPr>
              <a:t> TOSSICI PER IL CICLO RIPRODUTTIVO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3048000" y="5314950"/>
            <a:ext cx="2971800" cy="1390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grpSp>
        <p:nvGrpSpPr>
          <p:cNvPr id="12291" name="Group 4"/>
          <p:cNvGrpSpPr>
            <a:grpSpLocks/>
          </p:cNvGrpSpPr>
          <p:nvPr/>
        </p:nvGrpSpPr>
        <p:grpSpPr bwMode="auto">
          <a:xfrm>
            <a:off x="5857875" y="1428750"/>
            <a:ext cx="3071813" cy="4143375"/>
            <a:chOff x="2688" y="494"/>
            <a:chExt cx="2791" cy="2597"/>
          </a:xfrm>
        </p:grpSpPr>
        <p:sp>
          <p:nvSpPr>
            <p:cNvPr id="155653" name="Freeform 5"/>
            <p:cNvSpPr>
              <a:spLocks/>
            </p:cNvSpPr>
            <p:nvPr/>
          </p:nvSpPr>
          <p:spPr bwMode="auto">
            <a:xfrm>
              <a:off x="2688" y="691"/>
              <a:ext cx="2791" cy="2400"/>
            </a:xfrm>
            <a:custGeom>
              <a:avLst/>
              <a:gdLst/>
              <a:ahLst/>
              <a:cxnLst>
                <a:cxn ang="0">
                  <a:pos x="246" y="1078"/>
                </a:cxn>
                <a:cxn ang="0">
                  <a:pos x="343" y="1371"/>
                </a:cxn>
                <a:cxn ang="0">
                  <a:pos x="406" y="1543"/>
                </a:cxn>
                <a:cxn ang="0">
                  <a:pos x="163" y="1707"/>
                </a:cxn>
                <a:cxn ang="0">
                  <a:pos x="0" y="1804"/>
                </a:cxn>
                <a:cxn ang="0">
                  <a:pos x="272" y="1964"/>
                </a:cxn>
                <a:cxn ang="0">
                  <a:pos x="352" y="2139"/>
                </a:cxn>
                <a:cxn ang="0">
                  <a:pos x="549" y="2261"/>
                </a:cxn>
                <a:cxn ang="0">
                  <a:pos x="926" y="2232"/>
                </a:cxn>
                <a:cxn ang="0">
                  <a:pos x="1072" y="2400"/>
                </a:cxn>
                <a:cxn ang="0">
                  <a:pos x="1211" y="2232"/>
                </a:cxn>
                <a:cxn ang="0">
                  <a:pos x="1295" y="2290"/>
                </a:cxn>
                <a:cxn ang="0">
                  <a:pos x="1722" y="2341"/>
                </a:cxn>
                <a:cxn ang="0">
                  <a:pos x="1894" y="2194"/>
                </a:cxn>
                <a:cxn ang="0">
                  <a:pos x="2120" y="2232"/>
                </a:cxn>
                <a:cxn ang="0">
                  <a:pos x="2074" y="2017"/>
                </a:cxn>
                <a:cxn ang="0">
                  <a:pos x="2175" y="1879"/>
                </a:cxn>
                <a:cxn ang="0">
                  <a:pos x="2460" y="1846"/>
                </a:cxn>
                <a:cxn ang="0">
                  <a:pos x="2544" y="1674"/>
                </a:cxn>
                <a:cxn ang="0">
                  <a:pos x="2498" y="1560"/>
                </a:cxn>
                <a:cxn ang="0">
                  <a:pos x="2791" y="1351"/>
                </a:cxn>
                <a:cxn ang="0">
                  <a:pos x="2309" y="1317"/>
                </a:cxn>
                <a:cxn ang="0">
                  <a:pos x="2230" y="1132"/>
                </a:cxn>
                <a:cxn ang="0">
                  <a:pos x="2192" y="1036"/>
                </a:cxn>
                <a:cxn ang="0">
                  <a:pos x="1907" y="956"/>
                </a:cxn>
                <a:cxn ang="0">
                  <a:pos x="1797" y="922"/>
                </a:cxn>
                <a:cxn ang="0">
                  <a:pos x="1580" y="864"/>
                </a:cxn>
                <a:cxn ang="0">
                  <a:pos x="1443" y="758"/>
                </a:cxn>
                <a:cxn ang="0">
                  <a:pos x="1295" y="679"/>
                </a:cxn>
                <a:cxn ang="0">
                  <a:pos x="1202" y="763"/>
                </a:cxn>
                <a:cxn ang="0">
                  <a:pos x="549" y="0"/>
                </a:cxn>
                <a:cxn ang="0">
                  <a:pos x="620" y="444"/>
                </a:cxn>
                <a:cxn ang="0">
                  <a:pos x="649" y="763"/>
                </a:cxn>
                <a:cxn ang="0">
                  <a:pos x="930" y="1280"/>
                </a:cxn>
              </a:cxnLst>
              <a:rect l="0" t="0" r="r" b="b"/>
              <a:pathLst>
                <a:path w="2791" h="2400">
                  <a:moveTo>
                    <a:pt x="930" y="1280"/>
                  </a:moveTo>
                  <a:lnTo>
                    <a:pt x="246" y="1078"/>
                  </a:lnTo>
                  <a:lnTo>
                    <a:pt x="749" y="1376"/>
                  </a:lnTo>
                  <a:lnTo>
                    <a:pt x="343" y="1371"/>
                  </a:lnTo>
                  <a:lnTo>
                    <a:pt x="741" y="1485"/>
                  </a:lnTo>
                  <a:lnTo>
                    <a:pt x="406" y="1543"/>
                  </a:lnTo>
                  <a:lnTo>
                    <a:pt x="674" y="1611"/>
                  </a:lnTo>
                  <a:lnTo>
                    <a:pt x="163" y="1707"/>
                  </a:lnTo>
                  <a:lnTo>
                    <a:pt x="464" y="1720"/>
                  </a:lnTo>
                  <a:lnTo>
                    <a:pt x="0" y="1804"/>
                  </a:lnTo>
                  <a:lnTo>
                    <a:pt x="632" y="1825"/>
                  </a:lnTo>
                  <a:lnTo>
                    <a:pt x="272" y="1964"/>
                  </a:lnTo>
                  <a:lnTo>
                    <a:pt x="767" y="1888"/>
                  </a:lnTo>
                  <a:lnTo>
                    <a:pt x="352" y="2139"/>
                  </a:lnTo>
                  <a:lnTo>
                    <a:pt x="767" y="2030"/>
                  </a:lnTo>
                  <a:lnTo>
                    <a:pt x="549" y="2261"/>
                  </a:lnTo>
                  <a:lnTo>
                    <a:pt x="984" y="2030"/>
                  </a:lnTo>
                  <a:lnTo>
                    <a:pt x="926" y="2232"/>
                  </a:lnTo>
                  <a:lnTo>
                    <a:pt x="1131" y="2060"/>
                  </a:lnTo>
                  <a:lnTo>
                    <a:pt x="1072" y="2400"/>
                  </a:lnTo>
                  <a:lnTo>
                    <a:pt x="1211" y="2131"/>
                  </a:lnTo>
                  <a:lnTo>
                    <a:pt x="1211" y="2232"/>
                  </a:lnTo>
                  <a:lnTo>
                    <a:pt x="1286" y="2077"/>
                  </a:lnTo>
                  <a:lnTo>
                    <a:pt x="1295" y="2290"/>
                  </a:lnTo>
                  <a:lnTo>
                    <a:pt x="1416" y="2055"/>
                  </a:lnTo>
                  <a:lnTo>
                    <a:pt x="1722" y="2341"/>
                  </a:lnTo>
                  <a:lnTo>
                    <a:pt x="1596" y="2017"/>
                  </a:lnTo>
                  <a:lnTo>
                    <a:pt x="1894" y="2194"/>
                  </a:lnTo>
                  <a:lnTo>
                    <a:pt x="1789" y="2014"/>
                  </a:lnTo>
                  <a:lnTo>
                    <a:pt x="2120" y="2232"/>
                  </a:lnTo>
                  <a:lnTo>
                    <a:pt x="1889" y="1938"/>
                  </a:lnTo>
                  <a:lnTo>
                    <a:pt x="2074" y="2017"/>
                  </a:lnTo>
                  <a:lnTo>
                    <a:pt x="1927" y="1846"/>
                  </a:lnTo>
                  <a:lnTo>
                    <a:pt x="2175" y="1879"/>
                  </a:lnTo>
                  <a:lnTo>
                    <a:pt x="2049" y="1804"/>
                  </a:lnTo>
                  <a:lnTo>
                    <a:pt x="2460" y="1846"/>
                  </a:lnTo>
                  <a:lnTo>
                    <a:pt x="2275" y="1728"/>
                  </a:lnTo>
                  <a:lnTo>
                    <a:pt x="2544" y="1674"/>
                  </a:lnTo>
                  <a:lnTo>
                    <a:pt x="2255" y="1623"/>
                  </a:lnTo>
                  <a:lnTo>
                    <a:pt x="2498" y="1560"/>
                  </a:lnTo>
                  <a:lnTo>
                    <a:pt x="2157" y="1527"/>
                  </a:lnTo>
                  <a:lnTo>
                    <a:pt x="2791" y="1351"/>
                  </a:lnTo>
                  <a:lnTo>
                    <a:pt x="2141" y="1414"/>
                  </a:lnTo>
                  <a:lnTo>
                    <a:pt x="2309" y="1317"/>
                  </a:lnTo>
                  <a:lnTo>
                    <a:pt x="1965" y="1359"/>
                  </a:lnTo>
                  <a:lnTo>
                    <a:pt x="2230" y="1132"/>
                  </a:lnTo>
                  <a:lnTo>
                    <a:pt x="2011" y="1217"/>
                  </a:lnTo>
                  <a:lnTo>
                    <a:pt x="2192" y="1036"/>
                  </a:lnTo>
                  <a:lnTo>
                    <a:pt x="1810" y="1191"/>
                  </a:lnTo>
                  <a:lnTo>
                    <a:pt x="1907" y="956"/>
                  </a:lnTo>
                  <a:lnTo>
                    <a:pt x="1718" y="1132"/>
                  </a:lnTo>
                  <a:lnTo>
                    <a:pt x="1797" y="922"/>
                  </a:lnTo>
                  <a:lnTo>
                    <a:pt x="1593" y="1083"/>
                  </a:lnTo>
                  <a:lnTo>
                    <a:pt x="1580" y="864"/>
                  </a:lnTo>
                  <a:lnTo>
                    <a:pt x="1467" y="1028"/>
                  </a:lnTo>
                  <a:lnTo>
                    <a:pt x="1443" y="758"/>
                  </a:lnTo>
                  <a:lnTo>
                    <a:pt x="1333" y="1070"/>
                  </a:lnTo>
                  <a:lnTo>
                    <a:pt x="1295" y="679"/>
                  </a:lnTo>
                  <a:lnTo>
                    <a:pt x="1257" y="952"/>
                  </a:lnTo>
                  <a:lnTo>
                    <a:pt x="1202" y="763"/>
                  </a:lnTo>
                  <a:lnTo>
                    <a:pt x="1161" y="1065"/>
                  </a:lnTo>
                  <a:lnTo>
                    <a:pt x="549" y="0"/>
                  </a:lnTo>
                  <a:lnTo>
                    <a:pt x="787" y="624"/>
                  </a:lnTo>
                  <a:lnTo>
                    <a:pt x="620" y="444"/>
                  </a:lnTo>
                  <a:lnTo>
                    <a:pt x="855" y="973"/>
                  </a:lnTo>
                  <a:lnTo>
                    <a:pt x="649" y="763"/>
                  </a:lnTo>
                  <a:lnTo>
                    <a:pt x="930" y="1280"/>
                  </a:lnTo>
                  <a:lnTo>
                    <a:pt x="930" y="1280"/>
                  </a:lnTo>
                  <a:close/>
                </a:path>
              </a:pathLst>
            </a:custGeom>
            <a:solidFill>
              <a:srgbClr val="FFCC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54" name="Freeform 6"/>
            <p:cNvSpPr>
              <a:spLocks/>
            </p:cNvSpPr>
            <p:nvPr/>
          </p:nvSpPr>
          <p:spPr bwMode="auto">
            <a:xfrm>
              <a:off x="3138" y="1270"/>
              <a:ext cx="1851" cy="1508"/>
            </a:xfrm>
            <a:custGeom>
              <a:avLst/>
              <a:gdLst/>
              <a:ahLst/>
              <a:cxnLst>
                <a:cxn ang="0">
                  <a:pos x="164" y="681"/>
                </a:cxn>
                <a:cxn ang="0">
                  <a:pos x="227" y="867"/>
                </a:cxn>
                <a:cxn ang="0">
                  <a:pos x="270" y="976"/>
                </a:cxn>
                <a:cxn ang="0">
                  <a:pos x="108" y="1079"/>
                </a:cxn>
                <a:cxn ang="0">
                  <a:pos x="0" y="1140"/>
                </a:cxn>
                <a:cxn ang="0">
                  <a:pos x="180" y="1240"/>
                </a:cxn>
                <a:cxn ang="0">
                  <a:pos x="233" y="1353"/>
                </a:cxn>
                <a:cxn ang="0">
                  <a:pos x="363" y="1429"/>
                </a:cxn>
                <a:cxn ang="0">
                  <a:pos x="613" y="1411"/>
                </a:cxn>
                <a:cxn ang="0">
                  <a:pos x="711" y="1516"/>
                </a:cxn>
                <a:cxn ang="0">
                  <a:pos x="802" y="1411"/>
                </a:cxn>
                <a:cxn ang="0">
                  <a:pos x="858" y="1448"/>
                </a:cxn>
                <a:cxn ang="0">
                  <a:pos x="1141" y="1480"/>
                </a:cxn>
                <a:cxn ang="0">
                  <a:pos x="1255" y="1387"/>
                </a:cxn>
                <a:cxn ang="0">
                  <a:pos x="1405" y="1411"/>
                </a:cxn>
                <a:cxn ang="0">
                  <a:pos x="1375" y="1275"/>
                </a:cxn>
                <a:cxn ang="0">
                  <a:pos x="1442" y="1188"/>
                </a:cxn>
                <a:cxn ang="0">
                  <a:pos x="1631" y="1166"/>
                </a:cxn>
                <a:cxn ang="0">
                  <a:pos x="1686" y="1058"/>
                </a:cxn>
                <a:cxn ang="0">
                  <a:pos x="1656" y="986"/>
                </a:cxn>
                <a:cxn ang="0">
                  <a:pos x="1850" y="853"/>
                </a:cxn>
                <a:cxn ang="0">
                  <a:pos x="1530" y="832"/>
                </a:cxn>
                <a:cxn ang="0">
                  <a:pos x="1477" y="716"/>
                </a:cxn>
                <a:cxn ang="0">
                  <a:pos x="1453" y="655"/>
                </a:cxn>
                <a:cxn ang="0">
                  <a:pos x="1264" y="604"/>
                </a:cxn>
                <a:cxn ang="0">
                  <a:pos x="1200" y="567"/>
                </a:cxn>
                <a:cxn ang="0">
                  <a:pos x="1075" y="496"/>
                </a:cxn>
                <a:cxn ang="0">
                  <a:pos x="956" y="466"/>
                </a:cxn>
                <a:cxn ang="0">
                  <a:pos x="858" y="429"/>
                </a:cxn>
                <a:cxn ang="0">
                  <a:pos x="797" y="482"/>
                </a:cxn>
                <a:cxn ang="0">
                  <a:pos x="363" y="0"/>
                </a:cxn>
                <a:cxn ang="0">
                  <a:pos x="410" y="280"/>
                </a:cxn>
                <a:cxn ang="0">
                  <a:pos x="430" y="482"/>
                </a:cxn>
                <a:cxn ang="0">
                  <a:pos x="617" y="808"/>
                </a:cxn>
              </a:cxnLst>
              <a:rect l="0" t="0" r="r" b="b"/>
              <a:pathLst>
                <a:path w="1850" h="1516">
                  <a:moveTo>
                    <a:pt x="617" y="808"/>
                  </a:moveTo>
                  <a:lnTo>
                    <a:pt x="164" y="681"/>
                  </a:lnTo>
                  <a:lnTo>
                    <a:pt x="498" y="869"/>
                  </a:lnTo>
                  <a:lnTo>
                    <a:pt x="227" y="867"/>
                  </a:lnTo>
                  <a:lnTo>
                    <a:pt x="492" y="938"/>
                  </a:lnTo>
                  <a:lnTo>
                    <a:pt x="270" y="976"/>
                  </a:lnTo>
                  <a:lnTo>
                    <a:pt x="447" y="1018"/>
                  </a:lnTo>
                  <a:lnTo>
                    <a:pt x="108" y="1079"/>
                  </a:lnTo>
                  <a:lnTo>
                    <a:pt x="308" y="1087"/>
                  </a:lnTo>
                  <a:lnTo>
                    <a:pt x="0" y="1140"/>
                  </a:lnTo>
                  <a:lnTo>
                    <a:pt x="420" y="1153"/>
                  </a:lnTo>
                  <a:lnTo>
                    <a:pt x="180" y="1240"/>
                  </a:lnTo>
                  <a:lnTo>
                    <a:pt x="508" y="1193"/>
                  </a:lnTo>
                  <a:lnTo>
                    <a:pt x="233" y="1353"/>
                  </a:lnTo>
                  <a:lnTo>
                    <a:pt x="508" y="1283"/>
                  </a:lnTo>
                  <a:lnTo>
                    <a:pt x="363" y="1429"/>
                  </a:lnTo>
                  <a:lnTo>
                    <a:pt x="652" y="1283"/>
                  </a:lnTo>
                  <a:lnTo>
                    <a:pt x="613" y="1411"/>
                  </a:lnTo>
                  <a:lnTo>
                    <a:pt x="750" y="1302"/>
                  </a:lnTo>
                  <a:lnTo>
                    <a:pt x="711" y="1516"/>
                  </a:lnTo>
                  <a:lnTo>
                    <a:pt x="802" y="1347"/>
                  </a:lnTo>
                  <a:lnTo>
                    <a:pt x="802" y="1411"/>
                  </a:lnTo>
                  <a:lnTo>
                    <a:pt x="853" y="1313"/>
                  </a:lnTo>
                  <a:lnTo>
                    <a:pt x="858" y="1448"/>
                  </a:lnTo>
                  <a:lnTo>
                    <a:pt x="939" y="1299"/>
                  </a:lnTo>
                  <a:lnTo>
                    <a:pt x="1141" y="1480"/>
                  </a:lnTo>
                  <a:lnTo>
                    <a:pt x="1058" y="1275"/>
                  </a:lnTo>
                  <a:lnTo>
                    <a:pt x="1255" y="1387"/>
                  </a:lnTo>
                  <a:lnTo>
                    <a:pt x="1186" y="1272"/>
                  </a:lnTo>
                  <a:lnTo>
                    <a:pt x="1405" y="1411"/>
                  </a:lnTo>
                  <a:lnTo>
                    <a:pt x="1253" y="1224"/>
                  </a:lnTo>
                  <a:lnTo>
                    <a:pt x="1375" y="1275"/>
                  </a:lnTo>
                  <a:lnTo>
                    <a:pt x="1278" y="1166"/>
                  </a:lnTo>
                  <a:lnTo>
                    <a:pt x="1442" y="1188"/>
                  </a:lnTo>
                  <a:lnTo>
                    <a:pt x="1358" y="1140"/>
                  </a:lnTo>
                  <a:lnTo>
                    <a:pt x="1631" y="1166"/>
                  </a:lnTo>
                  <a:lnTo>
                    <a:pt x="1508" y="1093"/>
                  </a:lnTo>
                  <a:lnTo>
                    <a:pt x="1686" y="1058"/>
                  </a:lnTo>
                  <a:lnTo>
                    <a:pt x="1494" y="1026"/>
                  </a:lnTo>
                  <a:lnTo>
                    <a:pt x="1656" y="986"/>
                  </a:lnTo>
                  <a:lnTo>
                    <a:pt x="1430" y="964"/>
                  </a:lnTo>
                  <a:lnTo>
                    <a:pt x="1850" y="853"/>
                  </a:lnTo>
                  <a:lnTo>
                    <a:pt x="1420" y="893"/>
                  </a:lnTo>
                  <a:lnTo>
                    <a:pt x="1530" y="832"/>
                  </a:lnTo>
                  <a:lnTo>
                    <a:pt x="1303" y="859"/>
                  </a:lnTo>
                  <a:lnTo>
                    <a:pt x="1477" y="716"/>
                  </a:lnTo>
                  <a:lnTo>
                    <a:pt x="1333" y="768"/>
                  </a:lnTo>
                  <a:lnTo>
                    <a:pt x="1453" y="655"/>
                  </a:lnTo>
                  <a:lnTo>
                    <a:pt x="1200" y="752"/>
                  </a:lnTo>
                  <a:lnTo>
                    <a:pt x="1264" y="604"/>
                  </a:lnTo>
                  <a:lnTo>
                    <a:pt x="1139" y="716"/>
                  </a:lnTo>
                  <a:lnTo>
                    <a:pt x="1200" y="567"/>
                  </a:lnTo>
                  <a:lnTo>
                    <a:pt x="1056" y="684"/>
                  </a:lnTo>
                  <a:lnTo>
                    <a:pt x="1075" y="496"/>
                  </a:lnTo>
                  <a:lnTo>
                    <a:pt x="972" y="649"/>
                  </a:lnTo>
                  <a:lnTo>
                    <a:pt x="956" y="466"/>
                  </a:lnTo>
                  <a:lnTo>
                    <a:pt x="884" y="676"/>
                  </a:lnTo>
                  <a:lnTo>
                    <a:pt x="858" y="429"/>
                  </a:lnTo>
                  <a:lnTo>
                    <a:pt x="833" y="601"/>
                  </a:lnTo>
                  <a:lnTo>
                    <a:pt x="797" y="482"/>
                  </a:lnTo>
                  <a:lnTo>
                    <a:pt x="769" y="673"/>
                  </a:lnTo>
                  <a:lnTo>
                    <a:pt x="363" y="0"/>
                  </a:lnTo>
                  <a:lnTo>
                    <a:pt x="522" y="395"/>
                  </a:lnTo>
                  <a:lnTo>
                    <a:pt x="410" y="280"/>
                  </a:lnTo>
                  <a:lnTo>
                    <a:pt x="566" y="615"/>
                  </a:lnTo>
                  <a:lnTo>
                    <a:pt x="430" y="482"/>
                  </a:lnTo>
                  <a:lnTo>
                    <a:pt x="617" y="808"/>
                  </a:lnTo>
                  <a:lnTo>
                    <a:pt x="617" y="808"/>
                  </a:lnTo>
                  <a:close/>
                </a:path>
              </a:pathLst>
            </a:custGeom>
            <a:solidFill>
              <a:srgbClr val="FF99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55" name="Freeform 7"/>
            <p:cNvSpPr>
              <a:spLocks/>
            </p:cNvSpPr>
            <p:nvPr/>
          </p:nvSpPr>
          <p:spPr bwMode="auto">
            <a:xfrm>
              <a:off x="3411" y="1454"/>
              <a:ext cx="411" cy="283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39" y="138"/>
                </a:cxn>
                <a:cxn ang="0">
                  <a:pos x="33" y="282"/>
                </a:cxn>
                <a:cxn ang="0">
                  <a:pos x="137" y="282"/>
                </a:cxn>
                <a:cxn ang="0">
                  <a:pos x="367" y="217"/>
                </a:cxn>
                <a:cxn ang="0">
                  <a:pos x="399" y="190"/>
                </a:cxn>
                <a:cxn ang="0">
                  <a:pos x="372" y="118"/>
                </a:cxn>
                <a:cxn ang="0">
                  <a:pos x="412" y="0"/>
                </a:cxn>
                <a:cxn ang="0">
                  <a:pos x="333" y="14"/>
                </a:cxn>
                <a:cxn ang="0">
                  <a:pos x="171" y="59"/>
                </a:cxn>
                <a:cxn ang="0">
                  <a:pos x="65" y="46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412" h="282">
                  <a:moveTo>
                    <a:pt x="0" y="72"/>
                  </a:moveTo>
                  <a:lnTo>
                    <a:pt x="39" y="138"/>
                  </a:lnTo>
                  <a:lnTo>
                    <a:pt x="33" y="282"/>
                  </a:lnTo>
                  <a:lnTo>
                    <a:pt x="137" y="282"/>
                  </a:lnTo>
                  <a:lnTo>
                    <a:pt x="367" y="217"/>
                  </a:lnTo>
                  <a:lnTo>
                    <a:pt x="399" y="190"/>
                  </a:lnTo>
                  <a:lnTo>
                    <a:pt x="372" y="118"/>
                  </a:lnTo>
                  <a:lnTo>
                    <a:pt x="412" y="0"/>
                  </a:lnTo>
                  <a:lnTo>
                    <a:pt x="333" y="14"/>
                  </a:lnTo>
                  <a:lnTo>
                    <a:pt x="171" y="59"/>
                  </a:lnTo>
                  <a:lnTo>
                    <a:pt x="65" y="46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D8F2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56" name="Freeform 8"/>
            <p:cNvSpPr>
              <a:spLocks/>
            </p:cNvSpPr>
            <p:nvPr/>
          </p:nvSpPr>
          <p:spPr bwMode="auto">
            <a:xfrm>
              <a:off x="4277" y="936"/>
              <a:ext cx="476" cy="195"/>
            </a:xfrm>
            <a:custGeom>
              <a:avLst/>
              <a:gdLst/>
              <a:ahLst/>
              <a:cxnLst>
                <a:cxn ang="0">
                  <a:pos x="4" y="123"/>
                </a:cxn>
                <a:cxn ang="0">
                  <a:pos x="476" y="194"/>
                </a:cxn>
                <a:cxn ang="0">
                  <a:pos x="407" y="96"/>
                </a:cxn>
                <a:cxn ang="0">
                  <a:pos x="369" y="19"/>
                </a:cxn>
                <a:cxn ang="0">
                  <a:pos x="240" y="0"/>
                </a:cxn>
                <a:cxn ang="0">
                  <a:pos x="126" y="29"/>
                </a:cxn>
                <a:cxn ang="0">
                  <a:pos x="0" y="100"/>
                </a:cxn>
                <a:cxn ang="0">
                  <a:pos x="4" y="123"/>
                </a:cxn>
                <a:cxn ang="0">
                  <a:pos x="4" y="123"/>
                </a:cxn>
              </a:cxnLst>
              <a:rect l="0" t="0" r="r" b="b"/>
              <a:pathLst>
                <a:path w="476" h="194">
                  <a:moveTo>
                    <a:pt x="4" y="123"/>
                  </a:moveTo>
                  <a:lnTo>
                    <a:pt x="476" y="194"/>
                  </a:lnTo>
                  <a:lnTo>
                    <a:pt x="407" y="96"/>
                  </a:lnTo>
                  <a:lnTo>
                    <a:pt x="369" y="19"/>
                  </a:lnTo>
                  <a:lnTo>
                    <a:pt x="240" y="0"/>
                  </a:lnTo>
                  <a:lnTo>
                    <a:pt x="126" y="29"/>
                  </a:lnTo>
                  <a:lnTo>
                    <a:pt x="0" y="100"/>
                  </a:lnTo>
                  <a:lnTo>
                    <a:pt x="4" y="123"/>
                  </a:lnTo>
                  <a:lnTo>
                    <a:pt x="4" y="123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57" name="Freeform 9"/>
            <p:cNvSpPr>
              <a:spLocks/>
            </p:cNvSpPr>
            <p:nvPr/>
          </p:nvSpPr>
          <p:spPr bwMode="auto">
            <a:xfrm>
              <a:off x="3915" y="1044"/>
              <a:ext cx="1053" cy="584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23" y="252"/>
                </a:cxn>
                <a:cxn ang="0">
                  <a:pos x="103" y="268"/>
                </a:cxn>
                <a:cxn ang="0">
                  <a:pos x="181" y="300"/>
                </a:cxn>
                <a:cxn ang="0">
                  <a:pos x="307" y="422"/>
                </a:cxn>
                <a:cxn ang="0">
                  <a:pos x="384" y="500"/>
                </a:cxn>
                <a:cxn ang="0">
                  <a:pos x="665" y="558"/>
                </a:cxn>
                <a:cxn ang="0">
                  <a:pos x="856" y="497"/>
                </a:cxn>
                <a:cxn ang="0">
                  <a:pos x="885" y="585"/>
                </a:cxn>
                <a:cxn ang="0">
                  <a:pos x="1052" y="529"/>
                </a:cxn>
                <a:cxn ang="0">
                  <a:pos x="965" y="520"/>
                </a:cxn>
                <a:cxn ang="0">
                  <a:pos x="1020" y="468"/>
                </a:cxn>
                <a:cxn ang="0">
                  <a:pos x="1030" y="378"/>
                </a:cxn>
                <a:cxn ang="0">
                  <a:pos x="988" y="323"/>
                </a:cxn>
                <a:cxn ang="0">
                  <a:pos x="891" y="307"/>
                </a:cxn>
                <a:cxn ang="0">
                  <a:pos x="891" y="236"/>
                </a:cxn>
                <a:cxn ang="0">
                  <a:pos x="865" y="122"/>
                </a:cxn>
                <a:cxn ang="0">
                  <a:pos x="752" y="51"/>
                </a:cxn>
                <a:cxn ang="0">
                  <a:pos x="679" y="9"/>
                </a:cxn>
                <a:cxn ang="0">
                  <a:pos x="553" y="0"/>
                </a:cxn>
                <a:cxn ang="0">
                  <a:pos x="426" y="16"/>
                </a:cxn>
                <a:cxn ang="0">
                  <a:pos x="371" y="16"/>
                </a:cxn>
                <a:cxn ang="0">
                  <a:pos x="290" y="122"/>
                </a:cxn>
                <a:cxn ang="0">
                  <a:pos x="233" y="103"/>
                </a:cxn>
                <a:cxn ang="0">
                  <a:pos x="123" y="113"/>
                </a:cxn>
                <a:cxn ang="0">
                  <a:pos x="52" y="158"/>
                </a:cxn>
                <a:cxn ang="0">
                  <a:pos x="39" y="184"/>
                </a:cxn>
                <a:cxn ang="0">
                  <a:pos x="0" y="168"/>
                </a:cxn>
                <a:cxn ang="0">
                  <a:pos x="0" y="168"/>
                </a:cxn>
              </a:cxnLst>
              <a:rect l="0" t="0" r="r" b="b"/>
              <a:pathLst>
                <a:path w="1052" h="585">
                  <a:moveTo>
                    <a:pt x="0" y="168"/>
                  </a:moveTo>
                  <a:lnTo>
                    <a:pt x="23" y="252"/>
                  </a:lnTo>
                  <a:lnTo>
                    <a:pt x="103" y="268"/>
                  </a:lnTo>
                  <a:lnTo>
                    <a:pt x="181" y="300"/>
                  </a:lnTo>
                  <a:lnTo>
                    <a:pt x="307" y="422"/>
                  </a:lnTo>
                  <a:lnTo>
                    <a:pt x="384" y="500"/>
                  </a:lnTo>
                  <a:lnTo>
                    <a:pt x="665" y="558"/>
                  </a:lnTo>
                  <a:lnTo>
                    <a:pt x="856" y="497"/>
                  </a:lnTo>
                  <a:lnTo>
                    <a:pt x="885" y="585"/>
                  </a:lnTo>
                  <a:lnTo>
                    <a:pt x="1052" y="529"/>
                  </a:lnTo>
                  <a:lnTo>
                    <a:pt x="965" y="520"/>
                  </a:lnTo>
                  <a:lnTo>
                    <a:pt x="1020" y="468"/>
                  </a:lnTo>
                  <a:lnTo>
                    <a:pt x="1030" y="378"/>
                  </a:lnTo>
                  <a:lnTo>
                    <a:pt x="988" y="323"/>
                  </a:lnTo>
                  <a:lnTo>
                    <a:pt x="891" y="307"/>
                  </a:lnTo>
                  <a:lnTo>
                    <a:pt x="891" y="236"/>
                  </a:lnTo>
                  <a:lnTo>
                    <a:pt x="865" y="122"/>
                  </a:lnTo>
                  <a:lnTo>
                    <a:pt x="752" y="51"/>
                  </a:lnTo>
                  <a:lnTo>
                    <a:pt x="679" y="9"/>
                  </a:lnTo>
                  <a:lnTo>
                    <a:pt x="553" y="0"/>
                  </a:lnTo>
                  <a:lnTo>
                    <a:pt x="426" y="16"/>
                  </a:lnTo>
                  <a:lnTo>
                    <a:pt x="371" y="16"/>
                  </a:lnTo>
                  <a:lnTo>
                    <a:pt x="290" y="122"/>
                  </a:lnTo>
                  <a:lnTo>
                    <a:pt x="233" y="103"/>
                  </a:lnTo>
                  <a:lnTo>
                    <a:pt x="123" y="113"/>
                  </a:lnTo>
                  <a:lnTo>
                    <a:pt x="52" y="158"/>
                  </a:lnTo>
                  <a:lnTo>
                    <a:pt x="39" y="184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A57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58" name="Freeform 10"/>
            <p:cNvSpPr>
              <a:spLocks/>
            </p:cNvSpPr>
            <p:nvPr/>
          </p:nvSpPr>
          <p:spPr bwMode="auto">
            <a:xfrm>
              <a:off x="4029" y="773"/>
              <a:ext cx="1001" cy="611"/>
            </a:xfrm>
            <a:custGeom>
              <a:avLst/>
              <a:gdLst/>
              <a:ahLst/>
              <a:cxnLst>
                <a:cxn ang="0">
                  <a:pos x="322" y="0"/>
                </a:cxn>
                <a:cxn ang="0">
                  <a:pos x="451" y="143"/>
                </a:cxn>
                <a:cxn ang="0">
                  <a:pos x="535" y="148"/>
                </a:cxn>
                <a:cxn ang="0">
                  <a:pos x="652" y="175"/>
                </a:cxn>
                <a:cxn ang="0">
                  <a:pos x="707" y="220"/>
                </a:cxn>
                <a:cxn ang="0">
                  <a:pos x="835" y="236"/>
                </a:cxn>
                <a:cxn ang="0">
                  <a:pos x="977" y="191"/>
                </a:cxn>
                <a:cxn ang="0">
                  <a:pos x="1000" y="210"/>
                </a:cxn>
                <a:cxn ang="0">
                  <a:pos x="897" y="340"/>
                </a:cxn>
                <a:cxn ang="0">
                  <a:pos x="799" y="417"/>
                </a:cxn>
                <a:cxn ang="0">
                  <a:pos x="865" y="466"/>
                </a:cxn>
                <a:cxn ang="0">
                  <a:pos x="971" y="494"/>
                </a:cxn>
                <a:cxn ang="0">
                  <a:pos x="874" y="611"/>
                </a:cxn>
                <a:cxn ang="0">
                  <a:pos x="760" y="581"/>
                </a:cxn>
                <a:cxn ang="0">
                  <a:pos x="771" y="498"/>
                </a:cxn>
                <a:cxn ang="0">
                  <a:pos x="732" y="368"/>
                </a:cxn>
                <a:cxn ang="0">
                  <a:pos x="638" y="249"/>
                </a:cxn>
                <a:cxn ang="0">
                  <a:pos x="593" y="226"/>
                </a:cxn>
                <a:cxn ang="0">
                  <a:pos x="561" y="181"/>
                </a:cxn>
                <a:cxn ang="0">
                  <a:pos x="483" y="181"/>
                </a:cxn>
                <a:cxn ang="0">
                  <a:pos x="389" y="181"/>
                </a:cxn>
                <a:cxn ang="0">
                  <a:pos x="345" y="210"/>
                </a:cxn>
                <a:cxn ang="0">
                  <a:pos x="267" y="285"/>
                </a:cxn>
                <a:cxn ang="0">
                  <a:pos x="183" y="398"/>
                </a:cxn>
                <a:cxn ang="0">
                  <a:pos x="112" y="368"/>
                </a:cxn>
                <a:cxn ang="0">
                  <a:pos x="34" y="384"/>
                </a:cxn>
                <a:cxn ang="0">
                  <a:pos x="25" y="333"/>
                </a:cxn>
                <a:cxn ang="0">
                  <a:pos x="0" y="220"/>
                </a:cxn>
                <a:cxn ang="0">
                  <a:pos x="99" y="249"/>
                </a:cxn>
                <a:cxn ang="0">
                  <a:pos x="254" y="253"/>
                </a:cxn>
                <a:cxn ang="0">
                  <a:pos x="286" y="201"/>
                </a:cxn>
                <a:cxn ang="0">
                  <a:pos x="299" y="65"/>
                </a:cxn>
                <a:cxn ang="0">
                  <a:pos x="322" y="0"/>
                </a:cxn>
                <a:cxn ang="0">
                  <a:pos x="322" y="0"/>
                </a:cxn>
              </a:cxnLst>
              <a:rect l="0" t="0" r="r" b="b"/>
              <a:pathLst>
                <a:path w="1000" h="611">
                  <a:moveTo>
                    <a:pt x="322" y="0"/>
                  </a:moveTo>
                  <a:lnTo>
                    <a:pt x="451" y="143"/>
                  </a:lnTo>
                  <a:lnTo>
                    <a:pt x="535" y="148"/>
                  </a:lnTo>
                  <a:lnTo>
                    <a:pt x="652" y="175"/>
                  </a:lnTo>
                  <a:lnTo>
                    <a:pt x="707" y="220"/>
                  </a:lnTo>
                  <a:lnTo>
                    <a:pt x="835" y="236"/>
                  </a:lnTo>
                  <a:lnTo>
                    <a:pt x="977" y="191"/>
                  </a:lnTo>
                  <a:lnTo>
                    <a:pt x="1000" y="210"/>
                  </a:lnTo>
                  <a:lnTo>
                    <a:pt x="897" y="340"/>
                  </a:lnTo>
                  <a:lnTo>
                    <a:pt x="799" y="417"/>
                  </a:lnTo>
                  <a:lnTo>
                    <a:pt x="865" y="466"/>
                  </a:lnTo>
                  <a:lnTo>
                    <a:pt x="971" y="494"/>
                  </a:lnTo>
                  <a:lnTo>
                    <a:pt x="874" y="611"/>
                  </a:lnTo>
                  <a:lnTo>
                    <a:pt x="760" y="581"/>
                  </a:lnTo>
                  <a:lnTo>
                    <a:pt x="771" y="498"/>
                  </a:lnTo>
                  <a:lnTo>
                    <a:pt x="732" y="368"/>
                  </a:lnTo>
                  <a:lnTo>
                    <a:pt x="638" y="249"/>
                  </a:lnTo>
                  <a:lnTo>
                    <a:pt x="593" y="226"/>
                  </a:lnTo>
                  <a:lnTo>
                    <a:pt x="561" y="181"/>
                  </a:lnTo>
                  <a:lnTo>
                    <a:pt x="483" y="181"/>
                  </a:lnTo>
                  <a:lnTo>
                    <a:pt x="389" y="181"/>
                  </a:lnTo>
                  <a:lnTo>
                    <a:pt x="345" y="210"/>
                  </a:lnTo>
                  <a:lnTo>
                    <a:pt x="267" y="285"/>
                  </a:lnTo>
                  <a:lnTo>
                    <a:pt x="183" y="398"/>
                  </a:lnTo>
                  <a:lnTo>
                    <a:pt x="112" y="368"/>
                  </a:lnTo>
                  <a:lnTo>
                    <a:pt x="34" y="384"/>
                  </a:lnTo>
                  <a:lnTo>
                    <a:pt x="25" y="333"/>
                  </a:lnTo>
                  <a:lnTo>
                    <a:pt x="0" y="220"/>
                  </a:lnTo>
                  <a:lnTo>
                    <a:pt x="99" y="249"/>
                  </a:lnTo>
                  <a:lnTo>
                    <a:pt x="254" y="253"/>
                  </a:lnTo>
                  <a:lnTo>
                    <a:pt x="286" y="201"/>
                  </a:lnTo>
                  <a:lnTo>
                    <a:pt x="299" y="65"/>
                  </a:lnTo>
                  <a:lnTo>
                    <a:pt x="322" y="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D9B3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59" name="Freeform 11"/>
            <p:cNvSpPr>
              <a:spLocks/>
            </p:cNvSpPr>
            <p:nvPr/>
          </p:nvSpPr>
          <p:spPr bwMode="auto">
            <a:xfrm>
              <a:off x="4562" y="722"/>
              <a:ext cx="141" cy="291"/>
            </a:xfrm>
            <a:custGeom>
              <a:avLst/>
              <a:gdLst/>
              <a:ahLst/>
              <a:cxnLst>
                <a:cxn ang="0">
                  <a:pos x="0" y="199"/>
                </a:cxn>
                <a:cxn ang="0">
                  <a:pos x="46" y="284"/>
                </a:cxn>
                <a:cxn ang="0">
                  <a:pos x="94" y="235"/>
                </a:cxn>
                <a:cxn ang="0">
                  <a:pos x="123" y="194"/>
                </a:cxn>
                <a:cxn ang="0">
                  <a:pos x="142" y="71"/>
                </a:cxn>
                <a:cxn ang="0">
                  <a:pos x="126" y="12"/>
                </a:cxn>
                <a:cxn ang="0">
                  <a:pos x="55" y="0"/>
                </a:cxn>
                <a:cxn ang="0">
                  <a:pos x="23" y="126"/>
                </a:cxn>
                <a:cxn ang="0">
                  <a:pos x="0" y="199"/>
                </a:cxn>
                <a:cxn ang="0">
                  <a:pos x="0" y="199"/>
                </a:cxn>
              </a:cxnLst>
              <a:rect l="0" t="0" r="r" b="b"/>
              <a:pathLst>
                <a:path w="142" h="284">
                  <a:moveTo>
                    <a:pt x="0" y="199"/>
                  </a:moveTo>
                  <a:lnTo>
                    <a:pt x="46" y="284"/>
                  </a:lnTo>
                  <a:lnTo>
                    <a:pt x="94" y="235"/>
                  </a:lnTo>
                  <a:lnTo>
                    <a:pt x="123" y="194"/>
                  </a:lnTo>
                  <a:lnTo>
                    <a:pt x="142" y="71"/>
                  </a:lnTo>
                  <a:lnTo>
                    <a:pt x="126" y="12"/>
                  </a:lnTo>
                  <a:lnTo>
                    <a:pt x="55" y="0"/>
                  </a:lnTo>
                  <a:lnTo>
                    <a:pt x="23" y="126"/>
                  </a:lnTo>
                  <a:lnTo>
                    <a:pt x="0" y="199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rgbClr val="EBC5B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60" name="Freeform 12"/>
            <p:cNvSpPr>
              <a:spLocks/>
            </p:cNvSpPr>
            <p:nvPr/>
          </p:nvSpPr>
          <p:spPr bwMode="auto">
            <a:xfrm>
              <a:off x="3975" y="1403"/>
              <a:ext cx="75" cy="97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26" y="99"/>
                </a:cxn>
                <a:cxn ang="0">
                  <a:pos x="75" y="67"/>
                </a:cxn>
                <a:cxn ang="0">
                  <a:pos x="52" y="0"/>
                </a:cxn>
                <a:cxn ang="0">
                  <a:pos x="0" y="37"/>
                </a:cxn>
                <a:cxn ang="0">
                  <a:pos x="0" y="37"/>
                </a:cxn>
              </a:cxnLst>
              <a:rect l="0" t="0" r="r" b="b"/>
              <a:pathLst>
                <a:path w="75" h="99">
                  <a:moveTo>
                    <a:pt x="0" y="37"/>
                  </a:moveTo>
                  <a:lnTo>
                    <a:pt x="26" y="99"/>
                  </a:lnTo>
                  <a:lnTo>
                    <a:pt x="75" y="67"/>
                  </a:lnTo>
                  <a:lnTo>
                    <a:pt x="52" y="0"/>
                  </a:lnTo>
                  <a:lnTo>
                    <a:pt x="0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D9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61" name="Freeform 13"/>
            <p:cNvSpPr>
              <a:spLocks/>
            </p:cNvSpPr>
            <p:nvPr/>
          </p:nvSpPr>
          <p:spPr bwMode="auto">
            <a:xfrm>
              <a:off x="5033" y="2243"/>
              <a:ext cx="66" cy="78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3" y="79"/>
                </a:cxn>
                <a:cxn ang="0">
                  <a:pos x="66" y="37"/>
                </a:cxn>
                <a:cxn ang="0">
                  <a:pos x="43" y="0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66" h="79">
                  <a:moveTo>
                    <a:pt x="0" y="20"/>
                  </a:moveTo>
                  <a:lnTo>
                    <a:pt x="23" y="79"/>
                  </a:lnTo>
                  <a:lnTo>
                    <a:pt x="66" y="37"/>
                  </a:lnTo>
                  <a:lnTo>
                    <a:pt x="43" y="0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D8F2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62" name="Freeform 14"/>
            <p:cNvSpPr>
              <a:spLocks/>
            </p:cNvSpPr>
            <p:nvPr/>
          </p:nvSpPr>
          <p:spPr bwMode="auto">
            <a:xfrm>
              <a:off x="4619" y="1685"/>
              <a:ext cx="84" cy="85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12" y="27"/>
                </a:cxn>
                <a:cxn ang="0">
                  <a:pos x="78" y="0"/>
                </a:cxn>
                <a:cxn ang="0">
                  <a:pos x="84" y="56"/>
                </a:cxn>
                <a:cxn ang="0">
                  <a:pos x="0" y="85"/>
                </a:cxn>
                <a:cxn ang="0">
                  <a:pos x="0" y="85"/>
                </a:cxn>
              </a:cxnLst>
              <a:rect l="0" t="0" r="r" b="b"/>
              <a:pathLst>
                <a:path w="84" h="85">
                  <a:moveTo>
                    <a:pt x="0" y="85"/>
                  </a:moveTo>
                  <a:lnTo>
                    <a:pt x="12" y="27"/>
                  </a:lnTo>
                  <a:lnTo>
                    <a:pt x="78" y="0"/>
                  </a:lnTo>
                  <a:lnTo>
                    <a:pt x="84" y="56"/>
                  </a:lnTo>
                  <a:lnTo>
                    <a:pt x="0" y="85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D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63" name="Freeform 15"/>
            <p:cNvSpPr>
              <a:spLocks/>
            </p:cNvSpPr>
            <p:nvPr/>
          </p:nvSpPr>
          <p:spPr bwMode="auto">
            <a:xfrm>
              <a:off x="4777" y="2571"/>
              <a:ext cx="248" cy="163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96" y="164"/>
                </a:cxn>
                <a:cxn ang="0">
                  <a:pos x="248" y="121"/>
                </a:cxn>
                <a:cxn ang="0">
                  <a:pos x="55" y="0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248" h="164">
                  <a:moveTo>
                    <a:pt x="0" y="42"/>
                  </a:moveTo>
                  <a:lnTo>
                    <a:pt x="196" y="164"/>
                  </a:lnTo>
                  <a:lnTo>
                    <a:pt x="248" y="121"/>
                  </a:lnTo>
                  <a:lnTo>
                    <a:pt x="55" y="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D9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64" name="Freeform 16"/>
            <p:cNvSpPr>
              <a:spLocks/>
            </p:cNvSpPr>
            <p:nvPr/>
          </p:nvSpPr>
          <p:spPr bwMode="auto">
            <a:xfrm>
              <a:off x="4063" y="2818"/>
              <a:ext cx="91" cy="100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52" y="0"/>
                </a:cxn>
                <a:cxn ang="0">
                  <a:pos x="91" y="60"/>
                </a:cxn>
                <a:cxn ang="0">
                  <a:pos x="19" y="106"/>
                </a:cxn>
                <a:cxn ang="0">
                  <a:pos x="0" y="46"/>
                </a:cxn>
                <a:cxn ang="0">
                  <a:pos x="0" y="46"/>
                </a:cxn>
              </a:cxnLst>
              <a:rect l="0" t="0" r="r" b="b"/>
              <a:pathLst>
                <a:path w="91" h="106">
                  <a:moveTo>
                    <a:pt x="0" y="46"/>
                  </a:moveTo>
                  <a:lnTo>
                    <a:pt x="52" y="0"/>
                  </a:lnTo>
                  <a:lnTo>
                    <a:pt x="91" y="60"/>
                  </a:lnTo>
                  <a:lnTo>
                    <a:pt x="19" y="106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E5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65" name="Freeform 17"/>
            <p:cNvSpPr>
              <a:spLocks/>
            </p:cNvSpPr>
            <p:nvPr/>
          </p:nvSpPr>
          <p:spPr bwMode="auto">
            <a:xfrm>
              <a:off x="3196" y="2122"/>
              <a:ext cx="78" cy="88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35" y="0"/>
                </a:cxn>
                <a:cxn ang="0">
                  <a:pos x="77" y="42"/>
                </a:cxn>
                <a:cxn ang="0">
                  <a:pos x="42" y="79"/>
                </a:cxn>
                <a:cxn ang="0">
                  <a:pos x="0" y="33"/>
                </a:cxn>
                <a:cxn ang="0">
                  <a:pos x="0" y="33"/>
                </a:cxn>
              </a:cxnLst>
              <a:rect l="0" t="0" r="r" b="b"/>
              <a:pathLst>
                <a:path w="77" h="79">
                  <a:moveTo>
                    <a:pt x="0" y="33"/>
                  </a:moveTo>
                  <a:lnTo>
                    <a:pt x="35" y="0"/>
                  </a:lnTo>
                  <a:lnTo>
                    <a:pt x="77" y="42"/>
                  </a:lnTo>
                  <a:lnTo>
                    <a:pt x="42" y="79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2E5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66" name="Freeform 18"/>
            <p:cNvSpPr>
              <a:spLocks/>
            </p:cNvSpPr>
            <p:nvPr/>
          </p:nvSpPr>
          <p:spPr bwMode="auto">
            <a:xfrm>
              <a:off x="3008" y="2560"/>
              <a:ext cx="147" cy="116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79" y="0"/>
                </a:cxn>
                <a:cxn ang="0">
                  <a:pos x="146" y="37"/>
                </a:cxn>
                <a:cxn ang="0">
                  <a:pos x="65" y="118"/>
                </a:cxn>
                <a:cxn ang="0">
                  <a:pos x="0" y="73"/>
                </a:cxn>
                <a:cxn ang="0">
                  <a:pos x="0" y="73"/>
                </a:cxn>
              </a:cxnLst>
              <a:rect l="0" t="0" r="r" b="b"/>
              <a:pathLst>
                <a:path w="146" h="118">
                  <a:moveTo>
                    <a:pt x="0" y="73"/>
                  </a:moveTo>
                  <a:lnTo>
                    <a:pt x="79" y="0"/>
                  </a:lnTo>
                  <a:lnTo>
                    <a:pt x="146" y="37"/>
                  </a:lnTo>
                  <a:lnTo>
                    <a:pt x="65" y="118"/>
                  </a:lnTo>
                  <a:lnTo>
                    <a:pt x="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67" name="Freeform 19"/>
            <p:cNvSpPr>
              <a:spLocks/>
            </p:cNvSpPr>
            <p:nvPr/>
          </p:nvSpPr>
          <p:spPr bwMode="auto">
            <a:xfrm>
              <a:off x="5092" y="1232"/>
              <a:ext cx="137" cy="178"/>
            </a:xfrm>
            <a:custGeom>
              <a:avLst/>
              <a:gdLst/>
              <a:ahLst/>
              <a:cxnLst>
                <a:cxn ang="0">
                  <a:pos x="0" y="150"/>
                </a:cxn>
                <a:cxn ang="0">
                  <a:pos x="98" y="0"/>
                </a:cxn>
                <a:cxn ang="0">
                  <a:pos x="137" y="72"/>
                </a:cxn>
                <a:cxn ang="0">
                  <a:pos x="53" y="143"/>
                </a:cxn>
                <a:cxn ang="0">
                  <a:pos x="40" y="176"/>
                </a:cxn>
                <a:cxn ang="0">
                  <a:pos x="0" y="150"/>
                </a:cxn>
                <a:cxn ang="0">
                  <a:pos x="0" y="150"/>
                </a:cxn>
              </a:cxnLst>
              <a:rect l="0" t="0" r="r" b="b"/>
              <a:pathLst>
                <a:path w="137" h="176">
                  <a:moveTo>
                    <a:pt x="0" y="150"/>
                  </a:moveTo>
                  <a:lnTo>
                    <a:pt x="98" y="0"/>
                  </a:lnTo>
                  <a:lnTo>
                    <a:pt x="137" y="72"/>
                  </a:lnTo>
                  <a:lnTo>
                    <a:pt x="53" y="143"/>
                  </a:lnTo>
                  <a:lnTo>
                    <a:pt x="40" y="176"/>
                  </a:lnTo>
                  <a:lnTo>
                    <a:pt x="0" y="150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D8F2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68" name="Freeform 20"/>
            <p:cNvSpPr>
              <a:spLocks/>
            </p:cNvSpPr>
            <p:nvPr/>
          </p:nvSpPr>
          <p:spPr bwMode="auto">
            <a:xfrm>
              <a:off x="4865" y="1581"/>
              <a:ext cx="411" cy="473"/>
            </a:xfrm>
            <a:custGeom>
              <a:avLst/>
              <a:gdLst/>
              <a:ahLst/>
              <a:cxnLst>
                <a:cxn ang="0">
                  <a:pos x="261" y="0"/>
                </a:cxn>
                <a:cxn ang="0">
                  <a:pos x="176" y="111"/>
                </a:cxn>
                <a:cxn ang="0">
                  <a:pos x="130" y="170"/>
                </a:cxn>
                <a:cxn ang="0">
                  <a:pos x="0" y="229"/>
                </a:cxn>
                <a:cxn ang="0">
                  <a:pos x="85" y="393"/>
                </a:cxn>
                <a:cxn ang="0">
                  <a:pos x="189" y="464"/>
                </a:cxn>
                <a:cxn ang="0">
                  <a:pos x="274" y="372"/>
                </a:cxn>
                <a:cxn ang="0">
                  <a:pos x="365" y="314"/>
                </a:cxn>
                <a:cxn ang="0">
                  <a:pos x="411" y="170"/>
                </a:cxn>
                <a:cxn ang="0">
                  <a:pos x="307" y="78"/>
                </a:cxn>
                <a:cxn ang="0">
                  <a:pos x="261" y="0"/>
                </a:cxn>
                <a:cxn ang="0">
                  <a:pos x="261" y="0"/>
                </a:cxn>
              </a:cxnLst>
              <a:rect l="0" t="0" r="r" b="b"/>
              <a:pathLst>
                <a:path w="411" h="464">
                  <a:moveTo>
                    <a:pt x="261" y="0"/>
                  </a:moveTo>
                  <a:lnTo>
                    <a:pt x="176" y="111"/>
                  </a:lnTo>
                  <a:lnTo>
                    <a:pt x="130" y="170"/>
                  </a:lnTo>
                  <a:lnTo>
                    <a:pt x="0" y="229"/>
                  </a:lnTo>
                  <a:lnTo>
                    <a:pt x="85" y="393"/>
                  </a:lnTo>
                  <a:lnTo>
                    <a:pt x="189" y="464"/>
                  </a:lnTo>
                  <a:lnTo>
                    <a:pt x="274" y="372"/>
                  </a:lnTo>
                  <a:lnTo>
                    <a:pt x="365" y="314"/>
                  </a:lnTo>
                  <a:lnTo>
                    <a:pt x="411" y="170"/>
                  </a:lnTo>
                  <a:lnTo>
                    <a:pt x="307" y="78"/>
                  </a:lnTo>
                  <a:lnTo>
                    <a:pt x="261" y="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2E5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69" name="Freeform 21"/>
            <p:cNvSpPr>
              <a:spLocks/>
            </p:cNvSpPr>
            <p:nvPr/>
          </p:nvSpPr>
          <p:spPr bwMode="auto">
            <a:xfrm>
              <a:off x="3587" y="925"/>
              <a:ext cx="314" cy="347"/>
            </a:xfrm>
            <a:custGeom>
              <a:avLst/>
              <a:gdLst/>
              <a:ahLst/>
              <a:cxnLst>
                <a:cxn ang="0">
                  <a:pos x="0" y="275"/>
                </a:cxn>
                <a:cxn ang="0">
                  <a:pos x="92" y="125"/>
                </a:cxn>
                <a:cxn ang="0">
                  <a:pos x="79" y="52"/>
                </a:cxn>
                <a:cxn ang="0">
                  <a:pos x="184" y="72"/>
                </a:cxn>
                <a:cxn ang="0">
                  <a:pos x="314" y="0"/>
                </a:cxn>
                <a:cxn ang="0">
                  <a:pos x="236" y="190"/>
                </a:cxn>
                <a:cxn ang="0">
                  <a:pos x="184" y="287"/>
                </a:cxn>
                <a:cxn ang="0">
                  <a:pos x="196" y="347"/>
                </a:cxn>
                <a:cxn ang="0">
                  <a:pos x="118" y="327"/>
                </a:cxn>
                <a:cxn ang="0">
                  <a:pos x="0" y="275"/>
                </a:cxn>
                <a:cxn ang="0">
                  <a:pos x="0" y="275"/>
                </a:cxn>
              </a:cxnLst>
              <a:rect l="0" t="0" r="r" b="b"/>
              <a:pathLst>
                <a:path w="314" h="347">
                  <a:moveTo>
                    <a:pt x="0" y="275"/>
                  </a:moveTo>
                  <a:lnTo>
                    <a:pt x="92" y="125"/>
                  </a:lnTo>
                  <a:lnTo>
                    <a:pt x="79" y="52"/>
                  </a:lnTo>
                  <a:lnTo>
                    <a:pt x="184" y="72"/>
                  </a:lnTo>
                  <a:lnTo>
                    <a:pt x="314" y="0"/>
                  </a:lnTo>
                  <a:lnTo>
                    <a:pt x="236" y="190"/>
                  </a:lnTo>
                  <a:lnTo>
                    <a:pt x="184" y="287"/>
                  </a:lnTo>
                  <a:lnTo>
                    <a:pt x="196" y="347"/>
                  </a:lnTo>
                  <a:lnTo>
                    <a:pt x="118" y="327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70" name="Freeform 22"/>
            <p:cNvSpPr>
              <a:spLocks/>
            </p:cNvSpPr>
            <p:nvPr/>
          </p:nvSpPr>
          <p:spPr bwMode="auto">
            <a:xfrm>
              <a:off x="4161" y="879"/>
              <a:ext cx="247" cy="76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0" y="26"/>
                </a:cxn>
                <a:cxn ang="0">
                  <a:pos x="10" y="60"/>
                </a:cxn>
                <a:cxn ang="0">
                  <a:pos x="98" y="42"/>
                </a:cxn>
                <a:cxn ang="0">
                  <a:pos x="230" y="77"/>
                </a:cxn>
                <a:cxn ang="0">
                  <a:pos x="246" y="64"/>
                </a:cxn>
                <a:cxn ang="0">
                  <a:pos x="98" y="6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246" h="77">
                  <a:moveTo>
                    <a:pt x="23" y="0"/>
                  </a:moveTo>
                  <a:lnTo>
                    <a:pt x="0" y="26"/>
                  </a:lnTo>
                  <a:lnTo>
                    <a:pt x="10" y="60"/>
                  </a:lnTo>
                  <a:lnTo>
                    <a:pt x="98" y="42"/>
                  </a:lnTo>
                  <a:lnTo>
                    <a:pt x="230" y="77"/>
                  </a:lnTo>
                  <a:lnTo>
                    <a:pt x="246" y="64"/>
                  </a:lnTo>
                  <a:lnTo>
                    <a:pt x="98" y="6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A57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71" name="Freeform 23"/>
            <p:cNvSpPr>
              <a:spLocks/>
            </p:cNvSpPr>
            <p:nvPr/>
          </p:nvSpPr>
          <p:spPr bwMode="auto">
            <a:xfrm>
              <a:off x="3364" y="1520"/>
              <a:ext cx="1327" cy="1155"/>
            </a:xfrm>
            <a:custGeom>
              <a:avLst/>
              <a:gdLst/>
              <a:ahLst/>
              <a:cxnLst>
                <a:cxn ang="0">
                  <a:pos x="118" y="519"/>
                </a:cxn>
                <a:cxn ang="0">
                  <a:pos x="163" y="660"/>
                </a:cxn>
                <a:cxn ang="0">
                  <a:pos x="194" y="743"/>
                </a:cxn>
                <a:cxn ang="0">
                  <a:pos x="78" y="822"/>
                </a:cxn>
                <a:cxn ang="0">
                  <a:pos x="0" y="868"/>
                </a:cxn>
                <a:cxn ang="0">
                  <a:pos x="130" y="945"/>
                </a:cxn>
                <a:cxn ang="0">
                  <a:pos x="168" y="1029"/>
                </a:cxn>
                <a:cxn ang="0">
                  <a:pos x="262" y="1088"/>
                </a:cxn>
                <a:cxn ang="0">
                  <a:pos x="440" y="1074"/>
                </a:cxn>
                <a:cxn ang="0">
                  <a:pos x="510" y="1155"/>
                </a:cxn>
                <a:cxn ang="0">
                  <a:pos x="575" y="1074"/>
                </a:cxn>
                <a:cxn ang="0">
                  <a:pos x="616" y="1103"/>
                </a:cxn>
                <a:cxn ang="0">
                  <a:pos x="818" y="1127"/>
                </a:cxn>
                <a:cxn ang="0">
                  <a:pos x="901" y="1056"/>
                </a:cxn>
                <a:cxn ang="0">
                  <a:pos x="1007" y="1074"/>
                </a:cxn>
                <a:cxn ang="0">
                  <a:pos x="986" y="971"/>
                </a:cxn>
                <a:cxn ang="0">
                  <a:pos x="1034" y="904"/>
                </a:cxn>
                <a:cxn ang="0">
                  <a:pos x="1169" y="888"/>
                </a:cxn>
                <a:cxn ang="0">
                  <a:pos x="1209" y="806"/>
                </a:cxn>
                <a:cxn ang="0">
                  <a:pos x="1187" y="751"/>
                </a:cxn>
                <a:cxn ang="0">
                  <a:pos x="1327" y="650"/>
                </a:cxn>
                <a:cxn ang="0">
                  <a:pos x="1098" y="634"/>
                </a:cxn>
                <a:cxn ang="0">
                  <a:pos x="1060" y="546"/>
                </a:cxn>
                <a:cxn ang="0">
                  <a:pos x="1042" y="499"/>
                </a:cxn>
                <a:cxn ang="0">
                  <a:pos x="907" y="461"/>
                </a:cxn>
                <a:cxn ang="0">
                  <a:pos x="861" y="432"/>
                </a:cxn>
                <a:cxn ang="0">
                  <a:pos x="771" y="377"/>
                </a:cxn>
                <a:cxn ang="0">
                  <a:pos x="685" y="356"/>
                </a:cxn>
                <a:cxn ang="0">
                  <a:pos x="616" y="327"/>
                </a:cxn>
                <a:cxn ang="0">
                  <a:pos x="572" y="367"/>
                </a:cxn>
                <a:cxn ang="0">
                  <a:pos x="262" y="0"/>
                </a:cxn>
                <a:cxn ang="0">
                  <a:pos x="295" y="215"/>
                </a:cxn>
                <a:cxn ang="0">
                  <a:pos x="309" y="367"/>
                </a:cxn>
                <a:cxn ang="0">
                  <a:pos x="443" y="616"/>
                </a:cxn>
              </a:cxnLst>
              <a:rect l="0" t="0" r="r" b="b"/>
              <a:pathLst>
                <a:path w="1327" h="1155">
                  <a:moveTo>
                    <a:pt x="443" y="616"/>
                  </a:moveTo>
                  <a:lnTo>
                    <a:pt x="118" y="519"/>
                  </a:lnTo>
                  <a:lnTo>
                    <a:pt x="357" y="663"/>
                  </a:lnTo>
                  <a:lnTo>
                    <a:pt x="163" y="660"/>
                  </a:lnTo>
                  <a:lnTo>
                    <a:pt x="353" y="715"/>
                  </a:lnTo>
                  <a:lnTo>
                    <a:pt x="194" y="743"/>
                  </a:lnTo>
                  <a:lnTo>
                    <a:pt x="321" y="775"/>
                  </a:lnTo>
                  <a:lnTo>
                    <a:pt x="78" y="822"/>
                  </a:lnTo>
                  <a:lnTo>
                    <a:pt x="221" y="828"/>
                  </a:lnTo>
                  <a:lnTo>
                    <a:pt x="0" y="868"/>
                  </a:lnTo>
                  <a:lnTo>
                    <a:pt x="302" y="878"/>
                  </a:lnTo>
                  <a:lnTo>
                    <a:pt x="130" y="945"/>
                  </a:lnTo>
                  <a:lnTo>
                    <a:pt x="365" y="909"/>
                  </a:lnTo>
                  <a:lnTo>
                    <a:pt x="168" y="1029"/>
                  </a:lnTo>
                  <a:lnTo>
                    <a:pt x="365" y="978"/>
                  </a:lnTo>
                  <a:lnTo>
                    <a:pt x="262" y="1088"/>
                  </a:lnTo>
                  <a:lnTo>
                    <a:pt x="468" y="978"/>
                  </a:lnTo>
                  <a:lnTo>
                    <a:pt x="440" y="1074"/>
                  </a:lnTo>
                  <a:lnTo>
                    <a:pt x="538" y="991"/>
                  </a:lnTo>
                  <a:lnTo>
                    <a:pt x="510" y="1155"/>
                  </a:lnTo>
                  <a:lnTo>
                    <a:pt x="575" y="1026"/>
                  </a:lnTo>
                  <a:lnTo>
                    <a:pt x="575" y="1074"/>
                  </a:lnTo>
                  <a:lnTo>
                    <a:pt x="612" y="1000"/>
                  </a:lnTo>
                  <a:lnTo>
                    <a:pt x="616" y="1103"/>
                  </a:lnTo>
                  <a:lnTo>
                    <a:pt x="673" y="989"/>
                  </a:lnTo>
                  <a:lnTo>
                    <a:pt x="818" y="1127"/>
                  </a:lnTo>
                  <a:lnTo>
                    <a:pt x="759" y="971"/>
                  </a:lnTo>
                  <a:lnTo>
                    <a:pt x="901" y="1056"/>
                  </a:lnTo>
                  <a:lnTo>
                    <a:pt x="850" y="970"/>
                  </a:lnTo>
                  <a:lnTo>
                    <a:pt x="1007" y="1074"/>
                  </a:lnTo>
                  <a:lnTo>
                    <a:pt x="899" y="933"/>
                  </a:lnTo>
                  <a:lnTo>
                    <a:pt x="986" y="971"/>
                  </a:lnTo>
                  <a:lnTo>
                    <a:pt x="916" y="888"/>
                  </a:lnTo>
                  <a:lnTo>
                    <a:pt x="1034" y="904"/>
                  </a:lnTo>
                  <a:lnTo>
                    <a:pt x="974" y="868"/>
                  </a:lnTo>
                  <a:lnTo>
                    <a:pt x="1169" y="888"/>
                  </a:lnTo>
                  <a:lnTo>
                    <a:pt x="1082" y="832"/>
                  </a:lnTo>
                  <a:lnTo>
                    <a:pt x="1209" y="806"/>
                  </a:lnTo>
                  <a:lnTo>
                    <a:pt x="1072" y="782"/>
                  </a:lnTo>
                  <a:lnTo>
                    <a:pt x="1187" y="751"/>
                  </a:lnTo>
                  <a:lnTo>
                    <a:pt x="1026" y="735"/>
                  </a:lnTo>
                  <a:lnTo>
                    <a:pt x="1327" y="650"/>
                  </a:lnTo>
                  <a:lnTo>
                    <a:pt x="1018" y="681"/>
                  </a:lnTo>
                  <a:lnTo>
                    <a:pt x="1098" y="634"/>
                  </a:lnTo>
                  <a:lnTo>
                    <a:pt x="934" y="655"/>
                  </a:lnTo>
                  <a:lnTo>
                    <a:pt x="1060" y="546"/>
                  </a:lnTo>
                  <a:lnTo>
                    <a:pt x="956" y="586"/>
                  </a:lnTo>
                  <a:lnTo>
                    <a:pt x="1042" y="499"/>
                  </a:lnTo>
                  <a:lnTo>
                    <a:pt x="861" y="573"/>
                  </a:lnTo>
                  <a:lnTo>
                    <a:pt x="907" y="461"/>
                  </a:lnTo>
                  <a:lnTo>
                    <a:pt x="817" y="546"/>
                  </a:lnTo>
                  <a:lnTo>
                    <a:pt x="861" y="432"/>
                  </a:lnTo>
                  <a:lnTo>
                    <a:pt x="756" y="521"/>
                  </a:lnTo>
                  <a:lnTo>
                    <a:pt x="771" y="377"/>
                  </a:lnTo>
                  <a:lnTo>
                    <a:pt x="697" y="495"/>
                  </a:lnTo>
                  <a:lnTo>
                    <a:pt x="685" y="356"/>
                  </a:lnTo>
                  <a:lnTo>
                    <a:pt x="634" y="515"/>
                  </a:lnTo>
                  <a:lnTo>
                    <a:pt x="616" y="327"/>
                  </a:lnTo>
                  <a:lnTo>
                    <a:pt x="597" y="459"/>
                  </a:lnTo>
                  <a:lnTo>
                    <a:pt x="572" y="367"/>
                  </a:lnTo>
                  <a:lnTo>
                    <a:pt x="551" y="513"/>
                  </a:lnTo>
                  <a:lnTo>
                    <a:pt x="262" y="0"/>
                  </a:lnTo>
                  <a:lnTo>
                    <a:pt x="375" y="301"/>
                  </a:lnTo>
                  <a:lnTo>
                    <a:pt x="295" y="215"/>
                  </a:lnTo>
                  <a:lnTo>
                    <a:pt x="407" y="469"/>
                  </a:lnTo>
                  <a:lnTo>
                    <a:pt x="309" y="367"/>
                  </a:lnTo>
                  <a:lnTo>
                    <a:pt x="443" y="616"/>
                  </a:lnTo>
                  <a:lnTo>
                    <a:pt x="443" y="616"/>
                  </a:lnTo>
                  <a:close/>
                </a:path>
              </a:pathLst>
            </a:custGeom>
            <a:solidFill>
              <a:srgbClr val="FFD9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72" name="Freeform 24"/>
            <p:cNvSpPr>
              <a:spLocks/>
            </p:cNvSpPr>
            <p:nvPr/>
          </p:nvSpPr>
          <p:spPr bwMode="auto">
            <a:xfrm>
              <a:off x="3574" y="957"/>
              <a:ext cx="120" cy="279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94" y="59"/>
                </a:cxn>
                <a:cxn ang="0">
                  <a:pos x="71" y="112"/>
                </a:cxn>
                <a:cxn ang="0">
                  <a:pos x="33" y="168"/>
                </a:cxn>
                <a:cxn ang="0">
                  <a:pos x="0" y="236"/>
                </a:cxn>
                <a:cxn ang="0">
                  <a:pos x="11" y="269"/>
                </a:cxn>
                <a:cxn ang="0">
                  <a:pos x="41" y="239"/>
                </a:cxn>
                <a:cxn ang="0">
                  <a:pos x="96" y="152"/>
                </a:cxn>
                <a:cxn ang="0">
                  <a:pos x="119" y="91"/>
                </a:cxn>
                <a:cxn ang="0">
                  <a:pos x="119" y="40"/>
                </a:cxn>
                <a:cxn ang="0">
                  <a:pos x="109" y="7"/>
                </a:cxn>
                <a:cxn ang="0">
                  <a:pos x="86" y="0"/>
                </a:cxn>
                <a:cxn ang="0">
                  <a:pos x="86" y="0"/>
                </a:cxn>
              </a:cxnLst>
              <a:rect l="0" t="0" r="r" b="b"/>
              <a:pathLst>
                <a:path w="119" h="269">
                  <a:moveTo>
                    <a:pt x="86" y="0"/>
                  </a:moveTo>
                  <a:lnTo>
                    <a:pt x="94" y="59"/>
                  </a:lnTo>
                  <a:lnTo>
                    <a:pt x="71" y="112"/>
                  </a:lnTo>
                  <a:lnTo>
                    <a:pt x="33" y="168"/>
                  </a:lnTo>
                  <a:lnTo>
                    <a:pt x="0" y="236"/>
                  </a:lnTo>
                  <a:lnTo>
                    <a:pt x="11" y="269"/>
                  </a:lnTo>
                  <a:lnTo>
                    <a:pt x="41" y="239"/>
                  </a:lnTo>
                  <a:lnTo>
                    <a:pt x="96" y="152"/>
                  </a:lnTo>
                  <a:lnTo>
                    <a:pt x="119" y="91"/>
                  </a:lnTo>
                  <a:lnTo>
                    <a:pt x="119" y="40"/>
                  </a:lnTo>
                  <a:lnTo>
                    <a:pt x="109" y="7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73" name="Freeform 25"/>
            <p:cNvSpPr>
              <a:spLocks/>
            </p:cNvSpPr>
            <p:nvPr/>
          </p:nvSpPr>
          <p:spPr bwMode="auto">
            <a:xfrm>
              <a:off x="3760" y="949"/>
              <a:ext cx="146" cy="326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01" y="71"/>
                </a:cxn>
                <a:cxn ang="0">
                  <a:pos x="68" y="138"/>
                </a:cxn>
                <a:cxn ang="0">
                  <a:pos x="40" y="183"/>
                </a:cxn>
                <a:cxn ang="0">
                  <a:pos x="18" y="229"/>
                </a:cxn>
                <a:cxn ang="0">
                  <a:pos x="0" y="277"/>
                </a:cxn>
                <a:cxn ang="0">
                  <a:pos x="23" y="325"/>
                </a:cxn>
                <a:cxn ang="0">
                  <a:pos x="45" y="325"/>
                </a:cxn>
                <a:cxn ang="0">
                  <a:pos x="45" y="277"/>
                </a:cxn>
                <a:cxn ang="0">
                  <a:pos x="82" y="203"/>
                </a:cxn>
                <a:cxn ang="0">
                  <a:pos x="116" y="120"/>
                </a:cxn>
                <a:cxn ang="0">
                  <a:pos x="146" y="19"/>
                </a:cxn>
                <a:cxn ang="0">
                  <a:pos x="123" y="0"/>
                </a:cxn>
                <a:cxn ang="0">
                  <a:pos x="123" y="0"/>
                </a:cxn>
              </a:cxnLst>
              <a:rect l="0" t="0" r="r" b="b"/>
              <a:pathLst>
                <a:path w="146" h="325">
                  <a:moveTo>
                    <a:pt x="123" y="0"/>
                  </a:moveTo>
                  <a:lnTo>
                    <a:pt x="101" y="71"/>
                  </a:lnTo>
                  <a:lnTo>
                    <a:pt x="68" y="138"/>
                  </a:lnTo>
                  <a:lnTo>
                    <a:pt x="40" y="183"/>
                  </a:lnTo>
                  <a:lnTo>
                    <a:pt x="18" y="229"/>
                  </a:lnTo>
                  <a:lnTo>
                    <a:pt x="0" y="277"/>
                  </a:lnTo>
                  <a:lnTo>
                    <a:pt x="23" y="325"/>
                  </a:lnTo>
                  <a:lnTo>
                    <a:pt x="45" y="325"/>
                  </a:lnTo>
                  <a:lnTo>
                    <a:pt x="45" y="277"/>
                  </a:lnTo>
                  <a:lnTo>
                    <a:pt x="82" y="203"/>
                  </a:lnTo>
                  <a:lnTo>
                    <a:pt x="116" y="120"/>
                  </a:lnTo>
                  <a:lnTo>
                    <a:pt x="146" y="19"/>
                  </a:lnTo>
                  <a:lnTo>
                    <a:pt x="123" y="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74" name="Freeform 26"/>
            <p:cNvSpPr>
              <a:spLocks/>
            </p:cNvSpPr>
            <p:nvPr/>
          </p:nvSpPr>
          <p:spPr bwMode="auto">
            <a:xfrm>
              <a:off x="3904" y="1196"/>
              <a:ext cx="50" cy="12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8" y="63"/>
                </a:cxn>
                <a:cxn ang="0">
                  <a:pos x="33" y="131"/>
                </a:cxn>
                <a:cxn ang="0">
                  <a:pos x="52" y="94"/>
                </a:cxn>
                <a:cxn ang="0">
                  <a:pos x="26" y="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2" h="131">
                  <a:moveTo>
                    <a:pt x="0" y="12"/>
                  </a:moveTo>
                  <a:lnTo>
                    <a:pt x="8" y="63"/>
                  </a:lnTo>
                  <a:lnTo>
                    <a:pt x="33" y="131"/>
                  </a:lnTo>
                  <a:lnTo>
                    <a:pt x="52" y="94"/>
                  </a:lnTo>
                  <a:lnTo>
                    <a:pt x="26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75" name="Freeform 27"/>
            <p:cNvSpPr>
              <a:spLocks/>
            </p:cNvSpPr>
            <p:nvPr/>
          </p:nvSpPr>
          <p:spPr bwMode="auto">
            <a:xfrm>
              <a:off x="3428" y="1298"/>
              <a:ext cx="108" cy="1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86"/>
                </a:cxn>
                <a:cxn ang="0">
                  <a:pos x="108" y="183"/>
                </a:cxn>
                <a:cxn ang="0">
                  <a:pos x="108" y="135"/>
                </a:cxn>
                <a:cxn ang="0">
                  <a:pos x="45" y="49"/>
                </a:cxn>
                <a:cxn ang="0">
                  <a:pos x="2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8" h="183">
                  <a:moveTo>
                    <a:pt x="0" y="0"/>
                  </a:moveTo>
                  <a:lnTo>
                    <a:pt x="45" y="86"/>
                  </a:lnTo>
                  <a:lnTo>
                    <a:pt x="108" y="183"/>
                  </a:lnTo>
                  <a:lnTo>
                    <a:pt x="108" y="135"/>
                  </a:lnTo>
                  <a:lnTo>
                    <a:pt x="45" y="49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76" name="Freeform 28"/>
            <p:cNvSpPr>
              <a:spLocks/>
            </p:cNvSpPr>
            <p:nvPr/>
          </p:nvSpPr>
          <p:spPr bwMode="auto">
            <a:xfrm>
              <a:off x="3439" y="1452"/>
              <a:ext cx="400" cy="8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86" y="44"/>
                </a:cxn>
                <a:cxn ang="0">
                  <a:pos x="186" y="44"/>
                </a:cxn>
                <a:cxn ang="0">
                  <a:pos x="294" y="14"/>
                </a:cxn>
                <a:cxn ang="0">
                  <a:pos x="340" y="0"/>
                </a:cxn>
                <a:cxn ang="0">
                  <a:pos x="399" y="0"/>
                </a:cxn>
                <a:cxn ang="0">
                  <a:pos x="399" y="22"/>
                </a:cxn>
                <a:cxn ang="0">
                  <a:pos x="332" y="33"/>
                </a:cxn>
                <a:cxn ang="0">
                  <a:pos x="269" y="57"/>
                </a:cxn>
                <a:cxn ang="0">
                  <a:pos x="201" y="74"/>
                </a:cxn>
                <a:cxn ang="0">
                  <a:pos x="130" y="82"/>
                </a:cxn>
                <a:cxn ang="0">
                  <a:pos x="55" y="74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399" h="82">
                  <a:moveTo>
                    <a:pt x="0" y="44"/>
                  </a:moveTo>
                  <a:lnTo>
                    <a:pt x="86" y="44"/>
                  </a:lnTo>
                  <a:lnTo>
                    <a:pt x="186" y="44"/>
                  </a:lnTo>
                  <a:lnTo>
                    <a:pt x="294" y="14"/>
                  </a:lnTo>
                  <a:lnTo>
                    <a:pt x="340" y="0"/>
                  </a:lnTo>
                  <a:lnTo>
                    <a:pt x="399" y="0"/>
                  </a:lnTo>
                  <a:lnTo>
                    <a:pt x="399" y="22"/>
                  </a:lnTo>
                  <a:lnTo>
                    <a:pt x="332" y="33"/>
                  </a:lnTo>
                  <a:lnTo>
                    <a:pt x="269" y="57"/>
                  </a:lnTo>
                  <a:lnTo>
                    <a:pt x="201" y="74"/>
                  </a:lnTo>
                  <a:lnTo>
                    <a:pt x="130" y="82"/>
                  </a:lnTo>
                  <a:lnTo>
                    <a:pt x="55" y="74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77" name="Freeform 29"/>
            <p:cNvSpPr>
              <a:spLocks/>
            </p:cNvSpPr>
            <p:nvPr/>
          </p:nvSpPr>
          <p:spPr bwMode="auto">
            <a:xfrm>
              <a:off x="3419" y="1467"/>
              <a:ext cx="401" cy="298"/>
            </a:xfrm>
            <a:custGeom>
              <a:avLst/>
              <a:gdLst/>
              <a:ahLst/>
              <a:cxnLst>
                <a:cxn ang="0">
                  <a:pos x="4" y="60"/>
                </a:cxn>
                <a:cxn ang="0">
                  <a:pos x="0" y="98"/>
                </a:cxn>
                <a:cxn ang="0">
                  <a:pos x="15" y="154"/>
                </a:cxn>
                <a:cxn ang="0">
                  <a:pos x="15" y="214"/>
                </a:cxn>
                <a:cxn ang="0">
                  <a:pos x="15" y="266"/>
                </a:cxn>
                <a:cxn ang="0">
                  <a:pos x="45" y="289"/>
                </a:cxn>
                <a:cxn ang="0">
                  <a:pos x="91" y="299"/>
                </a:cxn>
                <a:cxn ang="0">
                  <a:pos x="147" y="293"/>
                </a:cxn>
                <a:cxn ang="0">
                  <a:pos x="233" y="258"/>
                </a:cxn>
                <a:cxn ang="0">
                  <a:pos x="292" y="240"/>
                </a:cxn>
                <a:cxn ang="0">
                  <a:pos x="385" y="228"/>
                </a:cxn>
                <a:cxn ang="0">
                  <a:pos x="400" y="184"/>
                </a:cxn>
                <a:cxn ang="0">
                  <a:pos x="393" y="143"/>
                </a:cxn>
                <a:cxn ang="0">
                  <a:pos x="389" y="88"/>
                </a:cxn>
                <a:cxn ang="0">
                  <a:pos x="397" y="53"/>
                </a:cxn>
                <a:cxn ang="0">
                  <a:pos x="397" y="0"/>
                </a:cxn>
                <a:cxn ang="0">
                  <a:pos x="374" y="35"/>
                </a:cxn>
                <a:cxn ang="0">
                  <a:pos x="360" y="68"/>
                </a:cxn>
                <a:cxn ang="0">
                  <a:pos x="352" y="116"/>
                </a:cxn>
                <a:cxn ang="0">
                  <a:pos x="364" y="154"/>
                </a:cxn>
                <a:cxn ang="0">
                  <a:pos x="363" y="151"/>
                </a:cxn>
                <a:cxn ang="0">
                  <a:pos x="363" y="151"/>
                </a:cxn>
                <a:cxn ang="0">
                  <a:pos x="374" y="195"/>
                </a:cxn>
                <a:cxn ang="0">
                  <a:pos x="292" y="210"/>
                </a:cxn>
                <a:cxn ang="0">
                  <a:pos x="217" y="225"/>
                </a:cxn>
                <a:cxn ang="0">
                  <a:pos x="127" y="248"/>
                </a:cxn>
                <a:cxn ang="0">
                  <a:pos x="90" y="257"/>
                </a:cxn>
                <a:cxn ang="0">
                  <a:pos x="45" y="251"/>
                </a:cxn>
                <a:cxn ang="0">
                  <a:pos x="53" y="195"/>
                </a:cxn>
                <a:cxn ang="0">
                  <a:pos x="49" y="124"/>
                </a:cxn>
                <a:cxn ang="0">
                  <a:pos x="30" y="75"/>
                </a:cxn>
                <a:cxn ang="0">
                  <a:pos x="4" y="60"/>
                </a:cxn>
                <a:cxn ang="0">
                  <a:pos x="4" y="60"/>
                </a:cxn>
              </a:cxnLst>
              <a:rect l="0" t="0" r="r" b="b"/>
              <a:pathLst>
                <a:path w="400" h="299">
                  <a:moveTo>
                    <a:pt x="4" y="60"/>
                  </a:moveTo>
                  <a:lnTo>
                    <a:pt x="0" y="98"/>
                  </a:lnTo>
                  <a:lnTo>
                    <a:pt x="15" y="154"/>
                  </a:lnTo>
                  <a:lnTo>
                    <a:pt x="15" y="214"/>
                  </a:lnTo>
                  <a:lnTo>
                    <a:pt x="15" y="266"/>
                  </a:lnTo>
                  <a:lnTo>
                    <a:pt x="45" y="289"/>
                  </a:lnTo>
                  <a:lnTo>
                    <a:pt x="91" y="299"/>
                  </a:lnTo>
                  <a:lnTo>
                    <a:pt x="147" y="293"/>
                  </a:lnTo>
                  <a:lnTo>
                    <a:pt x="233" y="258"/>
                  </a:lnTo>
                  <a:lnTo>
                    <a:pt x="292" y="240"/>
                  </a:lnTo>
                  <a:lnTo>
                    <a:pt x="385" y="228"/>
                  </a:lnTo>
                  <a:lnTo>
                    <a:pt x="400" y="184"/>
                  </a:lnTo>
                  <a:lnTo>
                    <a:pt x="393" y="143"/>
                  </a:lnTo>
                  <a:lnTo>
                    <a:pt x="389" y="88"/>
                  </a:lnTo>
                  <a:lnTo>
                    <a:pt x="397" y="53"/>
                  </a:lnTo>
                  <a:lnTo>
                    <a:pt x="397" y="0"/>
                  </a:lnTo>
                  <a:lnTo>
                    <a:pt x="374" y="35"/>
                  </a:lnTo>
                  <a:lnTo>
                    <a:pt x="360" y="68"/>
                  </a:lnTo>
                  <a:lnTo>
                    <a:pt x="352" y="116"/>
                  </a:lnTo>
                  <a:lnTo>
                    <a:pt x="364" y="154"/>
                  </a:lnTo>
                  <a:lnTo>
                    <a:pt x="363" y="151"/>
                  </a:lnTo>
                  <a:lnTo>
                    <a:pt x="363" y="151"/>
                  </a:lnTo>
                  <a:lnTo>
                    <a:pt x="374" y="195"/>
                  </a:lnTo>
                  <a:lnTo>
                    <a:pt x="292" y="210"/>
                  </a:lnTo>
                  <a:lnTo>
                    <a:pt x="217" y="225"/>
                  </a:lnTo>
                  <a:lnTo>
                    <a:pt x="127" y="248"/>
                  </a:lnTo>
                  <a:lnTo>
                    <a:pt x="90" y="257"/>
                  </a:lnTo>
                  <a:lnTo>
                    <a:pt x="45" y="251"/>
                  </a:lnTo>
                  <a:lnTo>
                    <a:pt x="53" y="195"/>
                  </a:lnTo>
                  <a:lnTo>
                    <a:pt x="49" y="124"/>
                  </a:lnTo>
                  <a:lnTo>
                    <a:pt x="30" y="75"/>
                  </a:lnTo>
                  <a:lnTo>
                    <a:pt x="4" y="60"/>
                  </a:lnTo>
                  <a:lnTo>
                    <a:pt x="4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78" name="Freeform 30"/>
            <p:cNvSpPr>
              <a:spLocks/>
            </p:cNvSpPr>
            <p:nvPr/>
          </p:nvSpPr>
          <p:spPr bwMode="auto">
            <a:xfrm>
              <a:off x="3623" y="1205"/>
              <a:ext cx="130" cy="61"/>
            </a:xfrm>
            <a:custGeom>
              <a:avLst/>
              <a:gdLst/>
              <a:ahLst/>
              <a:cxnLst>
                <a:cxn ang="0">
                  <a:pos x="23" y="8"/>
                </a:cxn>
                <a:cxn ang="0">
                  <a:pos x="61" y="20"/>
                </a:cxn>
                <a:cxn ang="0">
                  <a:pos x="105" y="30"/>
                </a:cxn>
                <a:cxn ang="0">
                  <a:pos x="132" y="53"/>
                </a:cxn>
                <a:cxn ang="0">
                  <a:pos x="90" y="61"/>
                </a:cxn>
                <a:cxn ang="0">
                  <a:pos x="38" y="46"/>
                </a:cxn>
                <a:cxn ang="0">
                  <a:pos x="0" y="20"/>
                </a:cxn>
                <a:cxn ang="0">
                  <a:pos x="0" y="0"/>
                </a:cxn>
                <a:cxn ang="0">
                  <a:pos x="23" y="8"/>
                </a:cxn>
                <a:cxn ang="0">
                  <a:pos x="23" y="8"/>
                </a:cxn>
              </a:cxnLst>
              <a:rect l="0" t="0" r="r" b="b"/>
              <a:pathLst>
                <a:path w="132" h="61">
                  <a:moveTo>
                    <a:pt x="23" y="8"/>
                  </a:moveTo>
                  <a:lnTo>
                    <a:pt x="61" y="20"/>
                  </a:lnTo>
                  <a:lnTo>
                    <a:pt x="105" y="30"/>
                  </a:lnTo>
                  <a:lnTo>
                    <a:pt x="132" y="53"/>
                  </a:lnTo>
                  <a:lnTo>
                    <a:pt x="90" y="61"/>
                  </a:lnTo>
                  <a:lnTo>
                    <a:pt x="38" y="46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79" name="Freeform 31"/>
            <p:cNvSpPr>
              <a:spLocks/>
            </p:cNvSpPr>
            <p:nvPr/>
          </p:nvSpPr>
          <p:spPr bwMode="auto">
            <a:xfrm>
              <a:off x="3705" y="909"/>
              <a:ext cx="200" cy="102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45" y="68"/>
                </a:cxn>
                <a:cxn ang="0">
                  <a:pos x="109" y="42"/>
                </a:cxn>
                <a:cxn ang="0">
                  <a:pos x="199" y="0"/>
                </a:cxn>
                <a:cxn ang="0">
                  <a:pos x="195" y="20"/>
                </a:cxn>
                <a:cxn ang="0">
                  <a:pos x="139" y="61"/>
                </a:cxn>
                <a:cxn ang="0">
                  <a:pos x="76" y="94"/>
                </a:cxn>
                <a:cxn ang="0">
                  <a:pos x="23" y="101"/>
                </a:cxn>
                <a:cxn ang="0">
                  <a:pos x="4" y="94"/>
                </a:cxn>
                <a:cxn ang="0">
                  <a:pos x="0" y="65"/>
                </a:cxn>
                <a:cxn ang="0">
                  <a:pos x="0" y="65"/>
                </a:cxn>
              </a:cxnLst>
              <a:rect l="0" t="0" r="r" b="b"/>
              <a:pathLst>
                <a:path w="199" h="101">
                  <a:moveTo>
                    <a:pt x="0" y="65"/>
                  </a:moveTo>
                  <a:lnTo>
                    <a:pt x="45" y="68"/>
                  </a:lnTo>
                  <a:lnTo>
                    <a:pt x="109" y="42"/>
                  </a:lnTo>
                  <a:lnTo>
                    <a:pt x="199" y="0"/>
                  </a:lnTo>
                  <a:lnTo>
                    <a:pt x="195" y="20"/>
                  </a:lnTo>
                  <a:lnTo>
                    <a:pt x="139" y="61"/>
                  </a:lnTo>
                  <a:lnTo>
                    <a:pt x="76" y="94"/>
                  </a:lnTo>
                  <a:lnTo>
                    <a:pt x="23" y="101"/>
                  </a:lnTo>
                  <a:lnTo>
                    <a:pt x="4" y="94"/>
                  </a:lnTo>
                  <a:lnTo>
                    <a:pt x="0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80" name="Freeform 32"/>
            <p:cNvSpPr>
              <a:spLocks/>
            </p:cNvSpPr>
            <p:nvPr/>
          </p:nvSpPr>
          <p:spPr bwMode="auto">
            <a:xfrm>
              <a:off x="4439" y="568"/>
              <a:ext cx="69" cy="9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5" y="33"/>
                </a:cxn>
                <a:cxn ang="0">
                  <a:pos x="26" y="71"/>
                </a:cxn>
                <a:cxn ang="0">
                  <a:pos x="45" y="90"/>
                </a:cxn>
                <a:cxn ang="0">
                  <a:pos x="68" y="63"/>
                </a:cxn>
                <a:cxn ang="0">
                  <a:pos x="53" y="23"/>
                </a:cxn>
                <a:cxn ang="0">
                  <a:pos x="33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8" h="90">
                  <a:moveTo>
                    <a:pt x="0" y="4"/>
                  </a:moveTo>
                  <a:lnTo>
                    <a:pt x="15" y="33"/>
                  </a:lnTo>
                  <a:lnTo>
                    <a:pt x="26" y="71"/>
                  </a:lnTo>
                  <a:lnTo>
                    <a:pt x="45" y="90"/>
                  </a:lnTo>
                  <a:lnTo>
                    <a:pt x="68" y="63"/>
                  </a:lnTo>
                  <a:lnTo>
                    <a:pt x="53" y="23"/>
                  </a:lnTo>
                  <a:lnTo>
                    <a:pt x="33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81" name="Freeform 33"/>
            <p:cNvSpPr>
              <a:spLocks/>
            </p:cNvSpPr>
            <p:nvPr/>
          </p:nvSpPr>
          <p:spPr bwMode="auto">
            <a:xfrm>
              <a:off x="4549" y="505"/>
              <a:ext cx="65" cy="16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26"/>
                </a:cxn>
                <a:cxn ang="0">
                  <a:pos x="16" y="72"/>
                </a:cxn>
                <a:cxn ang="0">
                  <a:pos x="19" y="102"/>
                </a:cxn>
                <a:cxn ang="0">
                  <a:pos x="11" y="132"/>
                </a:cxn>
                <a:cxn ang="0">
                  <a:pos x="23" y="162"/>
                </a:cxn>
                <a:cxn ang="0">
                  <a:pos x="49" y="135"/>
                </a:cxn>
                <a:cxn ang="0">
                  <a:pos x="64" y="109"/>
                </a:cxn>
                <a:cxn ang="0">
                  <a:pos x="57" y="79"/>
                </a:cxn>
                <a:cxn ang="0">
                  <a:pos x="46" y="56"/>
                </a:cxn>
                <a:cxn ang="0">
                  <a:pos x="60" y="23"/>
                </a:cxn>
                <a:cxn ang="0">
                  <a:pos x="52" y="5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64" h="162">
                  <a:moveTo>
                    <a:pt x="26" y="0"/>
                  </a:moveTo>
                  <a:lnTo>
                    <a:pt x="0" y="26"/>
                  </a:lnTo>
                  <a:lnTo>
                    <a:pt x="16" y="72"/>
                  </a:lnTo>
                  <a:lnTo>
                    <a:pt x="19" y="102"/>
                  </a:lnTo>
                  <a:lnTo>
                    <a:pt x="11" y="132"/>
                  </a:lnTo>
                  <a:lnTo>
                    <a:pt x="23" y="162"/>
                  </a:lnTo>
                  <a:lnTo>
                    <a:pt x="49" y="135"/>
                  </a:lnTo>
                  <a:lnTo>
                    <a:pt x="64" y="109"/>
                  </a:lnTo>
                  <a:lnTo>
                    <a:pt x="57" y="79"/>
                  </a:lnTo>
                  <a:lnTo>
                    <a:pt x="46" y="56"/>
                  </a:lnTo>
                  <a:lnTo>
                    <a:pt x="60" y="23"/>
                  </a:lnTo>
                  <a:lnTo>
                    <a:pt x="52" y="5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82" name="Freeform 34"/>
            <p:cNvSpPr>
              <a:spLocks/>
            </p:cNvSpPr>
            <p:nvPr/>
          </p:nvSpPr>
          <p:spPr bwMode="auto">
            <a:xfrm>
              <a:off x="4676" y="515"/>
              <a:ext cx="46" cy="63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64"/>
                </a:cxn>
                <a:cxn ang="0">
                  <a:pos x="31" y="60"/>
                </a:cxn>
                <a:cxn ang="0">
                  <a:pos x="46" y="2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46" h="64">
                  <a:moveTo>
                    <a:pt x="19" y="0"/>
                  </a:moveTo>
                  <a:lnTo>
                    <a:pt x="0" y="64"/>
                  </a:lnTo>
                  <a:lnTo>
                    <a:pt x="31" y="60"/>
                  </a:lnTo>
                  <a:lnTo>
                    <a:pt x="46" y="2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83" name="Freeform 35"/>
            <p:cNvSpPr>
              <a:spLocks/>
            </p:cNvSpPr>
            <p:nvPr/>
          </p:nvSpPr>
          <p:spPr bwMode="auto">
            <a:xfrm>
              <a:off x="4756" y="657"/>
              <a:ext cx="52" cy="59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0" y="29"/>
                </a:cxn>
                <a:cxn ang="0">
                  <a:pos x="26" y="60"/>
                </a:cxn>
                <a:cxn ang="0">
                  <a:pos x="48" y="37"/>
                </a:cxn>
                <a:cxn ang="0">
                  <a:pos x="53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53" h="60">
                  <a:moveTo>
                    <a:pt x="30" y="0"/>
                  </a:moveTo>
                  <a:lnTo>
                    <a:pt x="0" y="29"/>
                  </a:lnTo>
                  <a:lnTo>
                    <a:pt x="26" y="60"/>
                  </a:lnTo>
                  <a:lnTo>
                    <a:pt x="48" y="37"/>
                  </a:lnTo>
                  <a:lnTo>
                    <a:pt x="53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84" name="Freeform 36"/>
            <p:cNvSpPr>
              <a:spLocks/>
            </p:cNvSpPr>
            <p:nvPr/>
          </p:nvSpPr>
          <p:spPr bwMode="auto">
            <a:xfrm>
              <a:off x="4779" y="765"/>
              <a:ext cx="49" cy="59"/>
            </a:xfrm>
            <a:custGeom>
              <a:avLst/>
              <a:gdLst/>
              <a:ahLst/>
              <a:cxnLst>
                <a:cxn ang="0">
                  <a:pos x="22" y="3"/>
                </a:cxn>
                <a:cxn ang="0">
                  <a:pos x="0" y="22"/>
                </a:cxn>
                <a:cxn ang="0">
                  <a:pos x="25" y="53"/>
                </a:cxn>
                <a:cxn ang="0">
                  <a:pos x="51" y="30"/>
                </a:cxn>
                <a:cxn ang="0">
                  <a:pos x="51" y="0"/>
                </a:cxn>
                <a:cxn ang="0">
                  <a:pos x="22" y="3"/>
                </a:cxn>
                <a:cxn ang="0">
                  <a:pos x="22" y="3"/>
                </a:cxn>
              </a:cxnLst>
              <a:rect l="0" t="0" r="r" b="b"/>
              <a:pathLst>
                <a:path w="51" h="53">
                  <a:moveTo>
                    <a:pt x="22" y="3"/>
                  </a:moveTo>
                  <a:lnTo>
                    <a:pt x="0" y="22"/>
                  </a:lnTo>
                  <a:lnTo>
                    <a:pt x="25" y="53"/>
                  </a:lnTo>
                  <a:lnTo>
                    <a:pt x="51" y="30"/>
                  </a:lnTo>
                  <a:lnTo>
                    <a:pt x="51" y="0"/>
                  </a:lnTo>
                  <a:lnTo>
                    <a:pt x="22" y="3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85" name="Freeform 37"/>
            <p:cNvSpPr>
              <a:spLocks/>
            </p:cNvSpPr>
            <p:nvPr/>
          </p:nvSpPr>
          <p:spPr bwMode="auto">
            <a:xfrm>
              <a:off x="4803" y="494"/>
              <a:ext cx="150" cy="152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23" y="153"/>
                </a:cxn>
                <a:cxn ang="0">
                  <a:pos x="83" y="119"/>
                </a:cxn>
                <a:cxn ang="0">
                  <a:pos x="86" y="89"/>
                </a:cxn>
                <a:cxn ang="0">
                  <a:pos x="112" y="59"/>
                </a:cxn>
                <a:cxn ang="0">
                  <a:pos x="150" y="30"/>
                </a:cxn>
                <a:cxn ang="0">
                  <a:pos x="135" y="0"/>
                </a:cxn>
                <a:cxn ang="0">
                  <a:pos x="109" y="3"/>
                </a:cxn>
                <a:cxn ang="0">
                  <a:pos x="91" y="22"/>
                </a:cxn>
                <a:cxn ang="0">
                  <a:pos x="61" y="36"/>
                </a:cxn>
                <a:cxn ang="0">
                  <a:pos x="53" y="86"/>
                </a:cxn>
                <a:cxn ang="0">
                  <a:pos x="0" y="134"/>
                </a:cxn>
                <a:cxn ang="0">
                  <a:pos x="0" y="134"/>
                </a:cxn>
              </a:cxnLst>
              <a:rect l="0" t="0" r="r" b="b"/>
              <a:pathLst>
                <a:path w="150" h="153">
                  <a:moveTo>
                    <a:pt x="0" y="134"/>
                  </a:moveTo>
                  <a:lnTo>
                    <a:pt x="23" y="153"/>
                  </a:lnTo>
                  <a:lnTo>
                    <a:pt x="83" y="119"/>
                  </a:lnTo>
                  <a:lnTo>
                    <a:pt x="86" y="89"/>
                  </a:lnTo>
                  <a:lnTo>
                    <a:pt x="112" y="59"/>
                  </a:lnTo>
                  <a:lnTo>
                    <a:pt x="150" y="30"/>
                  </a:lnTo>
                  <a:lnTo>
                    <a:pt x="135" y="0"/>
                  </a:lnTo>
                  <a:lnTo>
                    <a:pt x="109" y="3"/>
                  </a:lnTo>
                  <a:lnTo>
                    <a:pt x="91" y="22"/>
                  </a:lnTo>
                  <a:lnTo>
                    <a:pt x="61" y="36"/>
                  </a:lnTo>
                  <a:lnTo>
                    <a:pt x="53" y="86"/>
                  </a:lnTo>
                  <a:lnTo>
                    <a:pt x="0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86" name="Freeform 38"/>
            <p:cNvSpPr>
              <a:spLocks/>
            </p:cNvSpPr>
            <p:nvPr/>
          </p:nvSpPr>
          <p:spPr bwMode="auto">
            <a:xfrm>
              <a:off x="4841" y="612"/>
              <a:ext cx="186" cy="136"/>
            </a:xfrm>
            <a:custGeom>
              <a:avLst/>
              <a:gdLst/>
              <a:ahLst/>
              <a:cxnLst>
                <a:cxn ang="0">
                  <a:pos x="0" y="127"/>
                </a:cxn>
                <a:cxn ang="0">
                  <a:pos x="38" y="90"/>
                </a:cxn>
                <a:cxn ang="0">
                  <a:pos x="79" y="45"/>
                </a:cxn>
                <a:cxn ang="0">
                  <a:pos x="150" y="0"/>
                </a:cxn>
                <a:cxn ang="0">
                  <a:pos x="172" y="0"/>
                </a:cxn>
                <a:cxn ang="0">
                  <a:pos x="187" y="38"/>
                </a:cxn>
                <a:cxn ang="0">
                  <a:pos x="153" y="53"/>
                </a:cxn>
                <a:cxn ang="0">
                  <a:pos x="119" y="82"/>
                </a:cxn>
                <a:cxn ang="0">
                  <a:pos x="97" y="112"/>
                </a:cxn>
                <a:cxn ang="0">
                  <a:pos x="64" y="135"/>
                </a:cxn>
                <a:cxn ang="0">
                  <a:pos x="23" y="142"/>
                </a:cxn>
                <a:cxn ang="0">
                  <a:pos x="0" y="127"/>
                </a:cxn>
                <a:cxn ang="0">
                  <a:pos x="0" y="127"/>
                </a:cxn>
              </a:cxnLst>
              <a:rect l="0" t="0" r="r" b="b"/>
              <a:pathLst>
                <a:path w="187" h="142">
                  <a:moveTo>
                    <a:pt x="0" y="127"/>
                  </a:moveTo>
                  <a:lnTo>
                    <a:pt x="38" y="90"/>
                  </a:lnTo>
                  <a:lnTo>
                    <a:pt x="79" y="45"/>
                  </a:lnTo>
                  <a:lnTo>
                    <a:pt x="150" y="0"/>
                  </a:lnTo>
                  <a:lnTo>
                    <a:pt x="172" y="0"/>
                  </a:lnTo>
                  <a:lnTo>
                    <a:pt x="187" y="38"/>
                  </a:lnTo>
                  <a:lnTo>
                    <a:pt x="153" y="53"/>
                  </a:lnTo>
                  <a:lnTo>
                    <a:pt x="119" y="82"/>
                  </a:lnTo>
                  <a:lnTo>
                    <a:pt x="97" y="112"/>
                  </a:lnTo>
                  <a:lnTo>
                    <a:pt x="64" y="135"/>
                  </a:lnTo>
                  <a:lnTo>
                    <a:pt x="23" y="142"/>
                  </a:lnTo>
                  <a:lnTo>
                    <a:pt x="0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87" name="Freeform 39"/>
            <p:cNvSpPr>
              <a:spLocks/>
            </p:cNvSpPr>
            <p:nvPr/>
          </p:nvSpPr>
          <p:spPr bwMode="auto">
            <a:xfrm>
              <a:off x="4292" y="703"/>
              <a:ext cx="209" cy="235"/>
            </a:xfrm>
            <a:custGeom>
              <a:avLst/>
              <a:gdLst/>
              <a:ahLst/>
              <a:cxnLst>
                <a:cxn ang="0">
                  <a:pos x="33" y="82"/>
                </a:cxn>
                <a:cxn ang="0">
                  <a:pos x="0" y="42"/>
                </a:cxn>
                <a:cxn ang="0">
                  <a:pos x="4" y="22"/>
                </a:cxn>
                <a:cxn ang="0">
                  <a:pos x="40" y="49"/>
                </a:cxn>
                <a:cxn ang="0">
                  <a:pos x="55" y="0"/>
                </a:cxn>
                <a:cxn ang="0">
                  <a:pos x="77" y="28"/>
                </a:cxn>
                <a:cxn ang="0">
                  <a:pos x="104" y="30"/>
                </a:cxn>
                <a:cxn ang="0">
                  <a:pos x="78" y="63"/>
                </a:cxn>
                <a:cxn ang="0">
                  <a:pos x="97" y="98"/>
                </a:cxn>
                <a:cxn ang="0">
                  <a:pos x="152" y="149"/>
                </a:cxn>
                <a:cxn ang="0">
                  <a:pos x="209" y="205"/>
                </a:cxn>
                <a:cxn ang="0">
                  <a:pos x="202" y="235"/>
                </a:cxn>
                <a:cxn ang="0">
                  <a:pos x="164" y="202"/>
                </a:cxn>
                <a:cxn ang="0">
                  <a:pos x="108" y="149"/>
                </a:cxn>
                <a:cxn ang="0">
                  <a:pos x="78" y="120"/>
                </a:cxn>
                <a:cxn ang="0">
                  <a:pos x="60" y="90"/>
                </a:cxn>
                <a:cxn ang="0">
                  <a:pos x="52" y="126"/>
                </a:cxn>
                <a:cxn ang="0">
                  <a:pos x="45" y="195"/>
                </a:cxn>
                <a:cxn ang="0">
                  <a:pos x="14" y="187"/>
                </a:cxn>
                <a:cxn ang="0">
                  <a:pos x="22" y="126"/>
                </a:cxn>
                <a:cxn ang="0">
                  <a:pos x="33" y="82"/>
                </a:cxn>
                <a:cxn ang="0">
                  <a:pos x="33" y="82"/>
                </a:cxn>
              </a:cxnLst>
              <a:rect l="0" t="0" r="r" b="b"/>
              <a:pathLst>
                <a:path w="209" h="235">
                  <a:moveTo>
                    <a:pt x="33" y="82"/>
                  </a:moveTo>
                  <a:lnTo>
                    <a:pt x="0" y="42"/>
                  </a:lnTo>
                  <a:lnTo>
                    <a:pt x="4" y="22"/>
                  </a:lnTo>
                  <a:lnTo>
                    <a:pt x="40" y="49"/>
                  </a:lnTo>
                  <a:lnTo>
                    <a:pt x="55" y="0"/>
                  </a:lnTo>
                  <a:lnTo>
                    <a:pt x="77" y="28"/>
                  </a:lnTo>
                  <a:lnTo>
                    <a:pt x="104" y="30"/>
                  </a:lnTo>
                  <a:lnTo>
                    <a:pt x="78" y="63"/>
                  </a:lnTo>
                  <a:lnTo>
                    <a:pt x="97" y="98"/>
                  </a:lnTo>
                  <a:lnTo>
                    <a:pt x="152" y="149"/>
                  </a:lnTo>
                  <a:lnTo>
                    <a:pt x="209" y="205"/>
                  </a:lnTo>
                  <a:lnTo>
                    <a:pt x="202" y="235"/>
                  </a:lnTo>
                  <a:lnTo>
                    <a:pt x="164" y="202"/>
                  </a:lnTo>
                  <a:lnTo>
                    <a:pt x="108" y="149"/>
                  </a:lnTo>
                  <a:lnTo>
                    <a:pt x="78" y="120"/>
                  </a:lnTo>
                  <a:lnTo>
                    <a:pt x="60" y="90"/>
                  </a:lnTo>
                  <a:lnTo>
                    <a:pt x="52" y="126"/>
                  </a:lnTo>
                  <a:lnTo>
                    <a:pt x="45" y="195"/>
                  </a:lnTo>
                  <a:lnTo>
                    <a:pt x="14" y="187"/>
                  </a:lnTo>
                  <a:lnTo>
                    <a:pt x="22" y="126"/>
                  </a:lnTo>
                  <a:lnTo>
                    <a:pt x="33" y="82"/>
                  </a:lnTo>
                  <a:lnTo>
                    <a:pt x="33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88" name="Freeform 40"/>
            <p:cNvSpPr>
              <a:spLocks/>
            </p:cNvSpPr>
            <p:nvPr/>
          </p:nvSpPr>
          <p:spPr bwMode="auto">
            <a:xfrm>
              <a:off x="4164" y="864"/>
              <a:ext cx="391" cy="156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45" y="0"/>
                </a:cxn>
                <a:cxn ang="0">
                  <a:pos x="101" y="3"/>
                </a:cxn>
                <a:cxn ang="0">
                  <a:pos x="208" y="49"/>
                </a:cxn>
                <a:cxn ang="0">
                  <a:pos x="246" y="64"/>
                </a:cxn>
                <a:cxn ang="0">
                  <a:pos x="306" y="86"/>
                </a:cxn>
                <a:cxn ang="0">
                  <a:pos x="346" y="89"/>
                </a:cxn>
                <a:cxn ang="0">
                  <a:pos x="392" y="82"/>
                </a:cxn>
                <a:cxn ang="0">
                  <a:pos x="388" y="105"/>
                </a:cxn>
                <a:cxn ang="0">
                  <a:pos x="354" y="116"/>
                </a:cxn>
                <a:cxn ang="0">
                  <a:pos x="322" y="120"/>
                </a:cxn>
                <a:cxn ang="0">
                  <a:pos x="276" y="112"/>
                </a:cxn>
                <a:cxn ang="0">
                  <a:pos x="216" y="101"/>
                </a:cxn>
                <a:cxn ang="0">
                  <a:pos x="167" y="94"/>
                </a:cxn>
                <a:cxn ang="0">
                  <a:pos x="160" y="145"/>
                </a:cxn>
                <a:cxn ang="0">
                  <a:pos x="127" y="157"/>
                </a:cxn>
                <a:cxn ang="0">
                  <a:pos x="134" y="109"/>
                </a:cxn>
                <a:cxn ang="0">
                  <a:pos x="134" y="86"/>
                </a:cxn>
                <a:cxn ang="0">
                  <a:pos x="93" y="79"/>
                </a:cxn>
                <a:cxn ang="0">
                  <a:pos x="45" y="79"/>
                </a:cxn>
                <a:cxn ang="0">
                  <a:pos x="3" y="94"/>
                </a:cxn>
                <a:cxn ang="0">
                  <a:pos x="0" y="74"/>
                </a:cxn>
                <a:cxn ang="0">
                  <a:pos x="30" y="56"/>
                </a:cxn>
                <a:cxn ang="0">
                  <a:pos x="85" y="49"/>
                </a:cxn>
                <a:cxn ang="0">
                  <a:pos x="197" y="71"/>
                </a:cxn>
                <a:cxn ang="0">
                  <a:pos x="111" y="41"/>
                </a:cxn>
                <a:cxn ang="0">
                  <a:pos x="63" y="30"/>
                </a:cxn>
                <a:cxn ang="0">
                  <a:pos x="22" y="30"/>
                </a:cxn>
                <a:cxn ang="0">
                  <a:pos x="7" y="49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392" h="157">
                  <a:moveTo>
                    <a:pt x="0" y="15"/>
                  </a:moveTo>
                  <a:lnTo>
                    <a:pt x="45" y="0"/>
                  </a:lnTo>
                  <a:lnTo>
                    <a:pt x="101" y="3"/>
                  </a:lnTo>
                  <a:lnTo>
                    <a:pt x="208" y="49"/>
                  </a:lnTo>
                  <a:lnTo>
                    <a:pt x="246" y="64"/>
                  </a:lnTo>
                  <a:lnTo>
                    <a:pt x="306" y="86"/>
                  </a:lnTo>
                  <a:lnTo>
                    <a:pt x="346" y="89"/>
                  </a:lnTo>
                  <a:lnTo>
                    <a:pt x="392" y="82"/>
                  </a:lnTo>
                  <a:lnTo>
                    <a:pt x="388" y="105"/>
                  </a:lnTo>
                  <a:lnTo>
                    <a:pt x="354" y="116"/>
                  </a:lnTo>
                  <a:lnTo>
                    <a:pt x="322" y="120"/>
                  </a:lnTo>
                  <a:lnTo>
                    <a:pt x="276" y="112"/>
                  </a:lnTo>
                  <a:lnTo>
                    <a:pt x="216" y="101"/>
                  </a:lnTo>
                  <a:lnTo>
                    <a:pt x="167" y="94"/>
                  </a:lnTo>
                  <a:lnTo>
                    <a:pt x="160" y="145"/>
                  </a:lnTo>
                  <a:lnTo>
                    <a:pt x="127" y="157"/>
                  </a:lnTo>
                  <a:lnTo>
                    <a:pt x="134" y="109"/>
                  </a:lnTo>
                  <a:lnTo>
                    <a:pt x="134" y="86"/>
                  </a:lnTo>
                  <a:lnTo>
                    <a:pt x="93" y="79"/>
                  </a:lnTo>
                  <a:lnTo>
                    <a:pt x="45" y="79"/>
                  </a:lnTo>
                  <a:lnTo>
                    <a:pt x="3" y="94"/>
                  </a:lnTo>
                  <a:lnTo>
                    <a:pt x="0" y="74"/>
                  </a:lnTo>
                  <a:lnTo>
                    <a:pt x="30" y="56"/>
                  </a:lnTo>
                  <a:lnTo>
                    <a:pt x="85" y="49"/>
                  </a:lnTo>
                  <a:lnTo>
                    <a:pt x="197" y="71"/>
                  </a:lnTo>
                  <a:lnTo>
                    <a:pt x="111" y="41"/>
                  </a:lnTo>
                  <a:lnTo>
                    <a:pt x="63" y="30"/>
                  </a:lnTo>
                  <a:lnTo>
                    <a:pt x="22" y="30"/>
                  </a:lnTo>
                  <a:lnTo>
                    <a:pt x="7" y="49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89" name="Freeform 41"/>
            <p:cNvSpPr>
              <a:spLocks/>
            </p:cNvSpPr>
            <p:nvPr/>
          </p:nvSpPr>
          <p:spPr bwMode="auto">
            <a:xfrm>
              <a:off x="4654" y="921"/>
              <a:ext cx="329" cy="10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48" y="30"/>
                </a:cxn>
                <a:cxn ang="0">
                  <a:pos x="90" y="53"/>
                </a:cxn>
                <a:cxn ang="0">
                  <a:pos x="161" y="65"/>
                </a:cxn>
                <a:cxn ang="0">
                  <a:pos x="246" y="57"/>
                </a:cxn>
                <a:cxn ang="0">
                  <a:pos x="329" y="38"/>
                </a:cxn>
                <a:cxn ang="0">
                  <a:pos x="318" y="71"/>
                </a:cxn>
                <a:cxn ang="0">
                  <a:pos x="293" y="83"/>
                </a:cxn>
                <a:cxn ang="0">
                  <a:pos x="261" y="94"/>
                </a:cxn>
                <a:cxn ang="0">
                  <a:pos x="218" y="106"/>
                </a:cxn>
                <a:cxn ang="0">
                  <a:pos x="164" y="106"/>
                </a:cxn>
                <a:cxn ang="0">
                  <a:pos x="101" y="94"/>
                </a:cxn>
                <a:cxn ang="0">
                  <a:pos x="30" y="57"/>
                </a:cxn>
                <a:cxn ang="0">
                  <a:pos x="0" y="27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29" h="106">
                  <a:moveTo>
                    <a:pt x="22" y="0"/>
                  </a:moveTo>
                  <a:lnTo>
                    <a:pt x="48" y="30"/>
                  </a:lnTo>
                  <a:lnTo>
                    <a:pt x="90" y="53"/>
                  </a:lnTo>
                  <a:lnTo>
                    <a:pt x="161" y="65"/>
                  </a:lnTo>
                  <a:lnTo>
                    <a:pt x="246" y="57"/>
                  </a:lnTo>
                  <a:lnTo>
                    <a:pt x="329" y="38"/>
                  </a:lnTo>
                  <a:lnTo>
                    <a:pt x="318" y="71"/>
                  </a:lnTo>
                  <a:lnTo>
                    <a:pt x="293" y="83"/>
                  </a:lnTo>
                  <a:lnTo>
                    <a:pt x="261" y="94"/>
                  </a:lnTo>
                  <a:lnTo>
                    <a:pt x="218" y="106"/>
                  </a:lnTo>
                  <a:lnTo>
                    <a:pt x="164" y="106"/>
                  </a:lnTo>
                  <a:lnTo>
                    <a:pt x="101" y="94"/>
                  </a:lnTo>
                  <a:lnTo>
                    <a:pt x="30" y="57"/>
                  </a:lnTo>
                  <a:lnTo>
                    <a:pt x="0" y="27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90" name="Freeform 42"/>
            <p:cNvSpPr>
              <a:spLocks/>
            </p:cNvSpPr>
            <p:nvPr/>
          </p:nvSpPr>
          <p:spPr bwMode="auto">
            <a:xfrm>
              <a:off x="4803" y="1006"/>
              <a:ext cx="209" cy="195"/>
            </a:xfrm>
            <a:custGeom>
              <a:avLst/>
              <a:gdLst/>
              <a:ahLst/>
              <a:cxnLst>
                <a:cxn ang="0">
                  <a:pos x="0" y="150"/>
                </a:cxn>
                <a:cxn ang="0">
                  <a:pos x="41" y="142"/>
                </a:cxn>
                <a:cxn ang="0">
                  <a:pos x="91" y="101"/>
                </a:cxn>
                <a:cxn ang="0">
                  <a:pos x="128" y="67"/>
                </a:cxn>
                <a:cxn ang="0">
                  <a:pos x="159" y="32"/>
                </a:cxn>
                <a:cxn ang="0">
                  <a:pos x="188" y="0"/>
                </a:cxn>
                <a:cxn ang="0">
                  <a:pos x="210" y="11"/>
                </a:cxn>
                <a:cxn ang="0">
                  <a:pos x="188" y="50"/>
                </a:cxn>
                <a:cxn ang="0">
                  <a:pos x="162" y="86"/>
                </a:cxn>
                <a:cxn ang="0">
                  <a:pos x="112" y="139"/>
                </a:cxn>
                <a:cxn ang="0">
                  <a:pos x="38" y="196"/>
                </a:cxn>
                <a:cxn ang="0">
                  <a:pos x="0" y="150"/>
                </a:cxn>
                <a:cxn ang="0">
                  <a:pos x="0" y="150"/>
                </a:cxn>
              </a:cxnLst>
              <a:rect l="0" t="0" r="r" b="b"/>
              <a:pathLst>
                <a:path w="210" h="196">
                  <a:moveTo>
                    <a:pt x="0" y="150"/>
                  </a:moveTo>
                  <a:lnTo>
                    <a:pt x="41" y="142"/>
                  </a:lnTo>
                  <a:lnTo>
                    <a:pt x="91" y="101"/>
                  </a:lnTo>
                  <a:lnTo>
                    <a:pt x="128" y="67"/>
                  </a:lnTo>
                  <a:lnTo>
                    <a:pt x="159" y="32"/>
                  </a:lnTo>
                  <a:lnTo>
                    <a:pt x="188" y="0"/>
                  </a:lnTo>
                  <a:lnTo>
                    <a:pt x="210" y="11"/>
                  </a:lnTo>
                  <a:lnTo>
                    <a:pt x="188" y="50"/>
                  </a:lnTo>
                  <a:lnTo>
                    <a:pt x="162" y="86"/>
                  </a:lnTo>
                  <a:lnTo>
                    <a:pt x="112" y="139"/>
                  </a:lnTo>
                  <a:lnTo>
                    <a:pt x="38" y="196"/>
                  </a:lnTo>
                  <a:lnTo>
                    <a:pt x="0" y="150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91" name="Freeform 43"/>
            <p:cNvSpPr>
              <a:spLocks/>
            </p:cNvSpPr>
            <p:nvPr/>
          </p:nvSpPr>
          <p:spPr bwMode="auto">
            <a:xfrm>
              <a:off x="4665" y="1002"/>
              <a:ext cx="355" cy="2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1" y="30"/>
                </a:cxn>
                <a:cxn ang="0">
                  <a:pos x="78" y="83"/>
                </a:cxn>
                <a:cxn ang="0">
                  <a:pos x="122" y="128"/>
                </a:cxn>
                <a:cxn ang="0">
                  <a:pos x="175" y="165"/>
                </a:cxn>
                <a:cxn ang="0">
                  <a:pos x="213" y="202"/>
                </a:cxn>
                <a:cxn ang="0">
                  <a:pos x="257" y="225"/>
                </a:cxn>
                <a:cxn ang="0">
                  <a:pos x="320" y="243"/>
                </a:cxn>
                <a:cxn ang="0">
                  <a:pos x="355" y="248"/>
                </a:cxn>
                <a:cxn ang="0">
                  <a:pos x="328" y="270"/>
                </a:cxn>
                <a:cxn ang="0">
                  <a:pos x="301" y="274"/>
                </a:cxn>
                <a:cxn ang="0">
                  <a:pos x="264" y="270"/>
                </a:cxn>
                <a:cxn ang="0">
                  <a:pos x="220" y="255"/>
                </a:cxn>
                <a:cxn ang="0">
                  <a:pos x="145" y="202"/>
                </a:cxn>
                <a:cxn ang="0">
                  <a:pos x="59" y="105"/>
                </a:cxn>
                <a:cxn ang="0">
                  <a:pos x="0" y="3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55" h="274">
                  <a:moveTo>
                    <a:pt x="3" y="0"/>
                  </a:moveTo>
                  <a:lnTo>
                    <a:pt x="41" y="30"/>
                  </a:lnTo>
                  <a:lnTo>
                    <a:pt x="78" y="83"/>
                  </a:lnTo>
                  <a:lnTo>
                    <a:pt x="122" y="128"/>
                  </a:lnTo>
                  <a:lnTo>
                    <a:pt x="175" y="165"/>
                  </a:lnTo>
                  <a:lnTo>
                    <a:pt x="213" y="202"/>
                  </a:lnTo>
                  <a:lnTo>
                    <a:pt x="257" y="225"/>
                  </a:lnTo>
                  <a:lnTo>
                    <a:pt x="320" y="243"/>
                  </a:lnTo>
                  <a:lnTo>
                    <a:pt x="355" y="248"/>
                  </a:lnTo>
                  <a:lnTo>
                    <a:pt x="328" y="270"/>
                  </a:lnTo>
                  <a:lnTo>
                    <a:pt x="301" y="274"/>
                  </a:lnTo>
                  <a:lnTo>
                    <a:pt x="264" y="270"/>
                  </a:lnTo>
                  <a:lnTo>
                    <a:pt x="220" y="255"/>
                  </a:lnTo>
                  <a:lnTo>
                    <a:pt x="145" y="202"/>
                  </a:lnTo>
                  <a:lnTo>
                    <a:pt x="59" y="105"/>
                  </a:lnTo>
                  <a:lnTo>
                    <a:pt x="0" y="3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92" name="Freeform 44"/>
            <p:cNvSpPr>
              <a:spLocks/>
            </p:cNvSpPr>
            <p:nvPr/>
          </p:nvSpPr>
          <p:spPr bwMode="auto">
            <a:xfrm>
              <a:off x="4575" y="930"/>
              <a:ext cx="76" cy="100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41" y="71"/>
                </a:cxn>
                <a:cxn ang="0">
                  <a:pos x="53" y="45"/>
                </a:cxn>
                <a:cxn ang="0">
                  <a:pos x="56" y="0"/>
                </a:cxn>
                <a:cxn ang="0">
                  <a:pos x="76" y="15"/>
                </a:cxn>
                <a:cxn ang="0">
                  <a:pos x="76" y="63"/>
                </a:cxn>
                <a:cxn ang="0">
                  <a:pos x="49" y="97"/>
                </a:cxn>
                <a:cxn ang="0">
                  <a:pos x="20" y="89"/>
                </a:cxn>
                <a:cxn ang="0">
                  <a:pos x="5" y="60"/>
                </a:cxn>
                <a:cxn ang="0">
                  <a:pos x="0" y="30"/>
                </a:cxn>
                <a:cxn ang="0">
                  <a:pos x="20" y="22"/>
                </a:cxn>
                <a:cxn ang="0">
                  <a:pos x="20" y="22"/>
                </a:cxn>
              </a:cxnLst>
              <a:rect l="0" t="0" r="r" b="b"/>
              <a:pathLst>
                <a:path w="76" h="97">
                  <a:moveTo>
                    <a:pt x="20" y="22"/>
                  </a:moveTo>
                  <a:lnTo>
                    <a:pt x="41" y="71"/>
                  </a:lnTo>
                  <a:lnTo>
                    <a:pt x="53" y="45"/>
                  </a:lnTo>
                  <a:lnTo>
                    <a:pt x="56" y="0"/>
                  </a:lnTo>
                  <a:lnTo>
                    <a:pt x="76" y="15"/>
                  </a:lnTo>
                  <a:lnTo>
                    <a:pt x="76" y="63"/>
                  </a:lnTo>
                  <a:lnTo>
                    <a:pt x="49" y="97"/>
                  </a:lnTo>
                  <a:lnTo>
                    <a:pt x="20" y="89"/>
                  </a:lnTo>
                  <a:lnTo>
                    <a:pt x="5" y="60"/>
                  </a:lnTo>
                  <a:lnTo>
                    <a:pt x="0" y="30"/>
                  </a:lnTo>
                  <a:lnTo>
                    <a:pt x="20" y="22"/>
                  </a:lnTo>
                  <a:lnTo>
                    <a:pt x="2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93" name="Freeform 45"/>
            <p:cNvSpPr>
              <a:spLocks/>
            </p:cNvSpPr>
            <p:nvPr/>
          </p:nvSpPr>
          <p:spPr bwMode="auto">
            <a:xfrm>
              <a:off x="4009" y="953"/>
              <a:ext cx="413" cy="199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333" y="35"/>
                </a:cxn>
                <a:cxn ang="0">
                  <a:pos x="299" y="49"/>
                </a:cxn>
                <a:cxn ang="0">
                  <a:pos x="247" y="61"/>
                </a:cxn>
                <a:cxn ang="0">
                  <a:pos x="132" y="64"/>
                </a:cxn>
                <a:cxn ang="0">
                  <a:pos x="71" y="49"/>
                </a:cxn>
                <a:cxn ang="0">
                  <a:pos x="30" y="27"/>
                </a:cxn>
                <a:cxn ang="0">
                  <a:pos x="4" y="27"/>
                </a:cxn>
                <a:cxn ang="0">
                  <a:pos x="0" y="64"/>
                </a:cxn>
                <a:cxn ang="0">
                  <a:pos x="15" y="120"/>
                </a:cxn>
                <a:cxn ang="0">
                  <a:pos x="34" y="150"/>
                </a:cxn>
                <a:cxn ang="0">
                  <a:pos x="45" y="200"/>
                </a:cxn>
                <a:cxn ang="0">
                  <a:pos x="75" y="195"/>
                </a:cxn>
                <a:cxn ang="0">
                  <a:pos x="71" y="158"/>
                </a:cxn>
                <a:cxn ang="0">
                  <a:pos x="48" y="120"/>
                </a:cxn>
                <a:cxn ang="0">
                  <a:pos x="42" y="68"/>
                </a:cxn>
                <a:cxn ang="0">
                  <a:pos x="83" y="82"/>
                </a:cxn>
                <a:cxn ang="0">
                  <a:pos x="157" y="94"/>
                </a:cxn>
                <a:cxn ang="0">
                  <a:pos x="220" y="94"/>
                </a:cxn>
                <a:cxn ang="0">
                  <a:pos x="282" y="90"/>
                </a:cxn>
                <a:cxn ang="0">
                  <a:pos x="336" y="64"/>
                </a:cxn>
                <a:cxn ang="0">
                  <a:pos x="385" y="38"/>
                </a:cxn>
                <a:cxn ang="0">
                  <a:pos x="412" y="12"/>
                </a:cxn>
                <a:cxn ang="0">
                  <a:pos x="366" y="0"/>
                </a:cxn>
                <a:cxn ang="0">
                  <a:pos x="366" y="0"/>
                </a:cxn>
              </a:cxnLst>
              <a:rect l="0" t="0" r="r" b="b"/>
              <a:pathLst>
                <a:path w="412" h="200">
                  <a:moveTo>
                    <a:pt x="366" y="0"/>
                  </a:moveTo>
                  <a:lnTo>
                    <a:pt x="333" y="35"/>
                  </a:lnTo>
                  <a:lnTo>
                    <a:pt x="299" y="49"/>
                  </a:lnTo>
                  <a:lnTo>
                    <a:pt x="247" y="61"/>
                  </a:lnTo>
                  <a:lnTo>
                    <a:pt x="132" y="64"/>
                  </a:lnTo>
                  <a:lnTo>
                    <a:pt x="71" y="49"/>
                  </a:lnTo>
                  <a:lnTo>
                    <a:pt x="30" y="27"/>
                  </a:lnTo>
                  <a:lnTo>
                    <a:pt x="4" y="27"/>
                  </a:lnTo>
                  <a:lnTo>
                    <a:pt x="0" y="64"/>
                  </a:lnTo>
                  <a:lnTo>
                    <a:pt x="15" y="120"/>
                  </a:lnTo>
                  <a:lnTo>
                    <a:pt x="34" y="150"/>
                  </a:lnTo>
                  <a:lnTo>
                    <a:pt x="45" y="200"/>
                  </a:lnTo>
                  <a:lnTo>
                    <a:pt x="75" y="195"/>
                  </a:lnTo>
                  <a:lnTo>
                    <a:pt x="71" y="158"/>
                  </a:lnTo>
                  <a:lnTo>
                    <a:pt x="48" y="120"/>
                  </a:lnTo>
                  <a:lnTo>
                    <a:pt x="42" y="68"/>
                  </a:lnTo>
                  <a:lnTo>
                    <a:pt x="83" y="82"/>
                  </a:lnTo>
                  <a:lnTo>
                    <a:pt x="157" y="94"/>
                  </a:lnTo>
                  <a:lnTo>
                    <a:pt x="220" y="94"/>
                  </a:lnTo>
                  <a:lnTo>
                    <a:pt x="282" y="90"/>
                  </a:lnTo>
                  <a:lnTo>
                    <a:pt x="336" y="64"/>
                  </a:lnTo>
                  <a:lnTo>
                    <a:pt x="385" y="38"/>
                  </a:lnTo>
                  <a:lnTo>
                    <a:pt x="412" y="12"/>
                  </a:lnTo>
                  <a:lnTo>
                    <a:pt x="366" y="0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94" name="Freeform 46"/>
            <p:cNvSpPr>
              <a:spLocks/>
            </p:cNvSpPr>
            <p:nvPr/>
          </p:nvSpPr>
          <p:spPr bwMode="auto">
            <a:xfrm>
              <a:off x="4549" y="703"/>
              <a:ext cx="176" cy="290"/>
            </a:xfrm>
            <a:custGeom>
              <a:avLst/>
              <a:gdLst/>
              <a:ahLst/>
              <a:cxnLst>
                <a:cxn ang="0">
                  <a:pos x="0" y="217"/>
                </a:cxn>
                <a:cxn ang="0">
                  <a:pos x="23" y="164"/>
                </a:cxn>
                <a:cxn ang="0">
                  <a:pos x="38" y="82"/>
                </a:cxn>
                <a:cxn ang="0">
                  <a:pos x="52" y="22"/>
                </a:cxn>
                <a:cxn ang="0">
                  <a:pos x="67" y="4"/>
                </a:cxn>
                <a:cxn ang="0">
                  <a:pos x="102" y="0"/>
                </a:cxn>
                <a:cxn ang="0">
                  <a:pos x="138" y="15"/>
                </a:cxn>
                <a:cxn ang="0">
                  <a:pos x="161" y="45"/>
                </a:cxn>
                <a:cxn ang="0">
                  <a:pos x="173" y="90"/>
                </a:cxn>
                <a:cxn ang="0">
                  <a:pos x="165" y="149"/>
                </a:cxn>
                <a:cxn ang="0">
                  <a:pos x="150" y="195"/>
                </a:cxn>
                <a:cxn ang="0">
                  <a:pos x="127" y="250"/>
                </a:cxn>
                <a:cxn ang="0">
                  <a:pos x="87" y="291"/>
                </a:cxn>
                <a:cxn ang="0">
                  <a:pos x="90" y="266"/>
                </a:cxn>
                <a:cxn ang="0">
                  <a:pos x="120" y="214"/>
                </a:cxn>
                <a:cxn ang="0">
                  <a:pos x="133" y="136"/>
                </a:cxn>
                <a:cxn ang="0">
                  <a:pos x="137" y="68"/>
                </a:cxn>
                <a:cxn ang="0">
                  <a:pos x="123" y="42"/>
                </a:cxn>
                <a:cxn ang="0">
                  <a:pos x="105" y="30"/>
                </a:cxn>
                <a:cxn ang="0">
                  <a:pos x="82" y="45"/>
                </a:cxn>
                <a:cxn ang="0">
                  <a:pos x="67" y="98"/>
                </a:cxn>
                <a:cxn ang="0">
                  <a:pos x="52" y="149"/>
                </a:cxn>
                <a:cxn ang="0">
                  <a:pos x="38" y="202"/>
                </a:cxn>
                <a:cxn ang="0">
                  <a:pos x="11" y="240"/>
                </a:cxn>
                <a:cxn ang="0">
                  <a:pos x="0" y="217"/>
                </a:cxn>
                <a:cxn ang="0">
                  <a:pos x="0" y="217"/>
                </a:cxn>
              </a:cxnLst>
              <a:rect l="0" t="0" r="r" b="b"/>
              <a:pathLst>
                <a:path w="173" h="291">
                  <a:moveTo>
                    <a:pt x="0" y="217"/>
                  </a:moveTo>
                  <a:lnTo>
                    <a:pt x="23" y="164"/>
                  </a:lnTo>
                  <a:lnTo>
                    <a:pt x="38" y="82"/>
                  </a:lnTo>
                  <a:lnTo>
                    <a:pt x="52" y="22"/>
                  </a:lnTo>
                  <a:lnTo>
                    <a:pt x="67" y="4"/>
                  </a:lnTo>
                  <a:lnTo>
                    <a:pt x="102" y="0"/>
                  </a:lnTo>
                  <a:lnTo>
                    <a:pt x="138" y="15"/>
                  </a:lnTo>
                  <a:lnTo>
                    <a:pt x="161" y="45"/>
                  </a:lnTo>
                  <a:lnTo>
                    <a:pt x="173" y="90"/>
                  </a:lnTo>
                  <a:lnTo>
                    <a:pt x="165" y="149"/>
                  </a:lnTo>
                  <a:lnTo>
                    <a:pt x="150" y="195"/>
                  </a:lnTo>
                  <a:lnTo>
                    <a:pt x="127" y="250"/>
                  </a:lnTo>
                  <a:lnTo>
                    <a:pt x="87" y="291"/>
                  </a:lnTo>
                  <a:lnTo>
                    <a:pt x="90" y="266"/>
                  </a:lnTo>
                  <a:lnTo>
                    <a:pt x="120" y="214"/>
                  </a:lnTo>
                  <a:lnTo>
                    <a:pt x="133" y="136"/>
                  </a:lnTo>
                  <a:lnTo>
                    <a:pt x="137" y="68"/>
                  </a:lnTo>
                  <a:lnTo>
                    <a:pt x="123" y="42"/>
                  </a:lnTo>
                  <a:lnTo>
                    <a:pt x="105" y="30"/>
                  </a:lnTo>
                  <a:lnTo>
                    <a:pt x="82" y="45"/>
                  </a:lnTo>
                  <a:lnTo>
                    <a:pt x="67" y="98"/>
                  </a:lnTo>
                  <a:lnTo>
                    <a:pt x="52" y="149"/>
                  </a:lnTo>
                  <a:lnTo>
                    <a:pt x="38" y="202"/>
                  </a:lnTo>
                  <a:lnTo>
                    <a:pt x="11" y="240"/>
                  </a:lnTo>
                  <a:lnTo>
                    <a:pt x="0" y="217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95" name="Freeform 47"/>
            <p:cNvSpPr>
              <a:spLocks/>
            </p:cNvSpPr>
            <p:nvPr/>
          </p:nvSpPr>
          <p:spPr bwMode="auto">
            <a:xfrm>
              <a:off x="4883" y="1283"/>
              <a:ext cx="110" cy="100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37" y="41"/>
                </a:cxn>
                <a:cxn ang="0">
                  <a:pos x="82" y="0"/>
                </a:cxn>
                <a:cxn ang="0">
                  <a:pos x="108" y="0"/>
                </a:cxn>
                <a:cxn ang="0">
                  <a:pos x="97" y="26"/>
                </a:cxn>
                <a:cxn ang="0">
                  <a:pos x="52" y="68"/>
                </a:cxn>
                <a:cxn ang="0">
                  <a:pos x="29" y="104"/>
                </a:cxn>
                <a:cxn ang="0">
                  <a:pos x="0" y="79"/>
                </a:cxn>
                <a:cxn ang="0">
                  <a:pos x="0" y="79"/>
                </a:cxn>
              </a:cxnLst>
              <a:rect l="0" t="0" r="r" b="b"/>
              <a:pathLst>
                <a:path w="108" h="104">
                  <a:moveTo>
                    <a:pt x="0" y="79"/>
                  </a:moveTo>
                  <a:lnTo>
                    <a:pt x="37" y="41"/>
                  </a:lnTo>
                  <a:lnTo>
                    <a:pt x="82" y="0"/>
                  </a:lnTo>
                  <a:lnTo>
                    <a:pt x="108" y="0"/>
                  </a:lnTo>
                  <a:lnTo>
                    <a:pt x="97" y="26"/>
                  </a:lnTo>
                  <a:lnTo>
                    <a:pt x="52" y="68"/>
                  </a:lnTo>
                  <a:lnTo>
                    <a:pt x="29" y="104"/>
                  </a:lnTo>
                  <a:lnTo>
                    <a:pt x="0" y="79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96" name="Freeform 48"/>
            <p:cNvSpPr>
              <a:spLocks/>
            </p:cNvSpPr>
            <p:nvPr/>
          </p:nvSpPr>
          <p:spPr bwMode="auto">
            <a:xfrm>
              <a:off x="5065" y="1270"/>
              <a:ext cx="108" cy="123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57" y="29"/>
                </a:cxn>
                <a:cxn ang="0">
                  <a:pos x="90" y="0"/>
                </a:cxn>
                <a:cxn ang="0">
                  <a:pos x="108" y="8"/>
                </a:cxn>
                <a:cxn ang="0">
                  <a:pos x="72" y="64"/>
                </a:cxn>
                <a:cxn ang="0">
                  <a:pos x="15" y="120"/>
                </a:cxn>
                <a:cxn ang="0">
                  <a:pos x="0" y="97"/>
                </a:cxn>
                <a:cxn ang="0">
                  <a:pos x="0" y="97"/>
                </a:cxn>
              </a:cxnLst>
              <a:rect l="0" t="0" r="r" b="b"/>
              <a:pathLst>
                <a:path w="108" h="120">
                  <a:moveTo>
                    <a:pt x="0" y="97"/>
                  </a:moveTo>
                  <a:lnTo>
                    <a:pt x="57" y="29"/>
                  </a:lnTo>
                  <a:lnTo>
                    <a:pt x="90" y="0"/>
                  </a:lnTo>
                  <a:lnTo>
                    <a:pt x="108" y="8"/>
                  </a:lnTo>
                  <a:lnTo>
                    <a:pt x="72" y="64"/>
                  </a:lnTo>
                  <a:lnTo>
                    <a:pt x="15" y="120"/>
                  </a:lnTo>
                  <a:lnTo>
                    <a:pt x="0" y="9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97" name="Freeform 49"/>
            <p:cNvSpPr>
              <a:spLocks/>
            </p:cNvSpPr>
            <p:nvPr/>
          </p:nvSpPr>
          <p:spPr bwMode="auto">
            <a:xfrm>
              <a:off x="5114" y="1241"/>
              <a:ext cx="131" cy="176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130" y="59"/>
                </a:cxn>
                <a:cxn ang="0">
                  <a:pos x="123" y="86"/>
                </a:cxn>
                <a:cxn ang="0">
                  <a:pos x="71" y="124"/>
                </a:cxn>
                <a:cxn ang="0">
                  <a:pos x="34" y="150"/>
                </a:cxn>
                <a:cxn ang="0">
                  <a:pos x="19" y="176"/>
                </a:cxn>
                <a:cxn ang="0">
                  <a:pos x="0" y="157"/>
                </a:cxn>
                <a:cxn ang="0">
                  <a:pos x="26" y="112"/>
                </a:cxn>
                <a:cxn ang="0">
                  <a:pos x="79" y="74"/>
                </a:cxn>
                <a:cxn ang="0">
                  <a:pos x="97" y="59"/>
                </a:cxn>
                <a:cxn ang="0">
                  <a:pos x="71" y="23"/>
                </a:cxn>
                <a:cxn ang="0">
                  <a:pos x="67" y="0"/>
                </a:cxn>
                <a:cxn ang="0">
                  <a:pos x="97" y="0"/>
                </a:cxn>
                <a:cxn ang="0">
                  <a:pos x="97" y="0"/>
                </a:cxn>
              </a:cxnLst>
              <a:rect l="0" t="0" r="r" b="b"/>
              <a:pathLst>
                <a:path w="130" h="176">
                  <a:moveTo>
                    <a:pt x="97" y="0"/>
                  </a:moveTo>
                  <a:lnTo>
                    <a:pt x="130" y="59"/>
                  </a:lnTo>
                  <a:lnTo>
                    <a:pt x="123" y="86"/>
                  </a:lnTo>
                  <a:lnTo>
                    <a:pt x="71" y="124"/>
                  </a:lnTo>
                  <a:lnTo>
                    <a:pt x="34" y="150"/>
                  </a:lnTo>
                  <a:lnTo>
                    <a:pt x="19" y="176"/>
                  </a:lnTo>
                  <a:lnTo>
                    <a:pt x="0" y="157"/>
                  </a:lnTo>
                  <a:lnTo>
                    <a:pt x="26" y="112"/>
                  </a:lnTo>
                  <a:lnTo>
                    <a:pt x="79" y="74"/>
                  </a:lnTo>
                  <a:lnTo>
                    <a:pt x="97" y="59"/>
                  </a:lnTo>
                  <a:lnTo>
                    <a:pt x="71" y="23"/>
                  </a:lnTo>
                  <a:lnTo>
                    <a:pt x="67" y="0"/>
                  </a:lnTo>
                  <a:lnTo>
                    <a:pt x="97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98" name="Freeform 50"/>
            <p:cNvSpPr>
              <a:spLocks/>
            </p:cNvSpPr>
            <p:nvPr/>
          </p:nvSpPr>
          <p:spPr bwMode="auto">
            <a:xfrm>
              <a:off x="4991" y="930"/>
              <a:ext cx="81" cy="99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30" y="37"/>
                </a:cxn>
                <a:cxn ang="0">
                  <a:pos x="74" y="18"/>
                </a:cxn>
                <a:cxn ang="0">
                  <a:pos x="78" y="37"/>
                </a:cxn>
                <a:cxn ang="0">
                  <a:pos x="63" y="60"/>
                </a:cxn>
                <a:cxn ang="0">
                  <a:pos x="81" y="78"/>
                </a:cxn>
                <a:cxn ang="0">
                  <a:pos x="70" y="93"/>
                </a:cxn>
                <a:cxn ang="0">
                  <a:pos x="37" y="74"/>
                </a:cxn>
                <a:cxn ang="0">
                  <a:pos x="18" y="71"/>
                </a:cxn>
                <a:cxn ang="0">
                  <a:pos x="3" y="30"/>
                </a:cxn>
                <a:cxn ang="0">
                  <a:pos x="0" y="3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81" h="93">
                  <a:moveTo>
                    <a:pt x="22" y="0"/>
                  </a:moveTo>
                  <a:lnTo>
                    <a:pt x="30" y="37"/>
                  </a:lnTo>
                  <a:lnTo>
                    <a:pt x="74" y="18"/>
                  </a:lnTo>
                  <a:lnTo>
                    <a:pt x="78" y="37"/>
                  </a:lnTo>
                  <a:lnTo>
                    <a:pt x="63" y="60"/>
                  </a:lnTo>
                  <a:lnTo>
                    <a:pt x="81" y="78"/>
                  </a:lnTo>
                  <a:lnTo>
                    <a:pt x="70" y="93"/>
                  </a:lnTo>
                  <a:lnTo>
                    <a:pt x="37" y="74"/>
                  </a:lnTo>
                  <a:lnTo>
                    <a:pt x="18" y="71"/>
                  </a:lnTo>
                  <a:lnTo>
                    <a:pt x="3" y="30"/>
                  </a:lnTo>
                  <a:lnTo>
                    <a:pt x="0" y="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699" name="Freeform 51"/>
            <p:cNvSpPr>
              <a:spLocks/>
            </p:cNvSpPr>
            <p:nvPr/>
          </p:nvSpPr>
          <p:spPr bwMode="auto">
            <a:xfrm>
              <a:off x="4213" y="1038"/>
              <a:ext cx="98" cy="121"/>
            </a:xfrm>
            <a:custGeom>
              <a:avLst/>
              <a:gdLst/>
              <a:ahLst/>
              <a:cxnLst>
                <a:cxn ang="0">
                  <a:pos x="97" y="26"/>
                </a:cxn>
                <a:cxn ang="0">
                  <a:pos x="60" y="60"/>
                </a:cxn>
                <a:cxn ang="0">
                  <a:pos x="41" y="87"/>
                </a:cxn>
                <a:cxn ang="0">
                  <a:pos x="11" y="131"/>
                </a:cxn>
                <a:cxn ang="0">
                  <a:pos x="0" y="117"/>
                </a:cxn>
                <a:cxn ang="0">
                  <a:pos x="18" y="75"/>
                </a:cxn>
                <a:cxn ang="0">
                  <a:pos x="48" y="29"/>
                </a:cxn>
                <a:cxn ang="0">
                  <a:pos x="83" y="0"/>
                </a:cxn>
                <a:cxn ang="0">
                  <a:pos x="97" y="26"/>
                </a:cxn>
                <a:cxn ang="0">
                  <a:pos x="97" y="26"/>
                </a:cxn>
              </a:cxnLst>
              <a:rect l="0" t="0" r="r" b="b"/>
              <a:pathLst>
                <a:path w="97" h="131">
                  <a:moveTo>
                    <a:pt x="97" y="26"/>
                  </a:moveTo>
                  <a:lnTo>
                    <a:pt x="60" y="60"/>
                  </a:lnTo>
                  <a:lnTo>
                    <a:pt x="41" y="87"/>
                  </a:lnTo>
                  <a:lnTo>
                    <a:pt x="11" y="131"/>
                  </a:lnTo>
                  <a:lnTo>
                    <a:pt x="0" y="117"/>
                  </a:lnTo>
                  <a:lnTo>
                    <a:pt x="18" y="75"/>
                  </a:lnTo>
                  <a:lnTo>
                    <a:pt x="48" y="29"/>
                  </a:lnTo>
                  <a:lnTo>
                    <a:pt x="83" y="0"/>
                  </a:lnTo>
                  <a:lnTo>
                    <a:pt x="97" y="26"/>
                  </a:lnTo>
                  <a:lnTo>
                    <a:pt x="97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00" name="Freeform 52"/>
            <p:cNvSpPr>
              <a:spLocks/>
            </p:cNvSpPr>
            <p:nvPr/>
          </p:nvSpPr>
          <p:spPr bwMode="auto">
            <a:xfrm>
              <a:off x="4723" y="1331"/>
              <a:ext cx="248" cy="256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74" y="0"/>
                </a:cxn>
                <a:cxn ang="0">
                  <a:pos x="134" y="8"/>
                </a:cxn>
                <a:cxn ang="0">
                  <a:pos x="193" y="23"/>
                </a:cxn>
                <a:cxn ang="0">
                  <a:pos x="228" y="61"/>
                </a:cxn>
                <a:cxn ang="0">
                  <a:pos x="246" y="94"/>
                </a:cxn>
                <a:cxn ang="0">
                  <a:pos x="250" y="143"/>
                </a:cxn>
                <a:cxn ang="0">
                  <a:pos x="233" y="190"/>
                </a:cxn>
                <a:cxn ang="0">
                  <a:pos x="201" y="225"/>
                </a:cxn>
                <a:cxn ang="0">
                  <a:pos x="152" y="256"/>
                </a:cxn>
                <a:cxn ang="0">
                  <a:pos x="152" y="225"/>
                </a:cxn>
                <a:cxn ang="0">
                  <a:pos x="183" y="195"/>
                </a:cxn>
                <a:cxn ang="0">
                  <a:pos x="208" y="154"/>
                </a:cxn>
                <a:cxn ang="0">
                  <a:pos x="216" y="113"/>
                </a:cxn>
                <a:cxn ang="0">
                  <a:pos x="190" y="71"/>
                </a:cxn>
                <a:cxn ang="0">
                  <a:pos x="142" y="46"/>
                </a:cxn>
                <a:cxn ang="0">
                  <a:pos x="63" y="31"/>
                </a:cxn>
                <a:cxn ang="0">
                  <a:pos x="15" y="35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250" h="256">
                  <a:moveTo>
                    <a:pt x="0" y="8"/>
                  </a:moveTo>
                  <a:lnTo>
                    <a:pt x="74" y="0"/>
                  </a:lnTo>
                  <a:lnTo>
                    <a:pt x="134" y="8"/>
                  </a:lnTo>
                  <a:lnTo>
                    <a:pt x="193" y="23"/>
                  </a:lnTo>
                  <a:lnTo>
                    <a:pt x="228" y="61"/>
                  </a:lnTo>
                  <a:lnTo>
                    <a:pt x="246" y="94"/>
                  </a:lnTo>
                  <a:lnTo>
                    <a:pt x="250" y="143"/>
                  </a:lnTo>
                  <a:lnTo>
                    <a:pt x="233" y="190"/>
                  </a:lnTo>
                  <a:lnTo>
                    <a:pt x="201" y="225"/>
                  </a:lnTo>
                  <a:lnTo>
                    <a:pt x="152" y="256"/>
                  </a:lnTo>
                  <a:lnTo>
                    <a:pt x="152" y="225"/>
                  </a:lnTo>
                  <a:lnTo>
                    <a:pt x="183" y="195"/>
                  </a:lnTo>
                  <a:lnTo>
                    <a:pt x="208" y="154"/>
                  </a:lnTo>
                  <a:lnTo>
                    <a:pt x="216" y="113"/>
                  </a:lnTo>
                  <a:lnTo>
                    <a:pt x="190" y="71"/>
                  </a:lnTo>
                  <a:lnTo>
                    <a:pt x="142" y="46"/>
                  </a:lnTo>
                  <a:lnTo>
                    <a:pt x="63" y="31"/>
                  </a:lnTo>
                  <a:lnTo>
                    <a:pt x="15" y="35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01" name="Freeform 53"/>
            <p:cNvSpPr>
              <a:spLocks/>
            </p:cNvSpPr>
            <p:nvPr/>
          </p:nvSpPr>
          <p:spPr bwMode="auto">
            <a:xfrm>
              <a:off x="3952" y="1122"/>
              <a:ext cx="306" cy="118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15" y="66"/>
                </a:cxn>
                <a:cxn ang="0">
                  <a:pos x="55" y="33"/>
                </a:cxn>
                <a:cxn ang="0">
                  <a:pos x="104" y="7"/>
                </a:cxn>
                <a:cxn ang="0">
                  <a:pos x="179" y="0"/>
                </a:cxn>
                <a:cxn ang="0">
                  <a:pos x="231" y="10"/>
                </a:cxn>
                <a:cxn ang="0">
                  <a:pos x="306" y="40"/>
                </a:cxn>
                <a:cxn ang="0">
                  <a:pos x="291" y="71"/>
                </a:cxn>
                <a:cxn ang="0">
                  <a:pos x="252" y="50"/>
                </a:cxn>
                <a:cxn ang="0">
                  <a:pos x="179" y="33"/>
                </a:cxn>
                <a:cxn ang="0">
                  <a:pos x="130" y="36"/>
                </a:cxn>
                <a:cxn ang="0">
                  <a:pos x="89" y="51"/>
                </a:cxn>
                <a:cxn ang="0">
                  <a:pos x="44" y="89"/>
                </a:cxn>
                <a:cxn ang="0">
                  <a:pos x="22" y="119"/>
                </a:cxn>
                <a:cxn ang="0">
                  <a:pos x="0" y="104"/>
                </a:cxn>
                <a:cxn ang="0">
                  <a:pos x="0" y="104"/>
                </a:cxn>
              </a:cxnLst>
              <a:rect l="0" t="0" r="r" b="b"/>
              <a:pathLst>
                <a:path w="306" h="119">
                  <a:moveTo>
                    <a:pt x="0" y="104"/>
                  </a:moveTo>
                  <a:lnTo>
                    <a:pt x="15" y="66"/>
                  </a:lnTo>
                  <a:lnTo>
                    <a:pt x="55" y="33"/>
                  </a:lnTo>
                  <a:lnTo>
                    <a:pt x="104" y="7"/>
                  </a:lnTo>
                  <a:lnTo>
                    <a:pt x="179" y="0"/>
                  </a:lnTo>
                  <a:lnTo>
                    <a:pt x="231" y="10"/>
                  </a:lnTo>
                  <a:lnTo>
                    <a:pt x="306" y="40"/>
                  </a:lnTo>
                  <a:lnTo>
                    <a:pt x="291" y="71"/>
                  </a:lnTo>
                  <a:lnTo>
                    <a:pt x="252" y="50"/>
                  </a:lnTo>
                  <a:lnTo>
                    <a:pt x="179" y="33"/>
                  </a:lnTo>
                  <a:lnTo>
                    <a:pt x="130" y="36"/>
                  </a:lnTo>
                  <a:lnTo>
                    <a:pt x="89" y="51"/>
                  </a:lnTo>
                  <a:lnTo>
                    <a:pt x="44" y="89"/>
                  </a:lnTo>
                  <a:lnTo>
                    <a:pt x="22" y="119"/>
                  </a:lnTo>
                  <a:lnTo>
                    <a:pt x="0" y="104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02" name="Freeform 54"/>
            <p:cNvSpPr>
              <a:spLocks/>
            </p:cNvSpPr>
            <p:nvPr/>
          </p:nvSpPr>
          <p:spPr bwMode="auto">
            <a:xfrm>
              <a:off x="3970" y="1287"/>
              <a:ext cx="1015" cy="351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63" y="0"/>
                </a:cxn>
                <a:cxn ang="0">
                  <a:pos x="116" y="29"/>
                </a:cxn>
                <a:cxn ang="0">
                  <a:pos x="183" y="90"/>
                </a:cxn>
                <a:cxn ang="0">
                  <a:pos x="254" y="165"/>
                </a:cxn>
                <a:cxn ang="0">
                  <a:pos x="317" y="217"/>
                </a:cxn>
                <a:cxn ang="0">
                  <a:pos x="397" y="254"/>
                </a:cxn>
                <a:cxn ang="0">
                  <a:pos x="499" y="280"/>
                </a:cxn>
                <a:cxn ang="0">
                  <a:pos x="617" y="280"/>
                </a:cxn>
                <a:cxn ang="0">
                  <a:pos x="722" y="262"/>
                </a:cxn>
                <a:cxn ang="0">
                  <a:pos x="815" y="232"/>
                </a:cxn>
                <a:cxn ang="0">
                  <a:pos x="841" y="250"/>
                </a:cxn>
                <a:cxn ang="0">
                  <a:pos x="845" y="330"/>
                </a:cxn>
                <a:cxn ang="0">
                  <a:pos x="904" y="307"/>
                </a:cxn>
                <a:cxn ang="0">
                  <a:pos x="990" y="269"/>
                </a:cxn>
                <a:cxn ang="0">
                  <a:pos x="1016" y="280"/>
                </a:cxn>
                <a:cxn ang="0">
                  <a:pos x="998" y="303"/>
                </a:cxn>
                <a:cxn ang="0">
                  <a:pos x="924" y="336"/>
                </a:cxn>
                <a:cxn ang="0">
                  <a:pos x="871" y="351"/>
                </a:cxn>
                <a:cxn ang="0">
                  <a:pos x="823" y="351"/>
                </a:cxn>
                <a:cxn ang="0">
                  <a:pos x="808" y="280"/>
                </a:cxn>
                <a:cxn ang="0">
                  <a:pos x="737" y="300"/>
                </a:cxn>
                <a:cxn ang="0">
                  <a:pos x="664" y="318"/>
                </a:cxn>
                <a:cxn ang="0">
                  <a:pos x="568" y="330"/>
                </a:cxn>
                <a:cxn ang="0">
                  <a:pos x="476" y="324"/>
                </a:cxn>
                <a:cxn ang="0">
                  <a:pos x="382" y="295"/>
                </a:cxn>
                <a:cxn ang="0">
                  <a:pos x="303" y="259"/>
                </a:cxn>
                <a:cxn ang="0">
                  <a:pos x="232" y="191"/>
                </a:cxn>
                <a:cxn ang="0">
                  <a:pos x="154" y="105"/>
                </a:cxn>
                <a:cxn ang="0">
                  <a:pos x="93" y="56"/>
                </a:cxn>
                <a:cxn ang="0">
                  <a:pos x="41" y="34"/>
                </a:cxn>
                <a:cxn ang="0">
                  <a:pos x="0" y="41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016" h="351">
                  <a:moveTo>
                    <a:pt x="4" y="4"/>
                  </a:moveTo>
                  <a:lnTo>
                    <a:pt x="63" y="0"/>
                  </a:lnTo>
                  <a:lnTo>
                    <a:pt x="116" y="29"/>
                  </a:lnTo>
                  <a:lnTo>
                    <a:pt x="183" y="90"/>
                  </a:lnTo>
                  <a:lnTo>
                    <a:pt x="254" y="165"/>
                  </a:lnTo>
                  <a:lnTo>
                    <a:pt x="317" y="217"/>
                  </a:lnTo>
                  <a:lnTo>
                    <a:pt x="397" y="254"/>
                  </a:lnTo>
                  <a:lnTo>
                    <a:pt x="499" y="280"/>
                  </a:lnTo>
                  <a:lnTo>
                    <a:pt x="617" y="280"/>
                  </a:lnTo>
                  <a:lnTo>
                    <a:pt x="722" y="262"/>
                  </a:lnTo>
                  <a:lnTo>
                    <a:pt x="815" y="232"/>
                  </a:lnTo>
                  <a:lnTo>
                    <a:pt x="841" y="250"/>
                  </a:lnTo>
                  <a:lnTo>
                    <a:pt x="845" y="330"/>
                  </a:lnTo>
                  <a:lnTo>
                    <a:pt x="904" y="307"/>
                  </a:lnTo>
                  <a:lnTo>
                    <a:pt x="990" y="269"/>
                  </a:lnTo>
                  <a:lnTo>
                    <a:pt x="1016" y="280"/>
                  </a:lnTo>
                  <a:lnTo>
                    <a:pt x="998" y="303"/>
                  </a:lnTo>
                  <a:lnTo>
                    <a:pt x="924" y="336"/>
                  </a:lnTo>
                  <a:lnTo>
                    <a:pt x="871" y="351"/>
                  </a:lnTo>
                  <a:lnTo>
                    <a:pt x="823" y="351"/>
                  </a:lnTo>
                  <a:lnTo>
                    <a:pt x="808" y="280"/>
                  </a:lnTo>
                  <a:lnTo>
                    <a:pt x="737" y="300"/>
                  </a:lnTo>
                  <a:lnTo>
                    <a:pt x="664" y="318"/>
                  </a:lnTo>
                  <a:lnTo>
                    <a:pt x="568" y="330"/>
                  </a:lnTo>
                  <a:lnTo>
                    <a:pt x="476" y="324"/>
                  </a:lnTo>
                  <a:lnTo>
                    <a:pt x="382" y="295"/>
                  </a:lnTo>
                  <a:lnTo>
                    <a:pt x="303" y="259"/>
                  </a:lnTo>
                  <a:lnTo>
                    <a:pt x="232" y="191"/>
                  </a:lnTo>
                  <a:lnTo>
                    <a:pt x="154" y="105"/>
                  </a:lnTo>
                  <a:lnTo>
                    <a:pt x="93" y="56"/>
                  </a:lnTo>
                  <a:lnTo>
                    <a:pt x="41" y="34"/>
                  </a:lnTo>
                  <a:lnTo>
                    <a:pt x="0" y="41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03" name="Freeform 55"/>
            <p:cNvSpPr>
              <a:spLocks/>
            </p:cNvSpPr>
            <p:nvPr/>
          </p:nvSpPr>
          <p:spPr bwMode="auto">
            <a:xfrm>
              <a:off x="3414" y="1092"/>
              <a:ext cx="232" cy="41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98" y="153"/>
                </a:cxn>
                <a:cxn ang="0">
                  <a:pos x="108" y="209"/>
                </a:cxn>
                <a:cxn ang="0">
                  <a:pos x="161" y="285"/>
                </a:cxn>
                <a:cxn ang="0">
                  <a:pos x="202" y="341"/>
                </a:cxn>
                <a:cxn ang="0">
                  <a:pos x="232" y="419"/>
                </a:cxn>
                <a:cxn ang="0">
                  <a:pos x="187" y="409"/>
                </a:cxn>
                <a:cxn ang="0">
                  <a:pos x="161" y="356"/>
                </a:cxn>
                <a:cxn ang="0">
                  <a:pos x="108" y="274"/>
                </a:cxn>
                <a:cxn ang="0">
                  <a:pos x="71" y="188"/>
                </a:cxn>
                <a:cxn ang="0">
                  <a:pos x="45" y="120"/>
                </a:cxn>
                <a:cxn ang="0">
                  <a:pos x="0" y="34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32" h="419">
                  <a:moveTo>
                    <a:pt x="15" y="0"/>
                  </a:moveTo>
                  <a:lnTo>
                    <a:pt x="98" y="153"/>
                  </a:lnTo>
                  <a:lnTo>
                    <a:pt x="108" y="209"/>
                  </a:lnTo>
                  <a:lnTo>
                    <a:pt x="161" y="285"/>
                  </a:lnTo>
                  <a:lnTo>
                    <a:pt x="202" y="341"/>
                  </a:lnTo>
                  <a:lnTo>
                    <a:pt x="232" y="419"/>
                  </a:lnTo>
                  <a:lnTo>
                    <a:pt x="187" y="409"/>
                  </a:lnTo>
                  <a:lnTo>
                    <a:pt x="161" y="356"/>
                  </a:lnTo>
                  <a:lnTo>
                    <a:pt x="108" y="274"/>
                  </a:lnTo>
                  <a:lnTo>
                    <a:pt x="71" y="188"/>
                  </a:lnTo>
                  <a:lnTo>
                    <a:pt x="45" y="120"/>
                  </a:lnTo>
                  <a:lnTo>
                    <a:pt x="0" y="34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04" name="Freeform 56"/>
            <p:cNvSpPr>
              <a:spLocks/>
            </p:cNvSpPr>
            <p:nvPr/>
          </p:nvSpPr>
          <p:spPr bwMode="auto">
            <a:xfrm>
              <a:off x="4329" y="1029"/>
              <a:ext cx="493" cy="309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63" y="31"/>
                </a:cxn>
                <a:cxn ang="0">
                  <a:pos x="110" y="26"/>
                </a:cxn>
                <a:cxn ang="0">
                  <a:pos x="174" y="26"/>
                </a:cxn>
                <a:cxn ang="0">
                  <a:pos x="230" y="37"/>
                </a:cxn>
                <a:cxn ang="0">
                  <a:pos x="307" y="64"/>
                </a:cxn>
                <a:cxn ang="0">
                  <a:pos x="363" y="95"/>
                </a:cxn>
                <a:cxn ang="0">
                  <a:pos x="413" y="136"/>
                </a:cxn>
                <a:cxn ang="0">
                  <a:pos x="449" y="196"/>
                </a:cxn>
                <a:cxn ang="0">
                  <a:pos x="459" y="229"/>
                </a:cxn>
                <a:cxn ang="0">
                  <a:pos x="467" y="273"/>
                </a:cxn>
                <a:cxn ang="0">
                  <a:pos x="457" y="318"/>
                </a:cxn>
                <a:cxn ang="0">
                  <a:pos x="489" y="293"/>
                </a:cxn>
                <a:cxn ang="0">
                  <a:pos x="494" y="231"/>
                </a:cxn>
                <a:cxn ang="0">
                  <a:pos x="489" y="191"/>
                </a:cxn>
                <a:cxn ang="0">
                  <a:pos x="467" y="146"/>
                </a:cxn>
                <a:cxn ang="0">
                  <a:pos x="423" y="95"/>
                </a:cxn>
                <a:cxn ang="0">
                  <a:pos x="337" y="45"/>
                </a:cxn>
                <a:cxn ang="0">
                  <a:pos x="268" y="18"/>
                </a:cxn>
                <a:cxn ang="0">
                  <a:pos x="175" y="1"/>
                </a:cxn>
                <a:cxn ang="0">
                  <a:pos x="133" y="0"/>
                </a:cxn>
                <a:cxn ang="0">
                  <a:pos x="82" y="4"/>
                </a:cxn>
                <a:cxn ang="0">
                  <a:pos x="18" y="19"/>
                </a:cxn>
                <a:cxn ang="0">
                  <a:pos x="0" y="49"/>
                </a:cxn>
                <a:cxn ang="0">
                  <a:pos x="0" y="49"/>
                </a:cxn>
              </a:cxnLst>
              <a:rect l="0" t="0" r="r" b="b"/>
              <a:pathLst>
                <a:path w="494" h="318">
                  <a:moveTo>
                    <a:pt x="0" y="49"/>
                  </a:moveTo>
                  <a:lnTo>
                    <a:pt x="63" y="31"/>
                  </a:lnTo>
                  <a:lnTo>
                    <a:pt x="110" y="26"/>
                  </a:lnTo>
                  <a:lnTo>
                    <a:pt x="174" y="26"/>
                  </a:lnTo>
                  <a:lnTo>
                    <a:pt x="230" y="37"/>
                  </a:lnTo>
                  <a:lnTo>
                    <a:pt x="307" y="64"/>
                  </a:lnTo>
                  <a:lnTo>
                    <a:pt x="363" y="95"/>
                  </a:lnTo>
                  <a:lnTo>
                    <a:pt x="413" y="136"/>
                  </a:lnTo>
                  <a:lnTo>
                    <a:pt x="449" y="196"/>
                  </a:lnTo>
                  <a:lnTo>
                    <a:pt x="459" y="229"/>
                  </a:lnTo>
                  <a:lnTo>
                    <a:pt x="467" y="273"/>
                  </a:lnTo>
                  <a:lnTo>
                    <a:pt x="457" y="318"/>
                  </a:lnTo>
                  <a:lnTo>
                    <a:pt x="489" y="293"/>
                  </a:lnTo>
                  <a:lnTo>
                    <a:pt x="494" y="231"/>
                  </a:lnTo>
                  <a:lnTo>
                    <a:pt x="489" y="191"/>
                  </a:lnTo>
                  <a:lnTo>
                    <a:pt x="467" y="146"/>
                  </a:lnTo>
                  <a:lnTo>
                    <a:pt x="423" y="95"/>
                  </a:lnTo>
                  <a:lnTo>
                    <a:pt x="337" y="45"/>
                  </a:lnTo>
                  <a:lnTo>
                    <a:pt x="268" y="18"/>
                  </a:lnTo>
                  <a:lnTo>
                    <a:pt x="175" y="1"/>
                  </a:lnTo>
                  <a:lnTo>
                    <a:pt x="133" y="0"/>
                  </a:lnTo>
                  <a:lnTo>
                    <a:pt x="82" y="4"/>
                  </a:lnTo>
                  <a:lnTo>
                    <a:pt x="18" y="19"/>
                  </a:lnTo>
                  <a:lnTo>
                    <a:pt x="0" y="49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05" name="Freeform 57"/>
            <p:cNvSpPr>
              <a:spLocks/>
            </p:cNvSpPr>
            <p:nvPr/>
          </p:nvSpPr>
          <p:spPr bwMode="auto">
            <a:xfrm>
              <a:off x="4605" y="1666"/>
              <a:ext cx="123" cy="113"/>
            </a:xfrm>
            <a:custGeom>
              <a:avLst/>
              <a:gdLst/>
              <a:ahLst/>
              <a:cxnLst>
                <a:cxn ang="0">
                  <a:pos x="0" y="115"/>
                </a:cxn>
                <a:cxn ang="0">
                  <a:pos x="7" y="29"/>
                </a:cxn>
                <a:cxn ang="0">
                  <a:pos x="111" y="0"/>
                </a:cxn>
                <a:cxn ang="0">
                  <a:pos x="123" y="94"/>
                </a:cxn>
                <a:cxn ang="0">
                  <a:pos x="48" y="115"/>
                </a:cxn>
                <a:cxn ang="0">
                  <a:pos x="40" y="94"/>
                </a:cxn>
                <a:cxn ang="0">
                  <a:pos x="78" y="79"/>
                </a:cxn>
                <a:cxn ang="0">
                  <a:pos x="78" y="41"/>
                </a:cxn>
                <a:cxn ang="0">
                  <a:pos x="33" y="64"/>
                </a:cxn>
                <a:cxn ang="0">
                  <a:pos x="25" y="120"/>
                </a:cxn>
                <a:cxn ang="0">
                  <a:pos x="0" y="115"/>
                </a:cxn>
                <a:cxn ang="0">
                  <a:pos x="0" y="115"/>
                </a:cxn>
              </a:cxnLst>
              <a:rect l="0" t="0" r="r" b="b"/>
              <a:pathLst>
                <a:path w="123" h="120">
                  <a:moveTo>
                    <a:pt x="0" y="115"/>
                  </a:moveTo>
                  <a:lnTo>
                    <a:pt x="7" y="29"/>
                  </a:lnTo>
                  <a:lnTo>
                    <a:pt x="111" y="0"/>
                  </a:lnTo>
                  <a:lnTo>
                    <a:pt x="123" y="94"/>
                  </a:lnTo>
                  <a:lnTo>
                    <a:pt x="48" y="115"/>
                  </a:lnTo>
                  <a:lnTo>
                    <a:pt x="40" y="94"/>
                  </a:lnTo>
                  <a:lnTo>
                    <a:pt x="78" y="79"/>
                  </a:lnTo>
                  <a:lnTo>
                    <a:pt x="78" y="41"/>
                  </a:lnTo>
                  <a:lnTo>
                    <a:pt x="33" y="64"/>
                  </a:lnTo>
                  <a:lnTo>
                    <a:pt x="25" y="120"/>
                  </a:lnTo>
                  <a:lnTo>
                    <a:pt x="0" y="11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06" name="Freeform 58"/>
            <p:cNvSpPr>
              <a:spLocks/>
            </p:cNvSpPr>
            <p:nvPr/>
          </p:nvSpPr>
          <p:spPr bwMode="auto">
            <a:xfrm>
              <a:off x="4883" y="1570"/>
              <a:ext cx="408" cy="516"/>
            </a:xfrm>
            <a:custGeom>
              <a:avLst/>
              <a:gdLst/>
              <a:ahLst/>
              <a:cxnLst>
                <a:cxn ang="0">
                  <a:pos x="0" y="232"/>
                </a:cxn>
                <a:cxn ang="0">
                  <a:pos x="56" y="188"/>
                </a:cxn>
                <a:cxn ang="0">
                  <a:pos x="116" y="158"/>
                </a:cxn>
                <a:cxn ang="0">
                  <a:pos x="172" y="90"/>
                </a:cxn>
                <a:cxn ang="0">
                  <a:pos x="213" y="31"/>
                </a:cxn>
                <a:cxn ang="0">
                  <a:pos x="266" y="0"/>
                </a:cxn>
                <a:cxn ang="0">
                  <a:pos x="284" y="23"/>
                </a:cxn>
                <a:cxn ang="0">
                  <a:pos x="296" y="72"/>
                </a:cxn>
                <a:cxn ang="0">
                  <a:pos x="329" y="109"/>
                </a:cxn>
                <a:cxn ang="0">
                  <a:pos x="385" y="165"/>
                </a:cxn>
                <a:cxn ang="0">
                  <a:pos x="408" y="194"/>
                </a:cxn>
                <a:cxn ang="0">
                  <a:pos x="385" y="280"/>
                </a:cxn>
                <a:cxn ang="0">
                  <a:pos x="362" y="326"/>
                </a:cxn>
                <a:cxn ang="0">
                  <a:pos x="299" y="378"/>
                </a:cxn>
                <a:cxn ang="0">
                  <a:pos x="240" y="427"/>
                </a:cxn>
                <a:cxn ang="0">
                  <a:pos x="198" y="472"/>
                </a:cxn>
                <a:cxn ang="0">
                  <a:pos x="205" y="516"/>
                </a:cxn>
                <a:cxn ang="0">
                  <a:pos x="179" y="505"/>
                </a:cxn>
                <a:cxn ang="0">
                  <a:pos x="139" y="468"/>
                </a:cxn>
                <a:cxn ang="0">
                  <a:pos x="83" y="439"/>
                </a:cxn>
                <a:cxn ang="0">
                  <a:pos x="45" y="401"/>
                </a:cxn>
                <a:cxn ang="0">
                  <a:pos x="18" y="353"/>
                </a:cxn>
                <a:cxn ang="0">
                  <a:pos x="0" y="296"/>
                </a:cxn>
                <a:cxn ang="0">
                  <a:pos x="4" y="270"/>
                </a:cxn>
                <a:cxn ang="0">
                  <a:pos x="26" y="270"/>
                </a:cxn>
                <a:cxn ang="0">
                  <a:pos x="38" y="300"/>
                </a:cxn>
                <a:cxn ang="0">
                  <a:pos x="48" y="348"/>
                </a:cxn>
                <a:cxn ang="0">
                  <a:pos x="90" y="389"/>
                </a:cxn>
                <a:cxn ang="0">
                  <a:pos x="146" y="427"/>
                </a:cxn>
                <a:cxn ang="0">
                  <a:pos x="175" y="449"/>
                </a:cxn>
                <a:cxn ang="0">
                  <a:pos x="202" y="412"/>
                </a:cxn>
                <a:cxn ang="0">
                  <a:pos x="243" y="374"/>
                </a:cxn>
                <a:cxn ang="0">
                  <a:pos x="296" y="345"/>
                </a:cxn>
                <a:cxn ang="0">
                  <a:pos x="340" y="307"/>
                </a:cxn>
                <a:cxn ang="0">
                  <a:pos x="370" y="240"/>
                </a:cxn>
                <a:cxn ang="0">
                  <a:pos x="377" y="191"/>
                </a:cxn>
                <a:cxn ang="0">
                  <a:pos x="326" y="158"/>
                </a:cxn>
                <a:cxn ang="0">
                  <a:pos x="284" y="113"/>
                </a:cxn>
                <a:cxn ang="0">
                  <a:pos x="266" y="75"/>
                </a:cxn>
                <a:cxn ang="0">
                  <a:pos x="258" y="31"/>
                </a:cxn>
                <a:cxn ang="0">
                  <a:pos x="228" y="60"/>
                </a:cxn>
                <a:cxn ang="0">
                  <a:pos x="187" y="120"/>
                </a:cxn>
                <a:cxn ang="0">
                  <a:pos x="149" y="173"/>
                </a:cxn>
                <a:cxn ang="0">
                  <a:pos x="101" y="214"/>
                </a:cxn>
                <a:cxn ang="0">
                  <a:pos x="45" y="232"/>
                </a:cxn>
                <a:cxn ang="0">
                  <a:pos x="0" y="232"/>
                </a:cxn>
                <a:cxn ang="0">
                  <a:pos x="0" y="232"/>
                </a:cxn>
              </a:cxnLst>
              <a:rect l="0" t="0" r="r" b="b"/>
              <a:pathLst>
                <a:path w="408" h="516">
                  <a:moveTo>
                    <a:pt x="0" y="232"/>
                  </a:moveTo>
                  <a:lnTo>
                    <a:pt x="56" y="188"/>
                  </a:lnTo>
                  <a:lnTo>
                    <a:pt x="116" y="158"/>
                  </a:lnTo>
                  <a:lnTo>
                    <a:pt x="172" y="90"/>
                  </a:lnTo>
                  <a:lnTo>
                    <a:pt x="213" y="31"/>
                  </a:lnTo>
                  <a:lnTo>
                    <a:pt x="266" y="0"/>
                  </a:lnTo>
                  <a:lnTo>
                    <a:pt x="284" y="23"/>
                  </a:lnTo>
                  <a:lnTo>
                    <a:pt x="296" y="72"/>
                  </a:lnTo>
                  <a:lnTo>
                    <a:pt x="329" y="109"/>
                  </a:lnTo>
                  <a:lnTo>
                    <a:pt x="385" y="165"/>
                  </a:lnTo>
                  <a:lnTo>
                    <a:pt x="408" y="194"/>
                  </a:lnTo>
                  <a:lnTo>
                    <a:pt x="385" y="280"/>
                  </a:lnTo>
                  <a:lnTo>
                    <a:pt x="362" y="326"/>
                  </a:lnTo>
                  <a:lnTo>
                    <a:pt x="299" y="378"/>
                  </a:lnTo>
                  <a:lnTo>
                    <a:pt x="240" y="427"/>
                  </a:lnTo>
                  <a:lnTo>
                    <a:pt x="198" y="472"/>
                  </a:lnTo>
                  <a:lnTo>
                    <a:pt x="205" y="516"/>
                  </a:lnTo>
                  <a:lnTo>
                    <a:pt x="179" y="505"/>
                  </a:lnTo>
                  <a:lnTo>
                    <a:pt x="139" y="468"/>
                  </a:lnTo>
                  <a:lnTo>
                    <a:pt x="83" y="439"/>
                  </a:lnTo>
                  <a:lnTo>
                    <a:pt x="45" y="401"/>
                  </a:lnTo>
                  <a:lnTo>
                    <a:pt x="18" y="353"/>
                  </a:lnTo>
                  <a:lnTo>
                    <a:pt x="0" y="296"/>
                  </a:lnTo>
                  <a:lnTo>
                    <a:pt x="4" y="270"/>
                  </a:lnTo>
                  <a:lnTo>
                    <a:pt x="26" y="270"/>
                  </a:lnTo>
                  <a:lnTo>
                    <a:pt x="38" y="300"/>
                  </a:lnTo>
                  <a:lnTo>
                    <a:pt x="48" y="348"/>
                  </a:lnTo>
                  <a:lnTo>
                    <a:pt x="90" y="389"/>
                  </a:lnTo>
                  <a:lnTo>
                    <a:pt x="146" y="427"/>
                  </a:lnTo>
                  <a:lnTo>
                    <a:pt x="175" y="449"/>
                  </a:lnTo>
                  <a:lnTo>
                    <a:pt x="202" y="412"/>
                  </a:lnTo>
                  <a:lnTo>
                    <a:pt x="243" y="374"/>
                  </a:lnTo>
                  <a:lnTo>
                    <a:pt x="296" y="345"/>
                  </a:lnTo>
                  <a:lnTo>
                    <a:pt x="340" y="307"/>
                  </a:lnTo>
                  <a:lnTo>
                    <a:pt x="370" y="240"/>
                  </a:lnTo>
                  <a:lnTo>
                    <a:pt x="377" y="191"/>
                  </a:lnTo>
                  <a:lnTo>
                    <a:pt x="326" y="158"/>
                  </a:lnTo>
                  <a:lnTo>
                    <a:pt x="284" y="113"/>
                  </a:lnTo>
                  <a:lnTo>
                    <a:pt x="266" y="75"/>
                  </a:lnTo>
                  <a:lnTo>
                    <a:pt x="258" y="31"/>
                  </a:lnTo>
                  <a:lnTo>
                    <a:pt x="228" y="60"/>
                  </a:lnTo>
                  <a:lnTo>
                    <a:pt x="187" y="120"/>
                  </a:lnTo>
                  <a:lnTo>
                    <a:pt x="149" y="173"/>
                  </a:lnTo>
                  <a:lnTo>
                    <a:pt x="101" y="214"/>
                  </a:lnTo>
                  <a:lnTo>
                    <a:pt x="45" y="232"/>
                  </a:lnTo>
                  <a:lnTo>
                    <a:pt x="0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07" name="Freeform 59"/>
            <p:cNvSpPr>
              <a:spLocks/>
            </p:cNvSpPr>
            <p:nvPr/>
          </p:nvSpPr>
          <p:spPr bwMode="auto">
            <a:xfrm>
              <a:off x="3959" y="1386"/>
              <a:ext cx="120" cy="125"/>
            </a:xfrm>
            <a:custGeom>
              <a:avLst/>
              <a:gdLst/>
              <a:ahLst/>
              <a:cxnLst>
                <a:cxn ang="0">
                  <a:pos x="15" y="98"/>
                </a:cxn>
                <a:cxn ang="0">
                  <a:pos x="8" y="61"/>
                </a:cxn>
                <a:cxn ang="0">
                  <a:pos x="0" y="38"/>
                </a:cxn>
                <a:cxn ang="0">
                  <a:pos x="29" y="20"/>
                </a:cxn>
                <a:cxn ang="0">
                  <a:pos x="67" y="0"/>
                </a:cxn>
                <a:cxn ang="0">
                  <a:pos x="89" y="15"/>
                </a:cxn>
                <a:cxn ang="0">
                  <a:pos x="104" y="61"/>
                </a:cxn>
                <a:cxn ang="0">
                  <a:pos x="120" y="87"/>
                </a:cxn>
                <a:cxn ang="0">
                  <a:pos x="100" y="106"/>
                </a:cxn>
                <a:cxn ang="0">
                  <a:pos x="48" y="124"/>
                </a:cxn>
                <a:cxn ang="0">
                  <a:pos x="48" y="106"/>
                </a:cxn>
                <a:cxn ang="0">
                  <a:pos x="74" y="94"/>
                </a:cxn>
                <a:cxn ang="0">
                  <a:pos x="74" y="71"/>
                </a:cxn>
                <a:cxn ang="0">
                  <a:pos x="67" y="35"/>
                </a:cxn>
                <a:cxn ang="0">
                  <a:pos x="37" y="46"/>
                </a:cxn>
                <a:cxn ang="0">
                  <a:pos x="41" y="76"/>
                </a:cxn>
                <a:cxn ang="0">
                  <a:pos x="15" y="98"/>
                </a:cxn>
                <a:cxn ang="0">
                  <a:pos x="15" y="98"/>
                </a:cxn>
              </a:cxnLst>
              <a:rect l="0" t="0" r="r" b="b"/>
              <a:pathLst>
                <a:path w="120" h="124">
                  <a:moveTo>
                    <a:pt x="15" y="98"/>
                  </a:moveTo>
                  <a:lnTo>
                    <a:pt x="8" y="61"/>
                  </a:lnTo>
                  <a:lnTo>
                    <a:pt x="0" y="38"/>
                  </a:lnTo>
                  <a:lnTo>
                    <a:pt x="29" y="20"/>
                  </a:lnTo>
                  <a:lnTo>
                    <a:pt x="67" y="0"/>
                  </a:lnTo>
                  <a:lnTo>
                    <a:pt x="89" y="15"/>
                  </a:lnTo>
                  <a:lnTo>
                    <a:pt x="104" y="61"/>
                  </a:lnTo>
                  <a:lnTo>
                    <a:pt x="120" y="87"/>
                  </a:lnTo>
                  <a:lnTo>
                    <a:pt x="100" y="106"/>
                  </a:lnTo>
                  <a:lnTo>
                    <a:pt x="48" y="124"/>
                  </a:lnTo>
                  <a:lnTo>
                    <a:pt x="48" y="106"/>
                  </a:lnTo>
                  <a:lnTo>
                    <a:pt x="74" y="94"/>
                  </a:lnTo>
                  <a:lnTo>
                    <a:pt x="74" y="71"/>
                  </a:lnTo>
                  <a:lnTo>
                    <a:pt x="67" y="35"/>
                  </a:lnTo>
                  <a:lnTo>
                    <a:pt x="37" y="46"/>
                  </a:lnTo>
                  <a:lnTo>
                    <a:pt x="41" y="76"/>
                  </a:lnTo>
                  <a:lnTo>
                    <a:pt x="15" y="98"/>
                  </a:lnTo>
                  <a:lnTo>
                    <a:pt x="15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08" name="Freeform 60"/>
            <p:cNvSpPr>
              <a:spLocks/>
            </p:cNvSpPr>
            <p:nvPr/>
          </p:nvSpPr>
          <p:spPr bwMode="auto">
            <a:xfrm>
              <a:off x="3181" y="2112"/>
              <a:ext cx="111" cy="100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3" y="12"/>
                </a:cxn>
                <a:cxn ang="0">
                  <a:pos x="52" y="0"/>
                </a:cxn>
                <a:cxn ang="0">
                  <a:pos x="75" y="15"/>
                </a:cxn>
                <a:cxn ang="0">
                  <a:pos x="112" y="68"/>
                </a:cxn>
                <a:cxn ang="0">
                  <a:pos x="97" y="90"/>
                </a:cxn>
                <a:cxn ang="0">
                  <a:pos x="56" y="94"/>
                </a:cxn>
                <a:cxn ang="0">
                  <a:pos x="37" y="79"/>
                </a:cxn>
                <a:cxn ang="0">
                  <a:pos x="67" y="60"/>
                </a:cxn>
                <a:cxn ang="0">
                  <a:pos x="52" y="30"/>
                </a:cxn>
                <a:cxn ang="0">
                  <a:pos x="34" y="48"/>
                </a:cxn>
                <a:cxn ang="0">
                  <a:pos x="23" y="68"/>
                </a:cxn>
                <a:cxn ang="0">
                  <a:pos x="0" y="45"/>
                </a:cxn>
                <a:cxn ang="0">
                  <a:pos x="0" y="45"/>
                </a:cxn>
              </a:cxnLst>
              <a:rect l="0" t="0" r="r" b="b"/>
              <a:pathLst>
                <a:path w="112" h="94">
                  <a:moveTo>
                    <a:pt x="0" y="45"/>
                  </a:moveTo>
                  <a:lnTo>
                    <a:pt x="23" y="12"/>
                  </a:lnTo>
                  <a:lnTo>
                    <a:pt x="52" y="0"/>
                  </a:lnTo>
                  <a:lnTo>
                    <a:pt x="75" y="15"/>
                  </a:lnTo>
                  <a:lnTo>
                    <a:pt x="112" y="68"/>
                  </a:lnTo>
                  <a:lnTo>
                    <a:pt x="97" y="90"/>
                  </a:lnTo>
                  <a:lnTo>
                    <a:pt x="56" y="94"/>
                  </a:lnTo>
                  <a:lnTo>
                    <a:pt x="37" y="79"/>
                  </a:lnTo>
                  <a:lnTo>
                    <a:pt x="67" y="60"/>
                  </a:lnTo>
                  <a:lnTo>
                    <a:pt x="52" y="30"/>
                  </a:lnTo>
                  <a:lnTo>
                    <a:pt x="34" y="48"/>
                  </a:lnTo>
                  <a:lnTo>
                    <a:pt x="23" y="68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09" name="Freeform 61"/>
            <p:cNvSpPr>
              <a:spLocks/>
            </p:cNvSpPr>
            <p:nvPr/>
          </p:nvSpPr>
          <p:spPr bwMode="auto">
            <a:xfrm>
              <a:off x="2979" y="2541"/>
              <a:ext cx="212" cy="148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105" y="0"/>
                </a:cxn>
                <a:cxn ang="0">
                  <a:pos x="154" y="19"/>
                </a:cxn>
                <a:cxn ang="0">
                  <a:pos x="191" y="34"/>
                </a:cxn>
                <a:cxn ang="0">
                  <a:pos x="213" y="68"/>
                </a:cxn>
                <a:cxn ang="0">
                  <a:pos x="142" y="117"/>
                </a:cxn>
                <a:cxn ang="0">
                  <a:pos x="109" y="150"/>
                </a:cxn>
                <a:cxn ang="0">
                  <a:pos x="79" y="147"/>
                </a:cxn>
                <a:cxn ang="0">
                  <a:pos x="53" y="117"/>
                </a:cxn>
                <a:cxn ang="0">
                  <a:pos x="64" y="99"/>
                </a:cxn>
                <a:cxn ang="0">
                  <a:pos x="91" y="120"/>
                </a:cxn>
                <a:cxn ang="0">
                  <a:pos x="150" y="49"/>
                </a:cxn>
                <a:cxn ang="0">
                  <a:pos x="105" y="41"/>
                </a:cxn>
                <a:cxn ang="0">
                  <a:pos x="64" y="79"/>
                </a:cxn>
                <a:cxn ang="0">
                  <a:pos x="30" y="120"/>
                </a:cxn>
                <a:cxn ang="0">
                  <a:pos x="0" y="91"/>
                </a:cxn>
                <a:cxn ang="0">
                  <a:pos x="0" y="91"/>
                </a:cxn>
              </a:cxnLst>
              <a:rect l="0" t="0" r="r" b="b"/>
              <a:pathLst>
                <a:path w="213" h="150">
                  <a:moveTo>
                    <a:pt x="0" y="91"/>
                  </a:moveTo>
                  <a:lnTo>
                    <a:pt x="105" y="0"/>
                  </a:lnTo>
                  <a:lnTo>
                    <a:pt x="154" y="19"/>
                  </a:lnTo>
                  <a:lnTo>
                    <a:pt x="191" y="34"/>
                  </a:lnTo>
                  <a:lnTo>
                    <a:pt x="213" y="68"/>
                  </a:lnTo>
                  <a:lnTo>
                    <a:pt x="142" y="117"/>
                  </a:lnTo>
                  <a:lnTo>
                    <a:pt x="109" y="150"/>
                  </a:lnTo>
                  <a:lnTo>
                    <a:pt x="79" y="147"/>
                  </a:lnTo>
                  <a:lnTo>
                    <a:pt x="53" y="117"/>
                  </a:lnTo>
                  <a:lnTo>
                    <a:pt x="64" y="99"/>
                  </a:lnTo>
                  <a:lnTo>
                    <a:pt x="91" y="120"/>
                  </a:lnTo>
                  <a:lnTo>
                    <a:pt x="150" y="49"/>
                  </a:lnTo>
                  <a:lnTo>
                    <a:pt x="105" y="41"/>
                  </a:lnTo>
                  <a:lnTo>
                    <a:pt x="64" y="79"/>
                  </a:lnTo>
                  <a:lnTo>
                    <a:pt x="30" y="120"/>
                  </a:lnTo>
                  <a:lnTo>
                    <a:pt x="0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10" name="Freeform 62"/>
            <p:cNvSpPr>
              <a:spLocks/>
            </p:cNvSpPr>
            <p:nvPr/>
          </p:nvSpPr>
          <p:spPr bwMode="auto">
            <a:xfrm>
              <a:off x="4047" y="2801"/>
              <a:ext cx="146" cy="115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41" y="23"/>
                </a:cxn>
                <a:cxn ang="0">
                  <a:pos x="74" y="0"/>
                </a:cxn>
                <a:cxn ang="0">
                  <a:pos x="94" y="12"/>
                </a:cxn>
                <a:cxn ang="0">
                  <a:pos x="123" y="57"/>
                </a:cxn>
                <a:cxn ang="0">
                  <a:pos x="145" y="71"/>
                </a:cxn>
                <a:cxn ang="0">
                  <a:pos x="135" y="109"/>
                </a:cxn>
                <a:cxn ang="0">
                  <a:pos x="44" y="121"/>
                </a:cxn>
                <a:cxn ang="0">
                  <a:pos x="29" y="94"/>
                </a:cxn>
                <a:cxn ang="0">
                  <a:pos x="100" y="60"/>
                </a:cxn>
                <a:cxn ang="0">
                  <a:pos x="71" y="38"/>
                </a:cxn>
                <a:cxn ang="0">
                  <a:pos x="18" y="76"/>
                </a:cxn>
                <a:cxn ang="0">
                  <a:pos x="0" y="50"/>
                </a:cxn>
                <a:cxn ang="0">
                  <a:pos x="0" y="50"/>
                </a:cxn>
              </a:cxnLst>
              <a:rect l="0" t="0" r="r" b="b"/>
              <a:pathLst>
                <a:path w="145" h="121">
                  <a:moveTo>
                    <a:pt x="0" y="50"/>
                  </a:moveTo>
                  <a:lnTo>
                    <a:pt x="41" y="23"/>
                  </a:lnTo>
                  <a:lnTo>
                    <a:pt x="74" y="0"/>
                  </a:lnTo>
                  <a:lnTo>
                    <a:pt x="94" y="12"/>
                  </a:lnTo>
                  <a:lnTo>
                    <a:pt x="123" y="57"/>
                  </a:lnTo>
                  <a:lnTo>
                    <a:pt x="145" y="71"/>
                  </a:lnTo>
                  <a:lnTo>
                    <a:pt x="135" y="109"/>
                  </a:lnTo>
                  <a:lnTo>
                    <a:pt x="44" y="121"/>
                  </a:lnTo>
                  <a:lnTo>
                    <a:pt x="29" y="94"/>
                  </a:lnTo>
                  <a:lnTo>
                    <a:pt x="100" y="60"/>
                  </a:lnTo>
                  <a:lnTo>
                    <a:pt x="71" y="38"/>
                  </a:lnTo>
                  <a:lnTo>
                    <a:pt x="18" y="76"/>
                  </a:lnTo>
                  <a:lnTo>
                    <a:pt x="0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11" name="Freeform 63"/>
            <p:cNvSpPr>
              <a:spLocks/>
            </p:cNvSpPr>
            <p:nvPr/>
          </p:nvSpPr>
          <p:spPr bwMode="auto">
            <a:xfrm>
              <a:off x="4772" y="2562"/>
              <a:ext cx="258" cy="184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162" y="64"/>
                </a:cxn>
                <a:cxn ang="0">
                  <a:pos x="258" y="116"/>
                </a:cxn>
                <a:cxn ang="0">
                  <a:pos x="258" y="145"/>
                </a:cxn>
                <a:cxn ang="0">
                  <a:pos x="210" y="183"/>
                </a:cxn>
                <a:cxn ang="0">
                  <a:pos x="162" y="161"/>
                </a:cxn>
                <a:cxn ang="0">
                  <a:pos x="83" y="109"/>
                </a:cxn>
                <a:cxn ang="0">
                  <a:pos x="0" y="59"/>
                </a:cxn>
                <a:cxn ang="0">
                  <a:pos x="15" y="34"/>
                </a:cxn>
                <a:cxn ang="0">
                  <a:pos x="83" y="76"/>
                </a:cxn>
                <a:cxn ang="0">
                  <a:pos x="135" y="116"/>
                </a:cxn>
                <a:cxn ang="0">
                  <a:pos x="199" y="153"/>
                </a:cxn>
                <a:cxn ang="0">
                  <a:pos x="225" y="139"/>
                </a:cxn>
                <a:cxn ang="0">
                  <a:pos x="162" y="94"/>
                </a:cxn>
                <a:cxn ang="0">
                  <a:pos x="83" y="49"/>
                </a:cxn>
                <a:cxn ang="0">
                  <a:pos x="45" y="18"/>
                </a:cxn>
                <a:cxn ang="0">
                  <a:pos x="61" y="0"/>
                </a:cxn>
                <a:cxn ang="0">
                  <a:pos x="61" y="0"/>
                </a:cxn>
              </a:cxnLst>
              <a:rect l="0" t="0" r="r" b="b"/>
              <a:pathLst>
                <a:path w="258" h="183">
                  <a:moveTo>
                    <a:pt x="61" y="0"/>
                  </a:moveTo>
                  <a:lnTo>
                    <a:pt x="162" y="64"/>
                  </a:lnTo>
                  <a:lnTo>
                    <a:pt x="258" y="116"/>
                  </a:lnTo>
                  <a:lnTo>
                    <a:pt x="258" y="145"/>
                  </a:lnTo>
                  <a:lnTo>
                    <a:pt x="210" y="183"/>
                  </a:lnTo>
                  <a:lnTo>
                    <a:pt x="162" y="161"/>
                  </a:lnTo>
                  <a:lnTo>
                    <a:pt x="83" y="109"/>
                  </a:lnTo>
                  <a:lnTo>
                    <a:pt x="0" y="59"/>
                  </a:lnTo>
                  <a:lnTo>
                    <a:pt x="15" y="34"/>
                  </a:lnTo>
                  <a:lnTo>
                    <a:pt x="83" y="76"/>
                  </a:lnTo>
                  <a:lnTo>
                    <a:pt x="135" y="116"/>
                  </a:lnTo>
                  <a:lnTo>
                    <a:pt x="199" y="153"/>
                  </a:lnTo>
                  <a:lnTo>
                    <a:pt x="225" y="139"/>
                  </a:lnTo>
                  <a:lnTo>
                    <a:pt x="162" y="94"/>
                  </a:lnTo>
                  <a:lnTo>
                    <a:pt x="83" y="49"/>
                  </a:lnTo>
                  <a:lnTo>
                    <a:pt x="45" y="18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12" name="Freeform 64"/>
            <p:cNvSpPr>
              <a:spLocks/>
            </p:cNvSpPr>
            <p:nvPr/>
          </p:nvSpPr>
          <p:spPr bwMode="auto">
            <a:xfrm>
              <a:off x="5017" y="2218"/>
              <a:ext cx="101" cy="100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27" y="4"/>
                </a:cxn>
                <a:cxn ang="0">
                  <a:pos x="56" y="0"/>
                </a:cxn>
                <a:cxn ang="0">
                  <a:pos x="83" y="30"/>
                </a:cxn>
                <a:cxn ang="0">
                  <a:pos x="101" y="67"/>
                </a:cxn>
                <a:cxn ang="0">
                  <a:pos x="76" y="86"/>
                </a:cxn>
                <a:cxn ang="0">
                  <a:pos x="38" y="108"/>
                </a:cxn>
                <a:cxn ang="0">
                  <a:pos x="31" y="82"/>
                </a:cxn>
                <a:cxn ang="0">
                  <a:pos x="71" y="56"/>
                </a:cxn>
                <a:cxn ang="0">
                  <a:pos x="45" y="30"/>
                </a:cxn>
                <a:cxn ang="0">
                  <a:pos x="20" y="63"/>
                </a:cxn>
                <a:cxn ang="0">
                  <a:pos x="0" y="41"/>
                </a:cxn>
                <a:cxn ang="0">
                  <a:pos x="0" y="41"/>
                </a:cxn>
              </a:cxnLst>
              <a:rect l="0" t="0" r="r" b="b"/>
              <a:pathLst>
                <a:path w="101" h="108">
                  <a:moveTo>
                    <a:pt x="0" y="41"/>
                  </a:moveTo>
                  <a:lnTo>
                    <a:pt x="27" y="4"/>
                  </a:lnTo>
                  <a:lnTo>
                    <a:pt x="56" y="0"/>
                  </a:lnTo>
                  <a:lnTo>
                    <a:pt x="83" y="30"/>
                  </a:lnTo>
                  <a:lnTo>
                    <a:pt x="101" y="67"/>
                  </a:lnTo>
                  <a:lnTo>
                    <a:pt x="76" y="86"/>
                  </a:lnTo>
                  <a:lnTo>
                    <a:pt x="38" y="108"/>
                  </a:lnTo>
                  <a:lnTo>
                    <a:pt x="31" y="82"/>
                  </a:lnTo>
                  <a:lnTo>
                    <a:pt x="71" y="56"/>
                  </a:lnTo>
                  <a:lnTo>
                    <a:pt x="45" y="30"/>
                  </a:lnTo>
                  <a:lnTo>
                    <a:pt x="20" y="63"/>
                  </a:lnTo>
                  <a:lnTo>
                    <a:pt x="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13" name="Freeform 65"/>
            <p:cNvSpPr>
              <a:spLocks/>
            </p:cNvSpPr>
            <p:nvPr/>
          </p:nvSpPr>
          <p:spPr bwMode="auto">
            <a:xfrm>
              <a:off x="4047" y="1617"/>
              <a:ext cx="84" cy="254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3" y="190"/>
                </a:cxn>
                <a:cxn ang="0">
                  <a:pos x="41" y="44"/>
                </a:cxn>
                <a:cxn ang="0">
                  <a:pos x="59" y="0"/>
                </a:cxn>
                <a:cxn ang="0">
                  <a:pos x="86" y="14"/>
                </a:cxn>
                <a:cxn ang="0">
                  <a:pos x="74" y="59"/>
                </a:cxn>
                <a:cxn ang="0">
                  <a:pos x="44" y="142"/>
                </a:cxn>
                <a:cxn ang="0">
                  <a:pos x="29" y="209"/>
                </a:cxn>
                <a:cxn ang="0">
                  <a:pos x="0" y="254"/>
                </a:cxn>
                <a:cxn ang="0">
                  <a:pos x="0" y="254"/>
                </a:cxn>
              </a:cxnLst>
              <a:rect l="0" t="0" r="r" b="b"/>
              <a:pathLst>
                <a:path w="86" h="254">
                  <a:moveTo>
                    <a:pt x="0" y="254"/>
                  </a:moveTo>
                  <a:lnTo>
                    <a:pt x="3" y="190"/>
                  </a:lnTo>
                  <a:lnTo>
                    <a:pt x="41" y="44"/>
                  </a:lnTo>
                  <a:lnTo>
                    <a:pt x="59" y="0"/>
                  </a:lnTo>
                  <a:lnTo>
                    <a:pt x="86" y="14"/>
                  </a:lnTo>
                  <a:lnTo>
                    <a:pt x="74" y="59"/>
                  </a:lnTo>
                  <a:lnTo>
                    <a:pt x="44" y="142"/>
                  </a:lnTo>
                  <a:lnTo>
                    <a:pt x="29" y="209"/>
                  </a:lnTo>
                  <a:lnTo>
                    <a:pt x="0" y="254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14" name="Freeform 66"/>
            <p:cNvSpPr>
              <a:spLocks/>
            </p:cNvSpPr>
            <p:nvPr/>
          </p:nvSpPr>
          <p:spPr bwMode="auto">
            <a:xfrm>
              <a:off x="4152" y="1598"/>
              <a:ext cx="108" cy="279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71" y="94"/>
                </a:cxn>
                <a:cxn ang="0">
                  <a:pos x="30" y="199"/>
                </a:cxn>
                <a:cxn ang="0">
                  <a:pos x="0" y="262"/>
                </a:cxn>
                <a:cxn ang="0">
                  <a:pos x="19" y="281"/>
                </a:cxn>
                <a:cxn ang="0">
                  <a:pos x="45" y="266"/>
                </a:cxn>
                <a:cxn ang="0">
                  <a:pos x="60" y="214"/>
                </a:cxn>
                <a:cxn ang="0">
                  <a:pos x="105" y="97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08" h="281">
                  <a:moveTo>
                    <a:pt x="108" y="0"/>
                  </a:moveTo>
                  <a:lnTo>
                    <a:pt x="71" y="94"/>
                  </a:lnTo>
                  <a:lnTo>
                    <a:pt x="30" y="199"/>
                  </a:lnTo>
                  <a:lnTo>
                    <a:pt x="0" y="262"/>
                  </a:lnTo>
                  <a:lnTo>
                    <a:pt x="19" y="281"/>
                  </a:lnTo>
                  <a:lnTo>
                    <a:pt x="45" y="266"/>
                  </a:lnTo>
                  <a:lnTo>
                    <a:pt x="60" y="214"/>
                  </a:lnTo>
                  <a:lnTo>
                    <a:pt x="105" y="97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15" name="Freeform 67"/>
            <p:cNvSpPr>
              <a:spLocks/>
            </p:cNvSpPr>
            <p:nvPr/>
          </p:nvSpPr>
          <p:spPr bwMode="auto">
            <a:xfrm>
              <a:off x="4285" y="1668"/>
              <a:ext cx="163" cy="266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01" y="83"/>
                </a:cxn>
                <a:cxn ang="0">
                  <a:pos x="8" y="218"/>
                </a:cxn>
                <a:cxn ang="0">
                  <a:pos x="0" y="256"/>
                </a:cxn>
                <a:cxn ang="0">
                  <a:pos x="26" y="266"/>
                </a:cxn>
                <a:cxn ang="0">
                  <a:pos x="53" y="218"/>
                </a:cxn>
                <a:cxn ang="0">
                  <a:pos x="142" y="83"/>
                </a:cxn>
                <a:cxn ang="0">
                  <a:pos x="164" y="0"/>
                </a:cxn>
                <a:cxn ang="0">
                  <a:pos x="164" y="0"/>
                </a:cxn>
              </a:cxnLst>
              <a:rect l="0" t="0" r="r" b="b"/>
              <a:pathLst>
                <a:path w="164" h="266">
                  <a:moveTo>
                    <a:pt x="164" y="0"/>
                  </a:moveTo>
                  <a:lnTo>
                    <a:pt x="101" y="83"/>
                  </a:lnTo>
                  <a:lnTo>
                    <a:pt x="8" y="218"/>
                  </a:lnTo>
                  <a:lnTo>
                    <a:pt x="0" y="256"/>
                  </a:lnTo>
                  <a:lnTo>
                    <a:pt x="26" y="266"/>
                  </a:lnTo>
                  <a:lnTo>
                    <a:pt x="53" y="218"/>
                  </a:lnTo>
                  <a:lnTo>
                    <a:pt x="142" y="83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16" name="Freeform 68"/>
            <p:cNvSpPr>
              <a:spLocks/>
            </p:cNvSpPr>
            <p:nvPr/>
          </p:nvSpPr>
          <p:spPr bwMode="auto">
            <a:xfrm>
              <a:off x="4332" y="1788"/>
              <a:ext cx="137" cy="171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71" y="71"/>
                </a:cxn>
                <a:cxn ang="0">
                  <a:pos x="12" y="128"/>
                </a:cxn>
                <a:cxn ang="0">
                  <a:pos x="0" y="169"/>
                </a:cxn>
                <a:cxn ang="0">
                  <a:pos x="30" y="172"/>
                </a:cxn>
                <a:cxn ang="0">
                  <a:pos x="86" y="98"/>
                </a:cxn>
                <a:cxn ang="0">
                  <a:pos x="132" y="42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39" h="172">
                  <a:moveTo>
                    <a:pt x="139" y="0"/>
                  </a:moveTo>
                  <a:lnTo>
                    <a:pt x="71" y="71"/>
                  </a:lnTo>
                  <a:lnTo>
                    <a:pt x="12" y="128"/>
                  </a:lnTo>
                  <a:lnTo>
                    <a:pt x="0" y="169"/>
                  </a:lnTo>
                  <a:lnTo>
                    <a:pt x="30" y="172"/>
                  </a:lnTo>
                  <a:lnTo>
                    <a:pt x="86" y="98"/>
                  </a:lnTo>
                  <a:lnTo>
                    <a:pt x="132" y="42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17" name="Freeform 69"/>
            <p:cNvSpPr>
              <a:spLocks/>
            </p:cNvSpPr>
            <p:nvPr/>
          </p:nvSpPr>
          <p:spPr bwMode="auto">
            <a:xfrm>
              <a:off x="4412" y="1797"/>
              <a:ext cx="371" cy="243"/>
            </a:xfrm>
            <a:custGeom>
              <a:avLst/>
              <a:gdLst/>
              <a:ahLst/>
              <a:cxnLst>
                <a:cxn ang="0">
                  <a:pos x="0" y="202"/>
                </a:cxn>
                <a:cxn ang="0">
                  <a:pos x="169" y="112"/>
                </a:cxn>
                <a:cxn ang="0">
                  <a:pos x="273" y="60"/>
                </a:cxn>
                <a:cxn ang="0">
                  <a:pos x="370" y="0"/>
                </a:cxn>
                <a:cxn ang="0">
                  <a:pos x="296" y="82"/>
                </a:cxn>
                <a:cxn ang="0">
                  <a:pos x="184" y="161"/>
                </a:cxn>
                <a:cxn ang="0">
                  <a:pos x="33" y="243"/>
                </a:cxn>
                <a:cxn ang="0">
                  <a:pos x="4" y="228"/>
                </a:cxn>
                <a:cxn ang="0">
                  <a:pos x="0" y="202"/>
                </a:cxn>
                <a:cxn ang="0">
                  <a:pos x="0" y="202"/>
                </a:cxn>
              </a:cxnLst>
              <a:rect l="0" t="0" r="r" b="b"/>
              <a:pathLst>
                <a:path w="370" h="243">
                  <a:moveTo>
                    <a:pt x="0" y="202"/>
                  </a:moveTo>
                  <a:lnTo>
                    <a:pt x="169" y="112"/>
                  </a:lnTo>
                  <a:lnTo>
                    <a:pt x="273" y="60"/>
                  </a:lnTo>
                  <a:lnTo>
                    <a:pt x="370" y="0"/>
                  </a:lnTo>
                  <a:lnTo>
                    <a:pt x="296" y="82"/>
                  </a:lnTo>
                  <a:lnTo>
                    <a:pt x="184" y="161"/>
                  </a:lnTo>
                  <a:lnTo>
                    <a:pt x="33" y="243"/>
                  </a:lnTo>
                  <a:lnTo>
                    <a:pt x="4" y="228"/>
                  </a:lnTo>
                  <a:lnTo>
                    <a:pt x="0" y="202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18" name="Freeform 70"/>
            <p:cNvSpPr>
              <a:spLocks/>
            </p:cNvSpPr>
            <p:nvPr/>
          </p:nvSpPr>
          <p:spPr bwMode="auto">
            <a:xfrm>
              <a:off x="4439" y="1900"/>
              <a:ext cx="345" cy="21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127" y="109"/>
                </a:cxn>
                <a:cxn ang="0">
                  <a:pos x="220" y="44"/>
                </a:cxn>
                <a:cxn ang="0">
                  <a:pos x="344" y="0"/>
                </a:cxn>
                <a:cxn ang="0">
                  <a:pos x="239" y="89"/>
                </a:cxn>
                <a:cxn ang="0">
                  <a:pos x="116" y="165"/>
                </a:cxn>
                <a:cxn ang="0">
                  <a:pos x="41" y="216"/>
                </a:cxn>
                <a:cxn ang="0">
                  <a:pos x="7" y="213"/>
                </a:cxn>
                <a:cxn ang="0">
                  <a:pos x="0" y="186"/>
                </a:cxn>
                <a:cxn ang="0">
                  <a:pos x="0" y="186"/>
                </a:cxn>
              </a:cxnLst>
              <a:rect l="0" t="0" r="r" b="b"/>
              <a:pathLst>
                <a:path w="344" h="216">
                  <a:moveTo>
                    <a:pt x="0" y="186"/>
                  </a:moveTo>
                  <a:lnTo>
                    <a:pt x="127" y="109"/>
                  </a:lnTo>
                  <a:lnTo>
                    <a:pt x="220" y="44"/>
                  </a:lnTo>
                  <a:lnTo>
                    <a:pt x="344" y="0"/>
                  </a:lnTo>
                  <a:lnTo>
                    <a:pt x="239" y="89"/>
                  </a:lnTo>
                  <a:lnTo>
                    <a:pt x="116" y="165"/>
                  </a:lnTo>
                  <a:lnTo>
                    <a:pt x="41" y="216"/>
                  </a:lnTo>
                  <a:lnTo>
                    <a:pt x="7" y="213"/>
                  </a:lnTo>
                  <a:lnTo>
                    <a:pt x="0" y="186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19" name="Freeform 71"/>
            <p:cNvSpPr>
              <a:spLocks/>
            </p:cNvSpPr>
            <p:nvPr/>
          </p:nvSpPr>
          <p:spPr bwMode="auto">
            <a:xfrm>
              <a:off x="4479" y="2051"/>
              <a:ext cx="384" cy="110"/>
            </a:xfrm>
            <a:custGeom>
              <a:avLst/>
              <a:gdLst/>
              <a:ahLst/>
              <a:cxnLst>
                <a:cxn ang="0">
                  <a:pos x="0" y="93"/>
                </a:cxn>
                <a:cxn ang="0">
                  <a:pos x="96" y="51"/>
                </a:cxn>
                <a:cxn ang="0">
                  <a:pos x="213" y="22"/>
                </a:cxn>
                <a:cxn ang="0">
                  <a:pos x="385" y="0"/>
                </a:cxn>
                <a:cxn ang="0">
                  <a:pos x="279" y="44"/>
                </a:cxn>
                <a:cxn ang="0">
                  <a:pos x="137" y="96"/>
                </a:cxn>
                <a:cxn ang="0">
                  <a:pos x="56" y="119"/>
                </a:cxn>
                <a:cxn ang="0">
                  <a:pos x="15" y="115"/>
                </a:cxn>
                <a:cxn ang="0">
                  <a:pos x="0" y="93"/>
                </a:cxn>
                <a:cxn ang="0">
                  <a:pos x="0" y="93"/>
                </a:cxn>
              </a:cxnLst>
              <a:rect l="0" t="0" r="r" b="b"/>
              <a:pathLst>
                <a:path w="385" h="119">
                  <a:moveTo>
                    <a:pt x="0" y="93"/>
                  </a:moveTo>
                  <a:lnTo>
                    <a:pt x="96" y="51"/>
                  </a:lnTo>
                  <a:lnTo>
                    <a:pt x="213" y="22"/>
                  </a:lnTo>
                  <a:lnTo>
                    <a:pt x="385" y="0"/>
                  </a:lnTo>
                  <a:lnTo>
                    <a:pt x="279" y="44"/>
                  </a:lnTo>
                  <a:lnTo>
                    <a:pt x="137" y="96"/>
                  </a:lnTo>
                  <a:lnTo>
                    <a:pt x="56" y="119"/>
                  </a:lnTo>
                  <a:lnTo>
                    <a:pt x="15" y="115"/>
                  </a:lnTo>
                  <a:lnTo>
                    <a:pt x="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20" name="Freeform 72"/>
            <p:cNvSpPr>
              <a:spLocks/>
            </p:cNvSpPr>
            <p:nvPr/>
          </p:nvSpPr>
          <p:spPr bwMode="auto">
            <a:xfrm>
              <a:off x="4790" y="2080"/>
              <a:ext cx="434" cy="99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154" y="41"/>
                </a:cxn>
                <a:cxn ang="0">
                  <a:pos x="434" y="0"/>
                </a:cxn>
                <a:cxn ang="0">
                  <a:pos x="363" y="36"/>
                </a:cxn>
                <a:cxn ang="0">
                  <a:pos x="157" y="66"/>
                </a:cxn>
                <a:cxn ang="0">
                  <a:pos x="15" y="100"/>
                </a:cxn>
                <a:cxn ang="0">
                  <a:pos x="0" y="71"/>
                </a:cxn>
                <a:cxn ang="0">
                  <a:pos x="0" y="71"/>
                </a:cxn>
              </a:cxnLst>
              <a:rect l="0" t="0" r="r" b="b"/>
              <a:pathLst>
                <a:path w="434" h="100">
                  <a:moveTo>
                    <a:pt x="0" y="71"/>
                  </a:moveTo>
                  <a:lnTo>
                    <a:pt x="154" y="41"/>
                  </a:lnTo>
                  <a:lnTo>
                    <a:pt x="434" y="0"/>
                  </a:lnTo>
                  <a:lnTo>
                    <a:pt x="363" y="36"/>
                  </a:lnTo>
                  <a:lnTo>
                    <a:pt x="157" y="66"/>
                  </a:lnTo>
                  <a:lnTo>
                    <a:pt x="15" y="100"/>
                  </a:lnTo>
                  <a:lnTo>
                    <a:pt x="0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21" name="Freeform 73"/>
            <p:cNvSpPr>
              <a:spLocks/>
            </p:cNvSpPr>
            <p:nvPr/>
          </p:nvSpPr>
          <p:spPr bwMode="auto">
            <a:xfrm>
              <a:off x="4518" y="2207"/>
              <a:ext cx="404" cy="5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3" y="15"/>
                </a:cxn>
                <a:cxn ang="0">
                  <a:pos x="345" y="33"/>
                </a:cxn>
                <a:cxn ang="0">
                  <a:pos x="401" y="52"/>
                </a:cxn>
                <a:cxn ang="0">
                  <a:pos x="307" y="56"/>
                </a:cxn>
                <a:cxn ang="0">
                  <a:pos x="124" y="56"/>
                </a:cxn>
                <a:cxn ang="0">
                  <a:pos x="23" y="56"/>
                </a:cxn>
                <a:cxn ang="0">
                  <a:pos x="0" y="3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401" h="56">
                  <a:moveTo>
                    <a:pt x="8" y="0"/>
                  </a:moveTo>
                  <a:lnTo>
                    <a:pt x="183" y="15"/>
                  </a:lnTo>
                  <a:lnTo>
                    <a:pt x="345" y="33"/>
                  </a:lnTo>
                  <a:lnTo>
                    <a:pt x="401" y="52"/>
                  </a:lnTo>
                  <a:lnTo>
                    <a:pt x="307" y="56"/>
                  </a:lnTo>
                  <a:lnTo>
                    <a:pt x="124" y="56"/>
                  </a:lnTo>
                  <a:lnTo>
                    <a:pt x="23" y="56"/>
                  </a:lnTo>
                  <a:lnTo>
                    <a:pt x="0" y="3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22" name="Freeform 74"/>
            <p:cNvSpPr>
              <a:spLocks/>
            </p:cNvSpPr>
            <p:nvPr/>
          </p:nvSpPr>
          <p:spPr bwMode="auto">
            <a:xfrm>
              <a:off x="4766" y="2289"/>
              <a:ext cx="254" cy="82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68" y="27"/>
                </a:cxn>
                <a:cxn ang="0">
                  <a:pos x="176" y="45"/>
                </a:cxn>
                <a:cxn ang="0">
                  <a:pos x="255" y="68"/>
                </a:cxn>
                <a:cxn ang="0">
                  <a:pos x="142" y="83"/>
                </a:cxn>
                <a:cxn ang="0">
                  <a:pos x="42" y="75"/>
                </a:cxn>
                <a:cxn ang="0">
                  <a:pos x="12" y="60"/>
                </a:cxn>
                <a:cxn ang="0">
                  <a:pos x="0" y="19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255" h="83">
                  <a:moveTo>
                    <a:pt x="42" y="0"/>
                  </a:moveTo>
                  <a:lnTo>
                    <a:pt x="68" y="27"/>
                  </a:lnTo>
                  <a:lnTo>
                    <a:pt x="176" y="45"/>
                  </a:lnTo>
                  <a:lnTo>
                    <a:pt x="255" y="68"/>
                  </a:lnTo>
                  <a:lnTo>
                    <a:pt x="142" y="83"/>
                  </a:lnTo>
                  <a:lnTo>
                    <a:pt x="42" y="75"/>
                  </a:lnTo>
                  <a:lnTo>
                    <a:pt x="12" y="60"/>
                  </a:lnTo>
                  <a:lnTo>
                    <a:pt x="0" y="1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23" name="Freeform 75"/>
            <p:cNvSpPr>
              <a:spLocks/>
            </p:cNvSpPr>
            <p:nvPr/>
          </p:nvSpPr>
          <p:spPr bwMode="auto">
            <a:xfrm>
              <a:off x="4725" y="2410"/>
              <a:ext cx="317" cy="8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69" y="30"/>
                </a:cxn>
                <a:cxn ang="0">
                  <a:pos x="251" y="50"/>
                </a:cxn>
                <a:cxn ang="0">
                  <a:pos x="318" y="86"/>
                </a:cxn>
                <a:cxn ang="0">
                  <a:pos x="202" y="68"/>
                </a:cxn>
                <a:cxn ang="0">
                  <a:pos x="63" y="57"/>
                </a:cxn>
                <a:cxn ang="0">
                  <a:pos x="8" y="45"/>
                </a:cxn>
                <a:cxn ang="0">
                  <a:pos x="0" y="2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318" h="86">
                  <a:moveTo>
                    <a:pt x="15" y="0"/>
                  </a:moveTo>
                  <a:lnTo>
                    <a:pt x="169" y="30"/>
                  </a:lnTo>
                  <a:lnTo>
                    <a:pt x="251" y="50"/>
                  </a:lnTo>
                  <a:lnTo>
                    <a:pt x="318" y="86"/>
                  </a:lnTo>
                  <a:lnTo>
                    <a:pt x="202" y="68"/>
                  </a:lnTo>
                  <a:lnTo>
                    <a:pt x="63" y="57"/>
                  </a:lnTo>
                  <a:lnTo>
                    <a:pt x="8" y="45"/>
                  </a:lnTo>
                  <a:lnTo>
                    <a:pt x="0" y="2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24" name="Freeform 76"/>
            <p:cNvSpPr>
              <a:spLocks/>
            </p:cNvSpPr>
            <p:nvPr/>
          </p:nvSpPr>
          <p:spPr bwMode="auto">
            <a:xfrm>
              <a:off x="4462" y="2440"/>
              <a:ext cx="263" cy="7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31" y="15"/>
                </a:cxn>
                <a:cxn ang="0">
                  <a:pos x="205" y="38"/>
                </a:cxn>
                <a:cxn ang="0">
                  <a:pos x="261" y="76"/>
                </a:cxn>
                <a:cxn ang="0">
                  <a:pos x="190" y="61"/>
                </a:cxn>
                <a:cxn ang="0">
                  <a:pos x="108" y="49"/>
                </a:cxn>
                <a:cxn ang="0">
                  <a:pos x="18" y="46"/>
                </a:cxn>
                <a:cxn ang="0">
                  <a:pos x="0" y="2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61" h="76">
                  <a:moveTo>
                    <a:pt x="10" y="0"/>
                  </a:moveTo>
                  <a:lnTo>
                    <a:pt x="131" y="15"/>
                  </a:lnTo>
                  <a:lnTo>
                    <a:pt x="205" y="38"/>
                  </a:lnTo>
                  <a:lnTo>
                    <a:pt x="261" y="76"/>
                  </a:lnTo>
                  <a:lnTo>
                    <a:pt x="190" y="61"/>
                  </a:lnTo>
                  <a:lnTo>
                    <a:pt x="108" y="49"/>
                  </a:lnTo>
                  <a:lnTo>
                    <a:pt x="18" y="46"/>
                  </a:lnTo>
                  <a:lnTo>
                    <a:pt x="0" y="2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25" name="Freeform 77"/>
            <p:cNvSpPr>
              <a:spLocks/>
            </p:cNvSpPr>
            <p:nvPr/>
          </p:nvSpPr>
          <p:spPr bwMode="auto">
            <a:xfrm>
              <a:off x="4423" y="2495"/>
              <a:ext cx="219" cy="106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112" y="30"/>
                </a:cxn>
                <a:cxn ang="0">
                  <a:pos x="220" y="106"/>
                </a:cxn>
                <a:cxn ang="0">
                  <a:pos x="152" y="83"/>
                </a:cxn>
                <a:cxn ang="0">
                  <a:pos x="63" y="50"/>
                </a:cxn>
                <a:cxn ang="0">
                  <a:pos x="0" y="20"/>
                </a:cxn>
                <a:cxn ang="0">
                  <a:pos x="33" y="0"/>
                </a:cxn>
                <a:cxn ang="0">
                  <a:pos x="33" y="0"/>
                </a:cxn>
              </a:cxnLst>
              <a:rect l="0" t="0" r="r" b="b"/>
              <a:pathLst>
                <a:path w="220" h="106">
                  <a:moveTo>
                    <a:pt x="33" y="0"/>
                  </a:moveTo>
                  <a:lnTo>
                    <a:pt x="112" y="30"/>
                  </a:lnTo>
                  <a:lnTo>
                    <a:pt x="220" y="106"/>
                  </a:lnTo>
                  <a:lnTo>
                    <a:pt x="152" y="83"/>
                  </a:lnTo>
                  <a:lnTo>
                    <a:pt x="63" y="50"/>
                  </a:lnTo>
                  <a:lnTo>
                    <a:pt x="0" y="20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26" name="Freeform 78"/>
            <p:cNvSpPr>
              <a:spLocks/>
            </p:cNvSpPr>
            <p:nvPr/>
          </p:nvSpPr>
          <p:spPr bwMode="auto">
            <a:xfrm>
              <a:off x="4213" y="2556"/>
              <a:ext cx="306" cy="272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40" y="10"/>
                </a:cxn>
                <a:cxn ang="0">
                  <a:pos x="63" y="0"/>
                </a:cxn>
                <a:cxn ang="0">
                  <a:pos x="92" y="10"/>
                </a:cxn>
                <a:cxn ang="0">
                  <a:pos x="145" y="63"/>
                </a:cxn>
                <a:cxn ang="0">
                  <a:pos x="231" y="172"/>
                </a:cxn>
                <a:cxn ang="0">
                  <a:pos x="309" y="266"/>
                </a:cxn>
                <a:cxn ang="0">
                  <a:pos x="182" y="157"/>
                </a:cxn>
                <a:cxn ang="0">
                  <a:pos x="100" y="86"/>
                </a:cxn>
                <a:cxn ang="0">
                  <a:pos x="59" y="56"/>
                </a:cxn>
                <a:cxn ang="0">
                  <a:pos x="33" y="63"/>
                </a:cxn>
                <a:cxn ang="0">
                  <a:pos x="11" y="71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309" h="266">
                  <a:moveTo>
                    <a:pt x="0" y="48"/>
                  </a:moveTo>
                  <a:lnTo>
                    <a:pt x="40" y="10"/>
                  </a:lnTo>
                  <a:lnTo>
                    <a:pt x="63" y="0"/>
                  </a:lnTo>
                  <a:lnTo>
                    <a:pt x="92" y="10"/>
                  </a:lnTo>
                  <a:lnTo>
                    <a:pt x="145" y="63"/>
                  </a:lnTo>
                  <a:lnTo>
                    <a:pt x="231" y="172"/>
                  </a:lnTo>
                  <a:lnTo>
                    <a:pt x="309" y="266"/>
                  </a:lnTo>
                  <a:lnTo>
                    <a:pt x="182" y="157"/>
                  </a:lnTo>
                  <a:lnTo>
                    <a:pt x="100" y="86"/>
                  </a:lnTo>
                  <a:lnTo>
                    <a:pt x="59" y="56"/>
                  </a:lnTo>
                  <a:lnTo>
                    <a:pt x="33" y="63"/>
                  </a:lnTo>
                  <a:lnTo>
                    <a:pt x="11" y="71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27" name="Freeform 79"/>
            <p:cNvSpPr>
              <a:spLocks/>
            </p:cNvSpPr>
            <p:nvPr/>
          </p:nvSpPr>
          <p:spPr bwMode="auto">
            <a:xfrm>
              <a:off x="4363" y="2488"/>
              <a:ext cx="336" cy="340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8" y="19"/>
                </a:cxn>
                <a:cxn ang="0">
                  <a:pos x="0" y="52"/>
                </a:cxn>
                <a:cxn ang="0">
                  <a:pos x="11" y="83"/>
                </a:cxn>
                <a:cxn ang="0">
                  <a:pos x="68" y="131"/>
                </a:cxn>
                <a:cxn ang="0">
                  <a:pos x="195" y="236"/>
                </a:cxn>
                <a:cxn ang="0">
                  <a:pos x="337" y="341"/>
                </a:cxn>
                <a:cxn ang="0">
                  <a:pos x="292" y="285"/>
                </a:cxn>
                <a:cxn ang="0">
                  <a:pos x="206" y="195"/>
                </a:cxn>
                <a:cxn ang="0">
                  <a:pos x="97" y="90"/>
                </a:cxn>
                <a:cxn ang="0">
                  <a:pos x="46" y="42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337" h="341">
                  <a:moveTo>
                    <a:pt x="46" y="0"/>
                  </a:moveTo>
                  <a:lnTo>
                    <a:pt x="8" y="19"/>
                  </a:lnTo>
                  <a:lnTo>
                    <a:pt x="0" y="52"/>
                  </a:lnTo>
                  <a:lnTo>
                    <a:pt x="11" y="83"/>
                  </a:lnTo>
                  <a:lnTo>
                    <a:pt x="68" y="131"/>
                  </a:lnTo>
                  <a:lnTo>
                    <a:pt x="195" y="236"/>
                  </a:lnTo>
                  <a:lnTo>
                    <a:pt x="337" y="341"/>
                  </a:lnTo>
                  <a:lnTo>
                    <a:pt x="292" y="285"/>
                  </a:lnTo>
                  <a:lnTo>
                    <a:pt x="206" y="195"/>
                  </a:lnTo>
                  <a:lnTo>
                    <a:pt x="97" y="90"/>
                  </a:lnTo>
                  <a:lnTo>
                    <a:pt x="46" y="42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28" name="Freeform 80"/>
            <p:cNvSpPr>
              <a:spLocks/>
            </p:cNvSpPr>
            <p:nvPr/>
          </p:nvSpPr>
          <p:spPr bwMode="auto">
            <a:xfrm>
              <a:off x="4104" y="2613"/>
              <a:ext cx="162" cy="220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38" y="0"/>
                </a:cxn>
                <a:cxn ang="0">
                  <a:pos x="61" y="10"/>
                </a:cxn>
                <a:cxn ang="0">
                  <a:pos x="112" y="75"/>
                </a:cxn>
                <a:cxn ang="0">
                  <a:pos x="162" y="220"/>
                </a:cxn>
                <a:cxn ang="0">
                  <a:pos x="101" y="157"/>
                </a:cxn>
                <a:cxn ang="0">
                  <a:pos x="45" y="83"/>
                </a:cxn>
                <a:cxn ang="0">
                  <a:pos x="0" y="37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162" h="220">
                  <a:moveTo>
                    <a:pt x="5" y="10"/>
                  </a:moveTo>
                  <a:lnTo>
                    <a:pt x="38" y="0"/>
                  </a:lnTo>
                  <a:lnTo>
                    <a:pt x="61" y="10"/>
                  </a:lnTo>
                  <a:lnTo>
                    <a:pt x="112" y="75"/>
                  </a:lnTo>
                  <a:lnTo>
                    <a:pt x="162" y="220"/>
                  </a:lnTo>
                  <a:lnTo>
                    <a:pt x="101" y="157"/>
                  </a:lnTo>
                  <a:lnTo>
                    <a:pt x="45" y="83"/>
                  </a:lnTo>
                  <a:lnTo>
                    <a:pt x="0" y="37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29" name="Freeform 81"/>
            <p:cNvSpPr>
              <a:spLocks/>
            </p:cNvSpPr>
            <p:nvPr/>
          </p:nvSpPr>
          <p:spPr bwMode="auto">
            <a:xfrm>
              <a:off x="3996" y="2630"/>
              <a:ext cx="46" cy="184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108"/>
                </a:cxn>
                <a:cxn ang="0">
                  <a:pos x="0" y="183"/>
                </a:cxn>
                <a:cxn ang="0">
                  <a:pos x="22" y="164"/>
                </a:cxn>
                <a:cxn ang="0">
                  <a:pos x="34" y="123"/>
                </a:cxn>
                <a:cxn ang="0">
                  <a:pos x="45" y="11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45" h="183">
                  <a:moveTo>
                    <a:pt x="15" y="0"/>
                  </a:moveTo>
                  <a:lnTo>
                    <a:pt x="0" y="108"/>
                  </a:lnTo>
                  <a:lnTo>
                    <a:pt x="0" y="183"/>
                  </a:lnTo>
                  <a:lnTo>
                    <a:pt x="22" y="164"/>
                  </a:lnTo>
                  <a:lnTo>
                    <a:pt x="34" y="123"/>
                  </a:lnTo>
                  <a:lnTo>
                    <a:pt x="45" y="1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30" name="Freeform 82"/>
            <p:cNvSpPr>
              <a:spLocks/>
            </p:cNvSpPr>
            <p:nvPr/>
          </p:nvSpPr>
          <p:spPr bwMode="auto">
            <a:xfrm>
              <a:off x="3920" y="2668"/>
              <a:ext cx="55" cy="152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38" y="83"/>
                </a:cxn>
                <a:cxn ang="0">
                  <a:pos x="0" y="154"/>
                </a:cxn>
                <a:cxn ang="0">
                  <a:pos x="8" y="105"/>
                </a:cxn>
                <a:cxn ang="0">
                  <a:pos x="31" y="11"/>
                </a:cxn>
                <a:cxn ang="0">
                  <a:pos x="53" y="0"/>
                </a:cxn>
                <a:cxn ang="0">
                  <a:pos x="53" y="0"/>
                </a:cxn>
              </a:cxnLst>
              <a:rect l="0" t="0" r="r" b="b"/>
              <a:pathLst>
                <a:path w="53" h="154">
                  <a:moveTo>
                    <a:pt x="53" y="0"/>
                  </a:moveTo>
                  <a:lnTo>
                    <a:pt x="38" y="83"/>
                  </a:lnTo>
                  <a:lnTo>
                    <a:pt x="0" y="154"/>
                  </a:lnTo>
                  <a:lnTo>
                    <a:pt x="8" y="105"/>
                  </a:lnTo>
                  <a:lnTo>
                    <a:pt x="31" y="11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31" name="Freeform 83"/>
            <p:cNvSpPr>
              <a:spLocks/>
            </p:cNvSpPr>
            <p:nvPr/>
          </p:nvSpPr>
          <p:spPr bwMode="auto">
            <a:xfrm>
              <a:off x="3810" y="2617"/>
              <a:ext cx="134" cy="305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55" y="132"/>
                </a:cxn>
                <a:cxn ang="0">
                  <a:pos x="15" y="213"/>
                </a:cxn>
                <a:cxn ang="0">
                  <a:pos x="0" y="311"/>
                </a:cxn>
                <a:cxn ang="0">
                  <a:pos x="36" y="236"/>
                </a:cxn>
                <a:cxn ang="0">
                  <a:pos x="107" y="105"/>
                </a:cxn>
                <a:cxn ang="0">
                  <a:pos x="134" y="15"/>
                </a:cxn>
                <a:cxn ang="0">
                  <a:pos x="104" y="0"/>
                </a:cxn>
                <a:cxn ang="0">
                  <a:pos x="104" y="0"/>
                </a:cxn>
              </a:cxnLst>
              <a:rect l="0" t="0" r="r" b="b"/>
              <a:pathLst>
                <a:path w="134" h="311">
                  <a:moveTo>
                    <a:pt x="104" y="0"/>
                  </a:moveTo>
                  <a:lnTo>
                    <a:pt x="55" y="132"/>
                  </a:lnTo>
                  <a:lnTo>
                    <a:pt x="15" y="213"/>
                  </a:lnTo>
                  <a:lnTo>
                    <a:pt x="0" y="311"/>
                  </a:lnTo>
                  <a:lnTo>
                    <a:pt x="36" y="236"/>
                  </a:lnTo>
                  <a:lnTo>
                    <a:pt x="107" y="105"/>
                  </a:lnTo>
                  <a:lnTo>
                    <a:pt x="134" y="15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32" name="Freeform 84"/>
            <p:cNvSpPr>
              <a:spLocks/>
            </p:cNvSpPr>
            <p:nvPr/>
          </p:nvSpPr>
          <p:spPr bwMode="auto">
            <a:xfrm>
              <a:off x="3737" y="2598"/>
              <a:ext cx="143" cy="197"/>
            </a:xfrm>
            <a:custGeom>
              <a:avLst/>
              <a:gdLst/>
              <a:ahLst/>
              <a:cxnLst>
                <a:cxn ang="0">
                  <a:pos x="83" y="7"/>
                </a:cxn>
                <a:cxn ang="0">
                  <a:pos x="76" y="52"/>
                </a:cxn>
                <a:cxn ang="0">
                  <a:pos x="38" y="93"/>
                </a:cxn>
                <a:cxn ang="0">
                  <a:pos x="0" y="198"/>
                </a:cxn>
                <a:cxn ang="0">
                  <a:pos x="49" y="157"/>
                </a:cxn>
                <a:cxn ang="0">
                  <a:pos x="105" y="93"/>
                </a:cxn>
                <a:cxn ang="0">
                  <a:pos x="142" y="37"/>
                </a:cxn>
                <a:cxn ang="0">
                  <a:pos x="127" y="11"/>
                </a:cxn>
                <a:cxn ang="0">
                  <a:pos x="105" y="0"/>
                </a:cxn>
                <a:cxn ang="0">
                  <a:pos x="83" y="7"/>
                </a:cxn>
                <a:cxn ang="0">
                  <a:pos x="83" y="7"/>
                </a:cxn>
              </a:cxnLst>
              <a:rect l="0" t="0" r="r" b="b"/>
              <a:pathLst>
                <a:path w="142" h="198">
                  <a:moveTo>
                    <a:pt x="83" y="7"/>
                  </a:moveTo>
                  <a:lnTo>
                    <a:pt x="76" y="52"/>
                  </a:lnTo>
                  <a:lnTo>
                    <a:pt x="38" y="93"/>
                  </a:lnTo>
                  <a:lnTo>
                    <a:pt x="0" y="198"/>
                  </a:lnTo>
                  <a:lnTo>
                    <a:pt x="49" y="157"/>
                  </a:lnTo>
                  <a:lnTo>
                    <a:pt x="105" y="93"/>
                  </a:lnTo>
                  <a:lnTo>
                    <a:pt x="142" y="37"/>
                  </a:lnTo>
                  <a:lnTo>
                    <a:pt x="127" y="11"/>
                  </a:lnTo>
                  <a:lnTo>
                    <a:pt x="105" y="0"/>
                  </a:lnTo>
                  <a:lnTo>
                    <a:pt x="83" y="7"/>
                  </a:lnTo>
                  <a:lnTo>
                    <a:pt x="83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33" name="Freeform 85"/>
            <p:cNvSpPr>
              <a:spLocks/>
            </p:cNvSpPr>
            <p:nvPr/>
          </p:nvSpPr>
          <p:spPr bwMode="auto">
            <a:xfrm>
              <a:off x="3432" y="2567"/>
              <a:ext cx="326" cy="216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205" y="68"/>
                </a:cxn>
                <a:cxn ang="0">
                  <a:pos x="86" y="142"/>
                </a:cxn>
                <a:cxn ang="0">
                  <a:pos x="0" y="218"/>
                </a:cxn>
                <a:cxn ang="0">
                  <a:pos x="115" y="150"/>
                </a:cxn>
                <a:cxn ang="0">
                  <a:pos x="251" y="68"/>
                </a:cxn>
                <a:cxn ang="0">
                  <a:pos x="325" y="31"/>
                </a:cxn>
                <a:cxn ang="0">
                  <a:pos x="317" y="0"/>
                </a:cxn>
                <a:cxn ang="0">
                  <a:pos x="317" y="0"/>
                </a:cxn>
              </a:cxnLst>
              <a:rect l="0" t="0" r="r" b="b"/>
              <a:pathLst>
                <a:path w="325" h="218">
                  <a:moveTo>
                    <a:pt x="317" y="0"/>
                  </a:moveTo>
                  <a:lnTo>
                    <a:pt x="205" y="68"/>
                  </a:lnTo>
                  <a:lnTo>
                    <a:pt x="86" y="142"/>
                  </a:lnTo>
                  <a:lnTo>
                    <a:pt x="0" y="218"/>
                  </a:lnTo>
                  <a:lnTo>
                    <a:pt x="115" y="150"/>
                  </a:lnTo>
                  <a:lnTo>
                    <a:pt x="251" y="68"/>
                  </a:lnTo>
                  <a:lnTo>
                    <a:pt x="325" y="31"/>
                  </a:lnTo>
                  <a:lnTo>
                    <a:pt x="317" y="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34" name="Freeform 86"/>
            <p:cNvSpPr>
              <a:spLocks/>
            </p:cNvSpPr>
            <p:nvPr/>
          </p:nvSpPr>
          <p:spPr bwMode="auto">
            <a:xfrm>
              <a:off x="3225" y="2567"/>
              <a:ext cx="345" cy="192"/>
            </a:xfrm>
            <a:custGeom>
              <a:avLst/>
              <a:gdLst/>
              <a:ahLst/>
              <a:cxnLst>
                <a:cxn ang="0">
                  <a:pos x="345" y="0"/>
                </a:cxn>
                <a:cxn ang="0">
                  <a:pos x="345" y="42"/>
                </a:cxn>
                <a:cxn ang="0">
                  <a:pos x="322" y="68"/>
                </a:cxn>
                <a:cxn ang="0">
                  <a:pos x="230" y="117"/>
                </a:cxn>
                <a:cxn ang="0">
                  <a:pos x="0" y="192"/>
                </a:cxn>
                <a:cxn ang="0">
                  <a:pos x="35" y="158"/>
                </a:cxn>
                <a:cxn ang="0">
                  <a:pos x="128" y="113"/>
                </a:cxn>
                <a:cxn ang="0">
                  <a:pos x="215" y="76"/>
                </a:cxn>
                <a:cxn ang="0">
                  <a:pos x="307" y="31"/>
                </a:cxn>
                <a:cxn ang="0">
                  <a:pos x="345" y="0"/>
                </a:cxn>
                <a:cxn ang="0">
                  <a:pos x="345" y="0"/>
                </a:cxn>
              </a:cxnLst>
              <a:rect l="0" t="0" r="r" b="b"/>
              <a:pathLst>
                <a:path w="345" h="192">
                  <a:moveTo>
                    <a:pt x="345" y="0"/>
                  </a:moveTo>
                  <a:lnTo>
                    <a:pt x="345" y="42"/>
                  </a:lnTo>
                  <a:lnTo>
                    <a:pt x="322" y="68"/>
                  </a:lnTo>
                  <a:lnTo>
                    <a:pt x="230" y="117"/>
                  </a:lnTo>
                  <a:lnTo>
                    <a:pt x="0" y="192"/>
                  </a:lnTo>
                  <a:lnTo>
                    <a:pt x="35" y="158"/>
                  </a:lnTo>
                  <a:lnTo>
                    <a:pt x="128" y="113"/>
                  </a:lnTo>
                  <a:lnTo>
                    <a:pt x="215" y="76"/>
                  </a:lnTo>
                  <a:lnTo>
                    <a:pt x="307" y="3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35" name="Freeform 87"/>
            <p:cNvSpPr>
              <a:spLocks/>
            </p:cNvSpPr>
            <p:nvPr/>
          </p:nvSpPr>
          <p:spPr bwMode="auto">
            <a:xfrm>
              <a:off x="3447" y="2473"/>
              <a:ext cx="208" cy="82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80" y="41"/>
                </a:cxn>
                <a:cxn ang="0">
                  <a:pos x="191" y="0"/>
                </a:cxn>
                <a:cxn ang="0">
                  <a:pos x="207" y="26"/>
                </a:cxn>
                <a:cxn ang="0">
                  <a:pos x="180" y="56"/>
                </a:cxn>
                <a:cxn ang="0">
                  <a:pos x="94" y="82"/>
                </a:cxn>
                <a:cxn ang="0">
                  <a:pos x="0" y="82"/>
                </a:cxn>
                <a:cxn ang="0">
                  <a:pos x="0" y="82"/>
                </a:cxn>
              </a:cxnLst>
              <a:rect l="0" t="0" r="r" b="b"/>
              <a:pathLst>
                <a:path w="207" h="82">
                  <a:moveTo>
                    <a:pt x="0" y="82"/>
                  </a:moveTo>
                  <a:lnTo>
                    <a:pt x="80" y="41"/>
                  </a:lnTo>
                  <a:lnTo>
                    <a:pt x="191" y="0"/>
                  </a:lnTo>
                  <a:lnTo>
                    <a:pt x="207" y="26"/>
                  </a:lnTo>
                  <a:lnTo>
                    <a:pt x="180" y="56"/>
                  </a:lnTo>
                  <a:lnTo>
                    <a:pt x="94" y="82"/>
                  </a:lnTo>
                  <a:lnTo>
                    <a:pt x="0" y="82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36" name="Freeform 88"/>
            <p:cNvSpPr>
              <a:spLocks/>
            </p:cNvSpPr>
            <p:nvPr/>
          </p:nvSpPr>
          <p:spPr bwMode="auto">
            <a:xfrm>
              <a:off x="2923" y="2395"/>
              <a:ext cx="511" cy="99"/>
            </a:xfrm>
            <a:custGeom>
              <a:avLst/>
              <a:gdLst/>
              <a:ahLst/>
              <a:cxnLst>
                <a:cxn ang="0">
                  <a:pos x="19" y="68"/>
                </a:cxn>
                <a:cxn ang="0">
                  <a:pos x="266" y="30"/>
                </a:cxn>
                <a:cxn ang="0">
                  <a:pos x="512" y="0"/>
                </a:cxn>
                <a:cxn ang="0">
                  <a:pos x="509" y="23"/>
                </a:cxn>
                <a:cxn ang="0">
                  <a:pos x="295" y="57"/>
                </a:cxn>
                <a:cxn ang="0">
                  <a:pos x="105" y="86"/>
                </a:cxn>
                <a:cxn ang="0">
                  <a:pos x="0" y="101"/>
                </a:cxn>
                <a:cxn ang="0">
                  <a:pos x="19" y="68"/>
                </a:cxn>
                <a:cxn ang="0">
                  <a:pos x="19" y="68"/>
                </a:cxn>
              </a:cxnLst>
              <a:rect l="0" t="0" r="r" b="b"/>
              <a:pathLst>
                <a:path w="512" h="101">
                  <a:moveTo>
                    <a:pt x="19" y="68"/>
                  </a:moveTo>
                  <a:lnTo>
                    <a:pt x="266" y="30"/>
                  </a:lnTo>
                  <a:lnTo>
                    <a:pt x="512" y="0"/>
                  </a:lnTo>
                  <a:lnTo>
                    <a:pt x="509" y="23"/>
                  </a:lnTo>
                  <a:lnTo>
                    <a:pt x="295" y="57"/>
                  </a:lnTo>
                  <a:lnTo>
                    <a:pt x="105" y="86"/>
                  </a:lnTo>
                  <a:lnTo>
                    <a:pt x="0" y="101"/>
                  </a:lnTo>
                  <a:lnTo>
                    <a:pt x="19" y="68"/>
                  </a:lnTo>
                  <a:lnTo>
                    <a:pt x="19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37" name="Freeform 89"/>
            <p:cNvSpPr>
              <a:spLocks/>
            </p:cNvSpPr>
            <p:nvPr/>
          </p:nvSpPr>
          <p:spPr bwMode="auto">
            <a:xfrm>
              <a:off x="3080" y="2325"/>
              <a:ext cx="407" cy="63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153" y="56"/>
                </a:cxn>
                <a:cxn ang="0">
                  <a:pos x="340" y="38"/>
                </a:cxn>
                <a:cxn ang="0">
                  <a:pos x="408" y="23"/>
                </a:cxn>
                <a:cxn ang="0">
                  <a:pos x="396" y="0"/>
                </a:cxn>
                <a:cxn ang="0">
                  <a:pos x="266" y="15"/>
                </a:cxn>
                <a:cxn ang="0">
                  <a:pos x="64" y="46"/>
                </a:cxn>
                <a:cxn ang="0">
                  <a:pos x="0" y="61"/>
                </a:cxn>
                <a:cxn ang="0">
                  <a:pos x="0" y="61"/>
                </a:cxn>
              </a:cxnLst>
              <a:rect l="0" t="0" r="r" b="b"/>
              <a:pathLst>
                <a:path w="408" h="61">
                  <a:moveTo>
                    <a:pt x="0" y="61"/>
                  </a:moveTo>
                  <a:lnTo>
                    <a:pt x="153" y="56"/>
                  </a:lnTo>
                  <a:lnTo>
                    <a:pt x="340" y="38"/>
                  </a:lnTo>
                  <a:lnTo>
                    <a:pt x="408" y="23"/>
                  </a:lnTo>
                  <a:lnTo>
                    <a:pt x="396" y="0"/>
                  </a:lnTo>
                  <a:lnTo>
                    <a:pt x="266" y="15"/>
                  </a:lnTo>
                  <a:lnTo>
                    <a:pt x="64" y="46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38" name="Freeform 90"/>
            <p:cNvSpPr>
              <a:spLocks/>
            </p:cNvSpPr>
            <p:nvPr/>
          </p:nvSpPr>
          <p:spPr bwMode="auto">
            <a:xfrm>
              <a:off x="3262" y="2199"/>
              <a:ext cx="363" cy="87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139" y="67"/>
                </a:cxn>
                <a:cxn ang="0">
                  <a:pos x="243" y="86"/>
                </a:cxn>
                <a:cxn ang="0">
                  <a:pos x="322" y="79"/>
                </a:cxn>
                <a:cxn ang="0">
                  <a:pos x="363" y="46"/>
                </a:cxn>
                <a:cxn ang="0">
                  <a:pos x="359" y="15"/>
                </a:cxn>
                <a:cxn ang="0">
                  <a:pos x="337" y="0"/>
                </a:cxn>
                <a:cxn ang="0">
                  <a:pos x="304" y="30"/>
                </a:cxn>
                <a:cxn ang="0">
                  <a:pos x="112" y="30"/>
                </a:cxn>
                <a:cxn ang="0">
                  <a:pos x="0" y="49"/>
                </a:cxn>
                <a:cxn ang="0">
                  <a:pos x="0" y="49"/>
                </a:cxn>
              </a:cxnLst>
              <a:rect l="0" t="0" r="r" b="b"/>
              <a:pathLst>
                <a:path w="363" h="86">
                  <a:moveTo>
                    <a:pt x="0" y="49"/>
                  </a:moveTo>
                  <a:lnTo>
                    <a:pt x="139" y="67"/>
                  </a:lnTo>
                  <a:lnTo>
                    <a:pt x="243" y="86"/>
                  </a:lnTo>
                  <a:lnTo>
                    <a:pt x="322" y="79"/>
                  </a:lnTo>
                  <a:lnTo>
                    <a:pt x="363" y="46"/>
                  </a:lnTo>
                  <a:lnTo>
                    <a:pt x="359" y="15"/>
                  </a:lnTo>
                  <a:lnTo>
                    <a:pt x="337" y="0"/>
                  </a:lnTo>
                  <a:lnTo>
                    <a:pt x="304" y="30"/>
                  </a:lnTo>
                  <a:lnTo>
                    <a:pt x="112" y="30"/>
                  </a:lnTo>
                  <a:lnTo>
                    <a:pt x="0" y="49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39" name="Freeform 91"/>
            <p:cNvSpPr>
              <a:spLocks/>
            </p:cNvSpPr>
            <p:nvPr/>
          </p:nvSpPr>
          <p:spPr bwMode="auto">
            <a:xfrm>
              <a:off x="3382" y="2108"/>
              <a:ext cx="278" cy="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1" y="15"/>
                </a:cxn>
                <a:cxn ang="0">
                  <a:pos x="270" y="26"/>
                </a:cxn>
                <a:cxn ang="0">
                  <a:pos x="277" y="51"/>
                </a:cxn>
                <a:cxn ang="0">
                  <a:pos x="254" y="78"/>
                </a:cxn>
                <a:cxn ang="0">
                  <a:pos x="202" y="71"/>
                </a:cxn>
                <a:cxn ang="0">
                  <a:pos x="86" y="4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7" h="78">
                  <a:moveTo>
                    <a:pt x="0" y="0"/>
                  </a:moveTo>
                  <a:lnTo>
                    <a:pt x="161" y="15"/>
                  </a:lnTo>
                  <a:lnTo>
                    <a:pt x="270" y="26"/>
                  </a:lnTo>
                  <a:lnTo>
                    <a:pt x="277" y="51"/>
                  </a:lnTo>
                  <a:lnTo>
                    <a:pt x="254" y="78"/>
                  </a:lnTo>
                  <a:lnTo>
                    <a:pt x="202" y="71"/>
                  </a:lnTo>
                  <a:lnTo>
                    <a:pt x="86" y="4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40" name="Freeform 92"/>
            <p:cNvSpPr>
              <a:spLocks/>
            </p:cNvSpPr>
            <p:nvPr/>
          </p:nvSpPr>
          <p:spPr bwMode="auto">
            <a:xfrm>
              <a:off x="3256" y="1924"/>
              <a:ext cx="387" cy="1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1" y="56"/>
                </a:cxn>
                <a:cxn ang="0">
                  <a:pos x="232" y="115"/>
                </a:cxn>
                <a:cxn ang="0">
                  <a:pos x="370" y="186"/>
                </a:cxn>
                <a:cxn ang="0">
                  <a:pos x="385" y="157"/>
                </a:cxn>
                <a:cxn ang="0">
                  <a:pos x="311" y="115"/>
                </a:cxn>
                <a:cxn ang="0">
                  <a:pos x="142" y="40"/>
                </a:cxn>
                <a:cxn ang="0">
                  <a:pos x="6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85" h="186">
                  <a:moveTo>
                    <a:pt x="0" y="0"/>
                  </a:moveTo>
                  <a:lnTo>
                    <a:pt x="101" y="56"/>
                  </a:lnTo>
                  <a:lnTo>
                    <a:pt x="232" y="115"/>
                  </a:lnTo>
                  <a:lnTo>
                    <a:pt x="370" y="186"/>
                  </a:lnTo>
                  <a:lnTo>
                    <a:pt x="385" y="157"/>
                  </a:lnTo>
                  <a:lnTo>
                    <a:pt x="311" y="115"/>
                  </a:lnTo>
                  <a:lnTo>
                    <a:pt x="142" y="40"/>
                  </a:lnTo>
                  <a:lnTo>
                    <a:pt x="6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41" name="Freeform 93"/>
            <p:cNvSpPr>
              <a:spLocks/>
            </p:cNvSpPr>
            <p:nvPr/>
          </p:nvSpPr>
          <p:spPr bwMode="auto">
            <a:xfrm>
              <a:off x="3478" y="1759"/>
              <a:ext cx="245" cy="307"/>
            </a:xfrm>
            <a:custGeom>
              <a:avLst/>
              <a:gdLst/>
              <a:ahLst/>
              <a:cxnLst>
                <a:cxn ang="0">
                  <a:pos x="67" y="21"/>
                </a:cxn>
                <a:cxn ang="0">
                  <a:pos x="127" y="108"/>
                </a:cxn>
                <a:cxn ang="0">
                  <a:pos x="180" y="179"/>
                </a:cxn>
                <a:cxn ang="0">
                  <a:pos x="203" y="221"/>
                </a:cxn>
                <a:cxn ang="0">
                  <a:pos x="195" y="251"/>
                </a:cxn>
                <a:cxn ang="0">
                  <a:pos x="173" y="257"/>
                </a:cxn>
                <a:cxn ang="0">
                  <a:pos x="87" y="221"/>
                </a:cxn>
                <a:cxn ang="0">
                  <a:pos x="0" y="194"/>
                </a:cxn>
                <a:cxn ang="0">
                  <a:pos x="52" y="231"/>
                </a:cxn>
                <a:cxn ang="0">
                  <a:pos x="117" y="272"/>
                </a:cxn>
                <a:cxn ang="0">
                  <a:pos x="161" y="302"/>
                </a:cxn>
                <a:cxn ang="0">
                  <a:pos x="195" y="307"/>
                </a:cxn>
                <a:cxn ang="0">
                  <a:pos x="236" y="277"/>
                </a:cxn>
                <a:cxn ang="0">
                  <a:pos x="247" y="243"/>
                </a:cxn>
                <a:cxn ang="0">
                  <a:pos x="217" y="198"/>
                </a:cxn>
                <a:cxn ang="0">
                  <a:pos x="75" y="0"/>
                </a:cxn>
                <a:cxn ang="0">
                  <a:pos x="67" y="21"/>
                </a:cxn>
                <a:cxn ang="0">
                  <a:pos x="67" y="21"/>
                </a:cxn>
              </a:cxnLst>
              <a:rect l="0" t="0" r="r" b="b"/>
              <a:pathLst>
                <a:path w="247" h="307">
                  <a:moveTo>
                    <a:pt x="67" y="21"/>
                  </a:moveTo>
                  <a:lnTo>
                    <a:pt x="127" y="108"/>
                  </a:lnTo>
                  <a:lnTo>
                    <a:pt x="180" y="179"/>
                  </a:lnTo>
                  <a:lnTo>
                    <a:pt x="203" y="221"/>
                  </a:lnTo>
                  <a:lnTo>
                    <a:pt x="195" y="251"/>
                  </a:lnTo>
                  <a:lnTo>
                    <a:pt x="173" y="257"/>
                  </a:lnTo>
                  <a:lnTo>
                    <a:pt x="87" y="221"/>
                  </a:lnTo>
                  <a:lnTo>
                    <a:pt x="0" y="194"/>
                  </a:lnTo>
                  <a:lnTo>
                    <a:pt x="52" y="231"/>
                  </a:lnTo>
                  <a:lnTo>
                    <a:pt x="117" y="272"/>
                  </a:lnTo>
                  <a:lnTo>
                    <a:pt x="161" y="302"/>
                  </a:lnTo>
                  <a:lnTo>
                    <a:pt x="195" y="307"/>
                  </a:lnTo>
                  <a:lnTo>
                    <a:pt x="236" y="277"/>
                  </a:lnTo>
                  <a:lnTo>
                    <a:pt x="247" y="243"/>
                  </a:lnTo>
                  <a:lnTo>
                    <a:pt x="217" y="198"/>
                  </a:lnTo>
                  <a:lnTo>
                    <a:pt x="75" y="0"/>
                  </a:lnTo>
                  <a:lnTo>
                    <a:pt x="67" y="21"/>
                  </a:lnTo>
                  <a:lnTo>
                    <a:pt x="6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42" name="Freeform 94"/>
            <p:cNvSpPr>
              <a:spLocks/>
            </p:cNvSpPr>
            <p:nvPr/>
          </p:nvSpPr>
          <p:spPr bwMode="auto">
            <a:xfrm>
              <a:off x="3608" y="1769"/>
              <a:ext cx="162" cy="167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41" y="63"/>
                </a:cxn>
                <a:cxn ang="0">
                  <a:pos x="86" y="142"/>
                </a:cxn>
                <a:cxn ang="0">
                  <a:pos x="109" y="168"/>
                </a:cxn>
                <a:cxn ang="0">
                  <a:pos x="139" y="160"/>
                </a:cxn>
                <a:cxn ang="0">
                  <a:pos x="161" y="146"/>
                </a:cxn>
                <a:cxn ang="0">
                  <a:pos x="161" y="119"/>
                </a:cxn>
                <a:cxn ang="0">
                  <a:pos x="120" y="123"/>
                </a:cxn>
                <a:cxn ang="0">
                  <a:pos x="94" y="81"/>
                </a:cxn>
                <a:cxn ang="0">
                  <a:pos x="30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161" h="168">
                  <a:moveTo>
                    <a:pt x="0" y="10"/>
                  </a:moveTo>
                  <a:lnTo>
                    <a:pt x="41" y="63"/>
                  </a:lnTo>
                  <a:lnTo>
                    <a:pt x="86" y="142"/>
                  </a:lnTo>
                  <a:lnTo>
                    <a:pt x="109" y="168"/>
                  </a:lnTo>
                  <a:lnTo>
                    <a:pt x="139" y="160"/>
                  </a:lnTo>
                  <a:lnTo>
                    <a:pt x="161" y="146"/>
                  </a:lnTo>
                  <a:lnTo>
                    <a:pt x="161" y="119"/>
                  </a:lnTo>
                  <a:lnTo>
                    <a:pt x="120" y="123"/>
                  </a:lnTo>
                  <a:lnTo>
                    <a:pt x="94" y="81"/>
                  </a:lnTo>
                  <a:lnTo>
                    <a:pt x="30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43" name="Freeform 95"/>
            <p:cNvSpPr>
              <a:spLocks/>
            </p:cNvSpPr>
            <p:nvPr/>
          </p:nvSpPr>
          <p:spPr bwMode="auto">
            <a:xfrm>
              <a:off x="3737" y="1716"/>
              <a:ext cx="170" cy="16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46" y="98"/>
                </a:cxn>
                <a:cxn ang="0">
                  <a:pos x="76" y="146"/>
                </a:cxn>
                <a:cxn ang="0">
                  <a:pos x="112" y="169"/>
                </a:cxn>
                <a:cxn ang="0">
                  <a:pos x="150" y="169"/>
                </a:cxn>
                <a:cxn ang="0">
                  <a:pos x="172" y="139"/>
                </a:cxn>
                <a:cxn ang="0">
                  <a:pos x="120" y="131"/>
                </a:cxn>
                <a:cxn ang="0">
                  <a:pos x="91" y="79"/>
                </a:cxn>
                <a:cxn ang="0">
                  <a:pos x="30" y="4"/>
                </a:cxn>
                <a:cxn ang="0">
                  <a:pos x="12" y="0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72" h="169">
                  <a:moveTo>
                    <a:pt x="0" y="19"/>
                  </a:moveTo>
                  <a:lnTo>
                    <a:pt x="46" y="98"/>
                  </a:lnTo>
                  <a:lnTo>
                    <a:pt x="76" y="146"/>
                  </a:lnTo>
                  <a:lnTo>
                    <a:pt x="112" y="169"/>
                  </a:lnTo>
                  <a:lnTo>
                    <a:pt x="150" y="169"/>
                  </a:lnTo>
                  <a:lnTo>
                    <a:pt x="172" y="139"/>
                  </a:lnTo>
                  <a:lnTo>
                    <a:pt x="120" y="131"/>
                  </a:lnTo>
                  <a:lnTo>
                    <a:pt x="91" y="79"/>
                  </a:lnTo>
                  <a:lnTo>
                    <a:pt x="30" y="4"/>
                  </a:lnTo>
                  <a:lnTo>
                    <a:pt x="12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44" name="Freeform 96"/>
            <p:cNvSpPr>
              <a:spLocks/>
            </p:cNvSpPr>
            <p:nvPr/>
          </p:nvSpPr>
          <p:spPr bwMode="auto">
            <a:xfrm>
              <a:off x="3905" y="1617"/>
              <a:ext cx="32" cy="201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0" y="201"/>
                </a:cxn>
                <a:cxn ang="0">
                  <a:pos x="26" y="148"/>
                </a:cxn>
                <a:cxn ang="0">
                  <a:pos x="30" y="67"/>
                </a:cxn>
                <a:cxn ang="0">
                  <a:pos x="23" y="0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30" h="201">
                  <a:moveTo>
                    <a:pt x="0" y="29"/>
                  </a:moveTo>
                  <a:lnTo>
                    <a:pt x="0" y="201"/>
                  </a:lnTo>
                  <a:lnTo>
                    <a:pt x="26" y="148"/>
                  </a:lnTo>
                  <a:lnTo>
                    <a:pt x="30" y="67"/>
                  </a:lnTo>
                  <a:lnTo>
                    <a:pt x="23" y="0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  <p:sp>
          <p:nvSpPr>
            <p:cNvPr id="155745" name="Freeform 97"/>
            <p:cNvSpPr>
              <a:spLocks/>
            </p:cNvSpPr>
            <p:nvPr/>
          </p:nvSpPr>
          <p:spPr bwMode="auto">
            <a:xfrm>
              <a:off x="3959" y="1594"/>
              <a:ext cx="42" cy="24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98"/>
                </a:cxn>
                <a:cxn ang="0">
                  <a:pos x="8" y="247"/>
                </a:cxn>
                <a:cxn ang="0">
                  <a:pos x="23" y="202"/>
                </a:cxn>
                <a:cxn ang="0">
                  <a:pos x="41" y="74"/>
                </a:cxn>
                <a:cxn ang="0">
                  <a:pos x="37" y="8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41" h="247">
                  <a:moveTo>
                    <a:pt x="8" y="0"/>
                  </a:moveTo>
                  <a:lnTo>
                    <a:pt x="0" y="198"/>
                  </a:lnTo>
                  <a:lnTo>
                    <a:pt x="8" y="247"/>
                  </a:lnTo>
                  <a:lnTo>
                    <a:pt x="23" y="202"/>
                  </a:lnTo>
                  <a:lnTo>
                    <a:pt x="41" y="74"/>
                  </a:lnTo>
                  <a:lnTo>
                    <a:pt x="37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it-IT">
                <a:latin typeface="Times New Roman" charset="0"/>
              </a:endParaRPr>
            </a:p>
          </p:txBody>
        </p:sp>
      </p:grpSp>
      <p:sp>
        <p:nvSpPr>
          <p:cNvPr id="12292" name="Text Box 98"/>
          <p:cNvSpPr txBox="1">
            <a:spLocks noChangeArrowheads="1"/>
          </p:cNvSpPr>
          <p:nvPr/>
        </p:nvSpPr>
        <p:spPr bwMode="auto">
          <a:xfrm>
            <a:off x="357188" y="1357313"/>
            <a:ext cx="5384800" cy="230822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/>
            <a:r>
              <a:rPr lang="it-IT" sz="1800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Le sostanze ed i preparati solidi, liquidi, pastosi o gelatinosi che, anche senza l’azione dell’ossigeno atmosferico, possono provocare una reazione esotermica con rapida formazione di gas e che, in determinate condizioni di prova, detonano, deflagrano rapidamente o esplodono in seguito a riscaldamento in condizione di parziale contenimento.</a:t>
            </a:r>
          </a:p>
        </p:txBody>
      </p:sp>
      <p:sp>
        <p:nvSpPr>
          <p:cNvPr id="12293" name="Text Box 99"/>
          <p:cNvSpPr txBox="1">
            <a:spLocks noChangeArrowheads="1"/>
          </p:cNvSpPr>
          <p:nvPr/>
        </p:nvSpPr>
        <p:spPr bwMode="auto">
          <a:xfrm>
            <a:off x="357188" y="4929188"/>
            <a:ext cx="5357812" cy="92392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/>
            <a:r>
              <a:rPr lang="it-IT" sz="1800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Le sostanze ed i preparati che a contatto con altre sostanze, soprattutto se infiammabili, provocano una forte reazione esotermica.</a:t>
            </a:r>
            <a:endParaRPr lang="it-IT">
              <a:solidFill>
                <a:srgbClr val="003399"/>
              </a:solidFill>
              <a:effectLst/>
              <a:latin typeface="Arial" charset="0"/>
            </a:endParaRPr>
          </a:p>
        </p:txBody>
      </p:sp>
      <p:sp>
        <p:nvSpPr>
          <p:cNvPr id="12294" name="CasellaDiTesto 98"/>
          <p:cNvSpPr txBox="1">
            <a:spLocks noChangeArrowheads="1"/>
          </p:cNvSpPr>
          <p:nvPr/>
        </p:nvSpPr>
        <p:spPr bwMode="auto">
          <a:xfrm>
            <a:off x="357188" y="785813"/>
            <a:ext cx="2214562" cy="461962"/>
          </a:xfrm>
          <a:prstGeom prst="rect">
            <a:avLst/>
          </a:prstGeom>
          <a:solidFill>
            <a:srgbClr val="FF996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b="1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ESPLOSIVI</a:t>
            </a:r>
          </a:p>
        </p:txBody>
      </p:sp>
      <p:sp>
        <p:nvSpPr>
          <p:cNvPr id="12295" name="Rettangolo 99"/>
          <p:cNvSpPr>
            <a:spLocks noChangeArrowheads="1"/>
          </p:cNvSpPr>
          <p:nvPr/>
        </p:nvSpPr>
        <p:spPr bwMode="auto">
          <a:xfrm>
            <a:off x="357188" y="4286250"/>
            <a:ext cx="2271712" cy="461963"/>
          </a:xfrm>
          <a:prstGeom prst="rect">
            <a:avLst/>
          </a:prstGeom>
          <a:solidFill>
            <a:srgbClr val="FF996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it-IT" b="1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COMBURENTI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1026"/>
          <p:cNvSpPr>
            <a:spLocks noChangeArrowheads="1"/>
          </p:cNvSpPr>
          <p:nvPr/>
        </p:nvSpPr>
        <p:spPr bwMode="auto">
          <a:xfrm>
            <a:off x="3048000" y="5314950"/>
            <a:ext cx="2971800" cy="1390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13315" name="Text Box 1124"/>
          <p:cNvSpPr txBox="1">
            <a:spLocks noChangeArrowheads="1"/>
          </p:cNvSpPr>
          <p:nvPr/>
        </p:nvSpPr>
        <p:spPr bwMode="auto">
          <a:xfrm>
            <a:off x="428625" y="5000625"/>
            <a:ext cx="5075238" cy="76993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/>
            <a:r>
              <a:rPr lang="it-IT" sz="1800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Le sostanze ed i preparati liquidi con un basso punto di infiammabilità.</a:t>
            </a:r>
            <a:endParaRPr lang="it-IT" sz="1800">
              <a:solidFill>
                <a:srgbClr val="003399"/>
              </a:solidFill>
              <a:effectLst/>
              <a:latin typeface="Arial" charset="0"/>
            </a:endParaRPr>
          </a:p>
          <a:p>
            <a:pPr algn="just"/>
            <a:endParaRPr lang="it-IT" sz="800" b="1">
              <a:solidFill>
                <a:srgbClr val="003399"/>
              </a:solidFill>
              <a:effectLst/>
              <a:latin typeface="Arial" charset="0"/>
              <a:cs typeface="Times New Roman" pitchFamily="18" charset="0"/>
            </a:endParaRPr>
          </a:p>
        </p:txBody>
      </p:sp>
      <p:pic>
        <p:nvPicPr>
          <p:cNvPr id="13316" name="Picture 1125" descr="C:\Documenti\Immagini\1712K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38" y="3286125"/>
            <a:ext cx="314483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Rettangolo 4"/>
          <p:cNvSpPr>
            <a:spLocks noChangeArrowheads="1"/>
          </p:cNvSpPr>
          <p:nvPr/>
        </p:nvSpPr>
        <p:spPr bwMode="auto">
          <a:xfrm>
            <a:off x="428625" y="714375"/>
            <a:ext cx="5000625" cy="461963"/>
          </a:xfrm>
          <a:prstGeom prst="rect">
            <a:avLst/>
          </a:prstGeom>
          <a:solidFill>
            <a:srgbClr val="FF996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it-IT" b="1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ESTREMAMENTE INFIAMMABILI</a:t>
            </a:r>
          </a:p>
        </p:txBody>
      </p:sp>
      <p:sp>
        <p:nvSpPr>
          <p:cNvPr id="13318" name="Rettangolo 6"/>
          <p:cNvSpPr>
            <a:spLocks noChangeArrowheads="1"/>
          </p:cNvSpPr>
          <p:nvPr/>
        </p:nvSpPr>
        <p:spPr bwMode="auto">
          <a:xfrm>
            <a:off x="428625" y="1500188"/>
            <a:ext cx="5286375" cy="14779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it-IT" sz="1800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Le sostanze ed i preparati liquidi con i punto di infiamma</a:t>
            </a:r>
            <a:r>
              <a:rPr lang="it-IT" sz="18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bilità </a:t>
            </a:r>
            <a:r>
              <a:rPr lang="it-IT" sz="1800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estremamente basso ed un punto di ebollizione basso e le sostanze ed i preparati gassosi che a temperatura e pressione ambiente si infiammano a contatto con l</a:t>
            </a:r>
            <a:r>
              <a:rPr lang="it-IT" sz="1800">
                <a:solidFill>
                  <a:srgbClr val="003399"/>
                </a:solidFill>
                <a:effectLst/>
                <a:cs typeface="Times New Roman" pitchFamily="18" charset="0"/>
              </a:rPr>
              <a:t>’</a:t>
            </a:r>
            <a:r>
              <a:rPr lang="it-IT" sz="1800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aria.</a:t>
            </a:r>
          </a:p>
        </p:txBody>
      </p:sp>
      <p:sp>
        <p:nvSpPr>
          <p:cNvPr id="13319" name="Rettangolo 7"/>
          <p:cNvSpPr>
            <a:spLocks noChangeArrowheads="1"/>
          </p:cNvSpPr>
          <p:nvPr/>
        </p:nvSpPr>
        <p:spPr bwMode="auto">
          <a:xfrm>
            <a:off x="428625" y="4143375"/>
            <a:ext cx="2303463" cy="461963"/>
          </a:xfrm>
          <a:prstGeom prst="rect">
            <a:avLst/>
          </a:prstGeom>
          <a:solidFill>
            <a:srgbClr val="FF996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it-IT" b="1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INFIAMMABILI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3048000" y="5314950"/>
            <a:ext cx="2971800" cy="1390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Times New Roman" charset="0"/>
            </a:endParaRPr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142875" y="1357313"/>
            <a:ext cx="8858250" cy="27241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spcBef>
                <a:spcPct val="50000"/>
              </a:spcBef>
              <a:buFont typeface="Wingdings" pitchFamily="2" charset="2"/>
              <a:buChar char="§"/>
            </a:pPr>
            <a:r>
              <a:rPr lang="it-IT" sz="18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 le sostanze ed i preparati che, a contatto con l'aria, a temperatura ambiente e senza apporto di energia, possono subire innalzamenti termici e da ultimo infiammarsi;</a:t>
            </a:r>
          </a:p>
          <a:p>
            <a:pPr marL="0" lvl="1">
              <a:spcBef>
                <a:spcPct val="50000"/>
              </a:spcBef>
              <a:buFont typeface="Wingdings" pitchFamily="2" charset="2"/>
              <a:buChar char="§"/>
            </a:pPr>
            <a:r>
              <a:rPr lang="it-IT" sz="18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le sostanze ed i preparati solidi che possono facilmente infiammarsi dopo un breve contatto con una sorgente di accensione e che continuano a bruciare o a consumarsi anche dopo il distacco della sorgente di accensione;</a:t>
            </a:r>
          </a:p>
          <a:p>
            <a:pPr marL="0" lvl="1">
              <a:spcBef>
                <a:spcPct val="50000"/>
              </a:spcBef>
              <a:buFont typeface="Wingdings" pitchFamily="2" charset="2"/>
              <a:buChar char="§"/>
            </a:pPr>
            <a:r>
              <a:rPr lang="it-IT" sz="18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le sostanze ed i preparati liquidi il cui punto d'infiammabilità è molto basso;</a:t>
            </a:r>
          </a:p>
          <a:p>
            <a:pPr marL="0" lvl="1">
              <a:spcBef>
                <a:spcPct val="50000"/>
              </a:spcBef>
              <a:buFont typeface="Wingdings" pitchFamily="2" charset="2"/>
              <a:buChar char="§"/>
            </a:pPr>
            <a:r>
              <a:rPr lang="it-IT" sz="1800">
                <a:solidFill>
                  <a:srgbClr val="003399"/>
                </a:solidFill>
                <a:effectLst/>
                <a:latin typeface="Arial" charset="0"/>
                <a:cs typeface="Arial" charset="0"/>
              </a:rPr>
              <a:t>le sostanze ed i preparati che, a contatto con l'acqua o l'aria umida, sprigionano gas estremamente infiammabili in quantità pericolose.</a:t>
            </a:r>
          </a:p>
        </p:txBody>
      </p:sp>
      <p:graphicFrame>
        <p:nvGraphicFramePr>
          <p:cNvPr id="4098" name="Object 0"/>
          <p:cNvGraphicFramePr>
            <a:graphicFrameLocks noChangeAspect="1"/>
          </p:cNvGraphicFramePr>
          <p:nvPr/>
        </p:nvGraphicFramePr>
        <p:xfrm>
          <a:off x="2928938" y="4643438"/>
          <a:ext cx="3449637" cy="1939925"/>
        </p:xfrm>
        <a:graphic>
          <a:graphicData uri="http://schemas.openxmlformats.org/presentationml/2006/ole">
            <p:oleObj spid="_x0000_s4098" name="Fotografia di Photo Editor " r:id="rId3" imgW="2666667" imgH="2276793" progId="MSPhotoEd.3">
              <p:embed/>
            </p:oleObj>
          </a:graphicData>
        </a:graphic>
      </p:graphicFrame>
      <p:sp>
        <p:nvSpPr>
          <p:cNvPr id="4101" name="Rettangolo 4"/>
          <p:cNvSpPr>
            <a:spLocks noChangeArrowheads="1"/>
          </p:cNvSpPr>
          <p:nvPr/>
        </p:nvSpPr>
        <p:spPr bwMode="auto">
          <a:xfrm>
            <a:off x="2286000" y="428625"/>
            <a:ext cx="4354513" cy="461963"/>
          </a:xfrm>
          <a:prstGeom prst="rect">
            <a:avLst/>
          </a:prstGeom>
          <a:solidFill>
            <a:srgbClr val="FF996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it-IT" b="1">
                <a:solidFill>
                  <a:srgbClr val="003399"/>
                </a:solidFill>
                <a:effectLst/>
                <a:latin typeface="Arial" charset="0"/>
                <a:cs typeface="Times New Roman" pitchFamily="18" charset="0"/>
              </a:rPr>
              <a:t>FACILMENTE INFIAMMABILI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2012</TotalTime>
  <Pages>35</Pages>
  <Words>2665</Words>
  <Application>Microsoft Office PowerPoint</Application>
  <PresentationFormat>On-screen Show (4:3)</PresentationFormat>
  <Paragraphs>289</Paragraphs>
  <Slides>56</Slides>
  <Notes>0</Notes>
  <HiddenSlides>1</HiddenSlides>
  <MMClips>0</MMClips>
  <ScaleCrop>false</ScaleCrop>
  <HeadingPairs>
    <vt:vector size="8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4</vt:i4>
      </vt:variant>
      <vt:variant>
        <vt:lpstr>Titoli diapositive</vt:lpstr>
      </vt:variant>
      <vt:variant>
        <vt:i4>56</vt:i4>
      </vt:variant>
    </vt:vector>
  </HeadingPairs>
  <TitlesOfParts>
    <vt:vector size="70" baseType="lpstr">
      <vt:lpstr>Times New Roman</vt:lpstr>
      <vt:lpstr>Arial</vt:lpstr>
      <vt:lpstr>Calibri</vt:lpstr>
      <vt:lpstr>Monotype Sorts</vt:lpstr>
      <vt:lpstr>Wingdings 2</vt:lpstr>
      <vt:lpstr>Wingdings</vt:lpstr>
      <vt:lpstr>Comic Sans MS</vt:lpstr>
      <vt:lpstr>Arial Unicode MS</vt:lpstr>
      <vt:lpstr>Symbol</vt:lpstr>
      <vt:lpstr>Tema di Office</vt:lpstr>
      <vt:lpstr>Immagine di Microsoft Word</vt:lpstr>
      <vt:lpstr>Microsoft Clip Gallery</vt:lpstr>
      <vt:lpstr>Fotografia di MS Photo Editor 3.0</vt:lpstr>
      <vt:lpstr>Documento Microsoft Word</vt:lpstr>
      <vt:lpstr>RISCHIO CHIMICO</vt:lpstr>
      <vt:lpstr>RISCHIO CHIMICO DEFINIZIONI</vt:lpstr>
      <vt:lpstr>RISCHIO CHIMICO DEFINIZIONI</vt:lpstr>
      <vt:lpstr> I  RISCHI  DA  AGENTI  CHIMICI</vt:lpstr>
      <vt:lpstr>Diapositiva 5</vt:lpstr>
      <vt:lpstr>Diapositiva 6</vt:lpstr>
      <vt:lpstr>Diapositiva 7</vt:lpstr>
      <vt:lpstr>Diapositiva 8</vt:lpstr>
      <vt:lpstr>Diapositiva 9</vt:lpstr>
      <vt:lpstr>Diapositiva 10</vt:lpstr>
      <vt:lpstr>TOSSICITÀ</vt:lpstr>
      <vt:lpstr>RELAZIONE DOSE/RISPOSTA</vt:lpstr>
      <vt:lpstr>RELAZIONE DOSE/EFFETTO</vt:lpstr>
      <vt:lpstr>Diapositiva 14</vt:lpstr>
      <vt:lpstr>Diapositiva 15</vt:lpstr>
      <vt:lpstr>   I  RISCHI  DA  AGENTI  CHIMICI</vt:lpstr>
      <vt:lpstr>MONITORAGGIO AMBIENTALE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La scheda di sicurezza deve contenere i seguenti 16 capitoli</vt:lpstr>
      <vt:lpstr>Esempio di scheda di sicurezza IL METANOLO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RISCHI</vt:lpstr>
      <vt:lpstr>INQUINANTI AERODISPERSI</vt:lpstr>
      <vt:lpstr>COSA PUÒ ESSERE UN AGENTE CHIMICO?</vt:lpstr>
      <vt:lpstr>IL DANNO DA AGENTI CHIMICI È CAUSATO DA :  </vt:lpstr>
      <vt:lpstr>IL DANNO DA AGENTI CHIMICI È CAUSATO DA :  </vt:lpstr>
      <vt:lpstr>IL DANNO DA AGENTI CHIMICI È CAUSATO DA :  </vt:lpstr>
      <vt:lpstr>Diapositiva 49</vt:lpstr>
      <vt:lpstr>PARTICELLE SOLIDE DI VARIE DIMENSIONI DISPERSE NELL’ARIA DIFFERENZIATE IN BASE AL LORO DIAMETRO MASSIMO</vt:lpstr>
      <vt:lpstr>Diapositiva 51</vt:lpstr>
      <vt:lpstr> SOSTANZA  AERIFORME CHE A TEMPERATURA AMBIENTE ESISTE SOLO ALLO STATO DI GAS Es: ossido di carbonio, acetilene, protossido di azoto, ozono ecc.</vt:lpstr>
      <vt:lpstr>VALUTAZIONE DEL RISCHIO CHIMICO</vt:lpstr>
      <vt:lpstr>SISTEMA DI GESTIONE DEI PRODOTTI CHIMICI PERICOLOSI</vt:lpstr>
      <vt:lpstr>Diapositiva 55</vt:lpstr>
      <vt:lpstr>Diapositiva 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Rischio Chimico</dc:title>
  <dc:subject>CORSO EDILIZIA</dc:subject>
  <dc:creator>Enio A. Zanardo</dc:creator>
  <cp:lastModifiedBy>pc</cp:lastModifiedBy>
  <cp:revision>161</cp:revision>
  <cp:lastPrinted>2002-04-10T14:47:32Z</cp:lastPrinted>
  <dcterms:created xsi:type="dcterms:W3CDTF">1997-05-26T10:28:42Z</dcterms:created>
  <dcterms:modified xsi:type="dcterms:W3CDTF">2010-04-15T10:54:09Z</dcterms:modified>
</cp:coreProperties>
</file>