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  <p:sldId id="257" r:id="rId6"/>
    <p:sldId id="281" r:id="rId7"/>
    <p:sldId id="261" r:id="rId8"/>
    <p:sldId id="262" r:id="rId9"/>
    <p:sldId id="282" r:id="rId10"/>
    <p:sldId id="263" r:id="rId11"/>
    <p:sldId id="264" r:id="rId12"/>
    <p:sldId id="283" r:id="rId13"/>
    <p:sldId id="277" r:id="rId14"/>
    <p:sldId id="265" r:id="rId15"/>
    <p:sldId id="266" r:id="rId16"/>
    <p:sldId id="268" r:id="rId17"/>
    <p:sldId id="284" r:id="rId18"/>
    <p:sldId id="269" r:id="rId19"/>
    <p:sldId id="286" r:id="rId20"/>
    <p:sldId id="285" r:id="rId21"/>
    <p:sldId id="270" r:id="rId22"/>
    <p:sldId id="271" r:id="rId23"/>
    <p:sldId id="272" r:id="rId24"/>
    <p:sldId id="273" r:id="rId25"/>
    <p:sldId id="287" r:id="rId26"/>
    <p:sldId id="274" r:id="rId27"/>
    <p:sldId id="275" r:id="rId28"/>
    <p:sldId id="276" r:id="rId29"/>
    <p:sldId id="278" r:id="rId30"/>
    <p:sldId id="279" r:id="rId31"/>
    <p:sldId id="280" r:id="rId32"/>
    <p:sldId id="260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114300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  <a:prstGeom prst="rect">
            <a:avLst/>
          </a:prstGeom>
        </p:spPr>
        <p:txBody>
          <a:bodyPr/>
          <a:lstStyle>
            <a:lvl1pPr>
              <a:defRPr sz="32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  <a:prstGeom prst="rect">
            <a:avLst/>
          </a:prstGeom>
        </p:spPr>
        <p:txBody>
          <a:bodyPr vert="eaVert"/>
          <a:lstStyle>
            <a:lvl1pPr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10400" cy="609600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236" y="6490151"/>
            <a:ext cx="922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95138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95800" y="6492875"/>
            <a:ext cx="1094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white">
          <a:xfrm>
            <a:off x="5715000" y="6553200"/>
            <a:ext cx="3260829" cy="24622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© </a:t>
            </a:r>
            <a:r>
              <a:rPr lang="en-US" sz="1000" dirty="0" smtClean="0">
                <a:solidFill>
                  <a:schemeClr val="tx1"/>
                </a:solidFill>
                <a:latin typeface="Century Gothic" pitchFamily="34" charset="0"/>
              </a:rPr>
              <a:t>2014 </a:t>
            </a:r>
            <a:r>
              <a:rPr lang="en-US" sz="1000" dirty="0" err="1">
                <a:solidFill>
                  <a:schemeClr val="tx1"/>
                </a:solidFill>
                <a:latin typeface="Century Gothic" pitchFamily="34" charset="0"/>
              </a:rPr>
              <a:t>LogiGear</a:t>
            </a: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 Corporation.  All Rights Reserved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86" r:id="rId3"/>
    <p:sldLayoutId id="2147483687" r:id="rId4"/>
    <p:sldLayoutId id="214748369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300" b="1" kern="1200" cap="all" baseline="0">
          <a:solidFill>
            <a:schemeClr val="bg1">
              <a:lumMod val="50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studio.com/en-us/explore/ide-vs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 with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long </a:t>
            </a:r>
            <a:r>
              <a:rPr lang="en-US" dirty="0" err="1" smtClean="0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Value </a:t>
            </a:r>
            <a:r>
              <a:rPr lang="en-US" b="1" dirty="0" smtClean="0"/>
              <a:t>Types</a:t>
            </a:r>
            <a:r>
              <a:rPr lang="en-US" dirty="0" smtClean="0"/>
              <a:t>: </a:t>
            </a:r>
            <a:r>
              <a:rPr lang="en-US" sz="2300" dirty="0" smtClean="0"/>
              <a:t>Value </a:t>
            </a:r>
            <a:r>
              <a:rPr lang="en-US" sz="2300" dirty="0"/>
              <a:t>type variables can be assigned a value directly</a:t>
            </a:r>
            <a:r>
              <a:rPr lang="en-US" sz="2300" dirty="0" smtClean="0"/>
              <a:t>. </a:t>
            </a:r>
            <a:r>
              <a:rPr lang="en-US" dirty="0"/>
              <a:t>When you declare an </a:t>
            </a:r>
            <a:r>
              <a:rPr lang="en-US" dirty="0" smtClean="0"/>
              <a:t>variable with value</a:t>
            </a:r>
            <a:r>
              <a:rPr lang="en-US" dirty="0"/>
              <a:t> type, the system allocates memory to store the value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Reference </a:t>
            </a:r>
            <a:r>
              <a:rPr lang="en-US" b="1" dirty="0" smtClean="0"/>
              <a:t>Types: </a:t>
            </a:r>
            <a:r>
              <a:rPr lang="en-US" dirty="0"/>
              <a:t>The reference types do not contain the actual data stored in a variable, but they contain a reference to the variables</a:t>
            </a:r>
            <a:r>
              <a:rPr lang="en-US" dirty="0" smtClean="0"/>
              <a:t>.</a:t>
            </a:r>
            <a:r>
              <a:rPr lang="en-US" dirty="0"/>
              <a:t> In other words, they refer to a memory location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U</a:t>
            </a:r>
            <a:r>
              <a:rPr lang="en-US" b="1" dirty="0" smtClean="0"/>
              <a:t>ser-defined </a:t>
            </a:r>
            <a:r>
              <a:rPr lang="en-US" b="1" dirty="0"/>
              <a:t>reference </a:t>
            </a:r>
            <a:r>
              <a:rPr lang="en-US" b="1" dirty="0" smtClean="0"/>
              <a:t>types</a:t>
            </a:r>
            <a:r>
              <a:rPr lang="en-US" dirty="0" smtClean="0"/>
              <a:t>: </a:t>
            </a:r>
            <a:r>
              <a:rPr lang="en-US" dirty="0"/>
              <a:t>class, interface, or </a:t>
            </a:r>
            <a:r>
              <a:rPr lang="en-US" dirty="0" smtClean="0"/>
              <a:t>delegate.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300" dirty="0" smtClean="0"/>
          </a:p>
          <a:p>
            <a:pPr marL="1200150" lvl="1" indent="-457200">
              <a:buFont typeface="Arial" pitchFamily="34" charset="0"/>
              <a:buChar char="•"/>
            </a:pPr>
            <a:endParaRPr lang="en-US" sz="23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Value Types</a:t>
            </a:r>
            <a:endParaRPr lang="en-US" sz="2300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51187"/>
              </p:ext>
            </p:extLst>
          </p:nvPr>
        </p:nvGraphicFramePr>
        <p:xfrm>
          <a:off x="304800" y="1219200"/>
          <a:ext cx="8458200" cy="4923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807"/>
                <a:gridCol w="3183993"/>
                <a:gridCol w="3276600"/>
                <a:gridCol w="1066800"/>
              </a:tblGrid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Represents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Default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</a:tr>
              <a:tr h="34153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bool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Boolean 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 or 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/>
                </a:tc>
              </a:tr>
              <a:tr h="3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8-bit unsigned integer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255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3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16-bit Unicode character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U +0000 to U +ffff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'\0'</a:t>
                      </a:r>
                    </a:p>
                  </a:txBody>
                  <a:tcPr marL="47625" marR="47625" marT="47625" marB="47625"/>
                </a:tc>
              </a:tr>
              <a:tr h="5950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(-7.9 x 10</a:t>
                      </a:r>
                      <a:r>
                        <a:rPr lang="en-US" baseline="30000">
                          <a:effectLst/>
                        </a:rPr>
                        <a:t>28</a:t>
                      </a:r>
                      <a:r>
                        <a:rPr lang="en-US">
                          <a:effectLst/>
                        </a:rPr>
                        <a:t> to 7.9 x 10</a:t>
                      </a:r>
                      <a:r>
                        <a:rPr lang="en-US" baseline="30000">
                          <a:effectLst/>
                        </a:rPr>
                        <a:t>28</a:t>
                      </a:r>
                      <a:r>
                        <a:rPr lang="en-US">
                          <a:effectLst/>
                        </a:rPr>
                        <a:t>) / 10</a:t>
                      </a:r>
                      <a:r>
                        <a:rPr lang="en-US" baseline="30000">
                          <a:effectLst/>
                        </a:rPr>
                        <a:t>0 to 28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0.0M</a:t>
                      </a:r>
                    </a:p>
                  </a:txBody>
                  <a:tcPr marL="47625" marR="47625" marT="47625" marB="47625"/>
                </a:tc>
              </a:tr>
              <a:tr h="59504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64-bit double-precision floating point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(+/-)5.0 x 10</a:t>
                      </a:r>
                      <a:r>
                        <a:rPr lang="en-US" baseline="30000">
                          <a:effectLst/>
                        </a:rPr>
                        <a:t>-324</a:t>
                      </a:r>
                      <a:r>
                        <a:rPr lang="en-US">
                          <a:effectLst/>
                        </a:rPr>
                        <a:t> to (+/-)1.7 x 10</a:t>
                      </a:r>
                      <a:r>
                        <a:rPr lang="en-US" baseline="30000">
                          <a:effectLst/>
                        </a:rPr>
                        <a:t>308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0.0D</a:t>
                      </a:r>
                    </a:p>
                  </a:txBody>
                  <a:tcPr marL="47625" marR="47625" marT="47625" marB="47625"/>
                </a:tc>
              </a:tr>
              <a:tr h="5950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32-bit single-precision floating point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-3.4 x 10</a:t>
                      </a:r>
                      <a:r>
                        <a:rPr lang="en-US" baseline="30000">
                          <a:effectLst/>
                        </a:rPr>
                        <a:t>38</a:t>
                      </a:r>
                      <a:r>
                        <a:rPr lang="en-US">
                          <a:effectLst/>
                        </a:rPr>
                        <a:t> to + 3.4 x 10</a:t>
                      </a:r>
                      <a:r>
                        <a:rPr lang="en-US" baseline="30000">
                          <a:effectLst/>
                        </a:rPr>
                        <a:t>38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0.0F</a:t>
                      </a:r>
                    </a:p>
                  </a:txBody>
                  <a:tcPr marL="47625" marR="47625" marT="47625" marB="47625"/>
                </a:tc>
              </a:tr>
              <a:tr h="59504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32-bit 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-2,147,483,648 to 2,147,483,647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5950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64-bit 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0L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916539"/>
              </p:ext>
            </p:extLst>
          </p:nvPr>
        </p:nvGraphicFramePr>
        <p:xfrm>
          <a:off x="457200" y="1219200"/>
          <a:ext cx="8382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421"/>
                <a:gridCol w="3248526"/>
                <a:gridCol w="3007895"/>
                <a:gridCol w="1203158"/>
              </a:tblGrid>
              <a:tr h="100921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Represents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Default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</a:tr>
              <a:tr h="581243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sbyte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8-bit 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-128 to 127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58124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16-bit 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-32,768 to 32,767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58124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32-bit unsigned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4,294,967,295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100921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ulong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64-bit unsigned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18,446,744,073,709,551,615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  <a:tr h="58124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ushort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16-bit unsigned integer 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65,535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Object </a:t>
            </a:r>
            <a:r>
              <a:rPr lang="en-US" b="1" dirty="0" smtClean="0"/>
              <a:t>Type: </a:t>
            </a:r>
            <a:r>
              <a:rPr lang="en-US" dirty="0"/>
              <a:t>the ultimate base class for all data types in C# Common Type System (CTS</a:t>
            </a:r>
            <a:r>
              <a:rPr lang="en-US" dirty="0" smtClean="0"/>
              <a:t>).</a:t>
            </a:r>
          </a:p>
          <a:p>
            <a:pPr lvl="1" indent="0">
              <a:buNone/>
            </a:pPr>
            <a:r>
              <a:rPr lang="en-US" dirty="0">
                <a:solidFill>
                  <a:srgbClr val="000088"/>
                </a:solidFill>
              </a:rPr>
              <a:t>object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obj</a:t>
            </a:r>
            <a:r>
              <a:rPr lang="en-US" dirty="0" smtClean="0">
                <a:solidFill>
                  <a:srgbClr val="000000"/>
                </a:solidFill>
              </a:rPr>
              <a:t> = 100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Dynamic Type: </a:t>
            </a:r>
            <a:r>
              <a:rPr lang="en-US" dirty="0"/>
              <a:t>similar to object types except that type checking for object type variables takes place at compile </a:t>
            </a:r>
            <a:r>
              <a:rPr lang="en-US" dirty="0" smtClean="0"/>
              <a:t>time</a:t>
            </a:r>
          </a:p>
          <a:p>
            <a:pPr lvl="1" indent="0">
              <a:buNone/>
            </a:pPr>
            <a:r>
              <a:rPr lang="en-US" dirty="0">
                <a:solidFill>
                  <a:srgbClr val="000088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 d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String </a:t>
            </a:r>
            <a:r>
              <a:rPr lang="en-US" b="1" dirty="0" smtClean="0"/>
              <a:t>Type: </a:t>
            </a:r>
            <a:r>
              <a:rPr lang="en-US" dirty="0"/>
              <a:t>allows you to assign any string values to a </a:t>
            </a:r>
            <a:r>
              <a:rPr lang="en-US" dirty="0" smtClean="0"/>
              <a:t>variable. </a:t>
            </a:r>
          </a:p>
          <a:p>
            <a:pPr lvl="1" indent="0">
              <a:buNone/>
            </a:pPr>
            <a:r>
              <a:rPr lang="en-US" dirty="0">
                <a:solidFill>
                  <a:srgbClr val="7F0055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8800"/>
                </a:solidFill>
              </a:rPr>
              <a:t>“Sample String"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 variable can be compared to a storage room, and is essential for the programmer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Syntax: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sz="1800" b="1" i="1" dirty="0" smtClean="0">
                <a:solidFill>
                  <a:srgbClr val="0070C0"/>
                </a:solidFill>
              </a:rPr>
              <a:t>&lt;Access-Modifiers&gt; &lt;Data-Type&gt; &lt;Variable-Name&gt; = value;</a:t>
            </a:r>
          </a:p>
          <a:p>
            <a:pPr marL="0" lvl="1" indent="0">
              <a:buNone/>
            </a:pPr>
            <a:r>
              <a:rPr lang="en-US" sz="2300" i="1" dirty="0" smtClean="0">
                <a:solidFill>
                  <a:srgbClr val="1160FF"/>
                </a:solidFill>
              </a:rPr>
              <a:t>	</a:t>
            </a:r>
          </a:p>
          <a:p>
            <a:pPr marL="0" lvl="1" indent="0">
              <a:buNone/>
            </a:pPr>
            <a:r>
              <a:rPr lang="en-US" sz="2300" i="1" dirty="0">
                <a:solidFill>
                  <a:srgbClr val="1160FF"/>
                </a:solidFill>
              </a:rPr>
              <a:t>	</a:t>
            </a:r>
            <a:r>
              <a:rPr lang="en-US" sz="2300" i="1" dirty="0" smtClean="0">
                <a:solidFill>
                  <a:srgbClr val="1160FF"/>
                </a:solidFill>
              </a:rPr>
              <a:t>	private  </a:t>
            </a:r>
            <a:r>
              <a:rPr lang="en-US" sz="2300" i="1" dirty="0" smtClean="0"/>
              <a:t>   </a:t>
            </a:r>
            <a:r>
              <a:rPr lang="en-US" sz="2300" i="1" dirty="0" smtClean="0">
                <a:solidFill>
                  <a:srgbClr val="1160FF"/>
                </a:solidFill>
              </a:rPr>
              <a:t>string   </a:t>
            </a:r>
            <a:r>
              <a:rPr lang="en-US" sz="2300" i="1" dirty="0" smtClean="0"/>
              <a:t>   name     =      “Hello”;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300" i="1" dirty="0"/>
          </a:p>
          <a:p>
            <a:r>
              <a:rPr lang="en-US" dirty="0"/>
              <a:t>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4245" y="3657600"/>
            <a:ext cx="272956" cy="5769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78121" y="3686601"/>
            <a:ext cx="376451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257800" y="3672100"/>
            <a:ext cx="501556" cy="562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54756" y="3686601"/>
            <a:ext cx="381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300" i="1" dirty="0" smtClean="0"/>
          </a:p>
          <a:p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en-US" sz="7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341313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7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pPr>
              <a:tabLst>
                <a:tab pos="341313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7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r;</a:t>
            </a:r>
          </a:p>
          <a:p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</a:t>
            </a:r>
            <a:r>
              <a:rPr lang="en-US" sz="7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US" sz="7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7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z;</a:t>
            </a: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7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7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 </a:t>
            </a:r>
            <a:r>
              <a:rPr lang="en-US" sz="7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</a:t>
            </a:r>
            <a:r>
              <a:rPr lang="en-US" sz="7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7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//Legal-x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has not been used in this context yet.</a:t>
            </a:r>
            <a:endParaRPr lang="en-US" sz="6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string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7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 - cannot hide parameters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en-US" sz="6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 - cannot declare two locals of the same name in the 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				// same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scope.</a:t>
            </a:r>
            <a:endParaRPr lang="en-US" sz="6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10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>
              <a:tabLst>
                <a:tab pos="736600" algn="l"/>
                <a:tab pos="1541463" algn="l"/>
              </a:tabLst>
            </a:pP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{</a:t>
            </a:r>
            <a:endParaRPr lang="en-US" sz="7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  <a:tab pos="1092200" algn="l"/>
              </a:tabLst>
            </a:pP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 = </a:t>
            </a:r>
            <a:r>
              <a:rPr lang="en-US" sz="7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</a:t>
            </a:r>
            <a:r>
              <a:rPr lang="en-US" sz="7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//Illegal- r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has already been used in the parent 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scope</a:t>
            </a:r>
            <a:endParaRPr lang="en-US" sz="6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  <a:tab pos="1092200" algn="l"/>
              </a:tabLst>
            </a:pPr>
            <a:r>
              <a:rPr lang="en-US" sz="7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string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7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</a:t>
            </a:r>
            <a:r>
              <a:rPr lang="en-US" sz="7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6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6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Illegal - cannot hide locals.</a:t>
            </a:r>
            <a:endParaRPr lang="en-US" sz="6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736600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7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tabLst>
                <a:tab pos="109538" algn="l"/>
                <a:tab pos="341313" algn="l"/>
                <a:tab pos="519113" algn="l"/>
              </a:tabLst>
            </a:pPr>
            <a:r>
              <a:rPr lang="en-US" sz="7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tabLst>
                <a:tab pos="109538" algn="l"/>
                <a:tab pos="341313" algn="l"/>
                <a:tab pos="519113" algn="l"/>
              </a:tabLst>
            </a:pPr>
            <a:r>
              <a:rPr lang="en-US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8915400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Define</a:t>
            </a:r>
            <a:r>
              <a:rPr lang="en-US" dirty="0" smtClean="0"/>
              <a:t>: </a:t>
            </a:r>
            <a:r>
              <a:rPr lang="en-US" dirty="0"/>
              <a:t>A method is a group of statements that together perform a task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0" lvl="1" indent="0">
              <a:buNone/>
              <a:tabLst>
                <a:tab pos="463550" algn="l"/>
              </a:tabLst>
            </a:pPr>
            <a:r>
              <a:rPr lang="en-US" sz="2100" dirty="0">
                <a:solidFill>
                  <a:srgbClr val="0070C0"/>
                </a:solidFill>
              </a:rPr>
              <a:t>	</a:t>
            </a:r>
            <a:endParaRPr lang="en-US" sz="2100" dirty="0" smtClean="0">
              <a:solidFill>
                <a:srgbClr val="0070C0"/>
              </a:solidFill>
            </a:endParaRPr>
          </a:p>
          <a:p>
            <a:pPr marL="0" lvl="1" indent="0">
              <a:buNone/>
              <a:tabLst>
                <a:tab pos="463550" algn="l"/>
              </a:tabLst>
            </a:pPr>
            <a:endParaRPr lang="en-US" sz="2100" dirty="0">
              <a:solidFill>
                <a:srgbClr val="0070C0"/>
              </a:solidFill>
            </a:endParaRPr>
          </a:p>
          <a:p>
            <a:pPr marL="0" lvl="1" indent="0">
              <a:buNone/>
              <a:tabLst>
                <a:tab pos="463550" algn="l"/>
              </a:tabLst>
            </a:pPr>
            <a:endParaRPr lang="en-US" sz="2100" dirty="0" smtClean="0">
              <a:solidFill>
                <a:srgbClr val="0070C0"/>
              </a:solidFill>
            </a:endParaRPr>
          </a:p>
          <a:p>
            <a:pPr marL="0" lvl="1" indent="0">
              <a:buNone/>
              <a:tabLst>
                <a:tab pos="463550" algn="l"/>
              </a:tabLst>
            </a:pPr>
            <a:endParaRPr lang="en-US" sz="21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124200"/>
            <a:ext cx="8001000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>
              <a:buNone/>
              <a:tabLst>
                <a:tab pos="463550" algn="l"/>
              </a:tabLst>
            </a:pPr>
            <a:endParaRPr lang="en-US" sz="2100" dirty="0" smtClean="0">
              <a:solidFill>
                <a:srgbClr val="0070C0"/>
              </a:solidFill>
            </a:endParaRPr>
          </a:p>
          <a:p>
            <a:pPr marL="0" lvl="1" indent="0">
              <a:buNone/>
              <a:tabLst>
                <a:tab pos="463550" algn="l"/>
              </a:tabLst>
            </a:pPr>
            <a:r>
              <a:rPr lang="en-US" sz="2100" dirty="0" smtClean="0">
                <a:solidFill>
                  <a:srgbClr val="0070C0"/>
                </a:solidFill>
              </a:rPr>
              <a:t>&lt;</a:t>
            </a:r>
            <a:r>
              <a:rPr lang="en-US" sz="2100" dirty="0">
                <a:solidFill>
                  <a:schemeClr val="tx1"/>
                </a:solidFill>
              </a:rPr>
              <a:t>Access-Modifiers</a:t>
            </a:r>
            <a:r>
              <a:rPr lang="en-US" sz="2100" dirty="0">
                <a:solidFill>
                  <a:srgbClr val="0070C0"/>
                </a:solidFill>
              </a:rPr>
              <a:t>&gt; &lt;</a:t>
            </a:r>
            <a:r>
              <a:rPr lang="en-US" sz="2100" dirty="0">
                <a:solidFill>
                  <a:schemeClr val="tx1"/>
                </a:solidFill>
              </a:rPr>
              <a:t>Return-Type</a:t>
            </a:r>
            <a:r>
              <a:rPr lang="en-US" sz="2100" dirty="0">
                <a:solidFill>
                  <a:srgbClr val="0070C0"/>
                </a:solidFill>
              </a:rPr>
              <a:t>&gt; &lt;</a:t>
            </a:r>
            <a:r>
              <a:rPr lang="en-US" sz="2100" dirty="0">
                <a:solidFill>
                  <a:schemeClr val="tx1"/>
                </a:solidFill>
              </a:rPr>
              <a:t>Method-Name</a:t>
            </a:r>
            <a:r>
              <a:rPr lang="en-US" sz="2100" dirty="0">
                <a:solidFill>
                  <a:srgbClr val="0070C0"/>
                </a:solidFill>
              </a:rPr>
              <a:t>&gt; (</a:t>
            </a:r>
            <a:r>
              <a:rPr lang="en-US" sz="2100" dirty="0">
                <a:solidFill>
                  <a:schemeClr val="tx1"/>
                </a:solidFill>
              </a:rPr>
              <a:t>Parameter-List</a:t>
            </a:r>
            <a:r>
              <a:rPr lang="en-US" sz="2100" dirty="0">
                <a:solidFill>
                  <a:srgbClr val="0070C0"/>
                </a:solidFill>
              </a:rPr>
              <a:t>)</a:t>
            </a:r>
          </a:p>
          <a:p>
            <a:pPr marL="0" lvl="1" indent="0">
              <a:buNone/>
              <a:tabLst>
                <a:tab pos="463550" algn="l"/>
              </a:tabLst>
            </a:pPr>
            <a:r>
              <a:rPr lang="en-US" sz="2100" dirty="0" smtClean="0">
                <a:solidFill>
                  <a:schemeClr val="tx1"/>
                </a:solidFill>
              </a:rPr>
              <a:t>{</a:t>
            </a:r>
            <a:endParaRPr lang="en-US" sz="2100" dirty="0">
              <a:solidFill>
                <a:schemeClr val="tx1"/>
              </a:solidFill>
            </a:endParaRPr>
          </a:p>
          <a:p>
            <a:pPr marL="0" lvl="1" indent="0">
              <a:buNone/>
              <a:tabLst>
                <a:tab pos="463550" algn="l"/>
              </a:tabLst>
            </a:pPr>
            <a:r>
              <a:rPr lang="en-US" sz="2100" dirty="0">
                <a:solidFill>
                  <a:srgbClr val="0070C0"/>
                </a:solidFill>
              </a:rPr>
              <a:t>	</a:t>
            </a:r>
            <a:r>
              <a:rPr lang="en-US" sz="2100" dirty="0" smtClean="0">
                <a:solidFill>
                  <a:srgbClr val="0070C0"/>
                </a:solidFill>
              </a:rPr>
              <a:t>//</a:t>
            </a:r>
            <a:r>
              <a:rPr lang="en-US" sz="2100" dirty="0">
                <a:solidFill>
                  <a:srgbClr val="0070C0"/>
                </a:solidFill>
              </a:rPr>
              <a:t>Method Body</a:t>
            </a:r>
          </a:p>
          <a:p>
            <a:pPr marL="0" lvl="1" indent="0">
              <a:buNone/>
              <a:tabLst>
                <a:tab pos="463550" algn="l"/>
              </a:tabLst>
            </a:pPr>
            <a:r>
              <a:rPr lang="en-US" sz="2100" dirty="0" smtClean="0">
                <a:solidFill>
                  <a:schemeClr val="tx1"/>
                </a:solidFill>
              </a:rPr>
              <a:t>}</a:t>
            </a:r>
            <a:endParaRPr lang="en-US" sz="21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en-US" dirty="0" smtClean="0"/>
              <a:t> </a:t>
            </a: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80615"/>
            <a:ext cx="8153400" cy="4662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buNone/>
            </a:pPr>
            <a:r>
              <a:rPr lang="en-US" dirty="0">
                <a:solidFill>
                  <a:srgbClr val="000088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System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000088"/>
                </a:solidFill>
              </a:rPr>
              <a:t>namespace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CalculatorApplication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Sum(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b){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result </a:t>
            </a:r>
            <a:r>
              <a:rPr lang="en-US" dirty="0">
                <a:solidFill>
                  <a:prstClr val="black"/>
                </a:solidFill>
              </a:rPr>
              <a:t>= a + b;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return </a:t>
            </a:r>
            <a:r>
              <a:rPr lang="en-US" dirty="0" smtClean="0">
                <a:solidFill>
                  <a:prstClr val="black"/>
                </a:solidFill>
              </a:rPr>
              <a:t>result;</a:t>
            </a: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static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Main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88"/>
                </a:solidFill>
              </a:rPr>
              <a:t>string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100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b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200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ret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//new instance of </a:t>
            </a:r>
            <a:r>
              <a:rPr lang="en-US" dirty="0" err="1" smtClean="0">
                <a:solidFill>
                  <a:srgbClr val="00B050"/>
                </a:solidFill>
              </a:rPr>
              <a:t>CalcApp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ret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Sum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b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call method Sum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88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Result </a:t>
            </a:r>
            <a:r>
              <a:rPr lang="en-US" dirty="0">
                <a:solidFill>
                  <a:srgbClr val="FF0000"/>
                </a:solidFill>
              </a:rPr>
              <a:t>is : {0}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ret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ReadLine</a:t>
            </a:r>
            <a:r>
              <a:rPr lang="en-US" dirty="0">
                <a:solidFill>
                  <a:srgbClr val="666600"/>
                </a:solidFill>
              </a:rPr>
              <a:t>();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Hello, world!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Exercise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319" y="1219201"/>
            <a:ext cx="8043081" cy="472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buNone/>
            </a:pPr>
            <a:r>
              <a:rPr lang="en-US" dirty="0">
                <a:solidFill>
                  <a:srgbClr val="000088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System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000088"/>
                </a:solidFill>
              </a:rPr>
              <a:t>namespace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CalculatorApplication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void </a:t>
            </a:r>
            <a:r>
              <a:rPr lang="en-US" dirty="0" smtClean="0">
                <a:solidFill>
                  <a:prstClr val="black"/>
                </a:solidFill>
              </a:rPr>
              <a:t>Sum(</a:t>
            </a:r>
            <a:r>
              <a:rPr lang="en-US" dirty="0" smtClean="0">
                <a:solidFill>
                  <a:srgbClr val="0000FF"/>
                </a:solidFill>
              </a:rPr>
              <a:t>ref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ref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){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= </a:t>
            </a:r>
            <a:r>
              <a:rPr lang="en-US" dirty="0">
                <a:solidFill>
                  <a:prstClr val="black"/>
                </a:solidFill>
              </a:rPr>
              <a:t>a + b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static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Main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88"/>
                </a:solidFill>
              </a:rPr>
              <a:t>string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100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b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200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ret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//new instance of </a:t>
            </a:r>
            <a:r>
              <a:rPr lang="en-US" dirty="0" err="1" smtClean="0">
                <a:solidFill>
                  <a:srgbClr val="00B050"/>
                </a:solidFill>
              </a:rPr>
              <a:t>CalcApp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ret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Sum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ref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ref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call method Sum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88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a = {0}, b = {1}</a:t>
            </a:r>
            <a:r>
              <a:rPr lang="en-US" dirty="0" smtClean="0">
                <a:solidFill>
                  <a:srgbClr val="008800"/>
                </a:solidFill>
              </a:rPr>
              <a:t>"</a:t>
            </a:r>
            <a:r>
              <a:rPr lang="en-US" dirty="0" smtClean="0">
                <a:solidFill>
                  <a:srgbClr val="666600"/>
                </a:solidFill>
              </a:rPr>
              <a:t>,</a:t>
            </a:r>
            <a:r>
              <a:rPr lang="en-US" dirty="0" smtClean="0">
                <a:solidFill>
                  <a:srgbClr val="000000"/>
                </a:solidFill>
              </a:rPr>
              <a:t> a, b</a:t>
            </a:r>
            <a:r>
              <a:rPr lang="en-US" dirty="0" smtClean="0">
                <a:solidFill>
                  <a:srgbClr val="666600"/>
                </a:solidFill>
              </a:rPr>
              <a:t>);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ReadLine</a:t>
            </a:r>
            <a:r>
              <a:rPr lang="en-US" dirty="0">
                <a:solidFill>
                  <a:srgbClr val="666600"/>
                </a:solidFill>
              </a:rPr>
              <a:t>();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buNone/>
            </a:pPr>
            <a:r>
              <a:rPr lang="en-US" dirty="0">
                <a:solidFill>
                  <a:srgbClr val="000088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System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000088"/>
                </a:solidFill>
              </a:rPr>
              <a:t>namespace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CalculatorApplication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class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void </a:t>
            </a:r>
            <a:r>
              <a:rPr lang="en-US" dirty="0" smtClean="0">
                <a:solidFill>
                  <a:prstClr val="black"/>
                </a:solidFill>
              </a:rPr>
              <a:t>Sum(</a:t>
            </a:r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out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b){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= </a:t>
            </a:r>
            <a:r>
              <a:rPr lang="en-US" dirty="0" smtClean="0">
                <a:solidFill>
                  <a:srgbClr val="006666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; b = </a:t>
            </a:r>
            <a:r>
              <a:rPr lang="en-US" dirty="0" smtClean="0">
                <a:solidFill>
                  <a:srgbClr val="006666"/>
                </a:solidFill>
              </a:rPr>
              <a:t>200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= </a:t>
            </a:r>
            <a:r>
              <a:rPr lang="en-US" dirty="0">
                <a:solidFill>
                  <a:prstClr val="black"/>
                </a:solidFill>
              </a:rPr>
              <a:t>a + b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static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Main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88"/>
                </a:solidFill>
              </a:rPr>
              <a:t>string</a:t>
            </a:r>
            <a:r>
              <a:rPr lang="en-US" dirty="0">
                <a:solidFill>
                  <a:srgbClr val="666600"/>
                </a:solidFill>
              </a:rPr>
              <a:t>[]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6666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88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rgbClr val="000088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rgbClr val="6666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ret 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7F0055"/>
                </a:solidFill>
              </a:rPr>
              <a:t>CalcApp</a:t>
            </a:r>
            <a:r>
              <a:rPr lang="en-US" dirty="0" smtClean="0">
                <a:solidFill>
                  <a:srgbClr val="66660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//new instance of </a:t>
            </a:r>
            <a:r>
              <a:rPr lang="en-US" dirty="0" err="1" smtClean="0">
                <a:solidFill>
                  <a:srgbClr val="00B050"/>
                </a:solidFill>
              </a:rPr>
              <a:t>CalcApp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ret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Sum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out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out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call method Sum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WriteLine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88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a = {0}, b = {1}</a:t>
            </a:r>
            <a:r>
              <a:rPr lang="en-US" dirty="0" smtClean="0">
                <a:solidFill>
                  <a:srgbClr val="008800"/>
                </a:solidFill>
              </a:rPr>
              <a:t>"</a:t>
            </a:r>
            <a:r>
              <a:rPr lang="en-US" dirty="0" smtClean="0">
                <a:solidFill>
                  <a:srgbClr val="666600"/>
                </a:solidFill>
              </a:rPr>
              <a:t>,</a:t>
            </a:r>
            <a:r>
              <a:rPr lang="en-US" dirty="0" smtClean="0">
                <a:solidFill>
                  <a:srgbClr val="000000"/>
                </a:solidFill>
              </a:rPr>
              <a:t> a, b</a:t>
            </a:r>
            <a:r>
              <a:rPr lang="en-US" dirty="0" smtClean="0">
                <a:solidFill>
                  <a:srgbClr val="666600"/>
                </a:solidFill>
              </a:rPr>
              <a:t>);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  <a:tabLst>
                <a:tab pos="137795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7F0055"/>
                </a:solidFill>
              </a:rPr>
              <a:t>Console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7F0055"/>
                </a:solidFill>
              </a:rPr>
              <a:t>ReadLine</a:t>
            </a:r>
            <a:r>
              <a:rPr lang="en-US" dirty="0">
                <a:solidFill>
                  <a:srgbClr val="666600"/>
                </a:solidFill>
              </a:rPr>
              <a:t>();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	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03214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 operator is a symbol that tells the compiler to perform specific mathematical or logical manipulations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C# is rich in built-in operators and provides the following type of operators:</a:t>
            </a:r>
            <a:endParaRPr lang="en-US" dirty="0" smtClean="0"/>
          </a:p>
          <a:p>
            <a:pPr marL="1085850" lvl="1" indent="-342900">
              <a:buFont typeface="Wingdings" pitchFamily="2" charset="2"/>
              <a:buChar char="§"/>
            </a:pPr>
            <a:r>
              <a:rPr lang="en-US" sz="2300" dirty="0" smtClean="0"/>
              <a:t>Arithmetic </a:t>
            </a:r>
            <a:r>
              <a:rPr lang="en-US" sz="2300" dirty="0"/>
              <a:t>Operators</a:t>
            </a:r>
          </a:p>
          <a:p>
            <a:pPr marL="1085850" lvl="1" indent="-342900">
              <a:buFont typeface="Wingdings" pitchFamily="2" charset="2"/>
              <a:buChar char="§"/>
            </a:pPr>
            <a:r>
              <a:rPr lang="en-US" sz="2300" dirty="0"/>
              <a:t>Relational Operators</a:t>
            </a:r>
          </a:p>
          <a:p>
            <a:pPr marL="1085850" lvl="1" indent="-342900">
              <a:buFont typeface="Wingdings" pitchFamily="2" charset="2"/>
              <a:buChar char="§"/>
            </a:pPr>
            <a:r>
              <a:rPr lang="en-US" sz="2300" dirty="0"/>
              <a:t>Logical Operators</a:t>
            </a:r>
          </a:p>
          <a:p>
            <a:pPr marL="1085850" lvl="1" indent="-342900">
              <a:buFont typeface="Wingdings" pitchFamily="2" charset="2"/>
              <a:buChar char="§"/>
            </a:pPr>
            <a:r>
              <a:rPr lang="en-US" sz="2300" dirty="0"/>
              <a:t>Assignment Operators</a:t>
            </a:r>
          </a:p>
          <a:p>
            <a:pPr marL="1085850" lvl="1" indent="-342900">
              <a:buFont typeface="Wingdings" pitchFamily="2" charset="2"/>
              <a:buChar char="§"/>
            </a:pPr>
            <a:r>
              <a:rPr lang="en-US" sz="2300" dirty="0" err="1"/>
              <a:t>Misc</a:t>
            </a:r>
            <a:r>
              <a:rPr lang="en-US" sz="2300" dirty="0"/>
              <a:t> </a:t>
            </a:r>
            <a:r>
              <a:rPr lang="en-US" sz="2300" dirty="0" smtClean="0"/>
              <a:t>Operators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Arithmetic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6068"/>
              </p:ext>
            </p:extLst>
          </p:nvPr>
        </p:nvGraphicFramePr>
        <p:xfrm>
          <a:off x="228600" y="1752600"/>
          <a:ext cx="8534400" cy="434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648200"/>
                <a:gridCol w="2438400"/>
              </a:tblGrid>
              <a:tr h="44546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44546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Adds two operands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+ B will give 30</a:t>
                      </a:r>
                    </a:p>
                  </a:txBody>
                  <a:tcPr marL="47625" marR="47625" marT="47625" marB="47625"/>
                </a:tc>
              </a:tr>
              <a:tr h="445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Subtracts second operand from the first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- B will give -10</a:t>
                      </a:r>
                    </a:p>
                  </a:txBody>
                  <a:tcPr marL="47625" marR="47625" marT="47625" marB="47625"/>
                </a:tc>
              </a:tr>
              <a:tr h="445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Multiplies both operands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* B will give 200</a:t>
                      </a:r>
                    </a:p>
                  </a:txBody>
                  <a:tcPr marL="47625" marR="47625" marT="47625" marB="47625"/>
                </a:tc>
              </a:tr>
              <a:tr h="445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Divides numerator by de-numerator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 / A will give 2</a:t>
                      </a:r>
                    </a:p>
                  </a:txBody>
                  <a:tcPr marL="47625" marR="47625" marT="47625" marB="47625"/>
                </a:tc>
              </a:tr>
              <a:tr h="7057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 % A will give 0</a:t>
                      </a:r>
                    </a:p>
                  </a:txBody>
                  <a:tcPr marL="47625" marR="47625" marT="47625" marB="47625"/>
                </a:tc>
              </a:tr>
              <a:tr h="70578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A++ will give 11</a:t>
                      </a:r>
                    </a:p>
                  </a:txBody>
                  <a:tcPr marL="47625" marR="47625" marT="47625" marB="47625"/>
                </a:tc>
              </a:tr>
              <a:tr h="70578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A-- will give 9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983163"/>
          </a:xfrm>
        </p:spPr>
        <p:txBody>
          <a:bodyPr/>
          <a:lstStyle/>
          <a:p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03148"/>
              </p:ext>
            </p:extLst>
          </p:nvPr>
        </p:nvGraphicFramePr>
        <p:xfrm>
          <a:off x="152400" y="1600200"/>
          <a:ext cx="8839200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5943600"/>
                <a:gridCol w="1905000"/>
              </a:tblGrid>
              <a:tr h="5810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 == B) is not true.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!= B) is true.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 &gt; B) is not true.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&lt; B) is true.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&gt;= B) is not true.</a:t>
                      </a:r>
                    </a:p>
                  </a:txBody>
                  <a:tcPr marL="47625" marR="47625" marT="47625" marB="47625"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 &lt;= B) is true.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906963"/>
          </a:xfrm>
        </p:spPr>
        <p:txBody>
          <a:bodyPr/>
          <a:lstStyle/>
          <a:p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Boolean value true and variable </a:t>
            </a:r>
            <a:r>
              <a:rPr lang="en-US" b="1" dirty="0"/>
              <a:t>B</a:t>
            </a:r>
            <a:r>
              <a:rPr lang="en-US" dirty="0"/>
              <a:t> holds Boolean value false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171291"/>
              </p:ext>
            </p:extLst>
          </p:nvPr>
        </p:nvGraphicFramePr>
        <p:xfrm>
          <a:off x="381000" y="2514600"/>
          <a:ext cx="8534400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8006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&amp;&amp; B) is false.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 || B) is true.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!(A &amp;&amp; B) is true.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3154"/>
              </p:ext>
            </p:extLst>
          </p:nvPr>
        </p:nvGraphicFramePr>
        <p:xfrm>
          <a:off x="228600" y="1295400"/>
          <a:ext cx="8763000" cy="463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5656536"/>
                <a:gridCol w="2039664"/>
              </a:tblGrid>
              <a:tr h="3599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62713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= A + B will assign value of A + B into C</a:t>
                      </a:r>
                    </a:p>
                  </a:txBody>
                  <a:tcPr marL="47625" marR="47625" marT="47625" marB="47625"/>
                </a:tc>
              </a:tr>
              <a:tr h="89431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+= A is equivalent to C = C + A</a:t>
                      </a:r>
                    </a:p>
                  </a:txBody>
                  <a:tcPr marL="47625" marR="47625" marT="47625" marB="47625"/>
                </a:tc>
              </a:tr>
              <a:tr h="89431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-= A is equivalent to C = C - A</a:t>
                      </a:r>
                    </a:p>
                  </a:txBody>
                  <a:tcPr marL="47625" marR="47625" marT="47625" marB="47625"/>
                </a:tc>
              </a:tr>
              <a:tr h="89431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*= A is equivalent to C = C * A</a:t>
                      </a:r>
                    </a:p>
                  </a:txBody>
                  <a:tcPr marL="47625" marR="47625" marT="47625" marB="47625"/>
                </a:tc>
              </a:tr>
              <a:tr h="89431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 /= A is equivalent to C = C / A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3704"/>
              </p:ext>
            </p:extLst>
          </p:nvPr>
        </p:nvGraphicFramePr>
        <p:xfrm>
          <a:off x="381000" y="1295400"/>
          <a:ext cx="8534400" cy="452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886200"/>
                <a:gridCol w="3505200"/>
              </a:tblGrid>
              <a:tr h="41846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sizeof()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the size of a data type.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sizeof(int), will return 4.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typeof()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the type of a class.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typeof(StreamReader);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the address of an variable.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&amp;a; will give actual address of the variable.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Pointer to a variable.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*a; will pointer to a variable.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? :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Conditional Expression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47625" marR="47625" marT="47625" marB="47625"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= new </a:t>
                      </a:r>
                      <a:r>
                        <a:rPr lang="en-US" dirty="0" err="1">
                          <a:effectLst/>
                        </a:rPr>
                        <a:t>StringReader</a:t>
                      </a:r>
                      <a:r>
                        <a:rPr lang="en-US" dirty="0">
                          <a:effectLst/>
                        </a:rPr>
                        <a:t>("Hello");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StringReader</a:t>
                      </a:r>
                      <a:r>
                        <a:rPr lang="en-US" dirty="0">
                          <a:effectLst/>
                        </a:rPr>
                        <a:t> r =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as </a:t>
                      </a:r>
                      <a:r>
                        <a:rPr lang="en-US" dirty="0" err="1">
                          <a:effectLst/>
                        </a:rPr>
                        <a:t>StringReader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527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C# is designed to be a simple, modern, general-purpose, object-oriented programming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Applications written in C#, requires the .NET framework to be installed on the computer running the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IDE (</a:t>
            </a:r>
            <a:r>
              <a:rPr lang="en-US" dirty="0" smtClean="0">
                <a:hlinkClick r:id="rId2"/>
              </a:rPr>
              <a:t>Integrated Development Environment</a:t>
            </a:r>
            <a:r>
              <a:rPr lang="en-US" dirty="0" smtClean="0"/>
              <a:t>): recommend to use Visual Studio.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C# is an Object Oriented language and does not offer global variables or functions. Everything is wrapped in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-US" dirty="0"/>
              <a:t># can be used to create applications that take </a:t>
            </a:r>
          </a:p>
          <a:p>
            <a:r>
              <a:rPr lang="en-US" dirty="0"/>
              <a:t>input and display output at the command line </a:t>
            </a:r>
            <a:r>
              <a:rPr lang="en-US" dirty="0" smtClean="0"/>
              <a:t>console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Console </a:t>
            </a:r>
            <a:r>
              <a:rPr lang="en-US" dirty="0"/>
              <a:t>applications are also very useful for utility </a:t>
            </a:r>
          </a:p>
          <a:p>
            <a:r>
              <a:rPr lang="en-US" dirty="0"/>
              <a:t>programs that require little or no user interaction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create a console application in Visual C#, click </a:t>
            </a:r>
          </a:p>
          <a:p>
            <a:r>
              <a:rPr lang="en-US" dirty="0"/>
              <a:t>on </a:t>
            </a:r>
            <a:r>
              <a:rPr lang="en-US" b="1" dirty="0"/>
              <a:t>New</a:t>
            </a:r>
            <a:r>
              <a:rPr lang="en-US" dirty="0"/>
              <a:t> on the </a:t>
            </a:r>
            <a:r>
              <a:rPr lang="en-US" b="1" dirty="0"/>
              <a:t>File</a:t>
            </a:r>
            <a:r>
              <a:rPr lang="en-US" dirty="0"/>
              <a:t> menu and select </a:t>
            </a:r>
            <a:r>
              <a:rPr lang="en-US" b="1" dirty="0"/>
              <a:t>Project</a:t>
            </a:r>
            <a:r>
              <a:rPr lang="en-US" dirty="0"/>
              <a:t>. Click on </a:t>
            </a:r>
          </a:p>
          <a:p>
            <a:r>
              <a:rPr lang="en-US" dirty="0"/>
              <a:t>the </a:t>
            </a:r>
            <a:r>
              <a:rPr lang="en-US" b="1" dirty="0"/>
              <a:t>C# Console Application </a:t>
            </a:r>
            <a:r>
              <a:rPr lang="en-US" dirty="0"/>
              <a:t>project template, </a:t>
            </a:r>
          </a:p>
          <a:p>
            <a:r>
              <a:rPr lang="en-US" dirty="0"/>
              <a:t>provide the filenames that you want, and click OK.</a:t>
            </a:r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Hello,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System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/>
              <a:t>System.Collections.Generic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/>
              <a:t>System.Text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 smtClean="0"/>
              <a:t>ConsoleApplication1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Main</a:t>
            </a:r>
            <a:r>
              <a:rPr lang="en-US" dirty="0">
                <a:solidFill>
                  <a:srgbClr val="0000FF"/>
                </a:solidFill>
              </a:rPr>
              <a:t>(string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Hello, world!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All statements end with a </a:t>
            </a:r>
            <a:r>
              <a:rPr lang="en-US" dirty="0" smtClean="0"/>
              <a:t>";“ (semi-colon).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Classes and methods begin with "{", left curly brace, and end with a "}", right curly brace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Any statements within and including "{" and "}" define a block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Blocks define scope (or lifetime and visibility) of program elements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keyword. It use to import </a:t>
            </a:r>
            <a:r>
              <a:rPr lang="en-US" dirty="0"/>
              <a:t>a </a:t>
            </a:r>
            <a:r>
              <a:rPr lang="en-US" dirty="0" smtClean="0"/>
              <a:t>namespace(a </a:t>
            </a:r>
            <a:r>
              <a:rPr lang="en-US" dirty="0"/>
              <a:t>collection of </a:t>
            </a:r>
            <a:r>
              <a:rPr lang="en-US" dirty="0" smtClean="0"/>
              <a:t>classes).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order to use classes in another namespace, we have to import that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35386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A2337E-4477-407B-A395-DCCA792830C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AB59DE-DEE6-4D83-9DC3-67C7AEE3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4DC67A-8032-465D-A1E2-C5A1C28DA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1393</Words>
  <Application>Microsoft Office PowerPoint</Application>
  <PresentationFormat>On-screen Show (4:3)</PresentationFormat>
  <Paragraphs>334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Getting start with C#</vt:lpstr>
      <vt:lpstr>Content</vt:lpstr>
      <vt:lpstr>Introduction</vt:lpstr>
      <vt:lpstr>Introduction</vt:lpstr>
      <vt:lpstr>CONSOLE APPLICATION</vt:lpstr>
      <vt:lpstr>Hello, world</vt:lpstr>
      <vt:lpstr>code</vt:lpstr>
      <vt:lpstr>Explain</vt:lpstr>
      <vt:lpstr>Data types</vt:lpstr>
      <vt:lpstr>Data types</vt:lpstr>
      <vt:lpstr>Value Types</vt:lpstr>
      <vt:lpstr>Value Types</vt:lpstr>
      <vt:lpstr>Reference Types</vt:lpstr>
      <vt:lpstr>Variable</vt:lpstr>
      <vt:lpstr>Variables</vt:lpstr>
      <vt:lpstr>scope</vt:lpstr>
      <vt:lpstr>method</vt:lpstr>
      <vt:lpstr>method</vt:lpstr>
      <vt:lpstr>Value parameters</vt:lpstr>
      <vt:lpstr>Reference parameters</vt:lpstr>
      <vt:lpstr>Output parameters</vt:lpstr>
      <vt:lpstr>Operator</vt:lpstr>
      <vt:lpstr>Operator</vt:lpstr>
      <vt:lpstr>Arithmetic</vt:lpstr>
      <vt:lpstr>Relational</vt:lpstr>
      <vt:lpstr>Logical</vt:lpstr>
      <vt:lpstr>Assignment</vt:lpstr>
      <vt:lpstr>Misc</vt:lpstr>
      <vt:lpstr>Q&amp;A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LogiGear Corporate Powerpoint Template (for LGVN)</dc:title>
  <dc:creator>duy.duc.nguyen</dc:creator>
  <cp:lastModifiedBy>Long Nguyen - 2120</cp:lastModifiedBy>
  <cp:revision>339</cp:revision>
  <dcterms:created xsi:type="dcterms:W3CDTF">2014-03-07T07:47:41Z</dcterms:created>
  <dcterms:modified xsi:type="dcterms:W3CDTF">2015-01-12T06:17:27Z</dcterms:modified>
</cp:coreProperties>
</file>