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9" r:id="rId5"/>
    <p:sldId id="257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73" r:id="rId14"/>
    <p:sldId id="274" r:id="rId15"/>
    <p:sldId id="268" r:id="rId16"/>
    <p:sldId id="269" r:id="rId17"/>
    <p:sldId id="275" r:id="rId18"/>
    <p:sldId id="276" r:id="rId19"/>
    <p:sldId id="270" r:id="rId20"/>
    <p:sldId id="271" r:id="rId21"/>
    <p:sldId id="277" r:id="rId22"/>
    <p:sldId id="279" r:id="rId23"/>
    <p:sldId id="280" r:id="rId24"/>
    <p:sldId id="281" r:id="rId25"/>
    <p:sldId id="260" r:id="rId26"/>
    <p:sldId id="25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7" autoAdjust="0"/>
  </p:normalViewPr>
  <p:slideViewPr>
    <p:cSldViewPr>
      <p:cViewPr>
        <p:scale>
          <a:sx n="70" d="100"/>
          <a:sy n="70" d="100"/>
        </p:scale>
        <p:origin x="-1302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 b="1" cap="all" baseline="0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3008313" cy="1143000"/>
          </a:xfrm>
          <a:prstGeom prst="rect">
            <a:avLst/>
          </a:prstGeom>
        </p:spPr>
        <p:txBody>
          <a:bodyPr anchor="b"/>
          <a:lstStyle>
            <a:lvl1pPr algn="l">
              <a:defRPr sz="2000" b="1" cap="all" baseline="0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  <a:prstGeom prst="rect">
            <a:avLst/>
          </a:prstGeom>
        </p:spPr>
        <p:txBody>
          <a:bodyPr/>
          <a:lstStyle>
            <a:lvl1pPr>
              <a:defRPr sz="3200" b="0" cap="none"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 sz="2800" b="0" cap="none"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 sz="2400" b="0" cap="none"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 sz="2000" b="0" cap="none"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 sz="2000" b="0" cap="none">
                <a:solidFill>
                  <a:schemeClr val="tx1"/>
                </a:solidFill>
                <a:latin typeface="Century Gothic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86000"/>
            <a:ext cx="3008313" cy="3840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entury Gothic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 cap="all" baseline="0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entury Gothic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8000" cy="563562"/>
          </a:xfrm>
          <a:prstGeom prst="rect">
            <a:avLst/>
          </a:prstGeom>
        </p:spPr>
        <p:txBody>
          <a:bodyPr/>
          <a:lstStyle>
            <a:lvl1pPr algn="l">
              <a:defRPr sz="2800" b="1" cap="all" baseline="0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 b="0" cap="none"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 b="0" cap="none"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 b="0" cap="none"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 b="0" cap="none"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 b="0" cap="none">
                <a:solidFill>
                  <a:schemeClr val="tx1"/>
                </a:solidFill>
                <a:latin typeface="Century Gothic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  <a:prstGeom prst="rect">
            <a:avLst/>
          </a:prstGeom>
        </p:spPr>
        <p:txBody>
          <a:bodyPr vert="eaVert"/>
          <a:lstStyle>
            <a:lvl1pPr>
              <a:defRPr sz="2800" b="1" cap="all" baseline="0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  <a:prstGeom prst="rect">
            <a:avLst/>
          </a:prstGeom>
        </p:spPr>
        <p:txBody>
          <a:bodyPr vert="eaVert"/>
          <a:lstStyle>
            <a:lvl1pPr>
              <a:defRPr b="0" cap="none"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 b="0" cap="none"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 b="0" cap="none"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 b="0" cap="none"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 b="0" cap="none">
                <a:solidFill>
                  <a:schemeClr val="tx1"/>
                </a:solidFill>
                <a:latin typeface="Century Gothic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3733801"/>
            <a:ext cx="8229600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95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010400" cy="609600"/>
          </a:xfrm>
          <a:prstGeom prst="rect">
            <a:avLst/>
          </a:prstGeom>
        </p:spPr>
        <p:txBody>
          <a:bodyPr/>
          <a:lstStyle>
            <a:lvl1pPr algn="l">
              <a:defRPr sz="2800" b="1" cap="all" baseline="0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="0" cap="none"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 b="0" cap="none"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 b="0" cap="none"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 b="0" cap="none"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 b="0" cap="none">
                <a:solidFill>
                  <a:schemeClr val="tx1"/>
                </a:solidFill>
                <a:latin typeface="Century Gothic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2800" b="1" cap="all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/>
          <a:lstStyle>
            <a:lvl1pPr algn="l">
              <a:defRPr sz="2800" b="1" cap="all" baseline="0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="0" cap="none"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 sz="2400" b="0" cap="none"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 sz="2000" b="0" cap="none"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 sz="1800" b="0" cap="none"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 sz="1800" b="0" cap="none">
                <a:solidFill>
                  <a:schemeClr val="tx1"/>
                </a:solidFill>
                <a:latin typeface="Century Gothi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="0" cap="none"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 sz="2400" b="0" cap="none"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 sz="2000" b="0" cap="none"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 sz="1800" b="0" cap="none"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 sz="1800" b="0" cap="none">
                <a:solidFill>
                  <a:schemeClr val="tx1"/>
                </a:solidFill>
                <a:latin typeface="Century Gothi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81800" cy="563562"/>
          </a:xfrm>
          <a:prstGeom prst="rect">
            <a:avLst/>
          </a:prstGeom>
        </p:spPr>
        <p:txBody>
          <a:bodyPr/>
          <a:lstStyle>
            <a:lvl1pPr algn="l">
              <a:defRPr sz="2800" b="1" cap="all" baseline="0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Century Gothic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 b="0" cap="none"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 sz="2000" b="0" cap="none"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 sz="1800" b="0" cap="none"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 sz="1600" b="0" cap="none"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 sz="1600" b="0" cap="none">
                <a:solidFill>
                  <a:schemeClr val="tx1"/>
                </a:solidFill>
                <a:latin typeface="Century Gothic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Century Gothic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 b="0" cap="none"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 sz="2000" b="0" cap="none"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 sz="1800" b="0" cap="none"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 sz="1600" b="0" cap="none"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 sz="1600" b="0" cap="none">
                <a:solidFill>
                  <a:schemeClr val="tx1"/>
                </a:solidFill>
                <a:latin typeface="Century Gothic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00800" cy="563562"/>
          </a:xfrm>
          <a:prstGeom prst="rect">
            <a:avLst/>
          </a:prstGeom>
        </p:spPr>
        <p:txBody>
          <a:bodyPr/>
          <a:lstStyle>
            <a:lvl1pPr algn="l">
              <a:defRPr sz="2800" b="1" cap="all" baseline="0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7236" y="6490151"/>
            <a:ext cx="922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21FAD-1740-4A28-BB19-425F6B976D40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95138"/>
            <a:ext cx="228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95800" y="6492875"/>
            <a:ext cx="1094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Box 12"/>
          <p:cNvSpPr txBox="1">
            <a:spLocks noChangeArrowheads="1"/>
          </p:cNvSpPr>
          <p:nvPr userDrawn="1"/>
        </p:nvSpPr>
        <p:spPr bwMode="white">
          <a:xfrm>
            <a:off x="5715000" y="6553200"/>
            <a:ext cx="3260829" cy="246221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00" dirty="0">
                <a:solidFill>
                  <a:schemeClr val="tx1"/>
                </a:solidFill>
                <a:latin typeface="Century Gothic" pitchFamily="34" charset="0"/>
              </a:rPr>
              <a:t>© </a:t>
            </a:r>
            <a:r>
              <a:rPr lang="en-US" sz="1000" dirty="0" smtClean="0">
                <a:solidFill>
                  <a:schemeClr val="tx1"/>
                </a:solidFill>
                <a:latin typeface="Century Gothic" pitchFamily="34" charset="0"/>
              </a:rPr>
              <a:t>2014 </a:t>
            </a:r>
            <a:r>
              <a:rPr lang="en-US" sz="1000" dirty="0" err="1">
                <a:solidFill>
                  <a:schemeClr val="tx1"/>
                </a:solidFill>
                <a:latin typeface="Century Gothic" pitchFamily="34" charset="0"/>
              </a:rPr>
              <a:t>LogiGear</a:t>
            </a:r>
            <a:r>
              <a:rPr lang="en-US" sz="1000" dirty="0">
                <a:solidFill>
                  <a:schemeClr val="tx1"/>
                </a:solidFill>
                <a:latin typeface="Century Gothic" pitchFamily="34" charset="0"/>
              </a:rPr>
              <a:t> Corporation.  All Rights Reserved</a:t>
            </a:r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3733801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86" r:id="rId3"/>
    <p:sldLayoutId id="2147483687" r:id="rId4"/>
    <p:sldLayoutId id="2147483696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 cap="all" baseline="0">
          <a:solidFill>
            <a:schemeClr val="tx1"/>
          </a:solidFill>
          <a:latin typeface="Century Gothic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300" b="1" kern="1200" cap="all" baseline="0">
          <a:solidFill>
            <a:schemeClr val="bg1">
              <a:lumMod val="50000"/>
            </a:schemeClr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Presented by Long </a:t>
            </a:r>
            <a:r>
              <a:rPr lang="en-US" dirty="0" err="1" smtClean="0"/>
              <a:t>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26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52999"/>
          </a:xfrm>
        </p:spPr>
        <p:txBody>
          <a:bodyPr/>
          <a:lstStyle/>
          <a:p>
            <a:pPr marL="223838" lvl="1" indent="0">
              <a:buNone/>
            </a:pPr>
            <a:endParaRPr lang="en-US" dirty="0" smtClean="0"/>
          </a:p>
          <a:p>
            <a:pPr marL="223838" lvl="1" indent="0" defTabSz="519113">
              <a:buNone/>
              <a:tabLst>
                <a:tab pos="463550" algn="l"/>
              </a:tabLst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219711"/>
            <a:ext cx="4648200" cy="1294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rgbClr val="000088"/>
                </a:solidFill>
              </a:rPr>
              <a:t>for </a:t>
            </a:r>
            <a:r>
              <a:rPr lang="en-US" sz="2100" dirty="0">
                <a:solidFill>
                  <a:schemeClr val="tx1"/>
                </a:solidFill>
              </a:rPr>
              <a:t>( </a:t>
            </a:r>
            <a:r>
              <a:rPr lang="en-US" sz="2100" dirty="0" err="1">
                <a:solidFill>
                  <a:schemeClr val="tx1"/>
                </a:solidFill>
              </a:rPr>
              <a:t>init</a:t>
            </a:r>
            <a:r>
              <a:rPr lang="en-US" sz="2100" dirty="0">
                <a:solidFill>
                  <a:schemeClr val="tx1"/>
                </a:solidFill>
              </a:rPr>
              <a:t>; condition; increment )</a:t>
            </a:r>
          </a:p>
          <a:p>
            <a:r>
              <a:rPr lang="en-US" sz="2100" dirty="0">
                <a:solidFill>
                  <a:schemeClr val="tx1"/>
                </a:solidFill>
              </a:rPr>
              <a:t>{</a:t>
            </a:r>
          </a:p>
          <a:p>
            <a:r>
              <a:rPr lang="en-US" sz="2100" dirty="0">
                <a:solidFill>
                  <a:schemeClr val="tx1"/>
                </a:solidFill>
              </a:rPr>
              <a:t>   statement(s);</a:t>
            </a:r>
          </a:p>
          <a:p>
            <a:r>
              <a:rPr lang="en-US" sz="21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2667000"/>
            <a:ext cx="4648200" cy="3581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rgbClr val="000088"/>
                </a:solidFill>
              </a:rPr>
              <a:t>using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7F0055"/>
                </a:solidFill>
              </a:rPr>
              <a:t>System</a:t>
            </a:r>
            <a:r>
              <a:rPr lang="en-US" sz="1500" dirty="0">
                <a:solidFill>
                  <a:srgbClr val="666600"/>
                </a:solidFill>
              </a:rPr>
              <a:t>;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sz="1500" dirty="0" smtClean="0">
              <a:solidFill>
                <a:srgbClr val="000000"/>
              </a:solidFill>
            </a:endParaRPr>
          </a:p>
          <a:p>
            <a:r>
              <a:rPr lang="en-US" sz="1500" dirty="0" smtClean="0">
                <a:solidFill>
                  <a:srgbClr val="000088"/>
                </a:solidFill>
              </a:rPr>
              <a:t>namespace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7F0055"/>
                </a:solidFill>
              </a:rPr>
              <a:t>Loops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666600"/>
                </a:solidFill>
              </a:rPr>
              <a:t>{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sz="1500" dirty="0" smtClean="0">
              <a:solidFill>
                <a:srgbClr val="000000"/>
              </a:solidFill>
            </a:endParaRPr>
          </a:p>
          <a:p>
            <a:pPr>
              <a:tabLst>
                <a:tab pos="463550" algn="l"/>
              </a:tabLst>
            </a:pPr>
            <a:r>
              <a:rPr lang="en-US" sz="1500" dirty="0">
                <a:solidFill>
                  <a:srgbClr val="000088"/>
                </a:solidFill>
              </a:rPr>
              <a:t>	</a:t>
            </a:r>
            <a:r>
              <a:rPr lang="en-US" sz="1500" dirty="0" smtClean="0">
                <a:solidFill>
                  <a:srgbClr val="000088"/>
                </a:solidFill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7F0055"/>
                </a:solidFill>
              </a:rPr>
              <a:t>Program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666600"/>
                </a:solidFill>
              </a:rPr>
              <a:t>{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sz="1500" dirty="0" smtClean="0">
              <a:solidFill>
                <a:srgbClr val="000000"/>
              </a:solidFill>
            </a:endParaRPr>
          </a:p>
          <a:p>
            <a:pPr>
              <a:tabLst>
                <a:tab pos="736600" algn="l"/>
              </a:tabLst>
            </a:pPr>
            <a:r>
              <a:rPr lang="en-US" sz="1500" dirty="0" smtClean="0">
                <a:solidFill>
                  <a:srgbClr val="000088"/>
                </a:solidFill>
              </a:rPr>
              <a:t>	static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000088"/>
                </a:solidFill>
              </a:rPr>
              <a:t>void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7F0055"/>
                </a:solidFill>
              </a:rPr>
              <a:t>Main</a:t>
            </a:r>
            <a:r>
              <a:rPr lang="en-US" sz="1500" dirty="0">
                <a:solidFill>
                  <a:srgbClr val="666600"/>
                </a:solidFill>
              </a:rPr>
              <a:t>(</a:t>
            </a:r>
            <a:r>
              <a:rPr lang="en-US" sz="1500" dirty="0">
                <a:solidFill>
                  <a:srgbClr val="000088"/>
                </a:solidFill>
              </a:rPr>
              <a:t>string</a:t>
            </a:r>
            <a:r>
              <a:rPr lang="en-US" sz="1500" dirty="0">
                <a:solidFill>
                  <a:srgbClr val="666600"/>
                </a:solidFill>
              </a:rPr>
              <a:t>[]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args</a:t>
            </a:r>
            <a:r>
              <a:rPr lang="en-US" sz="1500" dirty="0">
                <a:solidFill>
                  <a:srgbClr val="666600"/>
                </a:solidFill>
              </a:rPr>
              <a:t>)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666600"/>
                </a:solidFill>
              </a:rPr>
              <a:t>{</a:t>
            </a:r>
            <a:endParaRPr lang="en-US" sz="1500" dirty="0" smtClean="0">
              <a:solidFill>
                <a:srgbClr val="000000"/>
              </a:solidFill>
            </a:endParaRP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880000"/>
                </a:solidFill>
              </a:rPr>
              <a:t>/* </a:t>
            </a:r>
            <a:r>
              <a:rPr lang="en-US" sz="1500" dirty="0">
                <a:solidFill>
                  <a:srgbClr val="880000"/>
                </a:solidFill>
              </a:rPr>
              <a:t>while loop execution */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sz="1500" dirty="0" smtClean="0">
              <a:solidFill>
                <a:srgbClr val="000000"/>
              </a:solidFill>
            </a:endParaRP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500" dirty="0">
                <a:solidFill>
                  <a:srgbClr val="000088"/>
                </a:solidFill>
              </a:rPr>
              <a:t>	for (</a:t>
            </a:r>
            <a:r>
              <a:rPr lang="en-US" sz="1500" dirty="0" err="1">
                <a:solidFill>
                  <a:srgbClr val="000088"/>
                </a:solidFill>
              </a:rPr>
              <a:t>int</a:t>
            </a:r>
            <a:r>
              <a:rPr lang="en-US" sz="1500" dirty="0">
                <a:solidFill>
                  <a:srgbClr val="000088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a</a:t>
            </a:r>
            <a:r>
              <a:rPr lang="en-US" sz="1500" dirty="0">
                <a:solidFill>
                  <a:srgbClr val="000088"/>
                </a:solidFill>
              </a:rPr>
              <a:t> = </a:t>
            </a:r>
            <a:r>
              <a:rPr lang="en-US" sz="1500" dirty="0" smtClean="0">
                <a:solidFill>
                  <a:srgbClr val="000088"/>
                </a:solidFill>
              </a:rPr>
              <a:t>1; </a:t>
            </a:r>
            <a:r>
              <a:rPr lang="en-US" sz="1500" dirty="0">
                <a:solidFill>
                  <a:schemeClr val="tx1"/>
                </a:solidFill>
              </a:rPr>
              <a:t>a</a:t>
            </a:r>
            <a:r>
              <a:rPr lang="en-US" sz="1500" dirty="0">
                <a:solidFill>
                  <a:srgbClr val="000088"/>
                </a:solidFill>
              </a:rPr>
              <a:t> &lt; 1</a:t>
            </a:r>
            <a:r>
              <a:rPr lang="en-US" sz="1500" dirty="0" smtClean="0">
                <a:solidFill>
                  <a:srgbClr val="000088"/>
                </a:solidFill>
              </a:rPr>
              <a:t>0</a:t>
            </a:r>
            <a:r>
              <a:rPr lang="en-US" sz="1500" dirty="0">
                <a:solidFill>
                  <a:srgbClr val="000088"/>
                </a:solidFill>
              </a:rPr>
              <a:t>; </a:t>
            </a:r>
            <a:r>
              <a:rPr lang="en-US" sz="1500" dirty="0">
                <a:solidFill>
                  <a:schemeClr val="tx1"/>
                </a:solidFill>
              </a:rPr>
              <a:t>a = a </a:t>
            </a:r>
            <a:r>
              <a:rPr lang="en-US" sz="1500" dirty="0">
                <a:solidFill>
                  <a:srgbClr val="000088"/>
                </a:solidFill>
              </a:rPr>
              <a:t>+ 1)</a:t>
            </a: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500" dirty="0">
                <a:solidFill>
                  <a:srgbClr val="000088"/>
                </a:solidFill>
              </a:rPr>
              <a:t>  </a:t>
            </a:r>
            <a:r>
              <a:rPr lang="en-US" sz="1500" dirty="0" smtClean="0">
                <a:solidFill>
                  <a:srgbClr val="000088"/>
                </a:solidFill>
              </a:rPr>
              <a:t>{</a:t>
            </a:r>
            <a:endParaRPr lang="en-US" sz="1500" dirty="0">
              <a:solidFill>
                <a:srgbClr val="000088"/>
              </a:solidFill>
            </a:endParaRP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500" dirty="0">
                <a:solidFill>
                  <a:srgbClr val="000088"/>
                </a:solidFill>
              </a:rPr>
              <a:t>         </a:t>
            </a:r>
            <a:r>
              <a:rPr lang="en-US" sz="1500" dirty="0" err="1">
                <a:solidFill>
                  <a:srgbClr val="7F0055"/>
                </a:solidFill>
              </a:rPr>
              <a:t>Console.WriteLine</a:t>
            </a:r>
            <a:r>
              <a:rPr lang="en-US" sz="1500" dirty="0">
                <a:solidFill>
                  <a:srgbClr val="000088"/>
                </a:solidFill>
              </a:rPr>
              <a:t>("value of a: {0}", a);</a:t>
            </a: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500" dirty="0">
                <a:solidFill>
                  <a:srgbClr val="000088"/>
                </a:solidFill>
              </a:rPr>
              <a:t> </a:t>
            </a:r>
            <a:r>
              <a:rPr lang="en-US" sz="1500" dirty="0" smtClean="0">
                <a:solidFill>
                  <a:srgbClr val="000088"/>
                </a:solidFill>
              </a:rPr>
              <a:t> </a:t>
            </a:r>
            <a:r>
              <a:rPr lang="en-US" sz="1500" dirty="0">
                <a:solidFill>
                  <a:srgbClr val="000088"/>
                </a:solidFill>
              </a:rPr>
              <a:t>}</a:t>
            </a:r>
            <a:endParaRPr lang="en-US" sz="1500" dirty="0" smtClean="0">
              <a:solidFill>
                <a:srgbClr val="000000"/>
              </a:solidFill>
            </a:endParaRPr>
          </a:p>
          <a:p>
            <a:pPr>
              <a:tabLst>
                <a:tab pos="736600" algn="l"/>
                <a:tab pos="1023938" algn="l"/>
              </a:tabLst>
            </a:pPr>
            <a:r>
              <a:rPr lang="en-US" sz="1500" dirty="0" smtClean="0">
                <a:solidFill>
                  <a:srgbClr val="7F0055"/>
                </a:solidFill>
              </a:rPr>
              <a:t>		</a:t>
            </a:r>
            <a:r>
              <a:rPr lang="en-US" sz="1500" dirty="0" err="1" smtClean="0">
                <a:solidFill>
                  <a:srgbClr val="7F0055"/>
                </a:solidFill>
              </a:rPr>
              <a:t>Console</a:t>
            </a:r>
            <a:r>
              <a:rPr lang="en-US" sz="1500" dirty="0" err="1" smtClean="0">
                <a:solidFill>
                  <a:srgbClr val="666600"/>
                </a:solidFill>
              </a:rPr>
              <a:t>.</a:t>
            </a:r>
            <a:r>
              <a:rPr lang="en-US" sz="1500" dirty="0" err="1" smtClean="0">
                <a:solidFill>
                  <a:srgbClr val="7F0055"/>
                </a:solidFill>
              </a:rPr>
              <a:t>ReadLine</a:t>
            </a:r>
            <a:r>
              <a:rPr lang="en-US" sz="1500" dirty="0">
                <a:solidFill>
                  <a:srgbClr val="666600"/>
                </a:solidFill>
              </a:rPr>
              <a:t>();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sz="1500" dirty="0" smtClean="0">
              <a:solidFill>
                <a:srgbClr val="000000"/>
              </a:solidFill>
            </a:endParaRPr>
          </a:p>
          <a:p>
            <a:pPr>
              <a:tabLst>
                <a:tab pos="463550" algn="l"/>
                <a:tab pos="736600" algn="l"/>
              </a:tabLst>
            </a:pPr>
            <a:r>
              <a:rPr lang="en-US" sz="1500" dirty="0" smtClean="0">
                <a:solidFill>
                  <a:srgbClr val="666600"/>
                </a:solidFill>
              </a:rPr>
              <a:t>		}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</a:p>
          <a:p>
            <a:pPr>
              <a:tabLst>
                <a:tab pos="463550" algn="l"/>
              </a:tabLst>
            </a:pPr>
            <a:r>
              <a:rPr lang="en-US" sz="1500" dirty="0" smtClean="0">
                <a:solidFill>
                  <a:srgbClr val="666600"/>
                </a:solidFill>
              </a:rPr>
              <a:t>	}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1500" dirty="0" smtClean="0">
                <a:solidFill>
                  <a:srgbClr val="666600"/>
                </a:solidFill>
              </a:rPr>
              <a:t>}</a:t>
            </a:r>
            <a:endParaRPr lang="en-US" sz="1500" dirty="0"/>
          </a:p>
        </p:txBody>
      </p:sp>
      <p:pic>
        <p:nvPicPr>
          <p:cNvPr id="6146" name="Picture 2" descr="for loop in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1219711"/>
            <a:ext cx="3886200" cy="50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1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Do…while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52999"/>
          </a:xfrm>
        </p:spPr>
        <p:txBody>
          <a:bodyPr/>
          <a:lstStyle/>
          <a:p>
            <a:pPr marL="223838" lvl="1" indent="0">
              <a:buNone/>
            </a:pPr>
            <a:endParaRPr lang="en-US" dirty="0" smtClean="0"/>
          </a:p>
          <a:p>
            <a:pPr marL="223838" lvl="1" indent="0" defTabSz="519113">
              <a:buNone/>
              <a:tabLst>
                <a:tab pos="463550" algn="l"/>
              </a:tabLst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219711"/>
            <a:ext cx="4648200" cy="1294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smtClean="0">
                <a:solidFill>
                  <a:srgbClr val="000088"/>
                </a:solidFill>
              </a:rPr>
              <a:t>do</a:t>
            </a:r>
            <a:r>
              <a:rPr lang="en-US" sz="2100" dirty="0" smtClean="0">
                <a:solidFill>
                  <a:schemeClr val="tx1"/>
                </a:solidFill>
              </a:rPr>
              <a:t>{</a:t>
            </a:r>
            <a:endParaRPr lang="en-US" sz="2100" dirty="0">
              <a:solidFill>
                <a:schemeClr val="tx1"/>
              </a:solidFill>
            </a:endParaRPr>
          </a:p>
          <a:p>
            <a:r>
              <a:rPr lang="en-US" sz="2100" dirty="0">
                <a:solidFill>
                  <a:schemeClr val="tx1"/>
                </a:solidFill>
              </a:rPr>
              <a:t>   statement(s</a:t>
            </a:r>
            <a:r>
              <a:rPr lang="en-US" sz="2100" dirty="0" smtClean="0">
                <a:solidFill>
                  <a:schemeClr val="tx1"/>
                </a:solidFill>
              </a:rPr>
              <a:t>);</a:t>
            </a:r>
            <a:endParaRPr lang="en-US" sz="2100" dirty="0">
              <a:solidFill>
                <a:schemeClr val="tx1"/>
              </a:solidFill>
            </a:endParaRPr>
          </a:p>
          <a:p>
            <a:r>
              <a:rPr lang="en-US" sz="2100" dirty="0" smtClean="0">
                <a:solidFill>
                  <a:schemeClr val="tx1"/>
                </a:solidFill>
              </a:rPr>
              <a:t>}</a:t>
            </a:r>
            <a:r>
              <a:rPr lang="en-US" sz="2100" dirty="0" smtClean="0">
                <a:solidFill>
                  <a:srgbClr val="000088"/>
                </a:solidFill>
              </a:rPr>
              <a:t> while</a:t>
            </a:r>
            <a:r>
              <a:rPr lang="en-US" sz="2100" dirty="0">
                <a:solidFill>
                  <a:schemeClr val="tx1"/>
                </a:solidFill>
              </a:rPr>
              <a:t>(</a:t>
            </a:r>
            <a:r>
              <a:rPr lang="en-US" sz="2100" dirty="0">
                <a:solidFill>
                  <a:srgbClr val="000088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condition</a:t>
            </a:r>
            <a:r>
              <a:rPr lang="en-US" sz="2100" dirty="0">
                <a:solidFill>
                  <a:srgbClr val="000088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2667000"/>
            <a:ext cx="4648200" cy="3581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rgbClr val="000088"/>
                </a:solidFill>
              </a:rPr>
              <a:t>using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7F0055"/>
                </a:solidFill>
              </a:rPr>
              <a:t>System</a:t>
            </a:r>
            <a:r>
              <a:rPr lang="en-US" sz="1500" dirty="0">
                <a:solidFill>
                  <a:srgbClr val="666600"/>
                </a:solidFill>
              </a:rPr>
              <a:t>;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sz="1500" dirty="0" smtClean="0">
              <a:solidFill>
                <a:srgbClr val="000000"/>
              </a:solidFill>
            </a:endParaRPr>
          </a:p>
          <a:p>
            <a:r>
              <a:rPr lang="en-US" sz="1500" dirty="0" smtClean="0">
                <a:solidFill>
                  <a:srgbClr val="000088"/>
                </a:solidFill>
              </a:rPr>
              <a:t>namespace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7F0055"/>
                </a:solidFill>
              </a:rPr>
              <a:t>Loops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666600"/>
                </a:solidFill>
              </a:rPr>
              <a:t>{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sz="1500" dirty="0" smtClean="0">
              <a:solidFill>
                <a:srgbClr val="000000"/>
              </a:solidFill>
            </a:endParaRPr>
          </a:p>
          <a:p>
            <a:pPr>
              <a:tabLst>
                <a:tab pos="463550" algn="l"/>
              </a:tabLst>
            </a:pPr>
            <a:r>
              <a:rPr lang="en-US" sz="1500" dirty="0">
                <a:solidFill>
                  <a:srgbClr val="000088"/>
                </a:solidFill>
              </a:rPr>
              <a:t>	</a:t>
            </a:r>
            <a:r>
              <a:rPr lang="en-US" sz="1500" dirty="0" smtClean="0">
                <a:solidFill>
                  <a:srgbClr val="000088"/>
                </a:solidFill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7F0055"/>
                </a:solidFill>
              </a:rPr>
              <a:t>Program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666600"/>
                </a:solidFill>
              </a:rPr>
              <a:t>{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sz="1500" dirty="0" smtClean="0">
              <a:solidFill>
                <a:srgbClr val="000000"/>
              </a:solidFill>
            </a:endParaRPr>
          </a:p>
          <a:p>
            <a:pPr>
              <a:tabLst>
                <a:tab pos="736600" algn="l"/>
              </a:tabLst>
            </a:pPr>
            <a:r>
              <a:rPr lang="en-US" sz="1500" dirty="0" smtClean="0">
                <a:solidFill>
                  <a:srgbClr val="000088"/>
                </a:solidFill>
              </a:rPr>
              <a:t>	static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000088"/>
                </a:solidFill>
              </a:rPr>
              <a:t>void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7F0055"/>
                </a:solidFill>
              </a:rPr>
              <a:t>Main</a:t>
            </a:r>
            <a:r>
              <a:rPr lang="en-US" sz="1500" dirty="0">
                <a:solidFill>
                  <a:srgbClr val="666600"/>
                </a:solidFill>
              </a:rPr>
              <a:t>(</a:t>
            </a:r>
            <a:r>
              <a:rPr lang="en-US" sz="1500" dirty="0">
                <a:solidFill>
                  <a:srgbClr val="000088"/>
                </a:solidFill>
              </a:rPr>
              <a:t>string</a:t>
            </a:r>
            <a:r>
              <a:rPr lang="en-US" sz="1500" dirty="0">
                <a:solidFill>
                  <a:srgbClr val="666600"/>
                </a:solidFill>
              </a:rPr>
              <a:t>[]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args</a:t>
            </a:r>
            <a:r>
              <a:rPr lang="en-US" sz="1500" dirty="0">
                <a:solidFill>
                  <a:srgbClr val="666600"/>
                </a:solidFill>
              </a:rPr>
              <a:t>)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666600"/>
                </a:solidFill>
              </a:rPr>
              <a:t>{</a:t>
            </a:r>
            <a:endParaRPr lang="en-US" sz="1500" dirty="0" smtClean="0">
              <a:solidFill>
                <a:srgbClr val="000000"/>
              </a:solidFill>
            </a:endParaRP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88"/>
                </a:solidFill>
              </a:rPr>
              <a:t>int</a:t>
            </a:r>
            <a:r>
              <a:rPr lang="en-US" sz="1500" dirty="0">
                <a:solidFill>
                  <a:srgbClr val="000000"/>
                </a:solidFill>
              </a:rPr>
              <a:t> a </a:t>
            </a:r>
            <a:r>
              <a:rPr lang="en-US" sz="1500" dirty="0">
                <a:solidFill>
                  <a:srgbClr val="666600"/>
                </a:solidFill>
              </a:rPr>
              <a:t>=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006666"/>
                </a:solidFill>
              </a:rPr>
              <a:t>1</a:t>
            </a:r>
            <a:r>
              <a:rPr lang="en-US" sz="1500" dirty="0">
                <a:solidFill>
                  <a:srgbClr val="666600"/>
                </a:solidFill>
              </a:rPr>
              <a:t>;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500" dirty="0">
                <a:solidFill>
                  <a:srgbClr val="000000"/>
                </a:solidFill>
              </a:rPr>
              <a:t>  </a:t>
            </a:r>
            <a:r>
              <a:rPr lang="en-US" sz="1500" dirty="0">
                <a:solidFill>
                  <a:srgbClr val="880000"/>
                </a:solidFill>
              </a:rPr>
              <a:t>/* while loop execution */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500" dirty="0">
                <a:solidFill>
                  <a:srgbClr val="000088"/>
                </a:solidFill>
              </a:rPr>
              <a:t>	</a:t>
            </a:r>
            <a:r>
              <a:rPr lang="en-US" sz="1500" dirty="0" smtClean="0">
                <a:solidFill>
                  <a:srgbClr val="000088"/>
                </a:solidFill>
              </a:rPr>
              <a:t>do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666600"/>
                </a:solidFill>
              </a:rPr>
              <a:t>{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</a:p>
          <a:p>
            <a:pPr lvl="2">
              <a:tabLst>
                <a:tab pos="736600" algn="l"/>
                <a:tab pos="1023938" algn="l"/>
                <a:tab pos="1377950" algn="l"/>
              </a:tabLst>
            </a:pPr>
            <a:r>
              <a:rPr lang="en-US" sz="1500" dirty="0">
                <a:solidFill>
                  <a:srgbClr val="7F0055"/>
                </a:solidFill>
              </a:rPr>
              <a:t>		</a:t>
            </a:r>
            <a:r>
              <a:rPr lang="en-US" sz="1500" dirty="0" err="1">
                <a:solidFill>
                  <a:srgbClr val="7F0055"/>
                </a:solidFill>
              </a:rPr>
              <a:t>Console</a:t>
            </a:r>
            <a:r>
              <a:rPr lang="en-US" sz="1500" dirty="0" err="1">
                <a:solidFill>
                  <a:srgbClr val="666600"/>
                </a:solidFill>
              </a:rPr>
              <a:t>.</a:t>
            </a:r>
            <a:r>
              <a:rPr lang="en-US" sz="1500" dirty="0" err="1">
                <a:solidFill>
                  <a:srgbClr val="7F0055"/>
                </a:solidFill>
              </a:rPr>
              <a:t>WriteLine</a:t>
            </a:r>
            <a:r>
              <a:rPr lang="en-US" sz="1500" dirty="0">
                <a:solidFill>
                  <a:srgbClr val="666600"/>
                </a:solidFill>
              </a:rPr>
              <a:t>(</a:t>
            </a:r>
            <a:r>
              <a:rPr lang="en-US" sz="1500" dirty="0">
                <a:solidFill>
                  <a:srgbClr val="008800"/>
                </a:solidFill>
              </a:rPr>
              <a:t>"value of a: {0}"</a:t>
            </a:r>
            <a:r>
              <a:rPr lang="en-US" sz="1500" dirty="0">
                <a:solidFill>
                  <a:srgbClr val="666600"/>
                </a:solidFill>
              </a:rPr>
              <a:t>,</a:t>
            </a:r>
            <a:r>
              <a:rPr lang="en-US" sz="1500" dirty="0">
                <a:solidFill>
                  <a:srgbClr val="000000"/>
                </a:solidFill>
              </a:rPr>
              <a:t> a</a:t>
            </a:r>
            <a:r>
              <a:rPr lang="en-US" sz="1500" dirty="0">
                <a:solidFill>
                  <a:srgbClr val="666600"/>
                </a:solidFill>
              </a:rPr>
              <a:t>);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</a:p>
          <a:p>
            <a:pPr lvl="2">
              <a:tabLst>
                <a:tab pos="736600" algn="l"/>
                <a:tab pos="1023938" algn="l"/>
                <a:tab pos="1377950" algn="l"/>
              </a:tabLst>
            </a:pPr>
            <a:r>
              <a:rPr lang="en-US" sz="1500" dirty="0">
                <a:solidFill>
                  <a:srgbClr val="000000"/>
                </a:solidFill>
              </a:rPr>
              <a:t>		a</a:t>
            </a:r>
            <a:r>
              <a:rPr lang="en-US" sz="1500" dirty="0">
                <a:solidFill>
                  <a:srgbClr val="666600"/>
                </a:solidFill>
              </a:rPr>
              <a:t>++;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</a:p>
          <a:p>
            <a:pPr>
              <a:tabLst>
                <a:tab pos="736600" algn="l"/>
              </a:tabLst>
            </a:pPr>
            <a:r>
              <a:rPr lang="en-US" sz="1500" dirty="0">
                <a:solidFill>
                  <a:srgbClr val="666600"/>
                </a:solidFill>
              </a:rPr>
              <a:t>		   }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000088"/>
                </a:solidFill>
              </a:rPr>
              <a:t>while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666600"/>
                </a:solidFill>
              </a:rPr>
              <a:t>(</a:t>
            </a:r>
            <a:r>
              <a:rPr lang="en-US" sz="1500" dirty="0">
                <a:solidFill>
                  <a:srgbClr val="000000"/>
                </a:solidFill>
              </a:rPr>
              <a:t>a </a:t>
            </a:r>
            <a:r>
              <a:rPr lang="en-US" sz="1500" dirty="0">
                <a:solidFill>
                  <a:srgbClr val="666600"/>
                </a:solidFill>
              </a:rPr>
              <a:t>&lt;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006666"/>
                </a:solidFill>
              </a:rPr>
              <a:t>10</a:t>
            </a:r>
            <a:r>
              <a:rPr lang="en-US" sz="1500" dirty="0">
                <a:solidFill>
                  <a:srgbClr val="666600"/>
                </a:solidFill>
              </a:rPr>
              <a:t>)</a:t>
            </a:r>
            <a:endParaRPr lang="en-US" sz="1500" dirty="0">
              <a:solidFill>
                <a:srgbClr val="000000"/>
              </a:solidFill>
            </a:endParaRPr>
          </a:p>
          <a:p>
            <a:pPr>
              <a:tabLst>
                <a:tab pos="736600" algn="l"/>
                <a:tab pos="1023938" algn="l"/>
              </a:tabLst>
            </a:pPr>
            <a:r>
              <a:rPr lang="en-US" sz="1500" dirty="0">
                <a:solidFill>
                  <a:srgbClr val="7F0055"/>
                </a:solidFill>
              </a:rPr>
              <a:t>		</a:t>
            </a:r>
            <a:r>
              <a:rPr lang="en-US" sz="1500" dirty="0" err="1">
                <a:solidFill>
                  <a:srgbClr val="7F0055"/>
                </a:solidFill>
              </a:rPr>
              <a:t>Console</a:t>
            </a:r>
            <a:r>
              <a:rPr lang="en-US" sz="1500" dirty="0" err="1">
                <a:solidFill>
                  <a:srgbClr val="666600"/>
                </a:solidFill>
              </a:rPr>
              <a:t>.</a:t>
            </a:r>
            <a:r>
              <a:rPr lang="en-US" sz="1500" dirty="0" err="1">
                <a:solidFill>
                  <a:srgbClr val="7F0055"/>
                </a:solidFill>
              </a:rPr>
              <a:t>ReadLine</a:t>
            </a:r>
            <a:r>
              <a:rPr lang="en-US" sz="1500" dirty="0">
                <a:solidFill>
                  <a:srgbClr val="666600"/>
                </a:solidFill>
              </a:rPr>
              <a:t>();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sz="1500" dirty="0" smtClean="0">
              <a:solidFill>
                <a:srgbClr val="000000"/>
              </a:solidFill>
            </a:endParaRPr>
          </a:p>
          <a:p>
            <a:pPr>
              <a:tabLst>
                <a:tab pos="463550" algn="l"/>
                <a:tab pos="736600" algn="l"/>
              </a:tabLst>
            </a:pPr>
            <a:r>
              <a:rPr lang="en-US" sz="1500" dirty="0" smtClean="0">
                <a:solidFill>
                  <a:srgbClr val="666600"/>
                </a:solidFill>
              </a:rPr>
              <a:t>		}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</a:p>
          <a:p>
            <a:pPr>
              <a:tabLst>
                <a:tab pos="463550" algn="l"/>
              </a:tabLst>
            </a:pPr>
            <a:r>
              <a:rPr lang="en-US" sz="1500" dirty="0" smtClean="0">
                <a:solidFill>
                  <a:srgbClr val="666600"/>
                </a:solidFill>
              </a:rPr>
              <a:t>	}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1500" dirty="0" smtClean="0">
                <a:solidFill>
                  <a:srgbClr val="666600"/>
                </a:solidFill>
              </a:rPr>
              <a:t>}</a:t>
            </a:r>
            <a:endParaRPr lang="en-US" sz="1500" dirty="0"/>
          </a:p>
        </p:txBody>
      </p:sp>
      <p:pic>
        <p:nvPicPr>
          <p:cNvPr id="7170" name="Picture 2" descr="do...while loop in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1306062"/>
            <a:ext cx="3810000" cy="494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1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Control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534400" cy="483076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Loop control statements change execution from its normal sequence. 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execution leaves a scope, all automatic objects that were created in that scope are destroyed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C# provides the following control </a:t>
            </a:r>
            <a:r>
              <a:rPr lang="en-US" dirty="0" smtClean="0"/>
              <a:t>statements:</a:t>
            </a:r>
          </a:p>
          <a:p>
            <a:pPr marL="1200150" lvl="1" indent="-457200">
              <a:buFont typeface="Wingdings" pitchFamily="2" charset="2"/>
              <a:buChar char="§"/>
            </a:pPr>
            <a:r>
              <a:rPr lang="en-US" sz="2300" dirty="0">
                <a:solidFill>
                  <a:srgbClr val="0070C0"/>
                </a:solidFill>
              </a:rPr>
              <a:t>break</a:t>
            </a:r>
            <a:r>
              <a:rPr lang="en-US" sz="2300" dirty="0"/>
              <a:t> </a:t>
            </a:r>
            <a:r>
              <a:rPr lang="en-US" sz="2300" dirty="0" smtClean="0"/>
              <a:t>statement</a:t>
            </a:r>
            <a:r>
              <a:rPr lang="en-US" sz="2300" dirty="0"/>
              <a:t>: Terminates the loop or switch statement and transfers execution to the statement immediately following the loop or </a:t>
            </a:r>
            <a:r>
              <a:rPr lang="en-US" sz="2300" dirty="0" smtClean="0"/>
              <a:t>switch</a:t>
            </a:r>
          </a:p>
          <a:p>
            <a:pPr marL="1200150" lvl="1" indent="-457200">
              <a:buFont typeface="Wingdings" pitchFamily="2" charset="2"/>
              <a:buChar char="§"/>
            </a:pPr>
            <a:r>
              <a:rPr lang="en-US" sz="2300" dirty="0">
                <a:solidFill>
                  <a:srgbClr val="0070C0"/>
                </a:solidFill>
              </a:rPr>
              <a:t>continue</a:t>
            </a:r>
            <a:r>
              <a:rPr lang="en-US" sz="2300" dirty="0"/>
              <a:t> statement: Causes the loop to skip the remainder of its body and immediately </a:t>
            </a:r>
            <a:r>
              <a:rPr lang="en-US" sz="2300" dirty="0" smtClean="0"/>
              <a:t>go to next condition.</a:t>
            </a:r>
            <a:endParaRPr lang="en-US" sz="2300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statement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447800"/>
            <a:ext cx="3048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52400" y="1295400"/>
            <a:ext cx="5638800" cy="472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rgbClr val="000088"/>
                </a:solidFill>
              </a:rPr>
              <a:t>using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7F0055"/>
                </a:solidFill>
              </a:rPr>
              <a:t>System</a:t>
            </a:r>
            <a:r>
              <a:rPr lang="en-US" sz="1500" dirty="0">
                <a:solidFill>
                  <a:srgbClr val="666600"/>
                </a:solidFill>
              </a:rPr>
              <a:t>;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sz="1500" dirty="0" smtClean="0">
              <a:solidFill>
                <a:srgbClr val="000000"/>
              </a:solidFill>
            </a:endParaRPr>
          </a:p>
          <a:p>
            <a:r>
              <a:rPr lang="en-US" sz="1500" dirty="0" smtClean="0">
                <a:solidFill>
                  <a:srgbClr val="000088"/>
                </a:solidFill>
              </a:rPr>
              <a:t>namespace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7F0055"/>
                </a:solidFill>
              </a:rPr>
              <a:t>Loops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666600"/>
                </a:solidFill>
              </a:rPr>
              <a:t>{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sz="1500" dirty="0" smtClean="0">
              <a:solidFill>
                <a:srgbClr val="000000"/>
              </a:solidFill>
            </a:endParaRPr>
          </a:p>
          <a:p>
            <a:pPr>
              <a:tabLst>
                <a:tab pos="463550" algn="l"/>
              </a:tabLst>
            </a:pPr>
            <a:r>
              <a:rPr lang="en-US" sz="1500" dirty="0">
                <a:solidFill>
                  <a:srgbClr val="000088"/>
                </a:solidFill>
              </a:rPr>
              <a:t>	</a:t>
            </a:r>
            <a:r>
              <a:rPr lang="en-US" sz="1500" dirty="0" smtClean="0">
                <a:solidFill>
                  <a:srgbClr val="000088"/>
                </a:solidFill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7F0055"/>
                </a:solidFill>
              </a:rPr>
              <a:t>Program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666600"/>
                </a:solidFill>
              </a:rPr>
              <a:t>{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sz="1500" dirty="0" smtClean="0">
              <a:solidFill>
                <a:srgbClr val="000000"/>
              </a:solidFill>
            </a:endParaRPr>
          </a:p>
          <a:p>
            <a:pPr>
              <a:tabLst>
                <a:tab pos="736600" algn="l"/>
              </a:tabLst>
            </a:pPr>
            <a:r>
              <a:rPr lang="en-US" sz="1500" dirty="0" smtClean="0">
                <a:solidFill>
                  <a:srgbClr val="000088"/>
                </a:solidFill>
              </a:rPr>
              <a:t>	static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000088"/>
                </a:solidFill>
              </a:rPr>
              <a:t>void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7F0055"/>
                </a:solidFill>
              </a:rPr>
              <a:t>Main</a:t>
            </a:r>
            <a:r>
              <a:rPr lang="en-US" sz="1500" dirty="0">
                <a:solidFill>
                  <a:srgbClr val="666600"/>
                </a:solidFill>
              </a:rPr>
              <a:t>(</a:t>
            </a:r>
            <a:r>
              <a:rPr lang="en-US" sz="1500" dirty="0">
                <a:solidFill>
                  <a:srgbClr val="000088"/>
                </a:solidFill>
              </a:rPr>
              <a:t>string</a:t>
            </a:r>
            <a:r>
              <a:rPr lang="en-US" sz="1500" dirty="0">
                <a:solidFill>
                  <a:srgbClr val="666600"/>
                </a:solidFill>
              </a:rPr>
              <a:t>[]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args</a:t>
            </a:r>
            <a:r>
              <a:rPr lang="en-US" sz="1500" dirty="0">
                <a:solidFill>
                  <a:srgbClr val="666600"/>
                </a:solidFill>
              </a:rPr>
              <a:t>)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666600"/>
                </a:solidFill>
              </a:rPr>
              <a:t>{</a:t>
            </a:r>
            <a:endParaRPr lang="en-US" sz="1500" dirty="0" smtClean="0">
              <a:solidFill>
                <a:srgbClr val="000000"/>
              </a:solidFill>
            </a:endParaRP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88"/>
                </a:solidFill>
              </a:rPr>
              <a:t>int</a:t>
            </a:r>
            <a:r>
              <a:rPr lang="en-US" sz="1500" dirty="0">
                <a:solidFill>
                  <a:srgbClr val="000000"/>
                </a:solidFill>
              </a:rPr>
              <a:t> a </a:t>
            </a:r>
            <a:r>
              <a:rPr lang="en-US" sz="1500" dirty="0">
                <a:solidFill>
                  <a:srgbClr val="666600"/>
                </a:solidFill>
              </a:rPr>
              <a:t>=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006666"/>
                </a:solidFill>
              </a:rPr>
              <a:t>1</a:t>
            </a:r>
            <a:r>
              <a:rPr lang="en-US" sz="1500" dirty="0">
                <a:solidFill>
                  <a:srgbClr val="666600"/>
                </a:solidFill>
              </a:rPr>
              <a:t>;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500" dirty="0">
                <a:solidFill>
                  <a:srgbClr val="000000"/>
                </a:solidFill>
              </a:rPr>
              <a:t>  </a:t>
            </a:r>
            <a:r>
              <a:rPr lang="en-US" sz="1500" dirty="0">
                <a:solidFill>
                  <a:srgbClr val="880000"/>
                </a:solidFill>
              </a:rPr>
              <a:t>/* while loop execution */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600" dirty="0" smtClean="0">
                <a:solidFill>
                  <a:srgbClr val="000088"/>
                </a:solidFill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666600"/>
                </a:solidFill>
              </a:rPr>
              <a:t>(</a:t>
            </a:r>
            <a:r>
              <a:rPr lang="en-US" sz="1600" dirty="0">
                <a:solidFill>
                  <a:srgbClr val="000000"/>
                </a:solidFill>
              </a:rPr>
              <a:t>a </a:t>
            </a:r>
            <a:r>
              <a:rPr lang="en-US" sz="1600" dirty="0">
                <a:solidFill>
                  <a:srgbClr val="666600"/>
                </a:solidFill>
              </a:rPr>
              <a:t>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6666"/>
                </a:solidFill>
              </a:rPr>
              <a:t>10</a:t>
            </a:r>
            <a:r>
              <a:rPr lang="en-US" sz="1600" dirty="0">
                <a:solidFill>
                  <a:srgbClr val="666600"/>
                </a:solidFill>
              </a:rPr>
              <a:t>)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666600"/>
                </a:solidFill>
              </a:rPr>
              <a:t>{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en-US" sz="1600" dirty="0" smtClean="0">
              <a:solidFill>
                <a:srgbClr val="000000"/>
              </a:solidFill>
            </a:endParaRP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600" dirty="0" smtClean="0">
                <a:solidFill>
                  <a:srgbClr val="7F0055"/>
                </a:solidFill>
              </a:rPr>
              <a:t>	    </a:t>
            </a:r>
            <a:r>
              <a:rPr lang="en-US" sz="1600" dirty="0" err="1" smtClean="0">
                <a:solidFill>
                  <a:srgbClr val="7F0055"/>
                </a:solidFill>
              </a:rPr>
              <a:t>Console</a:t>
            </a:r>
            <a:r>
              <a:rPr lang="en-US" sz="1600" dirty="0" err="1" smtClean="0">
                <a:solidFill>
                  <a:srgbClr val="666600"/>
                </a:solidFill>
              </a:rPr>
              <a:t>.</a:t>
            </a:r>
            <a:r>
              <a:rPr lang="en-US" sz="1600" dirty="0" err="1" smtClean="0">
                <a:solidFill>
                  <a:srgbClr val="7F0055"/>
                </a:solidFill>
              </a:rPr>
              <a:t>WriteLine</a:t>
            </a:r>
            <a:r>
              <a:rPr lang="en-US" sz="1600" dirty="0">
                <a:solidFill>
                  <a:srgbClr val="666600"/>
                </a:solidFill>
              </a:rPr>
              <a:t>(</a:t>
            </a:r>
            <a:r>
              <a:rPr lang="en-US" sz="1600" dirty="0">
                <a:solidFill>
                  <a:srgbClr val="008800"/>
                </a:solidFill>
              </a:rPr>
              <a:t>"value of a: {0}"</a:t>
            </a:r>
            <a:r>
              <a:rPr lang="en-US" sz="1600" dirty="0">
                <a:solidFill>
                  <a:srgbClr val="666600"/>
                </a:solidFill>
              </a:rPr>
              <a:t>,</a:t>
            </a:r>
            <a:r>
              <a:rPr lang="en-US" sz="1600" dirty="0">
                <a:solidFill>
                  <a:srgbClr val="000000"/>
                </a:solidFill>
              </a:rPr>
              <a:t> a</a:t>
            </a:r>
            <a:r>
              <a:rPr lang="en-US" sz="1600" dirty="0">
                <a:solidFill>
                  <a:srgbClr val="666600"/>
                </a:solidFill>
              </a:rPr>
              <a:t>);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en-US" sz="1600" dirty="0" smtClean="0">
              <a:solidFill>
                <a:srgbClr val="000000"/>
              </a:solidFill>
            </a:endParaRP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  a</a:t>
            </a:r>
            <a:r>
              <a:rPr lang="en-US" sz="1600" dirty="0">
                <a:solidFill>
                  <a:srgbClr val="666600"/>
                </a:solidFill>
              </a:rPr>
              <a:t>++;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en-US" sz="1600" dirty="0" smtClean="0">
              <a:solidFill>
                <a:srgbClr val="000000"/>
              </a:solidFill>
            </a:endParaRP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  </a:t>
            </a:r>
            <a:r>
              <a:rPr lang="en-US" sz="1600" dirty="0" smtClean="0">
                <a:solidFill>
                  <a:srgbClr val="000088"/>
                </a:solidFill>
              </a:rPr>
              <a:t>if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666600"/>
                </a:solidFill>
              </a:rPr>
              <a:t>(</a:t>
            </a:r>
            <a:r>
              <a:rPr lang="en-US" sz="1600" dirty="0">
                <a:solidFill>
                  <a:srgbClr val="000000"/>
                </a:solidFill>
              </a:rPr>
              <a:t>a </a:t>
            </a:r>
            <a:r>
              <a:rPr lang="en-US" sz="1600" dirty="0">
                <a:solidFill>
                  <a:srgbClr val="666600"/>
                </a:solidFill>
              </a:rPr>
              <a:t>&gt;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6666"/>
                </a:solidFill>
              </a:rPr>
              <a:t>5</a:t>
            </a:r>
            <a:r>
              <a:rPr lang="en-US" sz="1600" dirty="0" smtClean="0">
                <a:solidFill>
                  <a:srgbClr val="666600"/>
                </a:solidFill>
              </a:rPr>
              <a:t>)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666600"/>
                </a:solidFill>
              </a:rPr>
              <a:t>{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en-US" sz="1600" dirty="0" smtClean="0">
              <a:solidFill>
                <a:srgbClr val="000000"/>
              </a:solidFill>
            </a:endParaRP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       </a:t>
            </a:r>
            <a:r>
              <a:rPr lang="en-US" sz="1600" dirty="0" smtClean="0">
                <a:solidFill>
                  <a:srgbClr val="880000"/>
                </a:solidFill>
              </a:rPr>
              <a:t>/* </a:t>
            </a:r>
            <a:r>
              <a:rPr lang="en-US" sz="1600" dirty="0">
                <a:solidFill>
                  <a:srgbClr val="880000"/>
                </a:solidFill>
              </a:rPr>
              <a:t>terminate the loop using break statement */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  	        </a:t>
            </a:r>
            <a:r>
              <a:rPr lang="en-US" sz="1600" dirty="0" smtClean="0">
                <a:solidFill>
                  <a:srgbClr val="000088"/>
                </a:solidFill>
              </a:rPr>
              <a:t>break</a:t>
            </a:r>
            <a:r>
              <a:rPr lang="en-US" sz="1600" dirty="0" smtClean="0">
                <a:solidFill>
                  <a:srgbClr val="666600"/>
                </a:solidFill>
              </a:rPr>
              <a:t>;</a:t>
            </a: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600" dirty="0">
                <a:solidFill>
                  <a:srgbClr val="666600"/>
                </a:solidFill>
              </a:rPr>
              <a:t> </a:t>
            </a:r>
            <a:r>
              <a:rPr lang="en-US" sz="1600" dirty="0" smtClean="0">
                <a:solidFill>
                  <a:srgbClr val="666600"/>
                </a:solidFill>
              </a:rPr>
              <a:t>     }</a:t>
            </a: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600" dirty="0" smtClean="0">
                <a:solidFill>
                  <a:srgbClr val="666600"/>
                </a:solidFill>
              </a:rPr>
              <a:t>}</a:t>
            </a:r>
            <a:r>
              <a:rPr lang="en-US" sz="1500" dirty="0" smtClean="0">
                <a:solidFill>
                  <a:srgbClr val="7F0055"/>
                </a:solidFill>
              </a:rPr>
              <a:t>		</a:t>
            </a: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500" dirty="0" err="1" smtClean="0">
                <a:solidFill>
                  <a:srgbClr val="7F0055"/>
                </a:solidFill>
              </a:rPr>
              <a:t>Console</a:t>
            </a:r>
            <a:r>
              <a:rPr lang="en-US" sz="1500" dirty="0" err="1" smtClean="0">
                <a:solidFill>
                  <a:srgbClr val="666600"/>
                </a:solidFill>
              </a:rPr>
              <a:t>.</a:t>
            </a:r>
            <a:r>
              <a:rPr lang="en-US" sz="1500" dirty="0" err="1" smtClean="0">
                <a:solidFill>
                  <a:srgbClr val="7F0055"/>
                </a:solidFill>
              </a:rPr>
              <a:t>ReadLine</a:t>
            </a:r>
            <a:r>
              <a:rPr lang="en-US" sz="1500" dirty="0" smtClean="0">
                <a:solidFill>
                  <a:srgbClr val="666600"/>
                </a:solidFill>
              </a:rPr>
              <a:t>();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</a:p>
          <a:p>
            <a:pPr>
              <a:tabLst>
                <a:tab pos="463550" algn="l"/>
                <a:tab pos="736600" algn="l"/>
              </a:tabLst>
            </a:pPr>
            <a:r>
              <a:rPr lang="en-US" sz="1500" dirty="0" smtClean="0">
                <a:solidFill>
                  <a:srgbClr val="666600"/>
                </a:solidFill>
              </a:rPr>
              <a:t>		}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</a:p>
          <a:p>
            <a:pPr>
              <a:tabLst>
                <a:tab pos="463550" algn="l"/>
              </a:tabLst>
            </a:pPr>
            <a:r>
              <a:rPr lang="en-US" sz="1500" dirty="0">
                <a:solidFill>
                  <a:srgbClr val="666600"/>
                </a:solidFill>
              </a:rPr>
              <a:t> </a:t>
            </a:r>
            <a:r>
              <a:rPr lang="en-US" sz="1500" dirty="0" smtClean="0">
                <a:solidFill>
                  <a:srgbClr val="666600"/>
                </a:solidFill>
              </a:rPr>
              <a:t>         }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1500" dirty="0" smtClean="0">
                <a:solidFill>
                  <a:srgbClr val="666600"/>
                </a:solidFill>
              </a:rPr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8408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</a:t>
            </a:r>
            <a:r>
              <a:rPr lang="en-US" dirty="0"/>
              <a:t>statement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295400"/>
            <a:ext cx="5638800" cy="472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rgbClr val="000088"/>
                </a:solidFill>
              </a:rPr>
              <a:t>using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7F0055"/>
                </a:solidFill>
              </a:rPr>
              <a:t>System</a:t>
            </a:r>
            <a:r>
              <a:rPr lang="en-US" sz="1500" dirty="0">
                <a:solidFill>
                  <a:srgbClr val="666600"/>
                </a:solidFill>
              </a:rPr>
              <a:t>;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sz="1500" dirty="0" smtClean="0">
              <a:solidFill>
                <a:srgbClr val="000000"/>
              </a:solidFill>
            </a:endParaRPr>
          </a:p>
          <a:p>
            <a:r>
              <a:rPr lang="en-US" sz="1500" dirty="0" smtClean="0">
                <a:solidFill>
                  <a:srgbClr val="000088"/>
                </a:solidFill>
              </a:rPr>
              <a:t>namespace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7F0055"/>
                </a:solidFill>
              </a:rPr>
              <a:t>Loops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666600"/>
                </a:solidFill>
              </a:rPr>
              <a:t>{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sz="1500" dirty="0" smtClean="0">
              <a:solidFill>
                <a:srgbClr val="000000"/>
              </a:solidFill>
            </a:endParaRPr>
          </a:p>
          <a:p>
            <a:pPr>
              <a:tabLst>
                <a:tab pos="463550" algn="l"/>
              </a:tabLst>
            </a:pPr>
            <a:r>
              <a:rPr lang="en-US" sz="1500" dirty="0">
                <a:solidFill>
                  <a:srgbClr val="000088"/>
                </a:solidFill>
              </a:rPr>
              <a:t>	</a:t>
            </a:r>
            <a:r>
              <a:rPr lang="en-US" sz="1500" dirty="0" smtClean="0">
                <a:solidFill>
                  <a:srgbClr val="000088"/>
                </a:solidFill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7F0055"/>
                </a:solidFill>
              </a:rPr>
              <a:t>Program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666600"/>
                </a:solidFill>
              </a:rPr>
              <a:t>{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sz="1500" dirty="0" smtClean="0">
              <a:solidFill>
                <a:srgbClr val="000000"/>
              </a:solidFill>
            </a:endParaRPr>
          </a:p>
          <a:p>
            <a:pPr>
              <a:tabLst>
                <a:tab pos="736600" algn="l"/>
              </a:tabLst>
            </a:pPr>
            <a:r>
              <a:rPr lang="en-US" sz="1500" dirty="0" smtClean="0">
                <a:solidFill>
                  <a:srgbClr val="000088"/>
                </a:solidFill>
              </a:rPr>
              <a:t>	static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000088"/>
                </a:solidFill>
              </a:rPr>
              <a:t>void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7F0055"/>
                </a:solidFill>
              </a:rPr>
              <a:t>Main</a:t>
            </a:r>
            <a:r>
              <a:rPr lang="en-US" sz="1500" dirty="0">
                <a:solidFill>
                  <a:srgbClr val="666600"/>
                </a:solidFill>
              </a:rPr>
              <a:t>(</a:t>
            </a:r>
            <a:r>
              <a:rPr lang="en-US" sz="1500" dirty="0">
                <a:solidFill>
                  <a:srgbClr val="000088"/>
                </a:solidFill>
              </a:rPr>
              <a:t>string</a:t>
            </a:r>
            <a:r>
              <a:rPr lang="en-US" sz="1500" dirty="0">
                <a:solidFill>
                  <a:srgbClr val="666600"/>
                </a:solidFill>
              </a:rPr>
              <a:t>[]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args</a:t>
            </a:r>
            <a:r>
              <a:rPr lang="en-US" sz="1500" dirty="0">
                <a:solidFill>
                  <a:srgbClr val="666600"/>
                </a:solidFill>
              </a:rPr>
              <a:t>)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666600"/>
                </a:solidFill>
              </a:rPr>
              <a:t>{</a:t>
            </a:r>
            <a:endParaRPr lang="en-US" sz="1500" dirty="0" smtClean="0">
              <a:solidFill>
                <a:srgbClr val="000000"/>
              </a:solidFill>
            </a:endParaRP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88"/>
                </a:solidFill>
              </a:rPr>
              <a:t>int</a:t>
            </a:r>
            <a:r>
              <a:rPr lang="en-US" sz="1500" dirty="0">
                <a:solidFill>
                  <a:srgbClr val="000000"/>
                </a:solidFill>
              </a:rPr>
              <a:t> a </a:t>
            </a:r>
            <a:r>
              <a:rPr lang="en-US" sz="1500" dirty="0">
                <a:solidFill>
                  <a:srgbClr val="666600"/>
                </a:solidFill>
              </a:rPr>
              <a:t>=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006666"/>
                </a:solidFill>
              </a:rPr>
              <a:t>1</a:t>
            </a:r>
            <a:r>
              <a:rPr lang="en-US" sz="1500" dirty="0">
                <a:solidFill>
                  <a:srgbClr val="666600"/>
                </a:solidFill>
              </a:rPr>
              <a:t>;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500" dirty="0">
                <a:solidFill>
                  <a:srgbClr val="000000"/>
                </a:solidFill>
              </a:rPr>
              <a:t>  </a:t>
            </a:r>
            <a:r>
              <a:rPr lang="en-US" sz="1500" dirty="0">
                <a:solidFill>
                  <a:srgbClr val="880000"/>
                </a:solidFill>
              </a:rPr>
              <a:t>/* while loop execution */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600" dirty="0" smtClean="0">
                <a:solidFill>
                  <a:srgbClr val="000088"/>
                </a:solidFill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666600"/>
                </a:solidFill>
              </a:rPr>
              <a:t>(</a:t>
            </a:r>
            <a:r>
              <a:rPr lang="en-US" sz="1600" dirty="0">
                <a:solidFill>
                  <a:srgbClr val="000000"/>
                </a:solidFill>
              </a:rPr>
              <a:t>a </a:t>
            </a:r>
            <a:r>
              <a:rPr lang="en-US" sz="1600" dirty="0">
                <a:solidFill>
                  <a:srgbClr val="666600"/>
                </a:solidFill>
              </a:rPr>
              <a:t>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6666"/>
                </a:solidFill>
              </a:rPr>
              <a:t>10</a:t>
            </a:r>
            <a:r>
              <a:rPr lang="en-US" sz="1600" dirty="0">
                <a:solidFill>
                  <a:srgbClr val="666600"/>
                </a:solidFill>
              </a:rPr>
              <a:t>)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666600"/>
                </a:solidFill>
              </a:rPr>
              <a:t>{</a:t>
            </a:r>
            <a:endParaRPr lang="en-US" sz="1600" dirty="0" smtClean="0">
              <a:solidFill>
                <a:srgbClr val="000000"/>
              </a:solidFill>
            </a:endParaRP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  </a:t>
            </a:r>
            <a:r>
              <a:rPr lang="en-US" sz="1600" dirty="0" smtClean="0">
                <a:solidFill>
                  <a:srgbClr val="000088"/>
                </a:solidFill>
              </a:rPr>
              <a:t>if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666600"/>
                </a:solidFill>
              </a:rPr>
              <a:t>(</a:t>
            </a:r>
            <a:r>
              <a:rPr lang="en-US" sz="1600" dirty="0">
                <a:solidFill>
                  <a:srgbClr val="000000"/>
                </a:solidFill>
              </a:rPr>
              <a:t>a </a:t>
            </a:r>
            <a:r>
              <a:rPr lang="en-US" sz="1600" dirty="0" smtClean="0">
                <a:solidFill>
                  <a:srgbClr val="666600"/>
                </a:solidFill>
              </a:rPr>
              <a:t>== </a:t>
            </a:r>
            <a:r>
              <a:rPr lang="en-US" sz="1600" dirty="0" smtClean="0">
                <a:solidFill>
                  <a:srgbClr val="006666"/>
                </a:solidFill>
              </a:rPr>
              <a:t>5</a:t>
            </a:r>
            <a:r>
              <a:rPr lang="en-US" sz="1600" dirty="0" smtClean="0">
                <a:solidFill>
                  <a:srgbClr val="666600"/>
                </a:solidFill>
              </a:rPr>
              <a:t>)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666600"/>
                </a:solidFill>
              </a:rPr>
              <a:t>{</a:t>
            </a:r>
            <a:endParaRPr lang="en-US" sz="1600" dirty="0" smtClean="0">
              <a:solidFill>
                <a:srgbClr val="000000"/>
              </a:solidFill>
            </a:endParaRP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       </a:t>
            </a:r>
            <a:r>
              <a:rPr lang="en-US" sz="1600" dirty="0">
                <a:solidFill>
                  <a:srgbClr val="880000"/>
                </a:solidFill>
              </a:rPr>
              <a:t>/* skip the iteration*/</a:t>
            </a:r>
            <a:r>
              <a:rPr lang="en-US" sz="1600" dirty="0" smtClean="0">
                <a:solidFill>
                  <a:srgbClr val="000000"/>
                </a:solidFill>
              </a:rPr>
              <a:t>      	        </a:t>
            </a:r>
            <a:endParaRPr lang="en-US" sz="1600" dirty="0" smtClean="0">
              <a:solidFill>
                <a:srgbClr val="000088"/>
              </a:solidFill>
            </a:endParaRP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600" dirty="0">
                <a:solidFill>
                  <a:srgbClr val="000088"/>
                </a:solidFill>
              </a:rPr>
              <a:t>	        </a:t>
            </a:r>
            <a:r>
              <a:rPr lang="en-US" sz="1600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rgbClr val="000088"/>
                </a:solidFill>
              </a:rPr>
              <a:t> = </a:t>
            </a:r>
            <a:r>
              <a:rPr lang="en-US" sz="1600" dirty="0">
                <a:solidFill>
                  <a:schemeClr val="tx1"/>
                </a:solidFill>
              </a:rPr>
              <a:t>a +</a:t>
            </a:r>
            <a:r>
              <a:rPr lang="en-US" sz="1600" dirty="0">
                <a:solidFill>
                  <a:srgbClr val="000088"/>
                </a:solidFill>
              </a:rPr>
              <a:t> 1;</a:t>
            </a: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600" dirty="0">
                <a:solidFill>
                  <a:srgbClr val="000088"/>
                </a:solidFill>
              </a:rPr>
              <a:t>          </a:t>
            </a:r>
            <a:r>
              <a:rPr lang="en-US" sz="1600" dirty="0" smtClean="0">
                <a:solidFill>
                  <a:srgbClr val="000088"/>
                </a:solidFill>
              </a:rPr>
              <a:t> continue</a:t>
            </a:r>
            <a:r>
              <a:rPr lang="en-US" sz="1600" dirty="0">
                <a:solidFill>
                  <a:srgbClr val="000088"/>
                </a:solidFill>
              </a:rPr>
              <a:t>;</a:t>
            </a:r>
            <a:endParaRPr lang="en-US" sz="1600" dirty="0" smtClean="0">
              <a:solidFill>
                <a:srgbClr val="666600"/>
              </a:solidFill>
            </a:endParaRP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600" dirty="0">
                <a:solidFill>
                  <a:srgbClr val="666600"/>
                </a:solidFill>
              </a:rPr>
              <a:t> </a:t>
            </a:r>
            <a:r>
              <a:rPr lang="en-US" sz="1600" dirty="0" smtClean="0">
                <a:solidFill>
                  <a:srgbClr val="666600"/>
                </a:solidFill>
              </a:rPr>
              <a:t>     }</a:t>
            </a: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600" dirty="0">
                <a:solidFill>
                  <a:srgbClr val="666600"/>
                </a:solidFill>
              </a:rPr>
              <a:t>	 </a:t>
            </a:r>
            <a:r>
              <a:rPr lang="en-US" sz="1600" dirty="0" smtClean="0">
                <a:solidFill>
                  <a:srgbClr val="666600"/>
                </a:solidFill>
              </a:rPr>
              <a:t>   </a:t>
            </a:r>
            <a:r>
              <a:rPr lang="en-US" sz="1600" dirty="0" err="1" smtClean="0">
                <a:solidFill>
                  <a:srgbClr val="7F0055"/>
                </a:solidFill>
              </a:rPr>
              <a:t>Console</a:t>
            </a:r>
            <a:r>
              <a:rPr lang="en-US" sz="1600" dirty="0" err="1" smtClean="0">
                <a:solidFill>
                  <a:srgbClr val="666600"/>
                </a:solidFill>
              </a:rPr>
              <a:t>.</a:t>
            </a:r>
            <a:r>
              <a:rPr lang="en-US" sz="1600" dirty="0" err="1" smtClean="0">
                <a:solidFill>
                  <a:srgbClr val="7F0055"/>
                </a:solidFill>
              </a:rPr>
              <a:t>WriteLine</a:t>
            </a:r>
            <a:r>
              <a:rPr lang="en-US" sz="1600" dirty="0">
                <a:solidFill>
                  <a:srgbClr val="666600"/>
                </a:solidFill>
              </a:rPr>
              <a:t>(</a:t>
            </a:r>
            <a:r>
              <a:rPr lang="en-US" sz="1600" dirty="0">
                <a:solidFill>
                  <a:srgbClr val="008800"/>
                </a:solidFill>
              </a:rPr>
              <a:t>"value of a: {0}"</a:t>
            </a:r>
            <a:r>
              <a:rPr lang="en-US" sz="1600" dirty="0">
                <a:solidFill>
                  <a:srgbClr val="666600"/>
                </a:solidFill>
              </a:rPr>
              <a:t>,</a:t>
            </a:r>
            <a:r>
              <a:rPr lang="en-US" sz="1600" dirty="0">
                <a:solidFill>
                  <a:srgbClr val="000000"/>
                </a:solidFill>
              </a:rPr>
              <a:t> a</a:t>
            </a:r>
            <a:r>
              <a:rPr lang="en-US" sz="1600" dirty="0">
                <a:solidFill>
                  <a:srgbClr val="666600"/>
                </a:solidFill>
              </a:rPr>
              <a:t>);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      a</a:t>
            </a:r>
            <a:r>
              <a:rPr lang="en-US" sz="1600" dirty="0">
                <a:solidFill>
                  <a:srgbClr val="666600"/>
                </a:solidFill>
              </a:rPr>
              <a:t>++;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en-US" sz="1600" dirty="0" smtClean="0">
              <a:solidFill>
                <a:srgbClr val="666600"/>
              </a:solidFill>
            </a:endParaRP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600" dirty="0" smtClean="0">
                <a:solidFill>
                  <a:srgbClr val="666600"/>
                </a:solidFill>
              </a:rPr>
              <a:t>}</a:t>
            </a:r>
            <a:endParaRPr lang="en-US" sz="1500" dirty="0" smtClean="0">
              <a:solidFill>
                <a:srgbClr val="7F0055"/>
              </a:solidFill>
            </a:endParaRP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500" dirty="0" err="1" smtClean="0">
                <a:solidFill>
                  <a:srgbClr val="7F0055"/>
                </a:solidFill>
              </a:rPr>
              <a:t>Console</a:t>
            </a:r>
            <a:r>
              <a:rPr lang="en-US" sz="1500" dirty="0" err="1" smtClean="0">
                <a:solidFill>
                  <a:srgbClr val="666600"/>
                </a:solidFill>
              </a:rPr>
              <a:t>.</a:t>
            </a:r>
            <a:r>
              <a:rPr lang="en-US" sz="1500" dirty="0" err="1" smtClean="0">
                <a:solidFill>
                  <a:srgbClr val="7F0055"/>
                </a:solidFill>
              </a:rPr>
              <a:t>ReadLine</a:t>
            </a:r>
            <a:r>
              <a:rPr lang="en-US" sz="1500" dirty="0" smtClean="0">
                <a:solidFill>
                  <a:srgbClr val="666600"/>
                </a:solidFill>
              </a:rPr>
              <a:t>();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</a:p>
          <a:p>
            <a:pPr>
              <a:tabLst>
                <a:tab pos="463550" algn="l"/>
                <a:tab pos="736600" algn="l"/>
              </a:tabLst>
            </a:pPr>
            <a:r>
              <a:rPr lang="en-US" sz="1500" dirty="0" smtClean="0">
                <a:solidFill>
                  <a:srgbClr val="666600"/>
                </a:solidFill>
              </a:rPr>
              <a:t>		}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</a:p>
          <a:p>
            <a:pPr>
              <a:tabLst>
                <a:tab pos="463550" algn="l"/>
              </a:tabLst>
            </a:pPr>
            <a:r>
              <a:rPr lang="en-US" sz="1500" dirty="0">
                <a:solidFill>
                  <a:srgbClr val="666600"/>
                </a:solidFill>
              </a:rPr>
              <a:t> </a:t>
            </a:r>
            <a:r>
              <a:rPr lang="en-US" sz="1500" dirty="0" smtClean="0">
                <a:solidFill>
                  <a:srgbClr val="666600"/>
                </a:solidFill>
              </a:rPr>
              <a:t>         }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1500" dirty="0" smtClean="0">
                <a:solidFill>
                  <a:srgbClr val="666600"/>
                </a:solidFill>
              </a:rPr>
              <a:t>}</a:t>
            </a:r>
            <a:endParaRPr lang="en-US" sz="1500" dirty="0"/>
          </a:p>
        </p:txBody>
      </p:sp>
      <p:pic>
        <p:nvPicPr>
          <p:cNvPr id="10242" name="Picture 2" descr="C# continue stat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95400"/>
            <a:ext cx="30480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38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8307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Declaring </a:t>
            </a:r>
            <a:r>
              <a:rPr lang="en-US" dirty="0" smtClean="0"/>
              <a:t>Arrays: </a:t>
            </a:r>
            <a:r>
              <a:rPr lang="en-US" dirty="0" err="1">
                <a:solidFill>
                  <a:srgbClr val="FF0000"/>
                </a:solidFill>
              </a:rPr>
              <a:t>datatype</a:t>
            </a:r>
            <a:r>
              <a:rPr lang="en-US" dirty="0">
                <a:solidFill>
                  <a:srgbClr val="FF0000"/>
                </a:solidFill>
              </a:rPr>
              <a:t>[] </a:t>
            </a:r>
            <a:r>
              <a:rPr lang="en-US" dirty="0" err="1">
                <a:solidFill>
                  <a:srgbClr val="FF0000"/>
                </a:solidFill>
              </a:rPr>
              <a:t>arrayName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Example: </a:t>
            </a:r>
            <a:r>
              <a:rPr lang="en-US" dirty="0">
                <a:solidFill>
                  <a:srgbClr val="000088"/>
                </a:solidFill>
              </a:rPr>
              <a:t>double</a:t>
            </a:r>
            <a:r>
              <a:rPr lang="en-US" dirty="0">
                <a:solidFill>
                  <a:srgbClr val="666600"/>
                </a:solidFill>
              </a:rPr>
              <a:t>[]</a:t>
            </a:r>
            <a:r>
              <a:rPr lang="en-US" dirty="0">
                <a:solidFill>
                  <a:srgbClr val="000000"/>
                </a:solidFill>
              </a:rPr>
              <a:t> balance</a:t>
            </a:r>
            <a:r>
              <a:rPr lang="en-US" dirty="0" smtClean="0">
                <a:solidFill>
                  <a:srgbClr val="666600"/>
                </a:solidFill>
              </a:rPr>
              <a:t>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Initializing an </a:t>
            </a:r>
            <a:r>
              <a:rPr lang="en-US" dirty="0" smtClean="0"/>
              <a:t>Array: </a:t>
            </a:r>
            <a:r>
              <a:rPr lang="en-US" dirty="0">
                <a:solidFill>
                  <a:srgbClr val="000088"/>
                </a:solidFill>
              </a:rPr>
              <a:t>double</a:t>
            </a:r>
            <a:r>
              <a:rPr lang="en-US" dirty="0">
                <a:solidFill>
                  <a:srgbClr val="666600"/>
                </a:solidFill>
              </a:rPr>
              <a:t>[]</a:t>
            </a:r>
            <a:r>
              <a:rPr lang="en-US" dirty="0">
                <a:solidFill>
                  <a:srgbClr val="000000"/>
                </a:solidFill>
              </a:rPr>
              <a:t> balance 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8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8"/>
                </a:solidFill>
              </a:rPr>
              <a:t>double</a:t>
            </a:r>
            <a:r>
              <a:rPr lang="en-US" dirty="0">
                <a:solidFill>
                  <a:srgbClr val="666600"/>
                </a:solidFill>
              </a:rPr>
              <a:t>[</a:t>
            </a:r>
            <a:r>
              <a:rPr lang="en-US" dirty="0">
                <a:solidFill>
                  <a:srgbClr val="006666"/>
                </a:solidFill>
              </a:rPr>
              <a:t>10</a:t>
            </a:r>
            <a:r>
              <a:rPr lang="en-US" dirty="0">
                <a:solidFill>
                  <a:srgbClr val="666600"/>
                </a:solidFill>
              </a:rPr>
              <a:t>];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Assigning </a:t>
            </a:r>
            <a:r>
              <a:rPr lang="en-US" dirty="0" smtClean="0"/>
              <a:t>Values: 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en-US" sz="2100" dirty="0" smtClean="0">
                <a:solidFill>
                  <a:srgbClr val="000000"/>
                </a:solidFill>
              </a:rPr>
              <a:t>balance</a:t>
            </a:r>
            <a:r>
              <a:rPr lang="en-US" sz="2100" dirty="0" smtClean="0">
                <a:solidFill>
                  <a:srgbClr val="666600"/>
                </a:solidFill>
              </a:rPr>
              <a:t>[</a:t>
            </a:r>
            <a:r>
              <a:rPr lang="en-US" sz="2100" dirty="0" smtClean="0">
                <a:solidFill>
                  <a:srgbClr val="006666"/>
                </a:solidFill>
              </a:rPr>
              <a:t>0</a:t>
            </a:r>
            <a:r>
              <a:rPr lang="en-US" sz="2100" dirty="0">
                <a:solidFill>
                  <a:srgbClr val="666600"/>
                </a:solidFill>
              </a:rPr>
              <a:t>]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>
                <a:solidFill>
                  <a:srgbClr val="666600"/>
                </a:solidFill>
              </a:rPr>
              <a:t>=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>
                <a:solidFill>
                  <a:srgbClr val="006666"/>
                </a:solidFill>
              </a:rPr>
              <a:t>4500.0</a:t>
            </a:r>
            <a:r>
              <a:rPr lang="en-US" sz="2100" dirty="0" smtClean="0">
                <a:solidFill>
                  <a:srgbClr val="666600"/>
                </a:solidFill>
              </a:rPr>
              <a:t>;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en-US" sz="2100" dirty="0" err="1">
                <a:solidFill>
                  <a:srgbClr val="000088"/>
                </a:solidFill>
              </a:rPr>
              <a:t>int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>
                <a:solidFill>
                  <a:srgbClr val="666600"/>
                </a:solidFill>
              </a:rPr>
              <a:t>[]</a:t>
            </a:r>
            <a:r>
              <a:rPr lang="en-US" sz="2100" dirty="0">
                <a:solidFill>
                  <a:srgbClr val="000000"/>
                </a:solidFill>
              </a:rPr>
              <a:t> marks </a:t>
            </a:r>
            <a:r>
              <a:rPr lang="en-US" sz="2100" dirty="0">
                <a:solidFill>
                  <a:srgbClr val="666600"/>
                </a:solidFill>
              </a:rPr>
              <a:t>=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>
                <a:solidFill>
                  <a:srgbClr val="000088"/>
                </a:solidFill>
              </a:rPr>
              <a:t>new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88"/>
                </a:solidFill>
              </a:rPr>
              <a:t>int</a:t>
            </a:r>
            <a:r>
              <a:rPr lang="en-US" sz="2100" dirty="0">
                <a:solidFill>
                  <a:srgbClr val="666600"/>
                </a:solidFill>
              </a:rPr>
              <a:t>[]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>
                <a:solidFill>
                  <a:srgbClr val="666600"/>
                </a:solidFill>
              </a:rPr>
              <a:t>{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>
                <a:solidFill>
                  <a:srgbClr val="006666"/>
                </a:solidFill>
              </a:rPr>
              <a:t>99</a:t>
            </a:r>
            <a:r>
              <a:rPr lang="en-US" sz="2100" dirty="0">
                <a:solidFill>
                  <a:srgbClr val="666600"/>
                </a:solidFill>
              </a:rPr>
              <a:t>,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>
                <a:solidFill>
                  <a:srgbClr val="006666"/>
                </a:solidFill>
              </a:rPr>
              <a:t>98</a:t>
            </a:r>
            <a:r>
              <a:rPr lang="en-US" sz="2100" dirty="0">
                <a:solidFill>
                  <a:srgbClr val="666600"/>
                </a:solidFill>
              </a:rPr>
              <a:t>,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>
                <a:solidFill>
                  <a:srgbClr val="006666"/>
                </a:solidFill>
              </a:rPr>
              <a:t>92</a:t>
            </a:r>
            <a:r>
              <a:rPr lang="en-US" sz="2100" dirty="0">
                <a:solidFill>
                  <a:srgbClr val="666600"/>
                </a:solidFill>
              </a:rPr>
              <a:t>,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>
                <a:solidFill>
                  <a:srgbClr val="006666"/>
                </a:solidFill>
              </a:rPr>
              <a:t>97</a:t>
            </a:r>
            <a:r>
              <a:rPr lang="en-US" sz="2100" dirty="0">
                <a:solidFill>
                  <a:srgbClr val="666600"/>
                </a:solidFill>
              </a:rPr>
              <a:t>,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>
                <a:solidFill>
                  <a:srgbClr val="006666"/>
                </a:solidFill>
              </a:rPr>
              <a:t>95</a:t>
            </a:r>
            <a:r>
              <a:rPr lang="en-US" sz="2100" dirty="0">
                <a:solidFill>
                  <a:srgbClr val="666600"/>
                </a:solidFill>
              </a:rPr>
              <a:t>};</a:t>
            </a:r>
            <a:endParaRPr lang="en-US" sz="2100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80" y="1600200"/>
            <a:ext cx="7307658" cy="1500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08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490696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Access array element: &lt;array-name&gt;[index]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752600"/>
            <a:ext cx="7543800" cy="4038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463550" algn="l"/>
              </a:tabLst>
            </a:pPr>
            <a:r>
              <a:rPr lang="en-US" dirty="0" smtClean="0">
                <a:solidFill>
                  <a:srgbClr val="000088"/>
                </a:solidFill>
              </a:rPr>
              <a:t>	using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System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tabLst>
                <a:tab pos="463550" algn="l"/>
              </a:tabLst>
            </a:pPr>
            <a:r>
              <a:rPr lang="en-US" dirty="0" smtClean="0">
                <a:solidFill>
                  <a:srgbClr val="000088"/>
                </a:solidFill>
              </a:rPr>
              <a:t>	namespace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7F0055"/>
                </a:solidFill>
              </a:rPr>
              <a:t>ArrayApplication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class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7F0055"/>
                </a:solidFill>
              </a:rPr>
              <a:t>MyArray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tabLst>
                <a:tab pos="1377950" algn="l"/>
              </a:tabLst>
            </a:pPr>
            <a:r>
              <a:rPr lang="en-US" dirty="0" smtClean="0">
                <a:solidFill>
                  <a:srgbClr val="000088"/>
                </a:solidFill>
              </a:rPr>
              <a:t>	static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8"/>
                </a:solidFill>
              </a:rPr>
              <a:t>void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Main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0088"/>
                </a:solidFill>
              </a:rPr>
              <a:t>string</a:t>
            </a:r>
            <a:r>
              <a:rPr lang="en-US" dirty="0">
                <a:solidFill>
                  <a:srgbClr val="666600"/>
                </a:solidFill>
              </a:rPr>
              <a:t>[]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args</a:t>
            </a:r>
            <a:r>
              <a:rPr lang="en-US" dirty="0">
                <a:solidFill>
                  <a:srgbClr val="6666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88"/>
                </a:solidFill>
              </a:rPr>
              <a:t>		</a:t>
            </a:r>
            <a:r>
              <a:rPr lang="en-US" dirty="0" err="1" smtClean="0">
                <a:solidFill>
                  <a:srgbClr val="000088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[]</a:t>
            </a:r>
            <a:r>
              <a:rPr lang="en-US" dirty="0">
                <a:solidFill>
                  <a:srgbClr val="000000"/>
                </a:solidFill>
              </a:rPr>
              <a:t> n 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8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88"/>
                </a:solidFill>
              </a:rPr>
              <a:t>int</a:t>
            </a:r>
            <a:r>
              <a:rPr lang="en-US" dirty="0" smtClean="0">
                <a:solidFill>
                  <a:srgbClr val="666600"/>
                </a:solidFill>
              </a:rPr>
              <a:t>[</a:t>
            </a:r>
            <a:r>
              <a:rPr lang="en-US" dirty="0" smtClean="0">
                <a:solidFill>
                  <a:srgbClr val="006666"/>
                </a:solidFill>
              </a:rPr>
              <a:t>3</a:t>
            </a:r>
            <a:r>
              <a:rPr lang="en-US" dirty="0" smtClean="0">
                <a:solidFill>
                  <a:srgbClr val="666600"/>
                </a:solidFill>
              </a:rPr>
              <a:t>] {1, 2, 3};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880000"/>
                </a:solidFill>
              </a:rPr>
              <a:t> 		/* </a:t>
            </a:r>
            <a:r>
              <a:rPr lang="en-US" dirty="0">
                <a:solidFill>
                  <a:srgbClr val="880000"/>
                </a:solidFill>
              </a:rPr>
              <a:t>output each array element's value </a:t>
            </a:r>
            <a:r>
              <a:rPr lang="en-US" dirty="0" smtClean="0">
                <a:solidFill>
                  <a:srgbClr val="880000"/>
                </a:solidFill>
              </a:rPr>
              <a:t>*/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		</a:t>
            </a:r>
            <a:r>
              <a:rPr lang="en-US" dirty="0" smtClean="0">
                <a:solidFill>
                  <a:srgbClr val="000088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666600"/>
                </a:solidFill>
              </a:rPr>
              <a:t>(</a:t>
            </a:r>
            <a:r>
              <a:rPr lang="en-US" dirty="0" err="1">
                <a:solidFill>
                  <a:srgbClr val="000088"/>
                </a:solidFill>
              </a:rPr>
              <a:t>int</a:t>
            </a:r>
            <a:r>
              <a:rPr lang="en-US" dirty="0" smtClean="0">
                <a:solidFill>
                  <a:srgbClr val="6666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j 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6666"/>
                </a:solidFill>
              </a:rPr>
              <a:t>0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j </a:t>
            </a:r>
            <a:r>
              <a:rPr lang="en-US" dirty="0">
                <a:solidFill>
                  <a:srgbClr val="666600"/>
                </a:solidFill>
              </a:rPr>
              <a:t>&lt;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6666"/>
                </a:solidFill>
              </a:rPr>
              <a:t>n.Length</a:t>
            </a:r>
            <a:r>
              <a:rPr lang="en-US" dirty="0" smtClean="0">
                <a:solidFill>
                  <a:srgbClr val="006666"/>
                </a:solidFill>
              </a:rPr>
              <a:t> - 1</a:t>
            </a:r>
            <a:r>
              <a:rPr lang="en-US" dirty="0" smtClean="0">
                <a:solidFill>
                  <a:srgbClr val="666600"/>
                </a:solidFill>
              </a:rPr>
              <a:t>;</a:t>
            </a:r>
            <a:r>
              <a:rPr lang="en-US" dirty="0" smtClean="0">
                <a:solidFill>
                  <a:srgbClr val="000000"/>
                </a:solidFill>
              </a:rPr>
              <a:t>  j</a:t>
            </a:r>
            <a:r>
              <a:rPr lang="en-US" dirty="0">
                <a:solidFill>
                  <a:srgbClr val="666600"/>
                </a:solidFill>
              </a:rPr>
              <a:t>++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tabLst>
                <a:tab pos="2292350" algn="l"/>
              </a:tabLst>
            </a:pPr>
            <a:r>
              <a:rPr lang="en-US" dirty="0" smtClean="0">
                <a:solidFill>
                  <a:srgbClr val="7F0055"/>
                </a:solidFill>
              </a:rPr>
              <a:t>	</a:t>
            </a:r>
            <a:r>
              <a:rPr lang="en-US" dirty="0" err="1" smtClean="0">
                <a:solidFill>
                  <a:srgbClr val="7F0055"/>
                </a:solidFill>
              </a:rPr>
              <a:t>Console</a:t>
            </a:r>
            <a:r>
              <a:rPr lang="en-US" dirty="0" err="1" smtClean="0">
                <a:solidFill>
                  <a:srgbClr val="666600"/>
                </a:solidFill>
              </a:rPr>
              <a:t>.</a:t>
            </a:r>
            <a:r>
              <a:rPr lang="en-US" dirty="0" err="1" smtClean="0">
                <a:solidFill>
                  <a:srgbClr val="7F0055"/>
                </a:solidFill>
              </a:rPr>
              <a:t>WriteLine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"Element[{0}] = {1}"</a:t>
            </a:r>
            <a:r>
              <a:rPr lang="en-US" dirty="0">
                <a:solidFill>
                  <a:srgbClr val="6666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j</a:t>
            </a:r>
            <a:r>
              <a:rPr lang="en-US" dirty="0">
                <a:solidFill>
                  <a:srgbClr val="6666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n</a:t>
            </a:r>
            <a:r>
              <a:rPr lang="en-US" dirty="0">
                <a:solidFill>
                  <a:srgbClr val="6666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666600"/>
                </a:solidFill>
              </a:rPr>
              <a:t>]);</a:t>
            </a:r>
          </a:p>
          <a:p>
            <a:pPr>
              <a:tabLst>
                <a:tab pos="18288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 	</a:t>
            </a:r>
            <a:r>
              <a:rPr lang="en-US" dirty="0" smtClean="0">
                <a:solidFill>
                  <a:srgbClr val="666600"/>
                </a:solidFill>
              </a:rPr>
              <a:t>}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7F0055"/>
                </a:solidFill>
              </a:rPr>
              <a:t>		</a:t>
            </a:r>
            <a:r>
              <a:rPr lang="en-US" dirty="0" err="1" smtClean="0">
                <a:solidFill>
                  <a:srgbClr val="7F0055"/>
                </a:solidFill>
              </a:rPr>
              <a:t>Console</a:t>
            </a:r>
            <a:r>
              <a:rPr lang="en-US" dirty="0" err="1" smtClean="0">
                <a:solidFill>
                  <a:srgbClr val="666600"/>
                </a:solidFill>
              </a:rPr>
              <a:t>.</a:t>
            </a:r>
            <a:r>
              <a:rPr lang="en-US" dirty="0" err="1" smtClean="0">
                <a:solidFill>
                  <a:srgbClr val="7F0055"/>
                </a:solidFill>
              </a:rPr>
              <a:t>ReadKey</a:t>
            </a:r>
            <a:r>
              <a:rPr lang="en-US" dirty="0">
                <a:solidFill>
                  <a:srgbClr val="666600"/>
                </a:solidFill>
              </a:rPr>
              <a:t>();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tabLst>
                <a:tab pos="1377950" algn="l"/>
              </a:tabLst>
            </a:pPr>
            <a:r>
              <a:rPr lang="en-US" dirty="0" smtClean="0">
                <a:solidFill>
                  <a:srgbClr val="666600"/>
                </a:solidFill>
              </a:rPr>
              <a:t>	}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tabLst>
                <a:tab pos="463550" algn="l"/>
                <a:tab pos="914400" algn="l"/>
              </a:tabLst>
            </a:pPr>
            <a:r>
              <a:rPr lang="en-US" dirty="0" smtClean="0">
                <a:solidFill>
                  <a:srgbClr val="666600"/>
                </a:solidFill>
              </a:rPr>
              <a:t>		}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tabLst>
                <a:tab pos="463550" algn="l"/>
              </a:tabLst>
            </a:pPr>
            <a:r>
              <a:rPr lang="en-US" dirty="0" smtClean="0">
                <a:solidFill>
                  <a:srgbClr val="666600"/>
                </a:solidFill>
              </a:rPr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8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948005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r>
              <a:rPr lang="en-US" b="0" dirty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Properties</a:t>
            </a:r>
            <a:r>
              <a:rPr lang="en-US" dirty="0"/>
              <a:t> are named members of classes, structures, and </a:t>
            </a:r>
            <a:r>
              <a:rPr lang="en-US" dirty="0" smtClean="0"/>
              <a:t>interfaces.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Member variables or methods in a class or structures are called </a:t>
            </a:r>
            <a:r>
              <a:rPr lang="en-US" b="1" dirty="0"/>
              <a:t>Fields</a:t>
            </a:r>
            <a:r>
              <a:rPr lang="en-US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Properties are an extension of fields and are accessed using the same </a:t>
            </a:r>
            <a:r>
              <a:rPr lang="en-US" dirty="0" smtClean="0"/>
              <a:t>syntax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Properties do not name the storage locations. Instead, they have </a:t>
            </a:r>
            <a:r>
              <a:rPr lang="en-US" b="1" dirty="0" err="1"/>
              <a:t>accessors</a:t>
            </a:r>
            <a:r>
              <a:rPr lang="en-US" dirty="0"/>
              <a:t> that read, write, or compute their values.</a:t>
            </a:r>
          </a:p>
        </p:txBody>
      </p:sp>
    </p:spTree>
    <p:extLst>
      <p:ext uri="{BB962C8B-B14F-4D97-AF65-F5344CB8AC3E}">
        <p14:creationId xmlns:p14="http://schemas.microsoft.com/office/powerpoint/2010/main" val="134248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48307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Decision making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Loops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Properties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Exercise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1"/>
            <a:ext cx="8458200" cy="487680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 </a:t>
            </a:r>
            <a:r>
              <a:rPr lang="en-US" b="1" dirty="0" err="1"/>
              <a:t>accessor</a:t>
            </a:r>
            <a:r>
              <a:rPr lang="en-US" dirty="0"/>
              <a:t> of a property contains the executable statements that helps in getting (reading or computing) or setting (writing) the property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Ex: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2514600"/>
            <a:ext cx="5715000" cy="3276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0088"/>
                </a:solidFill>
              </a:rPr>
              <a:t>private string _code = “”;</a:t>
            </a:r>
          </a:p>
          <a:p>
            <a:r>
              <a:rPr lang="en-US" sz="1600" dirty="0" smtClean="0">
                <a:solidFill>
                  <a:srgbClr val="000088"/>
                </a:solidFill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88"/>
                </a:solidFill>
              </a:rPr>
              <a:t>string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7F0055"/>
                </a:solidFill>
              </a:rPr>
              <a:t>Code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1600" dirty="0" smtClean="0">
                <a:solidFill>
                  <a:srgbClr val="666600"/>
                </a:solidFill>
              </a:rPr>
              <a:t>{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</a:p>
          <a:p>
            <a:pPr>
              <a:tabLst>
                <a:tab pos="46355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smtClean="0">
                <a:solidFill>
                  <a:srgbClr val="000088"/>
                </a:solidFill>
              </a:rPr>
              <a:t>get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666600"/>
                </a:solidFill>
              </a:rPr>
              <a:t>{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</a:p>
          <a:p>
            <a:pPr>
              <a:tabLst>
                <a:tab pos="46355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smtClean="0">
                <a:solidFill>
                  <a:srgbClr val="000000"/>
                </a:solidFill>
              </a:rPr>
              <a:t>	</a:t>
            </a:r>
            <a:r>
              <a:rPr lang="en-US" sz="1600" dirty="0" smtClean="0">
                <a:solidFill>
                  <a:srgbClr val="000088"/>
                </a:solidFill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</a:rPr>
              <a:t> _code</a:t>
            </a:r>
            <a:r>
              <a:rPr lang="en-US" sz="1600" dirty="0">
                <a:solidFill>
                  <a:srgbClr val="666600"/>
                </a:solidFill>
              </a:rPr>
              <a:t>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en-US" sz="1600" dirty="0" smtClean="0">
              <a:solidFill>
                <a:srgbClr val="000000"/>
              </a:solidFill>
            </a:endParaRPr>
          </a:p>
          <a:p>
            <a:pPr>
              <a:tabLst>
                <a:tab pos="46355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smtClean="0">
                <a:solidFill>
                  <a:srgbClr val="666600"/>
                </a:solidFill>
              </a:rPr>
              <a:t>}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</a:p>
          <a:p>
            <a:pPr>
              <a:tabLst>
                <a:tab pos="46355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smtClean="0">
                <a:solidFill>
                  <a:srgbClr val="000088"/>
                </a:solidFill>
              </a:rPr>
              <a:t>set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666600"/>
                </a:solidFill>
              </a:rPr>
              <a:t>{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en-US" sz="1600" dirty="0" smtClean="0">
              <a:solidFill>
                <a:srgbClr val="000000"/>
              </a:solidFill>
            </a:endParaRPr>
          </a:p>
          <a:p>
            <a:pPr>
              <a:tabLst>
                <a:tab pos="46355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smtClean="0">
                <a:solidFill>
                  <a:srgbClr val="000000"/>
                </a:solidFill>
              </a:rPr>
              <a:t>	_code </a:t>
            </a:r>
            <a:r>
              <a:rPr lang="en-US" sz="1600" dirty="0">
                <a:solidFill>
                  <a:srgbClr val="666600"/>
                </a:solidFill>
              </a:rPr>
              <a:t>=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88"/>
                </a:solidFill>
              </a:rPr>
              <a:t>value</a:t>
            </a:r>
            <a:r>
              <a:rPr lang="en-US" sz="1600" dirty="0">
                <a:solidFill>
                  <a:srgbClr val="666600"/>
                </a:solidFill>
              </a:rPr>
              <a:t>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en-US" sz="1600" dirty="0" smtClean="0">
              <a:solidFill>
                <a:srgbClr val="000000"/>
              </a:solidFill>
            </a:endParaRPr>
          </a:p>
          <a:p>
            <a:pPr>
              <a:tabLst>
                <a:tab pos="46355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smtClean="0">
                <a:solidFill>
                  <a:srgbClr val="666600"/>
                </a:solidFill>
              </a:rPr>
              <a:t>}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</a:p>
          <a:p>
            <a:pPr>
              <a:tabLst>
                <a:tab pos="463550" algn="l"/>
              </a:tabLst>
            </a:pPr>
            <a:r>
              <a:rPr lang="en-US" sz="1600" dirty="0" smtClean="0">
                <a:solidFill>
                  <a:srgbClr val="666600"/>
                </a:solidFill>
              </a:rPr>
              <a:t>}</a:t>
            </a:r>
            <a:endParaRPr lang="en-US" sz="1500" dirty="0"/>
          </a:p>
        </p:txBody>
      </p:sp>
      <p:sp>
        <p:nvSpPr>
          <p:cNvPr id="9" name="Oval Callout 8"/>
          <p:cNvSpPr/>
          <p:nvPr/>
        </p:nvSpPr>
        <p:spPr>
          <a:xfrm>
            <a:off x="4343400" y="2514600"/>
            <a:ext cx="2743200" cy="1143000"/>
          </a:xfrm>
          <a:prstGeom prst="wedgeEllipseCallout">
            <a:avLst>
              <a:gd name="adj1" fmla="val -66007"/>
              <a:gd name="adj2" fmla="val -128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Can not access this field from another class.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5076398" y="3926006"/>
            <a:ext cx="1877704" cy="1066800"/>
          </a:xfrm>
          <a:prstGeom prst="wedgeEllipseCallout">
            <a:avLst>
              <a:gd name="adj1" fmla="val -98113"/>
              <a:gd name="adj2" fmla="val -2868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Accessor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266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490696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r>
              <a:rPr lang="en-US" sz="1500" dirty="0">
                <a:solidFill>
                  <a:srgbClr val="000088"/>
                </a:solidFill>
              </a:rPr>
              <a:t>using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7F0055"/>
                </a:solidFill>
              </a:rPr>
              <a:t>System</a:t>
            </a:r>
            <a:r>
              <a:rPr lang="en-US" sz="1500" dirty="0">
                <a:solidFill>
                  <a:srgbClr val="666600"/>
                </a:solidFill>
              </a:rPr>
              <a:t>;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sz="1500" dirty="0" smtClean="0">
              <a:solidFill>
                <a:srgbClr val="000000"/>
              </a:solidFill>
            </a:endParaRPr>
          </a:p>
          <a:p>
            <a:r>
              <a:rPr lang="en-US" sz="1500" dirty="0" smtClean="0">
                <a:solidFill>
                  <a:srgbClr val="000088"/>
                </a:solidFill>
              </a:rPr>
              <a:t>namespace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err="1" smtClean="0">
                <a:solidFill>
                  <a:srgbClr val="7F0055"/>
                </a:solidFill>
              </a:rPr>
              <a:t>PropertiesUsage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666600"/>
                </a:solidFill>
              </a:rPr>
              <a:t>{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sz="1500" dirty="0" smtClean="0">
              <a:solidFill>
                <a:srgbClr val="000000"/>
              </a:solidFill>
            </a:endParaRPr>
          </a:p>
          <a:p>
            <a:pPr>
              <a:tabLst>
                <a:tab pos="463550" algn="l"/>
              </a:tabLst>
            </a:pPr>
            <a:r>
              <a:rPr lang="en-US" sz="1500" dirty="0">
                <a:solidFill>
                  <a:srgbClr val="000088"/>
                </a:solidFill>
              </a:rPr>
              <a:t>	</a:t>
            </a:r>
            <a:r>
              <a:rPr lang="en-US" sz="1500" dirty="0" smtClean="0">
                <a:solidFill>
                  <a:srgbClr val="000088"/>
                </a:solidFill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7F0055"/>
                </a:solidFill>
              </a:rPr>
              <a:t>Student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666600"/>
                </a:solidFill>
              </a:rPr>
              <a:t>{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sz="1500" dirty="0" smtClean="0">
              <a:solidFill>
                <a:srgbClr val="000000"/>
              </a:solidFill>
            </a:endParaRPr>
          </a:p>
          <a:p>
            <a:pPr>
              <a:tabLst>
                <a:tab pos="736600" algn="l"/>
              </a:tabLst>
            </a:pPr>
            <a:r>
              <a:rPr lang="en-US" sz="1500" dirty="0" smtClean="0">
                <a:solidFill>
                  <a:srgbClr val="000088"/>
                </a:solidFill>
              </a:rPr>
              <a:t>	</a:t>
            </a:r>
            <a:r>
              <a:rPr lang="en-US" sz="1600" dirty="0">
                <a:solidFill>
                  <a:srgbClr val="000088"/>
                </a:solidFill>
              </a:rPr>
              <a:t> </a:t>
            </a:r>
            <a:r>
              <a:rPr lang="en-US" sz="1500" dirty="0">
                <a:solidFill>
                  <a:srgbClr val="000088"/>
                </a:solidFill>
              </a:rPr>
              <a:t>private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000088"/>
                </a:solidFill>
              </a:rPr>
              <a:t>string</a:t>
            </a:r>
            <a:r>
              <a:rPr lang="en-US" sz="1500" dirty="0">
                <a:solidFill>
                  <a:srgbClr val="000000"/>
                </a:solidFill>
              </a:rPr>
              <a:t> name </a:t>
            </a:r>
            <a:r>
              <a:rPr lang="en-US" sz="1500" dirty="0">
                <a:solidFill>
                  <a:srgbClr val="666600"/>
                </a:solidFill>
              </a:rPr>
              <a:t>=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008800"/>
                </a:solidFill>
              </a:rPr>
              <a:t>“”</a:t>
            </a:r>
            <a:r>
              <a:rPr lang="en-US" sz="1500" dirty="0" smtClean="0">
                <a:solidFill>
                  <a:srgbClr val="666600"/>
                </a:solidFill>
              </a:rPr>
              <a:t>;</a:t>
            </a:r>
          </a:p>
          <a:p>
            <a:pPr>
              <a:tabLst>
                <a:tab pos="736600" algn="l"/>
              </a:tabLst>
            </a:pPr>
            <a:r>
              <a:rPr lang="en-US" sz="1500" dirty="0">
                <a:solidFill>
                  <a:srgbClr val="666600"/>
                </a:solidFill>
              </a:rPr>
              <a:t>	</a:t>
            </a:r>
            <a:r>
              <a:rPr lang="en-US" sz="1600" dirty="0">
                <a:solidFill>
                  <a:srgbClr val="880000"/>
                </a:solidFill>
              </a:rPr>
              <a:t> // Declare a Name property of type string</a:t>
            </a:r>
            <a:r>
              <a:rPr lang="en-US" sz="1600" dirty="0" smtClean="0">
                <a:solidFill>
                  <a:srgbClr val="880000"/>
                </a:solidFill>
              </a:rPr>
              <a:t>:</a:t>
            </a:r>
            <a:endParaRPr lang="en-US" sz="1600" dirty="0" smtClean="0">
              <a:solidFill>
                <a:srgbClr val="000000"/>
              </a:solidFill>
            </a:endParaRPr>
          </a:p>
          <a:p>
            <a:pPr>
              <a:tabLst>
                <a:tab pos="7366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smtClean="0">
                <a:solidFill>
                  <a:srgbClr val="000088"/>
                </a:solidFill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88"/>
                </a:solidFill>
              </a:rPr>
              <a:t>string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7F0055"/>
                </a:solidFill>
              </a:rPr>
              <a:t>Name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666600"/>
                </a:solidFill>
              </a:rPr>
              <a:t>{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en-US" sz="1600" dirty="0" smtClean="0">
              <a:solidFill>
                <a:srgbClr val="000000"/>
              </a:solidFill>
            </a:endParaRPr>
          </a:p>
          <a:p>
            <a:pPr>
              <a:tabLst>
                <a:tab pos="736600" algn="l"/>
                <a:tab pos="968375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smtClean="0">
                <a:solidFill>
                  <a:srgbClr val="000088"/>
                </a:solidFill>
              </a:rPr>
              <a:t>get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666600"/>
                </a:solidFill>
              </a:rPr>
              <a:t>{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en-US" sz="1600" dirty="0" smtClean="0">
              <a:solidFill>
                <a:srgbClr val="000000"/>
              </a:solidFill>
            </a:endParaRPr>
          </a:p>
          <a:p>
            <a:pPr>
              <a:tabLst>
                <a:tab pos="736600" algn="l"/>
                <a:tab pos="1433513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smtClean="0">
                <a:solidFill>
                  <a:srgbClr val="000000"/>
                </a:solidFill>
              </a:rPr>
              <a:t>	</a:t>
            </a:r>
            <a:r>
              <a:rPr lang="en-US" sz="1600" dirty="0" smtClean="0">
                <a:solidFill>
                  <a:srgbClr val="000088"/>
                </a:solidFill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name</a:t>
            </a:r>
            <a:r>
              <a:rPr lang="en-US" sz="1600" dirty="0">
                <a:solidFill>
                  <a:srgbClr val="666600"/>
                </a:solidFill>
              </a:rPr>
              <a:t>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en-US" sz="1600" dirty="0" smtClean="0">
              <a:solidFill>
                <a:srgbClr val="000000"/>
              </a:solidFill>
            </a:endParaRPr>
          </a:p>
          <a:p>
            <a:pPr>
              <a:tabLst>
                <a:tab pos="736600" algn="l"/>
                <a:tab pos="968375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smtClean="0">
                <a:solidFill>
                  <a:srgbClr val="000000"/>
                </a:solidFill>
              </a:rPr>
              <a:t>	</a:t>
            </a:r>
            <a:r>
              <a:rPr lang="en-US" sz="1600" dirty="0" smtClean="0">
                <a:solidFill>
                  <a:srgbClr val="666600"/>
                </a:solidFill>
              </a:rPr>
              <a:t>}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88"/>
                </a:solidFill>
              </a:rPr>
              <a:t>set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666600"/>
                </a:solidFill>
              </a:rPr>
              <a:t>{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en-US" sz="1600" dirty="0" smtClean="0">
              <a:solidFill>
                <a:srgbClr val="000000"/>
              </a:solidFill>
            </a:endParaRPr>
          </a:p>
          <a:p>
            <a:pPr>
              <a:tabLst>
                <a:tab pos="736600" algn="l"/>
                <a:tab pos="968375" algn="l"/>
                <a:tab pos="1433513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smtClean="0">
                <a:solidFill>
                  <a:srgbClr val="000000"/>
                </a:solidFill>
              </a:rPr>
              <a:t>		name </a:t>
            </a:r>
            <a:r>
              <a:rPr lang="en-US" sz="1600" dirty="0">
                <a:solidFill>
                  <a:srgbClr val="666600"/>
                </a:solidFill>
              </a:rPr>
              <a:t>=</a:t>
            </a:r>
            <a:r>
              <a:rPr lang="en-US" sz="1600" dirty="0">
                <a:solidFill>
                  <a:srgbClr val="000000"/>
                </a:solidFill>
              </a:rPr>
              <a:t> value</a:t>
            </a:r>
            <a:r>
              <a:rPr lang="en-US" sz="1600" dirty="0">
                <a:solidFill>
                  <a:srgbClr val="666600"/>
                </a:solidFill>
              </a:rPr>
              <a:t>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en-US" sz="1600" dirty="0" smtClean="0">
              <a:solidFill>
                <a:srgbClr val="000000"/>
              </a:solidFill>
            </a:endParaRPr>
          </a:p>
          <a:p>
            <a:pPr>
              <a:tabLst>
                <a:tab pos="736600" algn="l"/>
                <a:tab pos="968375" algn="l"/>
                <a:tab pos="1433513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smtClean="0">
                <a:solidFill>
                  <a:srgbClr val="000000"/>
                </a:solidFill>
              </a:rPr>
              <a:t>	</a:t>
            </a:r>
            <a:r>
              <a:rPr lang="en-US" sz="1600" dirty="0" smtClean="0">
                <a:solidFill>
                  <a:srgbClr val="666600"/>
                </a:solidFill>
              </a:rPr>
              <a:t>}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</a:p>
          <a:p>
            <a:pPr>
              <a:tabLst>
                <a:tab pos="736600" algn="l"/>
                <a:tab pos="968375" algn="l"/>
                <a:tab pos="1433513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smtClean="0">
                <a:solidFill>
                  <a:srgbClr val="666600"/>
                </a:solidFill>
              </a:rPr>
              <a:t>}</a:t>
            </a:r>
            <a:endParaRPr lang="en-US" sz="1500" dirty="0" smtClean="0">
              <a:solidFill>
                <a:srgbClr val="000000"/>
              </a:solidFill>
            </a:endParaRPr>
          </a:p>
          <a:p>
            <a:pPr>
              <a:tabLst>
                <a:tab pos="463550" algn="l"/>
              </a:tabLst>
            </a:pPr>
            <a:r>
              <a:rPr lang="en-US" sz="1500" dirty="0" smtClean="0">
                <a:solidFill>
                  <a:srgbClr val="666600"/>
                </a:solidFill>
              </a:rPr>
              <a:t>	}</a:t>
            </a:r>
          </a:p>
          <a:p>
            <a:pPr>
              <a:tabLst>
                <a:tab pos="463550" algn="l"/>
              </a:tabLst>
            </a:pPr>
            <a:r>
              <a:rPr lang="en-US" sz="1500" dirty="0">
                <a:solidFill>
                  <a:srgbClr val="666600"/>
                </a:solidFill>
              </a:rPr>
              <a:t>	</a:t>
            </a:r>
            <a:r>
              <a:rPr lang="en-US" sz="1500" dirty="0">
                <a:solidFill>
                  <a:srgbClr val="000088"/>
                </a:solidFill>
              </a:rPr>
              <a:t> class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7F0055"/>
                </a:solidFill>
              </a:rPr>
              <a:t>Demo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666600"/>
                </a:solidFill>
              </a:rPr>
              <a:t>{</a:t>
            </a:r>
          </a:p>
          <a:p>
            <a:pPr>
              <a:tabLst>
                <a:tab pos="736600" algn="l"/>
              </a:tabLst>
            </a:pPr>
            <a:r>
              <a:rPr lang="en-US" sz="1500" dirty="0">
                <a:solidFill>
                  <a:srgbClr val="666600"/>
                </a:solidFill>
              </a:rPr>
              <a:t>	</a:t>
            </a:r>
            <a:r>
              <a:rPr lang="en-US" sz="1500" dirty="0" smtClean="0">
                <a:solidFill>
                  <a:srgbClr val="666600"/>
                </a:solidFill>
              </a:rPr>
              <a:t>	</a:t>
            </a:r>
            <a:r>
              <a:rPr lang="en-US" sz="1500" dirty="0">
                <a:solidFill>
                  <a:srgbClr val="000088"/>
                </a:solidFill>
              </a:rPr>
              <a:t> static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000088"/>
                </a:solidFill>
              </a:rPr>
              <a:t>void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7F0055"/>
                </a:solidFill>
              </a:rPr>
              <a:t>Main</a:t>
            </a:r>
            <a:r>
              <a:rPr lang="en-US" sz="1500" dirty="0">
                <a:solidFill>
                  <a:srgbClr val="666600"/>
                </a:solidFill>
              </a:rPr>
              <a:t>(</a:t>
            </a:r>
            <a:r>
              <a:rPr lang="en-US" sz="1500" dirty="0">
                <a:solidFill>
                  <a:srgbClr val="000088"/>
                </a:solidFill>
              </a:rPr>
              <a:t>string</a:t>
            </a:r>
            <a:r>
              <a:rPr lang="en-US" sz="1500" dirty="0">
                <a:solidFill>
                  <a:srgbClr val="666600"/>
                </a:solidFill>
              </a:rPr>
              <a:t>[]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args</a:t>
            </a:r>
            <a:r>
              <a:rPr lang="en-US" sz="1500" dirty="0">
                <a:solidFill>
                  <a:srgbClr val="666600"/>
                </a:solidFill>
              </a:rPr>
              <a:t>)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666600"/>
                </a:solidFill>
              </a:rPr>
              <a:t>{</a:t>
            </a:r>
            <a:endParaRPr lang="en-US" sz="1500" dirty="0">
              <a:solidFill>
                <a:srgbClr val="000000"/>
              </a:solidFill>
            </a:endParaRPr>
          </a:p>
          <a:p>
            <a:pPr marL="914400" lvl="2" indent="0">
              <a:buNone/>
              <a:tabLst>
                <a:tab pos="736600" algn="l"/>
                <a:tab pos="1023938" algn="l"/>
              </a:tabLst>
            </a:pPr>
            <a:r>
              <a:rPr lang="en-US" sz="1500" dirty="0">
                <a:solidFill>
                  <a:srgbClr val="000088"/>
                </a:solidFill>
              </a:rPr>
              <a:t>	</a:t>
            </a:r>
            <a:r>
              <a:rPr lang="en-US" sz="1500" dirty="0" smtClean="0">
                <a:solidFill>
                  <a:srgbClr val="000088"/>
                </a:solidFill>
              </a:rPr>
              <a:t>  </a:t>
            </a:r>
            <a:r>
              <a:rPr lang="en-US" sz="1500" dirty="0" smtClean="0"/>
              <a:t>Student</a:t>
            </a:r>
            <a:r>
              <a:rPr lang="en-US" sz="1500" dirty="0" smtClean="0">
                <a:solidFill>
                  <a:srgbClr val="000088"/>
                </a:solidFill>
              </a:rPr>
              <a:t> </a:t>
            </a:r>
            <a:r>
              <a:rPr lang="en-US" sz="1500" dirty="0" err="1" smtClean="0"/>
              <a:t>st</a:t>
            </a:r>
            <a:r>
              <a:rPr lang="en-US" sz="1500" dirty="0" smtClean="0">
                <a:solidFill>
                  <a:srgbClr val="000088"/>
                </a:solidFill>
              </a:rPr>
              <a:t> = new </a:t>
            </a:r>
            <a:r>
              <a:rPr lang="en-US" sz="1500" dirty="0" smtClean="0"/>
              <a:t>Student</a:t>
            </a:r>
            <a:r>
              <a:rPr lang="en-US" sz="1500" dirty="0" smtClean="0">
                <a:solidFill>
                  <a:srgbClr val="000088"/>
                </a:solidFill>
              </a:rPr>
              <a:t>();</a:t>
            </a:r>
          </a:p>
          <a:p>
            <a:pPr marL="914400" lvl="2" indent="0">
              <a:buNone/>
              <a:tabLst>
                <a:tab pos="736600" algn="l"/>
                <a:tab pos="1146175" algn="l"/>
              </a:tabLst>
            </a:pPr>
            <a:r>
              <a:rPr lang="en-US" sz="1500" dirty="0" smtClean="0">
                <a:solidFill>
                  <a:srgbClr val="000088"/>
                </a:solidFill>
              </a:rPr>
              <a:t>     </a:t>
            </a:r>
            <a:r>
              <a:rPr lang="en-US" sz="1500" dirty="0" err="1" smtClean="0">
                <a:solidFill>
                  <a:srgbClr val="000088"/>
                </a:solidFill>
              </a:rPr>
              <a:t>st.Name</a:t>
            </a:r>
            <a:r>
              <a:rPr lang="en-US" sz="1500" dirty="0" smtClean="0">
                <a:solidFill>
                  <a:srgbClr val="000088"/>
                </a:solidFill>
              </a:rPr>
              <a:t> = “</a:t>
            </a:r>
            <a:r>
              <a:rPr lang="en-US" sz="1500" dirty="0" smtClean="0">
                <a:solidFill>
                  <a:srgbClr val="FF0000"/>
                </a:solidFill>
              </a:rPr>
              <a:t>Nguyen Van A</a:t>
            </a:r>
            <a:r>
              <a:rPr lang="en-US" sz="1500" dirty="0" smtClean="0">
                <a:solidFill>
                  <a:srgbClr val="000088"/>
                </a:solidFill>
              </a:rPr>
              <a:t>”;</a:t>
            </a:r>
            <a:endParaRPr lang="en-US" sz="1500" dirty="0" smtClean="0">
              <a:solidFill>
                <a:srgbClr val="000000"/>
              </a:solidFill>
            </a:endParaRPr>
          </a:p>
          <a:p>
            <a:pPr marL="914400" lvl="2" indent="0">
              <a:buNone/>
              <a:tabLst>
                <a:tab pos="736600" algn="l"/>
                <a:tab pos="1146175" algn="l"/>
              </a:tabLst>
            </a:pPr>
            <a:r>
              <a:rPr lang="en-US" sz="1500" dirty="0" smtClean="0">
                <a:solidFill>
                  <a:srgbClr val="666600"/>
                </a:solidFill>
              </a:rPr>
              <a:t> }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endParaRPr lang="en-US" sz="1500" dirty="0" smtClean="0">
              <a:solidFill>
                <a:srgbClr val="666600"/>
              </a:solidFill>
            </a:endParaRPr>
          </a:p>
          <a:p>
            <a:pPr>
              <a:tabLst>
                <a:tab pos="463550" algn="l"/>
              </a:tabLst>
            </a:pPr>
            <a:r>
              <a:rPr lang="en-US" sz="1500" dirty="0">
                <a:solidFill>
                  <a:srgbClr val="666600"/>
                </a:solidFill>
              </a:rPr>
              <a:t>	</a:t>
            </a:r>
            <a:r>
              <a:rPr lang="en-US" sz="1500" dirty="0" smtClean="0">
                <a:solidFill>
                  <a:srgbClr val="666600"/>
                </a:solidFill>
              </a:rPr>
              <a:t>}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1500" dirty="0" smtClean="0">
                <a:solidFill>
                  <a:srgbClr val="666600"/>
                </a:solidFill>
              </a:rPr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87134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1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6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333947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…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49529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64943"/>
            <a:ext cx="315490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8440" y="1295400"/>
            <a:ext cx="5334000" cy="21745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88"/>
                </a:solidFill>
              </a:rPr>
              <a:t>if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boolean_expression</a:t>
            </a:r>
            <a:r>
              <a:rPr lang="en-US" dirty="0">
                <a:solidFill>
                  <a:srgbClr val="6666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666600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tabLst>
                <a:tab pos="46355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880000"/>
                </a:solidFill>
              </a:rPr>
              <a:t>/* </a:t>
            </a:r>
            <a:r>
              <a:rPr lang="en-US" dirty="0">
                <a:solidFill>
                  <a:srgbClr val="880000"/>
                </a:solidFill>
              </a:rPr>
              <a:t>statement(s) will execute if the </a:t>
            </a:r>
            <a:r>
              <a:rPr lang="en-US" dirty="0" err="1">
                <a:solidFill>
                  <a:srgbClr val="880000"/>
                </a:solidFill>
              </a:rPr>
              <a:t>boolean</a:t>
            </a:r>
            <a:r>
              <a:rPr lang="en-US" dirty="0">
                <a:solidFill>
                  <a:srgbClr val="880000"/>
                </a:solidFill>
              </a:rPr>
              <a:t> </a:t>
            </a:r>
            <a:r>
              <a:rPr lang="en-US" dirty="0" smtClean="0">
                <a:solidFill>
                  <a:srgbClr val="880000"/>
                </a:solidFill>
              </a:rPr>
              <a:t>			expression </a:t>
            </a:r>
            <a:r>
              <a:rPr lang="en-US" dirty="0">
                <a:solidFill>
                  <a:srgbClr val="880000"/>
                </a:solidFill>
              </a:rPr>
              <a:t>is true */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tabLst>
                <a:tab pos="463550" algn="l"/>
              </a:tabLst>
            </a:pPr>
            <a:r>
              <a:rPr lang="en-US" dirty="0" smtClean="0">
                <a:solidFill>
                  <a:srgbClr val="666600"/>
                </a:solidFill>
              </a:rPr>
              <a:t>}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tabLst>
                <a:tab pos="463550" algn="l"/>
              </a:tabLst>
            </a:pPr>
            <a:r>
              <a:rPr lang="en-US" dirty="0" smtClean="0">
                <a:solidFill>
                  <a:srgbClr val="000088"/>
                </a:solidFill>
              </a:rPr>
              <a:t>else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tabLst>
                <a:tab pos="46355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880000"/>
                </a:solidFill>
              </a:rPr>
              <a:t>/* </a:t>
            </a:r>
            <a:r>
              <a:rPr lang="en-US" dirty="0">
                <a:solidFill>
                  <a:srgbClr val="880000"/>
                </a:solidFill>
              </a:rPr>
              <a:t>statement(s) will execute if the </a:t>
            </a:r>
            <a:r>
              <a:rPr lang="en-US" dirty="0" err="1">
                <a:solidFill>
                  <a:srgbClr val="880000"/>
                </a:solidFill>
              </a:rPr>
              <a:t>boolean</a:t>
            </a:r>
            <a:r>
              <a:rPr lang="en-US" dirty="0">
                <a:solidFill>
                  <a:srgbClr val="880000"/>
                </a:solidFill>
              </a:rPr>
              <a:t> </a:t>
            </a:r>
            <a:r>
              <a:rPr lang="en-US" dirty="0" smtClean="0">
                <a:solidFill>
                  <a:srgbClr val="880000"/>
                </a:solidFill>
              </a:rPr>
              <a:t>			expression </a:t>
            </a:r>
            <a:r>
              <a:rPr lang="en-US" dirty="0">
                <a:solidFill>
                  <a:srgbClr val="880000"/>
                </a:solidFill>
              </a:rPr>
              <a:t>is false </a:t>
            </a:r>
            <a:r>
              <a:rPr lang="en-US" dirty="0" smtClean="0">
                <a:solidFill>
                  <a:srgbClr val="880000"/>
                </a:solidFill>
              </a:rPr>
              <a:t>*/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tabLst>
                <a:tab pos="463550" algn="l"/>
              </a:tabLst>
            </a:pPr>
            <a:r>
              <a:rPr lang="en-US" dirty="0" smtClean="0">
                <a:solidFill>
                  <a:srgbClr val="666600"/>
                </a:solidFill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8440" y="3657600"/>
            <a:ext cx="5334000" cy="2438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88"/>
                </a:solidFill>
              </a:rPr>
              <a:t>p</a:t>
            </a:r>
            <a:r>
              <a:rPr lang="en-US" dirty="0" smtClean="0">
                <a:solidFill>
                  <a:srgbClr val="000088"/>
                </a:solidFill>
              </a:rPr>
              <a:t>ublic void Sub (</a:t>
            </a:r>
            <a:r>
              <a:rPr lang="en-US" dirty="0" err="1" smtClean="0">
                <a:solidFill>
                  <a:srgbClr val="000088"/>
                </a:solidFill>
              </a:rPr>
              <a:t>int</a:t>
            </a:r>
            <a:r>
              <a:rPr lang="en-US" dirty="0" smtClean="0">
                <a:solidFill>
                  <a:srgbClr val="000088"/>
                </a:solidFill>
              </a:rPr>
              <a:t> a, </a:t>
            </a:r>
            <a:r>
              <a:rPr lang="en-US" dirty="0" err="1" smtClean="0">
                <a:solidFill>
                  <a:srgbClr val="000088"/>
                </a:solidFill>
              </a:rPr>
              <a:t>int</a:t>
            </a:r>
            <a:r>
              <a:rPr lang="en-US" dirty="0" smtClean="0">
                <a:solidFill>
                  <a:srgbClr val="000088"/>
                </a:solidFill>
              </a:rPr>
              <a:t> b){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000088"/>
                </a:solidFill>
              </a:rPr>
              <a:t>	</a:t>
            </a:r>
            <a:r>
              <a:rPr lang="en-US" dirty="0" err="1" smtClean="0">
                <a:solidFill>
                  <a:srgbClr val="000088"/>
                </a:solidFill>
              </a:rPr>
              <a:t>int</a:t>
            </a:r>
            <a:r>
              <a:rPr lang="en-US" dirty="0" smtClean="0">
                <a:solidFill>
                  <a:srgbClr val="000088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result = 0</a:t>
            </a:r>
            <a:r>
              <a:rPr lang="en-US" dirty="0" smtClean="0">
                <a:solidFill>
                  <a:srgbClr val="000088"/>
                </a:solidFill>
              </a:rPr>
              <a:t>; </a:t>
            </a:r>
            <a:endParaRPr lang="en-US" dirty="0">
              <a:solidFill>
                <a:srgbClr val="666600"/>
              </a:solidFill>
            </a:endParaRPr>
          </a:p>
          <a:p>
            <a:pPr lvl="1"/>
            <a:r>
              <a:rPr lang="en-US" dirty="0" smtClean="0">
                <a:solidFill>
                  <a:srgbClr val="000088"/>
                </a:solidFill>
              </a:rPr>
              <a:t>if</a:t>
            </a:r>
            <a:r>
              <a:rPr lang="en-US" dirty="0" smtClean="0">
                <a:solidFill>
                  <a:srgbClr val="666600"/>
                </a:solidFill>
              </a:rPr>
              <a:t>(a &gt; b)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666600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>
              <a:tabLst>
                <a:tab pos="46355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result</a:t>
            </a:r>
            <a:r>
              <a:rPr lang="en-US" dirty="0" smtClean="0">
                <a:solidFill>
                  <a:srgbClr val="000000"/>
                </a:solidFill>
              </a:rPr>
              <a:t> = a - b;</a:t>
            </a:r>
          </a:p>
          <a:p>
            <a:pPr lvl="1">
              <a:tabLst>
                <a:tab pos="463550" algn="l"/>
              </a:tabLst>
            </a:pPr>
            <a:r>
              <a:rPr lang="en-US" dirty="0" smtClean="0">
                <a:solidFill>
                  <a:srgbClr val="666600"/>
                </a:solidFill>
              </a:rPr>
              <a:t>}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>
              <a:tabLst>
                <a:tab pos="463550" algn="l"/>
              </a:tabLst>
            </a:pPr>
            <a:r>
              <a:rPr lang="en-US" dirty="0" smtClean="0">
                <a:solidFill>
                  <a:srgbClr val="000088"/>
                </a:solidFill>
              </a:rPr>
              <a:t>else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tabLst>
                <a:tab pos="46355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result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b </a:t>
            </a:r>
            <a:r>
              <a:rPr lang="en-US" dirty="0" smtClean="0">
                <a:solidFill>
                  <a:srgbClr val="000000"/>
                </a:solidFill>
              </a:rPr>
              <a:t>- </a:t>
            </a:r>
            <a:r>
              <a:rPr lang="en-US" dirty="0">
                <a:solidFill>
                  <a:srgbClr val="000000"/>
                </a:solidFill>
              </a:rPr>
              <a:t>a;</a:t>
            </a:r>
          </a:p>
          <a:p>
            <a:pPr lvl="1">
              <a:tabLst>
                <a:tab pos="463550" algn="l"/>
              </a:tabLst>
            </a:pPr>
            <a:r>
              <a:rPr lang="en-US" dirty="0">
                <a:solidFill>
                  <a:srgbClr val="666600"/>
                </a:solidFill>
              </a:rPr>
              <a:t>}</a:t>
            </a:r>
            <a:endParaRPr lang="en-US" dirty="0" smtClean="0">
              <a:solidFill>
                <a:srgbClr val="666600"/>
              </a:solidFill>
            </a:endParaRPr>
          </a:p>
          <a:p>
            <a:pPr marL="0" lvl="1">
              <a:tabLst>
                <a:tab pos="463550" algn="l"/>
              </a:tabLst>
            </a:pPr>
            <a:r>
              <a:rPr lang="en-US" dirty="0" smtClean="0">
                <a:solidFill>
                  <a:srgbClr val="666600"/>
                </a:solidFill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4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83076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1371600"/>
            <a:ext cx="333436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1" y="1828800"/>
            <a:ext cx="5334000" cy="36575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88"/>
                </a:solidFill>
              </a:rPr>
              <a:t>switch</a:t>
            </a:r>
            <a:r>
              <a:rPr lang="en-US" dirty="0">
                <a:solidFill>
                  <a:schemeClr val="tx1"/>
                </a:solidFill>
              </a:rPr>
              <a:t>(expression){</a:t>
            </a:r>
          </a:p>
          <a:p>
            <a:r>
              <a:rPr lang="en-US" dirty="0">
                <a:solidFill>
                  <a:srgbClr val="000088"/>
                </a:solidFill>
              </a:rPr>
              <a:t>    case </a:t>
            </a:r>
            <a:r>
              <a:rPr lang="en-US" dirty="0">
                <a:solidFill>
                  <a:schemeClr val="tx1"/>
                </a:solidFill>
              </a:rPr>
              <a:t>constant-expression  :</a:t>
            </a:r>
          </a:p>
          <a:p>
            <a:r>
              <a:rPr lang="en-US" dirty="0">
                <a:solidFill>
                  <a:srgbClr val="000088"/>
                </a:solidFill>
              </a:rPr>
              <a:t>       </a:t>
            </a:r>
            <a:r>
              <a:rPr lang="en-US" dirty="0">
                <a:solidFill>
                  <a:schemeClr val="tx1"/>
                </a:solidFill>
              </a:rPr>
              <a:t>statement(s);</a:t>
            </a:r>
          </a:p>
          <a:p>
            <a:r>
              <a:rPr lang="en-US" dirty="0">
                <a:solidFill>
                  <a:srgbClr val="000088"/>
                </a:solidFill>
              </a:rPr>
              <a:t>       break;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/* optional */</a:t>
            </a:r>
          </a:p>
          <a:p>
            <a:r>
              <a:rPr lang="en-US" dirty="0">
                <a:solidFill>
                  <a:srgbClr val="000088"/>
                </a:solidFill>
              </a:rPr>
              <a:t>    case </a:t>
            </a:r>
            <a:r>
              <a:rPr lang="en-US" dirty="0">
                <a:solidFill>
                  <a:schemeClr val="tx1"/>
                </a:solidFill>
              </a:rPr>
              <a:t>constant-expression  :</a:t>
            </a:r>
          </a:p>
          <a:p>
            <a:r>
              <a:rPr lang="en-US" dirty="0">
                <a:solidFill>
                  <a:srgbClr val="000088"/>
                </a:solidFill>
              </a:rPr>
              <a:t>      </a:t>
            </a:r>
            <a:r>
              <a:rPr lang="en-US" dirty="0">
                <a:solidFill>
                  <a:schemeClr val="tx1"/>
                </a:solidFill>
              </a:rPr>
              <a:t> statement(s);</a:t>
            </a:r>
          </a:p>
          <a:p>
            <a:r>
              <a:rPr lang="en-US" dirty="0">
                <a:solidFill>
                  <a:srgbClr val="000088"/>
                </a:solidFill>
              </a:rPr>
              <a:t>       break;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/* optional */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</a:t>
            </a:r>
          </a:p>
          <a:p>
            <a:r>
              <a:rPr lang="en-US" dirty="0">
                <a:solidFill>
                  <a:srgbClr val="000088"/>
                </a:solidFill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/* you can have any number of case statements */</a:t>
            </a:r>
          </a:p>
          <a:p>
            <a:r>
              <a:rPr lang="en-US" dirty="0">
                <a:solidFill>
                  <a:srgbClr val="000088"/>
                </a:solidFill>
              </a:rPr>
              <a:t>    default 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/* Optional */</a:t>
            </a:r>
          </a:p>
          <a:p>
            <a:r>
              <a:rPr lang="en-US" dirty="0">
                <a:solidFill>
                  <a:srgbClr val="000088"/>
                </a:solidFill>
              </a:rPr>
              <a:t>      </a:t>
            </a:r>
            <a:r>
              <a:rPr lang="en-US" dirty="0">
                <a:solidFill>
                  <a:schemeClr val="tx1"/>
                </a:solidFill>
              </a:rPr>
              <a:t> statement(s);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67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4906963"/>
          </a:xfrm>
        </p:spPr>
        <p:txBody>
          <a:bodyPr/>
          <a:lstStyle/>
          <a:p>
            <a:r>
              <a:rPr lang="en-US" sz="2100" dirty="0" smtClean="0"/>
              <a:t>Example</a:t>
            </a:r>
            <a:endParaRPr lang="en-US" sz="2100" dirty="0"/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7543800" cy="449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88"/>
                </a:solidFill>
              </a:rPr>
              <a:t>char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grade 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800"/>
                </a:solidFill>
              </a:rPr>
              <a:t>'B</a:t>
            </a:r>
            <a:r>
              <a:rPr lang="en-US" dirty="0" smtClean="0">
                <a:solidFill>
                  <a:srgbClr val="008800"/>
                </a:solidFill>
              </a:rPr>
              <a:t>'</a:t>
            </a:r>
            <a:r>
              <a:rPr lang="en-US" dirty="0" smtClean="0">
                <a:solidFill>
                  <a:srgbClr val="666600"/>
                </a:solidFill>
              </a:rPr>
              <a:t>;</a:t>
            </a:r>
          </a:p>
          <a:p>
            <a:r>
              <a:rPr lang="en-US" dirty="0" smtClean="0">
                <a:solidFill>
                  <a:srgbClr val="000088"/>
                </a:solidFill>
              </a:rPr>
              <a:t>switch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grade</a:t>
            </a:r>
            <a:r>
              <a:rPr lang="en-US" dirty="0">
                <a:solidFill>
                  <a:srgbClr val="6666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tabLst>
                <a:tab pos="463550" algn="l"/>
              </a:tabLst>
            </a:pPr>
            <a:r>
              <a:rPr lang="en-US" dirty="0" smtClean="0">
                <a:solidFill>
                  <a:srgbClr val="000088"/>
                </a:solidFill>
              </a:rPr>
              <a:t>	case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800"/>
                </a:solidFill>
              </a:rPr>
              <a:t>'A'</a:t>
            </a:r>
            <a:r>
              <a:rPr lang="en-US" dirty="0">
                <a:solidFill>
                  <a:srgbClr val="666600"/>
                </a:solidFill>
              </a:rPr>
              <a:t>: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tabLst>
                <a:tab pos="46355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7F0055"/>
                </a:solidFill>
              </a:rPr>
              <a:t>Console</a:t>
            </a:r>
            <a:r>
              <a:rPr lang="en-US" dirty="0" err="1" smtClean="0">
                <a:solidFill>
                  <a:srgbClr val="666600"/>
                </a:solidFill>
              </a:rPr>
              <a:t>.</a:t>
            </a:r>
            <a:r>
              <a:rPr lang="en-US" dirty="0" err="1" smtClean="0">
                <a:solidFill>
                  <a:srgbClr val="7F0055"/>
                </a:solidFill>
              </a:rPr>
              <a:t>WriteLine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"Excellent!"</a:t>
            </a:r>
            <a:r>
              <a:rPr lang="en-US" dirty="0">
                <a:solidFill>
                  <a:srgbClr val="666600"/>
                </a:solidFill>
              </a:rPr>
              <a:t>);</a:t>
            </a:r>
            <a:r>
              <a:rPr lang="en-US" dirty="0">
                <a:solidFill>
                  <a:srgbClr val="000000"/>
                </a:solidFill>
              </a:rPr>
              <a:t> 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tabLst>
                <a:tab pos="46355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break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tabLst>
                <a:tab pos="46355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case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800"/>
                </a:solidFill>
              </a:rPr>
              <a:t>'B'</a:t>
            </a:r>
            <a:r>
              <a:rPr lang="en-US" dirty="0">
                <a:solidFill>
                  <a:srgbClr val="666600"/>
                </a:solidFill>
              </a:rPr>
              <a:t>: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tabLst>
                <a:tab pos="46355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case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800"/>
                </a:solidFill>
              </a:rPr>
              <a:t>'C'</a:t>
            </a:r>
            <a:r>
              <a:rPr lang="en-US" dirty="0">
                <a:solidFill>
                  <a:srgbClr val="666600"/>
                </a:solidFill>
              </a:rPr>
              <a:t>: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tabLst>
                <a:tab pos="46355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7F0055"/>
                </a:solidFill>
              </a:rPr>
              <a:t>Console</a:t>
            </a:r>
            <a:r>
              <a:rPr lang="en-US" dirty="0" err="1" smtClean="0">
                <a:solidFill>
                  <a:srgbClr val="666600"/>
                </a:solidFill>
              </a:rPr>
              <a:t>.</a:t>
            </a:r>
            <a:r>
              <a:rPr lang="en-US" dirty="0" err="1" smtClean="0">
                <a:solidFill>
                  <a:srgbClr val="7F0055"/>
                </a:solidFill>
              </a:rPr>
              <a:t>WriteLine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"Well done"</a:t>
            </a:r>
            <a:r>
              <a:rPr lang="en-US" dirty="0">
                <a:solidFill>
                  <a:srgbClr val="666600"/>
                </a:solidFill>
              </a:rPr>
              <a:t>);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tabLst>
                <a:tab pos="46355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break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tabLst>
                <a:tab pos="46355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case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800"/>
                </a:solidFill>
              </a:rPr>
              <a:t>'D'</a:t>
            </a:r>
            <a:r>
              <a:rPr lang="en-US" dirty="0">
                <a:solidFill>
                  <a:srgbClr val="666600"/>
                </a:solidFill>
              </a:rPr>
              <a:t>: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tabLst>
                <a:tab pos="46355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7F0055"/>
                </a:solidFill>
              </a:rPr>
              <a:t>Console</a:t>
            </a:r>
            <a:r>
              <a:rPr lang="en-US" dirty="0" err="1" smtClean="0">
                <a:solidFill>
                  <a:srgbClr val="666600"/>
                </a:solidFill>
              </a:rPr>
              <a:t>.</a:t>
            </a:r>
            <a:r>
              <a:rPr lang="en-US" dirty="0" err="1" smtClean="0">
                <a:solidFill>
                  <a:srgbClr val="7F0055"/>
                </a:solidFill>
              </a:rPr>
              <a:t>WriteLine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"You passed"</a:t>
            </a:r>
            <a:r>
              <a:rPr lang="en-US" dirty="0">
                <a:solidFill>
                  <a:srgbClr val="666600"/>
                </a:solidFill>
              </a:rPr>
              <a:t>);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8"/>
                </a:solidFill>
              </a:rPr>
              <a:t>break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tabLst>
                <a:tab pos="46355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case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800"/>
                </a:solidFill>
              </a:rPr>
              <a:t>'F'</a:t>
            </a:r>
            <a:r>
              <a:rPr lang="en-US" dirty="0">
                <a:solidFill>
                  <a:srgbClr val="666600"/>
                </a:solidFill>
              </a:rPr>
              <a:t>: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tabLst>
                <a:tab pos="46355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7F0055"/>
                </a:solidFill>
              </a:rPr>
              <a:t>Console</a:t>
            </a:r>
            <a:r>
              <a:rPr lang="en-US" dirty="0" err="1" smtClean="0">
                <a:solidFill>
                  <a:srgbClr val="666600"/>
                </a:solidFill>
              </a:rPr>
              <a:t>.</a:t>
            </a:r>
            <a:r>
              <a:rPr lang="en-US" dirty="0" err="1" smtClean="0">
                <a:solidFill>
                  <a:srgbClr val="7F0055"/>
                </a:solidFill>
              </a:rPr>
              <a:t>WriteLine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"Better try again"</a:t>
            </a:r>
            <a:r>
              <a:rPr lang="en-US" dirty="0">
                <a:solidFill>
                  <a:srgbClr val="666600"/>
                </a:solidFill>
              </a:rPr>
              <a:t>);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8"/>
                </a:solidFill>
              </a:rPr>
              <a:t>break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tabLst>
                <a:tab pos="46355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default</a:t>
            </a:r>
            <a:r>
              <a:rPr lang="en-US" dirty="0">
                <a:solidFill>
                  <a:srgbClr val="666600"/>
                </a:solidFill>
              </a:rPr>
              <a:t>: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tabLst>
                <a:tab pos="46355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7F0055"/>
                </a:solidFill>
              </a:rPr>
              <a:t>Console</a:t>
            </a:r>
            <a:r>
              <a:rPr lang="en-US" dirty="0" err="1" smtClean="0">
                <a:solidFill>
                  <a:srgbClr val="666600"/>
                </a:solidFill>
              </a:rPr>
              <a:t>.</a:t>
            </a:r>
            <a:r>
              <a:rPr lang="en-US" dirty="0" err="1" smtClean="0">
                <a:solidFill>
                  <a:srgbClr val="7F0055"/>
                </a:solidFill>
              </a:rPr>
              <a:t>WriteLine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"Invalid grade"</a:t>
            </a:r>
            <a:r>
              <a:rPr lang="en-US" dirty="0">
                <a:solidFill>
                  <a:srgbClr val="666600"/>
                </a:solidFill>
              </a:rPr>
              <a:t>);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8"/>
                </a:solidFill>
              </a:rPr>
              <a:t>break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tabLst>
                <a:tab pos="463550" algn="l"/>
              </a:tabLst>
            </a:pPr>
            <a:r>
              <a:rPr lang="en-US" dirty="0" smtClean="0">
                <a:solidFill>
                  <a:srgbClr val="666600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9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7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op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596" y="1255023"/>
            <a:ext cx="4837404" cy="476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49529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loop statement allows us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execute a statement or group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statements multiple </a:t>
            </a:r>
            <a:r>
              <a:rPr lang="en-US" dirty="0" smtClean="0"/>
              <a:t>times.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C# provides following types of </a:t>
            </a:r>
            <a:endParaRPr lang="en-US" dirty="0" smtClean="0"/>
          </a:p>
          <a:p>
            <a:r>
              <a:rPr lang="en-US" dirty="0" smtClean="0"/>
              <a:t>loop </a:t>
            </a:r>
            <a:r>
              <a:rPr lang="en-US" dirty="0"/>
              <a:t>to handle looping </a:t>
            </a:r>
            <a:r>
              <a:rPr lang="en-US" dirty="0" smtClean="0"/>
              <a:t>requirements</a:t>
            </a:r>
          </a:p>
          <a:p>
            <a:pPr marL="806450" indent="-342900">
              <a:buFont typeface="Wingdings" pitchFamily="2" charset="2"/>
              <a:buChar char="§"/>
              <a:tabLst>
                <a:tab pos="463550" algn="l"/>
              </a:tabLst>
            </a:pPr>
            <a:r>
              <a:rPr lang="en-US" dirty="0" smtClean="0"/>
              <a:t>while loop</a:t>
            </a:r>
          </a:p>
          <a:p>
            <a:pPr marL="806450" indent="-342900">
              <a:buFont typeface="Wingdings" pitchFamily="2" charset="2"/>
              <a:buChar char="§"/>
              <a:tabLst>
                <a:tab pos="463550" algn="l"/>
              </a:tabLst>
            </a:pPr>
            <a:r>
              <a:rPr lang="en-US" dirty="0" smtClean="0"/>
              <a:t>for loop</a:t>
            </a:r>
          </a:p>
          <a:p>
            <a:pPr marL="806450" indent="-342900">
              <a:buFont typeface="Wingdings" pitchFamily="2" charset="2"/>
              <a:buChar char="§"/>
              <a:tabLst>
                <a:tab pos="463550" algn="l"/>
              </a:tabLst>
            </a:pPr>
            <a:r>
              <a:rPr lang="en-US" dirty="0" smtClean="0"/>
              <a:t>Do … while loop</a:t>
            </a:r>
          </a:p>
          <a:p>
            <a:pPr marL="1085850" lvl="1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52999"/>
          </a:xfrm>
        </p:spPr>
        <p:txBody>
          <a:bodyPr/>
          <a:lstStyle/>
          <a:p>
            <a:pPr marL="566738" lvl="1" indent="-342900">
              <a:buFont typeface="Arial" pitchFamily="34" charset="0"/>
              <a:buChar char="•"/>
            </a:pPr>
            <a:r>
              <a:rPr lang="en-US" dirty="0" smtClean="0"/>
              <a:t>Syntax:</a:t>
            </a:r>
          </a:p>
          <a:p>
            <a:pPr marL="223838" lvl="1" indent="0" defTabSz="519113">
              <a:buNone/>
              <a:tabLst>
                <a:tab pos="463550" algn="l"/>
              </a:tabLst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1219711"/>
            <a:ext cx="2514600" cy="1294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rgbClr val="000088"/>
                </a:solidFill>
              </a:rPr>
              <a:t>while</a:t>
            </a:r>
            <a:r>
              <a:rPr lang="en-US" sz="2100" dirty="0">
                <a:solidFill>
                  <a:srgbClr val="666600"/>
                </a:solidFill>
              </a:rPr>
              <a:t>(</a:t>
            </a:r>
            <a:r>
              <a:rPr lang="en-US" sz="2100" dirty="0">
                <a:solidFill>
                  <a:srgbClr val="000000"/>
                </a:solidFill>
              </a:rPr>
              <a:t>condition</a:t>
            </a:r>
            <a:r>
              <a:rPr lang="en-US" sz="2100" dirty="0">
                <a:solidFill>
                  <a:srgbClr val="666600"/>
                </a:solidFill>
              </a:rPr>
              <a:t>)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smtClean="0">
                <a:solidFill>
                  <a:srgbClr val="666600"/>
                </a:solidFill>
              </a:rPr>
              <a:t>{</a:t>
            </a:r>
          </a:p>
          <a:p>
            <a:pPr>
              <a:tabLst>
                <a:tab pos="463550" algn="l"/>
              </a:tabLst>
            </a:pPr>
            <a:r>
              <a:rPr lang="en-US" sz="2100" dirty="0" smtClean="0">
                <a:solidFill>
                  <a:srgbClr val="000000"/>
                </a:solidFill>
              </a:rPr>
              <a:t> 	statement</a:t>
            </a:r>
            <a:r>
              <a:rPr lang="en-US" sz="2100" dirty="0" smtClean="0">
                <a:solidFill>
                  <a:srgbClr val="666600"/>
                </a:solidFill>
              </a:rPr>
              <a:t>(</a:t>
            </a:r>
            <a:r>
              <a:rPr lang="en-US" sz="2100" dirty="0" smtClean="0">
                <a:solidFill>
                  <a:srgbClr val="000000"/>
                </a:solidFill>
              </a:rPr>
              <a:t>s</a:t>
            </a:r>
            <a:r>
              <a:rPr lang="en-US" sz="2100" dirty="0">
                <a:solidFill>
                  <a:srgbClr val="666600"/>
                </a:solidFill>
              </a:rPr>
              <a:t>);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endParaRPr lang="en-US" sz="2100" dirty="0" smtClean="0">
              <a:solidFill>
                <a:srgbClr val="000000"/>
              </a:solidFill>
            </a:endParaRPr>
          </a:p>
          <a:p>
            <a:r>
              <a:rPr lang="en-US" sz="2100" dirty="0" smtClean="0">
                <a:solidFill>
                  <a:srgbClr val="666600"/>
                </a:solidFill>
              </a:rPr>
              <a:t>}</a:t>
            </a:r>
            <a:endParaRPr lang="en-US" sz="21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186729"/>
            <a:ext cx="3581400" cy="49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4800" y="2667000"/>
            <a:ext cx="4953000" cy="3581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rgbClr val="000088"/>
                </a:solidFill>
              </a:rPr>
              <a:t>using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7F0055"/>
                </a:solidFill>
              </a:rPr>
              <a:t>System</a:t>
            </a:r>
            <a:r>
              <a:rPr lang="en-US" sz="1500" dirty="0">
                <a:solidFill>
                  <a:srgbClr val="666600"/>
                </a:solidFill>
              </a:rPr>
              <a:t>;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sz="1500" dirty="0" smtClean="0">
              <a:solidFill>
                <a:srgbClr val="000000"/>
              </a:solidFill>
            </a:endParaRPr>
          </a:p>
          <a:p>
            <a:r>
              <a:rPr lang="en-US" sz="1500" dirty="0" smtClean="0">
                <a:solidFill>
                  <a:srgbClr val="000088"/>
                </a:solidFill>
              </a:rPr>
              <a:t>namespace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7F0055"/>
                </a:solidFill>
              </a:rPr>
              <a:t>Loops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666600"/>
                </a:solidFill>
              </a:rPr>
              <a:t>{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sz="1500" dirty="0" smtClean="0">
              <a:solidFill>
                <a:srgbClr val="000000"/>
              </a:solidFill>
            </a:endParaRPr>
          </a:p>
          <a:p>
            <a:pPr>
              <a:tabLst>
                <a:tab pos="463550" algn="l"/>
              </a:tabLst>
            </a:pPr>
            <a:r>
              <a:rPr lang="en-US" sz="1500" dirty="0">
                <a:solidFill>
                  <a:srgbClr val="000088"/>
                </a:solidFill>
              </a:rPr>
              <a:t>	</a:t>
            </a:r>
            <a:r>
              <a:rPr lang="en-US" sz="1500" dirty="0" smtClean="0">
                <a:solidFill>
                  <a:srgbClr val="000088"/>
                </a:solidFill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7F0055"/>
                </a:solidFill>
              </a:rPr>
              <a:t>Program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666600"/>
                </a:solidFill>
              </a:rPr>
              <a:t>{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sz="1500" dirty="0" smtClean="0">
              <a:solidFill>
                <a:srgbClr val="000000"/>
              </a:solidFill>
            </a:endParaRPr>
          </a:p>
          <a:p>
            <a:pPr>
              <a:tabLst>
                <a:tab pos="736600" algn="l"/>
              </a:tabLst>
            </a:pPr>
            <a:r>
              <a:rPr lang="en-US" sz="1500" dirty="0" smtClean="0">
                <a:solidFill>
                  <a:srgbClr val="000088"/>
                </a:solidFill>
              </a:rPr>
              <a:t>	static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000088"/>
                </a:solidFill>
              </a:rPr>
              <a:t>void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7F0055"/>
                </a:solidFill>
              </a:rPr>
              <a:t>Main</a:t>
            </a:r>
            <a:r>
              <a:rPr lang="en-US" sz="1500" dirty="0">
                <a:solidFill>
                  <a:srgbClr val="666600"/>
                </a:solidFill>
              </a:rPr>
              <a:t>(</a:t>
            </a:r>
            <a:r>
              <a:rPr lang="en-US" sz="1500" dirty="0">
                <a:solidFill>
                  <a:srgbClr val="000088"/>
                </a:solidFill>
              </a:rPr>
              <a:t>string</a:t>
            </a:r>
            <a:r>
              <a:rPr lang="en-US" sz="1500" dirty="0">
                <a:solidFill>
                  <a:srgbClr val="666600"/>
                </a:solidFill>
              </a:rPr>
              <a:t>[]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args</a:t>
            </a:r>
            <a:r>
              <a:rPr lang="en-US" sz="1500" dirty="0">
                <a:solidFill>
                  <a:srgbClr val="666600"/>
                </a:solidFill>
              </a:rPr>
              <a:t>)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666600"/>
                </a:solidFill>
              </a:rPr>
              <a:t>{</a:t>
            </a:r>
            <a:endParaRPr lang="en-US" sz="1500" dirty="0" smtClean="0">
              <a:solidFill>
                <a:srgbClr val="000000"/>
              </a:solidFill>
            </a:endParaRP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500" dirty="0" smtClean="0">
                <a:solidFill>
                  <a:srgbClr val="000088"/>
                </a:solidFill>
              </a:rPr>
              <a:t>	</a:t>
            </a:r>
            <a:r>
              <a:rPr lang="en-US" sz="1500" dirty="0" err="1" smtClean="0">
                <a:solidFill>
                  <a:srgbClr val="000088"/>
                </a:solidFill>
              </a:rPr>
              <a:t>int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a </a:t>
            </a:r>
            <a:r>
              <a:rPr lang="en-US" sz="1500" dirty="0">
                <a:solidFill>
                  <a:srgbClr val="666600"/>
                </a:solidFill>
              </a:rPr>
              <a:t>=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006666"/>
                </a:solidFill>
              </a:rPr>
              <a:t>1</a:t>
            </a:r>
            <a:r>
              <a:rPr lang="en-US" sz="1500" dirty="0" smtClean="0">
                <a:solidFill>
                  <a:srgbClr val="666600"/>
                </a:solidFill>
              </a:rPr>
              <a:t>;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880000"/>
                </a:solidFill>
              </a:rPr>
              <a:t>/* </a:t>
            </a:r>
            <a:r>
              <a:rPr lang="en-US" sz="1500" dirty="0">
                <a:solidFill>
                  <a:srgbClr val="880000"/>
                </a:solidFill>
              </a:rPr>
              <a:t>while loop execution */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sz="1500" dirty="0" smtClean="0">
              <a:solidFill>
                <a:srgbClr val="000000"/>
              </a:solidFill>
            </a:endParaRPr>
          </a:p>
          <a:p>
            <a:pPr lvl="2">
              <a:tabLst>
                <a:tab pos="736600" algn="l"/>
                <a:tab pos="1023938" algn="l"/>
              </a:tabLst>
            </a:pPr>
            <a:r>
              <a:rPr lang="en-US" sz="1500" dirty="0" smtClean="0">
                <a:solidFill>
                  <a:srgbClr val="000088"/>
                </a:solidFill>
              </a:rPr>
              <a:t>	while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666600"/>
                </a:solidFill>
              </a:rPr>
              <a:t>(</a:t>
            </a:r>
            <a:r>
              <a:rPr lang="en-US" sz="1500" dirty="0">
                <a:solidFill>
                  <a:srgbClr val="000000"/>
                </a:solidFill>
              </a:rPr>
              <a:t>a </a:t>
            </a:r>
            <a:r>
              <a:rPr lang="en-US" sz="1500" dirty="0">
                <a:solidFill>
                  <a:srgbClr val="666600"/>
                </a:solidFill>
              </a:rPr>
              <a:t>&lt;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006666"/>
                </a:solidFill>
              </a:rPr>
              <a:t>10</a:t>
            </a:r>
            <a:r>
              <a:rPr lang="en-US" sz="1500" dirty="0">
                <a:solidFill>
                  <a:srgbClr val="666600"/>
                </a:solidFill>
              </a:rPr>
              <a:t>)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666600"/>
                </a:solidFill>
              </a:rPr>
              <a:t>{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sz="1500" dirty="0" smtClean="0">
              <a:solidFill>
                <a:srgbClr val="000000"/>
              </a:solidFill>
            </a:endParaRPr>
          </a:p>
          <a:p>
            <a:pPr lvl="2">
              <a:tabLst>
                <a:tab pos="736600" algn="l"/>
                <a:tab pos="1023938" algn="l"/>
                <a:tab pos="1377950" algn="l"/>
              </a:tabLst>
            </a:pPr>
            <a:r>
              <a:rPr lang="en-US" sz="1500" dirty="0" smtClean="0">
                <a:solidFill>
                  <a:srgbClr val="7F0055"/>
                </a:solidFill>
              </a:rPr>
              <a:t>		</a:t>
            </a:r>
            <a:r>
              <a:rPr lang="en-US" sz="1500" dirty="0" err="1" smtClean="0">
                <a:solidFill>
                  <a:srgbClr val="7F0055"/>
                </a:solidFill>
              </a:rPr>
              <a:t>Console</a:t>
            </a:r>
            <a:r>
              <a:rPr lang="en-US" sz="1500" dirty="0" err="1" smtClean="0">
                <a:solidFill>
                  <a:srgbClr val="666600"/>
                </a:solidFill>
              </a:rPr>
              <a:t>.</a:t>
            </a:r>
            <a:r>
              <a:rPr lang="en-US" sz="1500" dirty="0" err="1" smtClean="0">
                <a:solidFill>
                  <a:srgbClr val="7F0055"/>
                </a:solidFill>
              </a:rPr>
              <a:t>WriteLine</a:t>
            </a:r>
            <a:r>
              <a:rPr lang="en-US" sz="1500" dirty="0">
                <a:solidFill>
                  <a:srgbClr val="666600"/>
                </a:solidFill>
              </a:rPr>
              <a:t>(</a:t>
            </a:r>
            <a:r>
              <a:rPr lang="en-US" sz="1500" dirty="0">
                <a:solidFill>
                  <a:srgbClr val="008800"/>
                </a:solidFill>
              </a:rPr>
              <a:t>"value of a: {0}"</a:t>
            </a:r>
            <a:r>
              <a:rPr lang="en-US" sz="1500" dirty="0">
                <a:solidFill>
                  <a:srgbClr val="666600"/>
                </a:solidFill>
              </a:rPr>
              <a:t>,</a:t>
            </a:r>
            <a:r>
              <a:rPr lang="en-US" sz="1500" dirty="0">
                <a:solidFill>
                  <a:srgbClr val="000000"/>
                </a:solidFill>
              </a:rPr>
              <a:t> a</a:t>
            </a:r>
            <a:r>
              <a:rPr lang="en-US" sz="1500" dirty="0">
                <a:solidFill>
                  <a:srgbClr val="666600"/>
                </a:solidFill>
              </a:rPr>
              <a:t>);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sz="1500" dirty="0" smtClean="0">
              <a:solidFill>
                <a:srgbClr val="000000"/>
              </a:solidFill>
            </a:endParaRPr>
          </a:p>
          <a:p>
            <a:pPr lvl="2">
              <a:tabLst>
                <a:tab pos="736600" algn="l"/>
                <a:tab pos="1023938" algn="l"/>
                <a:tab pos="1377950" algn="l"/>
              </a:tabLst>
            </a:pPr>
            <a:r>
              <a:rPr lang="en-US" sz="1500" dirty="0" smtClean="0">
                <a:solidFill>
                  <a:srgbClr val="000000"/>
                </a:solidFill>
              </a:rPr>
              <a:t>		a</a:t>
            </a:r>
            <a:r>
              <a:rPr lang="en-US" sz="1500" dirty="0">
                <a:solidFill>
                  <a:srgbClr val="666600"/>
                </a:solidFill>
              </a:rPr>
              <a:t>++;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sz="1500" dirty="0" smtClean="0">
              <a:solidFill>
                <a:srgbClr val="000000"/>
              </a:solidFill>
            </a:endParaRPr>
          </a:p>
          <a:p>
            <a:pPr>
              <a:tabLst>
                <a:tab pos="736600" algn="l"/>
              </a:tabLst>
            </a:pPr>
            <a:r>
              <a:rPr lang="en-US" sz="1500" dirty="0" smtClean="0">
                <a:solidFill>
                  <a:srgbClr val="666600"/>
                </a:solidFill>
              </a:rPr>
              <a:t>		   }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</a:p>
          <a:p>
            <a:pPr>
              <a:tabLst>
                <a:tab pos="736600" algn="l"/>
                <a:tab pos="1023938" algn="l"/>
              </a:tabLst>
            </a:pPr>
            <a:r>
              <a:rPr lang="en-US" sz="1500" dirty="0" smtClean="0">
                <a:solidFill>
                  <a:srgbClr val="7F0055"/>
                </a:solidFill>
              </a:rPr>
              <a:t>		</a:t>
            </a:r>
            <a:r>
              <a:rPr lang="en-US" sz="1500" dirty="0" err="1" smtClean="0">
                <a:solidFill>
                  <a:srgbClr val="7F0055"/>
                </a:solidFill>
              </a:rPr>
              <a:t>Console</a:t>
            </a:r>
            <a:r>
              <a:rPr lang="en-US" sz="1500" dirty="0" err="1" smtClean="0">
                <a:solidFill>
                  <a:srgbClr val="666600"/>
                </a:solidFill>
              </a:rPr>
              <a:t>.</a:t>
            </a:r>
            <a:r>
              <a:rPr lang="en-US" sz="1500" dirty="0" err="1" smtClean="0">
                <a:solidFill>
                  <a:srgbClr val="7F0055"/>
                </a:solidFill>
              </a:rPr>
              <a:t>ReadLine</a:t>
            </a:r>
            <a:r>
              <a:rPr lang="en-US" sz="1500" dirty="0">
                <a:solidFill>
                  <a:srgbClr val="666600"/>
                </a:solidFill>
              </a:rPr>
              <a:t>();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sz="1500" dirty="0" smtClean="0">
              <a:solidFill>
                <a:srgbClr val="000000"/>
              </a:solidFill>
            </a:endParaRPr>
          </a:p>
          <a:p>
            <a:pPr>
              <a:tabLst>
                <a:tab pos="463550" algn="l"/>
                <a:tab pos="736600" algn="l"/>
              </a:tabLst>
            </a:pPr>
            <a:r>
              <a:rPr lang="en-US" sz="1500" dirty="0" smtClean="0">
                <a:solidFill>
                  <a:srgbClr val="666600"/>
                </a:solidFill>
              </a:rPr>
              <a:t>		}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</a:p>
          <a:p>
            <a:pPr>
              <a:tabLst>
                <a:tab pos="463550" algn="l"/>
              </a:tabLst>
            </a:pPr>
            <a:r>
              <a:rPr lang="en-US" sz="1500" dirty="0" smtClean="0">
                <a:solidFill>
                  <a:srgbClr val="666600"/>
                </a:solidFill>
              </a:rPr>
              <a:t>	}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1500" dirty="0" smtClean="0">
                <a:solidFill>
                  <a:srgbClr val="666600"/>
                </a:solidFill>
              </a:rPr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727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A4DC67A-8032-465D-A1E2-C5A1C28DA8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1AB59DE-DEE6-4D83-9DC3-67C7AEE3AD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A2337E-4477-407B-A395-DCCA792830C1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</TotalTime>
  <Words>383</Words>
  <Application>Microsoft Office PowerPoint</Application>
  <PresentationFormat>On-screen Show (4:3)</PresentationFormat>
  <Paragraphs>244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C# Programming</vt:lpstr>
      <vt:lpstr>content</vt:lpstr>
      <vt:lpstr>Decision making</vt:lpstr>
      <vt:lpstr>if … else</vt:lpstr>
      <vt:lpstr>switch statement</vt:lpstr>
      <vt:lpstr>switch statement</vt:lpstr>
      <vt:lpstr>loop</vt:lpstr>
      <vt:lpstr>General</vt:lpstr>
      <vt:lpstr>While loop</vt:lpstr>
      <vt:lpstr>For loop</vt:lpstr>
      <vt:lpstr>Do…while loop</vt:lpstr>
      <vt:lpstr>Loop Control Statements</vt:lpstr>
      <vt:lpstr>break statement</vt:lpstr>
      <vt:lpstr>continue statement</vt:lpstr>
      <vt:lpstr>Array</vt:lpstr>
      <vt:lpstr>array</vt:lpstr>
      <vt:lpstr>Accessing Array Elements</vt:lpstr>
      <vt:lpstr>Properties</vt:lpstr>
      <vt:lpstr>Properties </vt:lpstr>
      <vt:lpstr>Accessor</vt:lpstr>
      <vt:lpstr>Usage</vt:lpstr>
      <vt:lpstr>Q&amp;A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 LogiGear Corporate Powerpoint Template (for LGVN)</dc:title>
  <dc:creator>duy.duc.nguyen</dc:creator>
  <cp:lastModifiedBy>Long Nguyen - 2120</cp:lastModifiedBy>
  <cp:revision>215</cp:revision>
  <dcterms:created xsi:type="dcterms:W3CDTF">2014-03-07T07:47:41Z</dcterms:created>
  <dcterms:modified xsi:type="dcterms:W3CDTF">2015-01-12T06:23:31Z</dcterms:modified>
</cp:coreProperties>
</file>