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9" r:id="rId5"/>
    <p:sldId id="257" r:id="rId6"/>
    <p:sldId id="276" r:id="rId7"/>
    <p:sldId id="280" r:id="rId8"/>
    <p:sldId id="277" r:id="rId9"/>
    <p:sldId id="278" r:id="rId10"/>
    <p:sldId id="273" r:id="rId11"/>
    <p:sldId id="265" r:id="rId12"/>
    <p:sldId id="266" r:id="rId13"/>
    <p:sldId id="267" r:id="rId14"/>
    <p:sldId id="268" r:id="rId15"/>
    <p:sldId id="274" r:id="rId16"/>
    <p:sldId id="269" r:id="rId17"/>
    <p:sldId id="270" r:id="rId18"/>
    <p:sldId id="271" r:id="rId19"/>
    <p:sldId id="275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>
        <p:scale>
          <a:sx n="70" d="100"/>
          <a:sy n="70" d="100"/>
        </p:scale>
        <p:origin x="-13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3008313" cy="114300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  <a:prstGeom prst="rect">
            <a:avLst/>
          </a:prstGeom>
        </p:spPr>
        <p:txBody>
          <a:bodyPr/>
          <a:lstStyle>
            <a:lvl1pPr>
              <a:defRPr sz="32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8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563562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b="0" cap="none">
                <a:solidFill>
                  <a:schemeClr val="tx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  <a:prstGeom prst="rect">
            <a:avLst/>
          </a:prstGeom>
        </p:spPr>
        <p:txBody>
          <a:bodyPr vert="eaVert"/>
          <a:lstStyle>
            <a:lvl1pPr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  <a:prstGeom prst="rect">
            <a:avLst/>
          </a:prstGeom>
        </p:spPr>
        <p:txBody>
          <a:bodyPr vert="eaVert"/>
          <a:lstStyle>
            <a:lvl1pPr>
              <a:defRPr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b="0" cap="none">
                <a:solidFill>
                  <a:schemeClr val="tx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33801"/>
            <a:ext cx="8229600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95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010400" cy="609600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b="0" cap="none">
                <a:solidFill>
                  <a:schemeClr val="tx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800" b="1" cap="all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563562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16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16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 b="0" cap="none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 sz="2000" b="0" cap="none"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 sz="1800" b="0" cap="none"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 sz="1600" b="0" cap="none"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 sz="1600" b="0" cap="none">
                <a:solidFill>
                  <a:schemeClr val="tx1"/>
                </a:solidFill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563562"/>
          </a:xfrm>
          <a:prstGeom prst="rect">
            <a:avLst/>
          </a:prstGeom>
        </p:spPr>
        <p:txBody>
          <a:bodyPr/>
          <a:lstStyle>
            <a:lvl1pPr algn="l">
              <a:defRPr sz="2800" b="1" cap="all" baseline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FAD-1740-4A28-BB19-425F6B976D4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7236" y="6490151"/>
            <a:ext cx="922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1FAD-1740-4A28-BB19-425F6B976D40}" type="datetimeFigureOut">
              <a:rPr lang="en-US" smtClean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95138"/>
            <a:ext cx="228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95800" y="6492875"/>
            <a:ext cx="1094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1812-7647-4ECA-B9AE-2EFEF6E52C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white">
          <a:xfrm>
            <a:off x="5715000" y="6553200"/>
            <a:ext cx="3260829" cy="24622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chemeClr val="tx1"/>
                </a:solidFill>
                <a:latin typeface="Century Gothic" pitchFamily="34" charset="0"/>
              </a:rPr>
              <a:t>© </a:t>
            </a:r>
            <a:r>
              <a:rPr lang="en-US" sz="1000" dirty="0" smtClean="0">
                <a:solidFill>
                  <a:schemeClr val="tx1"/>
                </a:solidFill>
                <a:latin typeface="Century Gothic" pitchFamily="34" charset="0"/>
              </a:rPr>
              <a:t>2014 </a:t>
            </a:r>
            <a:r>
              <a:rPr lang="en-US" sz="1000" dirty="0" err="1">
                <a:solidFill>
                  <a:schemeClr val="tx1"/>
                </a:solidFill>
                <a:latin typeface="Century Gothic" pitchFamily="34" charset="0"/>
              </a:rPr>
              <a:t>LogiGear</a:t>
            </a:r>
            <a:r>
              <a:rPr lang="en-US" sz="1000" dirty="0">
                <a:solidFill>
                  <a:schemeClr val="tx1"/>
                </a:solidFill>
                <a:latin typeface="Century Gothic" pitchFamily="34" charset="0"/>
              </a:rPr>
              <a:t> Corporation.  All Rights Reserved</a:t>
            </a: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3733801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86" r:id="rId3"/>
    <p:sldLayoutId id="2147483687" r:id="rId4"/>
    <p:sldLayoutId id="214748369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cap="all" baseline="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300" b="1" kern="1200" cap="all" baseline="0">
          <a:solidFill>
            <a:schemeClr val="bg1">
              <a:lumMod val="50000"/>
            </a:schemeClr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Presented by Long </a:t>
            </a:r>
            <a:r>
              <a:rPr lang="en-US" dirty="0" err="1" smtClean="0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2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530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exception classes in C# are mainly directly or indirectly derived from the </a:t>
            </a:r>
            <a:r>
              <a:rPr lang="en-US" b="1" dirty="0" err="1"/>
              <a:t>System.Exception</a:t>
            </a:r>
            <a:r>
              <a:rPr lang="en-US" dirty="0"/>
              <a:t> class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71549"/>
              </p:ext>
            </p:extLst>
          </p:nvPr>
        </p:nvGraphicFramePr>
        <p:xfrm>
          <a:off x="304800" y="2209800"/>
          <a:ext cx="8382000" cy="40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800600"/>
              </a:tblGrid>
              <a:tr h="4953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Exception Class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System.IO.IOException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Handles I/O errors.</a:t>
                      </a:r>
                    </a:p>
                  </a:txBody>
                  <a:tcPr marL="47625" marR="47625" marT="47625" marB="47625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System.IndexOutOfRangeException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Handles errors generated when a method refers to an array index out of range.</a:t>
                      </a:r>
                    </a:p>
                  </a:txBody>
                  <a:tcPr marL="47625" marR="47625" marT="47625" marB="47625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System.ArrayTypeMismatchException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Handles errors generated when type is mismatched with the array type.</a:t>
                      </a:r>
                    </a:p>
                  </a:txBody>
                  <a:tcPr marL="47625" marR="47625" marT="47625" marB="47625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System.NullReferenceException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Handles errors generated from deferencing a null object.</a:t>
                      </a:r>
                    </a:p>
                  </a:txBody>
                  <a:tcPr marL="47625" marR="47625" marT="47625" marB="47625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System.DivideByZeroException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Handles errors generated from dividing a dividend with zero.</a:t>
                      </a:r>
                    </a:p>
                  </a:txBody>
                  <a:tcPr marL="47625" marR="47625" marT="47625" marB="47625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System.InvalidCastException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Handles errors generated during typecasting.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5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152400" y="1219200"/>
            <a:ext cx="8534400" cy="4906963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300" b="0" kern="1200" cap="none" baseline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0070C0"/>
                </a:solidFill>
              </a:rPr>
              <a:t>using </a:t>
            </a:r>
            <a:r>
              <a:rPr lang="en-US" sz="1500" dirty="0">
                <a:solidFill>
                  <a:srgbClr val="7F0055"/>
                </a:solidFill>
              </a:rPr>
              <a:t>System</a:t>
            </a:r>
            <a:r>
              <a:rPr lang="en-US" sz="1500" dirty="0" smtClean="0">
                <a:solidFill>
                  <a:srgbClr val="0070C0"/>
                </a:solidFill>
              </a:rPr>
              <a:t>;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namespace </a:t>
            </a:r>
            <a:r>
              <a:rPr lang="en-US" sz="1500" dirty="0" err="1">
                <a:solidFill>
                  <a:srgbClr val="7F0055"/>
                </a:solidFill>
              </a:rPr>
              <a:t>ErrorHandlingApplication</a:t>
            </a:r>
            <a:r>
              <a:rPr lang="en-US" sz="1500" dirty="0" smtClean="0">
                <a:solidFill>
                  <a:srgbClr val="0070C0"/>
                </a:solidFill>
              </a:rPr>
              <a:t>{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class </a:t>
            </a:r>
            <a:r>
              <a:rPr lang="en-US" sz="1500" dirty="0" err="1" smtClean="0">
                <a:solidFill>
                  <a:srgbClr val="7F0055"/>
                </a:solidFill>
              </a:rPr>
              <a:t>DivNumbers</a:t>
            </a:r>
            <a:r>
              <a:rPr lang="en-US" sz="1500" dirty="0" smtClean="0">
                <a:solidFill>
                  <a:srgbClr val="0070C0"/>
                </a:solidFill>
              </a:rPr>
              <a:t> </a:t>
            </a:r>
            <a:r>
              <a:rPr lang="en-US" sz="1500" dirty="0">
                <a:solidFill>
                  <a:srgbClr val="0070C0"/>
                </a:solidFill>
              </a:rPr>
              <a:t>{</a:t>
            </a:r>
          </a:p>
          <a:p>
            <a:r>
              <a:rPr lang="en-US" sz="1500" dirty="0">
                <a:solidFill>
                  <a:srgbClr val="000088"/>
                </a:solidFill>
              </a:rPr>
              <a:t>        </a:t>
            </a:r>
            <a:r>
              <a:rPr lang="en-US" sz="1500" dirty="0" err="1">
                <a:solidFill>
                  <a:srgbClr val="000088"/>
                </a:solidFill>
              </a:rPr>
              <a:t>int</a:t>
            </a:r>
            <a:r>
              <a:rPr lang="en-US" sz="1500" dirty="0">
                <a:solidFill>
                  <a:srgbClr val="000088"/>
                </a:solidFill>
              </a:rPr>
              <a:t> </a:t>
            </a:r>
            <a:r>
              <a:rPr lang="en-US" sz="1500" dirty="0">
                <a:solidFill>
                  <a:srgbClr val="0070C0"/>
                </a:solidFill>
              </a:rPr>
              <a:t>result;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</a:t>
            </a:r>
            <a:r>
              <a:rPr lang="en-US" sz="1500" dirty="0" err="1">
                <a:solidFill>
                  <a:srgbClr val="7F0055"/>
                </a:solidFill>
              </a:rPr>
              <a:t>DivNumbers</a:t>
            </a:r>
            <a:r>
              <a:rPr lang="en-US" sz="1500" dirty="0" smtClean="0">
                <a:solidFill>
                  <a:srgbClr val="0070C0"/>
                </a:solidFill>
              </a:rPr>
              <a:t>() {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    result = 0;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</a:t>
            </a:r>
            <a:r>
              <a:rPr lang="en-US" sz="1500" dirty="0">
                <a:solidFill>
                  <a:srgbClr val="000088"/>
                </a:solidFill>
              </a:rPr>
              <a:t>public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>
                <a:solidFill>
                  <a:srgbClr val="000088"/>
                </a:solidFill>
              </a:rPr>
              <a:t>void</a:t>
            </a:r>
            <a:r>
              <a:rPr lang="en-US" sz="1500" dirty="0">
                <a:solidFill>
                  <a:srgbClr val="0070C0"/>
                </a:solidFill>
              </a:rPr>
              <a:t> division(</a:t>
            </a:r>
            <a:r>
              <a:rPr lang="en-US" sz="1500" dirty="0" err="1">
                <a:solidFill>
                  <a:srgbClr val="000088"/>
                </a:solidFill>
              </a:rPr>
              <a:t>int</a:t>
            </a:r>
            <a:r>
              <a:rPr lang="en-US" sz="1500" dirty="0">
                <a:solidFill>
                  <a:srgbClr val="000088"/>
                </a:solidFill>
              </a:rPr>
              <a:t> </a:t>
            </a:r>
            <a:r>
              <a:rPr lang="en-US" sz="1500" dirty="0">
                <a:solidFill>
                  <a:srgbClr val="0070C0"/>
                </a:solidFill>
              </a:rPr>
              <a:t>num1,</a:t>
            </a:r>
            <a:r>
              <a:rPr lang="en-US" sz="1500" dirty="0">
                <a:solidFill>
                  <a:srgbClr val="000088"/>
                </a:solidFill>
              </a:rPr>
              <a:t> </a:t>
            </a:r>
            <a:r>
              <a:rPr lang="en-US" sz="1500" dirty="0" err="1">
                <a:solidFill>
                  <a:srgbClr val="000088"/>
                </a:solidFill>
              </a:rPr>
              <a:t>int</a:t>
            </a:r>
            <a:r>
              <a:rPr lang="en-US" sz="1500" dirty="0">
                <a:solidFill>
                  <a:srgbClr val="000088"/>
                </a:solidFill>
              </a:rPr>
              <a:t> </a:t>
            </a:r>
            <a:r>
              <a:rPr lang="en-US" sz="1500" dirty="0">
                <a:solidFill>
                  <a:srgbClr val="0070C0"/>
                </a:solidFill>
              </a:rPr>
              <a:t>num2</a:t>
            </a:r>
            <a:r>
              <a:rPr lang="en-US" sz="1500" dirty="0" smtClean="0">
                <a:solidFill>
                  <a:srgbClr val="0070C0"/>
                </a:solidFill>
              </a:rPr>
              <a:t>) {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 err="1" smtClean="0">
                <a:solidFill>
                  <a:srgbClr val="0070C0"/>
                </a:solidFill>
              </a:rPr>
              <a:t>trym</a:t>
            </a:r>
            <a:r>
              <a:rPr lang="en-US" sz="1500" dirty="0" smtClean="0">
                <a:solidFill>
                  <a:srgbClr val="0070C0"/>
                </a:solidFill>
              </a:rPr>
              <a:t>{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        result = num1 / num2;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catch (</a:t>
            </a:r>
            <a:r>
              <a:rPr lang="en-US" sz="1500" dirty="0" err="1">
                <a:solidFill>
                  <a:srgbClr val="7F0055"/>
                </a:solidFill>
              </a:rPr>
              <a:t>DivideByZeroException</a:t>
            </a:r>
            <a:r>
              <a:rPr lang="en-US" sz="1500" dirty="0">
                <a:solidFill>
                  <a:srgbClr val="0070C0"/>
                </a:solidFill>
              </a:rPr>
              <a:t> e</a:t>
            </a:r>
            <a:r>
              <a:rPr lang="en-US" sz="1500" dirty="0" smtClean="0">
                <a:solidFill>
                  <a:srgbClr val="0070C0"/>
                </a:solidFill>
              </a:rPr>
              <a:t>){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        </a:t>
            </a:r>
            <a:r>
              <a:rPr lang="en-US" sz="1500" dirty="0" err="1">
                <a:solidFill>
                  <a:srgbClr val="7F0055"/>
                </a:solidFill>
              </a:rPr>
              <a:t>Console.WriteLine</a:t>
            </a:r>
            <a:r>
              <a:rPr lang="en-US" sz="1500" dirty="0">
                <a:solidFill>
                  <a:srgbClr val="0070C0"/>
                </a:solidFill>
              </a:rPr>
              <a:t>("</a:t>
            </a:r>
            <a:r>
              <a:rPr lang="en-US" sz="1500" dirty="0">
                <a:solidFill>
                  <a:srgbClr val="00B050"/>
                </a:solidFill>
              </a:rPr>
              <a:t>Exception caught: {0}</a:t>
            </a:r>
            <a:r>
              <a:rPr lang="en-US" sz="1500" dirty="0">
                <a:solidFill>
                  <a:srgbClr val="0070C0"/>
                </a:solidFill>
              </a:rPr>
              <a:t>", e);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 smtClean="0">
                <a:solidFill>
                  <a:srgbClr val="0070C0"/>
                </a:solidFill>
              </a:rPr>
              <a:t>finally{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        </a:t>
            </a:r>
            <a:r>
              <a:rPr lang="en-US" sz="1500" dirty="0" err="1">
                <a:solidFill>
                  <a:srgbClr val="7F0055"/>
                </a:solidFill>
              </a:rPr>
              <a:t>Console.WriteLine</a:t>
            </a:r>
            <a:r>
              <a:rPr lang="en-US" sz="1500" dirty="0">
                <a:solidFill>
                  <a:srgbClr val="0070C0"/>
                </a:solidFill>
              </a:rPr>
              <a:t>("</a:t>
            </a:r>
            <a:r>
              <a:rPr lang="en-US" sz="1500" dirty="0">
                <a:solidFill>
                  <a:srgbClr val="00B050"/>
                </a:solidFill>
              </a:rPr>
              <a:t>Result: {0</a:t>
            </a:r>
            <a:r>
              <a:rPr lang="en-US" sz="1500" dirty="0">
                <a:solidFill>
                  <a:srgbClr val="0070C0"/>
                </a:solidFill>
              </a:rPr>
              <a:t>}", result);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 smtClean="0">
                <a:solidFill>
                  <a:srgbClr val="0070C0"/>
                </a:solidFill>
              </a:rPr>
              <a:t>}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static void </a:t>
            </a:r>
            <a:r>
              <a:rPr lang="en-US" sz="1500" dirty="0" smtClean="0">
                <a:solidFill>
                  <a:srgbClr val="7F0055"/>
                </a:solidFill>
              </a:rPr>
              <a:t>Main(</a:t>
            </a:r>
            <a:r>
              <a:rPr lang="en-US" sz="1500" dirty="0">
                <a:solidFill>
                  <a:srgbClr val="000088"/>
                </a:solidFill>
              </a:rPr>
              <a:t>string</a:t>
            </a:r>
            <a:r>
              <a:rPr lang="en-US" sz="1500" dirty="0" smtClean="0">
                <a:solidFill>
                  <a:srgbClr val="0070C0"/>
                </a:solidFill>
              </a:rPr>
              <a:t>[] </a:t>
            </a:r>
            <a:r>
              <a:rPr lang="en-US" sz="1500" dirty="0" err="1">
                <a:solidFill>
                  <a:srgbClr val="0070C0"/>
                </a:solidFill>
              </a:rPr>
              <a:t>args</a:t>
            </a:r>
            <a:r>
              <a:rPr lang="en-US" sz="1500" dirty="0" smtClean="0">
                <a:solidFill>
                  <a:srgbClr val="0070C0"/>
                </a:solidFill>
              </a:rPr>
              <a:t>) </a:t>
            </a:r>
            <a:r>
              <a:rPr lang="en-US" sz="1500" dirty="0">
                <a:solidFill>
                  <a:srgbClr val="0070C0"/>
                </a:solidFill>
              </a:rPr>
              <a:t>{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 err="1">
                <a:solidFill>
                  <a:srgbClr val="7F0055"/>
                </a:solidFill>
              </a:rPr>
              <a:t>DivNumbers</a:t>
            </a:r>
            <a:r>
              <a:rPr lang="en-US" sz="1500" dirty="0">
                <a:solidFill>
                  <a:srgbClr val="0070C0"/>
                </a:solidFill>
              </a:rPr>
              <a:t> d = new </a:t>
            </a:r>
            <a:r>
              <a:rPr lang="en-US" sz="1500" dirty="0" err="1">
                <a:solidFill>
                  <a:srgbClr val="7F0055"/>
                </a:solidFill>
              </a:rPr>
              <a:t>DivNumbers</a:t>
            </a:r>
            <a:r>
              <a:rPr lang="en-US" sz="1500" dirty="0">
                <a:solidFill>
                  <a:srgbClr val="0070C0"/>
                </a:solidFill>
              </a:rPr>
              <a:t>();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 err="1">
                <a:solidFill>
                  <a:srgbClr val="0070C0"/>
                </a:solidFill>
              </a:rPr>
              <a:t>d.division</a:t>
            </a:r>
            <a:r>
              <a:rPr lang="en-US" sz="1500" dirty="0">
                <a:solidFill>
                  <a:srgbClr val="0070C0"/>
                </a:solidFill>
              </a:rPr>
              <a:t>(25, 0);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 err="1">
                <a:solidFill>
                  <a:srgbClr val="7F0055"/>
                </a:solidFill>
              </a:rPr>
              <a:t>Console.ReadKey</a:t>
            </a:r>
            <a:r>
              <a:rPr lang="en-US" sz="1500" dirty="0">
                <a:solidFill>
                  <a:srgbClr val="0070C0"/>
                </a:solidFill>
              </a:rPr>
              <a:t>();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9055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36448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49069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When a file is opened for reading or writing, it becomes a </a:t>
            </a:r>
            <a:r>
              <a:rPr lang="en-US" b="1" dirty="0"/>
              <a:t>stream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stream is basically the sequence of bytes passing through the communication path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There are two main streams: the </a:t>
            </a:r>
            <a:r>
              <a:rPr lang="en-US" b="1" dirty="0"/>
              <a:t>input stream</a:t>
            </a:r>
            <a:r>
              <a:rPr lang="en-US" dirty="0"/>
              <a:t> and the </a:t>
            </a:r>
            <a:r>
              <a:rPr lang="en-US" b="1" dirty="0"/>
              <a:t>output stream</a:t>
            </a:r>
            <a:r>
              <a:rPr lang="en-US" dirty="0"/>
              <a:t>. The </a:t>
            </a:r>
            <a:r>
              <a:rPr lang="en-US" b="1" dirty="0"/>
              <a:t>input stream</a:t>
            </a:r>
            <a:r>
              <a:rPr lang="en-US" dirty="0"/>
              <a:t> is used for reading data from file (read operation) and the </a:t>
            </a:r>
            <a:r>
              <a:rPr lang="en-US" b="1" dirty="0"/>
              <a:t>output stream</a:t>
            </a:r>
            <a:r>
              <a:rPr lang="en-US" dirty="0"/>
              <a:t> is used for writing into </a:t>
            </a:r>
            <a:r>
              <a:rPr lang="en-US" dirty="0" smtClean="0"/>
              <a:t>the </a:t>
            </a:r>
            <a:r>
              <a:rPr lang="en-US" dirty="0"/>
              <a:t>file (write operation</a:t>
            </a:r>
            <a:r>
              <a:rPr lang="en-US" dirty="0" smtClean="0"/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System.IO namespace has various class that are used for performing various operation with files, like creating and deleting files, reading from or writing to a file, closing a file etc.</a:t>
            </a:r>
          </a:p>
        </p:txBody>
      </p:sp>
    </p:spTree>
    <p:extLst>
      <p:ext uri="{BB962C8B-B14F-4D97-AF65-F5344CB8AC3E}">
        <p14:creationId xmlns:p14="http://schemas.microsoft.com/office/powerpoint/2010/main" val="289055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classes in system.io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226878"/>
              </p:ext>
            </p:extLst>
          </p:nvPr>
        </p:nvGraphicFramePr>
        <p:xfrm>
          <a:off x="304800" y="1524000"/>
          <a:ext cx="83058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604"/>
                <a:gridCol w="5439196"/>
              </a:tblGrid>
              <a:tr h="4343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I/O Class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Directory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Helps in manipulating a directory structure.</a:t>
                      </a:r>
                    </a:p>
                  </a:txBody>
                  <a:tcPr marL="47625" marR="47625" marT="47625" marB="47625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DirectoryInfo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Used for performing operations on directories.</a:t>
                      </a:r>
                    </a:p>
                  </a:txBody>
                  <a:tcPr marL="47625" marR="47625" marT="47625" marB="47625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DriveInfo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Provides information for the drives.</a:t>
                      </a:r>
                    </a:p>
                  </a:txBody>
                  <a:tcPr marL="47625" marR="47625" marT="47625" marB="47625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Helps in manipulating files.</a:t>
                      </a:r>
                    </a:p>
                  </a:txBody>
                  <a:tcPr marL="47625" marR="47625" marT="47625" marB="47625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FileInfo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Used for performing operations on files.</a:t>
                      </a:r>
                    </a:p>
                  </a:txBody>
                  <a:tcPr marL="47625" marR="47625" marT="47625" marB="47625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FileStream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Used to read from and write to any location in a file.</a:t>
                      </a:r>
                    </a:p>
                  </a:txBody>
                  <a:tcPr marL="47625" marR="47625" marT="47625" marB="47625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Path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Performs operations on path information.</a:t>
                      </a:r>
                    </a:p>
                  </a:txBody>
                  <a:tcPr marL="47625" marR="47625" marT="47625" marB="47625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StreamReader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Used for reading characters from a byte stream.</a:t>
                      </a:r>
                    </a:p>
                  </a:txBody>
                  <a:tcPr marL="47625" marR="47625" marT="47625" marB="47625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StreamWriter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Is used for writing characters to a stream.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55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152400" y="1219201"/>
            <a:ext cx="8686800" cy="4876800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300" b="0" kern="1200" cap="none" baseline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0000FF"/>
                </a:solidFill>
              </a:rPr>
              <a:t>using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70C0"/>
                </a:solidFill>
              </a:rPr>
              <a:t>System</a:t>
            </a:r>
            <a:r>
              <a:rPr lang="en-US" sz="1500" dirty="0">
                <a:solidFill>
                  <a:srgbClr val="0070C0"/>
                </a:solidFill>
              </a:rPr>
              <a:t>;</a:t>
            </a:r>
          </a:p>
          <a:p>
            <a:r>
              <a:rPr lang="en-US" sz="1500" dirty="0">
                <a:solidFill>
                  <a:srgbClr val="0000FF"/>
                </a:solidFill>
              </a:rPr>
              <a:t>using</a:t>
            </a:r>
            <a:r>
              <a:rPr lang="en-US" sz="1500" dirty="0">
                <a:solidFill>
                  <a:srgbClr val="0070C0"/>
                </a:solidFill>
              </a:rPr>
              <a:t> System.IO;</a:t>
            </a:r>
          </a:p>
          <a:p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namespace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 err="1" smtClean="0">
                <a:solidFill>
                  <a:srgbClr val="0070C0"/>
                </a:solidFill>
              </a:rPr>
              <a:t>FileHandlingExample</a:t>
            </a:r>
            <a:r>
              <a:rPr lang="en-US" sz="1500" dirty="0" smtClean="0">
                <a:solidFill>
                  <a:srgbClr val="0070C0"/>
                </a:solidFill>
              </a:rPr>
              <a:t> {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</a:t>
            </a:r>
            <a:r>
              <a:rPr lang="en-US" sz="1500" dirty="0">
                <a:solidFill>
                  <a:srgbClr val="0000FF"/>
                </a:solidFill>
              </a:rPr>
              <a:t>class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 smtClean="0">
                <a:solidFill>
                  <a:srgbClr val="0070C0"/>
                </a:solidFill>
              </a:rPr>
              <a:t>Program {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</a:t>
            </a:r>
            <a:r>
              <a:rPr lang="en-US" sz="1500" dirty="0">
                <a:solidFill>
                  <a:srgbClr val="0000FF"/>
                </a:solidFill>
              </a:rPr>
              <a:t>static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>
                <a:solidFill>
                  <a:srgbClr val="0000FF"/>
                </a:solidFill>
              </a:rPr>
              <a:t>void</a:t>
            </a:r>
            <a:r>
              <a:rPr lang="en-US" sz="1500" dirty="0">
                <a:solidFill>
                  <a:srgbClr val="0070C0"/>
                </a:solidFill>
              </a:rPr>
              <a:t> Main(string[] </a:t>
            </a:r>
            <a:r>
              <a:rPr lang="en-US" sz="1500" dirty="0" err="1">
                <a:solidFill>
                  <a:srgbClr val="0070C0"/>
                </a:solidFill>
              </a:rPr>
              <a:t>args</a:t>
            </a:r>
            <a:r>
              <a:rPr lang="en-US" sz="1500" dirty="0" smtClean="0">
                <a:solidFill>
                  <a:srgbClr val="0070C0"/>
                </a:solidFill>
              </a:rPr>
              <a:t>) {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>
                <a:solidFill>
                  <a:srgbClr val="0000FF"/>
                </a:solidFill>
              </a:rPr>
              <a:t>if(</a:t>
            </a:r>
            <a:r>
              <a:rPr lang="en-US" sz="1500" dirty="0" err="1">
                <a:solidFill>
                  <a:srgbClr val="0070C0"/>
                </a:solidFill>
              </a:rPr>
              <a:t>File.Exists</a:t>
            </a:r>
            <a:r>
              <a:rPr lang="en-US" sz="1500" dirty="0">
                <a:solidFill>
                  <a:srgbClr val="0070C0"/>
                </a:solidFill>
              </a:rPr>
              <a:t>("test.txt</a:t>
            </a:r>
            <a:r>
              <a:rPr lang="en-US" sz="1500" dirty="0" smtClean="0">
                <a:solidFill>
                  <a:srgbClr val="0070C0"/>
                </a:solidFill>
              </a:rPr>
              <a:t>"))  {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        </a:t>
            </a:r>
            <a:r>
              <a:rPr lang="en-US" sz="1500" dirty="0">
                <a:solidFill>
                  <a:srgbClr val="0000FF"/>
                </a:solidFill>
              </a:rPr>
              <a:t>string</a:t>
            </a:r>
            <a:r>
              <a:rPr lang="en-US" sz="1500" dirty="0">
                <a:solidFill>
                  <a:srgbClr val="0070C0"/>
                </a:solidFill>
              </a:rPr>
              <a:t> content = </a:t>
            </a:r>
            <a:r>
              <a:rPr lang="en-US" sz="1500" dirty="0" err="1">
                <a:solidFill>
                  <a:srgbClr val="0070C0"/>
                </a:solidFill>
              </a:rPr>
              <a:t>File.ReadAllText</a:t>
            </a:r>
            <a:r>
              <a:rPr lang="en-US" sz="1500" dirty="0">
                <a:solidFill>
                  <a:srgbClr val="0070C0"/>
                </a:solidFill>
              </a:rPr>
              <a:t>("test.txt");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    </a:t>
            </a:r>
            <a:r>
              <a:rPr lang="en-US" sz="1500" dirty="0" err="1">
                <a:solidFill>
                  <a:srgbClr val="0070C0"/>
                </a:solidFill>
              </a:rPr>
              <a:t>Console.WriteLine</a:t>
            </a:r>
            <a:r>
              <a:rPr lang="en-US" sz="1500" dirty="0">
                <a:solidFill>
                  <a:srgbClr val="0070C0"/>
                </a:solidFill>
              </a:rPr>
              <a:t>("Current content of file:");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    </a:t>
            </a:r>
            <a:r>
              <a:rPr lang="en-US" sz="1500" dirty="0" err="1">
                <a:solidFill>
                  <a:srgbClr val="0070C0"/>
                </a:solidFill>
              </a:rPr>
              <a:t>Console.WriteLine</a:t>
            </a:r>
            <a:r>
              <a:rPr lang="en-US" sz="1500" dirty="0">
                <a:solidFill>
                  <a:srgbClr val="0070C0"/>
                </a:solidFill>
              </a:rPr>
              <a:t>(content);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 err="1">
                <a:solidFill>
                  <a:srgbClr val="0070C0"/>
                </a:solidFill>
              </a:rPr>
              <a:t>Console.WriteLine</a:t>
            </a:r>
            <a:r>
              <a:rPr lang="en-US" sz="1500" dirty="0">
                <a:solidFill>
                  <a:srgbClr val="0070C0"/>
                </a:solidFill>
              </a:rPr>
              <a:t>("Please enter new content for the file:");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>
                <a:solidFill>
                  <a:srgbClr val="0000FF"/>
                </a:solidFill>
              </a:rPr>
              <a:t>string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 err="1">
                <a:solidFill>
                  <a:srgbClr val="0070C0"/>
                </a:solidFill>
              </a:rPr>
              <a:t>newContent</a:t>
            </a:r>
            <a:r>
              <a:rPr lang="en-US" sz="1500" dirty="0">
                <a:solidFill>
                  <a:srgbClr val="0070C0"/>
                </a:solidFill>
              </a:rPr>
              <a:t> = </a:t>
            </a:r>
            <a:r>
              <a:rPr lang="en-US" sz="1500" dirty="0" err="1">
                <a:solidFill>
                  <a:srgbClr val="0070C0"/>
                </a:solidFill>
              </a:rPr>
              <a:t>Console.ReadLine</a:t>
            </a:r>
            <a:r>
              <a:rPr lang="en-US" sz="1500" dirty="0">
                <a:solidFill>
                  <a:srgbClr val="0070C0"/>
                </a:solidFill>
              </a:rPr>
              <a:t>();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 err="1">
                <a:solidFill>
                  <a:srgbClr val="0070C0"/>
                </a:solidFill>
              </a:rPr>
              <a:t>File.WriteAllText</a:t>
            </a:r>
            <a:r>
              <a:rPr lang="en-US" sz="1500" dirty="0">
                <a:solidFill>
                  <a:srgbClr val="0070C0"/>
                </a:solidFill>
              </a:rPr>
              <a:t>("test.txt", </a:t>
            </a:r>
            <a:r>
              <a:rPr lang="en-US" sz="1500" dirty="0" err="1">
                <a:solidFill>
                  <a:srgbClr val="0070C0"/>
                </a:solidFill>
              </a:rPr>
              <a:t>newContent</a:t>
            </a:r>
            <a:r>
              <a:rPr lang="en-US" sz="1500" dirty="0">
                <a:solidFill>
                  <a:srgbClr val="0070C0"/>
                </a:solidFill>
              </a:rPr>
              <a:t>);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9055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0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6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Interface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Exception </a:t>
            </a:r>
            <a:r>
              <a:rPr lang="en-US" sz="2800" dirty="0" smtClean="0"/>
              <a:t>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File I/O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Exercise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69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		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971800"/>
            <a:ext cx="3505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interface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IAnimal</a:t>
            </a:r>
            <a:r>
              <a:rPr lang="en-US" sz="2000" dirty="0" smtClean="0">
                <a:solidFill>
                  <a:schemeClr val="tx1"/>
                </a:solidFill>
              </a:rPr>
              <a:t> { 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tabLst>
                <a:tab pos="341313" algn="l"/>
                <a:tab pos="51911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public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 smtClean="0">
                <a:solidFill>
                  <a:schemeClr val="tx1"/>
                </a:solidFill>
              </a:rPr>
              <a:t> talk();</a:t>
            </a:r>
          </a:p>
          <a:p>
            <a:pPr>
              <a:tabLst>
                <a:tab pos="341313" algn="l"/>
                <a:tab pos="51911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7800" y="1295400"/>
            <a:ext cx="3505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class</a:t>
            </a:r>
            <a:r>
              <a:rPr lang="en-US" sz="2000" dirty="0" smtClean="0">
                <a:solidFill>
                  <a:schemeClr val="tx1"/>
                </a:solidFill>
              </a:rPr>
              <a:t> Dog : </a:t>
            </a:r>
            <a:r>
              <a:rPr lang="en-US" sz="2000" dirty="0" err="1" smtClean="0">
                <a:solidFill>
                  <a:schemeClr val="tx1"/>
                </a:solidFill>
              </a:rPr>
              <a:t>IAnimal</a:t>
            </a:r>
            <a:r>
              <a:rPr lang="en-US" sz="2000" dirty="0" smtClean="0">
                <a:solidFill>
                  <a:schemeClr val="tx1"/>
                </a:solidFill>
              </a:rPr>
              <a:t> { </a:t>
            </a:r>
          </a:p>
          <a:p>
            <a:pPr>
              <a:tabLst>
                <a:tab pos="341313" algn="l"/>
                <a:tab pos="51911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public </a:t>
            </a:r>
            <a:r>
              <a:rPr lang="en-US" sz="2000" dirty="0">
                <a:solidFill>
                  <a:srgbClr val="0000FF"/>
                </a:solidFill>
              </a:rPr>
              <a:t>void </a:t>
            </a:r>
            <a:r>
              <a:rPr lang="en-US" sz="2000" dirty="0" smtClean="0">
                <a:solidFill>
                  <a:schemeClr val="tx1"/>
                </a:solidFill>
              </a:rPr>
              <a:t>talk(){</a:t>
            </a:r>
          </a:p>
          <a:p>
            <a:pPr>
              <a:tabLst>
                <a:tab pos="341313" algn="l"/>
                <a:tab pos="51911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</a:rPr>
              <a:t>WriteLine</a:t>
            </a:r>
            <a:r>
              <a:rPr lang="en-US" sz="2000" dirty="0" smtClean="0">
                <a:solidFill>
                  <a:schemeClr val="tx1"/>
                </a:solidFill>
              </a:rPr>
              <a:t>(“</a:t>
            </a:r>
            <a:r>
              <a:rPr lang="en-US" sz="2000" dirty="0" err="1" smtClean="0">
                <a:solidFill>
                  <a:schemeClr val="accent2"/>
                </a:solidFill>
              </a:rPr>
              <a:t>gau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gau</a:t>
            </a:r>
            <a:r>
              <a:rPr lang="en-US" sz="2000" dirty="0" smtClean="0">
                <a:solidFill>
                  <a:schemeClr val="tx1"/>
                </a:solidFill>
              </a:rPr>
              <a:t>”);</a:t>
            </a:r>
          </a:p>
          <a:p>
            <a:pPr>
              <a:tabLst>
                <a:tab pos="341313" algn="l"/>
                <a:tab pos="519113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pPr>
              <a:tabLst>
                <a:tab pos="341313" algn="l"/>
                <a:tab pos="51911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3880513"/>
            <a:ext cx="3505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class</a:t>
            </a:r>
            <a:r>
              <a:rPr lang="en-US" sz="2000" dirty="0" smtClean="0">
                <a:solidFill>
                  <a:schemeClr val="tx1"/>
                </a:solidFill>
              </a:rPr>
              <a:t> Cat : </a:t>
            </a:r>
            <a:r>
              <a:rPr lang="en-US" sz="2000" dirty="0" err="1" smtClean="0">
                <a:solidFill>
                  <a:schemeClr val="tx1"/>
                </a:solidFill>
              </a:rPr>
              <a:t>IAnimal</a:t>
            </a:r>
            <a:r>
              <a:rPr lang="en-US" sz="2000" dirty="0" smtClean="0">
                <a:solidFill>
                  <a:schemeClr val="tx1"/>
                </a:solidFill>
              </a:rPr>
              <a:t> { </a:t>
            </a:r>
          </a:p>
          <a:p>
            <a:pPr>
              <a:tabLst>
                <a:tab pos="341313" algn="l"/>
                <a:tab pos="51911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public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 smtClean="0">
                <a:solidFill>
                  <a:schemeClr val="tx1"/>
                </a:solidFill>
              </a:rPr>
              <a:t> talk(){</a:t>
            </a:r>
          </a:p>
          <a:p>
            <a:pPr>
              <a:tabLst>
                <a:tab pos="341313" algn="l"/>
                <a:tab pos="51911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</a:rPr>
              <a:t>WriteLine</a:t>
            </a:r>
            <a:r>
              <a:rPr lang="en-US" sz="2000" dirty="0" smtClean="0">
                <a:solidFill>
                  <a:schemeClr val="tx1"/>
                </a:solidFill>
              </a:rPr>
              <a:t>(“</a:t>
            </a:r>
            <a:r>
              <a:rPr lang="en-US" sz="2000" dirty="0" err="1" smtClean="0">
                <a:solidFill>
                  <a:schemeClr val="accent2"/>
                </a:solidFill>
              </a:rPr>
              <a:t>meo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meo</a:t>
            </a:r>
            <a:r>
              <a:rPr lang="en-US" sz="2000" dirty="0" smtClean="0">
                <a:solidFill>
                  <a:schemeClr val="tx1"/>
                </a:solidFill>
              </a:rPr>
              <a:t>”);</a:t>
            </a:r>
          </a:p>
          <a:p>
            <a:pPr>
              <a:tabLst>
                <a:tab pos="341313" algn="l"/>
                <a:tab pos="519113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pPr>
              <a:tabLst>
                <a:tab pos="341313" algn="l"/>
                <a:tab pos="51911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4265670">
            <a:off x="4286113" y="2550380"/>
            <a:ext cx="685800" cy="995239"/>
          </a:xfrm>
          <a:prstGeom prst="downArrow">
            <a:avLst>
              <a:gd name="adj1" fmla="val 30099"/>
              <a:gd name="adj2" fmla="val 5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7002869">
            <a:off x="4330066" y="4099086"/>
            <a:ext cx="685800" cy="995239"/>
          </a:xfrm>
          <a:prstGeom prst="downArrow">
            <a:avLst>
              <a:gd name="adj1" fmla="val 30099"/>
              <a:gd name="adj2" fmla="val 5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228600" y="1219200"/>
            <a:ext cx="8610600" cy="4906963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300" b="0" kern="1200" cap="none" baseline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70C0"/>
                </a:solidFill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System.Collections.Generic</a:t>
            </a:r>
            <a:r>
              <a:rPr lang="en-US" sz="1400" dirty="0" smtClean="0">
                <a:solidFill>
                  <a:srgbClr val="0070C0"/>
                </a:solidFill>
              </a:rPr>
              <a:t>;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Interfaces {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Program {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70C0"/>
                </a:solidFill>
              </a:rPr>
              <a:t> Main(string[] 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 smtClean="0">
                <a:solidFill>
                  <a:srgbClr val="0070C0"/>
                </a:solidFill>
              </a:rPr>
              <a:t>) {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        </a:t>
            </a:r>
            <a:r>
              <a:rPr lang="en-US" sz="1400" dirty="0" smtClean="0">
                <a:solidFill>
                  <a:srgbClr val="0070C0"/>
                </a:solidFill>
              </a:rPr>
              <a:t>Dog </a:t>
            </a:r>
            <a:r>
              <a:rPr lang="en-US" sz="1400" dirty="0" err="1" smtClean="0">
                <a:solidFill>
                  <a:srgbClr val="0070C0"/>
                </a:solidFill>
              </a:rPr>
              <a:t>dog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= new </a:t>
            </a:r>
            <a:r>
              <a:rPr lang="en-US" sz="1400" dirty="0" smtClean="0">
                <a:solidFill>
                  <a:srgbClr val="0070C0"/>
                </a:solidFill>
              </a:rPr>
              <a:t>Dog(</a:t>
            </a:r>
            <a:r>
              <a:rPr lang="en-US" sz="1400" dirty="0"/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Lucky</a:t>
            </a:r>
            <a:r>
              <a:rPr lang="en-US" sz="1400" dirty="0"/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        </a:t>
            </a:r>
            <a:r>
              <a:rPr lang="en-US" sz="1400" dirty="0" err="1" smtClean="0">
                <a:solidFill>
                  <a:srgbClr val="0070C0"/>
                </a:solidFill>
              </a:rPr>
              <a:t>Console.WriteLine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dog.Describe</a:t>
            </a:r>
            <a:r>
              <a:rPr lang="en-US" sz="1400" dirty="0" smtClean="0">
                <a:solidFill>
                  <a:srgbClr val="0070C0"/>
                </a:solidFill>
              </a:rPr>
              <a:t>());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           </a:t>
            </a:r>
            <a:r>
              <a:rPr lang="en-US" sz="1400" dirty="0" err="1" smtClean="0">
                <a:solidFill>
                  <a:srgbClr val="0070C0"/>
                </a:solidFill>
              </a:rPr>
              <a:t>Console.WriteLine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dog.Talk</a:t>
            </a:r>
            <a:r>
              <a:rPr lang="en-US" sz="1400" dirty="0" smtClean="0">
                <a:solidFill>
                  <a:srgbClr val="0070C0"/>
                </a:solidFill>
              </a:rPr>
              <a:t>());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        </a:t>
            </a:r>
            <a:r>
              <a:rPr lang="en-US" sz="1400" dirty="0" err="1">
                <a:solidFill>
                  <a:srgbClr val="0070C0"/>
                </a:solidFill>
              </a:rPr>
              <a:t>Console.ReadKey</a:t>
            </a:r>
            <a:r>
              <a:rPr lang="en-US" sz="1400" dirty="0">
                <a:solidFill>
                  <a:srgbClr val="0070C0"/>
                </a:solidFill>
              </a:rPr>
              <a:t>();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interface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Ianimal</a:t>
            </a:r>
            <a:r>
              <a:rPr lang="en-US" sz="1400" dirty="0" smtClean="0">
                <a:solidFill>
                  <a:srgbClr val="0070C0"/>
                </a:solidFill>
              </a:rPr>
              <a:t> {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70C0"/>
                </a:solidFill>
              </a:rPr>
              <a:t> Describe</a:t>
            </a:r>
            <a:r>
              <a:rPr lang="en-US" sz="1400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 smtClean="0">
                <a:solidFill>
                  <a:srgbClr val="0070C0"/>
                </a:solidFill>
              </a:rPr>
              <a:t> Talk();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Name {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get</a:t>
            </a:r>
            <a:r>
              <a:rPr lang="en-US" sz="1400" dirty="0" smtClean="0">
                <a:solidFill>
                  <a:srgbClr val="0070C0"/>
                </a:solidFill>
              </a:rPr>
              <a:t>;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set</a:t>
            </a:r>
            <a:r>
              <a:rPr lang="en-US" sz="1400" dirty="0">
                <a:solidFill>
                  <a:srgbClr val="0070C0"/>
                </a:solidFill>
              </a:rPr>
              <a:t>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 }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 }</a:t>
            </a:r>
            <a:endParaRPr lang="en-US" sz="1400" dirty="0">
              <a:solidFill>
                <a:srgbClr val="0070C0"/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44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sz="1500" b="0" dirty="0" smtClean="0"/>
              <a:t>(</a:t>
            </a:r>
            <a:r>
              <a:rPr lang="en-US" sz="1500" b="0" dirty="0" err="1" smtClean="0"/>
              <a:t>cont</a:t>
            </a:r>
            <a:r>
              <a:rPr lang="en-US" sz="1500" b="0" dirty="0" smtClean="0"/>
              <a:t>)</a:t>
            </a:r>
            <a:endParaRPr lang="en-US" sz="1500" b="0" dirty="0"/>
          </a:p>
        </p:txBody>
      </p:sp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228600" y="1219200"/>
            <a:ext cx="8610600" cy="4906963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300" b="0" kern="1200" cap="none" baseline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solidFill>
                  <a:srgbClr val="0070C0"/>
                </a:solidFill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500" dirty="0">
                <a:solidFill>
                  <a:srgbClr val="0070C0"/>
                </a:solidFill>
              </a:rPr>
              <a:t> Dog : </a:t>
            </a:r>
            <a:r>
              <a:rPr lang="en-US" sz="1500" dirty="0" err="1" smtClean="0">
                <a:solidFill>
                  <a:srgbClr val="0070C0"/>
                </a:solidFill>
              </a:rPr>
              <a:t>Ianimal</a:t>
            </a:r>
            <a:r>
              <a:rPr lang="en-US" sz="1500" dirty="0" smtClean="0">
                <a:solidFill>
                  <a:srgbClr val="0070C0"/>
                </a:solidFill>
              </a:rPr>
              <a:t> {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500" dirty="0">
                <a:solidFill>
                  <a:srgbClr val="0070C0"/>
                </a:solidFill>
              </a:rPr>
              <a:t> name</a:t>
            </a:r>
            <a:r>
              <a:rPr lang="en-US" sz="1500" dirty="0" smtClean="0">
                <a:solidFill>
                  <a:srgbClr val="0070C0"/>
                </a:solidFill>
              </a:rPr>
              <a:t>;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500" dirty="0">
                <a:solidFill>
                  <a:srgbClr val="0070C0"/>
                </a:solidFill>
              </a:rPr>
              <a:t> Dog(string name</a:t>
            </a:r>
            <a:r>
              <a:rPr lang="en-US" sz="1500" dirty="0" smtClean="0">
                <a:solidFill>
                  <a:srgbClr val="0070C0"/>
                </a:solidFill>
              </a:rPr>
              <a:t>) </a:t>
            </a:r>
            <a:r>
              <a:rPr lang="en-US" sz="1500" dirty="0">
                <a:solidFill>
                  <a:srgbClr val="0070C0"/>
                </a:solidFill>
              </a:rPr>
              <a:t>{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</a:rPr>
              <a:t>this.</a:t>
            </a:r>
            <a:r>
              <a:rPr lang="en-US" sz="1500" dirty="0" err="1">
                <a:solidFill>
                  <a:srgbClr val="0070C0"/>
                </a:solidFill>
              </a:rPr>
              <a:t>Name</a:t>
            </a:r>
            <a:r>
              <a:rPr lang="en-US" sz="1500" dirty="0">
                <a:solidFill>
                  <a:srgbClr val="0070C0"/>
                </a:solidFill>
              </a:rPr>
              <a:t> = name;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</a:t>
            </a:r>
            <a:r>
              <a:rPr lang="en-US" sz="1500" dirty="0" smtClean="0">
                <a:solidFill>
                  <a:srgbClr val="0070C0"/>
                </a:solidFill>
              </a:rPr>
              <a:t>}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500" dirty="0">
                <a:solidFill>
                  <a:srgbClr val="0070C0"/>
                </a:solidFill>
              </a:rPr>
              <a:t> Describe</a:t>
            </a:r>
            <a:r>
              <a:rPr lang="en-US" sz="1500" dirty="0" smtClean="0">
                <a:solidFill>
                  <a:srgbClr val="0070C0"/>
                </a:solidFill>
              </a:rPr>
              <a:t>() </a:t>
            </a:r>
            <a:r>
              <a:rPr lang="en-US" sz="1500" dirty="0">
                <a:solidFill>
                  <a:srgbClr val="0070C0"/>
                </a:solidFill>
              </a:rPr>
              <a:t>{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500" dirty="0">
                <a:solidFill>
                  <a:srgbClr val="0070C0"/>
                </a:solidFill>
              </a:rPr>
              <a:t> "Hello, I'm a dog and my name is " +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</a:rPr>
              <a:t>this.</a:t>
            </a:r>
            <a:r>
              <a:rPr lang="en-US" sz="1500" dirty="0" err="1">
                <a:solidFill>
                  <a:srgbClr val="0070C0"/>
                </a:solidFill>
              </a:rPr>
              <a:t>Name</a:t>
            </a:r>
            <a:r>
              <a:rPr lang="en-US" sz="1500" dirty="0">
                <a:solidFill>
                  <a:srgbClr val="0070C0"/>
                </a:solidFill>
              </a:rPr>
              <a:t>;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</a:t>
            </a:r>
            <a:r>
              <a:rPr lang="en-US" sz="1500" dirty="0" smtClean="0">
                <a:solidFill>
                  <a:srgbClr val="0070C0"/>
                </a:solidFill>
              </a:rPr>
              <a:t>}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</a:t>
            </a:r>
            <a:r>
              <a:rPr lang="en-US" sz="1500" dirty="0" smtClean="0">
                <a:solidFill>
                  <a:srgbClr val="0070C0"/>
                </a:solidFill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500" dirty="0" smtClean="0">
                <a:solidFill>
                  <a:srgbClr val="0070C0"/>
                </a:solidFill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 smtClean="0">
                <a:solidFill>
                  <a:srgbClr val="0070C0"/>
                </a:solidFill>
              </a:rPr>
              <a:t>Talk() </a:t>
            </a:r>
            <a:r>
              <a:rPr lang="en-US" sz="1500" dirty="0">
                <a:solidFill>
                  <a:srgbClr val="0070C0"/>
                </a:solidFill>
              </a:rPr>
              <a:t>{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 smtClean="0">
                <a:solidFill>
                  <a:srgbClr val="0070C0"/>
                </a:solidFill>
              </a:rPr>
              <a:t>"</a:t>
            </a:r>
            <a:r>
              <a:rPr lang="en-US" sz="1500" dirty="0" err="1" smtClean="0">
                <a:solidFill>
                  <a:srgbClr val="0070C0"/>
                </a:solidFill>
              </a:rPr>
              <a:t>gau</a:t>
            </a:r>
            <a:r>
              <a:rPr lang="en-US" sz="1500" dirty="0" smtClean="0">
                <a:solidFill>
                  <a:srgbClr val="0070C0"/>
                </a:solidFill>
              </a:rPr>
              <a:t> </a:t>
            </a:r>
            <a:r>
              <a:rPr lang="en-US" sz="1500" dirty="0" err="1" smtClean="0">
                <a:solidFill>
                  <a:srgbClr val="0070C0"/>
                </a:solidFill>
              </a:rPr>
              <a:t>gau</a:t>
            </a:r>
            <a:r>
              <a:rPr lang="en-US" sz="1600" dirty="0"/>
              <a:t>"</a:t>
            </a:r>
            <a:r>
              <a:rPr lang="en-US" sz="1500" dirty="0" smtClean="0">
                <a:solidFill>
                  <a:srgbClr val="0070C0"/>
                </a:solidFill>
              </a:rPr>
              <a:t>;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 smtClean="0">
                <a:solidFill>
                  <a:srgbClr val="0070C0"/>
                </a:solidFill>
              </a:rPr>
              <a:t>Name {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get</a:t>
            </a:r>
            <a:r>
              <a:rPr lang="en-US" sz="1500" dirty="0">
                <a:solidFill>
                  <a:srgbClr val="0070C0"/>
                </a:solidFill>
              </a:rPr>
              <a:t> { return name; 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set</a:t>
            </a:r>
            <a:r>
              <a:rPr lang="en-US" sz="1500" dirty="0">
                <a:solidFill>
                  <a:srgbClr val="0070C0"/>
                </a:solidFill>
              </a:rPr>
              <a:t> { name = value; 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   </a:t>
            </a:r>
            <a:r>
              <a:rPr lang="en-US" sz="1500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416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8101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06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219200"/>
            <a:ext cx="8610600" cy="4906963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300" b="0" kern="1200" cap="none" baseline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 cap="none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solidFill>
                  <a:srgbClr val="0070C0"/>
                </a:solidFill>
              </a:rPr>
              <a:t>try</a:t>
            </a:r>
          </a:p>
          <a:p>
            <a:r>
              <a:rPr lang="en-US" sz="1500" dirty="0" smtClean="0">
                <a:solidFill>
                  <a:srgbClr val="000088"/>
                </a:solidFill>
              </a:rPr>
              <a:t>{</a:t>
            </a:r>
          </a:p>
          <a:p>
            <a:r>
              <a:rPr lang="en-US" sz="1500" dirty="0" smtClean="0">
                <a:solidFill>
                  <a:srgbClr val="000088"/>
                </a:solidFill>
              </a:rPr>
              <a:t>  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// statements causing exception</a:t>
            </a:r>
          </a:p>
          <a:p>
            <a:r>
              <a:rPr lang="en-US" sz="1500" dirty="0">
                <a:solidFill>
                  <a:srgbClr val="000088"/>
                </a:solidFill>
              </a:rPr>
              <a:t>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catch</a:t>
            </a:r>
            <a:r>
              <a:rPr lang="en-US" sz="1500" dirty="0">
                <a:solidFill>
                  <a:srgbClr val="000088"/>
                </a:solidFill>
              </a:rPr>
              <a:t>( </a:t>
            </a:r>
            <a:r>
              <a:rPr lang="en-US" sz="1500" dirty="0" err="1">
                <a:solidFill>
                  <a:srgbClr val="000088"/>
                </a:solidFill>
              </a:rPr>
              <a:t>ExceptionName</a:t>
            </a:r>
            <a:r>
              <a:rPr lang="en-US" sz="1500" dirty="0">
                <a:solidFill>
                  <a:srgbClr val="000088"/>
                </a:solidFill>
              </a:rPr>
              <a:t> e1 )</a:t>
            </a:r>
          </a:p>
          <a:p>
            <a:r>
              <a:rPr lang="en-US" sz="1500" dirty="0">
                <a:solidFill>
                  <a:srgbClr val="000088"/>
                </a:solidFill>
              </a:rPr>
              <a:t>{</a:t>
            </a:r>
          </a:p>
          <a:p>
            <a:r>
              <a:rPr lang="en-US" sz="1500" dirty="0">
                <a:solidFill>
                  <a:srgbClr val="000088"/>
                </a:solidFill>
              </a:rPr>
              <a:t>  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// error handling code</a:t>
            </a:r>
          </a:p>
          <a:p>
            <a:r>
              <a:rPr lang="en-US" sz="1500" dirty="0">
                <a:solidFill>
                  <a:srgbClr val="000088"/>
                </a:solidFill>
              </a:rPr>
              <a:t>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catch</a:t>
            </a:r>
            <a:r>
              <a:rPr lang="en-US" sz="1500" dirty="0">
                <a:solidFill>
                  <a:srgbClr val="000088"/>
                </a:solidFill>
              </a:rPr>
              <a:t>( </a:t>
            </a:r>
            <a:r>
              <a:rPr lang="en-US" sz="1500" dirty="0" err="1">
                <a:solidFill>
                  <a:srgbClr val="000088"/>
                </a:solidFill>
              </a:rPr>
              <a:t>ExceptionName</a:t>
            </a:r>
            <a:r>
              <a:rPr lang="en-US" sz="1500" dirty="0">
                <a:solidFill>
                  <a:srgbClr val="000088"/>
                </a:solidFill>
              </a:rPr>
              <a:t> e2 )</a:t>
            </a:r>
          </a:p>
          <a:p>
            <a:r>
              <a:rPr lang="en-US" sz="1500" dirty="0">
                <a:solidFill>
                  <a:srgbClr val="000088"/>
                </a:solidFill>
              </a:rPr>
              <a:t>{</a:t>
            </a:r>
          </a:p>
          <a:p>
            <a:r>
              <a:rPr lang="en-US" sz="1500" dirty="0">
                <a:solidFill>
                  <a:srgbClr val="000088"/>
                </a:solidFill>
              </a:rPr>
              <a:t>  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// error handling code</a:t>
            </a:r>
          </a:p>
          <a:p>
            <a:r>
              <a:rPr lang="en-US" sz="1500" dirty="0">
                <a:solidFill>
                  <a:srgbClr val="000088"/>
                </a:solidFill>
              </a:rPr>
              <a:t>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catch</a:t>
            </a:r>
            <a:r>
              <a:rPr lang="en-US" sz="1500" dirty="0">
                <a:solidFill>
                  <a:srgbClr val="000088"/>
                </a:solidFill>
              </a:rPr>
              <a:t>( </a:t>
            </a:r>
            <a:r>
              <a:rPr lang="en-US" sz="1500" dirty="0" err="1">
                <a:solidFill>
                  <a:srgbClr val="000088"/>
                </a:solidFill>
              </a:rPr>
              <a:t>ExceptionName</a:t>
            </a:r>
            <a:r>
              <a:rPr lang="en-US" sz="1500" dirty="0">
                <a:solidFill>
                  <a:srgbClr val="000088"/>
                </a:solidFill>
              </a:rPr>
              <a:t> </a:t>
            </a:r>
            <a:r>
              <a:rPr lang="en-US" sz="1500" dirty="0" err="1">
                <a:solidFill>
                  <a:srgbClr val="000088"/>
                </a:solidFill>
              </a:rPr>
              <a:t>eN</a:t>
            </a:r>
            <a:r>
              <a:rPr lang="en-US" sz="1500" dirty="0">
                <a:solidFill>
                  <a:srgbClr val="000088"/>
                </a:solidFill>
              </a:rPr>
              <a:t> )</a:t>
            </a:r>
          </a:p>
          <a:p>
            <a:r>
              <a:rPr lang="en-US" sz="1500" dirty="0">
                <a:solidFill>
                  <a:srgbClr val="000088"/>
                </a:solidFill>
              </a:rPr>
              <a:t>{</a:t>
            </a:r>
          </a:p>
          <a:p>
            <a:r>
              <a:rPr lang="en-US" sz="1500" dirty="0">
                <a:solidFill>
                  <a:srgbClr val="000088"/>
                </a:solidFill>
              </a:rPr>
              <a:t>  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// error handling code</a:t>
            </a:r>
          </a:p>
          <a:p>
            <a:r>
              <a:rPr lang="en-US" sz="1500" dirty="0">
                <a:solidFill>
                  <a:srgbClr val="000088"/>
                </a:solidFill>
              </a:rPr>
              <a:t>}</a:t>
            </a:r>
          </a:p>
          <a:p>
            <a:r>
              <a:rPr lang="en-US" sz="1500" dirty="0">
                <a:solidFill>
                  <a:srgbClr val="0070C0"/>
                </a:solidFill>
              </a:rPr>
              <a:t>finally</a:t>
            </a:r>
          </a:p>
          <a:p>
            <a:r>
              <a:rPr lang="en-US" sz="1500" dirty="0">
                <a:solidFill>
                  <a:srgbClr val="000088"/>
                </a:solidFill>
              </a:rPr>
              <a:t>{</a:t>
            </a:r>
          </a:p>
          <a:p>
            <a:r>
              <a:rPr lang="en-US" sz="1500" dirty="0">
                <a:solidFill>
                  <a:srgbClr val="000088"/>
                </a:solidFill>
              </a:rPr>
              <a:t>  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// statements to be executed</a:t>
            </a:r>
          </a:p>
          <a:p>
            <a:r>
              <a:rPr lang="en-US" sz="1500" dirty="0">
                <a:solidFill>
                  <a:srgbClr val="000088"/>
                </a:solidFill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905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9069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try</a:t>
            </a:r>
            <a:r>
              <a:rPr lang="en-US" dirty="0"/>
              <a:t>: A try block identifies a block of code for which particular exceptions will be activated. It's followed by one or more catch blocks.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catch</a:t>
            </a:r>
            <a:r>
              <a:rPr lang="en-US" dirty="0"/>
              <a:t>: A program catches an exception with an exception handler at the place in a program where you want to handle the problem. The catch keyword indicates the catching of an exception.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finally</a:t>
            </a:r>
            <a:r>
              <a:rPr lang="en-US" dirty="0"/>
              <a:t>: The finally block is used to execute a given set of statements, whether an exception is thrown or not thrown. For example, if you open a file, it must be closed whether an exception is raised or not.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throw</a:t>
            </a:r>
            <a:r>
              <a:rPr lang="en-US" dirty="0"/>
              <a:t>: A program throws an exception when a problem shows up. This is done using a throw 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A2337E-4477-407B-A395-DCCA792830C1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1AB59DE-DEE6-4D83-9DC3-67C7AEE3AD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4DC67A-8032-465D-A1E2-C5A1C28DA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757</Words>
  <Application>Microsoft Office PowerPoint</Application>
  <PresentationFormat>On-screen Show (4:3)</PresentationFormat>
  <Paragraphs>183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C# Programming</vt:lpstr>
      <vt:lpstr>Content</vt:lpstr>
      <vt:lpstr>Interface</vt:lpstr>
      <vt:lpstr>Review</vt:lpstr>
      <vt:lpstr>example</vt:lpstr>
      <vt:lpstr>Example (cont)</vt:lpstr>
      <vt:lpstr>Exception Handling</vt:lpstr>
      <vt:lpstr>Syntax</vt:lpstr>
      <vt:lpstr>explanation</vt:lpstr>
      <vt:lpstr>Some exception classes</vt:lpstr>
      <vt:lpstr>example</vt:lpstr>
      <vt:lpstr>File I/O</vt:lpstr>
      <vt:lpstr>File I/O</vt:lpstr>
      <vt:lpstr>Common classes in system.io</vt:lpstr>
      <vt:lpstr>Example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LogiGear Corporate Powerpoint Template (for LGVN)</dc:title>
  <dc:creator>duy.duc.nguyen</dc:creator>
  <cp:lastModifiedBy>Long Nguyen - 2120</cp:lastModifiedBy>
  <cp:revision>169</cp:revision>
  <dcterms:created xsi:type="dcterms:W3CDTF">2014-03-07T07:47:41Z</dcterms:created>
  <dcterms:modified xsi:type="dcterms:W3CDTF">2015-01-12T07:10:56Z</dcterms:modified>
</cp:coreProperties>
</file>