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9" r:id="rId3"/>
    <p:sldId id="284" r:id="rId4"/>
    <p:sldId id="285" r:id="rId5"/>
    <p:sldId id="282" r:id="rId6"/>
    <p:sldId id="257" r:id="rId7"/>
    <p:sldId id="261" r:id="rId8"/>
    <p:sldId id="262" r:id="rId9"/>
    <p:sldId id="276" r:id="rId10"/>
    <p:sldId id="263" r:id="rId11"/>
    <p:sldId id="264" r:id="rId12"/>
    <p:sldId id="265" r:id="rId13"/>
    <p:sldId id="266" r:id="rId14"/>
    <p:sldId id="267" r:id="rId15"/>
    <p:sldId id="268" r:id="rId16"/>
    <p:sldId id="272" r:id="rId17"/>
    <p:sldId id="274" r:id="rId18"/>
    <p:sldId id="278" r:id="rId19"/>
    <p:sldId id="286" r:id="rId20"/>
    <p:sldId id="287" r:id="rId21"/>
    <p:sldId id="288" r:id="rId22"/>
    <p:sldId id="27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798" autoAdjust="0"/>
  </p:normalViewPr>
  <p:slideViewPr>
    <p:cSldViewPr>
      <p:cViewPr>
        <p:scale>
          <a:sx n="61" d="100"/>
          <a:sy n="61" d="100"/>
        </p:scale>
        <p:origin x="-162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78D9C-F707-419B-9C68-665DB73BEB1A}" type="datetimeFigureOut">
              <a:rPr lang="en-US" smtClean="0"/>
              <a:t>5/23/2012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9BEF5-585E-45DC-98D9-4B4795D9D9E7}" type="slidenum">
              <a:rPr lang="en-US" smtClean="0"/>
              <a:t>‹#›</a:t>
            </a:fld>
            <a:endParaRPr lang="en-US"/>
          </a:p>
        </p:txBody>
      </p:sp>
    </p:spTree>
    <p:extLst>
      <p:ext uri="{BB962C8B-B14F-4D97-AF65-F5344CB8AC3E}">
        <p14:creationId xmlns:p14="http://schemas.microsoft.com/office/powerpoint/2010/main" val="356399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1143000" y="685800"/>
            <a:ext cx="4572000" cy="3429000"/>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baseline="-25000">
                <a:solidFill>
                  <a:schemeClr val="tx1"/>
                </a:solidFill>
                <a:latin typeface="Arial" pitchFamily="34" charset="0"/>
                <a:cs typeface="Arial" pitchFamily="34" charset="0"/>
              </a:defRPr>
            </a:lvl1pPr>
            <a:lvl2pPr marL="742950" indent="-285750" eaLnBrk="0" hangingPunct="0">
              <a:defRPr b="1" i="1" baseline="-25000">
                <a:solidFill>
                  <a:schemeClr val="tx1"/>
                </a:solidFill>
                <a:latin typeface="Arial" pitchFamily="34" charset="0"/>
                <a:cs typeface="Arial" pitchFamily="34" charset="0"/>
              </a:defRPr>
            </a:lvl2pPr>
            <a:lvl3pPr marL="1143000" indent="-228600" eaLnBrk="0" hangingPunct="0">
              <a:defRPr b="1" i="1" baseline="-25000">
                <a:solidFill>
                  <a:schemeClr val="tx1"/>
                </a:solidFill>
                <a:latin typeface="Arial" pitchFamily="34" charset="0"/>
                <a:cs typeface="Arial" pitchFamily="34" charset="0"/>
              </a:defRPr>
            </a:lvl3pPr>
            <a:lvl4pPr marL="1600200" indent="-228600" eaLnBrk="0" hangingPunct="0">
              <a:defRPr b="1" i="1" baseline="-25000">
                <a:solidFill>
                  <a:schemeClr val="tx1"/>
                </a:solidFill>
                <a:latin typeface="Arial" pitchFamily="34" charset="0"/>
                <a:cs typeface="Arial" pitchFamily="34" charset="0"/>
              </a:defRPr>
            </a:lvl4pPr>
            <a:lvl5pPr marL="2057400" indent="-228600" eaLnBrk="0" hangingPunct="0">
              <a:defRPr b="1" i="1" baseline="-25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i="1" baseline="-25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i="1" baseline="-25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i="1" baseline="-25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i="1" baseline="-25000">
                <a:solidFill>
                  <a:schemeClr val="tx1"/>
                </a:solidFill>
                <a:latin typeface="Arial" pitchFamily="34" charset="0"/>
                <a:cs typeface="Arial" pitchFamily="34" charset="0"/>
              </a:defRPr>
            </a:lvl9pPr>
          </a:lstStyle>
          <a:p>
            <a:pPr eaLnBrk="1" hangingPunct="1"/>
            <a:fld id="{1C59C276-8D08-4683-BB6B-B0E0238EF339}" type="slidenum">
              <a:rPr lang="en-GB" b="0" i="0" baseline="0" smtClean="0"/>
              <a:pPr eaLnBrk="1" hangingPunct="1"/>
              <a:t>1</a:t>
            </a:fld>
            <a:endParaRPr lang="en-GB" b="0" i="0" baseline="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current norm in </a:t>
            </a:r>
            <a:r>
              <a:rPr lang="en-US" dirty="0" err="1" smtClean="0"/>
              <a:t>HvN</a:t>
            </a:r>
            <a:r>
              <a:rPr lang="en-US" dirty="0" smtClean="0"/>
              <a:t>.</a:t>
            </a: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15</a:t>
            </a:fld>
            <a:endParaRPr lang="en-US"/>
          </a:p>
        </p:txBody>
      </p:sp>
    </p:spTree>
    <p:extLst>
      <p:ext uri="{BB962C8B-B14F-4D97-AF65-F5344CB8AC3E}">
        <p14:creationId xmlns:p14="http://schemas.microsoft.com/office/powerpoint/2010/main" val="246810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Think of Some Buffer Time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estimation should include some buffer. But do not add a buffer, which is not realistic. Having a buffer in the estimation enables to cope for any delays that may occur. Having a buffer also helps to ensure maximum test coverage.</a:t>
            </a:r>
          </a:p>
          <a:p>
            <a:r>
              <a:rPr lang="en-US" sz="1200" b="1" kern="1200" dirty="0" smtClean="0">
                <a:solidFill>
                  <a:schemeClr val="tx1"/>
                </a:solidFill>
                <a:effectLst/>
                <a:latin typeface="+mn-lt"/>
                <a:ea typeface="+mn-ea"/>
                <a:cs typeface="+mn-cs"/>
              </a:rPr>
              <a:t>2) Consider the Bug Cycle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test estimation also includes the bug cycle.  The actual test cycle may take more days than estimated. To avoid this, we should consider the fact that test cycle depends on the stability of the build. If the build is not stable, then developers may need more time to fix and obviously the testing cycle gets extended automatically.</a:t>
            </a:r>
          </a:p>
          <a:p>
            <a:r>
              <a:rPr lang="en-US" sz="1200" b="1" kern="1200" dirty="0" smtClean="0">
                <a:solidFill>
                  <a:schemeClr val="tx1"/>
                </a:solidFill>
                <a:effectLst/>
                <a:latin typeface="+mn-lt"/>
                <a:ea typeface="+mn-ea"/>
                <a:cs typeface="+mn-cs"/>
              </a:rPr>
              <a:t>3) Estimations Can Go Wrong – So re-visit the estimations frequently in initial stages before you commit it.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early stages, we should frequently re-visit the test estimations and make modification if needed. We should not extend the estimation once we freeze it, unless there are major changes in requirement.</a:t>
            </a:r>
          </a:p>
          <a:p>
            <a:r>
              <a:rPr lang="en-US" sz="1200" b="1" kern="1200" dirty="0" smtClean="0">
                <a:solidFill>
                  <a:schemeClr val="tx1"/>
                </a:solidFill>
                <a:effectLst/>
                <a:latin typeface="+mn-lt"/>
                <a:ea typeface="+mn-ea"/>
                <a:cs typeface="+mn-cs"/>
              </a:rPr>
              <a:t>4) Think of Your Past Experience to Make Judgments!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Experiences from past projects play a vital role while preparing the time estimates. We can try to avoid all the difficulties or issues that were faced in past projects. We can analyze how the previous estimates were and how much they helped to deliver product on time.</a:t>
            </a:r>
          </a:p>
          <a:p>
            <a:r>
              <a:rPr lang="en-US" sz="1200" b="1" kern="1200" dirty="0" smtClean="0">
                <a:solidFill>
                  <a:schemeClr val="tx1"/>
                </a:solidFill>
                <a:effectLst/>
                <a:latin typeface="+mn-lt"/>
                <a:ea typeface="+mn-ea"/>
                <a:cs typeface="+mn-cs"/>
              </a:rPr>
              <a:t>5) Consider the Scope of Project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Know what is the end objective of the project and list of all final deliverables. Factors to be considered for small and large projects differ a lot. Large project, typically include setting up test bed, generating test data, test scripts etc. Hence the estimations should be based on all these factors. Whereas in small projects, typically the test cycle include test cases writing, execution and regression.</a:t>
            </a:r>
          </a:p>
          <a:p>
            <a:r>
              <a:rPr lang="en-US" sz="1200" b="1" kern="1200" dirty="0" smtClean="0">
                <a:solidFill>
                  <a:schemeClr val="tx1"/>
                </a:solidFill>
                <a:effectLst/>
                <a:latin typeface="+mn-lt"/>
                <a:ea typeface="+mn-ea"/>
                <a:cs typeface="+mn-cs"/>
              </a:rPr>
              <a:t>6 ) Are You Going to Perform Load Testing?</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need to put considerable time on performance testing then estimate accordingly. Estimations for projects, which involve load testing, should be considered differently.</a:t>
            </a:r>
          </a:p>
          <a:p>
            <a:r>
              <a:rPr lang="en-US" sz="1200" b="1" kern="1200" dirty="0" smtClean="0">
                <a:solidFill>
                  <a:schemeClr val="tx1"/>
                </a:solidFill>
                <a:effectLst/>
                <a:latin typeface="+mn-lt"/>
                <a:ea typeface="+mn-ea"/>
                <a:cs typeface="+mn-cs"/>
              </a:rPr>
              <a:t>7) Do You Know Your Team?</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know strengths and weaknesses of individuals working in your team then you can estimate testing tasks more precisely. While estimating one should consider the fact that all resources may not yield same productivity level. Some people can execute faster compared to others. Though this is not a major factor but it adds up to the total delay in deliverables. The estimate is for which level.</a:t>
            </a:r>
          </a:p>
          <a:p>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16</a:t>
            </a:fld>
            <a:endParaRPr lang="en-US"/>
          </a:p>
        </p:txBody>
      </p:sp>
    </p:spTree>
    <p:extLst>
      <p:ext uri="{BB962C8B-B14F-4D97-AF65-F5344CB8AC3E}">
        <p14:creationId xmlns:p14="http://schemas.microsoft.com/office/powerpoint/2010/main" val="367531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Consider on Risk: =&gt; adjust the</a:t>
            </a:r>
            <a:r>
              <a:rPr lang="en-US" baseline="0" dirty="0" smtClean="0"/>
              <a:t> criteria of the complexity level, estimate for each level.</a:t>
            </a:r>
          </a:p>
          <a:p>
            <a:r>
              <a:rPr lang="en-US" baseline="0" dirty="0" smtClean="0"/>
              <a:t>Simple level has many functions. High risk</a:t>
            </a:r>
          </a:p>
          <a:p>
            <a:r>
              <a:rPr lang="en-US" baseline="0" dirty="0" smtClean="0"/>
              <a:t> - Estimate for 1 round.</a:t>
            </a: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17</a:t>
            </a:fld>
            <a:endParaRPr lang="en-US"/>
          </a:p>
        </p:txBody>
      </p:sp>
    </p:spTree>
    <p:extLst>
      <p:ext uri="{BB962C8B-B14F-4D97-AF65-F5344CB8AC3E}">
        <p14:creationId xmlns:p14="http://schemas.microsoft.com/office/powerpoint/2010/main" val="3846840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1143000" y="685800"/>
            <a:ext cx="4572000" cy="3429000"/>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baseline="-25000">
                <a:solidFill>
                  <a:schemeClr val="tx1"/>
                </a:solidFill>
                <a:latin typeface="Arial" pitchFamily="34" charset="0"/>
                <a:cs typeface="Arial" pitchFamily="34" charset="0"/>
              </a:defRPr>
            </a:lvl1pPr>
            <a:lvl2pPr marL="742950" indent="-285750" eaLnBrk="0" hangingPunct="0">
              <a:defRPr b="1" i="1" baseline="-25000">
                <a:solidFill>
                  <a:schemeClr val="tx1"/>
                </a:solidFill>
                <a:latin typeface="Arial" pitchFamily="34" charset="0"/>
                <a:cs typeface="Arial" pitchFamily="34" charset="0"/>
              </a:defRPr>
            </a:lvl2pPr>
            <a:lvl3pPr marL="1143000" indent="-228600" eaLnBrk="0" hangingPunct="0">
              <a:defRPr b="1" i="1" baseline="-25000">
                <a:solidFill>
                  <a:schemeClr val="tx1"/>
                </a:solidFill>
                <a:latin typeface="Arial" pitchFamily="34" charset="0"/>
                <a:cs typeface="Arial" pitchFamily="34" charset="0"/>
              </a:defRPr>
            </a:lvl3pPr>
            <a:lvl4pPr marL="1600200" indent="-228600" eaLnBrk="0" hangingPunct="0">
              <a:defRPr b="1" i="1" baseline="-25000">
                <a:solidFill>
                  <a:schemeClr val="tx1"/>
                </a:solidFill>
                <a:latin typeface="Arial" pitchFamily="34" charset="0"/>
                <a:cs typeface="Arial" pitchFamily="34" charset="0"/>
              </a:defRPr>
            </a:lvl4pPr>
            <a:lvl5pPr marL="2057400" indent="-228600" eaLnBrk="0" hangingPunct="0">
              <a:defRPr b="1" i="1" baseline="-25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i="1" baseline="-25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i="1" baseline="-25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i="1" baseline="-25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i="1" baseline="-25000">
                <a:solidFill>
                  <a:schemeClr val="tx1"/>
                </a:solidFill>
                <a:latin typeface="Arial" pitchFamily="34" charset="0"/>
                <a:cs typeface="Arial" pitchFamily="34" charset="0"/>
              </a:defRPr>
            </a:lvl9pPr>
          </a:lstStyle>
          <a:p>
            <a:pPr eaLnBrk="1" hangingPunct="1"/>
            <a:fld id="{1C59C276-8D08-4683-BB6B-B0E0238EF339}" type="slidenum">
              <a:rPr lang="en-GB" b="0" i="0" baseline="0" smtClean="0"/>
              <a:pPr eaLnBrk="1" hangingPunct="1"/>
              <a:t>22</a:t>
            </a:fld>
            <a:endParaRPr lang="en-GB" b="0" i="0" baseline="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2</a:t>
            </a:fld>
            <a:endParaRPr lang="en-US"/>
          </a:p>
        </p:txBody>
      </p:sp>
    </p:spTree>
    <p:extLst>
      <p:ext uri="{BB962C8B-B14F-4D97-AF65-F5344CB8AC3E}">
        <p14:creationId xmlns:p14="http://schemas.microsoft.com/office/powerpoint/2010/main" val="387904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3</a:t>
            </a:fld>
            <a:endParaRPr lang="en-US"/>
          </a:p>
        </p:txBody>
      </p:sp>
    </p:spTree>
    <p:extLst>
      <p:ext uri="{BB962C8B-B14F-4D97-AF65-F5344CB8AC3E}">
        <p14:creationId xmlns:p14="http://schemas.microsoft.com/office/powerpoint/2010/main" val="268089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D6BBF8-A2E6-4A09-AEF0-B9629B2239D8}" type="slidenum">
              <a:rPr lang="en-GB" smtClean="0"/>
              <a:pPr>
                <a:defRPr/>
              </a:pPr>
              <a:t>4</a:t>
            </a:fld>
            <a:endParaRPr lang="en-GB" dirty="0"/>
          </a:p>
        </p:txBody>
      </p:sp>
    </p:spTree>
    <p:extLst>
      <p:ext uri="{BB962C8B-B14F-4D97-AF65-F5344CB8AC3E}">
        <p14:creationId xmlns:p14="http://schemas.microsoft.com/office/powerpoint/2010/main" val="226682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itchFamily="18" charset="2"/>
              <a:buChar char="Þ"/>
            </a:pPr>
            <a:r>
              <a:rPr lang="en-US" dirty="0" smtClean="0"/>
              <a:t>can’t use the same estimate</a:t>
            </a:r>
            <a:r>
              <a:rPr lang="en-US" baseline="0" dirty="0" smtClean="0"/>
              <a:t> for different project.</a:t>
            </a:r>
          </a:p>
          <a:p>
            <a:pPr marL="171450" indent="-171450">
              <a:buFont typeface="Symbol" pitchFamily="18" charset="2"/>
              <a:buChar char="Þ"/>
            </a:pPr>
            <a:endParaRPr lang="en-US" baseline="0" dirty="0" smtClean="0"/>
          </a:p>
          <a:p>
            <a:pPr marL="171450" indent="-171450">
              <a:buFont typeface="Symbol" pitchFamily="18" charset="2"/>
              <a:buChar char="Þ"/>
            </a:pPr>
            <a:endParaRPr lang="en-US" baseline="0" dirty="0" smtClean="0"/>
          </a:p>
          <a:p>
            <a:r>
              <a:rPr lang="en-US" sz="1200" kern="1200" dirty="0" smtClean="0">
                <a:solidFill>
                  <a:schemeClr val="tx1"/>
                </a:solidFill>
                <a:effectLst/>
                <a:latin typeface="+mn-lt"/>
                <a:ea typeface="+mn-ea"/>
                <a:cs typeface="+mn-cs"/>
              </a:rPr>
              <a:t>1.       Testing Size – the amount of testing that needs to be carried out</a:t>
            </a:r>
          </a:p>
          <a:p>
            <a:r>
              <a:rPr lang="en-US" sz="1200" kern="1200" dirty="0" smtClean="0">
                <a:solidFill>
                  <a:schemeClr val="tx1"/>
                </a:solidFill>
                <a:effectLst/>
                <a:latin typeface="+mn-lt"/>
                <a:ea typeface="+mn-ea"/>
                <a:cs typeface="+mn-cs"/>
              </a:rPr>
              <a:t>2.       Testing effort – the amount of effort in either person days or person hours</a:t>
            </a:r>
          </a:p>
          <a:p>
            <a:r>
              <a:rPr lang="en-US" sz="1200" kern="1200" dirty="0" smtClean="0">
                <a:solidFill>
                  <a:schemeClr val="tx1"/>
                </a:solidFill>
                <a:effectLst/>
                <a:latin typeface="+mn-lt"/>
                <a:ea typeface="+mn-ea"/>
                <a:cs typeface="+mn-cs"/>
              </a:rPr>
              <a:t>3.       Testing cost – the expenses necessary for testing, including the cost of human effort</a:t>
            </a:r>
          </a:p>
          <a:p>
            <a:r>
              <a:rPr lang="en-US" sz="1200" kern="1200" dirty="0" smtClean="0">
                <a:solidFill>
                  <a:schemeClr val="tx1"/>
                </a:solidFill>
                <a:effectLst/>
                <a:latin typeface="+mn-lt"/>
                <a:ea typeface="+mn-ea"/>
                <a:cs typeface="+mn-cs"/>
              </a:rPr>
              <a:t>4.       Testing Schedule – the duration in calendar days or months that is necessary for conducting the tests</a:t>
            </a:r>
          </a:p>
          <a:p>
            <a:pPr marL="171450" indent="-171450">
              <a:buFont typeface="Symbol" pitchFamily="18" charset="2"/>
              <a:buChar char="Þ"/>
            </a:pP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6</a:t>
            </a:fld>
            <a:endParaRPr lang="en-US"/>
          </a:p>
        </p:txBody>
      </p:sp>
    </p:spTree>
    <p:extLst>
      <p:ext uri="{BB962C8B-B14F-4D97-AF65-F5344CB8AC3E}">
        <p14:creationId xmlns:p14="http://schemas.microsoft.com/office/powerpoint/2010/main" val="270880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Ask people to estimate the time to</a:t>
            </a:r>
            <a:r>
              <a:rPr lang="en-US" baseline="0" dirty="0" smtClean="0"/>
              <a:t> test the login form.</a:t>
            </a:r>
          </a:p>
          <a:p>
            <a:r>
              <a:rPr lang="en-US" baseline="0" dirty="0" smtClean="0"/>
              <a:t> - why are there different number?</a:t>
            </a:r>
          </a:p>
          <a:p>
            <a:r>
              <a:rPr lang="en-US" dirty="0" smtClean="0"/>
              <a:t> - Don’t answer which number</a:t>
            </a:r>
            <a:r>
              <a:rPr lang="en-US" baseline="0" dirty="0" smtClean="0"/>
              <a:t> is right</a:t>
            </a: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7</a:t>
            </a:fld>
            <a:endParaRPr lang="en-US"/>
          </a:p>
        </p:txBody>
      </p:sp>
    </p:spTree>
    <p:extLst>
      <p:ext uri="{BB962C8B-B14F-4D97-AF65-F5344CB8AC3E}">
        <p14:creationId xmlns:p14="http://schemas.microsoft.com/office/powerpoint/2010/main" val="240595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Requirement: requirement</a:t>
            </a:r>
            <a:r>
              <a:rPr lang="en-US" baseline="0" dirty="0" smtClean="0"/>
              <a:t> to test, input information.</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Strategy: </a:t>
            </a:r>
            <a:r>
              <a:rPr lang="en-US" dirty="0" smtClean="0"/>
              <a:t>is to find the </a:t>
            </a:r>
            <a:r>
              <a:rPr lang="en-US" b="1" dirty="0" smtClean="0"/>
              <a:t>most important </a:t>
            </a:r>
            <a:r>
              <a:rPr lang="en-US" dirty="0" smtClean="0"/>
              <a:t>defects as </a:t>
            </a:r>
            <a:r>
              <a:rPr lang="en-US" b="1" dirty="0" smtClean="0"/>
              <a:t>early</a:t>
            </a:r>
            <a:r>
              <a:rPr lang="en-US" dirty="0" smtClean="0"/>
              <a:t> as possible at a </a:t>
            </a:r>
            <a:r>
              <a:rPr lang="en-US" b="1" dirty="0" smtClean="0"/>
              <a:t>lowest cost</a:t>
            </a:r>
            <a:r>
              <a:rPr lang="en-US" dirty="0" smtClean="0"/>
              <a:t>. What, When, Why, How to test?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Productivity</a:t>
            </a:r>
            <a:r>
              <a:rPr lang="en-US" baseline="0" dirty="0" smtClean="0"/>
              <a:t> of the team. Estimate for AQC, QC, PQC,..</a:t>
            </a:r>
            <a:endParaRPr lang="en-US" dirty="0" smtClean="0"/>
          </a:p>
          <a:p>
            <a:pPr marL="171450" indent="-171450">
              <a:buFontTx/>
              <a:buChar char="-"/>
            </a:pPr>
            <a:endParaRPr lang="en-US"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5649BEF5-585E-45DC-98D9-4B4795D9D9E7}" type="slidenum">
              <a:rPr lang="en-US" smtClean="0"/>
              <a:t>8</a:t>
            </a:fld>
            <a:endParaRPr lang="en-US"/>
          </a:p>
        </p:txBody>
      </p:sp>
    </p:spTree>
    <p:extLst>
      <p:ext uri="{BB962C8B-B14F-4D97-AF65-F5344CB8AC3E}">
        <p14:creationId xmlns:p14="http://schemas.microsoft.com/office/powerpoint/2010/main" val="15610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The</a:t>
            </a:r>
            <a:r>
              <a:rPr lang="en-US" baseline="0" dirty="0" smtClean="0"/>
              <a:t> estimation of the project is sum up of the piece of tasks.</a:t>
            </a:r>
          </a:p>
          <a:p>
            <a:r>
              <a:rPr lang="en-US" dirty="0" smtClean="0"/>
              <a:t> - Break to small of work</a:t>
            </a:r>
            <a:r>
              <a:rPr lang="en-US" baseline="0" dirty="0" smtClean="0"/>
              <a:t> and estimate for each of them.</a:t>
            </a: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12</a:t>
            </a:fld>
            <a:endParaRPr lang="en-US"/>
          </a:p>
        </p:txBody>
      </p:sp>
    </p:spTree>
    <p:extLst>
      <p:ext uri="{BB962C8B-B14F-4D97-AF65-F5344CB8AC3E}">
        <p14:creationId xmlns:p14="http://schemas.microsoft.com/office/powerpoint/2010/main" val="4041661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Best estimate: all things are going well. There is no defect.</a:t>
            </a:r>
          </a:p>
          <a:p>
            <a:r>
              <a:rPr lang="en-US" sz="1200" kern="1200" dirty="0" smtClean="0">
                <a:solidFill>
                  <a:schemeClr val="tx1"/>
                </a:solidFill>
                <a:effectLst/>
                <a:latin typeface="+mn-lt"/>
                <a:ea typeface="+mn-ea"/>
                <a:cs typeface="+mn-cs"/>
              </a:rPr>
              <a:t>Normal estimate: assumption that there are 20% cases will be failed.</a:t>
            </a:r>
          </a:p>
          <a:p>
            <a:r>
              <a:rPr lang="en-US" sz="1200" kern="1200" dirty="0" smtClean="0">
                <a:solidFill>
                  <a:schemeClr val="tx1"/>
                </a:solidFill>
                <a:effectLst/>
                <a:latin typeface="+mn-lt"/>
                <a:ea typeface="+mn-ea"/>
                <a:cs typeface="+mn-cs"/>
              </a:rPr>
              <a:t>Worse Estimate: assumption that there are 50% cases will be failed.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49BEF5-585E-45DC-98D9-4B4795D9D9E7}" type="slidenum">
              <a:rPr lang="en-US" smtClean="0"/>
              <a:t>13</a:t>
            </a:fld>
            <a:endParaRPr lang="en-US"/>
          </a:p>
        </p:txBody>
      </p:sp>
    </p:spTree>
    <p:extLst>
      <p:ext uri="{BB962C8B-B14F-4D97-AF65-F5344CB8AC3E}">
        <p14:creationId xmlns:p14="http://schemas.microsoft.com/office/powerpoint/2010/main" val="305205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413217963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2965083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453539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0889705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0126508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42683298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71071851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7251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4638757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35744484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4427318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93221318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439992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9028128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40432150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9328657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5470410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5738988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828828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24566546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5290953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DF5D036-91FA-4CE7-A0E3-0B5876B5DB6D}" type="datetimeFigureOut">
              <a:rPr lang="en-US" smtClean="0"/>
              <a:t>5/23/2012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A8418AC-D734-4A84-9347-80F46D19B40C}" type="slidenum">
              <a:rPr lang="en-US" smtClean="0"/>
              <a:t>‹#›</a:t>
            </a:fld>
            <a:endParaRPr lang="en-US"/>
          </a:p>
        </p:txBody>
      </p:sp>
    </p:spTree>
    <p:extLst>
      <p:ext uri="{BB962C8B-B14F-4D97-AF65-F5344CB8AC3E}">
        <p14:creationId xmlns:p14="http://schemas.microsoft.com/office/powerpoint/2010/main" val="18776068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1" descr="foote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57200" y="1143000"/>
            <a:ext cx="82296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fld id="{BDF5D036-91FA-4CE7-A0E3-0B5876B5DB6D}" type="datetimeFigureOut">
              <a:rPr lang="en-US" smtClean="0"/>
              <a:t>5/23/2012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endParaRPr lang="en-US"/>
          </a:p>
        </p:txBody>
      </p:sp>
      <p:sp>
        <p:nvSpPr>
          <p:cNvPr id="1030" name="Rectangle 6"/>
          <p:cNvSpPr>
            <a:spLocks noGrp="1" noChangeArrowheads="1"/>
          </p:cNvSpPr>
          <p:nvPr>
            <p:ph type="sldNum" sz="quarter" idx="4"/>
          </p:nvPr>
        </p:nvSpPr>
        <p:spPr bwMode="auto">
          <a:xfrm>
            <a:off x="6553200"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fld id="{EA8418AC-D734-4A84-9347-80F46D19B40C}" type="slidenum">
              <a:rPr lang="en-US" smtClean="0"/>
              <a:t>‹#›</a:t>
            </a:fld>
            <a:endParaRPr lang="en-US"/>
          </a:p>
        </p:txBody>
      </p:sp>
      <p:sp>
        <p:nvSpPr>
          <p:cNvPr id="1032" name="Rectangle 7"/>
          <p:cNvSpPr>
            <a:spLocks noChangeArrowheads="1"/>
          </p:cNvSpPr>
          <p:nvPr/>
        </p:nvSpPr>
        <p:spPr bwMode="auto">
          <a:xfrm>
            <a:off x="590550" y="1052513"/>
            <a:ext cx="772636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3200" dirty="0"/>
              <a:t>		</a:t>
            </a:r>
          </a:p>
        </p:txBody>
      </p:sp>
      <p:sp>
        <p:nvSpPr>
          <p:cNvPr id="1033" name="Rectangle 8"/>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34" name="Rectangle 9"/>
          <p:cNvSpPr>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035" name="Rectangle 10"/>
          <p:cNvSpPr>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p>
        </p:txBody>
      </p:sp>
      <p:sp>
        <p:nvSpPr>
          <p:cNvPr id="1036" name="Rectangle 15"/>
          <p:cNvSpPr>
            <a:spLocks noChangeArrowheads="1"/>
          </p:cNvSpPr>
          <p:nvPr/>
        </p:nvSpPr>
        <p:spPr bwMode="auto">
          <a:xfrm>
            <a:off x="806450" y="1268413"/>
            <a:ext cx="772636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p>
        </p:txBody>
      </p:sp>
      <p:pic>
        <p:nvPicPr>
          <p:cNvPr id="1037" name="Picture 59" descr="hn_logo_whitestra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48600" y="6019800"/>
            <a:ext cx="10668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sz="3600" b="1">
          <a:solidFill>
            <a:schemeClr val="accent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defRPr sz="28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400">
          <a:solidFill>
            <a:schemeClr val="accent2"/>
          </a:solidFill>
          <a:latin typeface="+mn-lt"/>
          <a:cs typeface="+mn-cs"/>
        </a:defRPr>
      </a:lvl2pPr>
      <a:lvl3pPr marL="1143000" indent="-228600" algn="l" rtl="0" eaLnBrk="1" fontAlgn="base" hangingPunct="1">
        <a:spcBef>
          <a:spcPct val="20000"/>
        </a:spcBef>
        <a:spcAft>
          <a:spcPct val="0"/>
        </a:spcAft>
        <a:buChar char="•"/>
        <a:defRPr sz="2000">
          <a:solidFill>
            <a:schemeClr val="accent2"/>
          </a:solidFill>
          <a:latin typeface="+mn-lt"/>
          <a:cs typeface="+mn-cs"/>
        </a:defRPr>
      </a:lvl3pPr>
      <a:lvl4pPr marL="1600200" indent="-228600" algn="l" rtl="0" eaLnBrk="1" fontAlgn="base" hangingPunct="1">
        <a:spcBef>
          <a:spcPct val="20000"/>
        </a:spcBef>
        <a:spcAft>
          <a:spcPct val="0"/>
        </a:spcAft>
        <a:buChar char="–"/>
        <a:defRPr sz="1800">
          <a:solidFill>
            <a:schemeClr val="accent2"/>
          </a:solidFill>
          <a:latin typeface="+mn-lt"/>
          <a:cs typeface="+mn-cs"/>
        </a:defRPr>
      </a:lvl4pPr>
      <a:lvl5pPr marL="2057400" indent="-228600" algn="l" rtl="0" eaLnBrk="1" fontAlgn="base" hangingPunct="1">
        <a:spcBef>
          <a:spcPct val="20000"/>
        </a:spcBef>
        <a:spcAft>
          <a:spcPct val="0"/>
        </a:spcAft>
        <a:buChar char="»"/>
        <a:defRPr sz="1800">
          <a:solidFill>
            <a:schemeClr val="accent2"/>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1" descr="foote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fld id="{BDF5D036-91FA-4CE7-A0E3-0B5876B5DB6D}" type="datetimeFigureOut">
              <a:rPr lang="en-US" smtClean="0"/>
              <a:t>5/23/2012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endParaRPr lang="en-US"/>
          </a:p>
        </p:txBody>
      </p:sp>
      <p:sp>
        <p:nvSpPr>
          <p:cNvPr id="1030" name="Rectangle 6"/>
          <p:cNvSpPr>
            <a:spLocks noGrp="1" noChangeArrowheads="1"/>
          </p:cNvSpPr>
          <p:nvPr>
            <p:ph type="sldNum" sz="quarter" idx="4"/>
          </p:nvPr>
        </p:nvSpPr>
        <p:spPr bwMode="auto">
          <a:xfrm>
            <a:off x="6553200"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fld id="{EA8418AC-D734-4A84-9347-80F46D19B40C}" type="slidenum">
              <a:rPr lang="en-US" smtClean="0"/>
              <a:t>‹#›</a:t>
            </a:fld>
            <a:endParaRPr lang="en-US"/>
          </a:p>
        </p:txBody>
      </p:sp>
      <p:sp>
        <p:nvSpPr>
          <p:cNvPr id="1032" name="Rectangle 7"/>
          <p:cNvSpPr>
            <a:spLocks noChangeArrowheads="1"/>
          </p:cNvSpPr>
          <p:nvPr/>
        </p:nvSpPr>
        <p:spPr bwMode="auto">
          <a:xfrm>
            <a:off x="590550" y="1052513"/>
            <a:ext cx="772636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3200"/>
              <a:t>		</a:t>
            </a:r>
          </a:p>
        </p:txBody>
      </p:sp>
      <p:sp>
        <p:nvSpPr>
          <p:cNvPr id="1033" name="Rectangle 8"/>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34" name="Rectangle 9"/>
          <p:cNvSpPr>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035" name="Rectangle 10"/>
          <p:cNvSpPr>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p>
        </p:txBody>
      </p:sp>
      <p:sp>
        <p:nvSpPr>
          <p:cNvPr id="1036" name="Rectangle 15"/>
          <p:cNvSpPr>
            <a:spLocks noChangeArrowheads="1"/>
          </p:cNvSpPr>
          <p:nvPr/>
        </p:nvSpPr>
        <p:spPr bwMode="auto">
          <a:xfrm>
            <a:off x="806450" y="1268413"/>
            <a:ext cx="772636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p>
        </p:txBody>
      </p:sp>
      <p:pic>
        <p:nvPicPr>
          <p:cNvPr id="1037" name="Picture 59" descr="hn_logo_whitestra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48600" y="6019800"/>
            <a:ext cx="10668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7" descr="Lotus-Flower-Op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575"/>
            <a:ext cx="9182101"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9"/>
          <p:cNvSpPr>
            <a:spLocks noChangeArrowheads="1"/>
          </p:cNvSpPr>
          <p:nvPr/>
        </p:nvSpPr>
        <p:spPr bwMode="auto">
          <a:xfrm>
            <a:off x="500063" y="15716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GB" b="0" i="0" baseline="0" dirty="0">
              <a:solidFill>
                <a:schemeClr val="bg1"/>
              </a:solidFill>
            </a:endParaRPr>
          </a:p>
          <a:p>
            <a:r>
              <a:rPr lang="en-GB" b="0" i="0" baseline="0" dirty="0" smtClean="0">
                <a:solidFill>
                  <a:schemeClr val="bg1"/>
                </a:solidFill>
              </a:rPr>
              <a:t>Nhan Nguyen</a:t>
            </a:r>
            <a:endParaRPr lang="en-GB" b="0" i="0" baseline="0" dirty="0">
              <a:solidFill>
                <a:schemeClr val="bg1"/>
              </a:solidFill>
            </a:endParaRPr>
          </a:p>
          <a:p>
            <a:endParaRPr lang="en-GB" b="0" i="0" baseline="0" dirty="0">
              <a:solidFill>
                <a:schemeClr val="bg1"/>
              </a:solidFill>
            </a:endParaRPr>
          </a:p>
        </p:txBody>
      </p:sp>
      <p:sp>
        <p:nvSpPr>
          <p:cNvPr id="2052" name="Rectangle 14"/>
          <p:cNvSpPr>
            <a:spLocks noChangeArrowheads="1"/>
          </p:cNvSpPr>
          <p:nvPr/>
        </p:nvSpPr>
        <p:spPr bwMode="auto">
          <a:xfrm>
            <a:off x="428625" y="4762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GB" sz="3600" i="0" baseline="0" dirty="0" smtClean="0">
                <a:solidFill>
                  <a:schemeClr val="bg1"/>
                </a:solidFill>
                <a:latin typeface="+mj-lt"/>
              </a:rPr>
              <a:t>Testing Effort Estimation</a:t>
            </a:r>
            <a:endParaRPr lang="en-GB" sz="3600" i="0" baseline="0" dirty="0">
              <a:solidFill>
                <a:schemeClr val="bg1"/>
              </a:solidFill>
              <a:latin typeface="+mj-lt"/>
            </a:endParaRPr>
          </a:p>
        </p:txBody>
      </p:sp>
      <p:pic>
        <p:nvPicPr>
          <p:cNvPr id="2053" name="Picture 19" descr="hn_logo_whitestr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762000"/>
            <a:ext cx="990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6099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Guess </a:t>
            </a:r>
            <a:r>
              <a:rPr lang="en-GB" dirty="0"/>
              <a:t>methodology</a:t>
            </a:r>
            <a:endParaRPr lang="en-US" dirty="0"/>
          </a:p>
        </p:txBody>
      </p:sp>
      <p:sp>
        <p:nvSpPr>
          <p:cNvPr id="3" name="Content Placeholder 2"/>
          <p:cNvSpPr>
            <a:spLocks noGrp="1"/>
          </p:cNvSpPr>
          <p:nvPr>
            <p:ph idx="1"/>
          </p:nvPr>
        </p:nvSpPr>
        <p:spPr/>
        <p:txBody>
          <a:bodyPr/>
          <a:lstStyle/>
          <a:p>
            <a:r>
              <a:rPr lang="en-US" dirty="0" smtClean="0"/>
              <a:t> - Guess work</a:t>
            </a:r>
          </a:p>
          <a:p>
            <a:r>
              <a:rPr lang="en-US" dirty="0"/>
              <a:t> </a:t>
            </a:r>
            <a:r>
              <a:rPr lang="en-US" dirty="0" smtClean="0"/>
              <a:t>- Base on the experience</a:t>
            </a:r>
            <a:endParaRPr lang="en-US" dirty="0"/>
          </a:p>
        </p:txBody>
      </p:sp>
    </p:spTree>
    <p:extLst>
      <p:ext uri="{BB962C8B-B14F-4D97-AF65-F5344CB8AC3E}">
        <p14:creationId xmlns:p14="http://schemas.microsoft.com/office/powerpoint/2010/main" val="32622615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457200"/>
            <a:r>
              <a:rPr lang="en-GB" dirty="0"/>
              <a:t>Experience-based methodology</a:t>
            </a:r>
          </a:p>
        </p:txBody>
      </p:sp>
      <p:sp>
        <p:nvSpPr>
          <p:cNvPr id="3" name="Content Placeholder 2"/>
          <p:cNvSpPr>
            <a:spLocks noGrp="1"/>
          </p:cNvSpPr>
          <p:nvPr>
            <p:ph idx="1"/>
          </p:nvPr>
        </p:nvSpPr>
        <p:spPr/>
        <p:txBody>
          <a:bodyPr/>
          <a:lstStyle/>
          <a:p>
            <a:pPr marL="457200" lvl="0" indent="-457200">
              <a:buFont typeface="Arial" pitchFamily="34" charset="0"/>
              <a:buChar char="•"/>
            </a:pPr>
            <a:r>
              <a:rPr lang="en-US" dirty="0"/>
              <a:t>Metrics collected from previous tests.</a:t>
            </a:r>
          </a:p>
          <a:p>
            <a:pPr marL="457200" lvl="0" indent="-457200">
              <a:buFont typeface="Arial" pitchFamily="34" charset="0"/>
              <a:buChar char="•"/>
            </a:pPr>
            <a:r>
              <a:rPr lang="en-US" dirty="0"/>
              <a:t>You already tested similar application in previous project.</a:t>
            </a:r>
          </a:p>
          <a:p>
            <a:pPr marL="457200" indent="-457200">
              <a:buFont typeface="Arial" pitchFamily="34" charset="0"/>
              <a:buChar char="•"/>
            </a:pPr>
            <a:r>
              <a:rPr lang="en-US" dirty="0"/>
              <a:t>Inputs are taken from Subject Matter experts who know the application (as well as testing) very well</a:t>
            </a:r>
          </a:p>
        </p:txBody>
      </p:sp>
    </p:spTree>
    <p:extLst>
      <p:ext uri="{BB962C8B-B14F-4D97-AF65-F5344CB8AC3E}">
        <p14:creationId xmlns:p14="http://schemas.microsoft.com/office/powerpoint/2010/main" val="23137221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Work-breakdown Structure</a:t>
            </a:r>
            <a:endParaRPr lang="en-US" dirty="0"/>
          </a:p>
        </p:txBody>
      </p:sp>
      <p:sp>
        <p:nvSpPr>
          <p:cNvPr id="3" name="Content Placeholder 2"/>
          <p:cNvSpPr>
            <a:spLocks noGrp="1"/>
          </p:cNvSpPr>
          <p:nvPr>
            <p:ph idx="1"/>
          </p:nvPr>
        </p:nvSpPr>
        <p:spPr/>
        <p:txBody>
          <a:bodyPr/>
          <a:lstStyle/>
          <a:p>
            <a:pPr marL="457200" indent="-457200">
              <a:buFont typeface="Arial" pitchFamily="34" charset="0"/>
              <a:buChar char="•"/>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99" y="1219201"/>
            <a:ext cx="8030401"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923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Point </a:t>
            </a:r>
            <a:r>
              <a:rPr lang="en-GB" dirty="0"/>
              <a:t>Software </a:t>
            </a:r>
            <a:r>
              <a:rPr lang="en-GB" dirty="0" smtClean="0"/>
              <a:t>Testing</a:t>
            </a:r>
            <a:endParaRPr lang="en-US" dirty="0"/>
          </a:p>
        </p:txBody>
      </p:sp>
      <p:sp>
        <p:nvSpPr>
          <p:cNvPr id="3" name="Content Placeholder 2"/>
          <p:cNvSpPr>
            <a:spLocks noGrp="1"/>
          </p:cNvSpPr>
          <p:nvPr>
            <p:ph idx="1"/>
          </p:nvPr>
        </p:nvSpPr>
        <p:spPr/>
        <p:txBody>
          <a:bodyPr/>
          <a:lstStyle/>
          <a:p>
            <a:r>
              <a:rPr lang="en-US" dirty="0"/>
              <a:t>Based on statistical methods in which each testing task is broken down into sub tasks and then apply three types on estimation are done on each </a:t>
            </a:r>
            <a:r>
              <a:rPr lang="en-US" dirty="0" smtClean="0"/>
              <a:t>tasks:</a:t>
            </a:r>
            <a:endParaRPr lang="en-US" dirty="0"/>
          </a:p>
          <a:p>
            <a:pPr marL="457200" indent="-457200">
              <a:buFont typeface="Arial" pitchFamily="34" charset="0"/>
              <a:buChar char="•"/>
            </a:pPr>
            <a:endParaRPr lang="en-US" dirty="0"/>
          </a:p>
          <a:p>
            <a:pPr marL="457200" indent="-457200">
              <a:buFont typeface="Arial" pitchFamily="34" charset="0"/>
              <a:buChar char="•"/>
            </a:pPr>
            <a:r>
              <a:rPr lang="en-US" dirty="0" smtClean="0"/>
              <a:t>Best Estimate = B</a:t>
            </a:r>
          </a:p>
          <a:p>
            <a:pPr marL="457200" indent="-457200">
              <a:buFont typeface="Arial" pitchFamily="34" charset="0"/>
              <a:buChar char="•"/>
            </a:pPr>
            <a:r>
              <a:rPr lang="en-US" dirty="0" smtClean="0"/>
              <a:t>Normal Estimate = N</a:t>
            </a:r>
          </a:p>
          <a:p>
            <a:pPr marL="457200" indent="-457200">
              <a:buFont typeface="Arial" pitchFamily="34" charset="0"/>
              <a:buChar char="•"/>
            </a:pPr>
            <a:r>
              <a:rPr lang="en-US" dirty="0" smtClean="0"/>
              <a:t>Worse Estimate = W</a:t>
            </a:r>
          </a:p>
          <a:p>
            <a:pPr marL="457200" indent="-457200">
              <a:buFont typeface="Arial" pitchFamily="34" charset="0"/>
              <a:buChar char="•"/>
            </a:pPr>
            <a:endParaRPr lang="en-US" dirty="0"/>
          </a:p>
          <a:p>
            <a:pPr marL="457200" indent="-457200">
              <a:buFont typeface="Arial" pitchFamily="34" charset="0"/>
              <a:buChar char="•"/>
            </a:pPr>
            <a:r>
              <a:rPr lang="en-US" dirty="0" smtClean="0">
                <a:solidFill>
                  <a:srgbClr val="FF0000"/>
                </a:solidFill>
              </a:rPr>
              <a:t>=&gt; Estimate = (B +(4*N)+ W)/6</a:t>
            </a:r>
            <a:endParaRPr lang="en-US" dirty="0">
              <a:solidFill>
                <a:srgbClr val="FF0000"/>
              </a:solidFill>
            </a:endParaRPr>
          </a:p>
        </p:txBody>
      </p:sp>
    </p:spTree>
    <p:extLst>
      <p:ext uri="{BB962C8B-B14F-4D97-AF65-F5344CB8AC3E}">
        <p14:creationId xmlns:p14="http://schemas.microsoft.com/office/powerpoint/2010/main" val="28464336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GB" dirty="0"/>
              <a:t>Test case enumeration </a:t>
            </a:r>
            <a:r>
              <a:rPr lang="en-GB" dirty="0" smtClean="0"/>
              <a:t>based</a:t>
            </a:r>
            <a:r>
              <a:rPr lang="en-US" dirty="0"/>
              <a:t/>
            </a:r>
            <a:br>
              <a:rPr lang="en-US" dirty="0"/>
            </a:br>
            <a:endParaRPr lang="en-US" dirty="0"/>
          </a:p>
        </p:txBody>
      </p:sp>
      <p:sp>
        <p:nvSpPr>
          <p:cNvPr id="3" name="Content Placeholder 2"/>
          <p:cNvSpPr>
            <a:spLocks noGrp="1"/>
          </p:cNvSpPr>
          <p:nvPr>
            <p:ph idx="1"/>
          </p:nvPr>
        </p:nvSpPr>
        <p:spPr/>
        <p:txBody>
          <a:bodyPr/>
          <a:lstStyle/>
          <a:p>
            <a:pPr marL="457200" indent="-457200">
              <a:buFont typeface="Arial" pitchFamily="34" charset="0"/>
              <a:buChar char="•"/>
            </a:pPr>
            <a:r>
              <a:rPr lang="en-US" dirty="0" smtClean="0"/>
              <a:t>List </a:t>
            </a:r>
            <a:r>
              <a:rPr lang="en-US" dirty="0"/>
              <a:t>all test cases</a:t>
            </a:r>
          </a:p>
          <a:p>
            <a:pPr marL="457200" indent="-457200">
              <a:buFont typeface="Arial" pitchFamily="34" charset="0"/>
              <a:buChar char="•"/>
            </a:pPr>
            <a:r>
              <a:rPr lang="en-US" dirty="0" smtClean="0"/>
              <a:t>Estimate </a:t>
            </a:r>
            <a:r>
              <a:rPr lang="en-US" dirty="0"/>
              <a:t>the testing effort required for each test </a:t>
            </a:r>
            <a:r>
              <a:rPr lang="en-US" dirty="0" smtClean="0"/>
              <a:t>case </a:t>
            </a:r>
            <a:endParaRPr lang="en-US" dirty="0"/>
          </a:p>
          <a:p>
            <a:pPr marL="457200" indent="-457200">
              <a:buFont typeface="Arial" pitchFamily="34" charset="0"/>
              <a:buChar char="•"/>
            </a:pPr>
            <a:r>
              <a:rPr lang="en-US" dirty="0" smtClean="0"/>
              <a:t>Sum up</a:t>
            </a:r>
            <a:endParaRPr lang="en-US" dirty="0"/>
          </a:p>
          <a:p>
            <a:pPr marL="457200" indent="-457200">
              <a:buFont typeface="Arial" pitchFamily="34" charset="0"/>
              <a:buChar char="•"/>
            </a:pPr>
            <a:endParaRPr lang="en-US" dirty="0"/>
          </a:p>
        </p:txBody>
      </p:sp>
    </p:spTree>
    <p:extLst>
      <p:ext uri="{BB962C8B-B14F-4D97-AF65-F5344CB8AC3E}">
        <p14:creationId xmlns:p14="http://schemas.microsoft.com/office/powerpoint/2010/main" val="27413914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Percentage </a:t>
            </a:r>
            <a:r>
              <a:rPr lang="en-US" dirty="0"/>
              <a:t>distribution </a:t>
            </a:r>
          </a:p>
        </p:txBody>
      </p:sp>
      <p:sp>
        <p:nvSpPr>
          <p:cNvPr id="5" name="Content Placeholder 4"/>
          <p:cNvSpPr>
            <a:spLocks noGrp="1"/>
          </p:cNvSpPr>
          <p:nvPr>
            <p:ph idx="1"/>
          </p:nvPr>
        </p:nvSpPr>
        <p:spPr>
          <a:xfrm>
            <a:off x="457200" y="1143000"/>
            <a:ext cx="3657600" cy="4754563"/>
          </a:xfrm>
        </p:spPr>
        <p:txBody>
          <a:bodyPr/>
          <a:lstStyle/>
          <a:p>
            <a:pPr marL="457200" indent="-457200">
              <a:buFont typeface="Arial" pitchFamily="34" charset="0"/>
              <a:buChar char="•"/>
            </a:pPr>
            <a:r>
              <a:rPr lang="en-US" dirty="0" smtClean="0"/>
              <a:t>UCP or WBS estimate for coding &amp; unit test</a:t>
            </a:r>
          </a:p>
          <a:p>
            <a:pPr marL="457200" indent="-457200">
              <a:buFont typeface="Arial" pitchFamily="34" charset="0"/>
              <a:buChar char="•"/>
            </a:pPr>
            <a:r>
              <a:rPr lang="en-US" dirty="0" smtClean="0"/>
              <a:t>=&gt; other tasks are based on the percentage.</a:t>
            </a:r>
            <a:endParaRPr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226683"/>
            <a:ext cx="4953000" cy="464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67599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to estimate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b="1" dirty="0"/>
              <a:t>Think of Some Buffer </a:t>
            </a:r>
            <a:r>
              <a:rPr lang="en-US" sz="2000" b="1" dirty="0" smtClean="0"/>
              <a:t>Time</a:t>
            </a:r>
          </a:p>
          <a:p>
            <a:pPr marL="457200" indent="-457200">
              <a:buFont typeface="+mj-lt"/>
              <a:buAutoNum type="arabicPeriod"/>
            </a:pPr>
            <a:r>
              <a:rPr lang="en-US" sz="2000" b="1" dirty="0" smtClean="0"/>
              <a:t>Consider </a:t>
            </a:r>
            <a:r>
              <a:rPr lang="en-US" sz="2000" b="1" dirty="0"/>
              <a:t>the Bug </a:t>
            </a:r>
            <a:r>
              <a:rPr lang="en-US" sz="2000" b="1" dirty="0" smtClean="0"/>
              <a:t>Cycle</a:t>
            </a:r>
          </a:p>
          <a:p>
            <a:pPr marL="457200" indent="-457200">
              <a:buFont typeface="+mj-lt"/>
              <a:buAutoNum type="arabicPeriod"/>
            </a:pPr>
            <a:r>
              <a:rPr lang="en-US" sz="2000" b="1" dirty="0" smtClean="0"/>
              <a:t>Estimations </a:t>
            </a:r>
            <a:r>
              <a:rPr lang="en-US" sz="2000" b="1" dirty="0"/>
              <a:t>Can Go Wrong – So re-visit the estimations frequently in initial stages before you commit it</a:t>
            </a:r>
            <a:r>
              <a:rPr lang="en-US" sz="2000" b="1" dirty="0" smtClean="0"/>
              <a:t>.</a:t>
            </a:r>
          </a:p>
          <a:p>
            <a:pPr marL="457200" indent="-457200">
              <a:buFont typeface="+mj-lt"/>
              <a:buAutoNum type="arabicPeriod"/>
            </a:pPr>
            <a:r>
              <a:rPr lang="en-US" sz="2000" b="1" dirty="0"/>
              <a:t>Think of Your Past Experience to Make Judgments</a:t>
            </a:r>
            <a:r>
              <a:rPr lang="en-US" sz="2000" b="1" dirty="0" smtClean="0"/>
              <a:t>!</a:t>
            </a:r>
          </a:p>
          <a:p>
            <a:pPr marL="457200" indent="-457200">
              <a:buFont typeface="+mj-lt"/>
              <a:buAutoNum type="arabicPeriod"/>
            </a:pPr>
            <a:r>
              <a:rPr lang="en-US" sz="2000" b="1" dirty="0"/>
              <a:t>Consider the Scope of </a:t>
            </a:r>
            <a:r>
              <a:rPr lang="en-US" sz="2000" b="1" dirty="0" smtClean="0"/>
              <a:t>Project</a:t>
            </a:r>
          </a:p>
          <a:p>
            <a:pPr marL="457200" indent="-457200">
              <a:buFont typeface="+mj-lt"/>
              <a:buAutoNum type="arabicPeriod"/>
            </a:pPr>
            <a:r>
              <a:rPr lang="en-US" sz="2000" b="1" dirty="0"/>
              <a:t>Are You Going to Perform Load </a:t>
            </a:r>
            <a:r>
              <a:rPr lang="en-US" sz="2000" b="1" dirty="0" smtClean="0"/>
              <a:t>Testing?</a:t>
            </a:r>
            <a:endParaRPr lang="en-US" sz="2000" dirty="0"/>
          </a:p>
          <a:p>
            <a:pPr marL="457200" indent="-457200">
              <a:buFont typeface="+mj-lt"/>
              <a:buAutoNum type="arabicPeriod"/>
            </a:pPr>
            <a:r>
              <a:rPr lang="en-US" sz="2000" b="1" dirty="0" smtClean="0"/>
              <a:t>Do </a:t>
            </a:r>
            <a:r>
              <a:rPr lang="en-US" sz="2000" b="1" dirty="0"/>
              <a:t>You Know Your Team</a:t>
            </a:r>
            <a:r>
              <a:rPr lang="en-US" sz="2000" b="1" dirty="0" smtClean="0"/>
              <a:t>?</a:t>
            </a:r>
          </a:p>
          <a:p>
            <a:pPr marL="457200" indent="-457200">
              <a:buFont typeface="+mj-lt"/>
              <a:buAutoNum type="arabicPeriod"/>
            </a:pPr>
            <a:r>
              <a:rPr lang="en-US" sz="2000" b="1" dirty="0" smtClean="0"/>
              <a:t>Domain Knowledge</a:t>
            </a:r>
            <a:endParaRPr lang="en-US" sz="2000" dirty="0"/>
          </a:p>
        </p:txBody>
      </p:sp>
    </p:spTree>
    <p:extLst>
      <p:ext uri="{BB962C8B-B14F-4D97-AF65-F5344CB8AC3E}">
        <p14:creationId xmlns:p14="http://schemas.microsoft.com/office/powerpoint/2010/main" val="754236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b="1" dirty="0" smtClean="0"/>
              <a:t>Requirement:</a:t>
            </a:r>
          </a:p>
          <a:p>
            <a:r>
              <a:rPr lang="en-US" dirty="0" smtClean="0"/>
              <a:t> - Do functional testing similar to amazon.com</a:t>
            </a:r>
          </a:p>
          <a:p>
            <a:r>
              <a:rPr lang="en-US" dirty="0"/>
              <a:t> </a:t>
            </a:r>
            <a:r>
              <a:rPr lang="en-US" dirty="0" smtClean="0"/>
              <a:t>- System has 200 functions: </a:t>
            </a:r>
          </a:p>
          <a:p>
            <a:r>
              <a:rPr lang="en-US" dirty="0"/>
              <a:t> </a:t>
            </a:r>
            <a:r>
              <a:rPr lang="en-US" dirty="0" smtClean="0"/>
              <a:t>      + mostly add/edit/list pages.</a:t>
            </a:r>
          </a:p>
          <a:p>
            <a:r>
              <a:rPr lang="en-US" dirty="0"/>
              <a:t> </a:t>
            </a:r>
            <a:r>
              <a:rPr lang="en-US" dirty="0" smtClean="0"/>
              <a:t>      + the number of fields are not the same.</a:t>
            </a:r>
          </a:p>
          <a:p>
            <a:r>
              <a:rPr lang="en-US" dirty="0"/>
              <a:t> </a:t>
            </a:r>
            <a:r>
              <a:rPr lang="en-US" dirty="0" smtClean="0"/>
              <a:t>- Duration to estimate: 1 day.</a:t>
            </a:r>
          </a:p>
          <a:p>
            <a:endParaRPr lang="en-US" dirty="0"/>
          </a:p>
          <a:p>
            <a:r>
              <a:rPr lang="en-US" b="1" dirty="0" smtClean="0"/>
              <a:t>Question:</a:t>
            </a:r>
          </a:p>
          <a:p>
            <a:r>
              <a:rPr lang="en-US" dirty="0"/>
              <a:t> </a:t>
            </a:r>
            <a:r>
              <a:rPr lang="en-US" dirty="0" smtClean="0"/>
              <a:t>- How long to test this system?</a:t>
            </a:r>
            <a:endParaRPr lang="en-US" dirty="0"/>
          </a:p>
        </p:txBody>
      </p:sp>
    </p:spTree>
    <p:extLst>
      <p:ext uri="{BB962C8B-B14F-4D97-AF65-F5344CB8AC3E}">
        <p14:creationId xmlns:p14="http://schemas.microsoft.com/office/powerpoint/2010/main" val="22896136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a:t>
            </a:r>
            <a:endParaRPr lang="en-US" dirty="0"/>
          </a:p>
        </p:txBody>
      </p:sp>
      <p:sp>
        <p:nvSpPr>
          <p:cNvPr id="3" name="Content Placeholder 2"/>
          <p:cNvSpPr>
            <a:spLocks noGrp="1"/>
          </p:cNvSpPr>
          <p:nvPr>
            <p:ph idx="1"/>
          </p:nvPr>
        </p:nvSpPr>
        <p:spPr/>
        <p:txBody>
          <a:bodyPr/>
          <a:lstStyle/>
          <a:p>
            <a:r>
              <a:rPr lang="en-US" b="1" dirty="0" smtClean="0"/>
              <a:t>Assumption:</a:t>
            </a:r>
          </a:p>
          <a:p>
            <a:pPr marL="457200" indent="-457200">
              <a:buFontTx/>
              <a:buChar char="-"/>
            </a:pPr>
            <a:r>
              <a:rPr lang="en-US" dirty="0" smtClean="0"/>
              <a:t>Use WBS to estimate the testing effort.</a:t>
            </a:r>
          </a:p>
          <a:p>
            <a:pPr marL="457200" indent="-457200">
              <a:buFontTx/>
              <a:buChar char="-"/>
            </a:pPr>
            <a:r>
              <a:rPr lang="en-US" dirty="0" smtClean="0"/>
              <a:t>There is no workflow after submitting a form.</a:t>
            </a:r>
          </a:p>
          <a:p>
            <a:pPr marL="457200" indent="-457200">
              <a:buFontTx/>
              <a:buChar char="-"/>
            </a:pPr>
            <a:r>
              <a:rPr lang="en-US" dirty="0" smtClean="0"/>
              <a:t>Test </a:t>
            </a:r>
            <a:r>
              <a:rPr lang="en-US" dirty="0"/>
              <a:t>in 1 round.</a:t>
            </a:r>
          </a:p>
          <a:p>
            <a:pPr marL="457200" indent="-457200">
              <a:buFontTx/>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3862620"/>
              </p:ext>
            </p:extLst>
          </p:nvPr>
        </p:nvGraphicFramePr>
        <p:xfrm>
          <a:off x="228600" y="3353334"/>
          <a:ext cx="8839200" cy="2361666"/>
        </p:xfrm>
        <a:graphic>
          <a:graphicData uri="http://schemas.openxmlformats.org/drawingml/2006/table">
            <a:tbl>
              <a:tblPr>
                <a:tableStyleId>{284E427A-3D55-4303-BF80-6455036E1DE7}</a:tableStyleId>
              </a:tblPr>
              <a:tblGrid>
                <a:gridCol w="1634646"/>
                <a:gridCol w="2048354"/>
                <a:gridCol w="1964266"/>
                <a:gridCol w="3191934"/>
              </a:tblGrid>
              <a:tr h="715746">
                <a:tc>
                  <a:txBody>
                    <a:bodyPr/>
                    <a:lstStyle/>
                    <a:p>
                      <a:pPr algn="l" fontAlgn="b"/>
                      <a:r>
                        <a:rPr lang="en-US" sz="1800" b="1" u="none" strike="noStrike" dirty="0" smtClean="0">
                          <a:solidFill>
                            <a:srgbClr val="FF0000"/>
                          </a:solidFill>
                          <a:effectLst/>
                        </a:rPr>
                        <a:t>Complexity level</a:t>
                      </a:r>
                      <a:endParaRPr lang="en-US" sz="1800" b="1" i="0" u="none" strike="noStrike" dirty="0">
                        <a:solidFill>
                          <a:srgbClr val="FF0000"/>
                        </a:solidFill>
                        <a:effectLst/>
                        <a:latin typeface="Calibri"/>
                      </a:endParaRPr>
                    </a:p>
                  </a:txBody>
                  <a:tcPr marL="0" marR="0" marT="0" marB="0" anchor="b"/>
                </a:tc>
                <a:tc>
                  <a:txBody>
                    <a:bodyPr/>
                    <a:lstStyle/>
                    <a:p>
                      <a:pPr algn="l" fontAlgn="b"/>
                      <a:r>
                        <a:rPr lang="en-US" sz="1800" b="1" u="none" strike="noStrike" dirty="0">
                          <a:solidFill>
                            <a:srgbClr val="FF0000"/>
                          </a:solidFill>
                          <a:effectLst/>
                        </a:rPr>
                        <a:t>Estimate for each level (</a:t>
                      </a:r>
                      <a:r>
                        <a:rPr lang="en-US" sz="1800" b="1" u="none" strike="noStrike" dirty="0" smtClean="0">
                          <a:solidFill>
                            <a:srgbClr val="FF0000"/>
                          </a:solidFill>
                          <a:effectLst/>
                        </a:rPr>
                        <a:t>man-hours</a:t>
                      </a:r>
                      <a:r>
                        <a:rPr lang="en-US" sz="1800" b="1" u="none" strike="noStrike" dirty="0">
                          <a:solidFill>
                            <a:srgbClr val="FF0000"/>
                          </a:solidFill>
                          <a:effectLst/>
                        </a:rPr>
                        <a:t>)</a:t>
                      </a:r>
                      <a:endParaRPr lang="en-US" sz="1800" b="1" i="0" u="none" strike="noStrike" dirty="0">
                        <a:solidFill>
                          <a:srgbClr val="FF0000"/>
                        </a:solidFill>
                        <a:effectLst/>
                        <a:latin typeface="Calibri"/>
                      </a:endParaRPr>
                    </a:p>
                  </a:txBody>
                  <a:tcPr marL="0" marR="0" marT="0" marB="0" anchor="b"/>
                </a:tc>
                <a:tc>
                  <a:txBody>
                    <a:bodyPr/>
                    <a:lstStyle/>
                    <a:p>
                      <a:pPr algn="l" fontAlgn="b"/>
                      <a:r>
                        <a:rPr lang="en-US" sz="1800" b="1" u="none" strike="noStrike" dirty="0" smtClean="0">
                          <a:solidFill>
                            <a:srgbClr val="FF0000"/>
                          </a:solidFill>
                          <a:effectLst/>
                        </a:rPr>
                        <a:t>Total functions</a:t>
                      </a:r>
                      <a:endParaRPr lang="en-US" sz="1800" b="1" i="0" u="none" strike="noStrike" dirty="0">
                        <a:solidFill>
                          <a:srgbClr val="FF0000"/>
                        </a:solidFill>
                        <a:effectLst/>
                        <a:latin typeface="Calibri"/>
                      </a:endParaRPr>
                    </a:p>
                  </a:txBody>
                  <a:tcPr marL="0" marR="0" marT="0" marB="0" anchor="b"/>
                </a:tc>
                <a:tc>
                  <a:txBody>
                    <a:bodyPr/>
                    <a:lstStyle/>
                    <a:p>
                      <a:pPr algn="l" fontAlgn="b"/>
                      <a:r>
                        <a:rPr lang="en-US" sz="1800" b="1" u="none" strike="noStrike" dirty="0" smtClean="0">
                          <a:solidFill>
                            <a:srgbClr val="FF0000"/>
                          </a:solidFill>
                          <a:effectLst/>
                        </a:rPr>
                        <a:t>Notes</a:t>
                      </a:r>
                      <a:endParaRPr lang="en-US" sz="1800" b="1" i="0" u="none" strike="noStrike" dirty="0">
                        <a:solidFill>
                          <a:srgbClr val="FF0000"/>
                        </a:solidFill>
                        <a:effectLst/>
                        <a:latin typeface="Calibri"/>
                      </a:endParaRPr>
                    </a:p>
                  </a:txBody>
                  <a:tcPr marL="0" marR="0" marT="0" marB="0" anchor="b"/>
                </a:tc>
              </a:tr>
              <a:tr h="397091">
                <a:tc>
                  <a:txBody>
                    <a:bodyPr/>
                    <a:lstStyle/>
                    <a:p>
                      <a:pPr algn="l" fontAlgn="b"/>
                      <a:r>
                        <a:rPr lang="en-US" sz="1800" u="none" strike="noStrike" dirty="0">
                          <a:effectLst/>
                        </a:rPr>
                        <a:t>Simple</a:t>
                      </a:r>
                      <a:endParaRPr lang="en-US" sz="1800" b="1" i="0" u="none" strike="noStrike" dirty="0">
                        <a:solidFill>
                          <a:schemeClr val="accent2"/>
                        </a:solidFill>
                        <a:effectLst/>
                        <a:latin typeface="Calibri"/>
                      </a:endParaRPr>
                    </a:p>
                  </a:txBody>
                  <a:tcPr marL="0" marR="0" marT="0" marB="0" anchor="b"/>
                </a:tc>
                <a:tc>
                  <a:txBody>
                    <a:bodyPr/>
                    <a:lstStyle/>
                    <a:p>
                      <a:pPr algn="r" fontAlgn="b"/>
                      <a:r>
                        <a:rPr lang="en-US" sz="1800" u="none" strike="noStrike">
                          <a:effectLst/>
                        </a:rPr>
                        <a:t>1</a:t>
                      </a:r>
                      <a:endParaRPr lang="en-US" sz="1800" b="1" i="0" u="none" strike="noStrike">
                        <a:solidFill>
                          <a:schemeClr val="accent2"/>
                        </a:solidFill>
                        <a:effectLst/>
                        <a:latin typeface="Calibri"/>
                      </a:endParaRPr>
                    </a:p>
                  </a:txBody>
                  <a:tcPr marL="0" marR="0" marT="0" marB="0" anchor="b"/>
                </a:tc>
                <a:tc>
                  <a:txBody>
                    <a:bodyPr/>
                    <a:lstStyle/>
                    <a:p>
                      <a:pPr algn="r" fontAlgn="b"/>
                      <a:r>
                        <a:rPr lang="en-US" sz="1800" u="none" strike="noStrike" dirty="0" smtClean="0">
                          <a:effectLst/>
                        </a:rPr>
                        <a:t>130</a:t>
                      </a:r>
                      <a:endParaRPr lang="en-US" sz="1800" b="1" i="0" u="none" strike="noStrike" dirty="0">
                        <a:solidFill>
                          <a:schemeClr val="accent2"/>
                        </a:solidFill>
                        <a:effectLst/>
                        <a:latin typeface="Calibri"/>
                      </a:endParaRPr>
                    </a:p>
                  </a:txBody>
                  <a:tcPr marL="0" marR="0" marT="0" marB="0" anchor="b"/>
                </a:tc>
                <a:tc>
                  <a:txBody>
                    <a:bodyPr/>
                    <a:lstStyle/>
                    <a:p>
                      <a:pPr algn="l" fontAlgn="b"/>
                      <a:r>
                        <a:rPr lang="en-US" sz="1800" u="none" strike="noStrike" dirty="0" smtClean="0">
                          <a:effectLst/>
                        </a:rPr>
                        <a:t>contains </a:t>
                      </a:r>
                      <a:r>
                        <a:rPr lang="en-US" sz="1800" u="none" strike="noStrike" dirty="0">
                          <a:effectLst/>
                        </a:rPr>
                        <a:t>no more than five </a:t>
                      </a:r>
                      <a:r>
                        <a:rPr lang="en-US" sz="1800" u="none" strike="noStrike" dirty="0" smtClean="0">
                          <a:effectLst/>
                        </a:rPr>
                        <a:t>fields</a:t>
                      </a:r>
                      <a:endParaRPr lang="en-US" sz="1800" b="1" i="0" u="none" strike="noStrike" dirty="0">
                        <a:solidFill>
                          <a:schemeClr val="accent2"/>
                        </a:solidFill>
                        <a:effectLst/>
                        <a:latin typeface="Calibri"/>
                      </a:endParaRPr>
                    </a:p>
                  </a:txBody>
                  <a:tcPr marL="0" marR="0" marT="0" marB="0" anchor="b"/>
                </a:tc>
              </a:tr>
              <a:tr h="533400">
                <a:tc>
                  <a:txBody>
                    <a:bodyPr/>
                    <a:lstStyle/>
                    <a:p>
                      <a:pPr algn="l" fontAlgn="b"/>
                      <a:r>
                        <a:rPr lang="en-US" sz="1800" u="none" strike="noStrike" dirty="0">
                          <a:effectLst/>
                        </a:rPr>
                        <a:t>Normal</a:t>
                      </a:r>
                      <a:endParaRPr lang="en-US" sz="1800" b="1" i="0" u="none" strike="noStrike" dirty="0">
                        <a:solidFill>
                          <a:schemeClr val="accent2"/>
                        </a:solidFill>
                        <a:effectLst/>
                        <a:latin typeface="Calibri"/>
                      </a:endParaRPr>
                    </a:p>
                  </a:txBody>
                  <a:tcPr marL="0" marR="0" marT="0" marB="0" anchor="b"/>
                </a:tc>
                <a:tc>
                  <a:txBody>
                    <a:bodyPr/>
                    <a:lstStyle/>
                    <a:p>
                      <a:pPr algn="r" fontAlgn="b"/>
                      <a:r>
                        <a:rPr lang="en-US" sz="1800" u="none" strike="noStrike" dirty="0">
                          <a:effectLst/>
                        </a:rPr>
                        <a:t>2</a:t>
                      </a:r>
                      <a:endParaRPr lang="en-US" sz="1800" b="1" i="0" u="none" strike="noStrike" dirty="0">
                        <a:solidFill>
                          <a:schemeClr val="accent2"/>
                        </a:solidFill>
                        <a:effectLst/>
                        <a:latin typeface="Calibri"/>
                      </a:endParaRPr>
                    </a:p>
                  </a:txBody>
                  <a:tcPr marL="0" marR="0" marT="0" marB="0" anchor="b"/>
                </a:tc>
                <a:tc>
                  <a:txBody>
                    <a:bodyPr/>
                    <a:lstStyle/>
                    <a:p>
                      <a:pPr algn="r" fontAlgn="b"/>
                      <a:r>
                        <a:rPr lang="en-US" sz="1800" u="none" strike="noStrike" dirty="0">
                          <a:effectLst/>
                        </a:rPr>
                        <a:t>40</a:t>
                      </a:r>
                      <a:endParaRPr lang="en-US" sz="1800" b="1" i="0" u="none" strike="noStrike" dirty="0">
                        <a:solidFill>
                          <a:schemeClr val="accent2"/>
                        </a:solidFill>
                        <a:effectLst/>
                        <a:latin typeface="Calibri"/>
                      </a:endParaRPr>
                    </a:p>
                  </a:txBody>
                  <a:tcPr marL="0" marR="0" marT="0" marB="0" anchor="b"/>
                </a:tc>
                <a:tc>
                  <a:txBody>
                    <a:bodyPr/>
                    <a:lstStyle/>
                    <a:p>
                      <a:pPr algn="l" fontAlgn="b"/>
                      <a:r>
                        <a:rPr lang="en-US" sz="1800" u="none" strike="noStrike" dirty="0" smtClean="0">
                          <a:effectLst/>
                        </a:rPr>
                        <a:t>contains </a:t>
                      </a:r>
                      <a:r>
                        <a:rPr lang="en-US" sz="1800" u="none" strike="noStrike" dirty="0">
                          <a:effectLst/>
                        </a:rPr>
                        <a:t>between six and eleven </a:t>
                      </a:r>
                      <a:r>
                        <a:rPr lang="en-US" sz="1800" u="none" strike="noStrike" dirty="0" smtClean="0">
                          <a:effectLst/>
                        </a:rPr>
                        <a:t>fields</a:t>
                      </a:r>
                      <a:endParaRPr lang="en-US" sz="1800" b="1" i="0" u="none" strike="noStrike" dirty="0">
                        <a:solidFill>
                          <a:schemeClr val="accent2"/>
                        </a:solidFill>
                        <a:effectLst/>
                        <a:latin typeface="Calibri"/>
                      </a:endParaRPr>
                    </a:p>
                  </a:txBody>
                  <a:tcPr marL="0" marR="0" marT="0" marB="0" anchor="b"/>
                </a:tc>
              </a:tr>
              <a:tr h="397091">
                <a:tc>
                  <a:txBody>
                    <a:bodyPr/>
                    <a:lstStyle/>
                    <a:p>
                      <a:pPr algn="l" fontAlgn="b"/>
                      <a:r>
                        <a:rPr lang="en-US" sz="1800" u="none" strike="noStrike" dirty="0">
                          <a:effectLst/>
                        </a:rPr>
                        <a:t>Complex</a:t>
                      </a:r>
                      <a:endParaRPr lang="en-US" sz="1800" b="1" i="0" u="none" strike="noStrike" dirty="0">
                        <a:solidFill>
                          <a:schemeClr val="accent2"/>
                        </a:solidFill>
                        <a:effectLst/>
                        <a:latin typeface="Calibri"/>
                      </a:endParaRPr>
                    </a:p>
                  </a:txBody>
                  <a:tcPr marL="0" marR="0" marT="0" marB="0" anchor="b"/>
                </a:tc>
                <a:tc>
                  <a:txBody>
                    <a:bodyPr/>
                    <a:lstStyle/>
                    <a:p>
                      <a:pPr algn="r" fontAlgn="b"/>
                      <a:r>
                        <a:rPr lang="en-US" sz="1800" u="none" strike="noStrike">
                          <a:effectLst/>
                        </a:rPr>
                        <a:t>4</a:t>
                      </a:r>
                      <a:endParaRPr lang="en-US" sz="1800" b="1" i="0" u="none" strike="noStrike">
                        <a:solidFill>
                          <a:schemeClr val="accent2"/>
                        </a:solidFill>
                        <a:effectLst/>
                        <a:latin typeface="Calibri"/>
                      </a:endParaRPr>
                    </a:p>
                  </a:txBody>
                  <a:tcPr marL="0" marR="0" marT="0" marB="0" anchor="b"/>
                </a:tc>
                <a:tc>
                  <a:txBody>
                    <a:bodyPr/>
                    <a:lstStyle/>
                    <a:p>
                      <a:pPr algn="r" fontAlgn="b"/>
                      <a:r>
                        <a:rPr lang="en-US" sz="1800" u="none" strike="noStrike">
                          <a:effectLst/>
                        </a:rPr>
                        <a:t>30</a:t>
                      </a:r>
                      <a:endParaRPr lang="en-US" sz="1800" b="1" i="0" u="none" strike="noStrike">
                        <a:solidFill>
                          <a:schemeClr val="accent2"/>
                        </a:solidFill>
                        <a:effectLst/>
                        <a:latin typeface="Calibri"/>
                      </a:endParaRPr>
                    </a:p>
                  </a:txBody>
                  <a:tcPr marL="0" marR="0" marT="0" marB="0" anchor="b"/>
                </a:tc>
                <a:tc>
                  <a:txBody>
                    <a:bodyPr/>
                    <a:lstStyle/>
                    <a:p>
                      <a:pPr algn="l" fontAlgn="b"/>
                      <a:r>
                        <a:rPr lang="en-US" sz="1800" u="none" strike="noStrike" dirty="0" smtClean="0">
                          <a:effectLst/>
                        </a:rPr>
                        <a:t>contains </a:t>
                      </a:r>
                      <a:r>
                        <a:rPr lang="en-US" sz="1800" u="none" strike="noStrike" dirty="0">
                          <a:effectLst/>
                        </a:rPr>
                        <a:t>more than eleven </a:t>
                      </a:r>
                      <a:r>
                        <a:rPr lang="en-US" sz="1800" u="none" strike="noStrike" dirty="0" smtClean="0">
                          <a:effectLst/>
                        </a:rPr>
                        <a:t>fields</a:t>
                      </a:r>
                      <a:endParaRPr lang="en-US" sz="1800" b="1" i="0" u="none" strike="noStrike" dirty="0">
                        <a:solidFill>
                          <a:schemeClr val="accent2"/>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25946200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b="1" dirty="0"/>
              <a:t>Requirement:</a:t>
            </a:r>
          </a:p>
          <a:p>
            <a:r>
              <a:rPr lang="en-US" dirty="0"/>
              <a:t> - As a user I want to </a:t>
            </a:r>
            <a:r>
              <a:rPr lang="en-US" dirty="0" smtClean="0"/>
              <a:t>login to the system by entering Login name and password.</a:t>
            </a:r>
            <a:endParaRPr lang="en-US" dirty="0"/>
          </a:p>
          <a:p>
            <a:r>
              <a:rPr lang="en-US" b="1" dirty="0" smtClean="0"/>
              <a:t>Question</a:t>
            </a:r>
            <a:r>
              <a:rPr lang="en-US" b="1" dirty="0"/>
              <a:t>:</a:t>
            </a:r>
          </a:p>
          <a:p>
            <a:r>
              <a:rPr lang="en-US" dirty="0"/>
              <a:t> - How long to </a:t>
            </a:r>
            <a:r>
              <a:rPr lang="en-US" dirty="0" smtClean="0"/>
              <a:t>test the login form?</a:t>
            </a:r>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52600" y="3581400"/>
            <a:ext cx="5416345" cy="233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993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piece?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9039" y="1143000"/>
            <a:ext cx="3565922" cy="4754563"/>
          </a:xfrm>
        </p:spPr>
      </p:pic>
    </p:spTree>
    <p:extLst>
      <p:ext uri="{BB962C8B-B14F-4D97-AF65-F5344CB8AC3E}">
        <p14:creationId xmlns:p14="http://schemas.microsoft.com/office/powerpoint/2010/main" val="21590446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Cont.</a:t>
            </a:r>
            <a:endParaRPr lang="en-US" dirty="0"/>
          </a:p>
        </p:txBody>
      </p:sp>
      <p:sp>
        <p:nvSpPr>
          <p:cNvPr id="3" name="Content Placeholder 2"/>
          <p:cNvSpPr>
            <a:spLocks noGrp="1"/>
          </p:cNvSpPr>
          <p:nvPr>
            <p:ph idx="1"/>
          </p:nvPr>
        </p:nvSpPr>
        <p:spPr/>
        <p:txBody>
          <a:bodyPr/>
          <a:lstStyle/>
          <a:p>
            <a:r>
              <a:rPr lang="en-US" sz="2400" b="1" dirty="0" smtClean="0"/>
              <a:t>Assumption:</a:t>
            </a:r>
          </a:p>
          <a:p>
            <a:r>
              <a:rPr lang="en-US" sz="2400" dirty="0" smtClean="0"/>
              <a:t> - Write a checklist to test the login form.</a:t>
            </a:r>
          </a:p>
          <a:p>
            <a:r>
              <a:rPr lang="en-US" sz="2400" dirty="0" smtClean="0"/>
              <a:t> </a:t>
            </a:r>
            <a:r>
              <a:rPr lang="en-US" sz="2400" dirty="0" smtClean="0"/>
              <a:t>- There is no special rule.</a:t>
            </a:r>
          </a:p>
          <a:p>
            <a:r>
              <a:rPr lang="en-US" sz="2400" dirty="0"/>
              <a:t> </a:t>
            </a:r>
            <a:r>
              <a:rPr lang="en-US" sz="2400" dirty="0" smtClean="0"/>
              <a:t>- Functional test only.</a:t>
            </a:r>
          </a:p>
          <a:p>
            <a:r>
              <a:rPr lang="en-US" sz="2400" dirty="0"/>
              <a:t> </a:t>
            </a:r>
            <a:r>
              <a:rPr lang="en-US" sz="2400" dirty="0" smtClean="0"/>
              <a:t>- Test in 1 browser. (</a:t>
            </a:r>
            <a:r>
              <a:rPr lang="en-US" sz="2400" dirty="0" err="1" smtClean="0"/>
              <a:t>FireFox</a:t>
            </a:r>
            <a:r>
              <a:rPr lang="en-US" sz="2400" dirty="0" smtClean="0"/>
              <a:t> 12.0)</a:t>
            </a:r>
          </a:p>
          <a:p>
            <a:r>
              <a:rPr lang="en-US" sz="2400" dirty="0"/>
              <a:t> </a:t>
            </a:r>
            <a:r>
              <a:rPr lang="en-US" sz="2400" dirty="0" smtClean="0"/>
              <a:t>- Estimate is not including the setup environment.</a:t>
            </a:r>
          </a:p>
          <a:p>
            <a:r>
              <a:rPr lang="en-US" sz="2400" b="1" dirty="0" smtClean="0"/>
              <a:t>Strategy:</a:t>
            </a:r>
          </a:p>
          <a:p>
            <a:r>
              <a:rPr lang="en-US" sz="2400" dirty="0"/>
              <a:t> </a:t>
            </a:r>
            <a:r>
              <a:rPr lang="en-US" sz="2400" dirty="0" smtClean="0"/>
              <a:t> - Positive/Negative cases with boundary testing technique only</a:t>
            </a:r>
            <a:r>
              <a:rPr lang="en-US" sz="2400" dirty="0" smtClean="0"/>
              <a:t>.</a:t>
            </a:r>
          </a:p>
          <a:p>
            <a:r>
              <a:rPr lang="en-US" sz="2400" b="1" dirty="0" smtClean="0">
                <a:solidFill>
                  <a:srgbClr val="FF0000"/>
                </a:solidFill>
              </a:rPr>
              <a:t>Estimate: 5 minutes</a:t>
            </a:r>
          </a:p>
          <a:p>
            <a:r>
              <a:rPr lang="en-US" sz="2400" dirty="0" smtClean="0"/>
              <a:t> </a:t>
            </a:r>
            <a:endParaRPr lang="en-US" sz="2400" dirty="0" smtClean="0"/>
          </a:p>
        </p:txBody>
      </p:sp>
    </p:spTree>
    <p:extLst>
      <p:ext uri="{BB962C8B-B14F-4D97-AF65-F5344CB8AC3E}">
        <p14:creationId xmlns:p14="http://schemas.microsoft.com/office/powerpoint/2010/main" val="1879376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650677" y="1676400"/>
            <a:ext cx="4405893" cy="2805113"/>
            <a:chOff x="336599" y="1233488"/>
            <a:chExt cx="8502601" cy="4391025"/>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33488"/>
              <a:ext cx="80772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336599" y="3111550"/>
              <a:ext cx="2863801" cy="634900"/>
              <a:chOff x="336599" y="3111550"/>
              <a:chExt cx="2863801" cy="634900"/>
            </a:xfrm>
          </p:grpSpPr>
          <p:sp>
            <p:nvSpPr>
              <p:cNvPr id="6" name="Right Arrow 5"/>
              <p:cNvSpPr/>
              <p:nvPr/>
            </p:nvSpPr>
            <p:spPr>
              <a:xfrm>
                <a:off x="1828800" y="3276600"/>
                <a:ext cx="1371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6599" y="3111550"/>
                <a:ext cx="2057400" cy="634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FF0000"/>
                    </a:solidFill>
                  </a:rPr>
                  <a:t>Assumption</a:t>
                </a:r>
                <a:endParaRPr lang="en-US" b="1" dirty="0">
                  <a:solidFill>
                    <a:srgbClr val="FF0000"/>
                  </a:solidFill>
                </a:endParaRPr>
              </a:p>
            </p:txBody>
          </p:sp>
        </p:grpSp>
      </p:grpSp>
      <p:sp>
        <p:nvSpPr>
          <p:cNvPr id="2" name="Title 1"/>
          <p:cNvSpPr>
            <a:spLocks noGrp="1"/>
          </p:cNvSpPr>
          <p:nvPr>
            <p:ph type="title"/>
          </p:nvPr>
        </p:nvSpPr>
        <p:spPr/>
        <p:txBody>
          <a:bodyPr/>
          <a:lstStyle/>
          <a:p>
            <a:r>
              <a:rPr lang="en-US" dirty="0" smtClean="0"/>
              <a:t>What is a Best Estimate Method?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Depended on the requirement, accepted risks and situation.</a:t>
            </a:r>
          </a:p>
          <a:p>
            <a:pPr lvl="1" indent="-342900">
              <a:buFontTx/>
              <a:buChar char="-"/>
            </a:pPr>
            <a:r>
              <a:rPr lang="en-US" dirty="0" smtClean="0"/>
              <a:t>Make assumption.</a:t>
            </a:r>
          </a:p>
          <a:p>
            <a:pPr lvl="1" indent="-342900">
              <a:buFontTx/>
              <a:buChar char="-"/>
            </a:pPr>
            <a:r>
              <a:rPr lang="en-US" dirty="0" smtClean="0"/>
              <a:t>Define the strategy to test</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Combination </a:t>
            </a:r>
            <a:r>
              <a:rPr lang="en-US" dirty="0" smtClean="0"/>
              <a:t>of </a:t>
            </a:r>
            <a:r>
              <a:rPr lang="en-US" dirty="0"/>
              <a:t>all </a:t>
            </a:r>
            <a:r>
              <a:rPr lang="en-US" dirty="0" smtClean="0"/>
              <a:t>methodologies (if possible)</a:t>
            </a:r>
            <a:endParaRPr lang="en-US" dirty="0" smtClean="0"/>
          </a:p>
          <a:p>
            <a:pPr marL="914400" lvl="1" indent="-514350"/>
            <a:r>
              <a:rPr lang="en-US" dirty="0" smtClean="0"/>
              <a:t>Use two methodologies for double check the result.</a:t>
            </a:r>
          </a:p>
          <a:p>
            <a:pPr marL="914400" lvl="1" indent="-514350"/>
            <a:r>
              <a:rPr lang="en-US" dirty="0" smtClean="0"/>
              <a:t>WBS &amp; 3 point estimate.</a:t>
            </a:r>
          </a:p>
          <a:p>
            <a:pPr marL="914400" lvl="1" indent="-514350">
              <a:buFont typeface="+mj-lt"/>
              <a:buAutoNum type="arabicPeriod"/>
            </a:pPr>
            <a:endParaRPr lang="en-US" dirty="0" smtClean="0"/>
          </a:p>
        </p:txBody>
      </p:sp>
    </p:spTree>
    <p:extLst>
      <p:ext uri="{BB962C8B-B14F-4D97-AF65-F5344CB8AC3E}">
        <p14:creationId xmlns:p14="http://schemas.microsoft.com/office/powerpoint/2010/main" val="3023004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7" descr="Lotus-Flower-Op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575"/>
            <a:ext cx="9182101"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9"/>
          <p:cNvSpPr>
            <a:spLocks noChangeArrowheads="1"/>
          </p:cNvSpPr>
          <p:nvPr/>
        </p:nvSpPr>
        <p:spPr bwMode="auto">
          <a:xfrm>
            <a:off x="500063" y="15716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GB" b="0" i="0" baseline="0" dirty="0">
              <a:solidFill>
                <a:schemeClr val="bg1"/>
              </a:solidFill>
            </a:endParaRPr>
          </a:p>
          <a:p>
            <a:endParaRPr lang="en-GB" b="0" i="0" baseline="0" dirty="0">
              <a:solidFill>
                <a:schemeClr val="bg1"/>
              </a:solidFill>
            </a:endParaRPr>
          </a:p>
        </p:txBody>
      </p:sp>
      <p:sp>
        <p:nvSpPr>
          <p:cNvPr id="2052" name="Rectangle 14"/>
          <p:cNvSpPr>
            <a:spLocks noChangeArrowheads="1"/>
          </p:cNvSpPr>
          <p:nvPr/>
        </p:nvSpPr>
        <p:spPr bwMode="auto">
          <a:xfrm>
            <a:off x="461962" y="1600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en-GB" sz="8000" dirty="0" smtClean="0">
                <a:solidFill>
                  <a:schemeClr val="bg1"/>
                </a:solidFill>
                <a:latin typeface="+mj-lt"/>
              </a:rPr>
              <a:t>Q&amp;A</a:t>
            </a:r>
            <a:endParaRPr lang="en-GB" sz="8000" i="0" baseline="0" dirty="0">
              <a:solidFill>
                <a:schemeClr val="bg1"/>
              </a:solidFill>
              <a:latin typeface="+mj-lt"/>
            </a:endParaRPr>
          </a:p>
        </p:txBody>
      </p:sp>
      <p:pic>
        <p:nvPicPr>
          <p:cNvPr id="2053" name="Picture 19" descr="hn_logo_whitestr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762000"/>
            <a:ext cx="990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auto">
          <a:xfrm>
            <a:off x="614362" y="2819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defRPr/>
            </a:pPr>
            <a:r>
              <a:rPr lang="en-GB" sz="8000" dirty="0" smtClean="0">
                <a:solidFill>
                  <a:schemeClr val="bg1"/>
                </a:solidFill>
                <a:latin typeface="+mj-lt"/>
              </a:rPr>
              <a:t>….Thanks</a:t>
            </a:r>
            <a:endParaRPr lang="en-GB" sz="8000" i="0" baseline="0" dirty="0">
              <a:solidFill>
                <a:schemeClr val="bg1"/>
              </a:solidFill>
              <a:latin typeface="+mj-lt"/>
            </a:endParaRPr>
          </a:p>
        </p:txBody>
      </p:sp>
    </p:spTree>
    <p:extLst>
      <p:ext uri="{BB962C8B-B14F-4D97-AF65-F5344CB8AC3E}">
        <p14:creationId xmlns:p14="http://schemas.microsoft.com/office/powerpoint/2010/main" val="38913481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piece</a:t>
            </a:r>
            <a:r>
              <a:rPr lang="en-US" dirty="0" smtClean="0"/>
              <a:t>? - Answer</a:t>
            </a:r>
            <a:endParaRPr lang="en-US" dirty="0"/>
          </a:p>
        </p:txBody>
      </p:sp>
      <p:sp>
        <p:nvSpPr>
          <p:cNvPr id="3" name="Content Placeholder 2"/>
          <p:cNvSpPr>
            <a:spLocks noGrp="1"/>
          </p:cNvSpPr>
          <p:nvPr>
            <p:ph idx="1"/>
          </p:nvPr>
        </p:nvSpPr>
        <p:spPr/>
        <p:txBody>
          <a:bodyPr/>
          <a:lstStyle/>
          <a:p>
            <a:r>
              <a:rPr lang="en-US" dirty="0" smtClean="0"/>
              <a:t> - 193 piece.</a:t>
            </a:r>
          </a:p>
          <a:p>
            <a:r>
              <a:rPr lang="en-US" dirty="0"/>
              <a:t> </a:t>
            </a:r>
            <a:r>
              <a:rPr lang="en-US" dirty="0" smtClean="0"/>
              <a:t>- plus 1 candy in side.</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181600" y="1142999"/>
            <a:ext cx="3565922"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0846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z="3600" dirty="0" smtClean="0">
                <a:cs typeface="Calibri" pitchFamily="34" charset="0"/>
              </a:rPr>
              <a:t>Outline</a:t>
            </a:r>
          </a:p>
        </p:txBody>
      </p:sp>
      <p:sp>
        <p:nvSpPr>
          <p:cNvPr id="784387" name="Rectangle 3"/>
          <p:cNvSpPr>
            <a:spLocks noGrp="1" noChangeArrowheads="1"/>
          </p:cNvSpPr>
          <p:nvPr>
            <p:ph type="body" idx="1"/>
          </p:nvPr>
        </p:nvSpPr>
        <p:spPr>
          <a:xfrm>
            <a:off x="468313" y="908050"/>
            <a:ext cx="5856288" cy="4959350"/>
          </a:xfrm>
        </p:spPr>
        <p:txBody>
          <a:bodyPr/>
          <a:lstStyle/>
          <a:p>
            <a:pPr marL="514350" indent="-514350">
              <a:lnSpc>
                <a:spcPct val="150000"/>
              </a:lnSpc>
              <a:buFontTx/>
              <a:buAutoNum type="arabicPeriod"/>
            </a:pPr>
            <a:r>
              <a:rPr lang="en-US" dirty="0" smtClean="0">
                <a:cs typeface="Calibri" pitchFamily="34" charset="0"/>
              </a:rPr>
              <a:t>Course Objectives</a:t>
            </a:r>
            <a:endParaRPr lang="en-US" dirty="0">
              <a:cs typeface="Calibri" pitchFamily="34" charset="0"/>
            </a:endParaRPr>
          </a:p>
          <a:p>
            <a:pPr marL="514350" indent="-514350">
              <a:lnSpc>
                <a:spcPct val="150000"/>
              </a:lnSpc>
              <a:buFontTx/>
              <a:buAutoNum type="arabicPeriod"/>
            </a:pPr>
            <a:r>
              <a:rPr lang="en-US" dirty="0" smtClean="0">
                <a:cs typeface="Calibri" pitchFamily="34" charset="0"/>
              </a:rPr>
              <a:t>Define of test Estimation</a:t>
            </a:r>
            <a:endParaRPr lang="en-US" dirty="0">
              <a:cs typeface="Calibri" pitchFamily="34" charset="0"/>
            </a:endParaRPr>
          </a:p>
          <a:p>
            <a:pPr marL="514350" indent="-514350">
              <a:lnSpc>
                <a:spcPct val="150000"/>
              </a:lnSpc>
              <a:buFontTx/>
              <a:buAutoNum type="arabicPeriod"/>
            </a:pPr>
            <a:r>
              <a:rPr lang="en-US" dirty="0" smtClean="0">
                <a:cs typeface="Calibri" pitchFamily="34" charset="0"/>
              </a:rPr>
              <a:t>Some estimation methods</a:t>
            </a:r>
          </a:p>
          <a:p>
            <a:pPr marL="514350" indent="-514350">
              <a:lnSpc>
                <a:spcPct val="150000"/>
              </a:lnSpc>
              <a:buFontTx/>
              <a:buAutoNum type="arabicPeriod"/>
            </a:pPr>
            <a:r>
              <a:rPr lang="en-US" dirty="0" smtClean="0">
                <a:cs typeface="Calibri" pitchFamily="34" charset="0"/>
              </a:rPr>
              <a:t>Some tips to estimate</a:t>
            </a:r>
          </a:p>
          <a:p>
            <a:pPr marL="514350" indent="-514350">
              <a:lnSpc>
                <a:spcPct val="150000"/>
              </a:lnSpc>
              <a:buFontTx/>
              <a:buAutoNum type="arabicPeriod"/>
            </a:pPr>
            <a:r>
              <a:rPr lang="en-US" dirty="0" smtClean="0">
                <a:cs typeface="Calibri" pitchFamily="34" charset="0"/>
              </a:rPr>
              <a:t>Example</a:t>
            </a:r>
          </a:p>
          <a:p>
            <a:pPr marL="514350" indent="-514350">
              <a:lnSpc>
                <a:spcPct val="150000"/>
              </a:lnSpc>
              <a:buFontTx/>
              <a:buAutoNum type="arabicPeriod"/>
            </a:pPr>
            <a:r>
              <a:rPr lang="en-US" dirty="0" smtClean="0">
                <a:cs typeface="Calibri" pitchFamily="34" charset="0"/>
              </a:rPr>
              <a:t>Q&amp;A</a:t>
            </a:r>
            <a:endParaRPr lang="en-US" dirty="0">
              <a:cs typeface="Calibri" pitchFamily="34" charset="0"/>
            </a:endParaRPr>
          </a:p>
          <a:p>
            <a:pPr marL="0" indent="0" eaLnBrk="1" hangingPunct="1">
              <a:buNone/>
            </a:pPr>
            <a:endParaRPr lang="en-US" dirty="0" smtClean="0">
              <a:latin typeface="+mj-lt"/>
            </a:endParaRPr>
          </a:p>
          <a:p>
            <a:pPr eaLnBrk="1" hangingPunct="1"/>
            <a:endParaRPr lang="en-US" dirty="0" smtClean="0">
              <a:latin typeface="+mj-lt"/>
            </a:endParaRPr>
          </a:p>
        </p:txBody>
      </p:sp>
      <p:pic>
        <p:nvPicPr>
          <p:cNvPr id="12" name="Picture 2"/>
          <p:cNvPicPr>
            <a:picLocks noChangeAspect="1" noChangeArrowheads="1"/>
          </p:cNvPicPr>
          <p:nvPr/>
        </p:nvPicPr>
        <p:blipFill>
          <a:blip r:embed="rId3"/>
          <a:srcRect/>
          <a:stretch>
            <a:fillRect/>
          </a:stretch>
        </p:blipFill>
        <p:spPr bwMode="auto">
          <a:xfrm>
            <a:off x="6429377" y="908050"/>
            <a:ext cx="2441575" cy="3429000"/>
          </a:xfrm>
          <a:prstGeom prst="rect">
            <a:avLst/>
          </a:prstGeom>
          <a:noFill/>
          <a:ln w="9525">
            <a:noFill/>
            <a:miter lim="800000"/>
            <a:headEnd/>
            <a:tailEnd/>
          </a:ln>
        </p:spPr>
      </p:pic>
    </p:spTree>
    <p:extLst>
      <p:ext uri="{BB962C8B-B14F-4D97-AF65-F5344CB8AC3E}">
        <p14:creationId xmlns:p14="http://schemas.microsoft.com/office/powerpoint/2010/main" val="30378855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lstStyle/>
          <a:p>
            <a:pPr marL="457200" indent="-457200">
              <a:buFont typeface="Arial" pitchFamily="34" charset="0"/>
              <a:buChar char="•"/>
            </a:pPr>
            <a:r>
              <a:rPr lang="en-US" sz="2800" dirty="0" smtClean="0"/>
              <a:t>Understand some estimate methods which can apply in the testing estimate.</a:t>
            </a:r>
          </a:p>
          <a:p>
            <a:pPr marL="457200" indent="-457200">
              <a:buFont typeface="Arial" pitchFamily="34" charset="0"/>
              <a:buChar char="•"/>
            </a:pPr>
            <a:r>
              <a:rPr lang="en-US" sz="2800" dirty="0" smtClean="0"/>
              <a:t>Share some </a:t>
            </a:r>
            <a:r>
              <a:rPr lang="en-US" dirty="0"/>
              <a:t>t</a:t>
            </a:r>
            <a:r>
              <a:rPr lang="en-US" sz="2800" dirty="0" smtClean="0"/>
              <a:t>ips in the estimation.</a:t>
            </a:r>
          </a:p>
          <a:p>
            <a:pPr marL="457200" indent="-457200">
              <a:buFont typeface="Arial" pitchFamily="34" charset="0"/>
              <a:buChar char="•"/>
            </a:pPr>
            <a:r>
              <a:rPr lang="en-US" dirty="0" smtClean="0"/>
              <a:t>Example</a:t>
            </a:r>
            <a:endParaRPr lang="en-US" sz="2800" dirty="0"/>
          </a:p>
        </p:txBody>
      </p:sp>
    </p:spTree>
    <p:extLst>
      <p:ext uri="{BB962C8B-B14F-4D97-AF65-F5344CB8AC3E}">
        <p14:creationId xmlns:p14="http://schemas.microsoft.com/office/powerpoint/2010/main" val="13006564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Test Estimation</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smtClean="0"/>
              <a:t>Test estimation is </a:t>
            </a:r>
            <a:r>
              <a:rPr lang="en-US" dirty="0"/>
              <a:t>the estimation </a:t>
            </a:r>
            <a:r>
              <a:rPr lang="en-US" dirty="0" smtClean="0"/>
              <a:t>of:</a:t>
            </a:r>
          </a:p>
          <a:p>
            <a:pPr marL="857250" lvl="1" indent="-457200">
              <a:buFont typeface="Arial" pitchFamily="34" charset="0"/>
              <a:buChar char="•"/>
            </a:pPr>
            <a:r>
              <a:rPr lang="en-US" dirty="0" smtClean="0"/>
              <a:t>Testing size</a:t>
            </a:r>
          </a:p>
          <a:p>
            <a:pPr marL="857250" lvl="1" indent="-457200">
              <a:buFont typeface="Arial" pitchFamily="34" charset="0"/>
              <a:buChar char="•"/>
            </a:pPr>
            <a:r>
              <a:rPr lang="en-US" dirty="0" smtClean="0"/>
              <a:t>Testing effort</a:t>
            </a:r>
          </a:p>
          <a:p>
            <a:pPr marL="857250" lvl="1" indent="-457200">
              <a:buFont typeface="Arial" pitchFamily="34" charset="0"/>
              <a:buChar char="•"/>
            </a:pPr>
            <a:r>
              <a:rPr lang="en-US" dirty="0" smtClean="0"/>
              <a:t>Testing cost</a:t>
            </a:r>
          </a:p>
          <a:p>
            <a:pPr marL="857250" lvl="1" indent="-457200">
              <a:buFont typeface="Arial" pitchFamily="34" charset="0"/>
              <a:buChar char="•"/>
            </a:pPr>
            <a:r>
              <a:rPr lang="en-US" dirty="0" smtClean="0"/>
              <a:t>Testing schedule</a:t>
            </a:r>
          </a:p>
          <a:p>
            <a:pPr marL="857250" lvl="1" indent="-457200">
              <a:buFont typeface="Arial" pitchFamily="34" charset="0"/>
              <a:buChar char="•"/>
            </a:pPr>
            <a:endParaRPr lang="en-US" dirty="0" smtClean="0"/>
          </a:p>
          <a:p>
            <a:pPr marL="457200" indent="-457200">
              <a:buFont typeface="Arial" pitchFamily="34" charset="0"/>
              <a:buChar char="•"/>
            </a:pPr>
            <a:r>
              <a:rPr lang="en-US" dirty="0" smtClean="0"/>
              <a:t>For </a:t>
            </a:r>
            <a:r>
              <a:rPr lang="en-US" dirty="0"/>
              <a:t>a specified software testing project in a specified </a:t>
            </a:r>
            <a:r>
              <a:rPr lang="en-US" dirty="0" smtClean="0"/>
              <a:t>environment </a:t>
            </a:r>
            <a:r>
              <a:rPr lang="en-US" dirty="0"/>
              <a:t>using </a:t>
            </a:r>
            <a:r>
              <a:rPr lang="en-US" dirty="0" smtClean="0"/>
              <a:t>defined methods</a:t>
            </a:r>
            <a:r>
              <a:rPr lang="en-US" dirty="0"/>
              <a:t>, tools and </a:t>
            </a:r>
            <a:r>
              <a:rPr lang="en-US" dirty="0" smtClean="0"/>
              <a:t>techniques.</a:t>
            </a:r>
            <a:endParaRPr lang="en-US" dirty="0"/>
          </a:p>
        </p:txBody>
      </p:sp>
    </p:spTree>
    <p:extLst>
      <p:ext uri="{BB962C8B-B14F-4D97-AF65-F5344CB8AC3E}">
        <p14:creationId xmlns:p14="http://schemas.microsoft.com/office/powerpoint/2010/main" val="28761811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to test a login form?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143000"/>
            <a:ext cx="5721145" cy="2667000"/>
          </a:xfrm>
        </p:spPr>
      </p:pic>
      <p:sp>
        <p:nvSpPr>
          <p:cNvPr id="7" name="Cloud Callout 6"/>
          <p:cNvSpPr/>
          <p:nvPr/>
        </p:nvSpPr>
        <p:spPr>
          <a:xfrm>
            <a:off x="2819400" y="3954651"/>
            <a:ext cx="6038850" cy="1524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Testing Effort or Testing schedule?</a:t>
            </a:r>
            <a:endParaRPr lang="en-US" sz="3200" dirty="0">
              <a:solidFill>
                <a:srgbClr val="FF0000"/>
              </a:solidFill>
            </a:endParaRPr>
          </a:p>
        </p:txBody>
      </p:sp>
    </p:spTree>
    <p:extLst>
      <p:ext uri="{BB962C8B-B14F-4D97-AF65-F5344CB8AC3E}">
        <p14:creationId xmlns:p14="http://schemas.microsoft.com/office/powerpoint/2010/main" val="504573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based effort estimate</a:t>
            </a:r>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33488"/>
            <a:ext cx="80772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457200" y="3200400"/>
            <a:ext cx="2743200" cy="457200"/>
            <a:chOff x="457200" y="3200400"/>
            <a:chExt cx="2743200" cy="457200"/>
          </a:xfrm>
        </p:grpSpPr>
        <p:sp>
          <p:nvSpPr>
            <p:cNvPr id="4" name="Right Arrow 3"/>
            <p:cNvSpPr/>
            <p:nvPr/>
          </p:nvSpPr>
          <p:spPr>
            <a:xfrm>
              <a:off x="1828800" y="3276600"/>
              <a:ext cx="1371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200400"/>
              <a:ext cx="1600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Assumption</a:t>
              </a:r>
              <a:endParaRPr lang="en-US" b="1" dirty="0">
                <a:solidFill>
                  <a:srgbClr val="FF0000"/>
                </a:solidFill>
              </a:endParaRPr>
            </a:p>
          </p:txBody>
        </p:sp>
      </p:grpSp>
    </p:spTree>
    <p:extLst>
      <p:ext uri="{BB962C8B-B14F-4D97-AF65-F5344CB8AC3E}">
        <p14:creationId xmlns:p14="http://schemas.microsoft.com/office/powerpoint/2010/main" val="1136994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methodology</a:t>
            </a:r>
            <a:endParaRPr lang="en-US" dirty="0"/>
          </a:p>
        </p:txBody>
      </p:sp>
      <p:sp>
        <p:nvSpPr>
          <p:cNvPr id="3" name="Content Placeholder 2"/>
          <p:cNvSpPr>
            <a:spLocks noGrp="1"/>
          </p:cNvSpPr>
          <p:nvPr>
            <p:ph idx="1"/>
          </p:nvPr>
        </p:nvSpPr>
        <p:spPr/>
        <p:txBody>
          <a:bodyPr/>
          <a:lstStyle/>
          <a:p>
            <a:pPr marL="514350" indent="-457200">
              <a:buFont typeface="Arial" pitchFamily="34" charset="0"/>
              <a:buChar char="•"/>
            </a:pPr>
            <a:r>
              <a:rPr lang="en-GB" dirty="0" smtClean="0"/>
              <a:t>Best guess </a:t>
            </a:r>
            <a:r>
              <a:rPr lang="en-GB" dirty="0"/>
              <a:t>methodology</a:t>
            </a:r>
            <a:endParaRPr lang="en-US" dirty="0"/>
          </a:p>
          <a:p>
            <a:pPr marL="514350" indent="-457200">
              <a:buFont typeface="Arial" pitchFamily="34" charset="0"/>
              <a:buChar char="•"/>
            </a:pPr>
            <a:r>
              <a:rPr lang="en-GB" dirty="0"/>
              <a:t>Experience-based </a:t>
            </a:r>
            <a:r>
              <a:rPr lang="en-GB" dirty="0" smtClean="0"/>
              <a:t>methodology</a:t>
            </a:r>
          </a:p>
          <a:p>
            <a:pPr marL="514350" indent="-457200">
              <a:buFont typeface="Arial" pitchFamily="34" charset="0"/>
              <a:buChar char="•"/>
            </a:pPr>
            <a:r>
              <a:rPr lang="en-GB" dirty="0" smtClean="0"/>
              <a:t>Breakdown </a:t>
            </a:r>
            <a:r>
              <a:rPr lang="en-GB" dirty="0"/>
              <a:t>Structure</a:t>
            </a:r>
            <a:endParaRPr lang="en-US" dirty="0"/>
          </a:p>
          <a:p>
            <a:pPr marL="514350" indent="-457200">
              <a:buFont typeface="Arial" pitchFamily="34" charset="0"/>
              <a:buChar char="•"/>
            </a:pPr>
            <a:r>
              <a:rPr lang="en-GB" dirty="0"/>
              <a:t>3-Point Software Testing </a:t>
            </a:r>
            <a:r>
              <a:rPr lang="en-GB" dirty="0" smtClean="0"/>
              <a:t>Estimation</a:t>
            </a:r>
            <a:endParaRPr lang="en-US" dirty="0"/>
          </a:p>
          <a:p>
            <a:pPr marL="514350" indent="-457200">
              <a:buFont typeface="Arial" pitchFamily="34" charset="0"/>
              <a:buChar char="•"/>
            </a:pPr>
            <a:r>
              <a:rPr lang="en-GB" dirty="0"/>
              <a:t>Test case enumeration based estimation</a:t>
            </a:r>
            <a:endParaRPr lang="en-US" dirty="0"/>
          </a:p>
          <a:p>
            <a:pPr marL="514350" indent="-457200">
              <a:buFont typeface="Arial" pitchFamily="34" charset="0"/>
              <a:buChar char="•"/>
            </a:pPr>
            <a:r>
              <a:rPr lang="en-GB" dirty="0" smtClean="0"/>
              <a:t>Percentage </a:t>
            </a:r>
            <a:r>
              <a:rPr lang="en-GB" dirty="0"/>
              <a:t>distribution</a:t>
            </a:r>
            <a:endParaRPr lang="en-US" dirty="0"/>
          </a:p>
          <a:p>
            <a:endParaRPr lang="en-US" dirty="0"/>
          </a:p>
        </p:txBody>
      </p:sp>
    </p:spTree>
    <p:extLst>
      <p:ext uri="{BB962C8B-B14F-4D97-AF65-F5344CB8AC3E}">
        <p14:creationId xmlns:p14="http://schemas.microsoft.com/office/powerpoint/2010/main" val="9358558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arvey nash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arveyNash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E77D4718277942A955719CDF2347FC" ma:contentTypeVersion="0" ma:contentTypeDescription="Create a new document." ma:contentTypeScope="" ma:versionID="f7a5971301a11011a1641d7e4400aca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1D0ECC-48D9-4647-96F0-6B7AF6918D29}"/>
</file>

<file path=customXml/itemProps2.xml><?xml version="1.0" encoding="utf-8"?>
<ds:datastoreItem xmlns:ds="http://schemas.openxmlformats.org/officeDocument/2006/customXml" ds:itemID="{173EEB10-7850-4A08-BB8E-CB5C3FF05591}"/>
</file>

<file path=customXml/itemProps3.xml><?xml version="1.0" encoding="utf-8"?>
<ds:datastoreItem xmlns:ds="http://schemas.openxmlformats.org/officeDocument/2006/customXml" ds:itemID="{38337E3D-1EC7-4EFC-A142-222BFB5B5DF3}"/>
</file>

<file path=docProps/app.xml><?xml version="1.0" encoding="utf-8"?>
<Properties xmlns="http://schemas.openxmlformats.org/officeDocument/2006/extended-properties" xmlns:vt="http://schemas.openxmlformats.org/officeDocument/2006/docPropsVTypes">
  <Template>harvey nash theme</Template>
  <TotalTime>2320</TotalTime>
  <Words>849</Words>
  <Application>Microsoft Office PowerPoint</Application>
  <PresentationFormat>On-screen Show (4:3)</PresentationFormat>
  <Paragraphs>171</Paragraphs>
  <Slides>22</Slides>
  <Notes>13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harvey nash theme</vt:lpstr>
      <vt:lpstr>HarveyNash Theme</vt:lpstr>
      <vt:lpstr>PowerPoint Presentation</vt:lpstr>
      <vt:lpstr>How many piece?</vt:lpstr>
      <vt:lpstr>How many piece? - Answer</vt:lpstr>
      <vt:lpstr>Outline</vt:lpstr>
      <vt:lpstr>Objective</vt:lpstr>
      <vt:lpstr>Definition of Test Estimation</vt:lpstr>
      <vt:lpstr>How long to test a login form?</vt:lpstr>
      <vt:lpstr>Strategy based effort estimate</vt:lpstr>
      <vt:lpstr>Estimate methodology</vt:lpstr>
      <vt:lpstr>Best Guess methodology</vt:lpstr>
      <vt:lpstr>Experience-based methodology</vt:lpstr>
      <vt:lpstr>Work-breakdown Structure</vt:lpstr>
      <vt:lpstr>Three Point Software Testing</vt:lpstr>
      <vt:lpstr> Test case enumeration based </vt:lpstr>
      <vt:lpstr>Percentage distribution </vt:lpstr>
      <vt:lpstr>Some tips to estimate</vt:lpstr>
      <vt:lpstr>Example 1</vt:lpstr>
      <vt:lpstr>Example 1 (cont.)</vt:lpstr>
      <vt:lpstr>Example 2</vt:lpstr>
      <vt:lpstr>Example 2 – Cont.</vt:lpstr>
      <vt:lpstr>What is a Best Estimate Method?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 Nguyen Hoang</dc:creator>
  <cp:lastModifiedBy>Nhan Nguyen Hoang</cp:lastModifiedBy>
  <cp:revision>91</cp:revision>
  <dcterms:created xsi:type="dcterms:W3CDTF">2012-04-21T09:53:34Z</dcterms:created>
  <dcterms:modified xsi:type="dcterms:W3CDTF">2012-05-23T06:04:21Z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0x0101003FE77D4718277942A955719CDF2347FC</vt:lpwstr>
  </property>
</Properties>
</file>