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8" r:id="rId2"/>
    <p:sldId id="279" r:id="rId3"/>
    <p:sldId id="276" r:id="rId4"/>
    <p:sldId id="280" r:id="rId5"/>
    <p:sldId id="266" r:id="rId6"/>
    <p:sldId id="257" r:id="rId7"/>
    <p:sldId id="258" r:id="rId8"/>
    <p:sldId id="259" r:id="rId9"/>
    <p:sldId id="267" r:id="rId10"/>
    <p:sldId id="268" r:id="rId11"/>
    <p:sldId id="269" r:id="rId12"/>
    <p:sldId id="270" r:id="rId13"/>
    <p:sldId id="291" r:id="rId14"/>
    <p:sldId id="271" r:id="rId15"/>
    <p:sldId id="272" r:id="rId16"/>
    <p:sldId id="282" r:id="rId17"/>
    <p:sldId id="262" r:id="rId18"/>
    <p:sldId id="264" r:id="rId19"/>
    <p:sldId id="263" r:id="rId20"/>
    <p:sldId id="284" r:id="rId21"/>
    <p:sldId id="286" r:id="rId22"/>
    <p:sldId id="275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76" autoAdjust="0"/>
  </p:normalViewPr>
  <p:slideViewPr>
    <p:cSldViewPr>
      <p:cViewPr>
        <p:scale>
          <a:sx n="70" d="100"/>
          <a:sy n="70" d="100"/>
        </p:scale>
        <p:origin x="-138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5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A6671-E008-4960-A3FC-F136564165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69628-0CDF-4962-BF77-12B0BCEE78B1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1:</a:t>
          </a:r>
        </a:p>
        <a:p>
          <a:r>
            <a:rPr lang="en-US" dirty="0" err="1" smtClean="0"/>
            <a:t>Chuẩn</a:t>
          </a:r>
          <a:r>
            <a:rPr lang="en-US" dirty="0" smtClean="0"/>
            <a:t> </a:t>
          </a:r>
          <a:r>
            <a:rPr lang="en-US" dirty="0" err="1" smtClean="0"/>
            <a:t>bị</a:t>
          </a:r>
          <a:endParaRPr lang="en-US" dirty="0" smtClean="0"/>
        </a:p>
      </dgm:t>
    </dgm:pt>
    <dgm:pt modelId="{8F38DE17-57DB-4E6C-8D91-CEE1470575A5}" type="parTrans" cxnId="{4D45E54F-8FBB-4B89-9CD4-124CD8339D85}">
      <dgm:prSet/>
      <dgm:spPr/>
      <dgm:t>
        <a:bodyPr/>
        <a:lstStyle/>
        <a:p>
          <a:endParaRPr lang="en-US"/>
        </a:p>
      </dgm:t>
    </dgm:pt>
    <dgm:pt modelId="{37D54EA2-B804-4818-BE87-B2A58447B55C}" type="sibTrans" cxnId="{4D45E54F-8FBB-4B89-9CD4-124CD8339D85}">
      <dgm:prSet/>
      <dgm:spPr/>
      <dgm:t>
        <a:bodyPr/>
        <a:lstStyle/>
        <a:p>
          <a:endParaRPr lang="en-US"/>
        </a:p>
      </dgm:t>
    </dgm:pt>
    <dgm:pt modelId="{C390E2B9-EA9B-4ECF-97D5-EE9239D2EB2A}">
      <dgm:prSet phldrT="[Text]" custT="1"/>
      <dgm:spPr/>
      <dgm:t>
        <a:bodyPr/>
        <a:lstStyle/>
        <a:p>
          <a:pPr algn="l"/>
          <a:r>
            <a:rPr lang="en-US" sz="2400" dirty="0" err="1" smtClean="0"/>
            <a:t>Đăng</a:t>
          </a:r>
          <a:r>
            <a:rPr lang="en-US" sz="2400" dirty="0" smtClean="0"/>
            <a:t> </a:t>
          </a:r>
          <a:r>
            <a:rPr lang="en-US" sz="2400" dirty="0" err="1" smtClean="0"/>
            <a:t>ký</a:t>
          </a:r>
          <a:r>
            <a:rPr lang="en-US" sz="2400" dirty="0" smtClean="0"/>
            <a:t> </a:t>
          </a:r>
          <a:r>
            <a:rPr lang="en-US" sz="2400" dirty="0" err="1" smtClean="0"/>
            <a:t>và</a:t>
          </a:r>
          <a:r>
            <a:rPr lang="en-US" sz="2400" dirty="0" smtClean="0"/>
            <a:t> </a:t>
          </a:r>
          <a:r>
            <a:rPr lang="en-US" sz="2400" dirty="0" err="1" smtClean="0"/>
            <a:t>nhận</a:t>
          </a:r>
          <a:r>
            <a:rPr lang="en-US" sz="2400" dirty="0" smtClean="0"/>
            <a:t> </a:t>
          </a:r>
          <a:r>
            <a:rPr lang="en-US" sz="2400" dirty="0" err="1" smtClean="0"/>
            <a:t>chứng</a:t>
          </a:r>
          <a:r>
            <a:rPr lang="en-US" sz="2400" dirty="0" smtClean="0"/>
            <a:t> </a:t>
          </a:r>
          <a:r>
            <a:rPr lang="en-US" sz="2400" dirty="0" err="1" smtClean="0"/>
            <a:t>từ</a:t>
          </a:r>
          <a:r>
            <a:rPr lang="en-US" sz="2400" dirty="0" smtClean="0"/>
            <a:t> </a:t>
          </a:r>
          <a:r>
            <a:rPr lang="en-US" sz="2400" dirty="0" err="1" smtClean="0"/>
            <a:t>quyết</a:t>
          </a:r>
          <a:r>
            <a:rPr lang="en-US" sz="2400" dirty="0" smtClean="0"/>
            <a:t> </a:t>
          </a:r>
          <a:r>
            <a:rPr lang="en-US" sz="2400" dirty="0" err="1" smtClean="0"/>
            <a:t>toán</a:t>
          </a:r>
          <a:r>
            <a:rPr lang="en-US" sz="2400" dirty="0" smtClean="0"/>
            <a:t> </a:t>
          </a:r>
          <a:r>
            <a:rPr lang="en-US" sz="2400" dirty="0" err="1" smtClean="0"/>
            <a:t>thuế</a:t>
          </a:r>
          <a:endParaRPr lang="en-US" sz="2400" dirty="0"/>
        </a:p>
      </dgm:t>
    </dgm:pt>
    <dgm:pt modelId="{AAD9B1EB-4056-421A-BE8C-A3D29A6FA45C}" type="parTrans" cxnId="{E8ACFFDB-2088-44CF-B110-A58244C1DFED}">
      <dgm:prSet/>
      <dgm:spPr/>
      <dgm:t>
        <a:bodyPr/>
        <a:lstStyle/>
        <a:p>
          <a:endParaRPr lang="en-US"/>
        </a:p>
      </dgm:t>
    </dgm:pt>
    <dgm:pt modelId="{3DA7F54D-3ED8-42BE-998D-F80C0D4B000C}" type="sibTrans" cxnId="{E8ACFFDB-2088-44CF-B110-A58244C1DFED}">
      <dgm:prSet/>
      <dgm:spPr/>
      <dgm:t>
        <a:bodyPr/>
        <a:lstStyle/>
        <a:p>
          <a:endParaRPr lang="en-US"/>
        </a:p>
      </dgm:t>
    </dgm:pt>
    <dgm:pt modelId="{2FA1863E-A190-427C-926C-007AC99F9F77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2:</a:t>
          </a:r>
        </a:p>
        <a:p>
          <a:r>
            <a:rPr lang="en-US" dirty="0" err="1" smtClean="0"/>
            <a:t>Kê</a:t>
          </a:r>
          <a:r>
            <a:rPr lang="en-US" dirty="0" smtClean="0"/>
            <a:t> </a:t>
          </a:r>
          <a:r>
            <a:rPr lang="en-US" dirty="0" err="1" smtClean="0"/>
            <a:t>khai</a:t>
          </a:r>
          <a:endParaRPr lang="en-US" dirty="0" smtClean="0"/>
        </a:p>
      </dgm:t>
    </dgm:pt>
    <dgm:pt modelId="{6A8A0A1D-9154-461E-9372-C05878FDDD01}" type="parTrans" cxnId="{FA01CF42-4C4D-47BC-8506-0BAD6D132074}">
      <dgm:prSet/>
      <dgm:spPr/>
      <dgm:t>
        <a:bodyPr/>
        <a:lstStyle/>
        <a:p>
          <a:endParaRPr lang="en-US"/>
        </a:p>
      </dgm:t>
    </dgm:pt>
    <dgm:pt modelId="{8CF61C2C-46C1-4127-9E5C-63FB4ADA2388}" type="sibTrans" cxnId="{FA01CF42-4C4D-47BC-8506-0BAD6D132074}">
      <dgm:prSet/>
      <dgm:spPr/>
      <dgm:t>
        <a:bodyPr/>
        <a:lstStyle/>
        <a:p>
          <a:endParaRPr lang="en-US"/>
        </a:p>
      </dgm:t>
    </dgm:pt>
    <dgm:pt modelId="{2C2311F3-39A8-4E1A-A873-4BC7ED15C71B}">
      <dgm:prSet phldrT="[Text]" custT="1"/>
      <dgm:spPr/>
      <dgm:t>
        <a:bodyPr/>
        <a:lstStyle/>
        <a:p>
          <a:pPr algn="l"/>
          <a:r>
            <a:rPr lang="en-US" sz="2400" dirty="0" err="1" smtClean="0"/>
            <a:t>Kê</a:t>
          </a:r>
          <a:r>
            <a:rPr lang="en-US" sz="2400" dirty="0" smtClean="0"/>
            <a:t> </a:t>
          </a:r>
          <a:r>
            <a:rPr lang="en-US" sz="2400" dirty="0" err="1" smtClean="0"/>
            <a:t>khai</a:t>
          </a:r>
          <a:r>
            <a:rPr lang="en-US" sz="2400" dirty="0" smtClean="0"/>
            <a:t> </a:t>
          </a:r>
          <a:r>
            <a:rPr lang="en-US" sz="2400" dirty="0" err="1" smtClean="0"/>
            <a:t>trực</a:t>
          </a:r>
          <a:r>
            <a:rPr lang="en-US" sz="2400" dirty="0" smtClean="0"/>
            <a:t> </a:t>
          </a:r>
          <a:r>
            <a:rPr lang="en-US" sz="2400" dirty="0" err="1" smtClean="0"/>
            <a:t>tuyến</a:t>
          </a:r>
          <a:r>
            <a:rPr lang="en-US" sz="2400" dirty="0" smtClean="0"/>
            <a:t> </a:t>
          </a:r>
          <a:r>
            <a:rPr lang="en-US" sz="2400" b="0" dirty="0" smtClean="0">
              <a:latin typeface="Rarial"/>
            </a:rPr>
            <a:t>(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Phần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mềm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Hỗ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trợ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kê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khai</a:t>
          </a:r>
          <a:r>
            <a:rPr lang="en-US" sz="2400" b="0" u="sng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HTKK 3.3.0)</a:t>
          </a:r>
          <a:endParaRPr lang="en-US" sz="2400" b="0" dirty="0">
            <a:latin typeface="Rarial"/>
          </a:endParaRPr>
        </a:p>
      </dgm:t>
    </dgm:pt>
    <dgm:pt modelId="{0FB60C4C-B20B-48F0-BE9A-1E7C9A3FF973}" type="parTrans" cxnId="{0DD5052B-E1F9-4AB6-A3A5-D77F0CA3F751}">
      <dgm:prSet/>
      <dgm:spPr/>
      <dgm:t>
        <a:bodyPr/>
        <a:lstStyle/>
        <a:p>
          <a:endParaRPr lang="en-US"/>
        </a:p>
      </dgm:t>
    </dgm:pt>
    <dgm:pt modelId="{A1F2876D-5F96-48A1-85CA-B8FEF2F7F046}" type="sibTrans" cxnId="{0DD5052B-E1F9-4AB6-A3A5-D77F0CA3F751}">
      <dgm:prSet/>
      <dgm:spPr/>
      <dgm:t>
        <a:bodyPr/>
        <a:lstStyle/>
        <a:p>
          <a:endParaRPr lang="en-US"/>
        </a:p>
      </dgm:t>
    </dgm:pt>
    <dgm:pt modelId="{D34B27B5-DAB6-466E-BC3B-543445B6108B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3:</a:t>
          </a:r>
        </a:p>
        <a:p>
          <a:r>
            <a:rPr lang="en-US" dirty="0" err="1" smtClean="0"/>
            <a:t>Nộp</a:t>
          </a:r>
          <a:r>
            <a:rPr lang="en-US" dirty="0" smtClean="0"/>
            <a:t> </a:t>
          </a:r>
          <a:r>
            <a:rPr lang="en-US" dirty="0" err="1" smtClean="0"/>
            <a:t>hồ</a:t>
          </a:r>
          <a:r>
            <a:rPr lang="en-US" dirty="0" smtClean="0"/>
            <a:t> </a:t>
          </a:r>
          <a:r>
            <a:rPr lang="en-US" dirty="0" err="1" smtClean="0"/>
            <a:t>sơ</a:t>
          </a:r>
          <a:endParaRPr lang="en-US" dirty="0"/>
        </a:p>
      </dgm:t>
    </dgm:pt>
    <dgm:pt modelId="{46C09E2F-BC13-46F5-9709-E9722DE30A1A}" type="parTrans" cxnId="{0B0A9984-2404-407C-A2A7-3C287529184C}">
      <dgm:prSet/>
      <dgm:spPr/>
      <dgm:t>
        <a:bodyPr/>
        <a:lstStyle/>
        <a:p>
          <a:endParaRPr lang="en-US"/>
        </a:p>
      </dgm:t>
    </dgm:pt>
    <dgm:pt modelId="{63F46066-D8DD-4A34-876E-5B85C8F2A87D}" type="sibTrans" cxnId="{0B0A9984-2404-407C-A2A7-3C287529184C}">
      <dgm:prSet/>
      <dgm:spPr/>
      <dgm:t>
        <a:bodyPr/>
        <a:lstStyle/>
        <a:p>
          <a:endParaRPr lang="en-US"/>
        </a:p>
      </dgm:t>
    </dgm:pt>
    <dgm:pt modelId="{9CA7F63F-6703-4898-A2DE-F15E83FEF01B}">
      <dgm:prSet phldrT="[Text]" custT="1"/>
      <dgm:spPr/>
      <dgm:t>
        <a:bodyPr/>
        <a:lstStyle/>
        <a:p>
          <a:pPr algn="l"/>
          <a:r>
            <a:rPr lang="en-US" sz="2400" dirty="0" err="1" smtClean="0"/>
            <a:t>Nộp</a:t>
          </a:r>
          <a:r>
            <a:rPr lang="en-US" sz="2400" dirty="0" smtClean="0"/>
            <a:t> </a:t>
          </a:r>
          <a:r>
            <a:rPr lang="en-US" sz="2400" dirty="0" err="1" smtClean="0"/>
            <a:t>tờ</a:t>
          </a:r>
          <a:r>
            <a:rPr lang="en-US" sz="2400" dirty="0" smtClean="0"/>
            <a:t> </a:t>
          </a:r>
          <a:r>
            <a:rPr lang="en-US" sz="2400" dirty="0" err="1" smtClean="0"/>
            <a:t>khai</a:t>
          </a:r>
          <a:r>
            <a:rPr lang="en-US" sz="2400" dirty="0" smtClean="0"/>
            <a:t> </a:t>
          </a:r>
          <a:r>
            <a:rPr lang="en-US" sz="2400" dirty="0" err="1" smtClean="0"/>
            <a:t>trực</a:t>
          </a:r>
          <a:r>
            <a:rPr lang="en-US" sz="2400" dirty="0" smtClean="0"/>
            <a:t> </a:t>
          </a:r>
          <a:r>
            <a:rPr lang="en-US" sz="2400" dirty="0" err="1" smtClean="0"/>
            <a:t>tuyến</a:t>
          </a:r>
          <a:r>
            <a:rPr lang="en-US" sz="2400" dirty="0" smtClean="0"/>
            <a:t> </a:t>
          </a:r>
          <a:r>
            <a:rPr lang="en-US" sz="2400" dirty="0" err="1" smtClean="0"/>
            <a:t>và</a:t>
          </a:r>
          <a:endParaRPr lang="en-US" sz="2400" dirty="0"/>
        </a:p>
      </dgm:t>
    </dgm:pt>
    <dgm:pt modelId="{6ADB15EC-89A2-4886-9B1D-35CAF119F418}" type="parTrans" cxnId="{653268F5-7D31-4F06-AFB4-255ECE5843AB}">
      <dgm:prSet/>
      <dgm:spPr/>
      <dgm:t>
        <a:bodyPr/>
        <a:lstStyle/>
        <a:p>
          <a:endParaRPr lang="en-US"/>
        </a:p>
      </dgm:t>
    </dgm:pt>
    <dgm:pt modelId="{87A6822E-A4BF-4E8E-A424-ACC6B8098FBF}" type="sibTrans" cxnId="{653268F5-7D31-4F06-AFB4-255ECE5843AB}">
      <dgm:prSet/>
      <dgm:spPr/>
      <dgm:t>
        <a:bodyPr/>
        <a:lstStyle/>
        <a:p>
          <a:endParaRPr lang="en-US"/>
        </a:p>
      </dgm:t>
    </dgm:pt>
    <dgm:pt modelId="{5576FBD3-B748-4CDC-B1E7-49D7BFDCE9AD}">
      <dgm:prSet phldrT="[Text]" custT="1"/>
      <dgm:spPr/>
      <dgm:t>
        <a:bodyPr/>
        <a:lstStyle/>
        <a:p>
          <a:pPr algn="l"/>
          <a:r>
            <a:rPr lang="en-US" sz="2400" dirty="0" err="1" smtClean="0"/>
            <a:t>Nộp</a:t>
          </a:r>
          <a:r>
            <a:rPr lang="en-US" sz="2400" dirty="0" smtClean="0"/>
            <a:t> </a:t>
          </a:r>
          <a:r>
            <a:rPr lang="en-US" sz="2400" dirty="0" err="1" smtClean="0"/>
            <a:t>hồ</a:t>
          </a:r>
          <a:r>
            <a:rPr lang="en-US" sz="2400" dirty="0" smtClean="0"/>
            <a:t> </a:t>
          </a:r>
          <a:r>
            <a:rPr lang="en-US" sz="2400" dirty="0" err="1" smtClean="0"/>
            <a:t>sơ</a:t>
          </a:r>
          <a:r>
            <a:rPr lang="en-US" sz="2400" dirty="0" smtClean="0"/>
            <a:t> </a:t>
          </a:r>
          <a:r>
            <a:rPr lang="en-US" sz="2400" dirty="0" err="1" smtClean="0"/>
            <a:t>tại</a:t>
          </a:r>
          <a:r>
            <a:rPr lang="en-US" sz="2400" dirty="0" smtClean="0"/>
            <a:t> </a:t>
          </a:r>
          <a:r>
            <a:rPr lang="en-US" sz="2400" dirty="0" err="1" smtClean="0"/>
            <a:t>cơ</a:t>
          </a:r>
          <a:r>
            <a:rPr lang="en-US" sz="2400" dirty="0" smtClean="0"/>
            <a:t> </a:t>
          </a:r>
          <a:r>
            <a:rPr lang="en-US" sz="2400" dirty="0" err="1" smtClean="0"/>
            <a:t>quan</a:t>
          </a:r>
          <a:r>
            <a:rPr lang="en-US" sz="2400" dirty="0" smtClean="0"/>
            <a:t> </a:t>
          </a:r>
          <a:r>
            <a:rPr lang="en-US" sz="2400" dirty="0" err="1" smtClean="0"/>
            <a:t>thuế</a:t>
          </a:r>
          <a:endParaRPr lang="en-US" sz="2400" dirty="0"/>
        </a:p>
      </dgm:t>
    </dgm:pt>
    <dgm:pt modelId="{969F6624-80A8-4A70-AB87-1199B95833E6}" type="parTrans" cxnId="{BAA6C4C2-266F-44D8-8273-26A7072F209A}">
      <dgm:prSet/>
      <dgm:spPr/>
      <dgm:t>
        <a:bodyPr/>
        <a:lstStyle/>
        <a:p>
          <a:endParaRPr lang="en-US"/>
        </a:p>
      </dgm:t>
    </dgm:pt>
    <dgm:pt modelId="{C21D9B1D-0A6F-4FCC-BD40-3E895C1AEEA4}" type="sibTrans" cxnId="{BAA6C4C2-266F-44D8-8273-26A7072F209A}">
      <dgm:prSet/>
      <dgm:spPr/>
      <dgm:t>
        <a:bodyPr/>
        <a:lstStyle/>
        <a:p>
          <a:endParaRPr lang="en-US"/>
        </a:p>
      </dgm:t>
    </dgm:pt>
    <dgm:pt modelId="{B75DC135-C4E7-4C78-B14C-C0C0F35100B9}">
      <dgm:prSet phldrT="[Text]" custT="1"/>
      <dgm:spPr/>
      <dgm:t>
        <a:bodyPr/>
        <a:lstStyle/>
        <a:p>
          <a:pPr algn="ctr"/>
          <a:r>
            <a:rPr lang="en-US" sz="1800" i="1" dirty="0" err="1" smtClean="0">
              <a:solidFill>
                <a:srgbClr val="FF0000"/>
              </a:solidFill>
            </a:rPr>
            <a:t>Hạn</a:t>
          </a:r>
          <a:r>
            <a:rPr lang="en-US" sz="1800" i="1" dirty="0" smtClean="0">
              <a:solidFill>
                <a:srgbClr val="FF0000"/>
              </a:solidFill>
            </a:rPr>
            <a:t> </a:t>
          </a:r>
          <a:r>
            <a:rPr lang="en-US" sz="1800" i="1" dirty="0" err="1" smtClean="0">
              <a:solidFill>
                <a:srgbClr val="FF0000"/>
              </a:solidFill>
            </a:rPr>
            <a:t>chót</a:t>
          </a:r>
          <a:r>
            <a:rPr lang="en-US" sz="1800" i="1" dirty="0" smtClean="0">
              <a:solidFill>
                <a:srgbClr val="FF0000"/>
              </a:solidFill>
            </a:rPr>
            <a:t>: </a:t>
          </a:r>
          <a:r>
            <a:rPr lang="en-US" sz="1800" i="1" dirty="0" err="1" smtClean="0">
              <a:solidFill>
                <a:srgbClr val="FF0000"/>
              </a:solidFill>
            </a:rPr>
            <a:t>trước</a:t>
          </a:r>
          <a:r>
            <a:rPr lang="en-US" sz="1800" i="1" dirty="0" smtClean="0">
              <a:solidFill>
                <a:srgbClr val="FF0000"/>
              </a:solidFill>
            </a:rPr>
            <a:t> </a:t>
          </a:r>
          <a:r>
            <a:rPr lang="en-US" sz="1800" i="1" dirty="0" err="1" smtClean="0">
              <a:solidFill>
                <a:srgbClr val="FF0000"/>
              </a:solidFill>
            </a:rPr>
            <a:t>ngày</a:t>
          </a:r>
          <a:r>
            <a:rPr lang="en-US" sz="1800" i="1" dirty="0" smtClean="0">
              <a:solidFill>
                <a:srgbClr val="FF0000"/>
              </a:solidFill>
            </a:rPr>
            <a:t> 31/03/2015 </a:t>
          </a:r>
          <a:endParaRPr lang="en-US" sz="1800" b="0" dirty="0">
            <a:latin typeface="Rarial"/>
          </a:endParaRPr>
        </a:p>
      </dgm:t>
    </dgm:pt>
    <dgm:pt modelId="{3EBCAA15-B783-4F9B-89BF-C42877C8B954}" type="parTrans" cxnId="{2187817F-1631-4CE0-93F2-806E69BA6204}">
      <dgm:prSet/>
      <dgm:spPr/>
      <dgm:t>
        <a:bodyPr/>
        <a:lstStyle/>
        <a:p>
          <a:endParaRPr lang="en-US"/>
        </a:p>
      </dgm:t>
    </dgm:pt>
    <dgm:pt modelId="{EB0D3322-4F13-4BF0-B204-3100C1273345}" type="sibTrans" cxnId="{2187817F-1631-4CE0-93F2-806E69BA6204}">
      <dgm:prSet/>
      <dgm:spPr/>
      <dgm:t>
        <a:bodyPr/>
        <a:lstStyle/>
        <a:p>
          <a:endParaRPr lang="en-US"/>
        </a:p>
      </dgm:t>
    </dgm:pt>
    <dgm:pt modelId="{49637DE7-2057-42C1-91D2-4B6C6BD24C7A}">
      <dgm:prSet phldrT="[Text]" custT="1"/>
      <dgm:spPr/>
      <dgm:t>
        <a:bodyPr/>
        <a:lstStyle/>
        <a:p>
          <a:pPr algn="ctr"/>
          <a:r>
            <a:rPr lang="en-US" sz="1800" i="1" dirty="0" err="1" smtClean="0">
              <a:solidFill>
                <a:srgbClr val="FF0000"/>
              </a:solidFill>
            </a:rPr>
            <a:t>Hạn</a:t>
          </a:r>
          <a:r>
            <a:rPr lang="en-US" sz="1800" i="1" dirty="0" smtClean="0">
              <a:solidFill>
                <a:srgbClr val="FF0000"/>
              </a:solidFill>
            </a:rPr>
            <a:t> </a:t>
          </a:r>
          <a:r>
            <a:rPr lang="en-US" sz="1800" i="1" dirty="0" err="1" smtClean="0">
              <a:solidFill>
                <a:srgbClr val="FF0000"/>
              </a:solidFill>
            </a:rPr>
            <a:t>chót</a:t>
          </a:r>
          <a:r>
            <a:rPr lang="en-US" sz="1800" i="1" dirty="0" smtClean="0">
              <a:solidFill>
                <a:srgbClr val="FF0000"/>
              </a:solidFill>
            </a:rPr>
            <a:t>: </a:t>
          </a:r>
          <a:r>
            <a:rPr lang="en-US" sz="1800" i="1" dirty="0" err="1" smtClean="0">
              <a:solidFill>
                <a:srgbClr val="FF0000"/>
              </a:solidFill>
            </a:rPr>
            <a:t>trước</a:t>
          </a:r>
          <a:r>
            <a:rPr lang="en-US" sz="1800" i="1" dirty="0" smtClean="0">
              <a:solidFill>
                <a:srgbClr val="FF0000"/>
              </a:solidFill>
            </a:rPr>
            <a:t> </a:t>
          </a:r>
          <a:r>
            <a:rPr lang="en-US" sz="1800" i="1" dirty="0" err="1" smtClean="0">
              <a:solidFill>
                <a:srgbClr val="FF0000"/>
              </a:solidFill>
            </a:rPr>
            <a:t>ngày</a:t>
          </a:r>
          <a:r>
            <a:rPr lang="en-US" sz="1800" i="1" dirty="0" smtClean="0">
              <a:solidFill>
                <a:srgbClr val="FF0000"/>
              </a:solidFill>
            </a:rPr>
            <a:t>  </a:t>
          </a:r>
          <a:r>
            <a:rPr lang="en-US" sz="1800" i="1" dirty="0" smtClean="0">
              <a:solidFill>
                <a:srgbClr val="FF0000"/>
              </a:solidFill>
            </a:rPr>
            <a:t>31/03/2015</a:t>
          </a:r>
          <a:endParaRPr lang="en-US" sz="1800" dirty="0"/>
        </a:p>
      </dgm:t>
    </dgm:pt>
    <dgm:pt modelId="{91BF6F0F-2794-4223-B31E-AE34F92A2676}" type="parTrans" cxnId="{C9B0E810-F632-48C7-9241-EB996E4CBE28}">
      <dgm:prSet/>
      <dgm:spPr/>
      <dgm:t>
        <a:bodyPr/>
        <a:lstStyle/>
        <a:p>
          <a:endParaRPr lang="en-US"/>
        </a:p>
      </dgm:t>
    </dgm:pt>
    <dgm:pt modelId="{CC43E430-F6ED-44F7-AB2C-2EC923AA93E2}" type="sibTrans" cxnId="{C9B0E810-F632-48C7-9241-EB996E4CBE28}">
      <dgm:prSet/>
      <dgm:spPr/>
      <dgm:t>
        <a:bodyPr/>
        <a:lstStyle/>
        <a:p>
          <a:endParaRPr lang="en-US"/>
        </a:p>
      </dgm:t>
    </dgm:pt>
    <dgm:pt modelId="{90F10ACB-DA5A-49AE-AD85-76F1291F07F1}">
      <dgm:prSet phldrT="[Text]" custT="1"/>
      <dgm:spPr/>
      <dgm:t>
        <a:bodyPr/>
        <a:lstStyle/>
        <a:p>
          <a:pPr algn="ctr"/>
          <a:r>
            <a:rPr lang="en-US" sz="1800" i="1" dirty="0" err="1" smtClean="0">
              <a:solidFill>
                <a:srgbClr val="FF0000"/>
              </a:solidFill>
            </a:rPr>
            <a:t>Từ</a:t>
          </a:r>
          <a:r>
            <a:rPr lang="en-US" sz="1800" i="1" dirty="0" smtClean="0">
              <a:solidFill>
                <a:srgbClr val="FF0000"/>
              </a:solidFill>
            </a:rPr>
            <a:t> 8:00 </a:t>
          </a:r>
          <a:r>
            <a:rPr lang="en-US" sz="1800" i="1" dirty="0" err="1" smtClean="0">
              <a:solidFill>
                <a:srgbClr val="FF0000"/>
              </a:solidFill>
            </a:rPr>
            <a:t>ngày</a:t>
          </a:r>
          <a:r>
            <a:rPr lang="en-US" sz="1800" i="1" dirty="0" smtClean="0">
              <a:solidFill>
                <a:srgbClr val="FF0000"/>
              </a:solidFill>
            </a:rPr>
            <a:t> 22/01/2015  </a:t>
          </a:r>
          <a:r>
            <a:rPr lang="en-US" sz="1800" i="1" dirty="0" err="1" smtClean="0">
              <a:solidFill>
                <a:srgbClr val="FF0000"/>
              </a:solidFill>
            </a:rPr>
            <a:t>đến</a:t>
          </a:r>
          <a:r>
            <a:rPr lang="en-US" sz="1800" i="1" dirty="0" smtClean="0">
              <a:solidFill>
                <a:srgbClr val="FF0000"/>
              </a:solidFill>
            </a:rPr>
            <a:t> 12:00 </a:t>
          </a:r>
          <a:r>
            <a:rPr lang="en-US" sz="1800" i="1" dirty="0" err="1" smtClean="0">
              <a:solidFill>
                <a:srgbClr val="FF0000"/>
              </a:solidFill>
            </a:rPr>
            <a:t>ngày</a:t>
          </a:r>
          <a:r>
            <a:rPr lang="en-US" sz="1800" i="1" dirty="0" smtClean="0">
              <a:solidFill>
                <a:srgbClr val="FF0000"/>
              </a:solidFill>
            </a:rPr>
            <a:t> 26/01/2015</a:t>
          </a:r>
          <a:endParaRPr lang="en-US" sz="2400" dirty="0"/>
        </a:p>
      </dgm:t>
    </dgm:pt>
    <dgm:pt modelId="{27ECC799-06C9-4CCC-975B-DA16A57D28F4}" type="parTrans" cxnId="{956FFE3B-81CE-4160-81E7-7A9C560D57FC}">
      <dgm:prSet/>
      <dgm:spPr/>
      <dgm:t>
        <a:bodyPr/>
        <a:lstStyle/>
        <a:p>
          <a:endParaRPr lang="en-US"/>
        </a:p>
      </dgm:t>
    </dgm:pt>
    <dgm:pt modelId="{0318D05D-02D0-405E-80E2-4D778BCBE92A}" type="sibTrans" cxnId="{956FFE3B-81CE-4160-81E7-7A9C560D57FC}">
      <dgm:prSet/>
      <dgm:spPr/>
      <dgm:t>
        <a:bodyPr/>
        <a:lstStyle/>
        <a:p>
          <a:endParaRPr lang="en-US"/>
        </a:p>
      </dgm:t>
    </dgm:pt>
    <dgm:pt modelId="{8610185C-9172-432F-A126-560C164F100A}" type="pres">
      <dgm:prSet presAssocID="{9ADA6671-E008-4960-A3FC-F136564165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3F8B35-3010-42E5-B0BB-AE3AEBB1127B}" type="pres">
      <dgm:prSet presAssocID="{DE069628-0CDF-4962-BF77-12B0BCEE78B1}" presName="composite" presStyleCnt="0"/>
      <dgm:spPr/>
    </dgm:pt>
    <dgm:pt modelId="{9CA66697-9FD0-4E4C-A4A1-C2DF3C88B355}" type="pres">
      <dgm:prSet presAssocID="{DE069628-0CDF-4962-BF77-12B0BCEE78B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3D51A-C91A-4078-9FF2-FADE3B90E591}" type="pres">
      <dgm:prSet presAssocID="{DE069628-0CDF-4962-BF77-12B0BCEE78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5A2DB-BB2C-473B-A704-CC611774A3AF}" type="pres">
      <dgm:prSet presAssocID="{37D54EA2-B804-4818-BE87-B2A58447B55C}" presName="sp" presStyleCnt="0"/>
      <dgm:spPr/>
    </dgm:pt>
    <dgm:pt modelId="{5AD2E70B-A74B-4AB0-9066-D873185FB1A6}" type="pres">
      <dgm:prSet presAssocID="{2FA1863E-A190-427C-926C-007AC99F9F77}" presName="composite" presStyleCnt="0"/>
      <dgm:spPr/>
    </dgm:pt>
    <dgm:pt modelId="{E5AC99C4-4E34-412D-8BD9-D3212E3949F1}" type="pres">
      <dgm:prSet presAssocID="{2FA1863E-A190-427C-926C-007AC99F9F7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E4B2-D865-4717-877E-36C650BC9213}" type="pres">
      <dgm:prSet presAssocID="{2FA1863E-A190-427C-926C-007AC99F9F7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81983-F35B-447F-8C7F-88653BFAF8DD}" type="pres">
      <dgm:prSet presAssocID="{8CF61C2C-46C1-4127-9E5C-63FB4ADA2388}" presName="sp" presStyleCnt="0"/>
      <dgm:spPr/>
    </dgm:pt>
    <dgm:pt modelId="{5F7B7F7E-DF33-44CD-B2AD-C28B55B6638C}" type="pres">
      <dgm:prSet presAssocID="{D34B27B5-DAB6-466E-BC3B-543445B6108B}" presName="composite" presStyleCnt="0"/>
      <dgm:spPr/>
    </dgm:pt>
    <dgm:pt modelId="{ECDA1D24-6078-4F33-9C6B-E76CF6DC375B}" type="pres">
      <dgm:prSet presAssocID="{D34B27B5-DAB6-466E-BC3B-543445B6108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A70E9-A0E0-4855-8366-E51AADB3EABC}" type="pres">
      <dgm:prSet presAssocID="{D34B27B5-DAB6-466E-BC3B-543445B6108B}" presName="descendantText" presStyleLbl="alignAcc1" presStyleIdx="2" presStyleCnt="3" custLinFactNeighborX="1176" custLinFactNeighborY="-2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268F5-7D31-4F06-AFB4-255ECE5843AB}" srcId="{D34B27B5-DAB6-466E-BC3B-543445B6108B}" destId="{9CA7F63F-6703-4898-A2DE-F15E83FEF01B}" srcOrd="0" destOrd="0" parTransId="{6ADB15EC-89A2-4886-9B1D-35CAF119F418}" sibTransId="{87A6822E-A4BF-4E8E-A424-ACC6B8098FBF}"/>
    <dgm:cxn modelId="{C70C6784-0EA8-4DC0-BC15-F7D235B9B65D}" type="presOf" srcId="{DE069628-0CDF-4962-BF77-12B0BCEE78B1}" destId="{9CA66697-9FD0-4E4C-A4A1-C2DF3C88B355}" srcOrd="0" destOrd="0" presId="urn:microsoft.com/office/officeart/2005/8/layout/chevron2"/>
    <dgm:cxn modelId="{956FFE3B-81CE-4160-81E7-7A9C560D57FC}" srcId="{DE069628-0CDF-4962-BF77-12B0BCEE78B1}" destId="{90F10ACB-DA5A-49AE-AD85-76F1291F07F1}" srcOrd="1" destOrd="0" parTransId="{27ECC799-06C9-4CCC-975B-DA16A57D28F4}" sibTransId="{0318D05D-02D0-405E-80E2-4D778BCBE92A}"/>
    <dgm:cxn modelId="{C9B0E810-F632-48C7-9241-EB996E4CBE28}" srcId="{D34B27B5-DAB6-466E-BC3B-543445B6108B}" destId="{49637DE7-2057-42C1-91D2-4B6C6BD24C7A}" srcOrd="2" destOrd="0" parTransId="{91BF6F0F-2794-4223-B31E-AE34F92A2676}" sibTransId="{CC43E430-F6ED-44F7-AB2C-2EC923AA93E2}"/>
    <dgm:cxn modelId="{A63FA260-C3CB-4F21-BF64-69D576EB68BE}" type="presOf" srcId="{5576FBD3-B748-4CDC-B1E7-49D7BFDCE9AD}" destId="{392A70E9-A0E0-4855-8366-E51AADB3EABC}" srcOrd="0" destOrd="1" presId="urn:microsoft.com/office/officeart/2005/8/layout/chevron2"/>
    <dgm:cxn modelId="{33CDE8D4-63BA-4210-BFF5-D8847738BB44}" type="presOf" srcId="{D34B27B5-DAB6-466E-BC3B-543445B6108B}" destId="{ECDA1D24-6078-4F33-9C6B-E76CF6DC375B}" srcOrd="0" destOrd="0" presId="urn:microsoft.com/office/officeart/2005/8/layout/chevron2"/>
    <dgm:cxn modelId="{0B0A9984-2404-407C-A2A7-3C287529184C}" srcId="{9ADA6671-E008-4960-A3FC-F136564165A1}" destId="{D34B27B5-DAB6-466E-BC3B-543445B6108B}" srcOrd="2" destOrd="0" parTransId="{46C09E2F-BC13-46F5-9709-E9722DE30A1A}" sibTransId="{63F46066-D8DD-4A34-876E-5B85C8F2A87D}"/>
    <dgm:cxn modelId="{9905ECEA-5C9A-4774-86C4-E0EFAAEEF86B}" type="presOf" srcId="{9CA7F63F-6703-4898-A2DE-F15E83FEF01B}" destId="{392A70E9-A0E0-4855-8366-E51AADB3EABC}" srcOrd="0" destOrd="0" presId="urn:microsoft.com/office/officeart/2005/8/layout/chevron2"/>
    <dgm:cxn modelId="{E8ACFFDB-2088-44CF-B110-A58244C1DFED}" srcId="{DE069628-0CDF-4962-BF77-12B0BCEE78B1}" destId="{C390E2B9-EA9B-4ECF-97D5-EE9239D2EB2A}" srcOrd="0" destOrd="0" parTransId="{AAD9B1EB-4056-421A-BE8C-A3D29A6FA45C}" sibTransId="{3DA7F54D-3ED8-42BE-998D-F80C0D4B000C}"/>
    <dgm:cxn modelId="{DAAF2885-8249-40AB-B460-C36BAB8AC1D9}" type="presOf" srcId="{2FA1863E-A190-427C-926C-007AC99F9F77}" destId="{E5AC99C4-4E34-412D-8BD9-D3212E3949F1}" srcOrd="0" destOrd="0" presId="urn:microsoft.com/office/officeart/2005/8/layout/chevron2"/>
    <dgm:cxn modelId="{0DD5052B-E1F9-4AB6-A3A5-D77F0CA3F751}" srcId="{2FA1863E-A190-427C-926C-007AC99F9F77}" destId="{2C2311F3-39A8-4E1A-A873-4BC7ED15C71B}" srcOrd="0" destOrd="0" parTransId="{0FB60C4C-B20B-48F0-BE9A-1E7C9A3FF973}" sibTransId="{A1F2876D-5F96-48A1-85CA-B8FEF2F7F046}"/>
    <dgm:cxn modelId="{BAA6C4C2-266F-44D8-8273-26A7072F209A}" srcId="{D34B27B5-DAB6-466E-BC3B-543445B6108B}" destId="{5576FBD3-B748-4CDC-B1E7-49D7BFDCE9AD}" srcOrd="1" destOrd="0" parTransId="{969F6624-80A8-4A70-AB87-1199B95833E6}" sibTransId="{C21D9B1D-0A6F-4FCC-BD40-3E895C1AEEA4}"/>
    <dgm:cxn modelId="{7A94EFDF-35E5-4767-A632-3FBBD3605A0A}" type="presOf" srcId="{9ADA6671-E008-4960-A3FC-F136564165A1}" destId="{8610185C-9172-432F-A126-560C164F100A}" srcOrd="0" destOrd="0" presId="urn:microsoft.com/office/officeart/2005/8/layout/chevron2"/>
    <dgm:cxn modelId="{B0ED92A7-48F7-4166-9A58-56A041E381D3}" type="presOf" srcId="{B75DC135-C4E7-4C78-B14C-C0C0F35100B9}" destId="{B08FE4B2-D865-4717-877E-36C650BC9213}" srcOrd="0" destOrd="1" presId="urn:microsoft.com/office/officeart/2005/8/layout/chevron2"/>
    <dgm:cxn modelId="{B703C455-67D8-45B0-8D64-EA8B0859930A}" type="presOf" srcId="{C390E2B9-EA9B-4ECF-97D5-EE9239D2EB2A}" destId="{C583D51A-C91A-4078-9FF2-FADE3B90E591}" srcOrd="0" destOrd="0" presId="urn:microsoft.com/office/officeart/2005/8/layout/chevron2"/>
    <dgm:cxn modelId="{B18ACD0F-189D-495D-8327-7E3075D52646}" type="presOf" srcId="{90F10ACB-DA5A-49AE-AD85-76F1291F07F1}" destId="{C583D51A-C91A-4078-9FF2-FADE3B90E591}" srcOrd="0" destOrd="1" presId="urn:microsoft.com/office/officeart/2005/8/layout/chevron2"/>
    <dgm:cxn modelId="{8FE9104A-63BB-4D81-9BD0-79BB54A876B7}" type="presOf" srcId="{2C2311F3-39A8-4E1A-A873-4BC7ED15C71B}" destId="{B08FE4B2-D865-4717-877E-36C650BC9213}" srcOrd="0" destOrd="0" presId="urn:microsoft.com/office/officeart/2005/8/layout/chevron2"/>
    <dgm:cxn modelId="{2187817F-1631-4CE0-93F2-806E69BA6204}" srcId="{2FA1863E-A190-427C-926C-007AC99F9F77}" destId="{B75DC135-C4E7-4C78-B14C-C0C0F35100B9}" srcOrd="1" destOrd="0" parTransId="{3EBCAA15-B783-4F9B-89BF-C42877C8B954}" sibTransId="{EB0D3322-4F13-4BF0-B204-3100C1273345}"/>
    <dgm:cxn modelId="{4D45E54F-8FBB-4B89-9CD4-124CD8339D85}" srcId="{9ADA6671-E008-4960-A3FC-F136564165A1}" destId="{DE069628-0CDF-4962-BF77-12B0BCEE78B1}" srcOrd="0" destOrd="0" parTransId="{8F38DE17-57DB-4E6C-8D91-CEE1470575A5}" sibTransId="{37D54EA2-B804-4818-BE87-B2A58447B55C}"/>
    <dgm:cxn modelId="{FA01CF42-4C4D-47BC-8506-0BAD6D132074}" srcId="{9ADA6671-E008-4960-A3FC-F136564165A1}" destId="{2FA1863E-A190-427C-926C-007AC99F9F77}" srcOrd="1" destOrd="0" parTransId="{6A8A0A1D-9154-461E-9372-C05878FDDD01}" sibTransId="{8CF61C2C-46C1-4127-9E5C-63FB4ADA2388}"/>
    <dgm:cxn modelId="{4E8EF40E-84CA-4992-B539-4C10E84CFCB5}" type="presOf" srcId="{49637DE7-2057-42C1-91D2-4B6C6BD24C7A}" destId="{392A70E9-A0E0-4855-8366-E51AADB3EABC}" srcOrd="0" destOrd="2" presId="urn:microsoft.com/office/officeart/2005/8/layout/chevron2"/>
    <dgm:cxn modelId="{21F80815-B642-41FC-BFA1-7A2D3B7D0B73}" type="presParOf" srcId="{8610185C-9172-432F-A126-560C164F100A}" destId="{523F8B35-3010-42E5-B0BB-AE3AEBB1127B}" srcOrd="0" destOrd="0" presId="urn:microsoft.com/office/officeart/2005/8/layout/chevron2"/>
    <dgm:cxn modelId="{98E3B55E-1DC4-4C53-A683-1DBADB9B2A4E}" type="presParOf" srcId="{523F8B35-3010-42E5-B0BB-AE3AEBB1127B}" destId="{9CA66697-9FD0-4E4C-A4A1-C2DF3C88B355}" srcOrd="0" destOrd="0" presId="urn:microsoft.com/office/officeart/2005/8/layout/chevron2"/>
    <dgm:cxn modelId="{927F97BB-D85C-49BD-9F23-5378979C74F6}" type="presParOf" srcId="{523F8B35-3010-42E5-B0BB-AE3AEBB1127B}" destId="{C583D51A-C91A-4078-9FF2-FADE3B90E591}" srcOrd="1" destOrd="0" presId="urn:microsoft.com/office/officeart/2005/8/layout/chevron2"/>
    <dgm:cxn modelId="{39BDFAF0-2755-4176-8518-A6B74F1C34CE}" type="presParOf" srcId="{8610185C-9172-432F-A126-560C164F100A}" destId="{6CC5A2DB-BB2C-473B-A704-CC611774A3AF}" srcOrd="1" destOrd="0" presId="urn:microsoft.com/office/officeart/2005/8/layout/chevron2"/>
    <dgm:cxn modelId="{1FDD286A-8094-4574-B131-656D31040CE7}" type="presParOf" srcId="{8610185C-9172-432F-A126-560C164F100A}" destId="{5AD2E70B-A74B-4AB0-9066-D873185FB1A6}" srcOrd="2" destOrd="0" presId="urn:microsoft.com/office/officeart/2005/8/layout/chevron2"/>
    <dgm:cxn modelId="{5C3A2A8F-A60D-4270-87D8-7DDE439E77B8}" type="presParOf" srcId="{5AD2E70B-A74B-4AB0-9066-D873185FB1A6}" destId="{E5AC99C4-4E34-412D-8BD9-D3212E3949F1}" srcOrd="0" destOrd="0" presId="urn:microsoft.com/office/officeart/2005/8/layout/chevron2"/>
    <dgm:cxn modelId="{C3B3ABB6-1A72-4B27-A6EB-2481DEEC7499}" type="presParOf" srcId="{5AD2E70B-A74B-4AB0-9066-D873185FB1A6}" destId="{B08FE4B2-D865-4717-877E-36C650BC9213}" srcOrd="1" destOrd="0" presId="urn:microsoft.com/office/officeart/2005/8/layout/chevron2"/>
    <dgm:cxn modelId="{B11B3E75-5F7D-4B6C-BA77-1E9E771D4AB0}" type="presParOf" srcId="{8610185C-9172-432F-A126-560C164F100A}" destId="{0ED81983-F35B-447F-8C7F-88653BFAF8DD}" srcOrd="3" destOrd="0" presId="urn:microsoft.com/office/officeart/2005/8/layout/chevron2"/>
    <dgm:cxn modelId="{DFEB1C22-B4F9-4457-BBA2-DBD421122D76}" type="presParOf" srcId="{8610185C-9172-432F-A126-560C164F100A}" destId="{5F7B7F7E-DF33-44CD-B2AD-C28B55B6638C}" srcOrd="4" destOrd="0" presId="urn:microsoft.com/office/officeart/2005/8/layout/chevron2"/>
    <dgm:cxn modelId="{1BA5D87E-74FE-4E0E-BBC5-9CCBE9685794}" type="presParOf" srcId="{5F7B7F7E-DF33-44CD-B2AD-C28B55B6638C}" destId="{ECDA1D24-6078-4F33-9C6B-E76CF6DC375B}" srcOrd="0" destOrd="0" presId="urn:microsoft.com/office/officeart/2005/8/layout/chevron2"/>
    <dgm:cxn modelId="{C5FB6569-DEB6-4CCA-8FF0-E650B723893A}" type="presParOf" srcId="{5F7B7F7E-DF33-44CD-B2AD-C28B55B6638C}" destId="{392A70E9-A0E0-4855-8366-E51AADB3EA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66697-9FD0-4E4C-A4A1-C2DF3C88B355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Bước</a:t>
          </a:r>
          <a:r>
            <a:rPr lang="en-US" sz="1500" kern="1200" dirty="0" smtClean="0"/>
            <a:t> 1: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Chuẩn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bị</a:t>
          </a:r>
          <a:endParaRPr lang="en-US" sz="1500" kern="1200" dirty="0" smtClean="0"/>
        </a:p>
      </dsp:txBody>
      <dsp:txXfrm rot="-5400000">
        <a:off x="2" y="606378"/>
        <a:ext cx="1209291" cy="518268"/>
      </dsp:txXfrm>
    </dsp:sp>
    <dsp:sp modelId="{C583D51A-C91A-4078-9FF2-FADE3B90E591}">
      <dsp:nvSpPr>
        <dsp:cNvPr id="0" name=""/>
        <dsp:cNvSpPr/>
      </dsp:nvSpPr>
      <dsp:spPr>
        <a:xfrm rot="5400000">
          <a:off x="4310388" y="-3099365"/>
          <a:ext cx="1122913" cy="7325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Đăng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chứng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từ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quyết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toán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thuế</a:t>
          </a:r>
          <a:endParaRPr lang="en-US" sz="24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err="1" smtClean="0">
              <a:solidFill>
                <a:srgbClr val="FF0000"/>
              </a:solidFill>
            </a:rPr>
            <a:t>Từ</a:t>
          </a:r>
          <a:r>
            <a:rPr lang="en-US" sz="1800" i="1" kern="1200" dirty="0" smtClean="0">
              <a:solidFill>
                <a:srgbClr val="FF0000"/>
              </a:solidFill>
            </a:rPr>
            <a:t> 8:00 </a:t>
          </a:r>
          <a:r>
            <a:rPr lang="en-US" sz="1800" i="1" kern="1200" dirty="0" err="1" smtClean="0">
              <a:solidFill>
                <a:srgbClr val="FF0000"/>
              </a:solidFill>
            </a:rPr>
            <a:t>ngày</a:t>
          </a:r>
          <a:r>
            <a:rPr lang="en-US" sz="1800" i="1" kern="1200" dirty="0" smtClean="0">
              <a:solidFill>
                <a:srgbClr val="FF0000"/>
              </a:solidFill>
            </a:rPr>
            <a:t> 22/01/2015  </a:t>
          </a:r>
          <a:r>
            <a:rPr lang="en-US" sz="1800" i="1" kern="1200" dirty="0" err="1" smtClean="0">
              <a:solidFill>
                <a:srgbClr val="FF0000"/>
              </a:solidFill>
            </a:rPr>
            <a:t>đến</a:t>
          </a:r>
          <a:r>
            <a:rPr lang="en-US" sz="1800" i="1" kern="1200" dirty="0" smtClean="0">
              <a:solidFill>
                <a:srgbClr val="FF0000"/>
              </a:solidFill>
            </a:rPr>
            <a:t> 12:00 </a:t>
          </a:r>
          <a:r>
            <a:rPr lang="en-US" sz="1800" i="1" kern="1200" dirty="0" err="1" smtClean="0">
              <a:solidFill>
                <a:srgbClr val="FF0000"/>
              </a:solidFill>
            </a:rPr>
            <a:t>ngày</a:t>
          </a:r>
          <a:r>
            <a:rPr lang="en-US" sz="1800" i="1" kern="1200" dirty="0" smtClean="0">
              <a:solidFill>
                <a:srgbClr val="FF0000"/>
              </a:solidFill>
            </a:rPr>
            <a:t> 26/01/2015</a:t>
          </a:r>
          <a:endParaRPr lang="en-US" sz="2400" kern="1200" dirty="0"/>
        </a:p>
      </dsp:txBody>
      <dsp:txXfrm rot="-5400000">
        <a:off x="1209291" y="56548"/>
        <a:ext cx="7270292" cy="1013281"/>
      </dsp:txXfrm>
    </dsp:sp>
    <dsp:sp modelId="{E5AC99C4-4E34-412D-8BD9-D3212E3949F1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Bước</a:t>
          </a:r>
          <a:r>
            <a:rPr lang="en-US" sz="1500" kern="1200" dirty="0" smtClean="0"/>
            <a:t> 2: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Kê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khai</a:t>
          </a:r>
          <a:endParaRPr lang="en-US" sz="1500" kern="1200" dirty="0" smtClean="0"/>
        </a:p>
      </dsp:txBody>
      <dsp:txXfrm rot="-5400000">
        <a:off x="2" y="2141166"/>
        <a:ext cx="1209291" cy="518268"/>
      </dsp:txXfrm>
    </dsp:sp>
    <dsp:sp modelId="{B08FE4B2-D865-4717-877E-36C650BC9213}">
      <dsp:nvSpPr>
        <dsp:cNvPr id="0" name=""/>
        <dsp:cNvSpPr/>
      </dsp:nvSpPr>
      <dsp:spPr>
        <a:xfrm rot="5400000">
          <a:off x="4310388" y="-1564577"/>
          <a:ext cx="1122913" cy="7325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Kê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khai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trực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tuyến</a:t>
          </a:r>
          <a:r>
            <a:rPr lang="en-US" sz="2400" kern="1200" dirty="0" smtClean="0"/>
            <a:t> </a:t>
          </a:r>
          <a:r>
            <a:rPr lang="en-US" sz="2400" b="0" kern="1200" dirty="0" smtClean="0">
              <a:latin typeface="Rarial"/>
            </a:rPr>
            <a:t>(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Phần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mềm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Hỗ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trợ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kê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</a:t>
          </a:r>
          <a:r>
            <a:rPr lang="en-US" sz="2400" b="0" u="sng" kern="1200" dirty="0" err="1" smtClean="0">
              <a:latin typeface="Rarial"/>
              <a:ea typeface="Tahoma" pitchFamily="34" charset="0"/>
              <a:cs typeface="Times New Roman" panose="02020603050405020304" pitchFamily="18" charset="0"/>
            </a:rPr>
            <a:t>khai</a:t>
          </a:r>
          <a:r>
            <a:rPr lang="en-US" sz="2400" b="0" u="sng" kern="1200" dirty="0" smtClean="0">
              <a:latin typeface="Rarial"/>
              <a:ea typeface="Tahoma" pitchFamily="34" charset="0"/>
              <a:cs typeface="Times New Roman" panose="02020603050405020304" pitchFamily="18" charset="0"/>
            </a:rPr>
            <a:t> HTKK 3.3.0)</a:t>
          </a:r>
          <a:endParaRPr lang="en-US" sz="2400" b="0" kern="1200" dirty="0">
            <a:latin typeface="Rarial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err="1" smtClean="0">
              <a:solidFill>
                <a:srgbClr val="FF0000"/>
              </a:solidFill>
            </a:rPr>
            <a:t>Hạn</a:t>
          </a:r>
          <a:r>
            <a:rPr lang="en-US" sz="1800" i="1" kern="1200" dirty="0" smtClean="0">
              <a:solidFill>
                <a:srgbClr val="FF0000"/>
              </a:solidFill>
            </a:rPr>
            <a:t> </a:t>
          </a:r>
          <a:r>
            <a:rPr lang="en-US" sz="1800" i="1" kern="1200" dirty="0" err="1" smtClean="0">
              <a:solidFill>
                <a:srgbClr val="FF0000"/>
              </a:solidFill>
            </a:rPr>
            <a:t>chót</a:t>
          </a:r>
          <a:r>
            <a:rPr lang="en-US" sz="1800" i="1" kern="1200" dirty="0" smtClean="0">
              <a:solidFill>
                <a:srgbClr val="FF0000"/>
              </a:solidFill>
            </a:rPr>
            <a:t>: </a:t>
          </a:r>
          <a:r>
            <a:rPr lang="en-US" sz="1800" i="1" kern="1200" dirty="0" err="1" smtClean="0">
              <a:solidFill>
                <a:srgbClr val="FF0000"/>
              </a:solidFill>
            </a:rPr>
            <a:t>trước</a:t>
          </a:r>
          <a:r>
            <a:rPr lang="en-US" sz="1800" i="1" kern="1200" dirty="0" smtClean="0">
              <a:solidFill>
                <a:srgbClr val="FF0000"/>
              </a:solidFill>
            </a:rPr>
            <a:t> </a:t>
          </a:r>
          <a:r>
            <a:rPr lang="en-US" sz="1800" i="1" kern="1200" dirty="0" err="1" smtClean="0">
              <a:solidFill>
                <a:srgbClr val="FF0000"/>
              </a:solidFill>
            </a:rPr>
            <a:t>ngày</a:t>
          </a:r>
          <a:r>
            <a:rPr lang="en-US" sz="1800" i="1" kern="1200" dirty="0" smtClean="0">
              <a:solidFill>
                <a:srgbClr val="FF0000"/>
              </a:solidFill>
            </a:rPr>
            <a:t> 31/03/2015 </a:t>
          </a:r>
          <a:endParaRPr lang="en-US" sz="1800" b="0" kern="1200" dirty="0">
            <a:latin typeface="Rarial"/>
          </a:endParaRPr>
        </a:p>
      </dsp:txBody>
      <dsp:txXfrm rot="-5400000">
        <a:off x="1209291" y="1591336"/>
        <a:ext cx="7270292" cy="1013281"/>
      </dsp:txXfrm>
    </dsp:sp>
    <dsp:sp modelId="{ECDA1D24-6078-4F33-9C6B-E76CF6DC375B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Bước</a:t>
          </a:r>
          <a:r>
            <a:rPr lang="en-US" sz="1500" kern="1200" dirty="0" smtClean="0"/>
            <a:t> 3: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Nộp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hồ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sơ</a:t>
          </a:r>
          <a:endParaRPr lang="en-US" sz="1500" kern="1200" dirty="0"/>
        </a:p>
      </dsp:txBody>
      <dsp:txXfrm rot="-5400000">
        <a:off x="2" y="3675954"/>
        <a:ext cx="1209291" cy="518268"/>
      </dsp:txXfrm>
    </dsp:sp>
    <dsp:sp modelId="{392A70E9-A0E0-4855-8366-E51AADB3EABC}">
      <dsp:nvSpPr>
        <dsp:cNvPr id="0" name=""/>
        <dsp:cNvSpPr/>
      </dsp:nvSpPr>
      <dsp:spPr>
        <a:xfrm rot="5400000">
          <a:off x="4310388" y="-53100"/>
          <a:ext cx="1122913" cy="73251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Nộp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tờ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khai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trực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tuyến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và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Nộp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hồ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thuế</a:t>
          </a:r>
          <a:endParaRPr lang="en-US" sz="24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err="1" smtClean="0">
              <a:solidFill>
                <a:srgbClr val="FF0000"/>
              </a:solidFill>
            </a:rPr>
            <a:t>Hạn</a:t>
          </a:r>
          <a:r>
            <a:rPr lang="en-US" sz="1800" i="1" kern="1200" dirty="0" smtClean="0">
              <a:solidFill>
                <a:srgbClr val="FF0000"/>
              </a:solidFill>
            </a:rPr>
            <a:t> </a:t>
          </a:r>
          <a:r>
            <a:rPr lang="en-US" sz="1800" i="1" kern="1200" dirty="0" err="1" smtClean="0">
              <a:solidFill>
                <a:srgbClr val="FF0000"/>
              </a:solidFill>
            </a:rPr>
            <a:t>chót</a:t>
          </a:r>
          <a:r>
            <a:rPr lang="en-US" sz="1800" i="1" kern="1200" dirty="0" smtClean="0">
              <a:solidFill>
                <a:srgbClr val="FF0000"/>
              </a:solidFill>
            </a:rPr>
            <a:t>: </a:t>
          </a:r>
          <a:r>
            <a:rPr lang="en-US" sz="1800" i="1" kern="1200" dirty="0" err="1" smtClean="0">
              <a:solidFill>
                <a:srgbClr val="FF0000"/>
              </a:solidFill>
            </a:rPr>
            <a:t>trước</a:t>
          </a:r>
          <a:r>
            <a:rPr lang="en-US" sz="1800" i="1" kern="1200" dirty="0" smtClean="0">
              <a:solidFill>
                <a:srgbClr val="FF0000"/>
              </a:solidFill>
            </a:rPr>
            <a:t> </a:t>
          </a:r>
          <a:r>
            <a:rPr lang="en-US" sz="1800" i="1" kern="1200" dirty="0" err="1" smtClean="0">
              <a:solidFill>
                <a:srgbClr val="FF0000"/>
              </a:solidFill>
            </a:rPr>
            <a:t>ngày</a:t>
          </a:r>
          <a:r>
            <a:rPr lang="en-US" sz="1800" i="1" kern="1200" dirty="0" smtClean="0">
              <a:solidFill>
                <a:srgbClr val="FF0000"/>
              </a:solidFill>
            </a:rPr>
            <a:t>  </a:t>
          </a:r>
          <a:r>
            <a:rPr lang="en-US" sz="1800" i="1" kern="1200" dirty="0" smtClean="0">
              <a:solidFill>
                <a:srgbClr val="FF0000"/>
              </a:solidFill>
            </a:rPr>
            <a:t>31/03/2015</a:t>
          </a:r>
          <a:endParaRPr lang="en-US" sz="1800" kern="1200" dirty="0"/>
        </a:p>
      </dsp:txBody>
      <dsp:txXfrm rot="-5400000">
        <a:off x="1209291" y="3102813"/>
        <a:ext cx="7270292" cy="10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1FD2BB-6EB6-469E-9238-2DFB908A63D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00F010-AC53-4DCC-8D17-8C926F7E0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rveygizmo.com/s3/1969861/ng-k-Nh-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lgdn-server\LogiGearDN\Public\Thue_TNCN_2014" TargetMode="External"/><Relationship Id="rId2" Type="http://schemas.openxmlformats.org/officeDocument/2006/relationships/hyperlink" Target="file:///\\data-server\LogiGearVN\Public\Thue_TNCN_201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ayketoanthucte.com/wp-content/uploads/cach-tinh-thue-thu-nhap-ca-nhan-moi-n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67906"/>
            <a:ext cx="5143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838200"/>
            <a:ext cx="7857080" cy="1219200"/>
          </a:xfrm>
        </p:spPr>
        <p:txBody>
          <a:bodyPr>
            <a:normAutofit fontScale="70000" lnSpcReduction="20000"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</a:pPr>
            <a:r>
              <a:rPr lang="en-US" sz="45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HƯỚNG DẪN QUYẾT TOÁN </a:t>
            </a:r>
          </a:p>
          <a:p>
            <a:pPr lvl="0" algn="ctr">
              <a:spcBef>
                <a:spcPts val="0"/>
              </a:spcBef>
              <a:spcAft>
                <a:spcPts val="1200"/>
              </a:spcAft>
            </a:pPr>
            <a:r>
              <a:rPr lang="en-US" sz="45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 THU NHẬP CÁ NHÂN 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2014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data:image/jpeg;base64,/9j/4AAQSkZJRgABAQAAAQABAAD/2wCEAAkGBxQSEhQUEhQUFBUVFRQVFxUUFBQUFRQXFxUWFxQVFBUYHCggGBonHBQVITEhJSkrLi4uFx8zODMsNygtLisBCgoKDg0OGhAQGiwkHyQsLCwsLCwsLCwsLCwsLCwsLCwsLCwsLCwsLCwsLCwsLCwsLCwsLCwsLCwsLCwsLCwsLP/AABEIALQBGAMBIgACEQEDEQH/xAAcAAACAgMBAQAAAAAAAAAAAAAEBQMGAAIHAQj/xABHEAACAQMCAggCBwUFBgYDAAABAgMABBESIQUxBhMiQVFhcYEUkQcyQlKhscEjYnKC0RUzQ5LwJKKywuHxRFODk6PiFlRz/8QAGQEAAwEBAQAAAAAAAAAAAAAAAAECAwQF/8QAIhEAAgMBAAIDAAMBAAAAAAAAAAECERIhMUEDE1FhcYEy/9oADAMBAAIRAxEAPwDrJ4g/hj3qe2uy3PHzrlHG7vicR7Yjx4iQD8DU3AL3iEzL2okAO+ptRx6Ct/r4Y/Z061rrxp8c9qjtlIUajk450l6UcKlmX9nKYsd+2Pes0lZo26HBv0+8KkS5B5EGuIcSW5gfHxIc+St+O9W/oQ5LapLnVnbRgAA/PNW/ipWZr5LdHQutrOvxXgWvGjrM1CUbNbUqguCj6W9qYiSk0CZJWVHrrDIKQyStc0M9z4VvG9OgsnFe1prrNdIDevM1G0oFDtcZp0KwzVWZqBJK9MwooZNmszQ5nqGS8AooVhpesDUtFxmpPiKdBYfqrzVQBuq0e7oyFjAyivOupJJfb1ut1TyLQ4MteGYUma8qNryjItDtrkCojeiq9cX9CLfmqXxkuZbDeCtTfCqs9+aGfiBp/WH2FwPEB41lUeTiJrKr6iftKH0ntOMK7dZE0oycNGQR5bHekdhb8WlkHVRSq3mQgHrk086efSHdC7eIgxJG2OrIwWA78+BpM3TVY11xs5lYHI1HQmfzNUnzrJa/Ed56D2d1HbKL1laXv08gO4Z7z50d0h4W1xC0au0ZI2ZeYrnH0MdNLq8kkhmBkRV1ddjZTt2GPeTnNdbcHBxzxt61g3UrN0rVHz/0i6BcQiJPxMJXxYsre43obo10IuZJF1XscQBB7GS3tnAqP6QE4nFcyNOkrJk6GQFo9Pdy5H1qqni1xLpWOOXUNuwrlj8q2te2Y0/SPq+wh0RqudWABnx250RiqB9D8XEBbv8AHKyrkdUJP7zTjfUO733roNYS8m68CrjkPY1jmu/tUdre6lBB5im0qAgg94xVGtLgxSSwt9hsj+E8qqK0iJOmWg3NQSXmaSSX2a2hmqsE7HMUlT9fScXNYbqlkehx8TXjXXnSY3VRS3JNPIaGct5W0c9JUepuvp5Fobm6rRrqlJnrUzUZDQzku8CgzdZNCtLWitinQrG0c1bdfSwTVnX0shYy66oZpTQfX14Z6dBZOlS66C6+o5rwKMscU6FYa0lQyygczVP4x01jj7KHU3gN6rVz0jnk/dFUokuR0g3SscAivCwFUXgDOH1Fic1ajc1WaJUrCpJaGeWhpJ6HeeqSE2ESS1lL3nrKrJNlq+k/ivD4VVbuBLiRhlUwMgeJburms1vYRMrSW0KO4V0iKySKFblrbO/oKu30qfRzcXkvxNoys+kK8LnTnSNijcs+Rrmr8N41bgRmKdANlzoIH8LHOPnXLFpHTJOzqvRjp9BDMtlNBHansqpjx1RyOznYac+ddLFfPHRH6KL27lWa9cRR6gzdsSTSYOcdkkLnxJ9q+hkUAADkAB8qznV8NI3XTnv0n9OzYlYYlBlZdRLDIVe7A7zXPk6ZEaJZLhkkbcLGQygdxkwOz6CuudNug1vxJR1upJF2WVMah5EHZh5GuI8e6BW9s5RuKwEg8hC7OP4ghIzWkJUuIznG31lq6L/S1IlysN2UkidgolTOVLHC58RvXbBXBugHRjg6zRvLffESqwKI69RHqByDg/W38TXeQazn58Fw8eTK559ICdTcwyjYSgxt681/Wuh1UPpQszJYuy/WiIkX+U5/Sn8TqQfIriVe2uD31PJeEYxypFZ3gdVccmUH50fC+a63E5Exsl3kVsJqAgGKKUVNFpk/WGt1JrRFohFqWNHiitwtTIlSqlSUC9XXhjo3RXhSlY6AurrOropxioTJ5UxERStTUkjVEwNAGjGo2bFC8U4pHAMyMPTvqhcb6WyznRANK/eqyGy0cc6VxW4xqBbuA3NUm94tcXR3Jjj/ABI/SlixKpLSZd/M5qG5umbbkPAUWFBjSxRDC9o+P/WtrKTrGGo7eFLIoS1Mre20jJ2oTYNJFkjvguAKYQXuRVetY87jemEZ0c62XTF8GpmzUbNUaOCMitqoVnhrK1NZQIv/ANKvS5uH2yiLaaYlVYjIQKMs3ruMVw604pdTmVhMrydkkSuolYZ36ovsPPGK+i+mHRWDiUHUzgjB1I6nDxtjGpT+h51xLpH9DU9v2he2nV9zXDGA/LDA+xrz4yo75RvyLON9IpLc28kEpgnCsHRJFdtj2WlZey2fAiu6fRn0qPErJZnXEisYpMDCs6gEsvkQwPzrivRr6NLaZwLjitmN947eQO7eQZ8AH2NfQfR/g0NnAkFuumNBtvkkncsx7yTvmlOVjhFLwJ/pOvJ4eHTvbAlwBqK7ssZOHZfMCvmW34uyZwI2yc5dA5Hpq5V9hGuU/SLwDgNudd1H1cr5YJbFldvFtAOkDPeQKIya4glFeWcQu+NvIultGP3Y0X8QK7/9BnFri4sG6/LJHIY4XbOWQKCRk/WCkkZ8vKuacPv+BRESNw+6kTVpDSzKw1AZwYwwB2Od67T0R6WWN5GFsnQBB/c6ereNf/5+HmNqcrfkI16LOWoLisQkikQ8mRh8xWzzUNLcVKQ2zhnAZCokhPOGRl/lJOPyNWC1k3FJePp1HFZByWYZHqRkfipHvTKE13xdxOKXGPFfFEwyA99CLbE4OeYqWK2xvUOikHoaIRqEjqdKhloMRqnU0LGKKjWoLRKBW4WvEFTolSUQmOh5VPcKY9X41V+kXS6GAEIQ7eOeyPfvPkKcU34FKl5C7qUINTkKvnVM4/0t05WLbwPMn0HdVf4nx+a4bOT6n/lXuFBWtmznsAse9jy9zWyjRi5WD3TNIdUrH0zWmDjsjSvjTC4gSL651v4DkKFfg09yf2eQB8qbQkxaUycDfzou14WTzqy8D4Iq9mUYkHce/wBKeHhWO6hRXsHJ+ipw2AXuokWeRjFP24fjurU2uO6tOEdK38E0R1JuO8UbA6yDHf3impgpfd8O31Js350f0J/yCSQNHuu48KjScjtKcjvXvoq3vN9Eg0t+Bry6sc9pDg/nR/QEsFyrjbn4VlKS2Tg9hxyPc1ZRYNHdul/HPgrOe5C6zEmQvixIC58smvlu+4811M8t47SsdwTqIBz9VVBGB5V9Y3tuk0bxSqHjdSrqeTKRgg1xjpD9BZ1M1lcLpO4jnDAr5dYoOR6j51wJ0d7VnLpb6AggR93PR/WQ10r6CemFx8SLGRmkhdHKassYWUauyT9gjIx44xQFn9Bl4T+1nto18VMkh/y6V/OupdB+gltwsEx5kmcaXmcDOOZVFH1FyBtuTgZO1DbYJJF2L18l9PTcR8QuPidXW9azAuMhk1HqyudimnGK+pnmpF0h4PbXihbmFJQORYYZf4XXDL7GhIGz5mTjsnVMmdyyspAQBcAhhjHfkfKjehDXD8QtzbljL1qsSOQTI6wvjYLpzmutSfRfwwHPVy+nXNj8s/jTrhXC7azUrbRLEDzIyWb+J2yT7mqqT8k3FFinvBk4oCe+86W3N7Si6vq2j8ZjKZWvpNPbhmX6y7e4IZfyqa2uAwDDOCAR6EZoTpTJ1kRHhgj2obozcZhA70Yr7c1/A49q1jyVGcuxs6BwqYNGPLajRilvR1sqR4H86exw5rOXGXHqII0ouOCpI7QeFHW9uBtWbkaKIPHBRKRUUlvU3VhRk7Coci0gaOGoOI8Sit11SMB5d59BVc6XdPIrYFUOXPIDcnzx4f63rmd3Nc3z5lLANuEG7MPHHh64FXGF+SJTS8D/AKUdPHnJjh2Xlsef8RHP0FVq2sJJX3DO/wB0d3r3LT224HHAMzsEH3FOZG9SOXoPnU7cTdv2drH1SnbYZdvlyrdIxb/QY8IihGblxnuiTc+/jWplmuD1duhRfBRvjzPdVm4H0AkkOu4OgHfGcu3r4V0DhvCYoF0xIF8+8+pqJfIkVH42znvR/wCjoL27g5J+z/U1bI+GJGMRqAB3CnklspOSPxNaGFF8BWLm2aqCRSr6BJH0SL1b/ZfuPvWkExjbq5xg/ZfuarRf2UcwI2PftzHmD40gmGj9lcjVGfqSDmPXwNaqVqiHGmbS2vlS6+sCykcvMUWWe37MhLwtssg5rnlmhZHeA5c9ZC3J+ZX1pqyXRX2keBtM2Svc/wDWipItQ2PPvFNeLumgFl1xtzZcED1pCbdoO3GTJAefitaJmbQpvIym0w1IeT96+tQtKYxhiWjPJxzHrVqEKSpkYZT4/rSC6sGhy0eJI/tJzx6U7ChfMcDD9uM8nHNfWvKkSPSC8PaQ/WjPMeOK9pAd811hkrmFz9LduPqpIfUqP1pbN9LbH+7gz6sT+QrlwdWzrrTVBJcVx6T6Rb1/qW59o5W/Shpek3FH5ROPSLT/AMRpqBLmdemvBQFxxADvrljDi0nMSD1aNagfg18315UX+KfH5CrUUS5M6Nc8XUfaHzpRdccT7w+dUp+j7f4l5br6yFv1FRf2ZaL9fiMP8q6v1NUmkT1lkuuPJ94fOlk/HE+98t6X9VwxfrXsjfwRf/WsN5wpeTXcnsF/pVfYLBl1xJWBG+/lUXRpysrJ95dQ9VOfyJ+Vbrx7hq/+Enf+KXT/AMxprw3pRC+qO2shCGBDSM5cjwxsBmpUraG40i49EDl3X90H5H/rVyigqkdB5P8AaVH3lYfhn9KvF7KQQE54z5FnOiIHy1Et/JU/L/0V8X/IUkNTpFQ0VyQxVxvkAEc8MxVMgbZOlm8hW/CZdTOe5u3nPIElYwP5U1fzVizZBks6xrljjuA72PgB3muU9Jemc92xjtBpjyV6xgR6hF5sfSug9IujpvCA0zJGB/dqMZbxZgckctqrl9w6CDsIzSOMBiNs4207don3x5VfxqP+kfI3/hR7Po+kZ1zMS53JOHlPou4T1OT6UaLpvqW6aNR5jtyufM+Pzq02nRWSXeTEKfdA7Z9u733qz8M4XDbjESAHvY7ufVj+laucY/yZKEn/AAUrg/QOSQ67hjGDuc9qQ/0q8cK4NBbD9mgB72O7H3NEtLUbTVjKcpGsYRiG66862gDc1obmpouxiZKhdVJyRvQRuq1+KooVh2w5AUHdLHLlDgncEEc8f6G9a/E1519NITYpgs5IyY9Jlhb72AV8t+deW/DHjZlADwt9lzuPSm3X1HG2M7kjPInOPId9Xpk5Qot+DmIthh1R+w2+PeoLbggQlkfst9gAFfan7SVAqKM4GMnJ9aemLKK8OCpFqZdW/NV5ewoaLhcYyVXnnPP3qzSUJKtUpMlxRXZ+HgA6FUH05mspy6Csq9MhxOM//nSr/d2VuvqM/pXjfSLdfYjgT0jz+tWePoDbDnrP839BRkXQq2H+Hn1LH9azzP8ATTUPwoUvT+/blKF/hRB+lBzdKr19muJD3bED8hXR5OikAbCQjmDkrkasbDf7IG+PGmdr0diTdYxyA+qv9O8nNH1y9yD7I+kcZe+uG5yyn+dvU9/hW68Lnk+zI3sxrrMnDxrP7PAP2dhtnOn+Y7nyFMpbQswQchhmIPIDkM+ZHyFH1L2w+1+kcZTo7MdurfnjljG2e/y3omLolcNjSmM4xqZRuwyO/wC7ufKurW3D9TYHI5JOOa5yx9WIx6Cj7qyxuBsc6gPPngeLYA9Kf1RD7ZHMrH6Obl1DExqCM9pzsOeTgeG9MuF/RdNJgtIirjV9VznJOkd3cM+4rotjZsVZWJAJwe7Wc5c+n2fQU8iFS4pDUmzmzfRaUIxKW2zkRgDVkKg3bzLHyWnvBOgEQYL1shXBb7AwM6Y/c4ZvSrmGABJ5YyfSg7ZyScba+YG2NWMDy0oPmaE/wGkC8O4HHE2qIsWOrSSc4Eh6uL8A7n2q1x2SgpjYJ3c8kLoQk+QLe5zQ0cSgggb5yN9s6Qo+SjA9TRPX1Em2XFJAt/DqdgnPTlj4M4EYbPgqBz70ZwvATUNtZ1DyXAWMf5VWhb667BGd27Pz5n5ZraO6GBjlgY9O6prg76M2mFL4oo4zlEUHxxk/M71C92NxncVA9zTSBsYSS0O89AG77qGmuaaiS5DB7mh3u6WPc1A1xWigS5DNrqojd0reeo2mqsk6Gpu60+MpUZa1MtPItDf4yvRe0m62s66jIaHYvK9F5SI3OKH/ALVHcGPdyxvzA38aMBos3xdefFUggvtQzgjBxg/65VJ8VSwGhybmo3mpSbqtTdU8i0MmlrKVPde9ZTyLQ0jhFA3XHbOFislxCrDYqXUsPIgbj3qw8ItRJksAVG2DyOfHyqPhvG1mLpDGqxJM0I2GmTQQrsFAwF1ah56c1k5O6RqoqrYFw+7hnXVDIkqjYlGDYPgccj5Gi+ppDxPo2YOKxS2SIgngnM0eSkTMhQI2FBwS0i52+yTzznZby7N09pJFAH6gTBo5nZMs5RI3JjBXOliSAcCkpWNx/AySHrG8uX8veffl6VPNbbELgZwD6f8AagUivw5jEVlqAXb4mbvBI/wP3TUPB765uDcxdVEs1vIY8da3VMQAc69GQN/u1W0TgZQwhc+JP/YVpDxKFm0LLEz7jSHQttz7Oc1H0deadWZ4ojh3UYkLROF2DBioJUnP2eWDSzpBbJbRR3ItIhPE4TVaRwskWtghyGCkjBGDglT3gE0nMaiM+LcUlt//AAs7p2f2gMKpltgO24Pf4flTCC9VhlSD6EHB8Mit7Thkc6/7Ukc+G2SVVlCkbZKsCA31vY1TOBWstpPPbtFEiFnn1wklAZJCFiA0KAVVcYHIAUl5ob8WXV7vSCeeO7xoWwvk1fXUtvsGBJY7ttn/AFiouHjrHC5AHM5O/ovic49s0k6a8E+GkgurO1tgIQ4McaiKSR5SsakBI+0FBJ3O2Se6nLnBLvS5i8rw3tIr+1vAMxrbqv3p5XB/yohwPfPlSWHjVxHdLa3kKxvIpaKSJi8UgUZbGRkYA7/1FHLDpaOIXhzzAGMA+bcz7DND2fSi2lYRxTxO2DhUcMcAb4x5CsEMy5fRCW3WNXl7JJG2rCHB5jAztVWTi1wbt7e6hWKcIHUxkGN42YKNJxkDUe/w8qfG6F2myxpf9stnYkk+f2UH4E1qeKkZz3liPJV2/E0uXhF+rLritdP3viZAARso3iySSe4UrvJbmK6W3uY4gHjMiPC7MulX3BDAHO4+Y8apOLdEtSSLYbnIpBJ0vtc46+LnjPWL4c+dFW8pCgnfv3pxwL9uGZ44go5YjA7yTz8sU5JoF3hXT0mtf/2Yf/dT+tez8dt0OHniUkBsGRQcEZU7nkQc1vNxKO9t5FESxxS60DBV1lQxXUrYwM48KadJuCNLYrFEkWpmi1s5VAsYYO+XwSOQXYHnUuTSspRTdAuutS1LOIPd208CTRQmKdmVXhkdipVdXaDKM7DuHcak4mbm3lhSWOHTO7KpSV2cKqlizKYwOWO/mapTiThh2qobm6RBl3VByBZgoz4ZND8QF1BNBHJHCRPIypoldpMKuosyFAOWOR5kU+k4VkRiW3tdHaDPLpeUE/VChkZcHG+4pOa9AoP2Ko2aRC0KmbAyBEVOd8bEkDn591DW1zIzMskMkJXH1zGc57hoY1Dw696qeezjSS3WHBWMhFyr7ltSMdYydid8EedG4qoPXRSVcPC1QXCk8jg/nUxFaMK0MxebjSebnc+37pz3UVFdau4j1rS4iJ3U49udA/zMSP686YhkZa1MlQRyZ2wQR41uaYrN+srKiNZQKzoHB7jCOqka9yuTgE6cD8QKVfR/wie3tkF2ixPGXz+0V9WWZjIzLsv1icZPtWgoiC5K5GAysMMrDUpHgRXK4e0dSl6YRwfiKXVy8sciPGqiOMoyvnTkuSRyJLDbwRT34rTgvDZPjry4mXTrdEiBZSWiij0qwAJ0gsznffelHC+HJB1mj/FlkmOAFALn6qgbAAAAelGE0lAbmDcBvDLfXcwJINyIVHPswoIyQP4i9G8ekWMvbwDS0zNLcOuxCufHnrfGkeCqTttny0kSJmkSKPrWGlpdPbZRyUt4bDbyoQx9p2+07F2PezEAZJ9AAPAADkKah+g5/gyW402ZWOFpyOwYIyqsVY42yR2cGlnHnmWzEHw+lZlWLTHIitArDctkkDTvuuoZxWaazRTx0lTC5reX+zZktQzztG6Jh1V9TAJq1sRggdrJP41X+BXZliBKspRmjIdg5JjOhjqBOrcHfJ5U1EdbdVTSp2Ju1QVwFAZhnuBI8zjH6/hS0SSpxOf4kFUco8AaRWVoojGjlUDHQcvqOQCfaieqrOqocbdgnSolvrCefiKtg/DJbAK+oaDI0mZMAHJYqFGeWx8an4vYRXN5AWdh1CygaDp1NKoBXV5BRsO8jwoQR1sIqnBWhpZQH4hiIOqWMdWsrkM8y4ydG5IUHG53NVqw/wBp4xcPzWExQj/0kMjf78n4UdcLtUdjb99NQronL0SW0jT8VnOT1dusUQXJ069JlkOnlntIM+VKeMydbxC6fuhjhtlPmczS493Qe3lT3qagvLbIojGmglLjFMxzjHcKfX9x8LwuaQfWETlfHW/Yjx55K0tgtskUzEFXPqomHHYq4HwvRHDD3KqIfYAMfzonj8hm4lbwBjoihMjgEhS0rhE1DvwqOfejOorSW1yKlq6KTqwfjjCXiltHtpgiaQ77BpnCL76I5P8AN50VxThUk3EYpGXEEMDBWJXtSSONahc5zoQb4xvQgjxsakEdTgewme9RuIlWxmCKEA/dM5mMnp/dQfKppeta6ZktMFEwLmR10OpwdKYbI5nmvdvihFircQ0YDQlkiaW6muJIjG2lYBl0YMqEnWunxJIzncAbCieppl1FeiCrXFRL6xWYa0aCm/w1eG2p6JyJzBQ1xaE/V2NWH4atDa09hkqMsRHN8HvoiEhts5P508ueGg7hQTQXwb9yhd/9Gr0mQ4tAphrKZww9zYz+dZS0PIWtbE14TioVJY1BZODUakk+VezoMFckZGMqcEZ7we40uTo1HjPxF6AO/wCKk29d6mUqKSsa6azRSKTgeoRPb3VywMkbFjdSOjRZywXuORge9Q9ILTqri103NwpmuSzK1w3V9WgaSRQh2C50jHgcVO/4HgsYjrbqqTdM7ULbzXHXXEbRxNpEczRpq30EqNidTCs4vw3q7PrJZ7kPBbdoxzumt1Tdnx9Zi3eaHMagOxFWwioOw4YzWcMc0swfq4y8iSMsmrAZsyc+dD9BdTWokeSSQSSSshlYuwj1lYxk/uqD70b7QZG/VVnVV5xKwEyBTJLHhtWYZGiY4BGCy7435eQ8KrnQ68ljuLmxuHeR4z1sUjkszwtjGWPPGR8z4Ut9oM8LJ1VbCKq5YcNPxdxGLi7aNLeNTquHbEkzOxKH7LBEXGOWrzrfo7Fp4hcRi4mkSKGIaJpzJ+0cl2IDHOyqv+Y0tjwWP4cHnQ98zRoTFE0zbYRWRPcs5AA/GkXEbFo7y0WO4usyzSSOjTuydXGpdhozgLqKDHgas3FLHrdI6yWPQwb9k+jJHINgdoeR2PfmlvgZEXA+kSzzyW0sTW88e/VuytqXnqRl2b27t/R89vkUk4fK39qyROxdVtEkTUqAgmQht1UZ5fiaK45w+MuZJLm5hBKIBHcPEmSQqgKu2STQpOhuPRhDa47qmENVzivRidFZra/u0kVSVEkxmjJA5Mrg/wCvGnXQ2+kurK3nmUK8iEsAMA4ZlDAdwYAN/NRuwyFCCvTb1HxogIxaUwooJd1KqcDn2yDpHpv50g4r0NcJrt7u8imAJUtcSyKSBykVycg0tBkc3dntkUk4hdzR46q1ecYySJYYwPLDtkn2pn0R4jJc2EUswKSuGVtsHKsyawpGBnGeWKrX0gWkkEJuEnuAyvEMCTQmlnAOUQAHnzp74LHSzWYZlUsuhiASuQ2k941DY0WsdbRYPKo+IWnWxlNciZI7UTmN9jnZhuKpsSRKIa2ENVLovdy2/EJ7KeSSVJF6+2klZnbSNnjLHwx/uk/aouKyb+0NK3FyUFvNLIrTuyBpX6uEKh2XH7Ujw0jwqdlZLKIa96iqtwmAxcTWEXNw6LbF2Se5eQM7vpjCqx3IVXPyrzpPZOs0BiuLtXuLuJNIuHEapu8uI84ChEOw8aWx5LDfMY0JSNpWA2jUopb+ZyFA9T86R8K6TCS6NpcQNaz6Q6LIyOJAc50MuxO3dnk3hVk4zZCVdGuWPcEtC5jfbkNQ3x5Cq+HkHFreJnLxm2mcB1TIdWUZ1Ko7sfM+NJydhlFg+GqC5sM0H0s4LJOHMNxcQyiMiMRzPHHr3ILKvPJOM0L0S4keIcOHWNJHMrG3mZGMcgkjwSQwGxI0k4+8RT2LBuLVQeRzyr2o+gls728shkklD3M/VGWRpGESN1a4ZvHQT71laKdkYog6wmt4GxU88IAr22t81pZFEbnNA9Krkx2M2n6zqIl/ilYRj/jz7UxaPfFe3/C1mVOsBIjkSVQCR2kzpJxzG/I+VRNWqKjx2a2NuI1SNfqoqoPRQAPyqCU29xO0TxLI8Co5LorBOsyVCk7huxnl3Cj4UOajh4csTySAHVKVZySTkqoVfQAAbUmulJ0hZ0tbWbW3/wDOuYyw8Y4czP8A8Cj3rT6QbxEt40kYKk1xBG7HkE163zt4IR704fhyvKkxGXjV1Q5OFD417eJ0iitPcajPCtC/pTfFLSZ4/rGMrHjmXkwkWB46nWieG2YhghhH+HGif5VAJ/CiWhBwSM4ORnuOCMjzwT863UU0u2JsD4tfi3WMkZLzQwgZxkyyBdvQEnHlRUlggl63A16Or1d+jVqx860u7JJGjZwSYpOsTcgB9JUEjv2Y86JY551ORpoQdGDrWef/AM+5mYH9yIiCP2xDn+apuC/DzD4qKJQz6h1hjVZGAOgnUNyDoHfyAphacOSOJYUBVETQoycgYxz5586k4fw9IY0ijGERQqjOcActzzoyGhJZHrOJyv3W1ukQ8OsmbrH99Cx/PzpstrObrrSV6gQOgUa9Rkd0LO22nGlMDvG/jRVrYImvSMF2LsQdyxAGc+gAHkBQPDLa7iuVj19ZZ9VIBlVDRsCojUyFi8hI1Ek+tJopMTounjgPc3D2/wB2cf1prfpbzyxWs8fWGUPKFKhkHVYyz7/vgDnTSThUXXifT+0EZiDZP1C2ojHLmOdbQcKjE4nwesEZhB1HAQsHIC5xkkDfntSoLJ/7JTq+rxhNOjSnYAXGNIxyGNtqMhtlRVVAFVQFVQMBQBgAAchgVMtZrFAFA6e3yRGzWZtET3sJlYg6QsZMmG8AWVPYGnfH+K3UZVrWKCZCFzrleNyzNgBAEIxuu5PefCrC1uj8x51sLJPDPgTzG2Mjw2J+dIor3SOCeeB0gKrI6hdRL4UHAkKlRqzjIB2xkHupD9K0RPDbg4wV6psY5aZEPf6VfoOHojtINWplVTlmKgKSRpU7A5Y5PM4HgKh4vwWG6jeKZSySABgGK5AwdiOXIUAV9YzHpPcQD8xUHHeKi2geYgsEAwo5sWYKqjzJIFWy5sQVAA5AAe3KqrxPh6OVSUEqrpIBkjtIwZc45jIBx5VpekZ1lhc9inWpIRl0V1Vu8B9Oof7opb0f7ct5N96ZYEP7lumG/wDkeT5U9jw3OtuG8MjiQJGCFDO+7Eks7l3JJ55ZjUtFJivhcFtcl7lYl6yKSSEStGmsmMlGKPudO5HzoNh1nFIRglbS2lmPh1k5EMYPnpWU/OrNwrhMVvCIYgQgLHdmYks5diWO5JZiamg4XGrOwXtSFSxyTnSulR5ADu8z41IxPLbztcxSLp6lBIWHb1tIy6UIAGMAE8z9rlsKR37aeNcN/fivE+Uev9KvljZrEgRNWAWPaZmYlmLElic8yfSh5OBwtNFOVzJCJFjbJ7IlAV9u/YfnSGKhfBrxbfBJeGWYsPshXRVz6lz/AJaX8Y0WNrdyooTaWZgMAGVlxn1LY+dWm34PEkzTqp6xo1iLEk9hWLBQOQ3YmvOKcFiuUKTKSpZGIDFclGDLnHdlRtQAJ0X4X8PZ28J5xxIG/i0guf8AMTWU801lOxFBl50Wgwu1eVldLOdEUK5aipztWVlJ+Ske2a1vcjesrKkEEQKMVAqjNZWUigqaMYrW3jFZWUeg9kUy71MqDFZWUARxjepnXFe1lDA9QVsTXlZSGbgVuprKykM31V7WVlAG6tRSmvKypZSPS1eBqyspDJYqRdIIRjNZWVUPJMvADw6QkU2hNZWVcvJEQtKmFeVlZs0RuK2Fe1lIZ7WV7WUgPBXtZW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i.stack.imgur.com/vfLa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31627"/>
            <a:ext cx="1187257" cy="11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8928" y="3048000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EASY TAX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RETURN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HUY TRAN\Images for ke khai thue\H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31519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52400"/>
            <a:ext cx="8534400" cy="838200"/>
          </a:xfrm>
        </p:spPr>
        <p:txBody>
          <a:bodyPr>
            <a:noAutofit/>
          </a:bodyPr>
          <a:lstStyle/>
          <a:p>
            <a:pPr marL="45720" lv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kinh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doanh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bỏ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09-2PL-TNCN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này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93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95300" y="0"/>
            <a:ext cx="8153400" cy="1600200"/>
          </a:xfrm>
        </p:spPr>
        <p:txBody>
          <a:bodyPr>
            <a:normAutofit/>
          </a:bodyPr>
          <a:lstStyle/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09-1PL-TNCN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tiêu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[07]: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Chịu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;</a:t>
            </a:r>
          </a:p>
          <a:p>
            <a:pPr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[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12.a]: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TNCN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khấu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Sử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liệu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trên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Giấy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xác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do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Công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ty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như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minh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họa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  <p:pic>
        <p:nvPicPr>
          <p:cNvPr id="1026" name="Picture 2" descr="D:\THUY TRAN\LOGIGEAR\THUE TNCN\Images for ke khai thue 2014\H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3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71416" y="29570"/>
            <a:ext cx="8153400" cy="1219200"/>
          </a:xfrm>
        </p:spPr>
        <p:txBody>
          <a:bodyPr>
            <a:normAutofit lnSpcReduction="10000"/>
          </a:bodyPr>
          <a:lstStyle/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09KK-TNCN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</a:p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“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2014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= 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01/2014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12/2014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</a:p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kể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</a:t>
            </a:r>
            <a:r>
              <a:rPr lang="vi-V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ường hợp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12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D:\THUY TRAN\Images for ke khai thue\H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6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71416" y="29570"/>
            <a:ext cx="8153400" cy="1219200"/>
          </a:xfrm>
        </p:spPr>
        <p:txBody>
          <a:bodyPr>
            <a:normAutofit/>
          </a:bodyPr>
          <a:lstStyle/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09KK-TNCN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</a:p>
          <a:p>
            <a:pPr marL="4572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đóng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hiểm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buộc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:\THUY TRAN\LOGIGEAR\THUE TNCN\Images for ke khai thue 2014\H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1"/>
            <a:ext cx="8801100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-1" y="0"/>
            <a:ext cx="8839201" cy="1508078"/>
          </a:xfrm>
        </p:spPr>
        <p:txBody>
          <a:bodyPr>
            <a:noAutofit/>
          </a:bodyPr>
          <a:lstStyle/>
          <a:p>
            <a:pPr marL="4572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</a:t>
            </a:r>
            <a:r>
              <a:rPr lang="en-US" sz="17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09KK-TNCN</a:t>
            </a:r>
            <a:r>
              <a:rPr lang="en-US" sz="1700" u="sng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7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17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17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17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thừa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hiển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thị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44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bạn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muốn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lại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45.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tiền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hoàn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nhỏ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Ví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dụ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tiền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nhỏ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hơn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100,000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đồng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bạn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muốn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lại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tiền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hoàn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47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bù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cho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lần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quyết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toán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năm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–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ăm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2015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08961" y="85197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  <p:pic>
        <p:nvPicPr>
          <p:cNvPr id="3074" name="Picture 2" descr="D:\THUY TRAN\LOGIGEAR\THUE TNCN\Images for ke khai thue 2014\H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" y="1143000"/>
            <a:ext cx="9144000" cy="57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307074"/>
            <a:ext cx="8229601" cy="418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24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09KK-TNCN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</a:t>
            </a:r>
            <a:r>
              <a:rPr lang="en-US" sz="24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Ghi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endParaRPr lang="en-US" sz="2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“In”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in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ý: in 2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rõ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ý: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Phải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in 2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bộ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2000" i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09-3PL-TNCN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iảm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ia</a:t>
            </a:r>
            <a:r>
              <a:rPr lang="en-US" sz="20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cảnh</a:t>
            </a:r>
            <a:endParaRPr lang="en-US" sz="2000" i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xuất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file 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xml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file 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xml 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Ví</a:t>
            </a:r>
            <a:r>
              <a:rPr lang="en-US" sz="2000" i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dụ</a:t>
            </a:r>
            <a:r>
              <a:rPr lang="en-US" sz="2000" i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HCM-8046423813000-09CN-Y2014-L00)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2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33094"/>
            <a:ext cx="6781800" cy="85290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trực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tuyến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276600" y="401135"/>
            <a:ext cx="2667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Bước</a:t>
            </a:r>
            <a:r>
              <a:rPr lang="en-US" sz="2800" b="1" dirty="0" smtClean="0"/>
              <a:t> 3.a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web </a:t>
            </a:r>
            <a:r>
              <a:rPr lang="en-US" sz="24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tncnonline.com.vn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</a:t>
            </a:r>
            <a:r>
              <a:rPr lang="vi-VN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ướng dẫ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 ở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slides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8763000" cy="1524000"/>
          </a:xfrm>
        </p:spPr>
        <p:txBody>
          <a:bodyPr>
            <a:normAutofit fontScale="92500"/>
          </a:bodyPr>
          <a:lstStyle/>
          <a:p>
            <a:pPr marL="45720" indent="0">
              <a:buClrTx/>
              <a:buNone/>
            </a:pPr>
            <a:r>
              <a:rPr lang="en-US" sz="3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trực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tuyến</a:t>
            </a:r>
            <a:endParaRPr lang="en-US" sz="3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”: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</a:t>
            </a:r>
          </a:p>
          <a:p>
            <a:pPr marL="4572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76400"/>
            <a:ext cx="7711151" cy="4876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79056" y="33783"/>
            <a:ext cx="1529687" cy="51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Bước</a:t>
            </a:r>
            <a:r>
              <a:rPr lang="en-US" sz="1600" b="1" dirty="0" smtClean="0"/>
              <a:t> 3.a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647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37531"/>
            <a:ext cx="8839200" cy="156925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trực</a:t>
            </a:r>
            <a: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đầy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09/KK-TNCN</a:t>
            </a:r>
          </a:p>
          <a:p>
            <a:pPr marL="45720" indent="0">
              <a:buNone/>
            </a:pP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tin: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file excel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HTKK 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3.3.0 =&gt; </a:t>
            </a:r>
            <a:r>
              <a:rPr lang="en-US" sz="1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file</a:t>
            </a:r>
          </a:p>
          <a:p>
            <a:pPr marL="457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579056" y="33783"/>
            <a:ext cx="1529687" cy="51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Bước</a:t>
            </a:r>
            <a:r>
              <a:rPr lang="en-US" sz="1600" b="1" dirty="0" smtClean="0"/>
              <a:t> 3.a</a:t>
            </a:r>
            <a:endParaRPr lang="en-US" sz="1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305800" cy="51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2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3406" y="228600"/>
            <a:ext cx="8001000" cy="1143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Kiểm</a:t>
            </a:r>
            <a:r>
              <a:rPr lang="en-US" sz="18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</a:t>
            </a:r>
            <a:r>
              <a:rPr lang="en-US" sz="18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800" b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MST:</a:t>
            </a:r>
          </a:p>
          <a:p>
            <a:pPr marL="45720" indent="0" algn="just"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nắm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tin </a:t>
            </a:r>
            <a:r>
              <a:rPr lang="en-US" sz="1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MST, </a:t>
            </a:r>
            <a:r>
              <a:rPr lang="en-US" sz="1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cứu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CMND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Xác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</a:t>
            </a:r>
            <a:r>
              <a:rPr lang="en-US" sz="1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848600" cy="4953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579056" y="33783"/>
            <a:ext cx="1529687" cy="51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Bước</a:t>
            </a:r>
            <a:r>
              <a:rPr lang="en-US" sz="1600" b="1" dirty="0" smtClean="0"/>
              <a:t> 3.a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0"/>
            <a:ext cx="7857080" cy="609600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QUI TRÌNH CHUNG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9144498"/>
              </p:ext>
            </p:extLst>
          </p:nvPr>
        </p:nvGraphicFramePr>
        <p:xfrm>
          <a:off x="304801" y="461968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04803" y="5067287"/>
            <a:ext cx="1209292" cy="1727559"/>
            <a:chOff x="1" y="3071308"/>
            <a:chExt cx="1209292" cy="1727559"/>
          </a:xfrm>
        </p:grpSpPr>
        <p:sp>
          <p:nvSpPr>
            <p:cNvPr id="10" name="Chevron 9"/>
            <p:cNvSpPr/>
            <p:nvPr/>
          </p:nvSpPr>
          <p:spPr>
            <a:xfrm rot="5400000">
              <a:off x="-259133" y="3330442"/>
              <a:ext cx="1727559" cy="120929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2" y="3675954"/>
              <a:ext cx="1209291" cy="5182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Bước</a:t>
              </a:r>
              <a:r>
                <a:rPr lang="en-US" sz="1400" kern="1200" dirty="0" smtClean="0"/>
                <a:t> 4: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Nhận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kết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quả</a:t>
              </a:r>
              <a:endParaRPr lang="en-US" sz="1400" kern="1200" dirty="0"/>
            </a:p>
          </p:txBody>
        </p:sp>
      </p:grpSp>
      <p:sp>
        <p:nvSpPr>
          <p:cNvPr id="9" name="Round Same Side Corner Rectangle 6"/>
          <p:cNvSpPr/>
          <p:nvPr/>
        </p:nvSpPr>
        <p:spPr>
          <a:xfrm>
            <a:off x="1514093" y="5617416"/>
            <a:ext cx="7270292" cy="1013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200" kern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4093" y="5068802"/>
            <a:ext cx="7325108" cy="1122913"/>
            <a:chOff x="1209291" y="3047997"/>
            <a:chExt cx="7325108" cy="1122913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310388" y="-53100"/>
              <a:ext cx="1122913" cy="7325108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4"/>
            <p:cNvSpPr/>
            <p:nvPr/>
          </p:nvSpPr>
          <p:spPr>
            <a:xfrm>
              <a:off x="1209291" y="3102813"/>
              <a:ext cx="7270292" cy="1013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0955" rIns="20955" bIns="20955" numCol="1" spcCol="1270" anchor="ctr" anchorCtr="0">
              <a:noAutofit/>
            </a:bodyPr>
            <a:lstStyle/>
            <a:p>
              <a:pPr marL="285750" lvl="1" indent="-28575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err="1" smtClean="0"/>
                <a:t>Nhận</a:t>
              </a:r>
              <a:r>
                <a:rPr lang="en-US" sz="2400" dirty="0" smtClean="0"/>
                <a:t> q</a:t>
              </a:r>
              <a:r>
                <a:rPr lang="vi-VN" sz="2400" dirty="0" smtClean="0"/>
                <a:t>uyết định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tại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cơ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quan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thuế</a:t>
              </a:r>
              <a:endParaRPr lang="en-US" sz="2400" dirty="0" smtClean="0"/>
            </a:p>
            <a:p>
              <a:pPr marL="285750" lvl="1" indent="-28575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i="1" dirty="0" err="1" smtClean="0">
                  <a:solidFill>
                    <a:srgbClr val="FF0000"/>
                  </a:solidFill>
                </a:rPr>
                <a:t>Thông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thường</a:t>
              </a:r>
              <a:r>
                <a:rPr lang="en-US" i="1" dirty="0" smtClean="0">
                  <a:solidFill>
                    <a:srgbClr val="FF0000"/>
                  </a:solidFill>
                </a:rPr>
                <a:t> 15-20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ngày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sau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khi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nộp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tờ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khai</a:t>
              </a:r>
              <a:endParaRPr lang="en-US" dirty="0">
                <a:latin typeface="R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5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52094"/>
            <a:ext cx="6781800" cy="85290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hồ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sơ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quan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200400" y="152400"/>
            <a:ext cx="2667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Bước</a:t>
            </a:r>
            <a:r>
              <a:rPr lang="en-US" sz="2800" b="1" dirty="0" smtClean="0"/>
              <a:t> 3.b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3058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Hồ</a:t>
            </a:r>
            <a:r>
              <a:rPr lang="en-US" sz="2000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sơ</a:t>
            </a:r>
            <a:r>
              <a:rPr lang="en-US" sz="2000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cần</a:t>
            </a:r>
            <a:r>
              <a:rPr lang="en-US" sz="2000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phải</a:t>
            </a:r>
            <a:r>
              <a:rPr lang="en-US" sz="2000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Giấy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(do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ty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Hai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(in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rõ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photo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Giấy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cảnh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cục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Phú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Nhuận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145/9-10 Nguyễn Văn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Trỗi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P.11, Q.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Phú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Nhuận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chót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31/03/2015</a:t>
            </a:r>
          </a:p>
          <a:p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52094"/>
            <a:ext cx="6781800" cy="85290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uyết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quan</a:t>
            </a:r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200400" y="152400"/>
            <a:ext cx="2667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305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Bef>
                <a:spcPts val="600"/>
              </a:spcBef>
              <a:spcAft>
                <a:spcPts val="1200"/>
              </a:spcAft>
              <a:buFont typeface="Georgia" pitchFamily="18" charset="0"/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gồm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một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hai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har char="•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har char="•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defTabSz="146685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har char="•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www.clker.com/cliparts/v/c/G/q/s/h/done-button-png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34459"/>
            <a:ext cx="274320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7074"/>
            <a:ext cx="8382000" cy="4112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 TIN QUAN TRỌNG</a:t>
            </a:r>
          </a:p>
          <a:p>
            <a:pPr marL="46037" lvl="0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pPr marL="463550" indent="-463550">
              <a:buClrTx/>
              <a:buFont typeface="Wingdings" panose="05000000000000000000" pitchFamily="2" charset="2"/>
              <a:buChar char="ü"/>
            </a:pP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3,6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Con: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2/2014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12/2014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vẫn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2/2014.</a:t>
            </a:r>
          </a:p>
          <a:p>
            <a:pPr marL="463550" lvl="0" indent="-4175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Cha/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Mẹ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gười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thân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lúc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nuôi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dưỡng</a:t>
            </a:r>
            <a:endParaRPr lang="en-US" sz="2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037" lvl="0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en-US" sz="2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037" lvl="0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en-US" sz="2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037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Câu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hỏi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xin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vui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lòng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gởi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hộp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mail: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PIT.Inquiry@logigear.com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" lvl="0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6037" lvl="0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5922"/>
            <a:ext cx="8839200" cy="684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 TIN QUAN TRỌNG 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Giảm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cảnh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1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u="sng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u="sng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u="sng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u="sng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15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18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18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tàn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tật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nghề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1.000.000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+mj-lt"/>
              <a:buAutoNum type="alphaLcPeriod" startAt="2"/>
            </a:pP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Vợ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chồng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+mj-lt"/>
              <a:buAutoNum type="alphaLcPeriod" startAt="3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cha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vợ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vợ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ClrTx/>
              <a:buFont typeface="+mj-lt"/>
              <a:buAutoNum type="alphaLcPeriod" startAt="4"/>
            </a:pP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cá nhân khác mà đối tượng nộp thuế đang phải trực tiếp nuôi dưỡng, bao gồm:</a:t>
            </a: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Anh 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ruột, chị ruột, em ruột của đối tượng nộp thuế.</a:t>
            </a: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Ông 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nội, bà nội, ông ngoại, bà ngoại, cô ruột, dì ruột, cậu ruột, chú </a:t>
            </a: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, bác ruột của đối tượng nộp thuế.      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>
              <a:buClrTx/>
              <a:buFont typeface="Arial" panose="020B0604020202020204" pitchFamily="34" charset="0"/>
              <a:buChar char="•"/>
            </a:pP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Cháu 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ruột của đối tượng nộp thuế (bao gồm con của anh ruột, chị </a:t>
            </a: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, em ruột).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500" u="sng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u="sng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500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3550" indent="-231775">
              <a:buClrTx/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goài độ tuổi lao động phải không có thu nhập hoặc có thu nhập bình quân tháng trong năm từ tất cả các nguồn thu nhập không vượt quá 1.000.000 </a:t>
            </a: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3550" indent="-231775">
              <a:buClrTx/>
              <a:buFont typeface="Wingdings" panose="05000000000000000000" pitchFamily="2" charset="2"/>
              <a:buChar char="ü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rong độ tuổi lao động phải đáp ứng đồng thời các điều kiện sau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b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ị khuyết tật, không có khả năng lao động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hông có thu nhập hoặc có thu nhập bình quân tháng trong năm từ tất cả các nguồn thu nhập không vượt quá 1.000.000 </a:t>
            </a: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đồng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463550" indent="-231775">
              <a:buClrTx/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3550" indent="-231775">
              <a:buClrTx/>
              <a:buFont typeface="Wingdings" panose="05000000000000000000" pitchFamily="2" charset="2"/>
              <a:buChar char="ü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600"/>
              </a:spcBef>
              <a:spcAft>
                <a:spcPts val="600"/>
              </a:spcAft>
              <a:buClrTx/>
              <a:buFont typeface="Georgia" pitchFamily="18" charset="0"/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mmentsyard.com/cy/01/8871_origina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7902">
            <a:off x="2514600" y="1447800"/>
            <a:ext cx="35814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7391399" cy="129540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29000" y="2286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049578"/>
            <a:ext cx="7924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Khấu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TNCN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link: </a:t>
            </a:r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www.surveygizmo.com/s3/1969861/ng-k-Nh-n</a:t>
            </a:r>
            <a:r>
              <a:rPr lang="en-US" sz="2400" u="sng" dirty="0" smtClean="0"/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8:00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22/01/2015 </a:t>
            </a:r>
            <a:r>
              <a:rPr lang="vi-VN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ến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12:00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26/01/2015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ty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khấu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TNCN;</a:t>
            </a:r>
          </a:p>
          <a:p>
            <a:pPr marL="457200" lvl="0" indent="-457200" algn="just">
              <a:spcBef>
                <a:spcPts val="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hấu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TNCN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09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10/02/2015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120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LGSG:	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Eagle Eyes 	</a:t>
            </a:r>
          </a:p>
          <a:p>
            <a:pPr marL="800100" lvl="1" indent="-342900" algn="just">
              <a:spcAft>
                <a:spcPts val="120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LGDN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HR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581" y="1128294"/>
            <a:ext cx="6781800" cy="70050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1200"/>
              </a:spcAft>
              <a:buClrTx/>
            </a:pPr>
            <a:r>
              <a:rPr lang="en-US" sz="2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tuyến</a:t>
            </a:r>
            <a:endParaRPr lang="en-US" sz="28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spcAft>
                <a:spcPts val="1200"/>
              </a:spcAft>
              <a:buClrTx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29000" y="2286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Bước</a:t>
            </a:r>
            <a:r>
              <a:rPr lang="en-US" sz="2800" b="1" dirty="0" smtClean="0"/>
              <a:t> 2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Hỗ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trợ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kê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400" b="1" u="sng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3.3.0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 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link</a:t>
            </a:r>
          </a:p>
          <a:p>
            <a:pPr lvl="0"/>
            <a:r>
              <a:rPr lang="en-US" sz="2400" dirty="0" smtClean="0"/>
              <a:t>LGSG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\\data-server\LogiGearVN\Public\Thue_TNCN_2014</a:t>
            </a:r>
            <a:endParaRPr lang="en-US" sz="2400" dirty="0"/>
          </a:p>
          <a:p>
            <a:pPr lvl="0"/>
            <a:r>
              <a:rPr lang="en-US" sz="2400" dirty="0"/>
              <a:t>LGDN: </a:t>
            </a:r>
            <a:r>
              <a:rPr lang="en-US" sz="2400" u="sng" dirty="0">
                <a:hlinkClick r:id="rId3"/>
              </a:rPr>
              <a:t>\\lgdn-server\LogiGearDN\Public\Thue_TNCN_2014</a:t>
            </a:r>
            <a:endParaRPr lang="en-US" sz="2400" dirty="0"/>
          </a:p>
          <a:p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HTKK 3.3.0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tuần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slides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53731"/>
            <a:ext cx="8382000" cy="1295399"/>
          </a:xfrm>
        </p:spPr>
        <p:txBody>
          <a:bodyPr>
            <a:normAutofit/>
          </a:bodyPr>
          <a:lstStyle/>
          <a:p>
            <a:pPr marL="285750" lvl="0" indent="-285750">
              <a:buClrTx/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thống</a:t>
            </a:r>
            <a:endParaRPr lang="en-US" sz="16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mới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ã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nhân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Nhấn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“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Đồng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ý”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 HIỆN KÊ KHAI THUẾ</a:t>
            </a:r>
            <a:endParaRPr lang="en-US" sz="2000" b="1" dirty="0"/>
          </a:p>
        </p:txBody>
      </p:sp>
      <p:pic>
        <p:nvPicPr>
          <p:cNvPr id="8" name="Picture 3" descr="D:\THUY TRAN\Images for ke khai thue\H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752600"/>
            <a:ext cx="8305801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68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42389"/>
            <a:ext cx="8991600" cy="1432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nôp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dưới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31775" indent="0">
              <a:buClrTx/>
              <a:buNone/>
            </a:pPr>
            <a:r>
              <a:rPr lang="en-US" sz="1600" i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Ví</a:t>
            </a:r>
            <a:r>
              <a:rPr lang="en-US" sz="1600" i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dụ</a:t>
            </a:r>
            <a:r>
              <a:rPr lang="en-US" sz="1600" i="1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anh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Văn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A,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đang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làm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Công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ty TNHH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Lưỡng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Toàn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Rạng</a:t>
            </a:r>
            <a:r>
              <a:rPr lang="en-US" sz="16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Công</a:t>
            </a:r>
            <a:endParaRPr lang="en-US" sz="1600" i="1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31775" indent="0">
              <a:buClrTx/>
              <a:buNone/>
            </a:pPr>
            <a:r>
              <a:rPr lang="en-US" sz="1600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Ghi</a:t>
            </a:r>
            <a:r>
              <a:rPr lang="en-US" sz="16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chú</a:t>
            </a:r>
            <a:r>
              <a:rPr lang="en-US" sz="1600" u="sng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  <a:r>
              <a:rPr lang="en-US" sz="16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Địa</a:t>
            </a:r>
            <a:r>
              <a:rPr lang="en-US" sz="16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6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trụ</a:t>
            </a:r>
            <a:r>
              <a:rPr lang="en-US" sz="16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sở</a:t>
            </a:r>
            <a:r>
              <a:rPr lang="en-US" sz="16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”: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địa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nhà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riêng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endParaRPr lang="en-US" sz="16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xong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nhấn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“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Ghi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US" sz="16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nhấn</a:t>
            </a:r>
            <a:r>
              <a:rPr lang="en-US" sz="16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Đóng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D:\THUY TRAN\Images for ke khai thue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1"/>
            <a:ext cx="7772400" cy="529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7700" y="228600"/>
            <a:ext cx="7848600" cy="1600200"/>
          </a:xfrm>
        </p:spPr>
        <p:txBody>
          <a:bodyPr>
            <a:normAutofit/>
          </a:bodyPr>
          <a:lstStyle/>
          <a:p>
            <a:pPr marL="4572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nhân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09/KK-TNCN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sau</a:t>
            </a:r>
            <a:endParaRPr lang="en-US" sz="20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21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76200"/>
            <a:ext cx="8153400" cy="1524000"/>
          </a:xfrm>
        </p:spPr>
        <p:txBody>
          <a:bodyPr>
            <a:noAutofit/>
          </a:bodyPr>
          <a:lstStyle/>
          <a:p>
            <a:pPr marL="45720" lvl="0" indent="0" algn="just">
              <a:spcAft>
                <a:spcPts val="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“2014”</a:t>
            </a:r>
          </a:p>
          <a:p>
            <a:pPr algn="just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01/2014”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“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12/2014” 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dù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dưới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12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Tờ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nhấn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Đồng</a:t>
            </a:r>
            <a:r>
              <a:rPr lang="en-US" sz="2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US" sz="20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nhấn</a:t>
            </a:r>
            <a:r>
              <a:rPr lang="en-US" sz="20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“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Đóng</a:t>
            </a:r>
            <a:r>
              <a:rPr lang="en-US" sz="20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/>
              </a:rPr>
              <a:t>”</a:t>
            </a:r>
          </a:p>
          <a:p>
            <a:pPr marL="45720" indent="0" algn="just">
              <a:spcAft>
                <a:spcPts val="0"/>
              </a:spcAft>
              <a:buClrTx/>
              <a:buNone/>
            </a:pPr>
            <a:endParaRPr lang="en-US" sz="20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511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801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29570"/>
            <a:ext cx="8915400" cy="1752600"/>
          </a:xfrm>
        </p:spPr>
        <p:txBody>
          <a:bodyPr>
            <a:noAutofit/>
          </a:bodyPr>
          <a:lstStyle/>
          <a:p>
            <a:pPr marL="45720" lvl="0" indent="0">
              <a:buNone/>
            </a:pP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gười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bỏ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45720" lv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09-3PL-TNCN: PHỤ LỤC GIẢM TRỪ GIA CẢNH CHO NGƯỜI PHU THUỘC</a:t>
            </a:r>
            <a:endParaRPr lang="en-US" sz="14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ClrTx/>
              <a:buFontTx/>
              <a:buChar char="-"/>
            </a:pP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vợ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chồng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nếu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bao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Thuế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&amp; 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CMND </a:t>
            </a:r>
            <a:r>
              <a:rPr lang="en-US" sz="14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(slide 14: </a:t>
            </a:r>
            <a:r>
              <a:rPr lang="en-US" sz="14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hướng</a:t>
            </a:r>
            <a:r>
              <a:rPr lang="en-US" sz="14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14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</a:t>
            </a:r>
            <a:r>
              <a:rPr lang="en-US" sz="14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cứu</a:t>
            </a:r>
            <a:r>
              <a:rPr lang="en-US" sz="1400" i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MST)</a:t>
            </a:r>
          </a:p>
          <a:p>
            <a:pPr>
              <a:buClrTx/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gười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Ví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dụ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anh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A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3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1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Cha &amp; 2 con. </a:t>
            </a:r>
          </a:p>
          <a:p>
            <a:pPr marL="231775" indent="0">
              <a:buClrTx/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Đối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Phụ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thuộc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con,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chưa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CMND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phải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điền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đầy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đủ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trên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iấy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khai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sinh</a:t>
            </a:r>
            <a:endParaRPr lang="en-US" sz="1400" dirty="0" smtClean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ClrTx/>
              <a:buFontTx/>
              <a:buChar char="-"/>
            </a:pP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“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Thời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gian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giảm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trừ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năm</a:t>
            </a:r>
            <a:r>
              <a:rPr lang="en-US" sz="1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”: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từ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nuôi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dưỡng</a:t>
            </a:r>
            <a:endParaRPr lang="en-US" sz="1400" dirty="0" smtClean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:\THUY TRAN\Images for ke khai thue\H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15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886700" y="124485"/>
            <a:ext cx="1143000" cy="56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Bước</a:t>
            </a:r>
            <a:r>
              <a:rPr lang="en-US" sz="1400" b="1" dirty="0" smtClean="0"/>
              <a:t>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3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1205</TotalTime>
  <Words>1460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LTCR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quan.minh.nguyen</dc:creator>
  <cp:lastModifiedBy>Dan Bui</cp:lastModifiedBy>
  <cp:revision>120</cp:revision>
  <dcterms:created xsi:type="dcterms:W3CDTF">2014-02-07T01:17:55Z</dcterms:created>
  <dcterms:modified xsi:type="dcterms:W3CDTF">2015-01-21T10:45:43Z</dcterms:modified>
</cp:coreProperties>
</file>