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46"/>
  </p:notesMasterIdLst>
  <p:sldIdLst>
    <p:sldId id="256" r:id="rId5"/>
    <p:sldId id="257" r:id="rId6"/>
    <p:sldId id="258" r:id="rId7"/>
    <p:sldId id="260" r:id="rId8"/>
    <p:sldId id="268" r:id="rId9"/>
    <p:sldId id="264" r:id="rId10"/>
    <p:sldId id="261" r:id="rId11"/>
    <p:sldId id="262" r:id="rId12"/>
    <p:sldId id="266" r:id="rId13"/>
    <p:sldId id="267" r:id="rId14"/>
    <p:sldId id="282" r:id="rId15"/>
    <p:sldId id="288" r:id="rId16"/>
    <p:sldId id="283" r:id="rId17"/>
    <p:sldId id="293" r:id="rId18"/>
    <p:sldId id="298" r:id="rId19"/>
    <p:sldId id="297" r:id="rId20"/>
    <p:sldId id="300" r:id="rId21"/>
    <p:sldId id="301" r:id="rId22"/>
    <p:sldId id="299" r:id="rId23"/>
    <p:sldId id="296" r:id="rId24"/>
    <p:sldId id="294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95" r:id="rId33"/>
    <p:sldId id="309" r:id="rId34"/>
    <p:sldId id="287" r:id="rId35"/>
    <p:sldId id="292" r:id="rId36"/>
    <p:sldId id="269" r:id="rId37"/>
    <p:sldId id="270" r:id="rId38"/>
    <p:sldId id="271" r:id="rId39"/>
    <p:sldId id="272" r:id="rId40"/>
    <p:sldId id="273" r:id="rId41"/>
    <p:sldId id="274" r:id="rId42"/>
    <p:sldId id="289" r:id="rId43"/>
    <p:sldId id="291" r:id="rId44"/>
    <p:sldId id="26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3399FF"/>
    <a:srgbClr val="0099CC"/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9" autoAdjust="0"/>
  </p:normalViewPr>
  <p:slideViewPr>
    <p:cSldViewPr>
      <p:cViewPr>
        <p:scale>
          <a:sx n="60" d="100"/>
          <a:sy n="60" d="100"/>
        </p:scale>
        <p:origin x="-16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4A93AC-5A95-4F61-BEC2-A069DB9C5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6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2523F5-9322-42E8-A4C3-66D2D3E0418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3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5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9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8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8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0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0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9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38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8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b="1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A93AC-5A95-4F61-BEC2-A069DB9C50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iStock_000006972546Small edi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2"/>
          <a:stretch>
            <a:fillRect/>
          </a:stretch>
        </p:blipFill>
        <p:spPr bwMode="auto">
          <a:xfrm>
            <a:off x="0" y="2578100"/>
            <a:ext cx="9144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white">
          <a:xfrm>
            <a:off x="5427663" y="6583363"/>
            <a:ext cx="3640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99"/>
                </a:solidFill>
              </a:rPr>
              <a:t>© 2012 LogiGear Corporation.  All Rights Reserved</a:t>
            </a: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6699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" name="Picture 18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2895600" cy="1111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2057400"/>
            <a:ext cx="9144000" cy="1676400"/>
          </a:xfrm>
          <a:prstGeom prst="rect">
            <a:avLst/>
          </a:prstGeom>
          <a:solidFill>
            <a:schemeClr val="bg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  <a:effectLst>
            <a:outerShdw dist="35921" dir="2700000" algn="ctr" rotWithShape="0">
              <a:srgbClr val="336699"/>
            </a:outerShdw>
          </a:effectLst>
        </p:spPr>
        <p:txBody>
          <a:bodyPr/>
          <a:lstStyle>
            <a:lvl1pPr algn="ctr">
              <a:defRPr sz="4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DCF59-5D36-4BC7-83ED-BABD1076F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E63A9-2BD2-4166-BC72-2FA171C7E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1526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3055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1940-B394-48D5-8F4D-885789C54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61F64-F71B-4C33-977F-6EFFC31A0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6FFEA-0A6D-40A1-BA38-770EE849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27C8-3B2E-432E-97FB-8F87CA8AF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FDDF4-3AFD-40DC-B792-5B1060034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AEF0-F976-42AA-9E61-21766603C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11B2B-1657-4F35-9A82-64FF43292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CD53-2703-4EC3-8B1E-F3F944474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AD73F-C377-4C74-940A-F9030742D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5" descr="iStock_000006972546Small edited"/>
          <p:cNvPicPr>
            <a:picLocks noChangeAspect="1" noChangeArrowheads="1"/>
          </p:cNvPicPr>
          <p:nvPr/>
        </p:nvPicPr>
        <p:blipFill>
          <a:blip r:embed="rId13">
            <a:lum bright="60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2"/>
          <a:stretch>
            <a:fillRect/>
          </a:stretch>
        </p:blipFill>
        <p:spPr bwMode="auto">
          <a:xfrm>
            <a:off x="0" y="2578100"/>
            <a:ext cx="9144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336699">
                  <a:alpha val="25000"/>
                </a:srgbClr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20"/>
          <p:cNvSpPr txBox="1">
            <a:spLocks noChangeArrowheads="1"/>
          </p:cNvSpPr>
          <p:nvPr/>
        </p:nvSpPr>
        <p:spPr bwMode="white">
          <a:xfrm>
            <a:off x="5503863" y="6583363"/>
            <a:ext cx="3640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99"/>
                </a:solidFill>
              </a:rPr>
              <a:t>© 2012 LogiGear Corporation.  All Rights Reserved</a:t>
            </a:r>
          </a:p>
        </p:txBody>
      </p:sp>
      <p:pic>
        <p:nvPicPr>
          <p:cNvPr id="1029" name="Picture 22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9812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1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7818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600200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667000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09800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06487EA-D548-4AF1-A99B-3AB879F8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" TargetMode="External"/><Relationship Id="rId2" Type="http://schemas.openxmlformats.org/officeDocument/2006/relationships/hyperlink" Target="http://en.wikipedia.org/wiki/Agile_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crum_(development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696200" cy="1679575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b="0" dirty="0" smtClean="0"/>
              <a:t>Agile and 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Team consists </a:t>
            </a:r>
            <a:r>
              <a:rPr lang="en-US" dirty="0" smtClean="0"/>
              <a:t>of: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429374" cy="46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Product </a:t>
            </a:r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Product Owner is </a:t>
            </a:r>
            <a:r>
              <a:rPr lang="en-US" sz="2800" dirty="0" smtClean="0"/>
              <a:t>the person </a:t>
            </a:r>
            <a:r>
              <a:rPr lang="en-US" sz="2800" dirty="0"/>
              <a:t>responsible for managing the Product Backlog </a:t>
            </a:r>
            <a:endParaRPr lang="en-US" sz="2800" dirty="0" smtClean="0"/>
          </a:p>
          <a:p>
            <a:r>
              <a:rPr lang="en-US" sz="2800" dirty="0" smtClean="0"/>
              <a:t>In charge of collaborating with stakeholders to define requirements</a:t>
            </a:r>
          </a:p>
          <a:p>
            <a:r>
              <a:rPr lang="en-US" sz="2800" dirty="0" smtClean="0"/>
              <a:t>In charge of evaluating the output of team</a:t>
            </a:r>
          </a:p>
        </p:txBody>
      </p:sp>
    </p:spTree>
    <p:extLst>
      <p:ext uri="{BB962C8B-B14F-4D97-AF65-F5344CB8AC3E}">
        <p14:creationId xmlns:p14="http://schemas.microsoft.com/office/powerpoint/2010/main" val="30745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deeply understanding of Scrum</a:t>
            </a:r>
          </a:p>
          <a:p>
            <a:r>
              <a:rPr lang="en-US" dirty="0" smtClean="0"/>
              <a:t>Making sure that team follow Scrum’s core value, practices</a:t>
            </a:r>
            <a:r>
              <a:rPr lang="en-US" dirty="0"/>
              <a:t> </a:t>
            </a:r>
            <a:r>
              <a:rPr lang="en-US" dirty="0" smtClean="0"/>
              <a:t>and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charge of converting product backlog items into shippable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Product </a:t>
            </a:r>
            <a:r>
              <a:rPr lang="en-US" sz="2800" dirty="0"/>
              <a:t>B</a:t>
            </a:r>
            <a:r>
              <a:rPr lang="en-US" sz="2800" dirty="0" smtClean="0"/>
              <a:t>acklog is defined as User Story</a:t>
            </a:r>
          </a:p>
          <a:p>
            <a:r>
              <a:rPr lang="en-US" sz="2800" dirty="0" smtClean="0"/>
              <a:t>Product Backlog sizing and effort estimating is done at the User Story level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7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Story is composed of 3 aspects:</a:t>
            </a:r>
          </a:p>
          <a:p>
            <a:pPr lvl="1"/>
            <a:r>
              <a:rPr lang="en-US" dirty="0" smtClean="0"/>
              <a:t>Written description of the Story</a:t>
            </a:r>
          </a:p>
          <a:p>
            <a:pPr lvl="1"/>
            <a:r>
              <a:rPr lang="en-US" dirty="0" smtClean="0"/>
              <a:t>Conversation about the Story (Document or discussion)</a:t>
            </a:r>
          </a:p>
          <a:p>
            <a:pPr lvl="1"/>
            <a:r>
              <a:rPr lang="en-US" dirty="0" smtClean="0"/>
              <a:t>Acceptance criteria which can be used to determine when a story is “complete”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754563"/>
          </a:xfrm>
        </p:spPr>
        <p:txBody>
          <a:bodyPr/>
          <a:lstStyle/>
          <a:p>
            <a:r>
              <a:rPr lang="en-US" sz="2800" dirty="0" smtClean="0"/>
              <a:t>A User </a:t>
            </a:r>
            <a:r>
              <a:rPr lang="en-US" sz="2800" dirty="0"/>
              <a:t>Story includes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 smtClean="0"/>
              <a:t>Title: As a &lt;role&gt;, I want &lt;goal/desire&gt; so that &lt;benefit&gt;.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2"/>
            <a:r>
              <a:rPr lang="en-US" sz="2000" dirty="0" smtClean="0"/>
              <a:t>Example: As a user I would like one installation for </a:t>
            </a:r>
            <a:r>
              <a:rPr lang="en-US" sz="2000" dirty="0" err="1" smtClean="0"/>
              <a:t>PEToolkit</a:t>
            </a:r>
            <a:r>
              <a:rPr lang="en-US" sz="2000" dirty="0" smtClean="0"/>
              <a:t> that is combined with the EDM for ease of use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User Story includes:</a:t>
            </a:r>
          </a:p>
          <a:p>
            <a:pPr lvl="1"/>
            <a:r>
              <a:rPr lang="en-US" sz="2400" dirty="0" smtClean="0"/>
              <a:t>Description </a:t>
            </a:r>
            <a:r>
              <a:rPr lang="en-US" sz="2400" dirty="0"/>
              <a:t>(Describe </a:t>
            </a:r>
            <a:r>
              <a:rPr lang="en-US" sz="2400" dirty="0" smtClean="0"/>
              <a:t>more details of the User Story)</a:t>
            </a:r>
            <a:endParaRPr lang="en-US" sz="2400" dirty="0"/>
          </a:p>
          <a:p>
            <a:pPr lvl="1"/>
            <a:r>
              <a:rPr lang="en-US" sz="2400" dirty="0"/>
              <a:t>Rank/Priority (define by PO base on reality situation)</a:t>
            </a:r>
          </a:p>
          <a:p>
            <a:pPr lvl="1"/>
            <a:r>
              <a:rPr lang="en-US" sz="2400" dirty="0"/>
              <a:t>Complexity/Size (define by PO base on the function or feature investigation)</a:t>
            </a:r>
          </a:p>
          <a:p>
            <a:pPr lvl="1"/>
            <a:r>
              <a:rPr lang="en-US" sz="2400" dirty="0"/>
              <a:t>Business Value (define by PO)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User Story </a:t>
            </a:r>
            <a:r>
              <a:rPr lang="en-US" sz="2800" dirty="0" smtClean="0"/>
              <a:t>includes:</a:t>
            </a:r>
            <a:endParaRPr lang="en-US" sz="2800" dirty="0"/>
          </a:p>
          <a:p>
            <a:pPr lvl="1"/>
            <a:r>
              <a:rPr lang="en-US" sz="2400" dirty="0" smtClean="0"/>
              <a:t>Tasks (</a:t>
            </a:r>
            <a:r>
              <a:rPr lang="en-US" sz="2400" dirty="0" err="1" smtClean="0"/>
              <a:t>Dev</a:t>
            </a:r>
            <a:r>
              <a:rPr lang="en-US" sz="2400" dirty="0" smtClean="0"/>
              <a:t> tasks and QA tasks)</a:t>
            </a:r>
          </a:p>
          <a:p>
            <a:pPr lvl="1"/>
            <a:r>
              <a:rPr lang="en-US" sz="2400" dirty="0" smtClean="0"/>
              <a:t>Test cases </a:t>
            </a:r>
          </a:p>
          <a:p>
            <a:pPr lvl="1"/>
            <a:r>
              <a:rPr lang="en-US" sz="2400" dirty="0" smtClean="0"/>
              <a:t>Bugs </a:t>
            </a:r>
          </a:p>
          <a:p>
            <a:pPr lvl="1"/>
            <a:r>
              <a:rPr lang="en-US" sz="2400" dirty="0" err="1" smtClean="0"/>
              <a:t>Changesets</a:t>
            </a:r>
            <a:endParaRPr lang="en-US" sz="2400" dirty="0" smtClean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308"/>
            <a:ext cx="9109160" cy="4406292"/>
          </a:xfrm>
        </p:spPr>
      </p:pic>
    </p:spTree>
    <p:extLst>
      <p:ext uri="{BB962C8B-B14F-4D97-AF65-F5344CB8AC3E}">
        <p14:creationId xmlns:p14="http://schemas.microsoft.com/office/powerpoint/2010/main" val="37648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Agile?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Scrum?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ALM?</a:t>
            </a:r>
          </a:p>
        </p:txBody>
      </p:sp>
    </p:spTree>
    <p:extLst>
      <p:ext uri="{BB962C8B-B14F-4D97-AF65-F5344CB8AC3E}">
        <p14:creationId xmlns:p14="http://schemas.microsoft.com/office/powerpoint/2010/main" val="8101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to establish a plan to release number of completed product backlog items</a:t>
            </a:r>
          </a:p>
          <a:p>
            <a:r>
              <a:rPr lang="en-US" dirty="0"/>
              <a:t>E</a:t>
            </a:r>
            <a:r>
              <a:rPr lang="en-US" dirty="0" smtClean="0"/>
              <a:t>ach iteration creates an increment of the Product, beginning with the most valuable</a:t>
            </a:r>
          </a:p>
          <a:p>
            <a:r>
              <a:rPr lang="en-US" dirty="0" smtClean="0"/>
              <a:t>When enough increment of product are created, it’s ready to be released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</a:t>
            </a:r>
          </a:p>
          <a:p>
            <a:r>
              <a:rPr lang="en-US" dirty="0" smtClean="0"/>
              <a:t>To establish a plan and goals that the Scrum Teams and the rest of organization can understand and communicate.</a:t>
            </a:r>
          </a:p>
          <a:p>
            <a:r>
              <a:rPr lang="en-US" dirty="0" smtClean="0"/>
              <a:t>The release plan establishes:</a:t>
            </a:r>
          </a:p>
          <a:p>
            <a:r>
              <a:rPr lang="en-US" dirty="0" smtClean="0"/>
              <a:t>The overall goal of the release</a:t>
            </a:r>
          </a:p>
          <a:p>
            <a:r>
              <a:rPr lang="en-US" dirty="0" smtClean="0"/>
              <a:t>Prioritization of the Product Backlog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(Iteration)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Iteration is a “Time-Boxed” which has duration between 2 – 4 weeks</a:t>
            </a:r>
          </a:p>
          <a:p>
            <a:r>
              <a:rPr lang="en-US" dirty="0" smtClean="0"/>
              <a:t>In this “Time-Boxed”, tasks are defined to achieve the Iteration Goals</a:t>
            </a:r>
          </a:p>
          <a:p>
            <a:r>
              <a:rPr lang="en-US" dirty="0" smtClean="0"/>
              <a:t> Tasks and Goals of a Iteration (once started) remains fixed to ensure the team commitments are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(</a:t>
            </a:r>
            <a:r>
              <a:rPr lang="en-US" dirty="0" smtClean="0"/>
              <a:t>Iteration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Iteration “Life-Cycle” consists of:</a:t>
            </a:r>
          </a:p>
          <a:p>
            <a:pPr lvl="1"/>
            <a:r>
              <a:rPr lang="en-US" dirty="0" smtClean="0"/>
              <a:t>Iteration Planning</a:t>
            </a:r>
          </a:p>
          <a:p>
            <a:pPr lvl="1"/>
            <a:r>
              <a:rPr lang="en-US" dirty="0" smtClean="0"/>
              <a:t>Daily Scrum</a:t>
            </a:r>
          </a:p>
          <a:p>
            <a:pPr lvl="1"/>
            <a:r>
              <a:rPr lang="en-US" dirty="0" smtClean="0"/>
              <a:t>Iteration Review</a:t>
            </a:r>
          </a:p>
          <a:p>
            <a:pPr lvl="1"/>
            <a:r>
              <a:rPr lang="en-US" dirty="0" smtClean="0"/>
              <a:t>Iteration Retrospective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Iteration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Planning consists of two meetings: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What</a:t>
            </a:r>
            <a:r>
              <a:rPr lang="en-US" dirty="0" smtClean="0"/>
              <a:t>? At this meeting, what will be done in this Iteration is decided. 4 hours time-box.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How</a:t>
            </a:r>
            <a:r>
              <a:rPr lang="en-US" dirty="0" smtClean="0"/>
              <a:t>? At this meeting, the team figures out how it is going to build this functionality into a product increment during the Iteration. </a:t>
            </a:r>
            <a:r>
              <a:rPr lang="en-US" dirty="0"/>
              <a:t>4 hours </a:t>
            </a:r>
            <a:r>
              <a:rPr lang="en-US" dirty="0" smtClean="0"/>
              <a:t>time-box.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“What?” meeting:</a:t>
            </a:r>
          </a:p>
          <a:p>
            <a:pPr lvl="1"/>
            <a:r>
              <a:rPr lang="en-US" dirty="0" smtClean="0"/>
              <a:t>Input: User Stories, latest increment of Product, team’s capacity/past performance.</a:t>
            </a:r>
          </a:p>
          <a:p>
            <a:pPr lvl="1"/>
            <a:r>
              <a:rPr lang="en-US" dirty="0" smtClean="0"/>
              <a:t>The PO presents the top priority User Stories to the team</a:t>
            </a:r>
          </a:p>
          <a:p>
            <a:pPr lvl="1"/>
            <a:r>
              <a:rPr lang="en-US" dirty="0" smtClean="0"/>
              <a:t>Team works together to commit to what functionality is to be developed during the next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“How?” meeting:</a:t>
            </a:r>
          </a:p>
          <a:p>
            <a:pPr lvl="1"/>
            <a:r>
              <a:rPr lang="en-US" dirty="0" smtClean="0"/>
              <a:t>Input: Prioritized User Stories</a:t>
            </a:r>
          </a:p>
          <a:p>
            <a:pPr lvl="1"/>
            <a:r>
              <a:rPr lang="en-US" dirty="0" smtClean="0"/>
              <a:t>Team figures out how to turn the User Stories into functionality of product increment</a:t>
            </a:r>
          </a:p>
          <a:p>
            <a:pPr lvl="1"/>
            <a:r>
              <a:rPr lang="en-US" dirty="0" smtClean="0"/>
              <a:t>Team starts by designing the tasks.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iteration started, team meets daily in a meeting (daily scrum meeting) to answers </a:t>
            </a:r>
            <a:r>
              <a:rPr lang="en-US" dirty="0"/>
              <a:t>three </a:t>
            </a:r>
            <a:r>
              <a:rPr lang="en-US" dirty="0" smtClean="0"/>
              <a:t>questions:</a:t>
            </a:r>
          </a:p>
          <a:p>
            <a:pPr lvl="1"/>
            <a:r>
              <a:rPr lang="en-US" dirty="0"/>
              <a:t>What have you done since yesterday?</a:t>
            </a:r>
          </a:p>
          <a:p>
            <a:pPr lvl="1"/>
            <a:r>
              <a:rPr lang="en-US" dirty="0"/>
              <a:t>What are you planning to do today?</a:t>
            </a:r>
          </a:p>
          <a:p>
            <a:pPr lvl="1"/>
            <a:r>
              <a:rPr lang="en-US" dirty="0"/>
              <a:t>Any </a:t>
            </a:r>
            <a:r>
              <a:rPr lang="en-US" dirty="0" smtClean="0"/>
              <a:t>impediments or blocking issue?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iteration review meeting is conducted at the end each iteration</a:t>
            </a:r>
          </a:p>
          <a:p>
            <a:r>
              <a:rPr lang="en-US" dirty="0" smtClean="0"/>
              <a:t>In this meeting, team present (a demo) the completed work or the working functionality to the stakeholders</a:t>
            </a:r>
          </a:p>
          <a:p>
            <a:r>
              <a:rPr lang="en-US" dirty="0" smtClean="0"/>
              <a:t>Time-box is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iteration </a:t>
            </a:r>
            <a:r>
              <a:rPr lang="en-US" dirty="0" smtClean="0"/>
              <a:t>Retrospective meeting </a:t>
            </a:r>
            <a:r>
              <a:rPr lang="en-US" dirty="0"/>
              <a:t>is conducted </a:t>
            </a:r>
            <a:r>
              <a:rPr lang="en-US" dirty="0" smtClean="0"/>
              <a:t>after the iteration review meeting but prior to starting the next iteration</a:t>
            </a:r>
          </a:p>
          <a:p>
            <a:r>
              <a:rPr lang="en-US" dirty="0" smtClean="0"/>
              <a:t>A review of how the last iteration conducted:</a:t>
            </a:r>
          </a:p>
          <a:p>
            <a:pPr lvl="1"/>
            <a:r>
              <a:rPr lang="en-US" dirty="0" smtClean="0"/>
              <a:t>What went well: continue to do that</a:t>
            </a:r>
          </a:p>
          <a:p>
            <a:pPr lvl="1"/>
            <a:r>
              <a:rPr lang="en-US" dirty="0" smtClean="0"/>
              <a:t>What went wrong: stop doing that</a:t>
            </a:r>
          </a:p>
          <a:p>
            <a:pPr lvl="1"/>
            <a:r>
              <a:rPr lang="en-US" dirty="0" smtClean="0"/>
              <a:t>What </a:t>
            </a:r>
            <a:r>
              <a:rPr lang="en-US" smtClean="0"/>
              <a:t>should we </a:t>
            </a:r>
            <a:r>
              <a:rPr lang="en-US" dirty="0" smtClean="0"/>
              <a:t>do: start doing that</a:t>
            </a:r>
          </a:p>
        </p:txBody>
      </p:sp>
    </p:spTree>
    <p:extLst>
      <p:ext uri="{BB962C8B-B14F-4D97-AF65-F5344CB8AC3E}">
        <p14:creationId xmlns:p14="http://schemas.microsoft.com/office/powerpoint/2010/main" val="3584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chart to:</a:t>
            </a:r>
          </a:p>
          <a:p>
            <a:pPr lvl="1"/>
            <a:r>
              <a:rPr lang="en-US" dirty="0" smtClean="0"/>
              <a:t>Track daily progress against iteration commitment</a:t>
            </a:r>
          </a:p>
          <a:p>
            <a:pPr lvl="2"/>
            <a:r>
              <a:rPr lang="en-US" dirty="0" smtClean="0"/>
              <a:t>On Total estimated task effort, what have been done?</a:t>
            </a:r>
          </a:p>
          <a:p>
            <a:pPr lvl="2"/>
            <a:r>
              <a:rPr lang="en-US" dirty="0" smtClean="0"/>
              <a:t>What is left to do and the amount of time left?</a:t>
            </a:r>
            <a:endParaRPr lang="en-US" dirty="0"/>
          </a:p>
          <a:p>
            <a:pPr lvl="1"/>
            <a:r>
              <a:rPr lang="en-US" dirty="0"/>
              <a:t>Predict the outcome of the project by predicting the future velocity of the iterations</a:t>
            </a:r>
          </a:p>
        </p:txBody>
      </p:sp>
    </p:spTree>
    <p:extLst>
      <p:ext uri="{BB962C8B-B14F-4D97-AF65-F5344CB8AC3E}">
        <p14:creationId xmlns:p14="http://schemas.microsoft.com/office/powerpoint/2010/main" val="11531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Agile software </a:t>
            </a:r>
            <a:r>
              <a:rPr lang="fr-FR" sz="2400" dirty="0" err="1"/>
              <a:t>development</a:t>
            </a:r>
            <a:r>
              <a:rPr lang="fr-FR" sz="2400" dirty="0"/>
              <a:t>– </a:t>
            </a:r>
            <a:r>
              <a:rPr lang="fr-FR" sz="2400" dirty="0" smtClean="0"/>
              <a:t>Agile</a:t>
            </a:r>
          </a:p>
          <a:p>
            <a:r>
              <a:rPr lang="fr-FR" sz="2400" dirty="0" smtClean="0"/>
              <a:t>Agile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en-US" sz="2400" dirty="0" smtClean="0"/>
              <a:t>a </a:t>
            </a:r>
            <a:r>
              <a:rPr lang="en-US" sz="2400" i="1" dirty="0"/>
              <a:t>philosophy</a:t>
            </a:r>
            <a:r>
              <a:rPr lang="en-US" sz="2400" dirty="0"/>
              <a:t> </a:t>
            </a:r>
            <a:r>
              <a:rPr lang="en-US" sz="2400" dirty="0" smtClean="0"/>
              <a:t>of software development</a:t>
            </a:r>
          </a:p>
          <a:p>
            <a:r>
              <a:rPr lang="en-US" sz="2400" dirty="0" smtClean="0"/>
              <a:t>Agile is </a:t>
            </a:r>
            <a:r>
              <a:rPr lang="en-US" sz="2400" dirty="0"/>
              <a:t>focused on quick responses to change and continuous development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95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529556"/>
            <a:ext cx="8124825" cy="4438650"/>
          </a:xfrm>
        </p:spPr>
      </p:pic>
    </p:spTree>
    <p:extLst>
      <p:ext uri="{BB962C8B-B14F-4D97-AF65-F5344CB8AC3E}">
        <p14:creationId xmlns:p14="http://schemas.microsoft.com/office/powerpoint/2010/main" val="7269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Scrum?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7540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value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Transparency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All information of the progress must be visible to those responsible for the outcome</a:t>
            </a:r>
          </a:p>
          <a:p>
            <a:r>
              <a:rPr lang="en-US" sz="2800" b="1" dirty="0" smtClean="0"/>
              <a:t>Inspection</a:t>
            </a:r>
          </a:p>
          <a:p>
            <a:pPr lvl="1"/>
            <a:r>
              <a:rPr lang="en-US" sz="2400" dirty="0" smtClean="0"/>
              <a:t>Scrum </a:t>
            </a:r>
            <a:r>
              <a:rPr lang="en-US" sz="2400" dirty="0"/>
              <a:t>artifacts and progress </a:t>
            </a:r>
            <a:r>
              <a:rPr lang="en-US" sz="2400" dirty="0" smtClean="0"/>
              <a:t>must be inspected frequently to detect problem or obstacles </a:t>
            </a:r>
          </a:p>
          <a:p>
            <a:r>
              <a:rPr lang="en-US" sz="2800" b="1" dirty="0" smtClean="0"/>
              <a:t>Adaptation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the inspection observes that the artifacts and progress go outside </a:t>
            </a:r>
            <a:r>
              <a:rPr lang="en-US" sz="2400" dirty="0"/>
              <a:t>acceptable </a:t>
            </a:r>
            <a:r>
              <a:rPr lang="en-US" sz="2400" dirty="0" smtClean="0"/>
              <a:t>limits.</a:t>
            </a:r>
            <a:r>
              <a:rPr lang="en-US" sz="2400" dirty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process or the material being processed must be adjusted 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</a:t>
            </a:r>
            <a:r>
              <a:rPr lang="en-US" dirty="0"/>
              <a:t>is ALM?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ALM = </a:t>
            </a:r>
            <a:r>
              <a:rPr lang="sv-SE" b="1" dirty="0"/>
              <a:t>A</a:t>
            </a:r>
            <a:r>
              <a:rPr lang="sv-SE" dirty="0"/>
              <a:t>pplication </a:t>
            </a:r>
            <a:r>
              <a:rPr lang="sv-SE" b="1" dirty="0"/>
              <a:t>L</a:t>
            </a:r>
            <a:r>
              <a:rPr lang="sv-SE" dirty="0"/>
              <a:t>ifecycle </a:t>
            </a:r>
            <a:r>
              <a:rPr lang="sv-SE" b="1" dirty="0"/>
              <a:t>M</a:t>
            </a:r>
            <a:r>
              <a:rPr lang="sv-SE" dirty="0"/>
              <a:t>anagement</a:t>
            </a:r>
            <a:endParaRPr lang="en-US" dirty="0"/>
          </a:p>
          <a:p>
            <a:pPr>
              <a:defRPr/>
            </a:pPr>
            <a:r>
              <a:rPr lang="en-US" dirty="0"/>
              <a:t>It is one central location for the entire product organization to go, work, prioritize, focus, assign work, check status, run reports- everything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ALM?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85800" y="1409700"/>
            <a:ext cx="7772400" cy="121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600" dirty="0" smtClean="0"/>
              <a:t>IDE: </a:t>
            </a:r>
            <a:r>
              <a:rPr lang="en-US" sz="2400" dirty="0" smtClean="0"/>
              <a:t>integrated </a:t>
            </a:r>
            <a:r>
              <a:rPr lang="en-US" sz="2400" dirty="0"/>
              <a:t>development environment </a:t>
            </a:r>
            <a:endParaRPr lang="en-US" sz="3600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2057400"/>
            <a:ext cx="76692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99"/>
                </a:solidFill>
                <a:latin typeface="+mj-lt"/>
              </a:rPr>
              <a:t>Tools suites</a:t>
            </a:r>
            <a:endParaRPr lang="en-US" sz="2800" i="1" dirty="0">
              <a:solidFill>
                <a:srgbClr val="003399"/>
              </a:solidFill>
              <a:latin typeface="+mj-lt"/>
            </a:endParaRPr>
          </a:p>
        </p:txBody>
      </p:sp>
      <p:pic>
        <p:nvPicPr>
          <p:cNvPr id="9" name="Picture 3" descr="C:\Users\michaelh\Desktop\VS2010\umbrella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441575"/>
            <a:ext cx="51435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860800" y="3200400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IDE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38200" y="4062413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Code Editor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514600" y="41211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Compiler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572000" y="4057650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Source Control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6178550" y="4057650"/>
            <a:ext cx="21764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211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ALM?</a:t>
            </a:r>
          </a:p>
        </p:txBody>
      </p:sp>
      <p:pic>
        <p:nvPicPr>
          <p:cNvPr id="4" name="Picture 2" descr="C:\Users\michaelh\Desktop\VS2010\black-white-umbrel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514600"/>
            <a:ext cx="51689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5800" y="2114550"/>
            <a:ext cx="76692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99"/>
                </a:solidFill>
                <a:latin typeface="+mj-lt"/>
              </a:rPr>
              <a:t>Tools suites</a:t>
            </a:r>
            <a:endParaRPr lang="en-US" sz="2800" i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759200" y="3371850"/>
            <a:ext cx="21336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3399"/>
                </a:solidFill>
                <a:latin typeface="+mj-lt"/>
              </a:rPr>
              <a:t>Testing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711200" y="4114800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Requirements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844800" y="41148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Cases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775200" y="41148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Bugs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178550" y="4114800"/>
            <a:ext cx="2176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1233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ALM?</a:t>
            </a:r>
          </a:p>
        </p:txBody>
      </p:sp>
      <p:pic>
        <p:nvPicPr>
          <p:cNvPr id="4" name="Picture 2" descr="C:\Users\michaelh\Desktop\VS2010\unbrella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7112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5800" y="2114550"/>
            <a:ext cx="76692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3399"/>
                </a:solidFill>
                <a:latin typeface="+mj-lt"/>
              </a:rPr>
              <a:t>Tools suites</a:t>
            </a:r>
            <a:endParaRPr lang="en-US" sz="2800" i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930400" y="3371850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Complete Development Lifecycle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8000" y="4171950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Requirements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743200" y="41719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Cases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181600" y="41719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Bugs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400800" y="4171950"/>
            <a:ext cx="2176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Automation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97438" y="4733925"/>
            <a:ext cx="2308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Source Control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574800" y="4732338"/>
            <a:ext cx="233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Writing code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902200" y="5294313"/>
            <a:ext cx="238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Dev Test Tools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1320800" y="5294313"/>
            <a:ext cx="233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QA Test Tools</a:t>
            </a:r>
          </a:p>
        </p:txBody>
      </p:sp>
    </p:spTree>
    <p:extLst>
      <p:ext uri="{BB962C8B-B14F-4D97-AF65-F5344CB8AC3E}">
        <p14:creationId xmlns:p14="http://schemas.microsoft.com/office/powerpoint/2010/main" val="11233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58800" y="1371600"/>
            <a:ext cx="79502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  <a:defRPr/>
            </a:pPr>
            <a:r>
              <a:rPr lang="en-US" smtClean="0"/>
              <a:t>There are a wide variety of ALM solutions.</a:t>
            </a:r>
          </a:p>
          <a:p>
            <a:pPr lvl="1">
              <a:buFontTx/>
              <a:buChar char="-"/>
              <a:defRPr/>
            </a:pPr>
            <a:endParaRPr lang="en-US" dirty="0" smtClean="0"/>
          </a:p>
        </p:txBody>
      </p:sp>
      <p:pic>
        <p:nvPicPr>
          <p:cNvPr id="5" name="Picture 6" descr="C:\Users\michaelh\Desktop\ppt for FNC to org VS2010\ALM 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10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3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Microsoft Solution</a:t>
            </a:r>
          </a:p>
        </p:txBody>
      </p:sp>
      <p:pic>
        <p:nvPicPr>
          <p:cNvPr id="4" name="Picture 8" descr="Visual Studio Application Lifecycl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in delivering high valuable production </a:t>
            </a:r>
          </a:p>
          <a:p>
            <a:r>
              <a:rPr lang="en-US" dirty="0" smtClean="0"/>
              <a:t>Team maturing and adapting increase the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manifesto: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Individuals and interactions</a:t>
            </a:r>
            <a:r>
              <a:rPr lang="en-US" sz="2400" dirty="0"/>
              <a:t> over processes and tools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Working software</a:t>
            </a:r>
            <a:r>
              <a:rPr lang="en-US" sz="2400" dirty="0"/>
              <a:t> over comprehensive documentation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Customer collaboration</a:t>
            </a:r>
            <a:r>
              <a:rPr lang="en-US" sz="2400" dirty="0"/>
              <a:t> over contract negotiation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Responding to change</a:t>
            </a:r>
            <a:r>
              <a:rPr lang="en-US" sz="2400" dirty="0"/>
              <a:t> over following a plan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9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870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en.wikipedia.org/wiki/Agile_software_development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https://www.scrum.org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http://en.wikipedia.org/wiki/Scrum_(development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6" y="1371600"/>
            <a:ext cx="7765027" cy="4754563"/>
          </a:xfrm>
        </p:spPr>
      </p:pic>
    </p:spTree>
    <p:extLst>
      <p:ext uri="{BB962C8B-B14F-4D97-AF65-F5344CB8AC3E}">
        <p14:creationId xmlns:p14="http://schemas.microsoft.com/office/powerpoint/2010/main" val="2691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Backlogs (Product requirement)</a:t>
            </a:r>
          </a:p>
          <a:p>
            <a:r>
              <a:rPr lang="en-US" sz="2400" dirty="0"/>
              <a:t>User </a:t>
            </a:r>
            <a:r>
              <a:rPr lang="en-US" sz="2400" dirty="0" smtClean="0"/>
              <a:t>story</a:t>
            </a:r>
            <a:endParaRPr lang="en-US" sz="2400" dirty="0"/>
          </a:p>
          <a:p>
            <a:r>
              <a:rPr lang="en-US" sz="2400" dirty="0" smtClean="0"/>
              <a:t>Iterative </a:t>
            </a:r>
            <a:r>
              <a:rPr lang="en-US" sz="2400" dirty="0"/>
              <a:t>and incremental development (IID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test-driven development (TDD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Timeboxing</a:t>
            </a:r>
            <a:endParaRPr lang="en-US" sz="2400" dirty="0"/>
          </a:p>
          <a:p>
            <a:r>
              <a:rPr lang="en-US" sz="2400" dirty="0"/>
              <a:t>Scrum meetings (Sprint planning, Daily scrum, Sprint review and retrospective)</a:t>
            </a:r>
          </a:p>
          <a:p>
            <a:r>
              <a:rPr lang="en-US" sz="2400" dirty="0"/>
              <a:t>Cross-functional team</a:t>
            </a:r>
          </a:p>
          <a:p>
            <a:r>
              <a:rPr lang="en-US" sz="2400" dirty="0" smtClean="0"/>
              <a:t>Velocity tracking</a:t>
            </a:r>
          </a:p>
          <a:p>
            <a:r>
              <a:rPr lang="en-US" sz="2400" dirty="0" smtClean="0"/>
              <a:t>Continuous </a:t>
            </a:r>
            <a:r>
              <a:rPr lang="en-US" sz="2400" dirty="0"/>
              <a:t>integration 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1" y="1941731"/>
            <a:ext cx="8211697" cy="41411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219200"/>
            <a:ext cx="83820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sz="2400" dirty="0"/>
              <a:t>Apply several practices into an framework to maximize the productivity and call it as agile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</a:t>
            </a:r>
            <a:r>
              <a:rPr lang="en-US" dirty="0"/>
              <a:t>is Scrum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collection of Agile </a:t>
            </a:r>
            <a:r>
              <a:rPr lang="en-US" sz="2400" dirty="0" smtClean="0"/>
              <a:t>practices</a:t>
            </a:r>
          </a:p>
          <a:p>
            <a:r>
              <a:rPr lang="en-US" sz="2400" dirty="0" smtClean="0"/>
              <a:t>Scrum </a:t>
            </a:r>
            <a:r>
              <a:rPr lang="en-US" sz="2400" dirty="0"/>
              <a:t>is an iterative and </a:t>
            </a:r>
            <a:r>
              <a:rPr lang="en-US" sz="2400" dirty="0" smtClean="0"/>
              <a:t>incremental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8736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Scrum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9900" y="2721563"/>
            <a:ext cx="8534400" cy="2296437"/>
            <a:chOff x="240" y="1792"/>
            <a:chExt cx="4032" cy="1376"/>
          </a:xfrm>
        </p:grpSpPr>
        <p:sp>
          <p:nvSpPr>
            <p:cNvPr id="5" name="Rounded Rectangle 3"/>
            <p:cNvSpPr>
              <a:spLocks noChangeArrowheads="1"/>
            </p:cNvSpPr>
            <p:nvPr/>
          </p:nvSpPr>
          <p:spPr bwMode="auto">
            <a:xfrm>
              <a:off x="240" y="1792"/>
              <a:ext cx="1248" cy="1008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66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2832"/>
              <a:ext cx="1248" cy="336"/>
            </a:xfrm>
            <a:prstGeom prst="rect">
              <a:avLst/>
            </a:prstGeom>
            <a:solidFill>
              <a:srgbClr val="6699FF"/>
            </a:solidFill>
            <a:ln w="38100" algn="ctr">
              <a:solidFill>
                <a:srgbClr val="6699FF"/>
              </a:solidFill>
              <a:round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1584" y="1792"/>
              <a:ext cx="1248" cy="1008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66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8" name="Rounded Rectangle 8"/>
            <p:cNvSpPr>
              <a:spLocks noChangeArrowheads="1"/>
            </p:cNvSpPr>
            <p:nvPr/>
          </p:nvSpPr>
          <p:spPr bwMode="auto">
            <a:xfrm>
              <a:off x="2928" y="1792"/>
              <a:ext cx="1248" cy="1008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66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84" y="2832"/>
              <a:ext cx="1248" cy="336"/>
            </a:xfrm>
            <a:prstGeom prst="rect">
              <a:avLst/>
            </a:prstGeom>
            <a:solidFill>
              <a:srgbClr val="6699FF"/>
            </a:solidFill>
            <a:ln w="38100" algn="ctr">
              <a:solidFill>
                <a:srgbClr val="6699FF"/>
              </a:solidFill>
              <a:round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28" y="2832"/>
              <a:ext cx="1248" cy="336"/>
            </a:xfrm>
            <a:prstGeom prst="rect">
              <a:avLst/>
            </a:prstGeom>
            <a:solidFill>
              <a:srgbClr val="6699FF"/>
            </a:solidFill>
            <a:ln w="38100" algn="ctr">
              <a:solidFill>
                <a:srgbClr val="6699FF"/>
              </a:solidFill>
              <a:round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/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300" y="1950"/>
              <a:ext cx="115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>
                  <a:latin typeface="+mn-lt"/>
                </a:rPr>
                <a:t>Product Owner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>
                  <a:latin typeface="+mn-lt"/>
                </a:rPr>
                <a:t>Scrum Master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Team Member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584" y="1899"/>
              <a:ext cx="1248" cy="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Iteration Planning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>
                  <a:latin typeface="+mn-lt"/>
                </a:rPr>
                <a:t>Daily Scrum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Iteration Review</a:t>
              </a:r>
              <a:endParaRPr lang="en-US" sz="1600" b="1" dirty="0">
                <a:latin typeface="+mn-lt"/>
              </a:endParaRP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Iteration Retro</a:t>
              </a:r>
              <a:endParaRPr lang="en-US" sz="1600" b="1" dirty="0">
                <a:latin typeface="+mn-lt"/>
              </a:endParaRPr>
            </a:p>
            <a:p>
              <a:pPr algn="ctr">
                <a:defRPr/>
              </a:pPr>
              <a:endParaRPr lang="en-US" sz="1600" b="1" dirty="0">
                <a:latin typeface="+mn-lt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2928" y="1877"/>
              <a:ext cx="1344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>
                  <a:latin typeface="+mn-lt"/>
                </a:rPr>
                <a:t>Product Backlog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Sprint (Iteration)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Burn down Charts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sz="1600" b="1" dirty="0" smtClean="0">
                  <a:latin typeface="+mn-lt"/>
                </a:rPr>
                <a:t>Release plan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336" y="2856"/>
              <a:ext cx="105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Scrum Team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656" y="2844"/>
              <a:ext cx="1104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Scrum Events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3024" y="2839"/>
              <a:ext cx="105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solidFill>
                    <a:schemeClr val="bg1"/>
                  </a:solidFill>
                  <a:latin typeface="+mn-lt"/>
                </a:rPr>
                <a:t>Scrum Artifacts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G Presentation (General)_060105">
  <a:themeElements>
    <a:clrScheme name="1_LG Presentation (General)_0601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G Presentation (General)_0601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G Presentation (General)_0601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G Presentation (General)_0601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G Presentation (General)_0601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3B236C-9F6D-4F2D-8289-02562B7D79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B09B8A-C505-487F-B4A7-BF2552FE9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B025050-C98F-4B0C-85FF-9687E04C025D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1149</Words>
  <Application>Microsoft Office PowerPoint</Application>
  <PresentationFormat>On-screen Show (4:3)</PresentationFormat>
  <Paragraphs>223</Paragraphs>
  <Slides>41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1_LG Presentation (General)_060105</vt:lpstr>
      <vt:lpstr>Agile and Scrum</vt:lpstr>
      <vt:lpstr>Agenda</vt:lpstr>
      <vt:lpstr>1. What is Agile?</vt:lpstr>
      <vt:lpstr>Agile manifesto</vt:lpstr>
      <vt:lpstr>Agile modeling</vt:lpstr>
      <vt:lpstr>Agile practices</vt:lpstr>
      <vt:lpstr>Agile methods</vt:lpstr>
      <vt:lpstr>2. What is Scrum?</vt:lpstr>
      <vt:lpstr>Elements of Scrum </vt:lpstr>
      <vt:lpstr>Scrum Team</vt:lpstr>
      <vt:lpstr>Product Owner</vt:lpstr>
      <vt:lpstr>Scrum Master</vt:lpstr>
      <vt:lpstr>Team Member</vt:lpstr>
      <vt:lpstr>Product Backlog</vt:lpstr>
      <vt:lpstr>User Story</vt:lpstr>
      <vt:lpstr>User Story</vt:lpstr>
      <vt:lpstr>User Story</vt:lpstr>
      <vt:lpstr>User Story</vt:lpstr>
      <vt:lpstr>User Story</vt:lpstr>
      <vt:lpstr>Release Planning</vt:lpstr>
      <vt:lpstr>Sprint (Iteration)</vt:lpstr>
      <vt:lpstr>Sprint (Iteration)</vt:lpstr>
      <vt:lpstr>Iteration Planning</vt:lpstr>
      <vt:lpstr>Iteration Planning</vt:lpstr>
      <vt:lpstr>Iteration Planning</vt:lpstr>
      <vt:lpstr>Daily Scrum</vt:lpstr>
      <vt:lpstr>Iteration Review</vt:lpstr>
      <vt:lpstr>Iteration Retrospective</vt:lpstr>
      <vt:lpstr>Burndown Chart</vt:lpstr>
      <vt:lpstr>Burndown Chart</vt:lpstr>
      <vt:lpstr>How to run Scrum?</vt:lpstr>
      <vt:lpstr>The core value of Scrum</vt:lpstr>
      <vt:lpstr>3. What is ALM?</vt:lpstr>
      <vt:lpstr>What is ALM?</vt:lpstr>
      <vt:lpstr>What is ALM?</vt:lpstr>
      <vt:lpstr>What is ALM?</vt:lpstr>
      <vt:lpstr>ALM</vt:lpstr>
      <vt:lpstr>The Microsoft Solution</vt:lpstr>
      <vt:lpstr>Conclusion</vt:lpstr>
      <vt:lpstr>PowerPoint Presentation</vt:lpstr>
      <vt:lpstr>Sources</vt:lpstr>
    </vt:vector>
  </TitlesOfParts>
  <Company>LTRC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thi.doan</dc:creator>
  <cp:lastModifiedBy>Hoang Dang</cp:lastModifiedBy>
  <cp:revision>284</cp:revision>
  <dcterms:created xsi:type="dcterms:W3CDTF">2009-01-05T09:08:53Z</dcterms:created>
  <dcterms:modified xsi:type="dcterms:W3CDTF">2014-08-21T09:19:57Z</dcterms:modified>
</cp:coreProperties>
</file>