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3" r:id="rId3"/>
    <p:sldId id="264" r:id="rId4"/>
    <p:sldId id="257" r:id="rId5"/>
    <p:sldId id="258" r:id="rId6"/>
    <p:sldId id="259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60"/>
    <p:restoredTop sz="94694"/>
  </p:normalViewPr>
  <p:slideViewPr>
    <p:cSldViewPr snapToGrid="0">
      <p:cViewPr varScale="1">
        <p:scale>
          <a:sx n="98" d="100"/>
          <a:sy n="98" d="100"/>
        </p:scale>
        <p:origin x="216" y="6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E722B3-CEFF-C480-E100-ED3FABA4EF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6230825-227C-77B7-B4FD-421A491A7F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4433F06-6D01-C2CE-1376-929AB23A9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5D1B0-8F13-8745-98FD-49F52E5757D7}" type="datetimeFigureOut">
              <a:rPr lang="fr-FR" smtClean="0"/>
              <a:t>14/11/2024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B910C07-23F1-E7AB-892B-5E081401D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1B1982F-22A3-76C4-14DB-9E36DB38B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C0CEE-C299-B24A-B623-8E7AAAA7C23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3644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3C1E1B-C34E-28DA-68A1-E52691698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7440EC3-85B1-007F-3F38-71A2A698A4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CD81204-F1D3-7580-D42D-C95295CF2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5D1B0-8F13-8745-98FD-49F52E5757D7}" type="datetimeFigureOut">
              <a:rPr lang="fr-FR" smtClean="0"/>
              <a:t>14/11/2024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069D117-74D3-61FC-4869-5EA18401A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89DD3CD-EFEC-2F22-43EB-34EBB1824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C0CEE-C299-B24A-B623-8E7AAAA7C23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1427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5200F3AA-20B0-4F60-68DD-C34DA76FF6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FD191E7-2BAB-95F7-DB01-7C9746BC92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6BA7207-C155-3F6B-8F3D-30C8C01B3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5D1B0-8F13-8745-98FD-49F52E5757D7}" type="datetimeFigureOut">
              <a:rPr lang="fr-FR" smtClean="0"/>
              <a:t>14/11/2024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192EDDA-E12B-7D50-B3DA-5E758104E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BDFF720-4798-D1E1-7B71-34EC7B57F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C0CEE-C299-B24A-B623-8E7AAAA7C23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5291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6AA3D9F-1D45-9571-2E66-B49867588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D55040E-D347-A4CB-A87E-D98F737244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813F4C9-216A-6A48-7D4D-776457DDC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5D1B0-8F13-8745-98FD-49F52E5757D7}" type="datetimeFigureOut">
              <a:rPr lang="fr-FR" smtClean="0"/>
              <a:t>14/11/2024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BB74323-4AF6-FADC-45DC-BA1CBEAC1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475657B-D465-9113-5583-2E9789EC6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C0CEE-C299-B24A-B623-8E7AAAA7C23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0256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1DC944-4ACB-53C5-AD3F-45C92EE51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781B28A-524A-5371-0890-50A93FE70D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1161E46-846F-2666-B5F1-EBBF711B8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5D1B0-8F13-8745-98FD-49F52E5757D7}" type="datetimeFigureOut">
              <a:rPr lang="fr-FR" smtClean="0"/>
              <a:t>14/11/2024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84C5A19-DCA6-600D-003F-C635FA3BA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862D949-1998-FEB6-58A7-F18EBEC58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C0CEE-C299-B24A-B623-8E7AAAA7C23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1863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6DF7DE-215C-0E16-556B-F179EFB93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EF29CA1-1C2E-6613-1204-B9AD8466F0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736DFA4-F600-878E-9A8E-D1D053AE9A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5C60870-7723-72B2-2FA2-7A4C8C967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5D1B0-8F13-8745-98FD-49F52E5757D7}" type="datetimeFigureOut">
              <a:rPr lang="fr-FR" smtClean="0"/>
              <a:t>14/11/2024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FB36A0F-CF06-CCF7-CA02-B860C0D25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3B67A05-E4C7-F95A-09E1-4F36A4E44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C0CEE-C299-B24A-B623-8E7AAAA7C23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8869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F20A2C-290A-DB1F-3C23-976755614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25627A1-D11B-8728-F85F-837E5108D3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9695537-C34B-DC6C-E501-3789EB66D1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82B3F5F-D5C9-E024-0D90-393971FAD0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F284CD8-7DD9-9795-A4F8-41E602E2E3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B7E03230-E718-8725-DAE9-158676E52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5D1B0-8F13-8745-98FD-49F52E5757D7}" type="datetimeFigureOut">
              <a:rPr lang="fr-FR" smtClean="0"/>
              <a:t>14/11/2024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BA947EEB-995B-61E0-2D57-774DF9622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9CD01E0-28A7-1EB2-DBC8-40281BAE1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C0CEE-C299-B24A-B623-8E7AAAA7C23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8742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99A063-4C1E-3B75-9C6E-4FE7D9CC7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6EA3D14-FBC2-91C9-50E3-A8A93FDF0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5D1B0-8F13-8745-98FD-49F52E5757D7}" type="datetimeFigureOut">
              <a:rPr lang="fr-FR" smtClean="0"/>
              <a:t>14/11/2024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C5EF5A7-88AF-8E93-1063-5FC44C187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E6A5B1B-EDDF-52E1-5C40-ACDBD6B7B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C0CEE-C299-B24A-B623-8E7AAAA7C23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78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F9A2D05-BC0C-3657-DF01-28BD96BAD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5D1B0-8F13-8745-98FD-49F52E5757D7}" type="datetimeFigureOut">
              <a:rPr lang="fr-FR" smtClean="0"/>
              <a:t>14/11/2024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624FCB9-DC3B-79B6-B883-3CEE1CB4B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3B9FCC8-E20A-4E9E-1B3B-B15F7664E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C0CEE-C299-B24A-B623-8E7AAAA7C23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1878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8A4BEE-7335-5BF2-0D73-87CDA8D0D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5F1F751-1F04-1ABE-A043-D71A4CD536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5931027-15A3-3099-DC9E-425CC33FCD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DC5C36C-3C5B-294B-5A85-1D21EE6B1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5D1B0-8F13-8745-98FD-49F52E5757D7}" type="datetimeFigureOut">
              <a:rPr lang="fr-FR" smtClean="0"/>
              <a:t>14/11/2024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132141A-7A61-783E-5B66-B659A8C3A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703DCE5-5B4F-E211-74D3-680CDE36E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C0CEE-C299-B24A-B623-8E7AAAA7C23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7724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7EAFF2-D0DA-E90A-ECFD-D0982BA21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7CFBC80-097D-3648-AEAF-B07124D3C2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A9520F7-C498-0A73-FB8E-0EDFDE899A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1ACA323-E3CE-DA0F-448C-C139431DE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5D1B0-8F13-8745-98FD-49F52E5757D7}" type="datetimeFigureOut">
              <a:rPr lang="fr-FR" smtClean="0"/>
              <a:t>14/11/2024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626AAD4-2A39-8071-17C2-DDF682FB2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3A4B961-CA05-65A1-0351-7F33B0330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C0CEE-C299-B24A-B623-8E7AAAA7C23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515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CCE524D-83C1-990F-A5FC-EA2D3CB04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C16D075-122C-2714-BADC-880C5E1001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F60FAD5-DEC2-524E-F9FF-C138DA2C01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AC5D1B0-8F13-8745-98FD-49F52E5757D7}" type="datetimeFigureOut">
              <a:rPr lang="fr-FR" smtClean="0"/>
              <a:t>14/11/2024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B6F9976-33C4-BB0B-8CB8-08F4F9F73D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13B175F-7C5A-E0A0-7D2F-7E31CFAF9D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1EC0CEE-C299-B24A-B623-8E7AAAA7C23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3781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410B0223-55AE-A4B1-DEA8-50B2B12DA050}"/>
              </a:ext>
            </a:extLst>
          </p:cNvPr>
          <p:cNvSpPr/>
          <p:nvPr/>
        </p:nvSpPr>
        <p:spPr>
          <a:xfrm>
            <a:off x="4596714" y="1112108"/>
            <a:ext cx="2771038" cy="69567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Serveur</a:t>
            </a:r>
          </a:p>
        </p:txBody>
      </p:sp>
      <p:sp>
        <p:nvSpPr>
          <p:cNvPr id="5" name="Cube 4">
            <a:extLst>
              <a:ext uri="{FF2B5EF4-FFF2-40B4-BE49-F238E27FC236}">
                <a16:creationId xmlns:a16="http://schemas.microsoft.com/office/drawing/2014/main" id="{D3F04D51-7C5C-DB9D-3F4A-BB3CACF3E3D2}"/>
              </a:ext>
            </a:extLst>
          </p:cNvPr>
          <p:cNvSpPr/>
          <p:nvPr/>
        </p:nvSpPr>
        <p:spPr>
          <a:xfrm>
            <a:off x="6821213" y="1460938"/>
            <a:ext cx="294289" cy="282784"/>
          </a:xfrm>
          <a:prstGeom prst="cub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Cylindre 5">
            <a:extLst>
              <a:ext uri="{FF2B5EF4-FFF2-40B4-BE49-F238E27FC236}">
                <a16:creationId xmlns:a16="http://schemas.microsoft.com/office/drawing/2014/main" id="{EBBE4784-252F-766E-03FA-F19798E05B68}"/>
              </a:ext>
            </a:extLst>
          </p:cNvPr>
          <p:cNvSpPr/>
          <p:nvPr/>
        </p:nvSpPr>
        <p:spPr>
          <a:xfrm>
            <a:off x="6989377" y="1330554"/>
            <a:ext cx="252250" cy="282784"/>
          </a:xfrm>
          <a:prstGeom prst="ca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5B8FD800-EA89-A38F-38DB-5C1FD68CBABE}"/>
              </a:ext>
            </a:extLst>
          </p:cNvPr>
          <p:cNvSpPr/>
          <p:nvPr/>
        </p:nvSpPr>
        <p:spPr>
          <a:xfrm>
            <a:off x="1261241" y="3762703"/>
            <a:ext cx="1902373" cy="662152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Client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05F88ADF-5BF1-0D7D-FBA9-FA0DB2C60659}"/>
              </a:ext>
            </a:extLst>
          </p:cNvPr>
          <p:cNvSpPr/>
          <p:nvPr/>
        </p:nvSpPr>
        <p:spPr>
          <a:xfrm>
            <a:off x="3894083" y="3762703"/>
            <a:ext cx="1902373" cy="662152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Client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FE171BB1-A8B1-5312-7932-FCA780367A44}"/>
              </a:ext>
            </a:extLst>
          </p:cNvPr>
          <p:cNvSpPr/>
          <p:nvPr/>
        </p:nvSpPr>
        <p:spPr>
          <a:xfrm>
            <a:off x="6395546" y="3762703"/>
            <a:ext cx="1902373" cy="662152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Client</a:t>
            </a: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62245D02-9061-D788-D945-0DD0852FB91C}"/>
              </a:ext>
            </a:extLst>
          </p:cNvPr>
          <p:cNvSpPr/>
          <p:nvPr/>
        </p:nvSpPr>
        <p:spPr>
          <a:xfrm>
            <a:off x="8897009" y="3762703"/>
            <a:ext cx="1902373" cy="662152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Client</a:t>
            </a:r>
          </a:p>
        </p:txBody>
      </p: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17C331C5-40BE-BC86-EE7B-3CDAFCC08931}"/>
              </a:ext>
            </a:extLst>
          </p:cNvPr>
          <p:cNvCxnSpPr/>
          <p:nvPr/>
        </p:nvCxnSpPr>
        <p:spPr>
          <a:xfrm flipV="1">
            <a:off x="2554014" y="1807779"/>
            <a:ext cx="2764220" cy="1954924"/>
          </a:xfrm>
          <a:prstGeom prst="straightConnector1">
            <a:avLst/>
          </a:prstGeom>
          <a:ln w="539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Sourire 13">
            <a:extLst>
              <a:ext uri="{FF2B5EF4-FFF2-40B4-BE49-F238E27FC236}">
                <a16:creationId xmlns:a16="http://schemas.microsoft.com/office/drawing/2014/main" id="{5D49337B-05D8-0673-1339-E864D2BED083}"/>
              </a:ext>
            </a:extLst>
          </p:cNvPr>
          <p:cNvSpPr/>
          <p:nvPr/>
        </p:nvSpPr>
        <p:spPr>
          <a:xfrm>
            <a:off x="1718441" y="5065986"/>
            <a:ext cx="987972" cy="966952"/>
          </a:xfrm>
          <a:prstGeom prst="smileyFac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E262243C-8530-178D-0745-CEDEE1DF12A4}"/>
              </a:ext>
            </a:extLst>
          </p:cNvPr>
          <p:cNvCxnSpPr>
            <a:cxnSpLocks/>
            <a:stCxn id="14" idx="0"/>
            <a:endCxn id="7" idx="2"/>
          </p:cNvCxnSpPr>
          <p:nvPr/>
        </p:nvCxnSpPr>
        <p:spPr>
          <a:xfrm flipV="1">
            <a:off x="2212427" y="4424855"/>
            <a:ext cx="1" cy="641131"/>
          </a:xfrm>
          <a:prstGeom prst="straightConnector1">
            <a:avLst/>
          </a:prstGeom>
          <a:ln w="539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ZoneTexte 17">
            <a:extLst>
              <a:ext uri="{FF2B5EF4-FFF2-40B4-BE49-F238E27FC236}">
                <a16:creationId xmlns:a16="http://schemas.microsoft.com/office/drawing/2014/main" id="{C92D2423-2B58-53C4-9887-1485DA49A0E1}"/>
              </a:ext>
            </a:extLst>
          </p:cNvPr>
          <p:cNvSpPr txBox="1"/>
          <p:nvPr/>
        </p:nvSpPr>
        <p:spPr>
          <a:xfrm>
            <a:off x="486005" y="4560754"/>
            <a:ext cx="1500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1. Interaction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AC2D8DBF-BA84-DD01-0BD6-0E58C4C744C2}"/>
              </a:ext>
            </a:extLst>
          </p:cNvPr>
          <p:cNvSpPr txBox="1"/>
          <p:nvPr/>
        </p:nvSpPr>
        <p:spPr>
          <a:xfrm>
            <a:off x="1273455" y="1965916"/>
            <a:ext cx="29527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2. Message de modification </a:t>
            </a:r>
          </a:p>
          <a:p>
            <a:r>
              <a:rPr lang="fr-FR" dirty="0"/>
              <a:t>du state (commande)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C465A70E-692C-DE48-64A2-0268EF0739ED}"/>
              </a:ext>
            </a:extLst>
          </p:cNvPr>
          <p:cNvSpPr txBox="1"/>
          <p:nvPr/>
        </p:nvSpPr>
        <p:spPr>
          <a:xfrm>
            <a:off x="7535916" y="1035362"/>
            <a:ext cx="3017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3. Le state du jeu est modifié</a:t>
            </a:r>
          </a:p>
        </p:txBody>
      </p: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132D7DBC-6A34-3ED2-C631-6D44AA542A3E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3039762" y="1807779"/>
            <a:ext cx="2942471" cy="1954924"/>
          </a:xfrm>
          <a:prstGeom prst="straightConnector1">
            <a:avLst/>
          </a:prstGeom>
          <a:ln w="539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C3996B55-FD74-4AE5-4840-F6CD366980C7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 flipH="1">
            <a:off x="4845270" y="1807779"/>
            <a:ext cx="1136963" cy="1954924"/>
          </a:xfrm>
          <a:prstGeom prst="straightConnector1">
            <a:avLst/>
          </a:prstGeom>
          <a:ln w="539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8EC26E1C-8645-4505-B805-F5BC019902B4}"/>
              </a:ext>
            </a:extLst>
          </p:cNvPr>
          <p:cNvCxnSpPr>
            <a:cxnSpLocks/>
            <a:stCxn id="4" idx="2"/>
            <a:endCxn id="9" idx="0"/>
          </p:cNvCxnSpPr>
          <p:nvPr/>
        </p:nvCxnSpPr>
        <p:spPr>
          <a:xfrm>
            <a:off x="5982233" y="1807779"/>
            <a:ext cx="1364500" cy="1954924"/>
          </a:xfrm>
          <a:prstGeom prst="straightConnector1">
            <a:avLst/>
          </a:prstGeom>
          <a:ln w="539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7B892979-F117-5870-C12A-2CA69886E106}"/>
              </a:ext>
            </a:extLst>
          </p:cNvPr>
          <p:cNvCxnSpPr>
            <a:cxnSpLocks/>
            <a:stCxn id="4" idx="2"/>
            <a:endCxn id="10" idx="0"/>
          </p:cNvCxnSpPr>
          <p:nvPr/>
        </p:nvCxnSpPr>
        <p:spPr>
          <a:xfrm>
            <a:off x="5982233" y="1807779"/>
            <a:ext cx="3865963" cy="1954924"/>
          </a:xfrm>
          <a:prstGeom prst="straightConnector1">
            <a:avLst/>
          </a:prstGeom>
          <a:ln w="539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ZoneTexte 32">
            <a:extLst>
              <a:ext uri="{FF2B5EF4-FFF2-40B4-BE49-F238E27FC236}">
                <a16:creationId xmlns:a16="http://schemas.microsoft.com/office/drawing/2014/main" id="{8694ED78-95BE-A4A0-2698-B64D0DF36E2F}"/>
              </a:ext>
            </a:extLst>
          </p:cNvPr>
          <p:cNvSpPr txBox="1"/>
          <p:nvPr/>
        </p:nvSpPr>
        <p:spPr>
          <a:xfrm>
            <a:off x="8672071" y="2203775"/>
            <a:ext cx="35592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4. Le state est envoyé </a:t>
            </a:r>
          </a:p>
          <a:p>
            <a:r>
              <a:rPr lang="fr-FR" dirty="0"/>
              <a:t>à tous les clients (y compris</a:t>
            </a:r>
          </a:p>
          <a:p>
            <a:r>
              <a:rPr lang="fr-FR" dirty="0"/>
              <a:t>celui qui a effectué la commande)</a:t>
            </a:r>
          </a:p>
        </p:txBody>
      </p:sp>
    </p:spTree>
    <p:extLst>
      <p:ext uri="{BB962C8B-B14F-4D97-AF65-F5344CB8AC3E}">
        <p14:creationId xmlns:p14="http://schemas.microsoft.com/office/powerpoint/2010/main" val="63190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DF00D243-881A-9351-1B86-FA1DF099A4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578408"/>
            <a:ext cx="7772400" cy="5701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76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79476849-9BDC-B9B8-65B9-AF1F81ECEA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2007" y="0"/>
            <a:ext cx="588798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821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4C4B15-EFA8-FC1B-4B1C-51F8CEF1B7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9EC05325-8DE6-50AD-72D6-0E2CF2F0C241}"/>
              </a:ext>
            </a:extLst>
          </p:cNvPr>
          <p:cNvSpPr/>
          <p:nvPr/>
        </p:nvSpPr>
        <p:spPr>
          <a:xfrm>
            <a:off x="4596714" y="1112108"/>
            <a:ext cx="2771038" cy="69567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Serveur</a:t>
            </a:r>
          </a:p>
        </p:txBody>
      </p:sp>
      <p:sp>
        <p:nvSpPr>
          <p:cNvPr id="5" name="Cube 4">
            <a:extLst>
              <a:ext uri="{FF2B5EF4-FFF2-40B4-BE49-F238E27FC236}">
                <a16:creationId xmlns:a16="http://schemas.microsoft.com/office/drawing/2014/main" id="{1A576716-25F0-F935-6637-81038E3382E0}"/>
              </a:ext>
            </a:extLst>
          </p:cNvPr>
          <p:cNvSpPr/>
          <p:nvPr/>
        </p:nvSpPr>
        <p:spPr>
          <a:xfrm>
            <a:off x="6821213" y="1460938"/>
            <a:ext cx="294289" cy="282784"/>
          </a:xfrm>
          <a:prstGeom prst="cub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Cylindre 5">
            <a:extLst>
              <a:ext uri="{FF2B5EF4-FFF2-40B4-BE49-F238E27FC236}">
                <a16:creationId xmlns:a16="http://schemas.microsoft.com/office/drawing/2014/main" id="{2947F648-9248-610C-8704-A6F63CF1AC1C}"/>
              </a:ext>
            </a:extLst>
          </p:cNvPr>
          <p:cNvSpPr/>
          <p:nvPr/>
        </p:nvSpPr>
        <p:spPr>
          <a:xfrm>
            <a:off x="6989377" y="1330554"/>
            <a:ext cx="252250" cy="282784"/>
          </a:xfrm>
          <a:prstGeom prst="ca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4165D89E-827E-810D-7512-5E4A1D7AB6C6}"/>
              </a:ext>
            </a:extLst>
          </p:cNvPr>
          <p:cNvSpPr/>
          <p:nvPr/>
        </p:nvSpPr>
        <p:spPr>
          <a:xfrm>
            <a:off x="1261241" y="3762703"/>
            <a:ext cx="1902373" cy="662152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Client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426C1B17-9FB2-66B3-42DD-990FB04BDA9F}"/>
              </a:ext>
            </a:extLst>
          </p:cNvPr>
          <p:cNvSpPr/>
          <p:nvPr/>
        </p:nvSpPr>
        <p:spPr>
          <a:xfrm>
            <a:off x="3894083" y="3762703"/>
            <a:ext cx="1902373" cy="662152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Client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215A3201-175F-2E1B-DDF9-799E5F593232}"/>
              </a:ext>
            </a:extLst>
          </p:cNvPr>
          <p:cNvSpPr/>
          <p:nvPr/>
        </p:nvSpPr>
        <p:spPr>
          <a:xfrm>
            <a:off x="6395546" y="3762703"/>
            <a:ext cx="1902373" cy="662152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Client</a:t>
            </a: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8B0BF3BE-56A0-AC07-B0DF-2B97F4B93A65}"/>
              </a:ext>
            </a:extLst>
          </p:cNvPr>
          <p:cNvSpPr/>
          <p:nvPr/>
        </p:nvSpPr>
        <p:spPr>
          <a:xfrm>
            <a:off x="8897009" y="3762703"/>
            <a:ext cx="1902373" cy="662152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Client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9CEE8445-F207-FD37-4A1F-BB5DA461622E}"/>
              </a:ext>
            </a:extLst>
          </p:cNvPr>
          <p:cNvSpPr txBox="1"/>
          <p:nvPr/>
        </p:nvSpPr>
        <p:spPr>
          <a:xfrm>
            <a:off x="7514831" y="895182"/>
            <a:ext cx="35094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fr-FR" dirty="0"/>
              <a:t>Le state du jeu est mise à jour </a:t>
            </a:r>
            <a:br>
              <a:rPr lang="fr-FR" dirty="0"/>
            </a:br>
            <a:r>
              <a:rPr lang="fr-FR" dirty="0"/>
              <a:t>(ex. un objet bouge)</a:t>
            </a:r>
          </a:p>
        </p:txBody>
      </p: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2A1637AA-D6FA-2760-E47E-8476D0991B41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3039762" y="1807779"/>
            <a:ext cx="2942471" cy="1954924"/>
          </a:xfrm>
          <a:prstGeom prst="straightConnector1">
            <a:avLst/>
          </a:prstGeom>
          <a:ln w="539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AB24555D-66A7-3ADA-C507-531555203029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 flipH="1">
            <a:off x="4845270" y="1807779"/>
            <a:ext cx="1136963" cy="1954924"/>
          </a:xfrm>
          <a:prstGeom prst="straightConnector1">
            <a:avLst/>
          </a:prstGeom>
          <a:ln w="539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B8BCFB8E-A980-518F-AB8C-EF46787B1374}"/>
              </a:ext>
            </a:extLst>
          </p:cNvPr>
          <p:cNvCxnSpPr>
            <a:cxnSpLocks/>
            <a:stCxn id="4" idx="2"/>
            <a:endCxn id="9" idx="0"/>
          </p:cNvCxnSpPr>
          <p:nvPr/>
        </p:nvCxnSpPr>
        <p:spPr>
          <a:xfrm>
            <a:off x="5982233" y="1807779"/>
            <a:ext cx="1364500" cy="1954924"/>
          </a:xfrm>
          <a:prstGeom prst="straightConnector1">
            <a:avLst/>
          </a:prstGeom>
          <a:ln w="539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29C474A3-A129-1CA8-12CB-1E9D050F3375}"/>
              </a:ext>
            </a:extLst>
          </p:cNvPr>
          <p:cNvCxnSpPr>
            <a:cxnSpLocks/>
            <a:stCxn id="4" idx="2"/>
            <a:endCxn id="10" idx="0"/>
          </p:cNvCxnSpPr>
          <p:nvPr/>
        </p:nvCxnSpPr>
        <p:spPr>
          <a:xfrm>
            <a:off x="5982233" y="1807779"/>
            <a:ext cx="3865963" cy="1954924"/>
          </a:xfrm>
          <a:prstGeom prst="straightConnector1">
            <a:avLst/>
          </a:prstGeom>
          <a:ln w="539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ZoneTexte 32">
            <a:extLst>
              <a:ext uri="{FF2B5EF4-FFF2-40B4-BE49-F238E27FC236}">
                <a16:creationId xmlns:a16="http://schemas.microsoft.com/office/drawing/2014/main" id="{9CAE2281-EFDD-570D-AE18-A8C4B6F7FF56}"/>
              </a:ext>
            </a:extLst>
          </p:cNvPr>
          <p:cNvSpPr txBox="1"/>
          <p:nvPr/>
        </p:nvSpPr>
        <p:spPr>
          <a:xfrm>
            <a:off x="8297919" y="1896839"/>
            <a:ext cx="28231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2. Le state est envoyé </a:t>
            </a:r>
          </a:p>
          <a:p>
            <a:r>
              <a:rPr lang="fr-FR" dirty="0"/>
              <a:t>à tous les clients</a:t>
            </a:r>
          </a:p>
          <a:p>
            <a:r>
              <a:rPr lang="fr-FR" dirty="0"/>
              <a:t>(X fois par second)</a:t>
            </a:r>
          </a:p>
        </p:txBody>
      </p:sp>
      <p:sp>
        <p:nvSpPr>
          <p:cNvPr id="2" name="Cube 1">
            <a:extLst>
              <a:ext uri="{FF2B5EF4-FFF2-40B4-BE49-F238E27FC236}">
                <a16:creationId xmlns:a16="http://schemas.microsoft.com/office/drawing/2014/main" id="{258EBCFC-5D34-6DF4-87CE-3CF663E817F8}"/>
              </a:ext>
            </a:extLst>
          </p:cNvPr>
          <p:cNvSpPr/>
          <p:nvPr/>
        </p:nvSpPr>
        <p:spPr>
          <a:xfrm>
            <a:off x="2625882" y="4033628"/>
            <a:ext cx="294289" cy="282784"/>
          </a:xfrm>
          <a:prstGeom prst="cub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Cylindre 2">
            <a:extLst>
              <a:ext uri="{FF2B5EF4-FFF2-40B4-BE49-F238E27FC236}">
                <a16:creationId xmlns:a16="http://schemas.microsoft.com/office/drawing/2014/main" id="{A996E023-7A8E-D1C4-1905-F1FE651A4732}"/>
              </a:ext>
            </a:extLst>
          </p:cNvPr>
          <p:cNvSpPr/>
          <p:nvPr/>
        </p:nvSpPr>
        <p:spPr>
          <a:xfrm>
            <a:off x="2794046" y="3903244"/>
            <a:ext cx="252250" cy="282784"/>
          </a:xfrm>
          <a:prstGeom prst="ca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Cube 15">
            <a:extLst>
              <a:ext uri="{FF2B5EF4-FFF2-40B4-BE49-F238E27FC236}">
                <a16:creationId xmlns:a16="http://schemas.microsoft.com/office/drawing/2014/main" id="{C4571B55-248B-4526-CEC6-46E0AF3F4968}"/>
              </a:ext>
            </a:extLst>
          </p:cNvPr>
          <p:cNvSpPr/>
          <p:nvPr/>
        </p:nvSpPr>
        <p:spPr>
          <a:xfrm>
            <a:off x="5237987" y="4033628"/>
            <a:ext cx="294289" cy="282784"/>
          </a:xfrm>
          <a:prstGeom prst="cub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Cylindre 16">
            <a:extLst>
              <a:ext uri="{FF2B5EF4-FFF2-40B4-BE49-F238E27FC236}">
                <a16:creationId xmlns:a16="http://schemas.microsoft.com/office/drawing/2014/main" id="{70DB343E-A9F6-F782-A9DA-CC049BBD63BB}"/>
              </a:ext>
            </a:extLst>
          </p:cNvPr>
          <p:cNvSpPr/>
          <p:nvPr/>
        </p:nvSpPr>
        <p:spPr>
          <a:xfrm>
            <a:off x="5406151" y="3903244"/>
            <a:ext cx="252250" cy="282784"/>
          </a:xfrm>
          <a:prstGeom prst="ca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Cube 21">
            <a:extLst>
              <a:ext uri="{FF2B5EF4-FFF2-40B4-BE49-F238E27FC236}">
                <a16:creationId xmlns:a16="http://schemas.microsoft.com/office/drawing/2014/main" id="{5EBB932E-09EE-21E2-F87B-536F0834FDA9}"/>
              </a:ext>
            </a:extLst>
          </p:cNvPr>
          <p:cNvSpPr/>
          <p:nvPr/>
        </p:nvSpPr>
        <p:spPr>
          <a:xfrm>
            <a:off x="7787597" y="4028969"/>
            <a:ext cx="294289" cy="282784"/>
          </a:xfrm>
          <a:prstGeom prst="cub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Cylindre 22">
            <a:extLst>
              <a:ext uri="{FF2B5EF4-FFF2-40B4-BE49-F238E27FC236}">
                <a16:creationId xmlns:a16="http://schemas.microsoft.com/office/drawing/2014/main" id="{73EB2D27-DA8C-3135-66D0-E3ECF4E38043}"/>
              </a:ext>
            </a:extLst>
          </p:cNvPr>
          <p:cNvSpPr/>
          <p:nvPr/>
        </p:nvSpPr>
        <p:spPr>
          <a:xfrm>
            <a:off x="7955761" y="3898585"/>
            <a:ext cx="252250" cy="282784"/>
          </a:xfrm>
          <a:prstGeom prst="ca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Cube 24">
            <a:extLst>
              <a:ext uri="{FF2B5EF4-FFF2-40B4-BE49-F238E27FC236}">
                <a16:creationId xmlns:a16="http://schemas.microsoft.com/office/drawing/2014/main" id="{8E9CE733-317A-56CF-F7DF-27097A43D581}"/>
              </a:ext>
            </a:extLst>
          </p:cNvPr>
          <p:cNvSpPr/>
          <p:nvPr/>
        </p:nvSpPr>
        <p:spPr>
          <a:xfrm>
            <a:off x="10287781" y="4039977"/>
            <a:ext cx="294289" cy="282784"/>
          </a:xfrm>
          <a:prstGeom prst="cub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Cylindre 25">
            <a:extLst>
              <a:ext uri="{FF2B5EF4-FFF2-40B4-BE49-F238E27FC236}">
                <a16:creationId xmlns:a16="http://schemas.microsoft.com/office/drawing/2014/main" id="{156FDE05-4E92-E340-6A62-F7FA97728370}"/>
              </a:ext>
            </a:extLst>
          </p:cNvPr>
          <p:cNvSpPr/>
          <p:nvPr/>
        </p:nvSpPr>
        <p:spPr>
          <a:xfrm>
            <a:off x="10455945" y="3909593"/>
            <a:ext cx="252250" cy="282784"/>
          </a:xfrm>
          <a:prstGeom prst="ca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6F9A0BC1-2A39-351A-6644-2777725389F3}"/>
              </a:ext>
            </a:extLst>
          </p:cNvPr>
          <p:cNvSpPr txBox="1"/>
          <p:nvPr/>
        </p:nvSpPr>
        <p:spPr>
          <a:xfrm>
            <a:off x="4596714" y="4780181"/>
            <a:ext cx="38799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3. Chaque client met à jour son state,</a:t>
            </a:r>
            <a:br>
              <a:rPr lang="fr-FR" dirty="0"/>
            </a:br>
            <a:r>
              <a:rPr lang="fr-FR" dirty="0"/>
              <a:t>et dessine la scène à l’écran</a:t>
            </a:r>
          </a:p>
        </p:txBody>
      </p:sp>
    </p:spTree>
    <p:extLst>
      <p:ext uri="{BB962C8B-B14F-4D97-AF65-F5344CB8AC3E}">
        <p14:creationId xmlns:p14="http://schemas.microsoft.com/office/powerpoint/2010/main" val="6137036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92583E-637B-431E-8F0A-81B70DAA8E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9D776AB2-2445-32AF-8614-116B3CAD09C2}"/>
              </a:ext>
            </a:extLst>
          </p:cNvPr>
          <p:cNvSpPr/>
          <p:nvPr/>
        </p:nvSpPr>
        <p:spPr>
          <a:xfrm>
            <a:off x="4596714" y="1112108"/>
            <a:ext cx="2771038" cy="69567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Serveur</a:t>
            </a:r>
          </a:p>
        </p:txBody>
      </p:sp>
      <p:sp>
        <p:nvSpPr>
          <p:cNvPr id="5" name="Cube 4">
            <a:extLst>
              <a:ext uri="{FF2B5EF4-FFF2-40B4-BE49-F238E27FC236}">
                <a16:creationId xmlns:a16="http://schemas.microsoft.com/office/drawing/2014/main" id="{E520B8C1-A30B-1F9A-CC75-8D0007E1B4A8}"/>
              </a:ext>
            </a:extLst>
          </p:cNvPr>
          <p:cNvSpPr/>
          <p:nvPr/>
        </p:nvSpPr>
        <p:spPr>
          <a:xfrm>
            <a:off x="6821213" y="1460938"/>
            <a:ext cx="294289" cy="282784"/>
          </a:xfrm>
          <a:prstGeom prst="cub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Cylindre 5">
            <a:extLst>
              <a:ext uri="{FF2B5EF4-FFF2-40B4-BE49-F238E27FC236}">
                <a16:creationId xmlns:a16="http://schemas.microsoft.com/office/drawing/2014/main" id="{34605C1F-F49B-1264-06CF-3CBE9E0A67B1}"/>
              </a:ext>
            </a:extLst>
          </p:cNvPr>
          <p:cNvSpPr/>
          <p:nvPr/>
        </p:nvSpPr>
        <p:spPr>
          <a:xfrm>
            <a:off x="6989377" y="1330554"/>
            <a:ext cx="252250" cy="282784"/>
          </a:xfrm>
          <a:prstGeom prst="ca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797DA946-4C27-A54E-33F1-39F750DA74DD}"/>
              </a:ext>
            </a:extLst>
          </p:cNvPr>
          <p:cNvSpPr/>
          <p:nvPr/>
        </p:nvSpPr>
        <p:spPr>
          <a:xfrm>
            <a:off x="1261241" y="3762703"/>
            <a:ext cx="1902373" cy="662152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Client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5743BA2D-E9C6-2896-1436-B25F343925C2}"/>
              </a:ext>
            </a:extLst>
          </p:cNvPr>
          <p:cNvSpPr/>
          <p:nvPr/>
        </p:nvSpPr>
        <p:spPr>
          <a:xfrm>
            <a:off x="3894083" y="3762703"/>
            <a:ext cx="1902373" cy="662152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Client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117E18BA-48B7-DB93-4776-67D3277CB97E}"/>
              </a:ext>
            </a:extLst>
          </p:cNvPr>
          <p:cNvSpPr/>
          <p:nvPr/>
        </p:nvSpPr>
        <p:spPr>
          <a:xfrm>
            <a:off x="6395546" y="3762703"/>
            <a:ext cx="1902373" cy="662152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Client</a:t>
            </a: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040A00BA-FE62-74F5-322C-A21AA5A1C0D7}"/>
              </a:ext>
            </a:extLst>
          </p:cNvPr>
          <p:cNvSpPr/>
          <p:nvPr/>
        </p:nvSpPr>
        <p:spPr>
          <a:xfrm>
            <a:off x="8897009" y="3762703"/>
            <a:ext cx="1902373" cy="662152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Client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566EA411-A707-F6F5-E834-09B346049F31}"/>
              </a:ext>
            </a:extLst>
          </p:cNvPr>
          <p:cNvSpPr txBox="1"/>
          <p:nvPr/>
        </p:nvSpPr>
        <p:spPr>
          <a:xfrm>
            <a:off x="7514831" y="895182"/>
            <a:ext cx="35094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fr-FR" dirty="0"/>
              <a:t>Le state du jeu est mise à jour </a:t>
            </a:r>
            <a:br>
              <a:rPr lang="fr-FR" dirty="0"/>
            </a:br>
            <a:r>
              <a:rPr lang="fr-FR" dirty="0"/>
              <a:t>(ex. un objet bouge)</a:t>
            </a:r>
          </a:p>
        </p:txBody>
      </p: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F71FB71C-1849-94DB-51A1-2EB48040DF29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3039762" y="1807779"/>
            <a:ext cx="2942471" cy="1954924"/>
          </a:xfrm>
          <a:prstGeom prst="straightConnector1">
            <a:avLst/>
          </a:prstGeom>
          <a:ln w="539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B2F9E128-C44E-A84B-DC4D-7090401B016A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 flipH="1">
            <a:off x="4845270" y="1807779"/>
            <a:ext cx="1136963" cy="1954924"/>
          </a:xfrm>
          <a:prstGeom prst="straightConnector1">
            <a:avLst/>
          </a:prstGeom>
          <a:ln w="539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827B0678-8FFB-62F4-3327-905188A8D9E5}"/>
              </a:ext>
            </a:extLst>
          </p:cNvPr>
          <p:cNvCxnSpPr>
            <a:cxnSpLocks/>
            <a:stCxn id="4" idx="2"/>
            <a:endCxn id="9" idx="0"/>
          </p:cNvCxnSpPr>
          <p:nvPr/>
        </p:nvCxnSpPr>
        <p:spPr>
          <a:xfrm>
            <a:off x="5982233" y="1807779"/>
            <a:ext cx="1364500" cy="1954924"/>
          </a:xfrm>
          <a:prstGeom prst="straightConnector1">
            <a:avLst/>
          </a:prstGeom>
          <a:ln w="539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8BE14A86-1F28-5905-9FEA-A0929574C3F0}"/>
              </a:ext>
            </a:extLst>
          </p:cNvPr>
          <p:cNvCxnSpPr>
            <a:cxnSpLocks/>
            <a:stCxn id="4" idx="2"/>
            <a:endCxn id="10" idx="0"/>
          </p:cNvCxnSpPr>
          <p:nvPr/>
        </p:nvCxnSpPr>
        <p:spPr>
          <a:xfrm>
            <a:off x="5982233" y="1807779"/>
            <a:ext cx="3865963" cy="1954924"/>
          </a:xfrm>
          <a:prstGeom prst="straightConnector1">
            <a:avLst/>
          </a:prstGeom>
          <a:ln w="539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ZoneTexte 32">
            <a:extLst>
              <a:ext uri="{FF2B5EF4-FFF2-40B4-BE49-F238E27FC236}">
                <a16:creationId xmlns:a16="http://schemas.microsoft.com/office/drawing/2014/main" id="{480195EC-B6B2-1830-7B68-1CE235977CCB}"/>
              </a:ext>
            </a:extLst>
          </p:cNvPr>
          <p:cNvSpPr txBox="1"/>
          <p:nvPr/>
        </p:nvSpPr>
        <p:spPr>
          <a:xfrm>
            <a:off x="8297919" y="1896839"/>
            <a:ext cx="28231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2. Le state est envoyé </a:t>
            </a:r>
          </a:p>
          <a:p>
            <a:r>
              <a:rPr lang="fr-FR" dirty="0"/>
              <a:t>à tous les clients</a:t>
            </a:r>
          </a:p>
          <a:p>
            <a:r>
              <a:rPr lang="fr-FR" dirty="0"/>
              <a:t>(X fois par second)</a:t>
            </a:r>
          </a:p>
        </p:txBody>
      </p:sp>
      <p:sp>
        <p:nvSpPr>
          <p:cNvPr id="2" name="Cube 1">
            <a:extLst>
              <a:ext uri="{FF2B5EF4-FFF2-40B4-BE49-F238E27FC236}">
                <a16:creationId xmlns:a16="http://schemas.microsoft.com/office/drawing/2014/main" id="{68489F0D-1EFF-60A2-AA3B-2ECA444CDD0B}"/>
              </a:ext>
            </a:extLst>
          </p:cNvPr>
          <p:cNvSpPr/>
          <p:nvPr/>
        </p:nvSpPr>
        <p:spPr>
          <a:xfrm>
            <a:off x="2625882" y="4033628"/>
            <a:ext cx="294289" cy="282784"/>
          </a:xfrm>
          <a:prstGeom prst="cub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Cylindre 2">
            <a:extLst>
              <a:ext uri="{FF2B5EF4-FFF2-40B4-BE49-F238E27FC236}">
                <a16:creationId xmlns:a16="http://schemas.microsoft.com/office/drawing/2014/main" id="{DA40DBD1-75FF-A506-EAF2-8710F4ABD46F}"/>
              </a:ext>
            </a:extLst>
          </p:cNvPr>
          <p:cNvSpPr/>
          <p:nvPr/>
        </p:nvSpPr>
        <p:spPr>
          <a:xfrm>
            <a:off x="2794046" y="3903244"/>
            <a:ext cx="252250" cy="282784"/>
          </a:xfrm>
          <a:prstGeom prst="ca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Cube 15">
            <a:extLst>
              <a:ext uri="{FF2B5EF4-FFF2-40B4-BE49-F238E27FC236}">
                <a16:creationId xmlns:a16="http://schemas.microsoft.com/office/drawing/2014/main" id="{DFEF4A48-E05B-212E-14C5-737591B6871F}"/>
              </a:ext>
            </a:extLst>
          </p:cNvPr>
          <p:cNvSpPr/>
          <p:nvPr/>
        </p:nvSpPr>
        <p:spPr>
          <a:xfrm>
            <a:off x="5237987" y="4033628"/>
            <a:ext cx="294289" cy="282784"/>
          </a:xfrm>
          <a:prstGeom prst="cub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Cylindre 16">
            <a:extLst>
              <a:ext uri="{FF2B5EF4-FFF2-40B4-BE49-F238E27FC236}">
                <a16:creationId xmlns:a16="http://schemas.microsoft.com/office/drawing/2014/main" id="{901AE5AA-1994-DAAF-F3A1-D75DCBEEDD0C}"/>
              </a:ext>
            </a:extLst>
          </p:cNvPr>
          <p:cNvSpPr/>
          <p:nvPr/>
        </p:nvSpPr>
        <p:spPr>
          <a:xfrm>
            <a:off x="5406151" y="3903244"/>
            <a:ext cx="252250" cy="282784"/>
          </a:xfrm>
          <a:prstGeom prst="ca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Cube 21">
            <a:extLst>
              <a:ext uri="{FF2B5EF4-FFF2-40B4-BE49-F238E27FC236}">
                <a16:creationId xmlns:a16="http://schemas.microsoft.com/office/drawing/2014/main" id="{E0F52F29-0A8C-5684-6243-74E6C3BEFBD6}"/>
              </a:ext>
            </a:extLst>
          </p:cNvPr>
          <p:cNvSpPr/>
          <p:nvPr/>
        </p:nvSpPr>
        <p:spPr>
          <a:xfrm>
            <a:off x="7787597" y="4028969"/>
            <a:ext cx="294289" cy="282784"/>
          </a:xfrm>
          <a:prstGeom prst="cub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Cylindre 22">
            <a:extLst>
              <a:ext uri="{FF2B5EF4-FFF2-40B4-BE49-F238E27FC236}">
                <a16:creationId xmlns:a16="http://schemas.microsoft.com/office/drawing/2014/main" id="{179D5D5C-39B2-0D38-FD97-EE9709182370}"/>
              </a:ext>
            </a:extLst>
          </p:cNvPr>
          <p:cNvSpPr/>
          <p:nvPr/>
        </p:nvSpPr>
        <p:spPr>
          <a:xfrm>
            <a:off x="7955761" y="3898585"/>
            <a:ext cx="252250" cy="282784"/>
          </a:xfrm>
          <a:prstGeom prst="ca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Cube 24">
            <a:extLst>
              <a:ext uri="{FF2B5EF4-FFF2-40B4-BE49-F238E27FC236}">
                <a16:creationId xmlns:a16="http://schemas.microsoft.com/office/drawing/2014/main" id="{E07A9DA6-C57E-45F4-7F47-4DFC5E0259E0}"/>
              </a:ext>
            </a:extLst>
          </p:cNvPr>
          <p:cNvSpPr/>
          <p:nvPr/>
        </p:nvSpPr>
        <p:spPr>
          <a:xfrm>
            <a:off x="10287781" y="4039977"/>
            <a:ext cx="294289" cy="282784"/>
          </a:xfrm>
          <a:prstGeom prst="cub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Cylindre 25">
            <a:extLst>
              <a:ext uri="{FF2B5EF4-FFF2-40B4-BE49-F238E27FC236}">
                <a16:creationId xmlns:a16="http://schemas.microsoft.com/office/drawing/2014/main" id="{80CBAB56-6635-FFE9-E4E6-66569D69C414}"/>
              </a:ext>
            </a:extLst>
          </p:cNvPr>
          <p:cNvSpPr/>
          <p:nvPr/>
        </p:nvSpPr>
        <p:spPr>
          <a:xfrm>
            <a:off x="10455945" y="3909593"/>
            <a:ext cx="252250" cy="282784"/>
          </a:xfrm>
          <a:prstGeom prst="ca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68ACA722-DE98-DE01-9BC4-2A82B4F82FF6}"/>
              </a:ext>
            </a:extLst>
          </p:cNvPr>
          <p:cNvSpPr txBox="1"/>
          <p:nvPr/>
        </p:nvSpPr>
        <p:spPr>
          <a:xfrm>
            <a:off x="4596714" y="4780181"/>
            <a:ext cx="38799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3. Chaque client met à jour son state,</a:t>
            </a:r>
            <a:br>
              <a:rPr lang="fr-FR" dirty="0"/>
            </a:br>
            <a:r>
              <a:rPr lang="fr-FR" dirty="0"/>
              <a:t>et rend la scène à l’écran</a:t>
            </a:r>
          </a:p>
        </p:txBody>
      </p:sp>
    </p:spTree>
    <p:extLst>
      <p:ext uri="{BB962C8B-B14F-4D97-AF65-F5344CB8AC3E}">
        <p14:creationId xmlns:p14="http://schemas.microsoft.com/office/powerpoint/2010/main" val="27891635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ABF7C3-F821-821D-8A2D-DB8F10C523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4280464E-34B5-2AA0-40AA-1ED02FE6D957}"/>
              </a:ext>
            </a:extLst>
          </p:cNvPr>
          <p:cNvSpPr/>
          <p:nvPr/>
        </p:nvSpPr>
        <p:spPr>
          <a:xfrm>
            <a:off x="4797970" y="1127885"/>
            <a:ext cx="2771038" cy="69567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Serveur</a:t>
            </a:r>
          </a:p>
        </p:txBody>
      </p:sp>
      <p:sp>
        <p:nvSpPr>
          <p:cNvPr id="5" name="Cube 4">
            <a:extLst>
              <a:ext uri="{FF2B5EF4-FFF2-40B4-BE49-F238E27FC236}">
                <a16:creationId xmlns:a16="http://schemas.microsoft.com/office/drawing/2014/main" id="{61D635D9-94B6-40C9-B6FE-BB49AF5E4E8B}"/>
              </a:ext>
            </a:extLst>
          </p:cNvPr>
          <p:cNvSpPr/>
          <p:nvPr/>
        </p:nvSpPr>
        <p:spPr>
          <a:xfrm>
            <a:off x="6821213" y="1460938"/>
            <a:ext cx="294289" cy="282784"/>
          </a:xfrm>
          <a:prstGeom prst="cub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Cylindre 5">
            <a:extLst>
              <a:ext uri="{FF2B5EF4-FFF2-40B4-BE49-F238E27FC236}">
                <a16:creationId xmlns:a16="http://schemas.microsoft.com/office/drawing/2014/main" id="{265030B8-FB54-D65A-204B-C6D4293DBB09}"/>
              </a:ext>
            </a:extLst>
          </p:cNvPr>
          <p:cNvSpPr/>
          <p:nvPr/>
        </p:nvSpPr>
        <p:spPr>
          <a:xfrm>
            <a:off x="6989377" y="1330554"/>
            <a:ext cx="252250" cy="282784"/>
          </a:xfrm>
          <a:prstGeom prst="ca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5F72B08F-3680-A434-2FB4-F5EE6A6459DF}"/>
              </a:ext>
            </a:extLst>
          </p:cNvPr>
          <p:cNvSpPr/>
          <p:nvPr/>
        </p:nvSpPr>
        <p:spPr>
          <a:xfrm>
            <a:off x="1261241" y="3762703"/>
            <a:ext cx="1902373" cy="662152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Client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4AF6EEDF-2470-0CF8-BFA0-28064CCED364}"/>
              </a:ext>
            </a:extLst>
          </p:cNvPr>
          <p:cNvSpPr/>
          <p:nvPr/>
        </p:nvSpPr>
        <p:spPr>
          <a:xfrm>
            <a:off x="3894083" y="3762703"/>
            <a:ext cx="1902373" cy="662152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Client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0E06EB98-27BA-0EF4-4CB4-6E8F2B9C5404}"/>
              </a:ext>
            </a:extLst>
          </p:cNvPr>
          <p:cNvSpPr/>
          <p:nvPr/>
        </p:nvSpPr>
        <p:spPr>
          <a:xfrm>
            <a:off x="6395546" y="3762703"/>
            <a:ext cx="1902373" cy="662152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Client</a:t>
            </a: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3BB488DF-560A-F424-9D4F-22643EBBD47A}"/>
              </a:ext>
            </a:extLst>
          </p:cNvPr>
          <p:cNvSpPr/>
          <p:nvPr/>
        </p:nvSpPr>
        <p:spPr>
          <a:xfrm>
            <a:off x="8897009" y="3762703"/>
            <a:ext cx="1902373" cy="662152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Client</a:t>
            </a:r>
          </a:p>
        </p:txBody>
      </p: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84C54329-A6F0-45FF-5358-17B45801D9E1}"/>
              </a:ext>
            </a:extLst>
          </p:cNvPr>
          <p:cNvCxnSpPr/>
          <p:nvPr/>
        </p:nvCxnSpPr>
        <p:spPr>
          <a:xfrm flipV="1">
            <a:off x="2554014" y="1807779"/>
            <a:ext cx="2764220" cy="1954924"/>
          </a:xfrm>
          <a:prstGeom prst="straightConnector1">
            <a:avLst/>
          </a:prstGeom>
          <a:ln w="539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Sourire 13">
            <a:extLst>
              <a:ext uri="{FF2B5EF4-FFF2-40B4-BE49-F238E27FC236}">
                <a16:creationId xmlns:a16="http://schemas.microsoft.com/office/drawing/2014/main" id="{C610184F-82BF-6ACB-B60E-B8F6D43DC134}"/>
              </a:ext>
            </a:extLst>
          </p:cNvPr>
          <p:cNvSpPr/>
          <p:nvPr/>
        </p:nvSpPr>
        <p:spPr>
          <a:xfrm>
            <a:off x="1718441" y="5065986"/>
            <a:ext cx="987972" cy="966952"/>
          </a:xfrm>
          <a:prstGeom prst="smileyFac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BF2F5921-AB4A-BCC5-5A1D-689CA87A3447}"/>
              </a:ext>
            </a:extLst>
          </p:cNvPr>
          <p:cNvCxnSpPr>
            <a:cxnSpLocks/>
            <a:stCxn id="14" idx="0"/>
            <a:endCxn id="7" idx="2"/>
          </p:cNvCxnSpPr>
          <p:nvPr/>
        </p:nvCxnSpPr>
        <p:spPr>
          <a:xfrm flipV="1">
            <a:off x="2212427" y="4424855"/>
            <a:ext cx="1" cy="641131"/>
          </a:xfrm>
          <a:prstGeom prst="straightConnector1">
            <a:avLst/>
          </a:prstGeom>
          <a:ln w="539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ZoneTexte 17">
            <a:extLst>
              <a:ext uri="{FF2B5EF4-FFF2-40B4-BE49-F238E27FC236}">
                <a16:creationId xmlns:a16="http://schemas.microsoft.com/office/drawing/2014/main" id="{8810ADFA-6E2D-4F2C-2B2D-AD9612C0C600}"/>
              </a:ext>
            </a:extLst>
          </p:cNvPr>
          <p:cNvSpPr txBox="1"/>
          <p:nvPr/>
        </p:nvSpPr>
        <p:spPr>
          <a:xfrm>
            <a:off x="486005" y="4560754"/>
            <a:ext cx="1500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1. Interaction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B647E6CA-BB14-D545-63ED-CD1247D19E52}"/>
              </a:ext>
            </a:extLst>
          </p:cNvPr>
          <p:cNvSpPr txBox="1"/>
          <p:nvPr/>
        </p:nvSpPr>
        <p:spPr>
          <a:xfrm>
            <a:off x="2095251" y="1786758"/>
            <a:ext cx="23301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3. Le state des objets </a:t>
            </a:r>
            <a:br>
              <a:rPr lang="fr-FR" dirty="0"/>
            </a:br>
            <a:r>
              <a:rPr lang="fr-FR" dirty="0"/>
              <a:t>est envoyé au serveur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422155F7-DF4B-33F4-E50C-0D137C71C38E}"/>
              </a:ext>
            </a:extLst>
          </p:cNvPr>
          <p:cNvSpPr txBox="1"/>
          <p:nvPr/>
        </p:nvSpPr>
        <p:spPr>
          <a:xfrm>
            <a:off x="7569008" y="1003292"/>
            <a:ext cx="3017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4. Le state du jeu est modifié</a:t>
            </a:r>
          </a:p>
        </p:txBody>
      </p: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7FD82494-8425-CDAA-3587-F81FA1602BC5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3241018" y="1823556"/>
            <a:ext cx="2942471" cy="1954924"/>
          </a:xfrm>
          <a:prstGeom prst="straightConnector1">
            <a:avLst/>
          </a:prstGeom>
          <a:ln w="53975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20EC60E5-1502-D524-90F9-8ED9A9F5EE8F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 flipH="1">
            <a:off x="4845270" y="1823556"/>
            <a:ext cx="1338219" cy="1939147"/>
          </a:xfrm>
          <a:prstGeom prst="straightConnector1">
            <a:avLst/>
          </a:prstGeom>
          <a:ln w="539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019DA218-C7D4-6C85-8E1C-AFB3DCA8531F}"/>
              </a:ext>
            </a:extLst>
          </p:cNvPr>
          <p:cNvCxnSpPr>
            <a:cxnSpLocks/>
            <a:stCxn id="4" idx="2"/>
            <a:endCxn id="9" idx="0"/>
          </p:cNvCxnSpPr>
          <p:nvPr/>
        </p:nvCxnSpPr>
        <p:spPr>
          <a:xfrm>
            <a:off x="6183489" y="1823556"/>
            <a:ext cx="1163244" cy="1939147"/>
          </a:xfrm>
          <a:prstGeom prst="straightConnector1">
            <a:avLst/>
          </a:prstGeom>
          <a:ln w="539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AD583938-7110-DE2A-FF44-1519DE73C511}"/>
              </a:ext>
            </a:extLst>
          </p:cNvPr>
          <p:cNvCxnSpPr>
            <a:cxnSpLocks/>
            <a:stCxn id="4" idx="2"/>
            <a:endCxn id="10" idx="0"/>
          </p:cNvCxnSpPr>
          <p:nvPr/>
        </p:nvCxnSpPr>
        <p:spPr>
          <a:xfrm>
            <a:off x="6183489" y="1823556"/>
            <a:ext cx="3664707" cy="1939147"/>
          </a:xfrm>
          <a:prstGeom prst="straightConnector1">
            <a:avLst/>
          </a:prstGeom>
          <a:ln w="539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ZoneTexte 32">
            <a:extLst>
              <a:ext uri="{FF2B5EF4-FFF2-40B4-BE49-F238E27FC236}">
                <a16:creationId xmlns:a16="http://schemas.microsoft.com/office/drawing/2014/main" id="{DD3CF1FA-196B-9617-F6A2-A3692264B471}"/>
              </a:ext>
            </a:extLst>
          </p:cNvPr>
          <p:cNvSpPr txBox="1"/>
          <p:nvPr/>
        </p:nvSpPr>
        <p:spPr>
          <a:xfrm>
            <a:off x="8672071" y="2203775"/>
            <a:ext cx="23522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5. Le state est envoyé </a:t>
            </a:r>
          </a:p>
          <a:p>
            <a:r>
              <a:rPr lang="fr-FR" dirty="0"/>
              <a:t>à tous les clients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F304163F-5508-51FA-9A60-89A42CAC1C55}"/>
              </a:ext>
            </a:extLst>
          </p:cNvPr>
          <p:cNvSpPr txBox="1"/>
          <p:nvPr/>
        </p:nvSpPr>
        <p:spPr>
          <a:xfrm>
            <a:off x="121674" y="2855194"/>
            <a:ext cx="22140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2. Le state de l’objet </a:t>
            </a:r>
            <a:br>
              <a:rPr lang="fr-FR" dirty="0"/>
            </a:br>
            <a:r>
              <a:rPr lang="fr-FR" dirty="0"/>
              <a:t>de l’utilisateur est </a:t>
            </a:r>
            <a:br>
              <a:rPr lang="fr-FR" dirty="0"/>
            </a:br>
            <a:r>
              <a:rPr lang="fr-FR" dirty="0"/>
              <a:t>mis à jour en local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17CDE660-4391-33FC-7297-DE4438A2301B}"/>
              </a:ext>
            </a:extLst>
          </p:cNvPr>
          <p:cNvSpPr txBox="1"/>
          <p:nvPr/>
        </p:nvSpPr>
        <p:spPr>
          <a:xfrm>
            <a:off x="3219431" y="4567275"/>
            <a:ext cx="44902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6. Le state est envoyé au client d’origine, </a:t>
            </a:r>
            <a:br>
              <a:rPr lang="fr-FR" dirty="0"/>
            </a:br>
            <a:r>
              <a:rPr lang="fr-FR" dirty="0"/>
              <a:t>mais il ignore les modifications concernant </a:t>
            </a:r>
            <a:br>
              <a:rPr lang="fr-FR" dirty="0"/>
            </a:br>
            <a:r>
              <a:rPr lang="fr-FR" dirty="0"/>
              <a:t>les objets qu’il contrôle</a:t>
            </a:r>
          </a:p>
        </p:txBody>
      </p:sp>
    </p:spTree>
    <p:extLst>
      <p:ext uri="{BB962C8B-B14F-4D97-AF65-F5344CB8AC3E}">
        <p14:creationId xmlns:p14="http://schemas.microsoft.com/office/powerpoint/2010/main" val="42554116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E937D1-4B56-E33D-9874-3B5031BBD7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A62B1B82-FD77-4BD1-EB9B-5E82A763AD49}"/>
              </a:ext>
            </a:extLst>
          </p:cNvPr>
          <p:cNvSpPr/>
          <p:nvPr/>
        </p:nvSpPr>
        <p:spPr>
          <a:xfrm>
            <a:off x="4797970" y="1127885"/>
            <a:ext cx="2771038" cy="69567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Serveur</a:t>
            </a:r>
          </a:p>
        </p:txBody>
      </p:sp>
      <p:sp>
        <p:nvSpPr>
          <p:cNvPr id="5" name="Cube 4">
            <a:extLst>
              <a:ext uri="{FF2B5EF4-FFF2-40B4-BE49-F238E27FC236}">
                <a16:creationId xmlns:a16="http://schemas.microsoft.com/office/drawing/2014/main" id="{C635AFA9-8F7F-7523-8832-55BF0F8A1E44}"/>
              </a:ext>
            </a:extLst>
          </p:cNvPr>
          <p:cNvSpPr/>
          <p:nvPr/>
        </p:nvSpPr>
        <p:spPr>
          <a:xfrm>
            <a:off x="6821213" y="1460938"/>
            <a:ext cx="294289" cy="282784"/>
          </a:xfrm>
          <a:prstGeom prst="cub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Cylindre 5">
            <a:extLst>
              <a:ext uri="{FF2B5EF4-FFF2-40B4-BE49-F238E27FC236}">
                <a16:creationId xmlns:a16="http://schemas.microsoft.com/office/drawing/2014/main" id="{7D87C526-3339-5A58-FCFF-138C93618823}"/>
              </a:ext>
            </a:extLst>
          </p:cNvPr>
          <p:cNvSpPr/>
          <p:nvPr/>
        </p:nvSpPr>
        <p:spPr>
          <a:xfrm>
            <a:off x="6989377" y="1330554"/>
            <a:ext cx="252250" cy="282784"/>
          </a:xfrm>
          <a:prstGeom prst="ca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7451B9A0-B8AB-E9B1-9275-B18624319FF1}"/>
              </a:ext>
            </a:extLst>
          </p:cNvPr>
          <p:cNvSpPr/>
          <p:nvPr/>
        </p:nvSpPr>
        <p:spPr>
          <a:xfrm>
            <a:off x="1261241" y="3762703"/>
            <a:ext cx="1902373" cy="662152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Client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8E7EC4AC-3904-33C0-9A2D-4A2B95EC8C42}"/>
              </a:ext>
            </a:extLst>
          </p:cNvPr>
          <p:cNvSpPr/>
          <p:nvPr/>
        </p:nvSpPr>
        <p:spPr>
          <a:xfrm>
            <a:off x="3894083" y="3762703"/>
            <a:ext cx="1902373" cy="662152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Client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1241E111-5354-95E4-BFF9-D2585BF91CE0}"/>
              </a:ext>
            </a:extLst>
          </p:cNvPr>
          <p:cNvSpPr/>
          <p:nvPr/>
        </p:nvSpPr>
        <p:spPr>
          <a:xfrm>
            <a:off x="6395546" y="3762703"/>
            <a:ext cx="1902373" cy="662152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Client</a:t>
            </a: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44903F73-9C73-08D7-761D-805972695B99}"/>
              </a:ext>
            </a:extLst>
          </p:cNvPr>
          <p:cNvSpPr/>
          <p:nvPr/>
        </p:nvSpPr>
        <p:spPr>
          <a:xfrm>
            <a:off x="8897009" y="3762703"/>
            <a:ext cx="1902373" cy="662152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Client</a:t>
            </a:r>
          </a:p>
        </p:txBody>
      </p: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F83FAFA8-A6DC-A779-5A02-30BAC305C7A3}"/>
              </a:ext>
            </a:extLst>
          </p:cNvPr>
          <p:cNvCxnSpPr/>
          <p:nvPr/>
        </p:nvCxnSpPr>
        <p:spPr>
          <a:xfrm flipV="1">
            <a:off x="2554014" y="1807779"/>
            <a:ext cx="2764220" cy="1954924"/>
          </a:xfrm>
          <a:prstGeom prst="straightConnector1">
            <a:avLst/>
          </a:prstGeom>
          <a:ln w="539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Sourire 13">
            <a:extLst>
              <a:ext uri="{FF2B5EF4-FFF2-40B4-BE49-F238E27FC236}">
                <a16:creationId xmlns:a16="http://schemas.microsoft.com/office/drawing/2014/main" id="{248AA942-3362-2833-9426-864E6F9F01B1}"/>
              </a:ext>
            </a:extLst>
          </p:cNvPr>
          <p:cNvSpPr/>
          <p:nvPr/>
        </p:nvSpPr>
        <p:spPr>
          <a:xfrm>
            <a:off x="1718441" y="5065986"/>
            <a:ext cx="987972" cy="966952"/>
          </a:xfrm>
          <a:prstGeom prst="smileyFac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AC0F5486-C14B-7907-D80E-0C2A79A98226}"/>
              </a:ext>
            </a:extLst>
          </p:cNvPr>
          <p:cNvCxnSpPr>
            <a:cxnSpLocks/>
            <a:stCxn id="14" idx="0"/>
            <a:endCxn id="7" idx="2"/>
          </p:cNvCxnSpPr>
          <p:nvPr/>
        </p:nvCxnSpPr>
        <p:spPr>
          <a:xfrm flipV="1">
            <a:off x="2212427" y="4424855"/>
            <a:ext cx="1" cy="641131"/>
          </a:xfrm>
          <a:prstGeom prst="straightConnector1">
            <a:avLst/>
          </a:prstGeom>
          <a:ln w="539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ZoneTexte 17">
            <a:extLst>
              <a:ext uri="{FF2B5EF4-FFF2-40B4-BE49-F238E27FC236}">
                <a16:creationId xmlns:a16="http://schemas.microsoft.com/office/drawing/2014/main" id="{DD60E48A-031E-0692-730C-27EB0498CFCC}"/>
              </a:ext>
            </a:extLst>
          </p:cNvPr>
          <p:cNvSpPr txBox="1"/>
          <p:nvPr/>
        </p:nvSpPr>
        <p:spPr>
          <a:xfrm>
            <a:off x="486005" y="4560754"/>
            <a:ext cx="1500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1. Interaction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FF473BC1-B9FD-AA23-52ED-599780A2031C}"/>
              </a:ext>
            </a:extLst>
          </p:cNvPr>
          <p:cNvSpPr txBox="1"/>
          <p:nvPr/>
        </p:nvSpPr>
        <p:spPr>
          <a:xfrm>
            <a:off x="7569008" y="1003292"/>
            <a:ext cx="43349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3. Le serveur lance l’algorithme</a:t>
            </a:r>
            <a:br>
              <a:rPr lang="fr-FR" dirty="0"/>
            </a:br>
            <a:r>
              <a:rPr lang="fr-FR" dirty="0"/>
              <a:t>de modification en local, et met à jour son</a:t>
            </a:r>
            <a:br>
              <a:rPr lang="fr-FR" dirty="0"/>
            </a:br>
            <a:r>
              <a:rPr lang="fr-FR" dirty="0"/>
              <a:t>state interne</a:t>
            </a:r>
          </a:p>
        </p:txBody>
      </p: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AD76B919-57EF-56F3-152B-3CDF64101794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 flipH="1">
            <a:off x="4845270" y="1823556"/>
            <a:ext cx="1338219" cy="1939147"/>
          </a:xfrm>
          <a:prstGeom prst="straightConnector1">
            <a:avLst/>
          </a:prstGeom>
          <a:ln w="53975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4B9035F8-AD69-81BC-1B1C-532B027C997A}"/>
              </a:ext>
            </a:extLst>
          </p:cNvPr>
          <p:cNvCxnSpPr>
            <a:cxnSpLocks/>
            <a:stCxn id="4" idx="2"/>
            <a:endCxn id="9" idx="0"/>
          </p:cNvCxnSpPr>
          <p:nvPr/>
        </p:nvCxnSpPr>
        <p:spPr>
          <a:xfrm>
            <a:off x="6183489" y="1823556"/>
            <a:ext cx="1163244" cy="1939147"/>
          </a:xfrm>
          <a:prstGeom prst="straightConnector1">
            <a:avLst/>
          </a:prstGeom>
          <a:ln w="53975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5E9D0F54-7F60-C3EF-AFC5-7EBF06E94129}"/>
              </a:ext>
            </a:extLst>
          </p:cNvPr>
          <p:cNvCxnSpPr>
            <a:cxnSpLocks/>
            <a:stCxn id="4" idx="2"/>
            <a:endCxn id="10" idx="0"/>
          </p:cNvCxnSpPr>
          <p:nvPr/>
        </p:nvCxnSpPr>
        <p:spPr>
          <a:xfrm>
            <a:off x="6183489" y="1823556"/>
            <a:ext cx="3664707" cy="1939147"/>
          </a:xfrm>
          <a:prstGeom prst="straightConnector1">
            <a:avLst/>
          </a:prstGeom>
          <a:ln w="53975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ZoneTexte 32">
            <a:extLst>
              <a:ext uri="{FF2B5EF4-FFF2-40B4-BE49-F238E27FC236}">
                <a16:creationId xmlns:a16="http://schemas.microsoft.com/office/drawing/2014/main" id="{004D17FD-59EC-9362-543D-558CC872834A}"/>
              </a:ext>
            </a:extLst>
          </p:cNvPr>
          <p:cNvSpPr txBox="1"/>
          <p:nvPr/>
        </p:nvSpPr>
        <p:spPr>
          <a:xfrm>
            <a:off x="8672071" y="2203775"/>
            <a:ext cx="35136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4. Les paramètres du mouvement</a:t>
            </a:r>
            <a:br>
              <a:rPr lang="fr-FR" dirty="0"/>
            </a:br>
            <a:r>
              <a:rPr lang="fr-FR" dirty="0"/>
              <a:t>sont envoyés aux clients </a:t>
            </a:r>
            <a:br>
              <a:rPr lang="fr-FR" dirty="0"/>
            </a:br>
            <a:r>
              <a:rPr lang="fr-FR" dirty="0"/>
              <a:t>(1 seul message)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CF2F7093-E261-176D-19C9-43C2D5DEB874}"/>
              </a:ext>
            </a:extLst>
          </p:cNvPr>
          <p:cNvSpPr txBox="1"/>
          <p:nvPr/>
        </p:nvSpPr>
        <p:spPr>
          <a:xfrm>
            <a:off x="1047584" y="1877688"/>
            <a:ext cx="35136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2. Les paramètres du mouvement</a:t>
            </a:r>
            <a:br>
              <a:rPr lang="fr-FR" dirty="0"/>
            </a:br>
            <a:r>
              <a:rPr lang="fr-FR" dirty="0"/>
              <a:t>sont envoyés au serveur</a:t>
            </a:r>
            <a:br>
              <a:rPr lang="fr-FR" dirty="0"/>
            </a:br>
            <a:r>
              <a:rPr lang="fr-FR" dirty="0"/>
              <a:t>(vitesse, direction, …)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E22D14FC-9092-C436-7882-8CCA441D2C06}"/>
              </a:ext>
            </a:extLst>
          </p:cNvPr>
          <p:cNvSpPr txBox="1"/>
          <p:nvPr/>
        </p:nvSpPr>
        <p:spPr>
          <a:xfrm>
            <a:off x="5514379" y="4626132"/>
            <a:ext cx="39229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5. Chaque client lance l’algorithme</a:t>
            </a:r>
            <a:br>
              <a:rPr lang="fr-FR" dirty="0"/>
            </a:br>
            <a:r>
              <a:rPr lang="fr-FR" dirty="0"/>
              <a:t>de modification en local, et met à jour</a:t>
            </a:r>
            <a:br>
              <a:rPr lang="fr-FR" dirty="0"/>
            </a:br>
            <a:r>
              <a:rPr lang="fr-FR" dirty="0"/>
              <a:t>son state interne</a:t>
            </a:r>
          </a:p>
        </p:txBody>
      </p:sp>
    </p:spTree>
    <p:extLst>
      <p:ext uri="{BB962C8B-B14F-4D97-AF65-F5344CB8AC3E}">
        <p14:creationId xmlns:p14="http://schemas.microsoft.com/office/powerpoint/2010/main" val="18681130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A7BC75-C80F-AE66-9649-B180B61204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1579199C-0EA9-5B26-C75C-53C9A445FD00}"/>
              </a:ext>
            </a:extLst>
          </p:cNvPr>
          <p:cNvSpPr/>
          <p:nvPr/>
        </p:nvSpPr>
        <p:spPr>
          <a:xfrm>
            <a:off x="4797970" y="1127885"/>
            <a:ext cx="2771038" cy="69567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Serveur</a:t>
            </a:r>
          </a:p>
        </p:txBody>
      </p:sp>
      <p:sp>
        <p:nvSpPr>
          <p:cNvPr id="5" name="Cube 4">
            <a:extLst>
              <a:ext uri="{FF2B5EF4-FFF2-40B4-BE49-F238E27FC236}">
                <a16:creationId xmlns:a16="http://schemas.microsoft.com/office/drawing/2014/main" id="{C38FB229-3E36-938D-BF20-EDB3B089B974}"/>
              </a:ext>
            </a:extLst>
          </p:cNvPr>
          <p:cNvSpPr/>
          <p:nvPr/>
        </p:nvSpPr>
        <p:spPr>
          <a:xfrm>
            <a:off x="6821213" y="1460938"/>
            <a:ext cx="294289" cy="282784"/>
          </a:xfrm>
          <a:prstGeom prst="cub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Cylindre 5">
            <a:extLst>
              <a:ext uri="{FF2B5EF4-FFF2-40B4-BE49-F238E27FC236}">
                <a16:creationId xmlns:a16="http://schemas.microsoft.com/office/drawing/2014/main" id="{F6C3060B-816E-7CE8-1E46-0ED1D84C7B58}"/>
              </a:ext>
            </a:extLst>
          </p:cNvPr>
          <p:cNvSpPr/>
          <p:nvPr/>
        </p:nvSpPr>
        <p:spPr>
          <a:xfrm>
            <a:off x="6989377" y="1330554"/>
            <a:ext cx="252250" cy="282784"/>
          </a:xfrm>
          <a:prstGeom prst="ca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0D4D83C5-1B46-2C85-13DC-2DF890AB4EED}"/>
              </a:ext>
            </a:extLst>
          </p:cNvPr>
          <p:cNvSpPr/>
          <p:nvPr/>
        </p:nvSpPr>
        <p:spPr>
          <a:xfrm>
            <a:off x="1261241" y="3762703"/>
            <a:ext cx="1902373" cy="662152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Client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0146BA96-BC8A-9F09-9302-FE2DD4BD3696}"/>
              </a:ext>
            </a:extLst>
          </p:cNvPr>
          <p:cNvSpPr/>
          <p:nvPr/>
        </p:nvSpPr>
        <p:spPr>
          <a:xfrm>
            <a:off x="3894083" y="3762703"/>
            <a:ext cx="1902373" cy="662152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Client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947057EB-F648-2831-C8E2-72BC8CE846A1}"/>
              </a:ext>
            </a:extLst>
          </p:cNvPr>
          <p:cNvSpPr/>
          <p:nvPr/>
        </p:nvSpPr>
        <p:spPr>
          <a:xfrm>
            <a:off x="6395546" y="3762703"/>
            <a:ext cx="1902373" cy="662152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Client</a:t>
            </a: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767E3B5B-1A3C-2DAE-A6E3-F764E885DE93}"/>
              </a:ext>
            </a:extLst>
          </p:cNvPr>
          <p:cNvSpPr/>
          <p:nvPr/>
        </p:nvSpPr>
        <p:spPr>
          <a:xfrm>
            <a:off x="8897009" y="3762703"/>
            <a:ext cx="1902373" cy="662152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Client</a:t>
            </a:r>
          </a:p>
        </p:txBody>
      </p: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6B159D77-51E8-E4F0-C768-4F376DDFA7CD}"/>
              </a:ext>
            </a:extLst>
          </p:cNvPr>
          <p:cNvCxnSpPr/>
          <p:nvPr/>
        </p:nvCxnSpPr>
        <p:spPr>
          <a:xfrm flipV="1">
            <a:off x="2554014" y="1807779"/>
            <a:ext cx="2764220" cy="1954924"/>
          </a:xfrm>
          <a:prstGeom prst="straightConnector1">
            <a:avLst/>
          </a:prstGeom>
          <a:ln w="539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Sourire 13">
            <a:extLst>
              <a:ext uri="{FF2B5EF4-FFF2-40B4-BE49-F238E27FC236}">
                <a16:creationId xmlns:a16="http://schemas.microsoft.com/office/drawing/2014/main" id="{21C2020A-9928-968B-47F9-86CCC61BAF2C}"/>
              </a:ext>
            </a:extLst>
          </p:cNvPr>
          <p:cNvSpPr/>
          <p:nvPr/>
        </p:nvSpPr>
        <p:spPr>
          <a:xfrm>
            <a:off x="1718441" y="5065986"/>
            <a:ext cx="987972" cy="966952"/>
          </a:xfrm>
          <a:prstGeom prst="smileyFac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C4D53F0E-7EA1-F79C-53D6-26137FB45743}"/>
              </a:ext>
            </a:extLst>
          </p:cNvPr>
          <p:cNvCxnSpPr>
            <a:cxnSpLocks/>
            <a:stCxn id="14" idx="0"/>
            <a:endCxn id="7" idx="2"/>
          </p:cNvCxnSpPr>
          <p:nvPr/>
        </p:nvCxnSpPr>
        <p:spPr>
          <a:xfrm flipV="1">
            <a:off x="2212427" y="4424855"/>
            <a:ext cx="1" cy="641131"/>
          </a:xfrm>
          <a:prstGeom prst="straightConnector1">
            <a:avLst/>
          </a:prstGeom>
          <a:ln w="539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ZoneTexte 17">
            <a:extLst>
              <a:ext uri="{FF2B5EF4-FFF2-40B4-BE49-F238E27FC236}">
                <a16:creationId xmlns:a16="http://schemas.microsoft.com/office/drawing/2014/main" id="{4B597253-B85A-3A2C-F129-F893A299342F}"/>
              </a:ext>
            </a:extLst>
          </p:cNvPr>
          <p:cNvSpPr txBox="1"/>
          <p:nvPr/>
        </p:nvSpPr>
        <p:spPr>
          <a:xfrm>
            <a:off x="486005" y="4560754"/>
            <a:ext cx="1500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1. Interaction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0394D407-D0ED-4B58-62DB-55E63F4047CC}"/>
              </a:ext>
            </a:extLst>
          </p:cNvPr>
          <p:cNvSpPr txBox="1"/>
          <p:nvPr/>
        </p:nvSpPr>
        <p:spPr>
          <a:xfrm>
            <a:off x="7569008" y="1003292"/>
            <a:ext cx="43349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3. Le serveur lance l’algorithme</a:t>
            </a:r>
            <a:br>
              <a:rPr lang="fr-FR" dirty="0"/>
            </a:br>
            <a:r>
              <a:rPr lang="fr-FR" dirty="0"/>
              <a:t>de modification en local, et met à jour son</a:t>
            </a:r>
            <a:br>
              <a:rPr lang="fr-FR" dirty="0"/>
            </a:br>
            <a:r>
              <a:rPr lang="fr-FR" dirty="0"/>
              <a:t>state interne</a:t>
            </a:r>
          </a:p>
        </p:txBody>
      </p: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1179EBC9-BF2B-58AE-7C30-5F01D2B58D2E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 flipH="1">
            <a:off x="4845270" y="1823556"/>
            <a:ext cx="1338219" cy="1939147"/>
          </a:xfrm>
          <a:prstGeom prst="straightConnector1">
            <a:avLst/>
          </a:prstGeom>
          <a:ln w="53975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2EC0B415-AB48-1170-19E1-15668B1AA6AD}"/>
              </a:ext>
            </a:extLst>
          </p:cNvPr>
          <p:cNvCxnSpPr>
            <a:cxnSpLocks/>
            <a:stCxn id="4" idx="2"/>
            <a:endCxn id="9" idx="0"/>
          </p:cNvCxnSpPr>
          <p:nvPr/>
        </p:nvCxnSpPr>
        <p:spPr>
          <a:xfrm>
            <a:off x="6183489" y="1823556"/>
            <a:ext cx="1163244" cy="1939147"/>
          </a:xfrm>
          <a:prstGeom prst="straightConnector1">
            <a:avLst/>
          </a:prstGeom>
          <a:ln w="53975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C193A82C-BC6E-8C5A-3AD2-752F60B661B5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6183489" y="1823556"/>
            <a:ext cx="3253823" cy="1873383"/>
          </a:xfrm>
          <a:prstGeom prst="straightConnector1">
            <a:avLst/>
          </a:prstGeom>
          <a:ln w="53975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ZoneTexte 32">
            <a:extLst>
              <a:ext uri="{FF2B5EF4-FFF2-40B4-BE49-F238E27FC236}">
                <a16:creationId xmlns:a16="http://schemas.microsoft.com/office/drawing/2014/main" id="{57DEFB63-13CD-7BFF-DF7E-0663F449BB1E}"/>
              </a:ext>
            </a:extLst>
          </p:cNvPr>
          <p:cNvSpPr txBox="1"/>
          <p:nvPr/>
        </p:nvSpPr>
        <p:spPr>
          <a:xfrm>
            <a:off x="8112680" y="2021716"/>
            <a:ext cx="35136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4. Les paramètres du mouvement</a:t>
            </a:r>
            <a:br>
              <a:rPr lang="fr-FR" dirty="0"/>
            </a:br>
            <a:r>
              <a:rPr lang="fr-FR" dirty="0"/>
              <a:t>sont envoyés aux clients </a:t>
            </a:r>
            <a:br>
              <a:rPr lang="fr-FR" dirty="0"/>
            </a:br>
            <a:r>
              <a:rPr lang="fr-FR" dirty="0"/>
              <a:t>(1 seul message)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4359696-B48D-0919-4C31-5B2687CE125A}"/>
              </a:ext>
            </a:extLst>
          </p:cNvPr>
          <p:cNvSpPr txBox="1"/>
          <p:nvPr/>
        </p:nvSpPr>
        <p:spPr>
          <a:xfrm>
            <a:off x="1047584" y="1877688"/>
            <a:ext cx="35136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2. Les paramètres du mouvement</a:t>
            </a:r>
            <a:br>
              <a:rPr lang="fr-FR" dirty="0"/>
            </a:br>
            <a:r>
              <a:rPr lang="fr-FR" dirty="0"/>
              <a:t>sont envoyés au serveur</a:t>
            </a:r>
            <a:br>
              <a:rPr lang="fr-FR" dirty="0"/>
            </a:br>
            <a:r>
              <a:rPr lang="fr-FR" dirty="0"/>
              <a:t>(vitesse, direction, …)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2DAF2EDA-6FEE-3909-75EB-D8E7AE24F0C2}"/>
              </a:ext>
            </a:extLst>
          </p:cNvPr>
          <p:cNvSpPr txBox="1"/>
          <p:nvPr/>
        </p:nvSpPr>
        <p:spPr>
          <a:xfrm>
            <a:off x="5514379" y="4626132"/>
            <a:ext cx="39229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5. Chaque client lance l’algorithme</a:t>
            </a:r>
            <a:br>
              <a:rPr lang="fr-FR" dirty="0"/>
            </a:br>
            <a:r>
              <a:rPr lang="fr-FR" dirty="0"/>
              <a:t>de modification en local, et met à jour</a:t>
            </a:r>
            <a:br>
              <a:rPr lang="fr-FR" dirty="0"/>
            </a:br>
            <a:r>
              <a:rPr lang="fr-FR" dirty="0"/>
              <a:t>son state interne</a:t>
            </a:r>
          </a:p>
        </p:txBody>
      </p: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98991278-CDCD-80BF-8DFC-FDD5A9673FD6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3074423" y="1823556"/>
            <a:ext cx="3109066" cy="1987030"/>
          </a:xfrm>
          <a:prstGeom prst="straightConnector1">
            <a:avLst/>
          </a:prstGeom>
          <a:ln w="53975">
            <a:solidFill>
              <a:schemeClr val="accent5">
                <a:lumMod val="75000"/>
              </a:schemeClr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833F87CB-7F59-9D16-9193-E8EA813B39F3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5318234" y="1823556"/>
            <a:ext cx="865255" cy="1873383"/>
          </a:xfrm>
          <a:prstGeom prst="straightConnector1">
            <a:avLst/>
          </a:prstGeom>
          <a:ln w="53975">
            <a:solidFill>
              <a:schemeClr val="accent5">
                <a:lumMod val="75000"/>
              </a:schemeClr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1507137B-4875-6310-B97C-437728B80743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6183489" y="1823556"/>
            <a:ext cx="1712900" cy="1939147"/>
          </a:xfrm>
          <a:prstGeom prst="straightConnector1">
            <a:avLst/>
          </a:prstGeom>
          <a:ln w="53975">
            <a:solidFill>
              <a:schemeClr val="accent5">
                <a:lumMod val="75000"/>
              </a:schemeClr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50066E8F-493E-BCAF-449F-B1AD46D4A24B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6183489" y="1823556"/>
            <a:ext cx="4118213" cy="1939147"/>
          </a:xfrm>
          <a:prstGeom prst="straightConnector1">
            <a:avLst/>
          </a:prstGeom>
          <a:ln w="53975">
            <a:solidFill>
              <a:schemeClr val="accent5">
                <a:lumMod val="75000"/>
              </a:schemeClr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ZoneTexte 28">
            <a:extLst>
              <a:ext uri="{FF2B5EF4-FFF2-40B4-BE49-F238E27FC236}">
                <a16:creationId xmlns:a16="http://schemas.microsoft.com/office/drawing/2014/main" id="{85B27479-E67C-AFE3-3326-78C8E400EC4B}"/>
              </a:ext>
            </a:extLst>
          </p:cNvPr>
          <p:cNvSpPr txBox="1"/>
          <p:nvPr/>
        </p:nvSpPr>
        <p:spPr>
          <a:xfrm>
            <a:off x="9637986" y="2915095"/>
            <a:ext cx="23632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6. Update régulier</a:t>
            </a:r>
          </a:p>
          <a:p>
            <a:r>
              <a:rPr lang="fr-FR" dirty="0"/>
              <a:t>(mais moins fréquent)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2E57CC6A-31EB-7799-D77F-54BFD3119ED0}"/>
              </a:ext>
            </a:extLst>
          </p:cNvPr>
          <p:cNvSpPr txBox="1"/>
          <p:nvPr/>
        </p:nvSpPr>
        <p:spPr>
          <a:xfrm>
            <a:off x="5514379" y="5530009"/>
            <a:ext cx="39474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7. Chaque client s’auto-corrige suite à</a:t>
            </a:r>
            <a:br>
              <a:rPr lang="fr-FR" dirty="0"/>
            </a:br>
            <a:r>
              <a:rPr lang="fr-FR" dirty="0"/>
              <a:t>la réception d’un update</a:t>
            </a:r>
          </a:p>
        </p:txBody>
      </p:sp>
    </p:spTree>
    <p:extLst>
      <p:ext uri="{BB962C8B-B14F-4D97-AF65-F5344CB8AC3E}">
        <p14:creationId xmlns:p14="http://schemas.microsoft.com/office/powerpoint/2010/main" val="35726001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1D08BE93-D0C1-6CD9-1DA5-34B538B5B618}"/>
              </a:ext>
            </a:extLst>
          </p:cNvPr>
          <p:cNvSpPr/>
          <p:nvPr/>
        </p:nvSpPr>
        <p:spPr>
          <a:xfrm>
            <a:off x="1309817" y="605480"/>
            <a:ext cx="3200400" cy="74140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Client</a:t>
            </a:r>
          </a:p>
        </p:txBody>
      </p:sp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354AC855-D9B9-84F7-6DF9-63D75C6D210D}"/>
              </a:ext>
            </a:extLst>
          </p:cNvPr>
          <p:cNvSpPr/>
          <p:nvPr/>
        </p:nvSpPr>
        <p:spPr>
          <a:xfrm>
            <a:off x="7887730" y="605480"/>
            <a:ext cx="3200400" cy="74140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Serveur</a:t>
            </a:r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05BFD42B-449E-5265-33D8-B39BBAD3F696}"/>
              </a:ext>
            </a:extLst>
          </p:cNvPr>
          <p:cNvCxnSpPr>
            <a:stCxn id="2" idx="2"/>
          </p:cNvCxnSpPr>
          <p:nvPr/>
        </p:nvCxnSpPr>
        <p:spPr>
          <a:xfrm>
            <a:off x="2910017" y="1346886"/>
            <a:ext cx="0" cy="473263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850DE2A5-1B6A-8942-E106-A312F3DFEF51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9487930" y="1346886"/>
            <a:ext cx="0" cy="473263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5DB92AF3-BF31-BC96-C1DB-0BFDB2C634C3}"/>
              </a:ext>
            </a:extLst>
          </p:cNvPr>
          <p:cNvCxnSpPr>
            <a:cxnSpLocks/>
          </p:cNvCxnSpPr>
          <p:nvPr/>
        </p:nvCxnSpPr>
        <p:spPr>
          <a:xfrm>
            <a:off x="2910017" y="1878227"/>
            <a:ext cx="6577913" cy="283520"/>
          </a:xfrm>
          <a:prstGeom prst="straightConnector1">
            <a:avLst/>
          </a:prstGeom>
          <a:ln w="4762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ZoneTexte 10">
            <a:extLst>
              <a:ext uri="{FF2B5EF4-FFF2-40B4-BE49-F238E27FC236}">
                <a16:creationId xmlns:a16="http://schemas.microsoft.com/office/drawing/2014/main" id="{CB7BA8BE-63A0-17F7-0155-14DCDFF15885}"/>
              </a:ext>
            </a:extLst>
          </p:cNvPr>
          <p:cNvSpPr txBox="1"/>
          <p:nvPr/>
        </p:nvSpPr>
        <p:spPr>
          <a:xfrm>
            <a:off x="5436973" y="1618735"/>
            <a:ext cx="1848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Connexion (SYN)</a:t>
            </a:r>
          </a:p>
        </p:txBody>
      </p: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42CC25AE-3724-4B52-CD48-489796A87FC5}"/>
              </a:ext>
            </a:extLst>
          </p:cNvPr>
          <p:cNvCxnSpPr>
            <a:cxnSpLocks/>
          </p:cNvCxnSpPr>
          <p:nvPr/>
        </p:nvCxnSpPr>
        <p:spPr>
          <a:xfrm flipH="1">
            <a:off x="2910016" y="2273643"/>
            <a:ext cx="6577914" cy="741406"/>
          </a:xfrm>
          <a:prstGeom prst="straightConnector1">
            <a:avLst/>
          </a:prstGeom>
          <a:ln w="47625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ZoneTexte 14">
            <a:extLst>
              <a:ext uri="{FF2B5EF4-FFF2-40B4-BE49-F238E27FC236}">
                <a16:creationId xmlns:a16="http://schemas.microsoft.com/office/drawing/2014/main" id="{C7E429E3-787E-D79A-D8D4-0ABFAEE820DF}"/>
              </a:ext>
            </a:extLst>
          </p:cNvPr>
          <p:cNvSpPr txBox="1"/>
          <p:nvPr/>
        </p:nvSpPr>
        <p:spPr>
          <a:xfrm>
            <a:off x="5586244" y="2730158"/>
            <a:ext cx="3399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Accusé de connexion (SYN-ACK)</a:t>
            </a:r>
          </a:p>
        </p:txBody>
      </p: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54DE19E8-86E2-DD84-F382-C39E68053BF0}"/>
              </a:ext>
            </a:extLst>
          </p:cNvPr>
          <p:cNvCxnSpPr>
            <a:cxnSpLocks/>
          </p:cNvCxnSpPr>
          <p:nvPr/>
        </p:nvCxnSpPr>
        <p:spPr>
          <a:xfrm>
            <a:off x="2910016" y="3713205"/>
            <a:ext cx="6577913" cy="127691"/>
          </a:xfrm>
          <a:prstGeom prst="straightConnector1">
            <a:avLst/>
          </a:prstGeom>
          <a:ln w="4762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ZoneTexte 17">
            <a:extLst>
              <a:ext uri="{FF2B5EF4-FFF2-40B4-BE49-F238E27FC236}">
                <a16:creationId xmlns:a16="http://schemas.microsoft.com/office/drawing/2014/main" id="{5477747A-0814-E2EF-7EFA-F31132805B99}"/>
              </a:ext>
            </a:extLst>
          </p:cNvPr>
          <p:cNvSpPr txBox="1"/>
          <p:nvPr/>
        </p:nvSpPr>
        <p:spPr>
          <a:xfrm>
            <a:off x="5436973" y="3428314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Data 1</a:t>
            </a:r>
          </a:p>
        </p:txBody>
      </p: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AA6D9936-8D66-1870-30D6-EB54A92410D6}"/>
              </a:ext>
            </a:extLst>
          </p:cNvPr>
          <p:cNvCxnSpPr>
            <a:cxnSpLocks/>
          </p:cNvCxnSpPr>
          <p:nvPr/>
        </p:nvCxnSpPr>
        <p:spPr>
          <a:xfrm flipH="1">
            <a:off x="2910016" y="3941806"/>
            <a:ext cx="6577913" cy="469555"/>
          </a:xfrm>
          <a:prstGeom prst="straightConnector1">
            <a:avLst/>
          </a:prstGeom>
          <a:ln w="47625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ZoneTexte 19">
            <a:extLst>
              <a:ext uri="{FF2B5EF4-FFF2-40B4-BE49-F238E27FC236}">
                <a16:creationId xmlns:a16="http://schemas.microsoft.com/office/drawing/2014/main" id="{663C01C3-AD92-B694-875D-184C626F95E9}"/>
              </a:ext>
            </a:extLst>
          </p:cNvPr>
          <p:cNvSpPr txBox="1"/>
          <p:nvPr/>
        </p:nvSpPr>
        <p:spPr>
          <a:xfrm>
            <a:off x="6298614" y="4226695"/>
            <a:ext cx="2828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Accusé de réception (ACK)</a:t>
            </a:r>
          </a:p>
        </p:txBody>
      </p: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FDDA50F4-1ED6-4564-19B5-25D6BAC268BF}"/>
              </a:ext>
            </a:extLst>
          </p:cNvPr>
          <p:cNvCxnSpPr>
            <a:cxnSpLocks/>
          </p:cNvCxnSpPr>
          <p:nvPr/>
        </p:nvCxnSpPr>
        <p:spPr>
          <a:xfrm>
            <a:off x="2910016" y="4638942"/>
            <a:ext cx="6577913" cy="283520"/>
          </a:xfrm>
          <a:prstGeom prst="straightConnector1">
            <a:avLst/>
          </a:prstGeom>
          <a:ln w="4762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ZoneTexte 24">
            <a:extLst>
              <a:ext uri="{FF2B5EF4-FFF2-40B4-BE49-F238E27FC236}">
                <a16:creationId xmlns:a16="http://schemas.microsoft.com/office/drawing/2014/main" id="{5C01CCE9-28BE-DCB6-624E-3117F5EA5BDB}"/>
              </a:ext>
            </a:extLst>
          </p:cNvPr>
          <p:cNvSpPr txBox="1"/>
          <p:nvPr/>
        </p:nvSpPr>
        <p:spPr>
          <a:xfrm>
            <a:off x="5384978" y="4383907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Data 2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0224824F-029D-C74E-3ED2-400E52AB9572}"/>
              </a:ext>
            </a:extLst>
          </p:cNvPr>
          <p:cNvSpPr txBox="1"/>
          <p:nvPr/>
        </p:nvSpPr>
        <p:spPr>
          <a:xfrm>
            <a:off x="6677760" y="6101515"/>
            <a:ext cx="608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ACK</a:t>
            </a:r>
          </a:p>
        </p:txBody>
      </p: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19457FB9-F24A-E100-6D76-F7F254005FAE}"/>
              </a:ext>
            </a:extLst>
          </p:cNvPr>
          <p:cNvCxnSpPr>
            <a:cxnSpLocks/>
          </p:cNvCxnSpPr>
          <p:nvPr/>
        </p:nvCxnSpPr>
        <p:spPr>
          <a:xfrm>
            <a:off x="2918253" y="5522108"/>
            <a:ext cx="6577913" cy="283520"/>
          </a:xfrm>
          <a:prstGeom prst="straightConnector1">
            <a:avLst/>
          </a:prstGeom>
          <a:ln w="4762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ZoneTexte 27">
            <a:extLst>
              <a:ext uri="{FF2B5EF4-FFF2-40B4-BE49-F238E27FC236}">
                <a16:creationId xmlns:a16="http://schemas.microsoft.com/office/drawing/2014/main" id="{61B4E672-9AD5-03A0-1067-6C34257F7D52}"/>
              </a:ext>
            </a:extLst>
          </p:cNvPr>
          <p:cNvSpPr txBox="1"/>
          <p:nvPr/>
        </p:nvSpPr>
        <p:spPr>
          <a:xfrm>
            <a:off x="5370812" y="5029719"/>
            <a:ext cx="14430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… timeout …</a:t>
            </a:r>
          </a:p>
          <a:p>
            <a:r>
              <a:rPr lang="fr-FR" dirty="0"/>
              <a:t>Data 2</a:t>
            </a:r>
          </a:p>
        </p:txBody>
      </p: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0A8C33CC-D589-2ACC-0CD9-6E7B5941AEEF}"/>
              </a:ext>
            </a:extLst>
          </p:cNvPr>
          <p:cNvCxnSpPr>
            <a:cxnSpLocks/>
          </p:cNvCxnSpPr>
          <p:nvPr/>
        </p:nvCxnSpPr>
        <p:spPr>
          <a:xfrm flipH="1">
            <a:off x="2901782" y="5958537"/>
            <a:ext cx="6577913" cy="469555"/>
          </a:xfrm>
          <a:prstGeom prst="straightConnector1">
            <a:avLst/>
          </a:prstGeom>
          <a:ln w="47625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022436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436</TotalTime>
  <Words>444</Words>
  <Application>Microsoft Macintosh PowerPoint</Application>
  <PresentationFormat>Grand écran</PresentationFormat>
  <Paragraphs>77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Kevin Glass</dc:creator>
  <cp:lastModifiedBy>Kevin Glass</cp:lastModifiedBy>
  <cp:revision>9</cp:revision>
  <dcterms:created xsi:type="dcterms:W3CDTF">2024-11-13T20:32:44Z</dcterms:created>
  <dcterms:modified xsi:type="dcterms:W3CDTF">2024-11-14T12:53:57Z</dcterms:modified>
</cp:coreProperties>
</file>