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342" r:id="rId6"/>
    <p:sldId id="344" r:id="rId7"/>
    <p:sldId id="346" r:id="rId8"/>
    <p:sldId id="345" r:id="rId9"/>
    <p:sldId id="347" r:id="rId10"/>
    <p:sldId id="348" r:id="rId11"/>
    <p:sldId id="349" r:id="rId12"/>
    <p:sldId id="262" r:id="rId13"/>
    <p:sldId id="263" r:id="rId14"/>
    <p:sldId id="264" r:id="rId15"/>
    <p:sldId id="265" r:id="rId16"/>
    <p:sldId id="266" r:id="rId17"/>
    <p:sldId id="267" r:id="rId18"/>
    <p:sldId id="274" r:id="rId19"/>
    <p:sldId id="269" r:id="rId20"/>
    <p:sldId id="270" r:id="rId21"/>
    <p:sldId id="271" r:id="rId22"/>
    <p:sldId id="268" r:id="rId23"/>
    <p:sldId id="272" r:id="rId24"/>
    <p:sldId id="276" r:id="rId25"/>
    <p:sldId id="278" r:id="rId26"/>
    <p:sldId id="280" r:id="rId27"/>
    <p:sldId id="283" r:id="rId28"/>
    <p:sldId id="284" r:id="rId29"/>
    <p:sldId id="285" r:id="rId30"/>
    <p:sldId id="286" r:id="rId31"/>
    <p:sldId id="350" r:id="rId32"/>
    <p:sldId id="351" r:id="rId33"/>
    <p:sldId id="353" r:id="rId34"/>
    <p:sldId id="352" r:id="rId35"/>
    <p:sldId id="354" r:id="rId36"/>
    <p:sldId id="355" r:id="rId37"/>
    <p:sldId id="356" r:id="rId38"/>
    <p:sldId id="357" r:id="rId39"/>
    <p:sldId id="358" r:id="rId40"/>
    <p:sldId id="359" r:id="rId41"/>
    <p:sldId id="360" r:id="rId42"/>
    <p:sldId id="361" r:id="rId43"/>
    <p:sldId id="362" r:id="rId44"/>
    <p:sldId id="363" r:id="rId45"/>
    <p:sldId id="364" r:id="rId46"/>
    <p:sldId id="365" r:id="rId47"/>
    <p:sldId id="366" r:id="rId48"/>
    <p:sldId id="367" r:id="rId49"/>
    <p:sldId id="368" r:id="rId50"/>
    <p:sldId id="369"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p:restoredTop sz="96327"/>
  </p:normalViewPr>
  <p:slideViewPr>
    <p:cSldViewPr snapToGrid="0" snapToObjects="1">
      <p:cViewPr varScale="1">
        <p:scale>
          <a:sx n="114" d="100"/>
          <a:sy n="114" d="100"/>
        </p:scale>
        <p:origin x="1080"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dirty="0"/>
            </a:p>
          </p:txBody>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noProof="0"/>
              <a:t>Modifiez le style du titre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a:t>Modifiez le style des sous-titres du masque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a:pPr/>
              <a:t>5/7/25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23A1CC3-2375-41D4-9E03-427CAF2A4C1A}" type="datetimeFigureOut">
              <a:rPr lang="en-US"/>
              <a:t>5/7/25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FF16868-8199-4C2C-A5B1-63AEE139F88E}" type="datetimeFigureOut">
              <a:rPr lang="en-US"/>
              <a:t>5/7/25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AD9FF7F-6988-44CC-821B-644E70CD2F73}" type="datetimeFigureOut">
              <a:rPr lang="en-US"/>
              <a:t>5/7/25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C12C299-16B2-4475-990D-751901EACC14}" type="datetimeFigureOut">
              <a:rPr lang="en-US"/>
              <a:t>5/7/25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a:t>5/7/25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a:t>5/7/25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a:t>5/7/25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a:t>5/7/25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a:t>Modifiez le style du titre</a:t>
            </a:r>
          </a:p>
        </p:txBody>
      </p:sp>
      <p:sp>
        <p:nvSpPr>
          <p:cNvPr id="3" name="Content Placeholder 2"/>
          <p:cNvSpPr>
            <a:spLocks noGrp="1"/>
          </p:cNvSpPr>
          <p:nvPr>
            <p:ph idx="1"/>
          </p:nvPr>
        </p:nvSpPr>
        <p:spPr>
          <a:xfrm>
            <a:off x="561110" y="1198605"/>
            <a:ext cx="11082593" cy="4821195"/>
          </a:xfrm>
        </p:spPr>
        <p:txBody>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FR" noProof="0" dirty="0"/>
          </a:p>
        </p:txBody>
      </p:sp>
      <p:sp>
        <p:nvSpPr>
          <p:cNvPr id="4" name="Date Placeholder 3"/>
          <p:cNvSpPr>
            <a:spLocks noGrp="1"/>
          </p:cNvSpPr>
          <p:nvPr>
            <p:ph type="dt" sz="half" idx="10"/>
          </p:nvPr>
        </p:nvSpPr>
        <p:spPr/>
        <p:txBody>
          <a:bodyPr/>
          <a:lstStyle/>
          <a:p>
            <a:fld id="{19C9CA7B-DFD4-44B5-8C60-D14B8CD1FB59}" type="datetimeFigureOut">
              <a:rPr lang="en-US"/>
              <a:t>5/7/25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34E6425-0181-43F2-84FC-787E803FD2F8}" type="datetimeFigureOut">
              <a:rPr lang="en-US"/>
              <a:t>5/7/25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a:t>5/7/25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561110" y="1375790"/>
            <a:ext cx="541900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561110" y="2063578"/>
            <a:ext cx="5419002" cy="395622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08712" y="137579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08712" y="2063578"/>
            <a:ext cx="4825159" cy="395622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a:t>5/7/25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a:t>Modifiez le style du titre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a:t>5/7/25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a:t>5/7/25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6E86A4C-8E40-4F87-A4F0-01A0687C5742}" type="datetimeFigureOut">
              <a:rPr lang="en-US"/>
              <a:t>5/7/25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5E72C73-2D91-4E12-BA25-F0AA0C03599B}" type="datetimeFigureOut">
              <a:rPr lang="en-US"/>
              <a:t>5/7/25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Shape, rectangle&#10;&#10;Description automatically generated">
            <a:extLst>
              <a:ext uri="{FF2B5EF4-FFF2-40B4-BE49-F238E27FC236}">
                <a16:creationId xmlns:a16="http://schemas.microsoft.com/office/drawing/2014/main" id="{6337FDCF-C78B-5848-B30D-952B4AD2E4F6}"/>
              </a:ext>
            </a:extLst>
          </p:cNvPr>
          <p:cNvPicPr>
            <a:picLocks noChangeAspect="1"/>
          </p:cNvPicPr>
          <p:nvPr userDrawn="1"/>
        </p:nvPicPr>
        <p:blipFill>
          <a:blip r:embed="rId19"/>
          <a:stretch>
            <a:fillRect/>
          </a:stretch>
        </p:blipFill>
        <p:spPr>
          <a:xfrm>
            <a:off x="-6773" y="-24857"/>
            <a:ext cx="12213265" cy="5707684"/>
          </a:xfrm>
          <a:prstGeom prst="rect">
            <a:avLst/>
          </a:prstGeom>
        </p:spPr>
      </p:pic>
      <p:sp>
        <p:nvSpPr>
          <p:cNvPr id="2" name="Title Placeholder 1"/>
          <p:cNvSpPr>
            <a:spLocks noGrp="1"/>
          </p:cNvSpPr>
          <p:nvPr>
            <p:ph type="title"/>
          </p:nvPr>
        </p:nvSpPr>
        <p:spPr bwMode="gray">
          <a:xfrm>
            <a:off x="1715294" y="74356"/>
            <a:ext cx="8761413" cy="888552"/>
          </a:xfrm>
          <a:prstGeom prst="rect">
            <a:avLst/>
          </a:prstGeom>
        </p:spPr>
        <p:txBody>
          <a:bodyPr vert="horz" lIns="91440" tIns="45720" rIns="91440" bIns="45720" rtlCol="0" anchor="ctr">
            <a:noAutofit/>
          </a:bodyPr>
          <a:lstStyle/>
          <a:p>
            <a:r>
              <a:rPr lang="fr-FR" noProof="0"/>
              <a:t>Modifiez le style du titre</a:t>
            </a:r>
          </a:p>
        </p:txBody>
      </p:sp>
      <p:sp>
        <p:nvSpPr>
          <p:cNvPr id="3" name="Text Placeholder 2"/>
          <p:cNvSpPr>
            <a:spLocks noGrp="1"/>
          </p:cNvSpPr>
          <p:nvPr>
            <p:ph type="body" idx="1"/>
          </p:nvPr>
        </p:nvSpPr>
        <p:spPr>
          <a:xfrm>
            <a:off x="561109" y="1334946"/>
            <a:ext cx="11082593" cy="4684854"/>
          </a:xfrm>
          <a:prstGeom prst="rect">
            <a:avLst/>
          </a:prstGeom>
        </p:spPr>
        <p:txBody>
          <a:bodyPr vert="horz" lIns="91440" tIns="45720" rIns="91440" bIns="45720" rtlCol="0">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FR" noProof="0"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a:t>5/7/25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ctr" defTabSz="457200" rtl="0" eaLnBrk="1" latinLnBrk="0" hangingPunct="1">
        <a:spcBef>
          <a:spcPct val="0"/>
        </a:spcBef>
        <a:buNone/>
        <a:defRPr sz="28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hyperlink" Target="https://docs.glassworks.tech/devops/ci/010-tests-unitaire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ocs.glassworks.tech/devops/ci/040-ci"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hyperlink" Target="https://docs.glassworks.tech/devops/cd/010-cd" TargetMode="External"/><Relationship Id="rId2" Type="http://schemas.openxmlformats.org/officeDocument/2006/relationships/hyperlink" Target="https://docs.glassworks.tech/devops/deploiement-avec-k8s/kubernete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D7E769-5A15-A446-8040-1EDB05CC1CBA}"/>
              </a:ext>
            </a:extLst>
          </p:cNvPr>
          <p:cNvSpPr>
            <a:spLocks noGrp="1"/>
          </p:cNvSpPr>
          <p:nvPr>
            <p:ph type="ctrTitle"/>
          </p:nvPr>
        </p:nvSpPr>
        <p:spPr/>
        <p:txBody>
          <a:bodyPr/>
          <a:lstStyle/>
          <a:p>
            <a:pPr algn="l"/>
            <a:r>
              <a:rPr lang="fr-FR" dirty="0"/>
              <a:t>Qualité et Stratégie LT</a:t>
            </a:r>
          </a:p>
        </p:txBody>
      </p:sp>
    </p:spTree>
    <p:extLst>
      <p:ext uri="{BB962C8B-B14F-4D97-AF65-F5344CB8AC3E}">
        <p14:creationId xmlns:p14="http://schemas.microsoft.com/office/powerpoint/2010/main" val="842902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D60144-080E-E54F-2C99-DD7AF97C9B5F}"/>
              </a:ext>
            </a:extLst>
          </p:cNvPr>
          <p:cNvSpPr>
            <a:spLocks noGrp="1"/>
          </p:cNvSpPr>
          <p:nvPr>
            <p:ph type="title"/>
          </p:nvPr>
        </p:nvSpPr>
        <p:spPr/>
        <p:txBody>
          <a:bodyPr/>
          <a:lstStyle/>
          <a:p>
            <a:r>
              <a:rPr lang="fr-FR" dirty="0"/>
              <a:t>Le client</a:t>
            </a:r>
          </a:p>
        </p:txBody>
      </p:sp>
      <p:sp>
        <p:nvSpPr>
          <p:cNvPr id="3" name="Espace réservé du contenu 2">
            <a:extLst>
              <a:ext uri="{FF2B5EF4-FFF2-40B4-BE49-F238E27FC236}">
                <a16:creationId xmlns:a16="http://schemas.microsoft.com/office/drawing/2014/main" id="{96613F20-11DE-D179-18CC-1E4643AC96B1}"/>
              </a:ext>
            </a:extLst>
          </p:cNvPr>
          <p:cNvSpPr>
            <a:spLocks noGrp="1"/>
          </p:cNvSpPr>
          <p:nvPr>
            <p:ph idx="1"/>
          </p:nvPr>
        </p:nvSpPr>
        <p:spPr/>
        <p:txBody>
          <a:bodyPr/>
          <a:lstStyle/>
          <a:p>
            <a:r>
              <a:rPr lang="fr-FR" dirty="0"/>
              <a:t>Le client est la cible principale de notre stratégie de qualité. </a:t>
            </a:r>
          </a:p>
          <a:p>
            <a:r>
              <a:rPr lang="fr-FR" dirty="0"/>
              <a:t>En fin de compte, il est la source de nos revenus, un client heureux = un chèque de paie à la fin du mois.</a:t>
            </a:r>
          </a:p>
          <a:p>
            <a:r>
              <a:rPr lang="fr-FR" dirty="0"/>
              <a:t>En tant que directeur technique, vous pouvez être confronté à différents types de clients :</a:t>
            </a:r>
          </a:p>
          <a:p>
            <a:endParaRPr lang="fr-FR" dirty="0"/>
          </a:p>
          <a:p>
            <a:pPr lvl="1"/>
            <a:r>
              <a:rPr lang="fr-FR" b="1" dirty="0"/>
              <a:t>direct</a:t>
            </a:r>
            <a:r>
              <a:rPr lang="fr-FR" dirty="0"/>
              <a:t> : un client qui a commandé un produit et qui paie directement</a:t>
            </a:r>
          </a:p>
          <a:p>
            <a:pPr lvl="1"/>
            <a:r>
              <a:rPr lang="fr-FR" b="1" dirty="0"/>
              <a:t>indirect</a:t>
            </a:r>
            <a:r>
              <a:rPr lang="fr-FR" dirty="0"/>
              <a:t> : un client qui ne paie pas directement, mais dont l'approbation est obligatoire pour le paiement.</a:t>
            </a:r>
          </a:p>
          <a:p>
            <a:pPr lvl="2"/>
            <a:r>
              <a:rPr lang="fr-FR" b="1" dirty="0"/>
              <a:t>grand public </a:t>
            </a:r>
            <a:r>
              <a:rPr lang="fr-FR" dirty="0"/>
              <a:t>: vous avez l'intention de vendre au public, et la notoriété et la confiance sont donc cruciales.</a:t>
            </a:r>
          </a:p>
          <a:p>
            <a:pPr lvl="2"/>
            <a:r>
              <a:rPr lang="fr-FR" b="1" dirty="0"/>
              <a:t>financement indirect </a:t>
            </a:r>
            <a:r>
              <a:rPr lang="fr-FR" dirty="0"/>
              <a:t>: le financement dépend de votre clientèle, par exemple lorsque les annonceurs financent une plateforme gratuite pour les utilisateurs.</a:t>
            </a:r>
          </a:p>
          <a:p>
            <a:endParaRPr lang="fr-FR" dirty="0"/>
          </a:p>
        </p:txBody>
      </p:sp>
      <p:sp>
        <p:nvSpPr>
          <p:cNvPr id="4" name="Rectangle : coins arrondis 3">
            <a:extLst>
              <a:ext uri="{FF2B5EF4-FFF2-40B4-BE49-F238E27FC236}">
                <a16:creationId xmlns:a16="http://schemas.microsoft.com/office/drawing/2014/main" id="{5E4863CA-150A-404D-FFFF-ADE7F6D71874}"/>
              </a:ext>
            </a:extLst>
          </p:cNvPr>
          <p:cNvSpPr/>
          <p:nvPr/>
        </p:nvSpPr>
        <p:spPr>
          <a:xfrm>
            <a:off x="1239715" y="5180963"/>
            <a:ext cx="10181493" cy="14113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Il est essentiel pour votre stratégie de </a:t>
            </a:r>
            <a:r>
              <a:rPr lang="fr-FR" b="1" dirty="0"/>
              <a:t>comprendre votre client</a:t>
            </a:r>
            <a:r>
              <a:rPr lang="fr-FR" dirty="0"/>
              <a:t> et ce qui motive son estimation de la qualité.</a:t>
            </a:r>
          </a:p>
        </p:txBody>
      </p:sp>
    </p:spTree>
    <p:extLst>
      <p:ext uri="{BB962C8B-B14F-4D97-AF65-F5344CB8AC3E}">
        <p14:creationId xmlns:p14="http://schemas.microsoft.com/office/powerpoint/2010/main" val="1297180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BFD68C-8C93-76C4-4656-2B846891E0D2}"/>
              </a:ext>
            </a:extLst>
          </p:cNvPr>
          <p:cNvSpPr>
            <a:spLocks noGrp="1"/>
          </p:cNvSpPr>
          <p:nvPr>
            <p:ph type="title"/>
          </p:nvPr>
        </p:nvSpPr>
        <p:spPr/>
        <p:txBody>
          <a:bodyPr/>
          <a:lstStyle/>
          <a:p>
            <a:r>
              <a:rPr lang="fr-FR" dirty="0"/>
              <a:t>Cas d’exemple</a:t>
            </a:r>
          </a:p>
        </p:txBody>
      </p:sp>
      <p:sp>
        <p:nvSpPr>
          <p:cNvPr id="3" name="Espace réservé du contenu 2">
            <a:extLst>
              <a:ext uri="{FF2B5EF4-FFF2-40B4-BE49-F238E27FC236}">
                <a16:creationId xmlns:a16="http://schemas.microsoft.com/office/drawing/2014/main" id="{B827007F-A15D-F858-7EC1-890C3AE23083}"/>
              </a:ext>
            </a:extLst>
          </p:cNvPr>
          <p:cNvSpPr>
            <a:spLocks noGrp="1"/>
          </p:cNvSpPr>
          <p:nvPr>
            <p:ph idx="1"/>
          </p:nvPr>
        </p:nvSpPr>
        <p:spPr/>
        <p:txBody>
          <a:bodyPr/>
          <a:lstStyle/>
          <a:p>
            <a:r>
              <a:rPr lang="fr-FR" dirty="0"/>
              <a:t>Un client direct qui commande un logiciel</a:t>
            </a:r>
          </a:p>
        </p:txBody>
      </p:sp>
    </p:spTree>
    <p:extLst>
      <p:ext uri="{BB962C8B-B14F-4D97-AF65-F5344CB8AC3E}">
        <p14:creationId xmlns:p14="http://schemas.microsoft.com/office/powerpoint/2010/main" val="1328531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632633-E358-DC2D-0ABA-E1B3C9A22AE4}"/>
              </a:ext>
            </a:extLst>
          </p:cNvPr>
          <p:cNvSpPr>
            <a:spLocks noGrp="1"/>
          </p:cNvSpPr>
          <p:nvPr>
            <p:ph type="title"/>
          </p:nvPr>
        </p:nvSpPr>
        <p:spPr/>
        <p:txBody>
          <a:bodyPr/>
          <a:lstStyle/>
          <a:p>
            <a:r>
              <a:rPr lang="fr-FR" dirty="0"/>
              <a:t>La méthode notoire « </a:t>
            </a:r>
            <a:r>
              <a:rPr lang="fr-FR" dirty="0" err="1"/>
              <a:t>Waterfall</a:t>
            </a:r>
            <a:r>
              <a:rPr lang="fr-FR" dirty="0"/>
              <a:t> »</a:t>
            </a:r>
          </a:p>
        </p:txBody>
      </p:sp>
      <p:pic>
        <p:nvPicPr>
          <p:cNvPr id="5" name="Espace réservé du contenu 4" descr="Une image contenant texte, Police, diagramme, capture d’écran&#10;&#10;Description générée automatiquement">
            <a:extLst>
              <a:ext uri="{FF2B5EF4-FFF2-40B4-BE49-F238E27FC236}">
                <a16:creationId xmlns:a16="http://schemas.microsoft.com/office/drawing/2014/main" id="{59BC72DC-48E1-1D19-C195-880A9EA5ADD3}"/>
              </a:ext>
            </a:extLst>
          </p:cNvPr>
          <p:cNvPicPr>
            <a:picLocks noGrp="1" noChangeAspect="1"/>
          </p:cNvPicPr>
          <p:nvPr>
            <p:ph idx="1"/>
          </p:nvPr>
        </p:nvPicPr>
        <p:blipFill>
          <a:blip r:embed="rId2"/>
          <a:stretch>
            <a:fillRect/>
          </a:stretch>
        </p:blipFill>
        <p:spPr>
          <a:xfrm>
            <a:off x="2887680" y="1886638"/>
            <a:ext cx="6909779" cy="3084723"/>
          </a:xfrm>
        </p:spPr>
      </p:pic>
      <p:grpSp>
        <p:nvGrpSpPr>
          <p:cNvPr id="27" name="Groupe 26">
            <a:extLst>
              <a:ext uri="{FF2B5EF4-FFF2-40B4-BE49-F238E27FC236}">
                <a16:creationId xmlns:a16="http://schemas.microsoft.com/office/drawing/2014/main" id="{4C721F31-3FA2-1465-FDB9-75FB3A7E0A8C}"/>
              </a:ext>
            </a:extLst>
          </p:cNvPr>
          <p:cNvGrpSpPr/>
          <p:nvPr/>
        </p:nvGrpSpPr>
        <p:grpSpPr>
          <a:xfrm>
            <a:off x="1656610" y="2239736"/>
            <a:ext cx="1281017" cy="1993557"/>
            <a:chOff x="786892" y="1305125"/>
            <a:chExt cx="1281017" cy="1993557"/>
          </a:xfrm>
        </p:grpSpPr>
        <p:pic>
          <p:nvPicPr>
            <p:cNvPr id="4" name="Image 3" descr="Une image contenant dessin humoristique, clipart, illustration, Animation&#10;&#10;Description générée automatiquement">
              <a:extLst>
                <a:ext uri="{FF2B5EF4-FFF2-40B4-BE49-F238E27FC236}">
                  <a16:creationId xmlns:a16="http://schemas.microsoft.com/office/drawing/2014/main" id="{D2903A94-BFE3-B8BF-7054-80E381A9B042}"/>
                </a:ext>
              </a:extLst>
            </p:cNvPr>
            <p:cNvPicPr>
              <a:picLocks noChangeAspect="1"/>
            </p:cNvPicPr>
            <p:nvPr/>
          </p:nvPicPr>
          <p:blipFill>
            <a:blip r:embed="rId3"/>
            <a:stretch>
              <a:fillRect/>
            </a:stretch>
          </p:blipFill>
          <p:spPr>
            <a:xfrm>
              <a:off x="786892" y="1305125"/>
              <a:ext cx="1281017" cy="1455701"/>
            </a:xfrm>
            <a:prstGeom prst="rect">
              <a:avLst/>
            </a:prstGeom>
          </p:spPr>
        </p:pic>
        <p:sp>
          <p:nvSpPr>
            <p:cNvPr id="20" name="ZoneTexte 19">
              <a:extLst>
                <a:ext uri="{FF2B5EF4-FFF2-40B4-BE49-F238E27FC236}">
                  <a16:creationId xmlns:a16="http://schemas.microsoft.com/office/drawing/2014/main" id="{63F7C963-2511-3689-C958-1D9CA67654FF}"/>
                </a:ext>
              </a:extLst>
            </p:cNvPr>
            <p:cNvSpPr txBox="1"/>
            <p:nvPr/>
          </p:nvSpPr>
          <p:spPr>
            <a:xfrm>
              <a:off x="786892" y="2775462"/>
              <a:ext cx="1281017" cy="523220"/>
            </a:xfrm>
            <a:prstGeom prst="rect">
              <a:avLst/>
            </a:prstGeom>
            <a:noFill/>
          </p:spPr>
          <p:txBody>
            <a:bodyPr wrap="square" rtlCol="0">
              <a:spAutoFit/>
            </a:bodyPr>
            <a:lstStyle/>
            <a:p>
              <a:pPr algn="ctr"/>
              <a:r>
                <a:rPr lang="fr-FR" sz="1400" b="1" dirty="0"/>
                <a:t>Project Manager</a:t>
              </a:r>
            </a:p>
          </p:txBody>
        </p:sp>
      </p:grpSp>
      <p:grpSp>
        <p:nvGrpSpPr>
          <p:cNvPr id="28" name="Groupe 27">
            <a:extLst>
              <a:ext uri="{FF2B5EF4-FFF2-40B4-BE49-F238E27FC236}">
                <a16:creationId xmlns:a16="http://schemas.microsoft.com/office/drawing/2014/main" id="{1EAFBC39-D5D7-366F-B46F-557C494CA720}"/>
              </a:ext>
            </a:extLst>
          </p:cNvPr>
          <p:cNvGrpSpPr/>
          <p:nvPr/>
        </p:nvGrpSpPr>
        <p:grpSpPr>
          <a:xfrm>
            <a:off x="466629" y="267431"/>
            <a:ext cx="1281018" cy="1838455"/>
            <a:chOff x="2700603" y="1228339"/>
            <a:chExt cx="1281018" cy="1838455"/>
          </a:xfrm>
        </p:grpSpPr>
        <p:pic>
          <p:nvPicPr>
            <p:cNvPr id="9" name="Image 8" descr="Une image contenant clipart, dessin, illustration, Dessin animé&#10;&#10;Description générée automatiquement">
              <a:extLst>
                <a:ext uri="{FF2B5EF4-FFF2-40B4-BE49-F238E27FC236}">
                  <a16:creationId xmlns:a16="http://schemas.microsoft.com/office/drawing/2014/main" id="{85893FF6-C2EA-E38E-AF25-9E3F3A5EF11B}"/>
                </a:ext>
              </a:extLst>
            </p:cNvPr>
            <p:cNvPicPr>
              <a:picLocks noChangeAspect="1"/>
            </p:cNvPicPr>
            <p:nvPr/>
          </p:nvPicPr>
          <p:blipFill>
            <a:blip r:embed="rId4"/>
            <a:stretch>
              <a:fillRect/>
            </a:stretch>
          </p:blipFill>
          <p:spPr>
            <a:xfrm>
              <a:off x="2700603" y="1228339"/>
              <a:ext cx="1281018" cy="1547123"/>
            </a:xfrm>
            <a:prstGeom prst="rect">
              <a:avLst/>
            </a:prstGeom>
          </p:spPr>
        </p:pic>
        <p:sp>
          <p:nvSpPr>
            <p:cNvPr id="21" name="ZoneTexte 20">
              <a:extLst>
                <a:ext uri="{FF2B5EF4-FFF2-40B4-BE49-F238E27FC236}">
                  <a16:creationId xmlns:a16="http://schemas.microsoft.com/office/drawing/2014/main" id="{DE19FCA4-BF64-8F2C-6861-487061A7D9DC}"/>
                </a:ext>
              </a:extLst>
            </p:cNvPr>
            <p:cNvSpPr txBox="1"/>
            <p:nvPr/>
          </p:nvSpPr>
          <p:spPr>
            <a:xfrm>
              <a:off x="2700603" y="2759017"/>
              <a:ext cx="1281017" cy="307777"/>
            </a:xfrm>
            <a:prstGeom prst="rect">
              <a:avLst/>
            </a:prstGeom>
            <a:noFill/>
          </p:spPr>
          <p:txBody>
            <a:bodyPr wrap="square" rtlCol="0">
              <a:spAutoFit/>
            </a:bodyPr>
            <a:lstStyle/>
            <a:p>
              <a:pPr algn="ctr"/>
              <a:r>
                <a:rPr lang="fr-FR" sz="1400" b="1" dirty="0"/>
                <a:t>CEO</a:t>
              </a:r>
            </a:p>
          </p:txBody>
        </p:sp>
      </p:grpSp>
      <p:sp>
        <p:nvSpPr>
          <p:cNvPr id="34" name="Bulle ronde 33">
            <a:extLst>
              <a:ext uri="{FF2B5EF4-FFF2-40B4-BE49-F238E27FC236}">
                <a16:creationId xmlns:a16="http://schemas.microsoft.com/office/drawing/2014/main" id="{6210615B-F64D-DBF0-A8D1-818ECA8D5A65}"/>
              </a:ext>
            </a:extLst>
          </p:cNvPr>
          <p:cNvSpPr/>
          <p:nvPr/>
        </p:nvSpPr>
        <p:spPr>
          <a:xfrm>
            <a:off x="1747646" y="447017"/>
            <a:ext cx="2622015" cy="1323114"/>
          </a:xfrm>
          <a:prstGeom prst="wedgeEllipseCallout">
            <a:avLst>
              <a:gd name="adj1" fmla="val -55707"/>
              <a:gd name="adj2" fmla="val -357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Le projet </a:t>
            </a:r>
            <a:r>
              <a:rPr lang="fr-FR" sz="1400" b="1" dirty="0"/>
              <a:t>VR </a:t>
            </a:r>
            <a:r>
              <a:rPr lang="fr-FR" sz="1400" dirty="0"/>
              <a:t>est en route, j’assure mes investisseurs</a:t>
            </a:r>
          </a:p>
        </p:txBody>
      </p:sp>
      <p:sp>
        <p:nvSpPr>
          <p:cNvPr id="35" name="Bulle ronde 34">
            <a:extLst>
              <a:ext uri="{FF2B5EF4-FFF2-40B4-BE49-F238E27FC236}">
                <a16:creationId xmlns:a16="http://schemas.microsoft.com/office/drawing/2014/main" id="{36496D53-61C3-4359-FDF2-B1EB7CDE8A33}"/>
              </a:ext>
            </a:extLst>
          </p:cNvPr>
          <p:cNvSpPr/>
          <p:nvPr/>
        </p:nvSpPr>
        <p:spPr>
          <a:xfrm>
            <a:off x="345602" y="4736294"/>
            <a:ext cx="2622015" cy="1323114"/>
          </a:xfrm>
          <a:prstGeom prst="wedgeEllipseCallout">
            <a:avLst>
              <a:gd name="adj1" fmla="val 25385"/>
              <a:gd name="adj2" fmla="val -76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J’ai parlé aux clients, et j’ai crée la spécification et le plan qui dur 2 ans</a:t>
            </a:r>
          </a:p>
        </p:txBody>
      </p:sp>
      <p:sp>
        <p:nvSpPr>
          <p:cNvPr id="36" name="Flèche vers le bas 35">
            <a:extLst>
              <a:ext uri="{FF2B5EF4-FFF2-40B4-BE49-F238E27FC236}">
                <a16:creationId xmlns:a16="http://schemas.microsoft.com/office/drawing/2014/main" id="{54211645-98C7-6561-B46C-A2E0B932C36D}"/>
              </a:ext>
            </a:extLst>
          </p:cNvPr>
          <p:cNvSpPr/>
          <p:nvPr/>
        </p:nvSpPr>
        <p:spPr>
          <a:xfrm rot="2608721">
            <a:off x="4212497" y="1514550"/>
            <a:ext cx="855643" cy="8703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Flèche vers le bas 36">
            <a:extLst>
              <a:ext uri="{FF2B5EF4-FFF2-40B4-BE49-F238E27FC236}">
                <a16:creationId xmlns:a16="http://schemas.microsoft.com/office/drawing/2014/main" id="{0B34C713-358D-E02C-8FEB-C15F386E1427}"/>
              </a:ext>
            </a:extLst>
          </p:cNvPr>
          <p:cNvSpPr/>
          <p:nvPr/>
        </p:nvSpPr>
        <p:spPr>
          <a:xfrm rot="2608721">
            <a:off x="5172908" y="1934954"/>
            <a:ext cx="855643" cy="8703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Parchemin vertical 38">
            <a:extLst>
              <a:ext uri="{FF2B5EF4-FFF2-40B4-BE49-F238E27FC236}">
                <a16:creationId xmlns:a16="http://schemas.microsoft.com/office/drawing/2014/main" id="{22B63B51-DA74-2AF7-3381-7C854CC95C1E}"/>
              </a:ext>
            </a:extLst>
          </p:cNvPr>
          <p:cNvSpPr/>
          <p:nvPr/>
        </p:nvSpPr>
        <p:spPr>
          <a:xfrm>
            <a:off x="4660731" y="4233293"/>
            <a:ext cx="1879996" cy="1282091"/>
          </a:xfrm>
          <a:prstGeom prst="verticalScroll">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400" b="1" dirty="0"/>
              <a:t>Spécification</a:t>
            </a:r>
          </a:p>
        </p:txBody>
      </p:sp>
      <p:pic>
        <p:nvPicPr>
          <p:cNvPr id="41" name="Image 40" descr="Une image contenant texte, capture d’écran, diagramme, Parallèle&#10;&#10;Description générée automatiquement">
            <a:extLst>
              <a:ext uri="{FF2B5EF4-FFF2-40B4-BE49-F238E27FC236}">
                <a16:creationId xmlns:a16="http://schemas.microsoft.com/office/drawing/2014/main" id="{04173E9F-8056-F4E8-F292-328DD7A9C2FE}"/>
              </a:ext>
            </a:extLst>
          </p:cNvPr>
          <p:cNvPicPr>
            <a:picLocks noChangeAspect="1"/>
          </p:cNvPicPr>
          <p:nvPr/>
        </p:nvPicPr>
        <p:blipFill>
          <a:blip r:embed="rId5"/>
          <a:stretch>
            <a:fillRect/>
          </a:stretch>
        </p:blipFill>
        <p:spPr>
          <a:xfrm>
            <a:off x="3481401" y="5254045"/>
            <a:ext cx="1776519" cy="1282092"/>
          </a:xfrm>
          <a:prstGeom prst="rect">
            <a:avLst/>
          </a:prstGeom>
          <a:ln>
            <a:solidFill>
              <a:schemeClr val="accent1">
                <a:shade val="50000"/>
              </a:schemeClr>
            </a:solidFill>
          </a:ln>
        </p:spPr>
      </p:pic>
    </p:spTree>
    <p:extLst>
      <p:ext uri="{BB962C8B-B14F-4D97-AF65-F5344CB8AC3E}">
        <p14:creationId xmlns:p14="http://schemas.microsoft.com/office/powerpoint/2010/main" val="531685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632633-E358-DC2D-0ABA-E1B3C9A22AE4}"/>
              </a:ext>
            </a:extLst>
          </p:cNvPr>
          <p:cNvSpPr>
            <a:spLocks noGrp="1"/>
          </p:cNvSpPr>
          <p:nvPr>
            <p:ph type="title"/>
          </p:nvPr>
        </p:nvSpPr>
        <p:spPr/>
        <p:txBody>
          <a:bodyPr/>
          <a:lstStyle/>
          <a:p>
            <a:r>
              <a:rPr lang="fr-FR" dirty="0"/>
              <a:t>La méthode notoire « </a:t>
            </a:r>
            <a:r>
              <a:rPr lang="fr-FR" dirty="0" err="1"/>
              <a:t>Waterfall</a:t>
            </a:r>
            <a:r>
              <a:rPr lang="fr-FR" dirty="0"/>
              <a:t> »</a:t>
            </a:r>
          </a:p>
        </p:txBody>
      </p:sp>
      <p:pic>
        <p:nvPicPr>
          <p:cNvPr id="5" name="Espace réservé du contenu 4" descr="Une image contenant texte, Police, diagramme, capture d’écran&#10;&#10;Description générée automatiquement">
            <a:extLst>
              <a:ext uri="{FF2B5EF4-FFF2-40B4-BE49-F238E27FC236}">
                <a16:creationId xmlns:a16="http://schemas.microsoft.com/office/drawing/2014/main" id="{59BC72DC-48E1-1D19-C195-880A9EA5ADD3}"/>
              </a:ext>
            </a:extLst>
          </p:cNvPr>
          <p:cNvPicPr>
            <a:picLocks noGrp="1" noChangeAspect="1"/>
          </p:cNvPicPr>
          <p:nvPr>
            <p:ph idx="1"/>
          </p:nvPr>
        </p:nvPicPr>
        <p:blipFill>
          <a:blip r:embed="rId2"/>
          <a:stretch>
            <a:fillRect/>
          </a:stretch>
        </p:blipFill>
        <p:spPr>
          <a:xfrm>
            <a:off x="2887680" y="1886638"/>
            <a:ext cx="6909779" cy="3084723"/>
          </a:xfrm>
        </p:spPr>
      </p:pic>
      <p:grpSp>
        <p:nvGrpSpPr>
          <p:cNvPr id="30" name="Groupe 29">
            <a:extLst>
              <a:ext uri="{FF2B5EF4-FFF2-40B4-BE49-F238E27FC236}">
                <a16:creationId xmlns:a16="http://schemas.microsoft.com/office/drawing/2014/main" id="{569C22E9-D5A1-F335-7215-063E19A68833}"/>
              </a:ext>
            </a:extLst>
          </p:cNvPr>
          <p:cNvGrpSpPr/>
          <p:nvPr/>
        </p:nvGrpSpPr>
        <p:grpSpPr>
          <a:xfrm>
            <a:off x="4508293" y="4322146"/>
            <a:ext cx="1308867" cy="1880134"/>
            <a:chOff x="2283194" y="3941657"/>
            <a:chExt cx="1308867" cy="1880134"/>
          </a:xfrm>
        </p:grpSpPr>
        <p:pic>
          <p:nvPicPr>
            <p:cNvPr id="7" name="Image 6" descr="Une image contenant clipart, Dessin animé, illustration, Animation&#10;&#10;Description générée automatiquement">
              <a:extLst>
                <a:ext uri="{FF2B5EF4-FFF2-40B4-BE49-F238E27FC236}">
                  <a16:creationId xmlns:a16="http://schemas.microsoft.com/office/drawing/2014/main" id="{76C1CA89-49B8-55DD-3071-86FE08C11F78}"/>
                </a:ext>
              </a:extLst>
            </p:cNvPr>
            <p:cNvPicPr>
              <a:picLocks noChangeAspect="1"/>
            </p:cNvPicPr>
            <p:nvPr/>
          </p:nvPicPr>
          <p:blipFill>
            <a:blip r:embed="rId3"/>
            <a:stretch>
              <a:fillRect/>
            </a:stretch>
          </p:blipFill>
          <p:spPr>
            <a:xfrm>
              <a:off x="2283194" y="3941657"/>
              <a:ext cx="1308867" cy="1547124"/>
            </a:xfrm>
            <a:prstGeom prst="rect">
              <a:avLst/>
            </a:prstGeom>
          </p:spPr>
        </p:pic>
        <p:sp>
          <p:nvSpPr>
            <p:cNvPr id="23" name="ZoneTexte 22">
              <a:extLst>
                <a:ext uri="{FF2B5EF4-FFF2-40B4-BE49-F238E27FC236}">
                  <a16:creationId xmlns:a16="http://schemas.microsoft.com/office/drawing/2014/main" id="{61473397-B5DF-E07A-6559-CD88250DB364}"/>
                </a:ext>
              </a:extLst>
            </p:cNvPr>
            <p:cNvSpPr txBox="1"/>
            <p:nvPr/>
          </p:nvSpPr>
          <p:spPr>
            <a:xfrm>
              <a:off x="2283194" y="5514014"/>
              <a:ext cx="1281017" cy="307777"/>
            </a:xfrm>
            <a:prstGeom prst="rect">
              <a:avLst/>
            </a:prstGeom>
            <a:noFill/>
          </p:spPr>
          <p:txBody>
            <a:bodyPr wrap="square" rtlCol="0">
              <a:spAutoFit/>
            </a:bodyPr>
            <a:lstStyle/>
            <a:p>
              <a:pPr algn="ctr"/>
              <a:r>
                <a:rPr lang="fr-FR" sz="1400" b="1" dirty="0"/>
                <a:t>Team Lead</a:t>
              </a:r>
            </a:p>
          </p:txBody>
        </p:sp>
      </p:grpSp>
      <p:grpSp>
        <p:nvGrpSpPr>
          <p:cNvPr id="31" name="Groupe 30">
            <a:extLst>
              <a:ext uri="{FF2B5EF4-FFF2-40B4-BE49-F238E27FC236}">
                <a16:creationId xmlns:a16="http://schemas.microsoft.com/office/drawing/2014/main" id="{65A44208-C61F-8DD1-3C5A-FA5BAEF2F05F}"/>
              </a:ext>
            </a:extLst>
          </p:cNvPr>
          <p:cNvGrpSpPr/>
          <p:nvPr/>
        </p:nvGrpSpPr>
        <p:grpSpPr>
          <a:xfrm>
            <a:off x="6605884" y="4903652"/>
            <a:ext cx="1254078" cy="1928526"/>
            <a:chOff x="3779137" y="3893264"/>
            <a:chExt cx="1254078" cy="1928526"/>
          </a:xfrm>
        </p:grpSpPr>
        <p:pic>
          <p:nvPicPr>
            <p:cNvPr id="15" name="Image 14" descr="Une image contenant clipart, dessin humoristique, art&#10;&#10;Description générée automatiquement">
              <a:extLst>
                <a:ext uri="{FF2B5EF4-FFF2-40B4-BE49-F238E27FC236}">
                  <a16:creationId xmlns:a16="http://schemas.microsoft.com/office/drawing/2014/main" id="{16E4D3DC-E876-0757-66C5-2EBFA2BC1597}"/>
                </a:ext>
              </a:extLst>
            </p:cNvPr>
            <p:cNvPicPr>
              <a:picLocks noChangeAspect="1"/>
            </p:cNvPicPr>
            <p:nvPr/>
          </p:nvPicPr>
          <p:blipFill>
            <a:blip r:embed="rId4"/>
            <a:stretch>
              <a:fillRect/>
            </a:stretch>
          </p:blipFill>
          <p:spPr>
            <a:xfrm>
              <a:off x="3779137" y="3893264"/>
              <a:ext cx="1254077" cy="1595517"/>
            </a:xfrm>
            <a:prstGeom prst="rect">
              <a:avLst/>
            </a:prstGeom>
          </p:spPr>
        </p:pic>
        <p:sp>
          <p:nvSpPr>
            <p:cNvPr id="24" name="ZoneTexte 23">
              <a:extLst>
                <a:ext uri="{FF2B5EF4-FFF2-40B4-BE49-F238E27FC236}">
                  <a16:creationId xmlns:a16="http://schemas.microsoft.com/office/drawing/2014/main" id="{F85422E0-B03F-03B2-5D87-A8D0C4118600}"/>
                </a:ext>
              </a:extLst>
            </p:cNvPr>
            <p:cNvSpPr txBox="1"/>
            <p:nvPr/>
          </p:nvSpPr>
          <p:spPr>
            <a:xfrm>
              <a:off x="3847252" y="5514013"/>
              <a:ext cx="1185963" cy="307777"/>
            </a:xfrm>
            <a:prstGeom prst="rect">
              <a:avLst/>
            </a:prstGeom>
            <a:noFill/>
          </p:spPr>
          <p:txBody>
            <a:bodyPr wrap="square" rtlCol="0">
              <a:spAutoFit/>
            </a:bodyPr>
            <a:lstStyle/>
            <a:p>
              <a:pPr algn="ctr"/>
              <a:r>
                <a:rPr lang="fr-FR" sz="1400" b="1" dirty="0"/>
                <a:t>Dev</a:t>
              </a:r>
            </a:p>
          </p:txBody>
        </p:sp>
      </p:grpSp>
      <p:grpSp>
        <p:nvGrpSpPr>
          <p:cNvPr id="32" name="Groupe 31">
            <a:extLst>
              <a:ext uri="{FF2B5EF4-FFF2-40B4-BE49-F238E27FC236}">
                <a16:creationId xmlns:a16="http://schemas.microsoft.com/office/drawing/2014/main" id="{686167B0-6299-B2F5-4BE5-4342BC50E839}"/>
              </a:ext>
            </a:extLst>
          </p:cNvPr>
          <p:cNvGrpSpPr/>
          <p:nvPr/>
        </p:nvGrpSpPr>
        <p:grpSpPr>
          <a:xfrm>
            <a:off x="8093137" y="4932963"/>
            <a:ext cx="1610168" cy="1899215"/>
            <a:chOff x="5220290" y="3928541"/>
            <a:chExt cx="1610168" cy="1899215"/>
          </a:xfrm>
        </p:grpSpPr>
        <p:pic>
          <p:nvPicPr>
            <p:cNvPr id="17" name="Image 16">
              <a:extLst>
                <a:ext uri="{FF2B5EF4-FFF2-40B4-BE49-F238E27FC236}">
                  <a16:creationId xmlns:a16="http://schemas.microsoft.com/office/drawing/2014/main" id="{517D4B4F-256A-EF47-F739-FC2D9B86578C}"/>
                </a:ext>
              </a:extLst>
            </p:cNvPr>
            <p:cNvPicPr>
              <a:picLocks noChangeAspect="1"/>
            </p:cNvPicPr>
            <p:nvPr/>
          </p:nvPicPr>
          <p:blipFill>
            <a:blip r:embed="rId5"/>
            <a:stretch>
              <a:fillRect/>
            </a:stretch>
          </p:blipFill>
          <p:spPr>
            <a:xfrm>
              <a:off x="5220290" y="3928541"/>
              <a:ext cx="1610168" cy="1560240"/>
            </a:xfrm>
            <a:prstGeom prst="rect">
              <a:avLst/>
            </a:prstGeom>
          </p:spPr>
        </p:pic>
        <p:sp>
          <p:nvSpPr>
            <p:cNvPr id="25" name="ZoneTexte 24">
              <a:extLst>
                <a:ext uri="{FF2B5EF4-FFF2-40B4-BE49-F238E27FC236}">
                  <a16:creationId xmlns:a16="http://schemas.microsoft.com/office/drawing/2014/main" id="{46133A27-5F1B-B81C-892E-5851BFFC6D5D}"/>
                </a:ext>
              </a:extLst>
            </p:cNvPr>
            <p:cNvSpPr txBox="1"/>
            <p:nvPr/>
          </p:nvSpPr>
          <p:spPr>
            <a:xfrm>
              <a:off x="5432392" y="5519979"/>
              <a:ext cx="1185963" cy="307777"/>
            </a:xfrm>
            <a:prstGeom prst="rect">
              <a:avLst/>
            </a:prstGeom>
            <a:noFill/>
          </p:spPr>
          <p:txBody>
            <a:bodyPr wrap="square" rtlCol="0">
              <a:spAutoFit/>
            </a:bodyPr>
            <a:lstStyle/>
            <a:p>
              <a:pPr algn="ctr"/>
              <a:r>
                <a:rPr lang="fr-FR" sz="1400" b="1" dirty="0"/>
                <a:t>Dev</a:t>
              </a:r>
            </a:p>
          </p:txBody>
        </p:sp>
      </p:grpSp>
      <p:grpSp>
        <p:nvGrpSpPr>
          <p:cNvPr id="33" name="Groupe 32">
            <a:extLst>
              <a:ext uri="{FF2B5EF4-FFF2-40B4-BE49-F238E27FC236}">
                <a16:creationId xmlns:a16="http://schemas.microsoft.com/office/drawing/2014/main" id="{F40864FF-0EC6-EE30-B7CF-9058ADF22379}"/>
              </a:ext>
            </a:extLst>
          </p:cNvPr>
          <p:cNvGrpSpPr/>
          <p:nvPr/>
        </p:nvGrpSpPr>
        <p:grpSpPr>
          <a:xfrm>
            <a:off x="9957552" y="4958703"/>
            <a:ext cx="1254077" cy="1899297"/>
            <a:chOff x="7017534" y="3921185"/>
            <a:chExt cx="1254077" cy="1899297"/>
          </a:xfrm>
        </p:grpSpPr>
        <p:pic>
          <p:nvPicPr>
            <p:cNvPr id="13" name="Image 12" descr="Une image contenant clipart, Dessin animé, illustration, dessin&#10;&#10;Description générée automatiquement">
              <a:extLst>
                <a:ext uri="{FF2B5EF4-FFF2-40B4-BE49-F238E27FC236}">
                  <a16:creationId xmlns:a16="http://schemas.microsoft.com/office/drawing/2014/main" id="{6EAAEA11-9178-43BC-CABF-B5729D088171}"/>
                </a:ext>
              </a:extLst>
            </p:cNvPr>
            <p:cNvPicPr>
              <a:picLocks noChangeAspect="1"/>
            </p:cNvPicPr>
            <p:nvPr/>
          </p:nvPicPr>
          <p:blipFill>
            <a:blip r:embed="rId6"/>
            <a:stretch>
              <a:fillRect/>
            </a:stretch>
          </p:blipFill>
          <p:spPr>
            <a:xfrm>
              <a:off x="7017534" y="3921185"/>
              <a:ext cx="1254077" cy="1567596"/>
            </a:xfrm>
            <a:prstGeom prst="rect">
              <a:avLst/>
            </a:prstGeom>
          </p:spPr>
        </p:pic>
        <p:sp>
          <p:nvSpPr>
            <p:cNvPr id="26" name="ZoneTexte 25">
              <a:extLst>
                <a:ext uri="{FF2B5EF4-FFF2-40B4-BE49-F238E27FC236}">
                  <a16:creationId xmlns:a16="http://schemas.microsoft.com/office/drawing/2014/main" id="{2C3DD23C-1C7D-5B54-A277-79F1D0AA35D7}"/>
                </a:ext>
              </a:extLst>
            </p:cNvPr>
            <p:cNvSpPr txBox="1"/>
            <p:nvPr/>
          </p:nvSpPr>
          <p:spPr>
            <a:xfrm>
              <a:off x="7051590" y="5512705"/>
              <a:ext cx="1185963" cy="307777"/>
            </a:xfrm>
            <a:prstGeom prst="rect">
              <a:avLst/>
            </a:prstGeom>
            <a:noFill/>
          </p:spPr>
          <p:txBody>
            <a:bodyPr wrap="square" rtlCol="0">
              <a:spAutoFit/>
            </a:bodyPr>
            <a:lstStyle/>
            <a:p>
              <a:pPr algn="ctr"/>
              <a:r>
                <a:rPr lang="fr-FR" sz="1400" b="1" dirty="0"/>
                <a:t>Dev</a:t>
              </a:r>
            </a:p>
          </p:txBody>
        </p:sp>
      </p:grpSp>
      <p:sp>
        <p:nvSpPr>
          <p:cNvPr id="3" name="Parchemin vertical 2">
            <a:extLst>
              <a:ext uri="{FF2B5EF4-FFF2-40B4-BE49-F238E27FC236}">
                <a16:creationId xmlns:a16="http://schemas.microsoft.com/office/drawing/2014/main" id="{333EC73E-BC57-9F43-9026-3673C8039EFA}"/>
              </a:ext>
            </a:extLst>
          </p:cNvPr>
          <p:cNvSpPr/>
          <p:nvPr/>
        </p:nvSpPr>
        <p:spPr>
          <a:xfrm>
            <a:off x="2555365" y="3200357"/>
            <a:ext cx="1879996" cy="1282091"/>
          </a:xfrm>
          <a:prstGeom prst="verticalScroll">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400" b="1" dirty="0"/>
              <a:t>Spécification</a:t>
            </a:r>
          </a:p>
        </p:txBody>
      </p:sp>
      <p:sp>
        <p:nvSpPr>
          <p:cNvPr id="6" name="Bulle ronde 5">
            <a:extLst>
              <a:ext uri="{FF2B5EF4-FFF2-40B4-BE49-F238E27FC236}">
                <a16:creationId xmlns:a16="http://schemas.microsoft.com/office/drawing/2014/main" id="{86FAD8CE-C8F8-F333-67F5-D1F763ABC3CB}"/>
              </a:ext>
            </a:extLst>
          </p:cNvPr>
          <p:cNvSpPr/>
          <p:nvPr/>
        </p:nvSpPr>
        <p:spPr>
          <a:xfrm>
            <a:off x="9041999" y="2401291"/>
            <a:ext cx="2622015" cy="1323114"/>
          </a:xfrm>
          <a:prstGeom prst="wedgeEllipseCallout">
            <a:avLst>
              <a:gd name="adj1" fmla="val 14041"/>
              <a:gd name="adj2" fmla="val 1391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J’implémente ma tâche</a:t>
            </a:r>
          </a:p>
        </p:txBody>
      </p:sp>
      <p:sp>
        <p:nvSpPr>
          <p:cNvPr id="8" name="Document 7">
            <a:extLst>
              <a:ext uri="{FF2B5EF4-FFF2-40B4-BE49-F238E27FC236}">
                <a16:creationId xmlns:a16="http://schemas.microsoft.com/office/drawing/2014/main" id="{BFD1A0A9-C803-5C77-8875-612B512253BF}"/>
              </a:ext>
            </a:extLst>
          </p:cNvPr>
          <p:cNvSpPr/>
          <p:nvPr/>
        </p:nvSpPr>
        <p:spPr>
          <a:xfrm>
            <a:off x="6372708" y="4482448"/>
            <a:ext cx="883905" cy="495759"/>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200" b="1" dirty="0"/>
              <a:t>Tâche</a:t>
            </a:r>
          </a:p>
        </p:txBody>
      </p:sp>
      <p:sp>
        <p:nvSpPr>
          <p:cNvPr id="10" name="Document 9">
            <a:extLst>
              <a:ext uri="{FF2B5EF4-FFF2-40B4-BE49-F238E27FC236}">
                <a16:creationId xmlns:a16="http://schemas.microsoft.com/office/drawing/2014/main" id="{4315C732-FC10-6F61-7AC3-D1DFA1053A8A}"/>
              </a:ext>
            </a:extLst>
          </p:cNvPr>
          <p:cNvSpPr/>
          <p:nvPr/>
        </p:nvSpPr>
        <p:spPr>
          <a:xfrm>
            <a:off x="7764780" y="4847828"/>
            <a:ext cx="883905" cy="495759"/>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200" b="1" dirty="0"/>
              <a:t>Tâche</a:t>
            </a:r>
          </a:p>
        </p:txBody>
      </p:sp>
      <p:sp>
        <p:nvSpPr>
          <p:cNvPr id="11" name="Document 10">
            <a:extLst>
              <a:ext uri="{FF2B5EF4-FFF2-40B4-BE49-F238E27FC236}">
                <a16:creationId xmlns:a16="http://schemas.microsoft.com/office/drawing/2014/main" id="{D53C30B0-02C9-2EC9-6A94-741E94E2582F}"/>
              </a:ext>
            </a:extLst>
          </p:cNvPr>
          <p:cNvSpPr/>
          <p:nvPr/>
        </p:nvSpPr>
        <p:spPr>
          <a:xfrm>
            <a:off x="9469102" y="4847827"/>
            <a:ext cx="883905" cy="495759"/>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200" b="1" dirty="0"/>
              <a:t>Tâche</a:t>
            </a:r>
          </a:p>
        </p:txBody>
      </p:sp>
      <p:sp>
        <p:nvSpPr>
          <p:cNvPr id="12" name="Bulle ronde 11">
            <a:extLst>
              <a:ext uri="{FF2B5EF4-FFF2-40B4-BE49-F238E27FC236}">
                <a16:creationId xmlns:a16="http://schemas.microsoft.com/office/drawing/2014/main" id="{E8BC713C-D903-70E2-EF8B-264A9AC13A44}"/>
              </a:ext>
            </a:extLst>
          </p:cNvPr>
          <p:cNvSpPr/>
          <p:nvPr/>
        </p:nvSpPr>
        <p:spPr>
          <a:xfrm>
            <a:off x="1515690" y="5387932"/>
            <a:ext cx="2622015" cy="1323114"/>
          </a:xfrm>
          <a:prstGeom prst="wedgeEllipseCallout">
            <a:avLst>
              <a:gd name="adj1" fmla="val 77906"/>
              <a:gd name="adj2" fmla="val -71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J’ai la </a:t>
            </a:r>
            <a:r>
              <a:rPr lang="fr-FR" sz="1400" dirty="0" err="1"/>
              <a:t>spéc</a:t>
            </a:r>
            <a:r>
              <a:rPr lang="fr-FR" sz="1400" dirty="0"/>
              <a:t>, je délègue le travail à l’équipe</a:t>
            </a:r>
          </a:p>
        </p:txBody>
      </p:sp>
      <p:pic>
        <p:nvPicPr>
          <p:cNvPr id="14" name="Image 13" descr="Une image contenant texte, capture d’écran, diagramme, Parallèle&#10;&#10;Description générée automatiquement">
            <a:extLst>
              <a:ext uri="{FF2B5EF4-FFF2-40B4-BE49-F238E27FC236}">
                <a16:creationId xmlns:a16="http://schemas.microsoft.com/office/drawing/2014/main" id="{E3DC8A4C-9F06-44E2-BBE4-1BFEA3BA78AC}"/>
              </a:ext>
            </a:extLst>
          </p:cNvPr>
          <p:cNvPicPr>
            <a:picLocks noChangeAspect="1"/>
          </p:cNvPicPr>
          <p:nvPr/>
        </p:nvPicPr>
        <p:blipFill>
          <a:blip r:embed="rId7"/>
          <a:stretch>
            <a:fillRect/>
          </a:stretch>
        </p:blipFill>
        <p:spPr>
          <a:xfrm>
            <a:off x="1111557" y="4007093"/>
            <a:ext cx="1776519" cy="1282092"/>
          </a:xfrm>
          <a:prstGeom prst="rect">
            <a:avLst/>
          </a:prstGeom>
          <a:ln>
            <a:solidFill>
              <a:schemeClr val="accent1">
                <a:shade val="50000"/>
              </a:schemeClr>
            </a:solidFill>
          </a:ln>
        </p:spPr>
      </p:pic>
    </p:spTree>
    <p:extLst>
      <p:ext uri="{BB962C8B-B14F-4D97-AF65-F5344CB8AC3E}">
        <p14:creationId xmlns:p14="http://schemas.microsoft.com/office/powerpoint/2010/main" val="1774409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A22754-71B1-D539-F545-B85A3B16ACAA}"/>
              </a:ext>
            </a:extLst>
          </p:cNvPr>
          <p:cNvSpPr>
            <a:spLocks noGrp="1"/>
          </p:cNvSpPr>
          <p:nvPr>
            <p:ph type="title"/>
          </p:nvPr>
        </p:nvSpPr>
        <p:spPr/>
        <p:txBody>
          <a:bodyPr/>
          <a:lstStyle/>
          <a:p>
            <a:r>
              <a:rPr lang="fr-FR" dirty="0"/>
              <a:t>La méthode notoire « </a:t>
            </a:r>
            <a:r>
              <a:rPr lang="fr-FR" dirty="0" err="1"/>
              <a:t>Waterfall</a:t>
            </a:r>
            <a:r>
              <a:rPr lang="fr-FR" dirty="0"/>
              <a:t> »</a:t>
            </a:r>
          </a:p>
        </p:txBody>
      </p:sp>
      <p:sp>
        <p:nvSpPr>
          <p:cNvPr id="3" name="Espace réservé du contenu 2">
            <a:extLst>
              <a:ext uri="{FF2B5EF4-FFF2-40B4-BE49-F238E27FC236}">
                <a16:creationId xmlns:a16="http://schemas.microsoft.com/office/drawing/2014/main" id="{426C512C-3C98-5B7A-DE06-88AA9C0101B5}"/>
              </a:ext>
            </a:extLst>
          </p:cNvPr>
          <p:cNvSpPr>
            <a:spLocks noGrp="1"/>
          </p:cNvSpPr>
          <p:nvPr>
            <p:ph idx="1"/>
          </p:nvPr>
        </p:nvSpPr>
        <p:spPr/>
        <p:txBody>
          <a:bodyPr/>
          <a:lstStyle/>
          <a:p>
            <a:r>
              <a:rPr lang="fr-FR" dirty="0"/>
              <a:t>Le gérant du projet doit tout savoir en avance</a:t>
            </a:r>
          </a:p>
          <a:p>
            <a:pPr lvl="1"/>
            <a:r>
              <a:rPr lang="fr-FR" dirty="0"/>
              <a:t>Toutes les dépendances entre les tâches</a:t>
            </a:r>
          </a:p>
          <a:p>
            <a:pPr lvl="1"/>
            <a:r>
              <a:rPr lang="fr-FR" dirty="0"/>
              <a:t>Le temps nécessaire pour faire une tâche</a:t>
            </a:r>
          </a:p>
        </p:txBody>
      </p:sp>
      <p:sp>
        <p:nvSpPr>
          <p:cNvPr id="4" name="Bulle ronde 3">
            <a:extLst>
              <a:ext uri="{FF2B5EF4-FFF2-40B4-BE49-F238E27FC236}">
                <a16:creationId xmlns:a16="http://schemas.microsoft.com/office/drawing/2014/main" id="{08950FF1-C374-75BE-B631-475892293F05}"/>
              </a:ext>
            </a:extLst>
          </p:cNvPr>
          <p:cNvSpPr/>
          <p:nvPr/>
        </p:nvSpPr>
        <p:spPr>
          <a:xfrm>
            <a:off x="7069981" y="1288972"/>
            <a:ext cx="2173172" cy="872341"/>
          </a:xfrm>
          <a:prstGeom prst="wedgeEllipseCallout">
            <a:avLst>
              <a:gd name="adj1" fmla="val -116874"/>
              <a:gd name="adj2" fmla="val 78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C’est quoi une dépendance ?</a:t>
            </a:r>
          </a:p>
        </p:txBody>
      </p:sp>
      <p:sp>
        <p:nvSpPr>
          <p:cNvPr id="5" name="Bulle ronde 4">
            <a:extLst>
              <a:ext uri="{FF2B5EF4-FFF2-40B4-BE49-F238E27FC236}">
                <a16:creationId xmlns:a16="http://schemas.microsoft.com/office/drawing/2014/main" id="{A6735D5F-97EB-DF1D-E562-B4B74C1F88C7}"/>
              </a:ext>
            </a:extLst>
          </p:cNvPr>
          <p:cNvSpPr/>
          <p:nvPr/>
        </p:nvSpPr>
        <p:spPr>
          <a:xfrm>
            <a:off x="6605437" y="2397010"/>
            <a:ext cx="2173172" cy="872341"/>
          </a:xfrm>
          <a:prstGeom prst="wedgeEllipseCallout">
            <a:avLst>
              <a:gd name="adj1" fmla="val -96089"/>
              <a:gd name="adj2" fmla="val -704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Qui estime le temps ? Et comment ?</a:t>
            </a:r>
          </a:p>
        </p:txBody>
      </p:sp>
    </p:spTree>
    <p:extLst>
      <p:ext uri="{BB962C8B-B14F-4D97-AF65-F5344CB8AC3E}">
        <p14:creationId xmlns:p14="http://schemas.microsoft.com/office/powerpoint/2010/main" val="891425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632633-E358-DC2D-0ABA-E1B3C9A22AE4}"/>
              </a:ext>
            </a:extLst>
          </p:cNvPr>
          <p:cNvSpPr>
            <a:spLocks noGrp="1"/>
          </p:cNvSpPr>
          <p:nvPr>
            <p:ph type="title"/>
          </p:nvPr>
        </p:nvSpPr>
        <p:spPr/>
        <p:txBody>
          <a:bodyPr/>
          <a:lstStyle/>
          <a:p>
            <a:r>
              <a:rPr lang="fr-FR" dirty="0"/>
              <a:t>La méthode notoire « </a:t>
            </a:r>
            <a:r>
              <a:rPr lang="fr-FR" dirty="0" err="1"/>
              <a:t>Waterfall</a:t>
            </a:r>
            <a:r>
              <a:rPr lang="fr-FR" dirty="0"/>
              <a:t> »</a:t>
            </a:r>
          </a:p>
        </p:txBody>
      </p:sp>
      <p:pic>
        <p:nvPicPr>
          <p:cNvPr id="5" name="Espace réservé du contenu 4" descr="Une image contenant texte, Police, diagramme, capture d’écran&#10;&#10;Description générée automatiquement">
            <a:extLst>
              <a:ext uri="{FF2B5EF4-FFF2-40B4-BE49-F238E27FC236}">
                <a16:creationId xmlns:a16="http://schemas.microsoft.com/office/drawing/2014/main" id="{59BC72DC-48E1-1D19-C195-880A9EA5ADD3}"/>
              </a:ext>
            </a:extLst>
          </p:cNvPr>
          <p:cNvPicPr>
            <a:picLocks noGrp="1" noChangeAspect="1"/>
          </p:cNvPicPr>
          <p:nvPr>
            <p:ph idx="1"/>
          </p:nvPr>
        </p:nvPicPr>
        <p:blipFill>
          <a:blip r:embed="rId2"/>
          <a:stretch>
            <a:fillRect/>
          </a:stretch>
        </p:blipFill>
        <p:spPr>
          <a:xfrm>
            <a:off x="2887680" y="1886638"/>
            <a:ext cx="6909779" cy="3084723"/>
          </a:xfrm>
        </p:spPr>
      </p:pic>
      <p:grpSp>
        <p:nvGrpSpPr>
          <p:cNvPr id="30" name="Groupe 29">
            <a:extLst>
              <a:ext uri="{FF2B5EF4-FFF2-40B4-BE49-F238E27FC236}">
                <a16:creationId xmlns:a16="http://schemas.microsoft.com/office/drawing/2014/main" id="{569C22E9-D5A1-F335-7215-063E19A68833}"/>
              </a:ext>
            </a:extLst>
          </p:cNvPr>
          <p:cNvGrpSpPr/>
          <p:nvPr/>
        </p:nvGrpSpPr>
        <p:grpSpPr>
          <a:xfrm>
            <a:off x="4508293" y="4322146"/>
            <a:ext cx="1308867" cy="1880134"/>
            <a:chOff x="2283194" y="3941657"/>
            <a:chExt cx="1308867" cy="1880134"/>
          </a:xfrm>
        </p:grpSpPr>
        <p:pic>
          <p:nvPicPr>
            <p:cNvPr id="7" name="Image 6" descr="Une image contenant clipart, Dessin animé, illustration, Animation&#10;&#10;Description générée automatiquement">
              <a:extLst>
                <a:ext uri="{FF2B5EF4-FFF2-40B4-BE49-F238E27FC236}">
                  <a16:creationId xmlns:a16="http://schemas.microsoft.com/office/drawing/2014/main" id="{76C1CA89-49B8-55DD-3071-86FE08C11F78}"/>
                </a:ext>
              </a:extLst>
            </p:cNvPr>
            <p:cNvPicPr>
              <a:picLocks noChangeAspect="1"/>
            </p:cNvPicPr>
            <p:nvPr/>
          </p:nvPicPr>
          <p:blipFill>
            <a:blip r:embed="rId3"/>
            <a:stretch>
              <a:fillRect/>
            </a:stretch>
          </p:blipFill>
          <p:spPr>
            <a:xfrm>
              <a:off x="2283194" y="3941657"/>
              <a:ext cx="1308867" cy="1547124"/>
            </a:xfrm>
            <a:prstGeom prst="rect">
              <a:avLst/>
            </a:prstGeom>
          </p:spPr>
        </p:pic>
        <p:sp>
          <p:nvSpPr>
            <p:cNvPr id="23" name="ZoneTexte 22">
              <a:extLst>
                <a:ext uri="{FF2B5EF4-FFF2-40B4-BE49-F238E27FC236}">
                  <a16:creationId xmlns:a16="http://schemas.microsoft.com/office/drawing/2014/main" id="{61473397-B5DF-E07A-6559-CD88250DB364}"/>
                </a:ext>
              </a:extLst>
            </p:cNvPr>
            <p:cNvSpPr txBox="1"/>
            <p:nvPr/>
          </p:nvSpPr>
          <p:spPr>
            <a:xfrm>
              <a:off x="2283194" y="5514014"/>
              <a:ext cx="1281017" cy="307777"/>
            </a:xfrm>
            <a:prstGeom prst="rect">
              <a:avLst/>
            </a:prstGeom>
            <a:noFill/>
          </p:spPr>
          <p:txBody>
            <a:bodyPr wrap="square" rtlCol="0">
              <a:spAutoFit/>
            </a:bodyPr>
            <a:lstStyle/>
            <a:p>
              <a:pPr algn="ctr"/>
              <a:r>
                <a:rPr lang="fr-FR" sz="1400" b="1" dirty="0"/>
                <a:t>Team Lead</a:t>
              </a:r>
            </a:p>
          </p:txBody>
        </p:sp>
      </p:grpSp>
      <p:grpSp>
        <p:nvGrpSpPr>
          <p:cNvPr id="31" name="Groupe 30">
            <a:extLst>
              <a:ext uri="{FF2B5EF4-FFF2-40B4-BE49-F238E27FC236}">
                <a16:creationId xmlns:a16="http://schemas.microsoft.com/office/drawing/2014/main" id="{65A44208-C61F-8DD1-3C5A-FA5BAEF2F05F}"/>
              </a:ext>
            </a:extLst>
          </p:cNvPr>
          <p:cNvGrpSpPr/>
          <p:nvPr/>
        </p:nvGrpSpPr>
        <p:grpSpPr>
          <a:xfrm>
            <a:off x="6605884" y="4903652"/>
            <a:ext cx="1254078" cy="1928526"/>
            <a:chOff x="3779137" y="3893264"/>
            <a:chExt cx="1254078" cy="1928526"/>
          </a:xfrm>
        </p:grpSpPr>
        <p:pic>
          <p:nvPicPr>
            <p:cNvPr id="15" name="Image 14" descr="Une image contenant clipart, dessin humoristique, art&#10;&#10;Description générée automatiquement">
              <a:extLst>
                <a:ext uri="{FF2B5EF4-FFF2-40B4-BE49-F238E27FC236}">
                  <a16:creationId xmlns:a16="http://schemas.microsoft.com/office/drawing/2014/main" id="{16E4D3DC-E876-0757-66C5-2EBFA2BC1597}"/>
                </a:ext>
              </a:extLst>
            </p:cNvPr>
            <p:cNvPicPr>
              <a:picLocks noChangeAspect="1"/>
            </p:cNvPicPr>
            <p:nvPr/>
          </p:nvPicPr>
          <p:blipFill>
            <a:blip r:embed="rId4"/>
            <a:stretch>
              <a:fillRect/>
            </a:stretch>
          </p:blipFill>
          <p:spPr>
            <a:xfrm>
              <a:off x="3779137" y="3893264"/>
              <a:ext cx="1254077" cy="1595517"/>
            </a:xfrm>
            <a:prstGeom prst="rect">
              <a:avLst/>
            </a:prstGeom>
          </p:spPr>
        </p:pic>
        <p:sp>
          <p:nvSpPr>
            <p:cNvPr id="24" name="ZoneTexte 23">
              <a:extLst>
                <a:ext uri="{FF2B5EF4-FFF2-40B4-BE49-F238E27FC236}">
                  <a16:creationId xmlns:a16="http://schemas.microsoft.com/office/drawing/2014/main" id="{F85422E0-B03F-03B2-5D87-A8D0C4118600}"/>
                </a:ext>
              </a:extLst>
            </p:cNvPr>
            <p:cNvSpPr txBox="1"/>
            <p:nvPr/>
          </p:nvSpPr>
          <p:spPr>
            <a:xfrm>
              <a:off x="3847252" y="5514013"/>
              <a:ext cx="1185963" cy="307777"/>
            </a:xfrm>
            <a:prstGeom prst="rect">
              <a:avLst/>
            </a:prstGeom>
            <a:noFill/>
          </p:spPr>
          <p:txBody>
            <a:bodyPr wrap="square" rtlCol="0">
              <a:spAutoFit/>
            </a:bodyPr>
            <a:lstStyle/>
            <a:p>
              <a:pPr algn="ctr"/>
              <a:r>
                <a:rPr lang="fr-FR" sz="1400" b="1" dirty="0"/>
                <a:t>Dev</a:t>
              </a:r>
            </a:p>
          </p:txBody>
        </p:sp>
      </p:grpSp>
      <p:grpSp>
        <p:nvGrpSpPr>
          <p:cNvPr id="32" name="Groupe 31">
            <a:extLst>
              <a:ext uri="{FF2B5EF4-FFF2-40B4-BE49-F238E27FC236}">
                <a16:creationId xmlns:a16="http://schemas.microsoft.com/office/drawing/2014/main" id="{686167B0-6299-B2F5-4BE5-4342BC50E839}"/>
              </a:ext>
            </a:extLst>
          </p:cNvPr>
          <p:cNvGrpSpPr/>
          <p:nvPr/>
        </p:nvGrpSpPr>
        <p:grpSpPr>
          <a:xfrm>
            <a:off x="8093137" y="4932963"/>
            <a:ext cx="1610168" cy="1899215"/>
            <a:chOff x="5220290" y="3928541"/>
            <a:chExt cx="1610168" cy="1899215"/>
          </a:xfrm>
        </p:grpSpPr>
        <p:pic>
          <p:nvPicPr>
            <p:cNvPr id="17" name="Image 16">
              <a:extLst>
                <a:ext uri="{FF2B5EF4-FFF2-40B4-BE49-F238E27FC236}">
                  <a16:creationId xmlns:a16="http://schemas.microsoft.com/office/drawing/2014/main" id="{517D4B4F-256A-EF47-F739-FC2D9B86578C}"/>
                </a:ext>
              </a:extLst>
            </p:cNvPr>
            <p:cNvPicPr>
              <a:picLocks noChangeAspect="1"/>
            </p:cNvPicPr>
            <p:nvPr/>
          </p:nvPicPr>
          <p:blipFill>
            <a:blip r:embed="rId5">
              <a:duotone>
                <a:prstClr val="black"/>
                <a:srgbClr val="00B050">
                  <a:tint val="45000"/>
                  <a:satMod val="400000"/>
                </a:srgbClr>
              </a:duotone>
              <a:extLst>
                <a:ext uri="{BEBA8EAE-BF5A-486C-A8C5-ECC9F3942E4B}">
                  <a14:imgProps xmlns:a14="http://schemas.microsoft.com/office/drawing/2010/main">
                    <a14:imgLayer r:embed="rId6">
                      <a14:imgEffect>
                        <a14:artisticLineDrawing/>
                      </a14:imgEffect>
                    </a14:imgLayer>
                  </a14:imgProps>
                </a:ext>
              </a:extLst>
            </a:blip>
            <a:stretch>
              <a:fillRect/>
            </a:stretch>
          </p:blipFill>
          <p:spPr>
            <a:xfrm>
              <a:off x="5220290" y="3928541"/>
              <a:ext cx="1610168" cy="1560240"/>
            </a:xfrm>
            <a:prstGeom prst="rect">
              <a:avLst/>
            </a:prstGeom>
          </p:spPr>
        </p:pic>
        <p:sp>
          <p:nvSpPr>
            <p:cNvPr id="25" name="ZoneTexte 24">
              <a:extLst>
                <a:ext uri="{FF2B5EF4-FFF2-40B4-BE49-F238E27FC236}">
                  <a16:creationId xmlns:a16="http://schemas.microsoft.com/office/drawing/2014/main" id="{46133A27-5F1B-B81C-892E-5851BFFC6D5D}"/>
                </a:ext>
              </a:extLst>
            </p:cNvPr>
            <p:cNvSpPr txBox="1"/>
            <p:nvPr/>
          </p:nvSpPr>
          <p:spPr>
            <a:xfrm>
              <a:off x="5432392" y="5519979"/>
              <a:ext cx="1185963" cy="307777"/>
            </a:xfrm>
            <a:prstGeom prst="rect">
              <a:avLst/>
            </a:prstGeom>
            <a:noFill/>
          </p:spPr>
          <p:txBody>
            <a:bodyPr wrap="square" rtlCol="0">
              <a:spAutoFit/>
            </a:bodyPr>
            <a:lstStyle/>
            <a:p>
              <a:pPr algn="ctr"/>
              <a:r>
                <a:rPr lang="fr-FR" sz="1400" b="1" dirty="0"/>
                <a:t>Dev</a:t>
              </a:r>
            </a:p>
          </p:txBody>
        </p:sp>
      </p:grpSp>
      <p:grpSp>
        <p:nvGrpSpPr>
          <p:cNvPr id="33" name="Groupe 32">
            <a:extLst>
              <a:ext uri="{FF2B5EF4-FFF2-40B4-BE49-F238E27FC236}">
                <a16:creationId xmlns:a16="http://schemas.microsoft.com/office/drawing/2014/main" id="{F40864FF-0EC6-EE30-B7CF-9058ADF22379}"/>
              </a:ext>
            </a:extLst>
          </p:cNvPr>
          <p:cNvGrpSpPr/>
          <p:nvPr/>
        </p:nvGrpSpPr>
        <p:grpSpPr>
          <a:xfrm>
            <a:off x="9957552" y="4958703"/>
            <a:ext cx="1254077" cy="1899297"/>
            <a:chOff x="7017534" y="3921185"/>
            <a:chExt cx="1254077" cy="1899297"/>
          </a:xfrm>
        </p:grpSpPr>
        <p:pic>
          <p:nvPicPr>
            <p:cNvPr id="13" name="Image 12" descr="Une image contenant clipart, Dessin animé, illustration, dessin&#10;&#10;Description générée automatiquement">
              <a:extLst>
                <a:ext uri="{FF2B5EF4-FFF2-40B4-BE49-F238E27FC236}">
                  <a16:creationId xmlns:a16="http://schemas.microsoft.com/office/drawing/2014/main" id="{6EAAEA11-9178-43BC-CABF-B5729D088171}"/>
                </a:ext>
              </a:extLst>
            </p:cNvPr>
            <p:cNvPicPr>
              <a:picLocks noChangeAspect="1"/>
            </p:cNvPicPr>
            <p:nvPr/>
          </p:nvPicPr>
          <p:blipFill>
            <a:blip r:embed="rId7"/>
            <a:stretch>
              <a:fillRect/>
            </a:stretch>
          </p:blipFill>
          <p:spPr>
            <a:xfrm>
              <a:off x="7017534" y="3921185"/>
              <a:ext cx="1254077" cy="1567596"/>
            </a:xfrm>
            <a:prstGeom prst="rect">
              <a:avLst/>
            </a:prstGeom>
          </p:spPr>
        </p:pic>
        <p:sp>
          <p:nvSpPr>
            <p:cNvPr id="26" name="ZoneTexte 25">
              <a:extLst>
                <a:ext uri="{FF2B5EF4-FFF2-40B4-BE49-F238E27FC236}">
                  <a16:creationId xmlns:a16="http://schemas.microsoft.com/office/drawing/2014/main" id="{2C3DD23C-1C7D-5B54-A277-79F1D0AA35D7}"/>
                </a:ext>
              </a:extLst>
            </p:cNvPr>
            <p:cNvSpPr txBox="1"/>
            <p:nvPr/>
          </p:nvSpPr>
          <p:spPr>
            <a:xfrm>
              <a:off x="7051590" y="5512705"/>
              <a:ext cx="1185963" cy="307777"/>
            </a:xfrm>
            <a:prstGeom prst="rect">
              <a:avLst/>
            </a:prstGeom>
            <a:noFill/>
          </p:spPr>
          <p:txBody>
            <a:bodyPr wrap="square" rtlCol="0">
              <a:spAutoFit/>
            </a:bodyPr>
            <a:lstStyle/>
            <a:p>
              <a:pPr algn="ctr"/>
              <a:r>
                <a:rPr lang="fr-FR" sz="1400" b="1" dirty="0"/>
                <a:t>Dev</a:t>
              </a:r>
            </a:p>
          </p:txBody>
        </p:sp>
      </p:grpSp>
      <p:sp>
        <p:nvSpPr>
          <p:cNvPr id="3" name="Parchemin vertical 2">
            <a:extLst>
              <a:ext uri="{FF2B5EF4-FFF2-40B4-BE49-F238E27FC236}">
                <a16:creationId xmlns:a16="http://schemas.microsoft.com/office/drawing/2014/main" id="{333EC73E-BC57-9F43-9026-3673C8039EFA}"/>
              </a:ext>
            </a:extLst>
          </p:cNvPr>
          <p:cNvSpPr/>
          <p:nvPr/>
        </p:nvSpPr>
        <p:spPr>
          <a:xfrm>
            <a:off x="2555365" y="3200357"/>
            <a:ext cx="1879996" cy="1282091"/>
          </a:xfrm>
          <a:prstGeom prst="verticalScroll">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400" b="1" dirty="0"/>
              <a:t>Spécification</a:t>
            </a:r>
          </a:p>
        </p:txBody>
      </p:sp>
      <p:sp>
        <p:nvSpPr>
          <p:cNvPr id="6" name="Bulle ronde 5">
            <a:extLst>
              <a:ext uri="{FF2B5EF4-FFF2-40B4-BE49-F238E27FC236}">
                <a16:creationId xmlns:a16="http://schemas.microsoft.com/office/drawing/2014/main" id="{86FAD8CE-C8F8-F333-67F5-D1F763ABC3CB}"/>
              </a:ext>
            </a:extLst>
          </p:cNvPr>
          <p:cNvSpPr/>
          <p:nvPr/>
        </p:nvSpPr>
        <p:spPr>
          <a:xfrm>
            <a:off x="9041999" y="2401291"/>
            <a:ext cx="2622015" cy="1323114"/>
          </a:xfrm>
          <a:prstGeom prst="wedgeEllipseCallout">
            <a:avLst>
              <a:gd name="adj1" fmla="val -56967"/>
              <a:gd name="adj2" fmla="val 1615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Eurrk</a:t>
            </a:r>
            <a:r>
              <a:rPr lang="fr-FR" sz="1400" dirty="0"/>
              <a:t>… je suis malade !</a:t>
            </a:r>
          </a:p>
        </p:txBody>
      </p:sp>
      <p:sp>
        <p:nvSpPr>
          <p:cNvPr id="8" name="Document 7">
            <a:extLst>
              <a:ext uri="{FF2B5EF4-FFF2-40B4-BE49-F238E27FC236}">
                <a16:creationId xmlns:a16="http://schemas.microsoft.com/office/drawing/2014/main" id="{BFD1A0A9-C803-5C77-8875-612B512253BF}"/>
              </a:ext>
            </a:extLst>
          </p:cNvPr>
          <p:cNvSpPr/>
          <p:nvPr/>
        </p:nvSpPr>
        <p:spPr>
          <a:xfrm>
            <a:off x="6372708" y="4482448"/>
            <a:ext cx="883905" cy="495759"/>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200" b="1" dirty="0"/>
              <a:t>Tâche</a:t>
            </a:r>
          </a:p>
        </p:txBody>
      </p:sp>
      <p:sp>
        <p:nvSpPr>
          <p:cNvPr id="10" name="Document 9">
            <a:extLst>
              <a:ext uri="{FF2B5EF4-FFF2-40B4-BE49-F238E27FC236}">
                <a16:creationId xmlns:a16="http://schemas.microsoft.com/office/drawing/2014/main" id="{4315C732-FC10-6F61-7AC3-D1DFA1053A8A}"/>
              </a:ext>
            </a:extLst>
          </p:cNvPr>
          <p:cNvSpPr/>
          <p:nvPr/>
        </p:nvSpPr>
        <p:spPr>
          <a:xfrm>
            <a:off x="7764780" y="4847828"/>
            <a:ext cx="883905" cy="495759"/>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200" b="1" dirty="0"/>
              <a:t>Tâche</a:t>
            </a:r>
          </a:p>
        </p:txBody>
      </p:sp>
      <p:sp>
        <p:nvSpPr>
          <p:cNvPr id="11" name="Document 10">
            <a:extLst>
              <a:ext uri="{FF2B5EF4-FFF2-40B4-BE49-F238E27FC236}">
                <a16:creationId xmlns:a16="http://schemas.microsoft.com/office/drawing/2014/main" id="{D53C30B0-02C9-2EC9-6A94-741E94E2582F}"/>
              </a:ext>
            </a:extLst>
          </p:cNvPr>
          <p:cNvSpPr/>
          <p:nvPr/>
        </p:nvSpPr>
        <p:spPr>
          <a:xfrm>
            <a:off x="9469102" y="4847827"/>
            <a:ext cx="883905" cy="495759"/>
          </a:xfrm>
          <a:prstGeom prst="flowChart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200" b="1" dirty="0"/>
              <a:t>Tâche</a:t>
            </a:r>
          </a:p>
        </p:txBody>
      </p:sp>
      <p:sp>
        <p:nvSpPr>
          <p:cNvPr id="12" name="Bulle ronde 11">
            <a:extLst>
              <a:ext uri="{FF2B5EF4-FFF2-40B4-BE49-F238E27FC236}">
                <a16:creationId xmlns:a16="http://schemas.microsoft.com/office/drawing/2014/main" id="{E8BC713C-D903-70E2-EF8B-264A9AC13A44}"/>
              </a:ext>
            </a:extLst>
          </p:cNvPr>
          <p:cNvSpPr/>
          <p:nvPr/>
        </p:nvSpPr>
        <p:spPr>
          <a:xfrm>
            <a:off x="1515690" y="5387932"/>
            <a:ext cx="2622015" cy="1323114"/>
          </a:xfrm>
          <a:prstGeom prst="wedgeEllipseCallout">
            <a:avLst>
              <a:gd name="adj1" fmla="val 77906"/>
              <a:gd name="adj2" fmla="val -71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Euhhh</a:t>
            </a:r>
            <a:r>
              <a:rPr lang="fr-FR" sz="1400" dirty="0"/>
              <a:t>… mais mon plan !</a:t>
            </a:r>
          </a:p>
        </p:txBody>
      </p:sp>
      <p:pic>
        <p:nvPicPr>
          <p:cNvPr id="14" name="Image 13" descr="Une image contenant texte, capture d’écran, diagramme, Parallèle&#10;&#10;Description générée automatiquement">
            <a:extLst>
              <a:ext uri="{FF2B5EF4-FFF2-40B4-BE49-F238E27FC236}">
                <a16:creationId xmlns:a16="http://schemas.microsoft.com/office/drawing/2014/main" id="{E3DC8A4C-9F06-44E2-BBE4-1BFEA3BA78AC}"/>
              </a:ext>
            </a:extLst>
          </p:cNvPr>
          <p:cNvPicPr>
            <a:picLocks noChangeAspect="1"/>
          </p:cNvPicPr>
          <p:nvPr/>
        </p:nvPicPr>
        <p:blipFill>
          <a:blip r:embed="rId8"/>
          <a:stretch>
            <a:fillRect/>
          </a:stretch>
        </p:blipFill>
        <p:spPr>
          <a:xfrm>
            <a:off x="1111557" y="4007093"/>
            <a:ext cx="1776519" cy="1282092"/>
          </a:xfrm>
          <a:prstGeom prst="rect">
            <a:avLst/>
          </a:prstGeom>
          <a:ln>
            <a:solidFill>
              <a:schemeClr val="accent1">
                <a:shade val="50000"/>
              </a:schemeClr>
            </a:solidFill>
          </a:ln>
        </p:spPr>
      </p:pic>
    </p:spTree>
    <p:extLst>
      <p:ext uri="{BB962C8B-B14F-4D97-AF65-F5344CB8AC3E}">
        <p14:creationId xmlns:p14="http://schemas.microsoft.com/office/powerpoint/2010/main" val="1795972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93CF24-DF00-7A6A-1B1E-42319C7376DD}"/>
              </a:ext>
            </a:extLst>
          </p:cNvPr>
          <p:cNvSpPr>
            <a:spLocks noGrp="1"/>
          </p:cNvSpPr>
          <p:nvPr>
            <p:ph type="title"/>
          </p:nvPr>
        </p:nvSpPr>
        <p:spPr/>
        <p:txBody>
          <a:bodyPr/>
          <a:lstStyle/>
          <a:p>
            <a:r>
              <a:rPr lang="fr-FR" dirty="0"/>
              <a:t>Des imprévus </a:t>
            </a:r>
          </a:p>
        </p:txBody>
      </p:sp>
      <p:sp>
        <p:nvSpPr>
          <p:cNvPr id="3" name="Espace réservé du contenu 2">
            <a:extLst>
              <a:ext uri="{FF2B5EF4-FFF2-40B4-BE49-F238E27FC236}">
                <a16:creationId xmlns:a16="http://schemas.microsoft.com/office/drawing/2014/main" id="{DECCEF6B-1281-229F-F009-3EE9301111BE}"/>
              </a:ext>
            </a:extLst>
          </p:cNvPr>
          <p:cNvSpPr>
            <a:spLocks noGrp="1"/>
          </p:cNvSpPr>
          <p:nvPr>
            <p:ph idx="1"/>
          </p:nvPr>
        </p:nvSpPr>
        <p:spPr/>
        <p:txBody>
          <a:bodyPr/>
          <a:lstStyle/>
          <a:p>
            <a:r>
              <a:rPr lang="fr-FR" dirty="0"/>
              <a:t>Pendant un projet, il y a </a:t>
            </a:r>
            <a:r>
              <a:rPr lang="fr-FR" b="1" dirty="0"/>
              <a:t>toujours </a:t>
            </a:r>
            <a:r>
              <a:rPr lang="fr-FR" dirty="0"/>
              <a:t> des imprévus</a:t>
            </a:r>
          </a:p>
          <a:p>
            <a:pPr lvl="1"/>
            <a:r>
              <a:rPr lang="fr-FR" dirty="0"/>
              <a:t>On tombe malade</a:t>
            </a:r>
          </a:p>
          <a:p>
            <a:pPr lvl="1"/>
            <a:r>
              <a:rPr lang="fr-FR" dirty="0"/>
              <a:t>Des coéquipiers partent de l’entreprise</a:t>
            </a:r>
          </a:p>
          <a:p>
            <a:pPr lvl="1"/>
            <a:r>
              <a:rPr lang="fr-FR" dirty="0"/>
              <a:t>On découvre une nouvelle dépendance ou contrainte</a:t>
            </a:r>
          </a:p>
          <a:p>
            <a:pPr lvl="2"/>
            <a:r>
              <a:rPr lang="fr-FR" dirty="0"/>
              <a:t>Un détail caché et seulement révélé pendant l’exécution </a:t>
            </a:r>
          </a:p>
          <a:p>
            <a:pPr lvl="2"/>
            <a:r>
              <a:rPr lang="fr-FR" dirty="0"/>
              <a:t>Une modification hors notre contrôle ? (règlement, politique)</a:t>
            </a:r>
          </a:p>
          <a:p>
            <a:pPr lvl="1"/>
            <a:endParaRPr lang="fr-FR" dirty="0"/>
          </a:p>
          <a:p>
            <a:r>
              <a:rPr lang="fr-FR" dirty="0"/>
              <a:t>Comment adapter ?</a:t>
            </a:r>
          </a:p>
          <a:p>
            <a:pPr lvl="1"/>
            <a:endParaRPr lang="fr-FR" dirty="0"/>
          </a:p>
        </p:txBody>
      </p:sp>
      <p:grpSp>
        <p:nvGrpSpPr>
          <p:cNvPr id="4" name="Groupe 3">
            <a:extLst>
              <a:ext uri="{FF2B5EF4-FFF2-40B4-BE49-F238E27FC236}">
                <a16:creationId xmlns:a16="http://schemas.microsoft.com/office/drawing/2014/main" id="{C048802C-D56A-DC18-1EB5-8FB61357BCE6}"/>
              </a:ext>
            </a:extLst>
          </p:cNvPr>
          <p:cNvGrpSpPr/>
          <p:nvPr/>
        </p:nvGrpSpPr>
        <p:grpSpPr>
          <a:xfrm>
            <a:off x="4508293" y="4322146"/>
            <a:ext cx="1308867" cy="1880134"/>
            <a:chOff x="2283194" y="3941657"/>
            <a:chExt cx="1308867" cy="1880134"/>
          </a:xfrm>
        </p:grpSpPr>
        <p:pic>
          <p:nvPicPr>
            <p:cNvPr id="5" name="Image 4" descr="Une image contenant clipart, Dessin animé, illustration, Animation&#10;&#10;Description générée automatiquement">
              <a:extLst>
                <a:ext uri="{FF2B5EF4-FFF2-40B4-BE49-F238E27FC236}">
                  <a16:creationId xmlns:a16="http://schemas.microsoft.com/office/drawing/2014/main" id="{2842C854-C7F4-6B1F-45CC-A06856EB8D39}"/>
                </a:ext>
              </a:extLst>
            </p:cNvPr>
            <p:cNvPicPr>
              <a:picLocks noChangeAspect="1"/>
            </p:cNvPicPr>
            <p:nvPr/>
          </p:nvPicPr>
          <p:blipFill>
            <a:blip r:embed="rId2"/>
            <a:stretch>
              <a:fillRect/>
            </a:stretch>
          </p:blipFill>
          <p:spPr>
            <a:xfrm>
              <a:off x="2283194" y="3941657"/>
              <a:ext cx="1308867" cy="1547124"/>
            </a:xfrm>
            <a:prstGeom prst="rect">
              <a:avLst/>
            </a:prstGeom>
          </p:spPr>
        </p:pic>
        <p:sp>
          <p:nvSpPr>
            <p:cNvPr id="6" name="ZoneTexte 5">
              <a:extLst>
                <a:ext uri="{FF2B5EF4-FFF2-40B4-BE49-F238E27FC236}">
                  <a16:creationId xmlns:a16="http://schemas.microsoft.com/office/drawing/2014/main" id="{4F6073FB-1D2D-9319-9F16-EB1433E7CFA5}"/>
                </a:ext>
              </a:extLst>
            </p:cNvPr>
            <p:cNvSpPr txBox="1"/>
            <p:nvPr/>
          </p:nvSpPr>
          <p:spPr>
            <a:xfrm>
              <a:off x="2283194" y="5514014"/>
              <a:ext cx="1281017" cy="307777"/>
            </a:xfrm>
            <a:prstGeom prst="rect">
              <a:avLst/>
            </a:prstGeom>
            <a:noFill/>
          </p:spPr>
          <p:txBody>
            <a:bodyPr wrap="square" rtlCol="0">
              <a:spAutoFit/>
            </a:bodyPr>
            <a:lstStyle/>
            <a:p>
              <a:pPr algn="ctr"/>
              <a:r>
                <a:rPr lang="fr-FR" sz="1400" b="1" dirty="0"/>
                <a:t>Team Lead</a:t>
              </a:r>
            </a:p>
          </p:txBody>
        </p:sp>
      </p:grpSp>
      <p:grpSp>
        <p:nvGrpSpPr>
          <p:cNvPr id="9" name="Groupe 8">
            <a:extLst>
              <a:ext uri="{FF2B5EF4-FFF2-40B4-BE49-F238E27FC236}">
                <a16:creationId xmlns:a16="http://schemas.microsoft.com/office/drawing/2014/main" id="{6C44C8A0-E101-503F-DBCD-E8ABA5212F23}"/>
              </a:ext>
            </a:extLst>
          </p:cNvPr>
          <p:cNvGrpSpPr/>
          <p:nvPr/>
        </p:nvGrpSpPr>
        <p:grpSpPr>
          <a:xfrm>
            <a:off x="7197935" y="3043681"/>
            <a:ext cx="1281018" cy="1838455"/>
            <a:chOff x="2700603" y="1228339"/>
            <a:chExt cx="1281018" cy="1838455"/>
          </a:xfrm>
        </p:grpSpPr>
        <p:pic>
          <p:nvPicPr>
            <p:cNvPr id="10" name="Image 9" descr="Une image contenant clipart, dessin, illustration, Dessin animé&#10;&#10;Description générée automatiquement">
              <a:extLst>
                <a:ext uri="{FF2B5EF4-FFF2-40B4-BE49-F238E27FC236}">
                  <a16:creationId xmlns:a16="http://schemas.microsoft.com/office/drawing/2014/main" id="{470F6DCA-CB21-4958-D366-215CA94B9403}"/>
                </a:ext>
              </a:extLst>
            </p:cNvPr>
            <p:cNvPicPr>
              <a:picLocks noChangeAspect="1"/>
            </p:cNvPicPr>
            <p:nvPr/>
          </p:nvPicPr>
          <p:blipFill>
            <a:blip r:embed="rId3"/>
            <a:stretch>
              <a:fillRect/>
            </a:stretch>
          </p:blipFill>
          <p:spPr>
            <a:xfrm>
              <a:off x="2700603" y="1228339"/>
              <a:ext cx="1281018" cy="1547123"/>
            </a:xfrm>
            <a:prstGeom prst="rect">
              <a:avLst/>
            </a:prstGeom>
          </p:spPr>
        </p:pic>
        <p:sp>
          <p:nvSpPr>
            <p:cNvPr id="11" name="ZoneTexte 10">
              <a:extLst>
                <a:ext uri="{FF2B5EF4-FFF2-40B4-BE49-F238E27FC236}">
                  <a16:creationId xmlns:a16="http://schemas.microsoft.com/office/drawing/2014/main" id="{CBCD3826-0F78-4A4B-18F0-8C6B94C93136}"/>
                </a:ext>
              </a:extLst>
            </p:cNvPr>
            <p:cNvSpPr txBox="1"/>
            <p:nvPr/>
          </p:nvSpPr>
          <p:spPr>
            <a:xfrm>
              <a:off x="2700603" y="2759017"/>
              <a:ext cx="1281017" cy="307777"/>
            </a:xfrm>
            <a:prstGeom prst="rect">
              <a:avLst/>
            </a:prstGeom>
            <a:noFill/>
          </p:spPr>
          <p:txBody>
            <a:bodyPr wrap="square" rtlCol="0">
              <a:spAutoFit/>
            </a:bodyPr>
            <a:lstStyle/>
            <a:p>
              <a:pPr algn="ctr"/>
              <a:r>
                <a:rPr lang="fr-FR" sz="1400" b="1" dirty="0"/>
                <a:t>CEO</a:t>
              </a:r>
            </a:p>
          </p:txBody>
        </p:sp>
      </p:grpSp>
      <p:sp>
        <p:nvSpPr>
          <p:cNvPr id="12" name="Bulle ronde 11">
            <a:extLst>
              <a:ext uri="{FF2B5EF4-FFF2-40B4-BE49-F238E27FC236}">
                <a16:creationId xmlns:a16="http://schemas.microsoft.com/office/drawing/2014/main" id="{7D21DC04-9EFF-9CB4-DD7A-9AB528A255E3}"/>
              </a:ext>
            </a:extLst>
          </p:cNvPr>
          <p:cNvSpPr/>
          <p:nvPr/>
        </p:nvSpPr>
        <p:spPr>
          <a:xfrm>
            <a:off x="7988774" y="1846614"/>
            <a:ext cx="2622015" cy="1323114"/>
          </a:xfrm>
          <a:prstGeom prst="wedgeEllipseCallout">
            <a:avLst>
              <a:gd name="adj1" fmla="val -51086"/>
              <a:gd name="adj2" fmla="val 516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On m’a promis un retour sur l’investissement, et je l’ai promis à mes investisseurs !</a:t>
            </a:r>
          </a:p>
        </p:txBody>
      </p:sp>
      <p:sp>
        <p:nvSpPr>
          <p:cNvPr id="13" name="Bulle ronde 12">
            <a:extLst>
              <a:ext uri="{FF2B5EF4-FFF2-40B4-BE49-F238E27FC236}">
                <a16:creationId xmlns:a16="http://schemas.microsoft.com/office/drawing/2014/main" id="{7AF3541C-33D5-6F82-0EE1-655C2BFF8412}"/>
              </a:ext>
            </a:extLst>
          </p:cNvPr>
          <p:cNvSpPr/>
          <p:nvPr/>
        </p:nvSpPr>
        <p:spPr>
          <a:xfrm>
            <a:off x="5634163" y="5207713"/>
            <a:ext cx="2622015" cy="1323114"/>
          </a:xfrm>
          <a:prstGeom prst="wedgeEllipseCallout">
            <a:avLst>
              <a:gd name="adj1" fmla="val -57389"/>
              <a:gd name="adj2" fmla="val -623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J’ai assuré à mon chef que tout sera prêt en 2 ans !</a:t>
            </a:r>
          </a:p>
        </p:txBody>
      </p:sp>
      <p:grpSp>
        <p:nvGrpSpPr>
          <p:cNvPr id="17" name="Groupe 16">
            <a:extLst>
              <a:ext uri="{FF2B5EF4-FFF2-40B4-BE49-F238E27FC236}">
                <a16:creationId xmlns:a16="http://schemas.microsoft.com/office/drawing/2014/main" id="{295CCD60-3624-206C-CE96-4F06F2F56AC2}"/>
              </a:ext>
            </a:extLst>
          </p:cNvPr>
          <p:cNvGrpSpPr/>
          <p:nvPr/>
        </p:nvGrpSpPr>
        <p:grpSpPr>
          <a:xfrm>
            <a:off x="8788933" y="4512725"/>
            <a:ext cx="1423701" cy="1899400"/>
            <a:chOff x="9349477" y="4211640"/>
            <a:chExt cx="1423701" cy="1899400"/>
          </a:xfrm>
        </p:grpSpPr>
        <p:pic>
          <p:nvPicPr>
            <p:cNvPr id="15" name="Image 14" descr="Une image contenant dessin humoristique, mâchoire, clipart, Visage humain&#10;&#10;Description générée automatiquement">
              <a:extLst>
                <a:ext uri="{FF2B5EF4-FFF2-40B4-BE49-F238E27FC236}">
                  <a16:creationId xmlns:a16="http://schemas.microsoft.com/office/drawing/2014/main" id="{C4C27373-8854-8602-982A-CB5930631D49}"/>
                </a:ext>
              </a:extLst>
            </p:cNvPr>
            <p:cNvPicPr>
              <a:picLocks noChangeAspect="1"/>
            </p:cNvPicPr>
            <p:nvPr/>
          </p:nvPicPr>
          <p:blipFill>
            <a:blip r:embed="rId4"/>
            <a:stretch>
              <a:fillRect/>
            </a:stretch>
          </p:blipFill>
          <p:spPr>
            <a:xfrm>
              <a:off x="9349477" y="4211640"/>
              <a:ext cx="1423701" cy="1550873"/>
            </a:xfrm>
            <a:prstGeom prst="rect">
              <a:avLst/>
            </a:prstGeom>
          </p:spPr>
        </p:pic>
        <p:sp>
          <p:nvSpPr>
            <p:cNvPr id="16" name="ZoneTexte 15">
              <a:extLst>
                <a:ext uri="{FF2B5EF4-FFF2-40B4-BE49-F238E27FC236}">
                  <a16:creationId xmlns:a16="http://schemas.microsoft.com/office/drawing/2014/main" id="{401502DD-C48B-9581-DEEE-D879D6EF10CE}"/>
                </a:ext>
              </a:extLst>
            </p:cNvPr>
            <p:cNvSpPr txBox="1"/>
            <p:nvPr/>
          </p:nvSpPr>
          <p:spPr>
            <a:xfrm>
              <a:off x="9466091" y="5803263"/>
              <a:ext cx="1281017" cy="307777"/>
            </a:xfrm>
            <a:prstGeom prst="rect">
              <a:avLst/>
            </a:prstGeom>
            <a:noFill/>
          </p:spPr>
          <p:txBody>
            <a:bodyPr wrap="square" rtlCol="0">
              <a:spAutoFit/>
            </a:bodyPr>
            <a:lstStyle/>
            <a:p>
              <a:pPr algn="ctr"/>
              <a:r>
                <a:rPr lang="fr-FR" sz="1400" b="1" dirty="0"/>
                <a:t>Utilisateur</a:t>
              </a:r>
            </a:p>
          </p:txBody>
        </p:sp>
      </p:grpSp>
      <p:sp>
        <p:nvSpPr>
          <p:cNvPr id="18" name="Bulle ronde 17">
            <a:extLst>
              <a:ext uri="{FF2B5EF4-FFF2-40B4-BE49-F238E27FC236}">
                <a16:creationId xmlns:a16="http://schemas.microsoft.com/office/drawing/2014/main" id="{1F5A93CE-74F8-F42F-6209-AF97D21069E0}"/>
              </a:ext>
            </a:extLst>
          </p:cNvPr>
          <p:cNvSpPr/>
          <p:nvPr/>
        </p:nvSpPr>
        <p:spPr>
          <a:xfrm>
            <a:off x="9577874" y="3420716"/>
            <a:ext cx="2622015" cy="1323114"/>
          </a:xfrm>
          <a:prstGeom prst="wedgeEllipseCallout">
            <a:avLst>
              <a:gd name="adj1" fmla="val -51086"/>
              <a:gd name="adj2" fmla="val 516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On m’a dit que j’aurai ma nouvelle appli !</a:t>
            </a:r>
          </a:p>
        </p:txBody>
      </p:sp>
    </p:spTree>
    <p:extLst>
      <p:ext uri="{BB962C8B-B14F-4D97-AF65-F5344CB8AC3E}">
        <p14:creationId xmlns:p14="http://schemas.microsoft.com/office/powerpoint/2010/main" val="1188460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75EA5BB6-F60E-AD5C-6628-621D8A4B86D1}"/>
              </a:ext>
            </a:extLst>
          </p:cNvPr>
          <p:cNvGrpSpPr/>
          <p:nvPr/>
        </p:nvGrpSpPr>
        <p:grpSpPr>
          <a:xfrm>
            <a:off x="3759145" y="1810301"/>
            <a:ext cx="1308867" cy="1880134"/>
            <a:chOff x="2283194" y="3941657"/>
            <a:chExt cx="1308867" cy="1880134"/>
          </a:xfrm>
        </p:grpSpPr>
        <p:pic>
          <p:nvPicPr>
            <p:cNvPr id="5" name="Image 4" descr="Une image contenant clipart, Dessin animé, illustration, Animation&#10;&#10;Description générée automatiquement">
              <a:extLst>
                <a:ext uri="{FF2B5EF4-FFF2-40B4-BE49-F238E27FC236}">
                  <a16:creationId xmlns:a16="http://schemas.microsoft.com/office/drawing/2014/main" id="{CB353BCA-2ABF-4032-64E7-6E85A23309A0}"/>
                </a:ext>
              </a:extLst>
            </p:cNvPr>
            <p:cNvPicPr>
              <a:picLocks noChangeAspect="1"/>
            </p:cNvPicPr>
            <p:nvPr/>
          </p:nvPicPr>
          <p:blipFill>
            <a:blip r:embed="rId2"/>
            <a:stretch>
              <a:fillRect/>
            </a:stretch>
          </p:blipFill>
          <p:spPr>
            <a:xfrm>
              <a:off x="2283194" y="3941657"/>
              <a:ext cx="1308867" cy="1547124"/>
            </a:xfrm>
            <a:prstGeom prst="rect">
              <a:avLst/>
            </a:prstGeom>
          </p:spPr>
        </p:pic>
        <p:sp>
          <p:nvSpPr>
            <p:cNvPr id="6" name="ZoneTexte 5">
              <a:extLst>
                <a:ext uri="{FF2B5EF4-FFF2-40B4-BE49-F238E27FC236}">
                  <a16:creationId xmlns:a16="http://schemas.microsoft.com/office/drawing/2014/main" id="{3E3C1DF2-6C88-39E3-D140-7FCC8759982C}"/>
                </a:ext>
              </a:extLst>
            </p:cNvPr>
            <p:cNvSpPr txBox="1"/>
            <p:nvPr/>
          </p:nvSpPr>
          <p:spPr>
            <a:xfrm>
              <a:off x="2283194" y="5514014"/>
              <a:ext cx="1281017" cy="307777"/>
            </a:xfrm>
            <a:prstGeom prst="rect">
              <a:avLst/>
            </a:prstGeom>
            <a:noFill/>
          </p:spPr>
          <p:txBody>
            <a:bodyPr wrap="square" rtlCol="0">
              <a:spAutoFit/>
            </a:bodyPr>
            <a:lstStyle/>
            <a:p>
              <a:pPr algn="ctr"/>
              <a:r>
                <a:rPr lang="fr-FR" sz="1400" b="1" dirty="0"/>
                <a:t>Team Lead</a:t>
              </a:r>
            </a:p>
          </p:txBody>
        </p:sp>
      </p:grpSp>
      <p:grpSp>
        <p:nvGrpSpPr>
          <p:cNvPr id="7" name="Groupe 6">
            <a:extLst>
              <a:ext uri="{FF2B5EF4-FFF2-40B4-BE49-F238E27FC236}">
                <a16:creationId xmlns:a16="http://schemas.microsoft.com/office/drawing/2014/main" id="{E09628B8-F342-1FDF-8880-CA697F5A8DE3}"/>
              </a:ext>
            </a:extLst>
          </p:cNvPr>
          <p:cNvGrpSpPr/>
          <p:nvPr/>
        </p:nvGrpSpPr>
        <p:grpSpPr>
          <a:xfrm>
            <a:off x="5856736" y="2391807"/>
            <a:ext cx="1254078" cy="1928526"/>
            <a:chOff x="3779137" y="3893264"/>
            <a:chExt cx="1254078" cy="1928526"/>
          </a:xfrm>
        </p:grpSpPr>
        <p:pic>
          <p:nvPicPr>
            <p:cNvPr id="8" name="Image 7" descr="Une image contenant clipart, dessin humoristique, art&#10;&#10;Description générée automatiquement">
              <a:extLst>
                <a:ext uri="{FF2B5EF4-FFF2-40B4-BE49-F238E27FC236}">
                  <a16:creationId xmlns:a16="http://schemas.microsoft.com/office/drawing/2014/main" id="{54090C55-4BEA-3D1F-122F-A784EA619B60}"/>
                </a:ext>
              </a:extLst>
            </p:cNvPr>
            <p:cNvPicPr>
              <a:picLocks noChangeAspect="1"/>
            </p:cNvPicPr>
            <p:nvPr/>
          </p:nvPicPr>
          <p:blipFill>
            <a:blip r:embed="rId3"/>
            <a:stretch>
              <a:fillRect/>
            </a:stretch>
          </p:blipFill>
          <p:spPr>
            <a:xfrm>
              <a:off x="3779137" y="3893264"/>
              <a:ext cx="1254077" cy="1595517"/>
            </a:xfrm>
            <a:prstGeom prst="rect">
              <a:avLst/>
            </a:prstGeom>
          </p:spPr>
        </p:pic>
        <p:sp>
          <p:nvSpPr>
            <p:cNvPr id="9" name="ZoneTexte 8">
              <a:extLst>
                <a:ext uri="{FF2B5EF4-FFF2-40B4-BE49-F238E27FC236}">
                  <a16:creationId xmlns:a16="http://schemas.microsoft.com/office/drawing/2014/main" id="{28AD60EA-AE9F-5E89-01F9-D2992FC79DF0}"/>
                </a:ext>
              </a:extLst>
            </p:cNvPr>
            <p:cNvSpPr txBox="1"/>
            <p:nvPr/>
          </p:nvSpPr>
          <p:spPr>
            <a:xfrm>
              <a:off x="3847252" y="5514013"/>
              <a:ext cx="1185963" cy="307777"/>
            </a:xfrm>
            <a:prstGeom prst="rect">
              <a:avLst/>
            </a:prstGeom>
            <a:noFill/>
          </p:spPr>
          <p:txBody>
            <a:bodyPr wrap="square" rtlCol="0">
              <a:spAutoFit/>
            </a:bodyPr>
            <a:lstStyle/>
            <a:p>
              <a:pPr algn="ctr"/>
              <a:r>
                <a:rPr lang="fr-FR" sz="1400" b="1" dirty="0"/>
                <a:t>Dev</a:t>
              </a:r>
            </a:p>
          </p:txBody>
        </p:sp>
      </p:grpSp>
      <p:grpSp>
        <p:nvGrpSpPr>
          <p:cNvPr id="10" name="Groupe 9">
            <a:extLst>
              <a:ext uri="{FF2B5EF4-FFF2-40B4-BE49-F238E27FC236}">
                <a16:creationId xmlns:a16="http://schemas.microsoft.com/office/drawing/2014/main" id="{E41F8267-4B47-1B35-19DE-A27612479B08}"/>
              </a:ext>
            </a:extLst>
          </p:cNvPr>
          <p:cNvGrpSpPr/>
          <p:nvPr/>
        </p:nvGrpSpPr>
        <p:grpSpPr>
          <a:xfrm>
            <a:off x="7343989" y="2421118"/>
            <a:ext cx="1610168" cy="1899215"/>
            <a:chOff x="5220290" y="3928541"/>
            <a:chExt cx="1610168" cy="1899215"/>
          </a:xfrm>
        </p:grpSpPr>
        <p:pic>
          <p:nvPicPr>
            <p:cNvPr id="11" name="Image 10">
              <a:extLst>
                <a:ext uri="{FF2B5EF4-FFF2-40B4-BE49-F238E27FC236}">
                  <a16:creationId xmlns:a16="http://schemas.microsoft.com/office/drawing/2014/main" id="{4F697DF4-0F1A-19DE-AF1D-3A20878562CC}"/>
                </a:ext>
              </a:extLst>
            </p:cNvPr>
            <p:cNvPicPr>
              <a:picLocks noChangeAspect="1"/>
            </p:cNvPicPr>
            <p:nvPr/>
          </p:nvPicPr>
          <p:blipFill>
            <a:blip r:embed="rId4"/>
            <a:stretch>
              <a:fillRect/>
            </a:stretch>
          </p:blipFill>
          <p:spPr>
            <a:xfrm>
              <a:off x="5220290" y="3928541"/>
              <a:ext cx="1610168" cy="1560240"/>
            </a:xfrm>
            <a:prstGeom prst="rect">
              <a:avLst/>
            </a:prstGeom>
          </p:spPr>
        </p:pic>
        <p:sp>
          <p:nvSpPr>
            <p:cNvPr id="12" name="ZoneTexte 11">
              <a:extLst>
                <a:ext uri="{FF2B5EF4-FFF2-40B4-BE49-F238E27FC236}">
                  <a16:creationId xmlns:a16="http://schemas.microsoft.com/office/drawing/2014/main" id="{D2C650D0-D99A-DC5C-561B-C4B906505E66}"/>
                </a:ext>
              </a:extLst>
            </p:cNvPr>
            <p:cNvSpPr txBox="1"/>
            <p:nvPr/>
          </p:nvSpPr>
          <p:spPr>
            <a:xfrm>
              <a:off x="5432392" y="5519979"/>
              <a:ext cx="1185963" cy="307777"/>
            </a:xfrm>
            <a:prstGeom prst="rect">
              <a:avLst/>
            </a:prstGeom>
            <a:noFill/>
          </p:spPr>
          <p:txBody>
            <a:bodyPr wrap="square" rtlCol="0">
              <a:spAutoFit/>
            </a:bodyPr>
            <a:lstStyle/>
            <a:p>
              <a:pPr algn="ctr"/>
              <a:r>
                <a:rPr lang="fr-FR" sz="1400" b="1" dirty="0"/>
                <a:t>Dev</a:t>
              </a:r>
            </a:p>
          </p:txBody>
        </p:sp>
      </p:grpSp>
      <p:grpSp>
        <p:nvGrpSpPr>
          <p:cNvPr id="13" name="Groupe 12">
            <a:extLst>
              <a:ext uri="{FF2B5EF4-FFF2-40B4-BE49-F238E27FC236}">
                <a16:creationId xmlns:a16="http://schemas.microsoft.com/office/drawing/2014/main" id="{0D622444-7D1C-3CAE-2F9A-CFF41DAB084F}"/>
              </a:ext>
            </a:extLst>
          </p:cNvPr>
          <p:cNvGrpSpPr/>
          <p:nvPr/>
        </p:nvGrpSpPr>
        <p:grpSpPr>
          <a:xfrm>
            <a:off x="9208404" y="2446858"/>
            <a:ext cx="1254077" cy="1899297"/>
            <a:chOff x="7017534" y="3921185"/>
            <a:chExt cx="1254077" cy="1899297"/>
          </a:xfrm>
        </p:grpSpPr>
        <p:pic>
          <p:nvPicPr>
            <p:cNvPr id="14" name="Image 13" descr="Une image contenant clipart, Dessin animé, illustration, dessin&#10;&#10;Description générée automatiquement">
              <a:extLst>
                <a:ext uri="{FF2B5EF4-FFF2-40B4-BE49-F238E27FC236}">
                  <a16:creationId xmlns:a16="http://schemas.microsoft.com/office/drawing/2014/main" id="{BEF735CD-0A49-3BED-B624-5D0D3AFFCC77}"/>
                </a:ext>
              </a:extLst>
            </p:cNvPr>
            <p:cNvPicPr>
              <a:picLocks noChangeAspect="1"/>
            </p:cNvPicPr>
            <p:nvPr/>
          </p:nvPicPr>
          <p:blipFill>
            <a:blip r:embed="rId5"/>
            <a:stretch>
              <a:fillRect/>
            </a:stretch>
          </p:blipFill>
          <p:spPr>
            <a:xfrm>
              <a:off x="7017534" y="3921185"/>
              <a:ext cx="1254077" cy="1567596"/>
            </a:xfrm>
            <a:prstGeom prst="rect">
              <a:avLst/>
            </a:prstGeom>
          </p:spPr>
        </p:pic>
        <p:sp>
          <p:nvSpPr>
            <p:cNvPr id="15" name="ZoneTexte 14">
              <a:extLst>
                <a:ext uri="{FF2B5EF4-FFF2-40B4-BE49-F238E27FC236}">
                  <a16:creationId xmlns:a16="http://schemas.microsoft.com/office/drawing/2014/main" id="{50A73148-ADCD-594D-88F0-2167080FF7B8}"/>
                </a:ext>
              </a:extLst>
            </p:cNvPr>
            <p:cNvSpPr txBox="1"/>
            <p:nvPr/>
          </p:nvSpPr>
          <p:spPr>
            <a:xfrm>
              <a:off x="7051590" y="5512705"/>
              <a:ext cx="1185963" cy="307777"/>
            </a:xfrm>
            <a:prstGeom prst="rect">
              <a:avLst/>
            </a:prstGeom>
            <a:noFill/>
          </p:spPr>
          <p:txBody>
            <a:bodyPr wrap="square" rtlCol="0">
              <a:spAutoFit/>
            </a:bodyPr>
            <a:lstStyle/>
            <a:p>
              <a:pPr algn="ctr"/>
              <a:r>
                <a:rPr lang="fr-FR" sz="1400" b="1" dirty="0"/>
                <a:t>Dev</a:t>
              </a:r>
            </a:p>
          </p:txBody>
        </p:sp>
      </p:grpSp>
      <p:sp>
        <p:nvSpPr>
          <p:cNvPr id="16" name="Bulle ronde 15">
            <a:extLst>
              <a:ext uri="{FF2B5EF4-FFF2-40B4-BE49-F238E27FC236}">
                <a16:creationId xmlns:a16="http://schemas.microsoft.com/office/drawing/2014/main" id="{1172CC3C-D203-351D-0397-47413495DF21}"/>
              </a:ext>
            </a:extLst>
          </p:cNvPr>
          <p:cNvSpPr/>
          <p:nvPr/>
        </p:nvSpPr>
        <p:spPr>
          <a:xfrm>
            <a:off x="766542" y="2876087"/>
            <a:ext cx="2622015" cy="1323114"/>
          </a:xfrm>
          <a:prstGeom prst="wedgeEllipseCallout">
            <a:avLst>
              <a:gd name="adj1" fmla="val 77906"/>
              <a:gd name="adj2" fmla="val -71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Désolé les gars, on va travailler les soirs et weekends</a:t>
            </a:r>
          </a:p>
        </p:txBody>
      </p:sp>
      <p:sp>
        <p:nvSpPr>
          <p:cNvPr id="19" name="ZoneTexte 18">
            <a:extLst>
              <a:ext uri="{FF2B5EF4-FFF2-40B4-BE49-F238E27FC236}">
                <a16:creationId xmlns:a16="http://schemas.microsoft.com/office/drawing/2014/main" id="{A319C344-1A34-5FD1-B407-D524E201E2A0}"/>
              </a:ext>
            </a:extLst>
          </p:cNvPr>
          <p:cNvSpPr txBox="1"/>
          <p:nvPr/>
        </p:nvSpPr>
        <p:spPr>
          <a:xfrm>
            <a:off x="5884586" y="2628657"/>
            <a:ext cx="1254077" cy="1323439"/>
          </a:xfrm>
          <a:prstGeom prst="rect">
            <a:avLst/>
          </a:prstGeom>
          <a:noFill/>
        </p:spPr>
        <p:txBody>
          <a:bodyPr wrap="square" rtlCol="0">
            <a:spAutoFit/>
          </a:bodyPr>
          <a:lstStyle/>
          <a:p>
            <a:r>
              <a:rPr lang="fr-FR" sz="8000" dirty="0"/>
              <a:t>😡</a:t>
            </a:r>
          </a:p>
        </p:txBody>
      </p:sp>
      <p:sp>
        <p:nvSpPr>
          <p:cNvPr id="20" name="ZoneTexte 19">
            <a:extLst>
              <a:ext uri="{FF2B5EF4-FFF2-40B4-BE49-F238E27FC236}">
                <a16:creationId xmlns:a16="http://schemas.microsoft.com/office/drawing/2014/main" id="{2D702D32-C673-7C57-D6EA-9B2AB3FC70BB}"/>
              </a:ext>
            </a:extLst>
          </p:cNvPr>
          <p:cNvSpPr txBox="1"/>
          <p:nvPr/>
        </p:nvSpPr>
        <p:spPr>
          <a:xfrm>
            <a:off x="7532570" y="2583863"/>
            <a:ext cx="1254077" cy="1323439"/>
          </a:xfrm>
          <a:prstGeom prst="rect">
            <a:avLst/>
          </a:prstGeom>
          <a:noFill/>
        </p:spPr>
        <p:txBody>
          <a:bodyPr wrap="square" rtlCol="0">
            <a:spAutoFit/>
          </a:bodyPr>
          <a:lstStyle/>
          <a:p>
            <a:r>
              <a:rPr lang="fr-FR" sz="8000" dirty="0"/>
              <a:t>😡</a:t>
            </a:r>
          </a:p>
        </p:txBody>
      </p:sp>
      <p:sp>
        <p:nvSpPr>
          <p:cNvPr id="21" name="ZoneTexte 20">
            <a:extLst>
              <a:ext uri="{FF2B5EF4-FFF2-40B4-BE49-F238E27FC236}">
                <a16:creationId xmlns:a16="http://schemas.microsoft.com/office/drawing/2014/main" id="{65EF1EFC-4566-4949-0D7A-DB0AE591EFB6}"/>
              </a:ext>
            </a:extLst>
          </p:cNvPr>
          <p:cNvSpPr txBox="1"/>
          <p:nvPr/>
        </p:nvSpPr>
        <p:spPr>
          <a:xfrm>
            <a:off x="9252470" y="2583863"/>
            <a:ext cx="1254077" cy="1323439"/>
          </a:xfrm>
          <a:prstGeom prst="rect">
            <a:avLst/>
          </a:prstGeom>
          <a:noFill/>
        </p:spPr>
        <p:txBody>
          <a:bodyPr wrap="square" rtlCol="0">
            <a:spAutoFit/>
          </a:bodyPr>
          <a:lstStyle/>
          <a:p>
            <a:r>
              <a:rPr lang="fr-FR" sz="8000" dirty="0"/>
              <a:t>😡</a:t>
            </a:r>
          </a:p>
        </p:txBody>
      </p:sp>
    </p:spTree>
    <p:extLst>
      <p:ext uri="{BB962C8B-B14F-4D97-AF65-F5344CB8AC3E}">
        <p14:creationId xmlns:p14="http://schemas.microsoft.com/office/powerpoint/2010/main" val="27421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Image 30" descr="Une image contenant dessin, croquis, Dessin au trait, blanc&#10;&#10;Description générée automatiquement">
            <a:extLst>
              <a:ext uri="{FF2B5EF4-FFF2-40B4-BE49-F238E27FC236}">
                <a16:creationId xmlns:a16="http://schemas.microsoft.com/office/drawing/2014/main" id="{1C4776E2-9915-7DF6-23F4-89A99B0B401A}"/>
              </a:ext>
            </a:extLst>
          </p:cNvPr>
          <p:cNvPicPr>
            <a:picLocks noChangeAspect="1"/>
          </p:cNvPicPr>
          <p:nvPr/>
        </p:nvPicPr>
        <p:blipFill>
          <a:blip r:embed="rId2"/>
          <a:stretch>
            <a:fillRect/>
          </a:stretch>
        </p:blipFill>
        <p:spPr>
          <a:xfrm>
            <a:off x="8288049" y="4152842"/>
            <a:ext cx="3903951" cy="2854763"/>
          </a:xfrm>
          <a:prstGeom prst="rect">
            <a:avLst/>
          </a:prstGeom>
        </p:spPr>
      </p:pic>
      <p:grpSp>
        <p:nvGrpSpPr>
          <p:cNvPr id="4" name="Groupe 3">
            <a:extLst>
              <a:ext uri="{FF2B5EF4-FFF2-40B4-BE49-F238E27FC236}">
                <a16:creationId xmlns:a16="http://schemas.microsoft.com/office/drawing/2014/main" id="{75EA5BB6-F60E-AD5C-6628-621D8A4B86D1}"/>
              </a:ext>
            </a:extLst>
          </p:cNvPr>
          <p:cNvGrpSpPr/>
          <p:nvPr/>
        </p:nvGrpSpPr>
        <p:grpSpPr>
          <a:xfrm>
            <a:off x="3142200" y="1204373"/>
            <a:ext cx="1308867" cy="1880134"/>
            <a:chOff x="2283194" y="3941657"/>
            <a:chExt cx="1308867" cy="1880134"/>
          </a:xfrm>
        </p:grpSpPr>
        <p:pic>
          <p:nvPicPr>
            <p:cNvPr id="5" name="Image 4" descr="Une image contenant clipart, Dessin animé, illustration, Animation&#10;&#10;Description générée automatiquement">
              <a:extLst>
                <a:ext uri="{FF2B5EF4-FFF2-40B4-BE49-F238E27FC236}">
                  <a16:creationId xmlns:a16="http://schemas.microsoft.com/office/drawing/2014/main" id="{CB353BCA-2ABF-4032-64E7-6E85A23309A0}"/>
                </a:ext>
              </a:extLst>
            </p:cNvPr>
            <p:cNvPicPr>
              <a:picLocks noChangeAspect="1"/>
            </p:cNvPicPr>
            <p:nvPr/>
          </p:nvPicPr>
          <p:blipFill>
            <a:blip r:embed="rId3"/>
            <a:stretch>
              <a:fillRect/>
            </a:stretch>
          </p:blipFill>
          <p:spPr>
            <a:xfrm>
              <a:off x="2283194" y="3941657"/>
              <a:ext cx="1308867" cy="1547124"/>
            </a:xfrm>
            <a:prstGeom prst="rect">
              <a:avLst/>
            </a:prstGeom>
          </p:spPr>
        </p:pic>
        <p:sp>
          <p:nvSpPr>
            <p:cNvPr id="6" name="ZoneTexte 5">
              <a:extLst>
                <a:ext uri="{FF2B5EF4-FFF2-40B4-BE49-F238E27FC236}">
                  <a16:creationId xmlns:a16="http://schemas.microsoft.com/office/drawing/2014/main" id="{3E3C1DF2-6C88-39E3-D140-7FCC8759982C}"/>
                </a:ext>
              </a:extLst>
            </p:cNvPr>
            <p:cNvSpPr txBox="1"/>
            <p:nvPr/>
          </p:nvSpPr>
          <p:spPr>
            <a:xfrm>
              <a:off x="2283194" y="5514014"/>
              <a:ext cx="1281017" cy="307777"/>
            </a:xfrm>
            <a:prstGeom prst="rect">
              <a:avLst/>
            </a:prstGeom>
            <a:noFill/>
          </p:spPr>
          <p:txBody>
            <a:bodyPr wrap="square" rtlCol="0">
              <a:spAutoFit/>
            </a:bodyPr>
            <a:lstStyle/>
            <a:p>
              <a:pPr algn="ctr"/>
              <a:r>
                <a:rPr lang="fr-FR" sz="1400" b="1" dirty="0"/>
                <a:t>Team Lead</a:t>
              </a:r>
            </a:p>
          </p:txBody>
        </p:sp>
      </p:grpSp>
      <p:sp>
        <p:nvSpPr>
          <p:cNvPr id="16" name="Bulle ronde 15">
            <a:extLst>
              <a:ext uri="{FF2B5EF4-FFF2-40B4-BE49-F238E27FC236}">
                <a16:creationId xmlns:a16="http://schemas.microsoft.com/office/drawing/2014/main" id="{1172CC3C-D203-351D-0397-47413495DF21}"/>
              </a:ext>
            </a:extLst>
          </p:cNvPr>
          <p:cNvSpPr/>
          <p:nvPr/>
        </p:nvSpPr>
        <p:spPr>
          <a:xfrm>
            <a:off x="149597" y="2270159"/>
            <a:ext cx="2622015" cy="1323114"/>
          </a:xfrm>
          <a:prstGeom prst="wedgeEllipseCallout">
            <a:avLst>
              <a:gd name="adj1" fmla="val 77906"/>
              <a:gd name="adj2" fmla="val -71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On fait marche arrière et on adapte la </a:t>
            </a:r>
            <a:r>
              <a:rPr lang="fr-FR" sz="1400" dirty="0" err="1"/>
              <a:t>spec</a:t>
            </a:r>
            <a:r>
              <a:rPr lang="fr-FR" sz="1400" dirty="0"/>
              <a:t> et le plan</a:t>
            </a:r>
          </a:p>
        </p:txBody>
      </p:sp>
      <p:pic>
        <p:nvPicPr>
          <p:cNvPr id="2" name="Espace réservé du contenu 4" descr="Une image contenant texte, Police, diagramme, capture d’écran&#10;&#10;Description générée automatiquement">
            <a:extLst>
              <a:ext uri="{FF2B5EF4-FFF2-40B4-BE49-F238E27FC236}">
                <a16:creationId xmlns:a16="http://schemas.microsoft.com/office/drawing/2014/main" id="{D310F1E3-993D-A456-7239-4E375BC084D3}"/>
              </a:ext>
            </a:extLst>
          </p:cNvPr>
          <p:cNvPicPr>
            <a:picLocks noChangeAspect="1"/>
          </p:cNvPicPr>
          <p:nvPr/>
        </p:nvPicPr>
        <p:blipFill>
          <a:blip r:embed="rId4"/>
          <a:stretch>
            <a:fillRect/>
          </a:stretch>
        </p:blipFill>
        <p:spPr>
          <a:xfrm>
            <a:off x="4672412" y="1139863"/>
            <a:ext cx="6909779" cy="3084723"/>
          </a:xfrm>
          <a:prstGeom prst="rect">
            <a:avLst/>
          </a:prstGeom>
        </p:spPr>
      </p:pic>
      <p:sp>
        <p:nvSpPr>
          <p:cNvPr id="3" name="Flèche vers le bas 2">
            <a:extLst>
              <a:ext uri="{FF2B5EF4-FFF2-40B4-BE49-F238E27FC236}">
                <a16:creationId xmlns:a16="http://schemas.microsoft.com/office/drawing/2014/main" id="{D75B02F3-550E-B04F-A50A-B39764F82037}"/>
              </a:ext>
            </a:extLst>
          </p:cNvPr>
          <p:cNvSpPr/>
          <p:nvPr/>
        </p:nvSpPr>
        <p:spPr>
          <a:xfrm rot="2608721">
            <a:off x="5848392" y="518097"/>
            <a:ext cx="855643" cy="8703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lèche vers le bas 16">
            <a:extLst>
              <a:ext uri="{FF2B5EF4-FFF2-40B4-BE49-F238E27FC236}">
                <a16:creationId xmlns:a16="http://schemas.microsoft.com/office/drawing/2014/main" id="{97BB2F32-3559-4ADE-0595-2D722C47146D}"/>
              </a:ext>
            </a:extLst>
          </p:cNvPr>
          <p:cNvSpPr/>
          <p:nvPr/>
        </p:nvSpPr>
        <p:spPr>
          <a:xfrm rot="2608721">
            <a:off x="7068135" y="973736"/>
            <a:ext cx="855643" cy="8703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8" name="Groupe 17">
            <a:extLst>
              <a:ext uri="{FF2B5EF4-FFF2-40B4-BE49-F238E27FC236}">
                <a16:creationId xmlns:a16="http://schemas.microsoft.com/office/drawing/2014/main" id="{927B4BEC-BF5B-6A20-07CC-387EC30F082C}"/>
              </a:ext>
            </a:extLst>
          </p:cNvPr>
          <p:cNvGrpSpPr/>
          <p:nvPr/>
        </p:nvGrpSpPr>
        <p:grpSpPr>
          <a:xfrm>
            <a:off x="4147107" y="4782466"/>
            <a:ext cx="1254078" cy="1928526"/>
            <a:chOff x="3779137" y="3893264"/>
            <a:chExt cx="1254078" cy="1928526"/>
          </a:xfrm>
        </p:grpSpPr>
        <p:pic>
          <p:nvPicPr>
            <p:cNvPr id="22" name="Image 21" descr="Une image contenant clipart, dessin humoristique, art&#10;&#10;Description générée automatiquement">
              <a:extLst>
                <a:ext uri="{FF2B5EF4-FFF2-40B4-BE49-F238E27FC236}">
                  <a16:creationId xmlns:a16="http://schemas.microsoft.com/office/drawing/2014/main" id="{5DD180D3-F8F9-67BE-3F37-8318B0B1E76B}"/>
                </a:ext>
              </a:extLst>
            </p:cNvPr>
            <p:cNvPicPr>
              <a:picLocks noChangeAspect="1"/>
            </p:cNvPicPr>
            <p:nvPr/>
          </p:nvPicPr>
          <p:blipFill>
            <a:blip r:embed="rId5"/>
            <a:stretch>
              <a:fillRect/>
            </a:stretch>
          </p:blipFill>
          <p:spPr>
            <a:xfrm>
              <a:off x="3779137" y="3893264"/>
              <a:ext cx="1254077" cy="1595517"/>
            </a:xfrm>
            <a:prstGeom prst="rect">
              <a:avLst/>
            </a:prstGeom>
          </p:spPr>
        </p:pic>
        <p:sp>
          <p:nvSpPr>
            <p:cNvPr id="23" name="ZoneTexte 22">
              <a:extLst>
                <a:ext uri="{FF2B5EF4-FFF2-40B4-BE49-F238E27FC236}">
                  <a16:creationId xmlns:a16="http://schemas.microsoft.com/office/drawing/2014/main" id="{5A85680F-E51C-6258-D706-B63F1579D732}"/>
                </a:ext>
              </a:extLst>
            </p:cNvPr>
            <p:cNvSpPr txBox="1"/>
            <p:nvPr/>
          </p:nvSpPr>
          <p:spPr>
            <a:xfrm>
              <a:off x="3847252" y="5514013"/>
              <a:ext cx="1185963" cy="307777"/>
            </a:xfrm>
            <a:prstGeom prst="rect">
              <a:avLst/>
            </a:prstGeom>
            <a:noFill/>
          </p:spPr>
          <p:txBody>
            <a:bodyPr wrap="square" rtlCol="0">
              <a:spAutoFit/>
            </a:bodyPr>
            <a:lstStyle/>
            <a:p>
              <a:pPr algn="ctr"/>
              <a:r>
                <a:rPr lang="fr-FR" sz="1400" b="1" dirty="0"/>
                <a:t>Dev</a:t>
              </a:r>
            </a:p>
          </p:txBody>
        </p:sp>
      </p:grpSp>
      <p:grpSp>
        <p:nvGrpSpPr>
          <p:cNvPr id="24" name="Groupe 23">
            <a:extLst>
              <a:ext uri="{FF2B5EF4-FFF2-40B4-BE49-F238E27FC236}">
                <a16:creationId xmlns:a16="http://schemas.microsoft.com/office/drawing/2014/main" id="{62B296B6-E105-6A97-AA73-D13EA30F74DD}"/>
              </a:ext>
            </a:extLst>
          </p:cNvPr>
          <p:cNvGrpSpPr/>
          <p:nvPr/>
        </p:nvGrpSpPr>
        <p:grpSpPr>
          <a:xfrm>
            <a:off x="9481155" y="5016663"/>
            <a:ext cx="1254077" cy="1899297"/>
            <a:chOff x="7017534" y="3921185"/>
            <a:chExt cx="1254077" cy="1899297"/>
          </a:xfrm>
        </p:grpSpPr>
        <p:pic>
          <p:nvPicPr>
            <p:cNvPr id="25" name="Image 24" descr="Une image contenant clipart, Dessin animé, illustration, dessin&#10;&#10;Description générée automatiquement">
              <a:extLst>
                <a:ext uri="{FF2B5EF4-FFF2-40B4-BE49-F238E27FC236}">
                  <a16:creationId xmlns:a16="http://schemas.microsoft.com/office/drawing/2014/main" id="{9331DEAA-21F1-1749-4571-506F3F00DD7F}"/>
                </a:ext>
              </a:extLst>
            </p:cNvPr>
            <p:cNvPicPr>
              <a:picLocks noChangeAspect="1"/>
            </p:cNvPicPr>
            <p:nvPr/>
          </p:nvPicPr>
          <p:blipFill>
            <a:blip r:embed="rId6"/>
            <a:stretch>
              <a:fillRect/>
            </a:stretch>
          </p:blipFill>
          <p:spPr>
            <a:xfrm>
              <a:off x="7017534" y="3921185"/>
              <a:ext cx="1254077" cy="1567596"/>
            </a:xfrm>
            <a:prstGeom prst="rect">
              <a:avLst/>
            </a:prstGeom>
          </p:spPr>
        </p:pic>
        <p:sp>
          <p:nvSpPr>
            <p:cNvPr id="26" name="ZoneTexte 25">
              <a:extLst>
                <a:ext uri="{FF2B5EF4-FFF2-40B4-BE49-F238E27FC236}">
                  <a16:creationId xmlns:a16="http://schemas.microsoft.com/office/drawing/2014/main" id="{1E03CBA2-32F0-3067-F890-47EB6C017239}"/>
                </a:ext>
              </a:extLst>
            </p:cNvPr>
            <p:cNvSpPr txBox="1"/>
            <p:nvPr/>
          </p:nvSpPr>
          <p:spPr>
            <a:xfrm>
              <a:off x="7051590" y="5512705"/>
              <a:ext cx="1185963" cy="307777"/>
            </a:xfrm>
            <a:prstGeom prst="rect">
              <a:avLst/>
            </a:prstGeom>
            <a:noFill/>
          </p:spPr>
          <p:txBody>
            <a:bodyPr wrap="square" rtlCol="0">
              <a:spAutoFit/>
            </a:bodyPr>
            <a:lstStyle/>
            <a:p>
              <a:pPr algn="ctr"/>
              <a:r>
                <a:rPr lang="fr-FR" sz="1400" b="1" dirty="0"/>
                <a:t>Dev</a:t>
              </a:r>
            </a:p>
          </p:txBody>
        </p:sp>
      </p:grpSp>
      <p:sp>
        <p:nvSpPr>
          <p:cNvPr id="27" name="Bulle ronde 26">
            <a:extLst>
              <a:ext uri="{FF2B5EF4-FFF2-40B4-BE49-F238E27FC236}">
                <a16:creationId xmlns:a16="http://schemas.microsoft.com/office/drawing/2014/main" id="{D7BD6971-864C-6CCB-7308-542AB57CDF3E}"/>
              </a:ext>
            </a:extLst>
          </p:cNvPr>
          <p:cNvSpPr/>
          <p:nvPr/>
        </p:nvSpPr>
        <p:spPr>
          <a:xfrm>
            <a:off x="6136920" y="4253683"/>
            <a:ext cx="2622015" cy="1323114"/>
          </a:xfrm>
          <a:prstGeom prst="wedgeEllipseCallout">
            <a:avLst>
              <a:gd name="adj1" fmla="val 79587"/>
              <a:gd name="adj2" fmla="val 816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On n’a pas le temps de tout refaire, je vais adapter mon code existant</a:t>
            </a:r>
          </a:p>
        </p:txBody>
      </p:sp>
      <p:sp>
        <p:nvSpPr>
          <p:cNvPr id="29" name="Bulle ronde 28">
            <a:extLst>
              <a:ext uri="{FF2B5EF4-FFF2-40B4-BE49-F238E27FC236}">
                <a16:creationId xmlns:a16="http://schemas.microsoft.com/office/drawing/2014/main" id="{35590BF7-5139-3826-BC12-9C73B658559E}"/>
              </a:ext>
            </a:extLst>
          </p:cNvPr>
          <p:cNvSpPr/>
          <p:nvPr/>
        </p:nvSpPr>
        <p:spPr>
          <a:xfrm>
            <a:off x="959024" y="5278343"/>
            <a:ext cx="2622015" cy="1323114"/>
          </a:xfrm>
          <a:prstGeom prst="wedgeEllipseCallout">
            <a:avLst>
              <a:gd name="adj1" fmla="val 85469"/>
              <a:gd name="adj2" fmla="val -16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Bon, à la poubelle tout mon travail…. C’est la vie</a:t>
            </a:r>
          </a:p>
        </p:txBody>
      </p:sp>
    </p:spTree>
    <p:extLst>
      <p:ext uri="{BB962C8B-B14F-4D97-AF65-F5344CB8AC3E}">
        <p14:creationId xmlns:p14="http://schemas.microsoft.com/office/powerpoint/2010/main" val="1169289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632633-E358-DC2D-0ABA-E1B3C9A22AE4}"/>
              </a:ext>
            </a:extLst>
          </p:cNvPr>
          <p:cNvSpPr>
            <a:spLocks noGrp="1"/>
          </p:cNvSpPr>
          <p:nvPr>
            <p:ph type="title"/>
          </p:nvPr>
        </p:nvSpPr>
        <p:spPr/>
        <p:txBody>
          <a:bodyPr/>
          <a:lstStyle/>
          <a:p>
            <a:r>
              <a:rPr lang="fr-FR" dirty="0"/>
              <a:t>La méthode notoire « </a:t>
            </a:r>
            <a:r>
              <a:rPr lang="fr-FR" dirty="0" err="1"/>
              <a:t>Waterfall</a:t>
            </a:r>
            <a:r>
              <a:rPr lang="fr-FR" dirty="0"/>
              <a:t> »</a:t>
            </a:r>
          </a:p>
        </p:txBody>
      </p:sp>
      <p:pic>
        <p:nvPicPr>
          <p:cNvPr id="5" name="Espace réservé du contenu 4" descr="Une image contenant texte, Police, diagramme, capture d’écran&#10;&#10;Description générée automatiquement">
            <a:extLst>
              <a:ext uri="{FF2B5EF4-FFF2-40B4-BE49-F238E27FC236}">
                <a16:creationId xmlns:a16="http://schemas.microsoft.com/office/drawing/2014/main" id="{59BC72DC-48E1-1D19-C195-880A9EA5ADD3}"/>
              </a:ext>
            </a:extLst>
          </p:cNvPr>
          <p:cNvPicPr>
            <a:picLocks noGrp="1" noChangeAspect="1"/>
          </p:cNvPicPr>
          <p:nvPr>
            <p:ph idx="1"/>
          </p:nvPr>
        </p:nvPicPr>
        <p:blipFill>
          <a:blip r:embed="rId2"/>
          <a:stretch>
            <a:fillRect/>
          </a:stretch>
        </p:blipFill>
        <p:spPr>
          <a:xfrm>
            <a:off x="2887680" y="1886638"/>
            <a:ext cx="6909779" cy="3084723"/>
          </a:xfrm>
        </p:spPr>
      </p:pic>
      <p:sp>
        <p:nvSpPr>
          <p:cNvPr id="3" name="Flèche vers le bas 2">
            <a:extLst>
              <a:ext uri="{FF2B5EF4-FFF2-40B4-BE49-F238E27FC236}">
                <a16:creationId xmlns:a16="http://schemas.microsoft.com/office/drawing/2014/main" id="{05DC76DA-F223-B6C1-89F1-3E53FD642555}"/>
              </a:ext>
            </a:extLst>
          </p:cNvPr>
          <p:cNvSpPr/>
          <p:nvPr/>
        </p:nvSpPr>
        <p:spPr>
          <a:xfrm rot="17996752">
            <a:off x="3930851" y="2631247"/>
            <a:ext cx="2009891" cy="35694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 ans</a:t>
            </a:r>
          </a:p>
        </p:txBody>
      </p:sp>
    </p:spTree>
    <p:extLst>
      <p:ext uri="{BB962C8B-B14F-4D97-AF65-F5344CB8AC3E}">
        <p14:creationId xmlns:p14="http://schemas.microsoft.com/office/powerpoint/2010/main" val="4080579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9E2C4-FE81-FA42-1F4C-88B1B9ECE805}"/>
              </a:ext>
            </a:extLst>
          </p:cNvPr>
          <p:cNvSpPr>
            <a:spLocks noGrp="1"/>
          </p:cNvSpPr>
          <p:nvPr>
            <p:ph type="title"/>
          </p:nvPr>
        </p:nvSpPr>
        <p:spPr/>
        <p:txBody>
          <a:bodyPr/>
          <a:lstStyle/>
          <a:p>
            <a:r>
              <a:rPr lang="fr-FR" dirty="0"/>
              <a:t>A propos de moi</a:t>
            </a:r>
          </a:p>
        </p:txBody>
      </p:sp>
      <p:sp>
        <p:nvSpPr>
          <p:cNvPr id="3" name="Espace réservé du contenu 2">
            <a:extLst>
              <a:ext uri="{FF2B5EF4-FFF2-40B4-BE49-F238E27FC236}">
                <a16:creationId xmlns:a16="http://schemas.microsoft.com/office/drawing/2014/main" id="{2385248F-F6D2-84DE-1299-141D4DA81479}"/>
              </a:ext>
            </a:extLst>
          </p:cNvPr>
          <p:cNvSpPr>
            <a:spLocks noGrp="1"/>
          </p:cNvSpPr>
          <p:nvPr>
            <p:ph idx="1"/>
          </p:nvPr>
        </p:nvSpPr>
        <p:spPr/>
        <p:txBody>
          <a:bodyPr/>
          <a:lstStyle/>
          <a:p>
            <a:r>
              <a:rPr lang="fr-FR" dirty="0"/>
              <a:t>Kevin Glass, PhD</a:t>
            </a:r>
          </a:p>
          <a:p>
            <a:r>
              <a:rPr lang="fr-FR" dirty="0"/>
              <a:t>15 ans d’expérience en développement informatique</a:t>
            </a:r>
          </a:p>
          <a:p>
            <a:r>
              <a:rPr lang="fr-FR" dirty="0"/>
              <a:t>CTO d’une entreprise SaaS</a:t>
            </a:r>
          </a:p>
        </p:txBody>
      </p:sp>
    </p:spTree>
    <p:extLst>
      <p:ext uri="{BB962C8B-B14F-4D97-AF65-F5344CB8AC3E}">
        <p14:creationId xmlns:p14="http://schemas.microsoft.com/office/powerpoint/2010/main" val="79078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75EA5BB6-F60E-AD5C-6628-621D8A4B86D1}"/>
              </a:ext>
            </a:extLst>
          </p:cNvPr>
          <p:cNvGrpSpPr/>
          <p:nvPr/>
        </p:nvGrpSpPr>
        <p:grpSpPr>
          <a:xfrm>
            <a:off x="2439790" y="3076677"/>
            <a:ext cx="1308867" cy="1880134"/>
            <a:chOff x="2283194" y="3941657"/>
            <a:chExt cx="1308867" cy="1880134"/>
          </a:xfrm>
        </p:grpSpPr>
        <p:pic>
          <p:nvPicPr>
            <p:cNvPr id="5" name="Image 4" descr="Une image contenant clipart, Dessin animé, illustration, Animation&#10;&#10;Description générée automatiquement">
              <a:extLst>
                <a:ext uri="{FF2B5EF4-FFF2-40B4-BE49-F238E27FC236}">
                  <a16:creationId xmlns:a16="http://schemas.microsoft.com/office/drawing/2014/main" id="{CB353BCA-2ABF-4032-64E7-6E85A23309A0}"/>
                </a:ext>
              </a:extLst>
            </p:cNvPr>
            <p:cNvPicPr>
              <a:picLocks noChangeAspect="1"/>
            </p:cNvPicPr>
            <p:nvPr/>
          </p:nvPicPr>
          <p:blipFill>
            <a:blip r:embed="rId2"/>
            <a:stretch>
              <a:fillRect/>
            </a:stretch>
          </p:blipFill>
          <p:spPr>
            <a:xfrm>
              <a:off x="2283194" y="3941657"/>
              <a:ext cx="1308867" cy="1547124"/>
            </a:xfrm>
            <a:prstGeom prst="rect">
              <a:avLst/>
            </a:prstGeom>
          </p:spPr>
        </p:pic>
        <p:sp>
          <p:nvSpPr>
            <p:cNvPr id="6" name="ZoneTexte 5">
              <a:extLst>
                <a:ext uri="{FF2B5EF4-FFF2-40B4-BE49-F238E27FC236}">
                  <a16:creationId xmlns:a16="http://schemas.microsoft.com/office/drawing/2014/main" id="{3E3C1DF2-6C88-39E3-D140-7FCC8759982C}"/>
                </a:ext>
              </a:extLst>
            </p:cNvPr>
            <p:cNvSpPr txBox="1"/>
            <p:nvPr/>
          </p:nvSpPr>
          <p:spPr>
            <a:xfrm>
              <a:off x="2283194" y="5514014"/>
              <a:ext cx="1281017" cy="307777"/>
            </a:xfrm>
            <a:prstGeom prst="rect">
              <a:avLst/>
            </a:prstGeom>
            <a:noFill/>
          </p:spPr>
          <p:txBody>
            <a:bodyPr wrap="square" rtlCol="0">
              <a:spAutoFit/>
            </a:bodyPr>
            <a:lstStyle/>
            <a:p>
              <a:pPr algn="ctr"/>
              <a:r>
                <a:rPr lang="fr-FR" sz="1400" b="1" dirty="0"/>
                <a:t>Team Lead</a:t>
              </a:r>
            </a:p>
          </p:txBody>
        </p:sp>
      </p:grpSp>
      <p:grpSp>
        <p:nvGrpSpPr>
          <p:cNvPr id="7" name="Groupe 6">
            <a:extLst>
              <a:ext uri="{FF2B5EF4-FFF2-40B4-BE49-F238E27FC236}">
                <a16:creationId xmlns:a16="http://schemas.microsoft.com/office/drawing/2014/main" id="{E09628B8-F342-1FDF-8880-CA697F5A8DE3}"/>
              </a:ext>
            </a:extLst>
          </p:cNvPr>
          <p:cNvGrpSpPr/>
          <p:nvPr/>
        </p:nvGrpSpPr>
        <p:grpSpPr>
          <a:xfrm>
            <a:off x="1185713" y="3950949"/>
            <a:ext cx="1254078" cy="1928526"/>
            <a:chOff x="3779137" y="3893264"/>
            <a:chExt cx="1254078" cy="1928526"/>
          </a:xfrm>
        </p:grpSpPr>
        <p:pic>
          <p:nvPicPr>
            <p:cNvPr id="8" name="Image 7" descr="Une image contenant clipart, dessin humoristique, art&#10;&#10;Description générée automatiquement">
              <a:extLst>
                <a:ext uri="{FF2B5EF4-FFF2-40B4-BE49-F238E27FC236}">
                  <a16:creationId xmlns:a16="http://schemas.microsoft.com/office/drawing/2014/main" id="{54090C55-4BEA-3D1F-122F-A784EA619B60}"/>
                </a:ext>
              </a:extLst>
            </p:cNvPr>
            <p:cNvPicPr>
              <a:picLocks noChangeAspect="1"/>
            </p:cNvPicPr>
            <p:nvPr/>
          </p:nvPicPr>
          <p:blipFill>
            <a:blip r:embed="rId3"/>
            <a:stretch>
              <a:fillRect/>
            </a:stretch>
          </p:blipFill>
          <p:spPr>
            <a:xfrm>
              <a:off x="3779137" y="3893264"/>
              <a:ext cx="1254077" cy="1595517"/>
            </a:xfrm>
            <a:prstGeom prst="rect">
              <a:avLst/>
            </a:prstGeom>
          </p:spPr>
        </p:pic>
        <p:sp>
          <p:nvSpPr>
            <p:cNvPr id="9" name="ZoneTexte 8">
              <a:extLst>
                <a:ext uri="{FF2B5EF4-FFF2-40B4-BE49-F238E27FC236}">
                  <a16:creationId xmlns:a16="http://schemas.microsoft.com/office/drawing/2014/main" id="{28AD60EA-AE9F-5E89-01F9-D2992FC79DF0}"/>
                </a:ext>
              </a:extLst>
            </p:cNvPr>
            <p:cNvSpPr txBox="1"/>
            <p:nvPr/>
          </p:nvSpPr>
          <p:spPr>
            <a:xfrm>
              <a:off x="3847252" y="5514013"/>
              <a:ext cx="1185963" cy="307777"/>
            </a:xfrm>
            <a:prstGeom prst="rect">
              <a:avLst/>
            </a:prstGeom>
            <a:noFill/>
          </p:spPr>
          <p:txBody>
            <a:bodyPr wrap="square" rtlCol="0">
              <a:spAutoFit/>
            </a:bodyPr>
            <a:lstStyle/>
            <a:p>
              <a:pPr algn="ctr"/>
              <a:r>
                <a:rPr lang="fr-FR" sz="1400" b="1" dirty="0"/>
                <a:t>Dev</a:t>
              </a:r>
            </a:p>
          </p:txBody>
        </p:sp>
      </p:grpSp>
      <p:grpSp>
        <p:nvGrpSpPr>
          <p:cNvPr id="10" name="Groupe 9">
            <a:extLst>
              <a:ext uri="{FF2B5EF4-FFF2-40B4-BE49-F238E27FC236}">
                <a16:creationId xmlns:a16="http://schemas.microsoft.com/office/drawing/2014/main" id="{E41F8267-4B47-1B35-19DE-A27612479B08}"/>
              </a:ext>
            </a:extLst>
          </p:cNvPr>
          <p:cNvGrpSpPr/>
          <p:nvPr/>
        </p:nvGrpSpPr>
        <p:grpSpPr>
          <a:xfrm>
            <a:off x="4156011" y="3647251"/>
            <a:ext cx="1610168" cy="1899215"/>
            <a:chOff x="5220290" y="3928541"/>
            <a:chExt cx="1610168" cy="1899215"/>
          </a:xfrm>
        </p:grpSpPr>
        <p:pic>
          <p:nvPicPr>
            <p:cNvPr id="11" name="Image 10">
              <a:extLst>
                <a:ext uri="{FF2B5EF4-FFF2-40B4-BE49-F238E27FC236}">
                  <a16:creationId xmlns:a16="http://schemas.microsoft.com/office/drawing/2014/main" id="{4F697DF4-0F1A-19DE-AF1D-3A20878562CC}"/>
                </a:ext>
              </a:extLst>
            </p:cNvPr>
            <p:cNvPicPr>
              <a:picLocks noChangeAspect="1"/>
            </p:cNvPicPr>
            <p:nvPr/>
          </p:nvPicPr>
          <p:blipFill>
            <a:blip r:embed="rId4"/>
            <a:stretch>
              <a:fillRect/>
            </a:stretch>
          </p:blipFill>
          <p:spPr>
            <a:xfrm>
              <a:off x="5220290" y="3928541"/>
              <a:ext cx="1610168" cy="1560240"/>
            </a:xfrm>
            <a:prstGeom prst="rect">
              <a:avLst/>
            </a:prstGeom>
          </p:spPr>
        </p:pic>
        <p:sp>
          <p:nvSpPr>
            <p:cNvPr id="12" name="ZoneTexte 11">
              <a:extLst>
                <a:ext uri="{FF2B5EF4-FFF2-40B4-BE49-F238E27FC236}">
                  <a16:creationId xmlns:a16="http://schemas.microsoft.com/office/drawing/2014/main" id="{D2C650D0-D99A-DC5C-561B-C4B906505E66}"/>
                </a:ext>
              </a:extLst>
            </p:cNvPr>
            <p:cNvSpPr txBox="1"/>
            <p:nvPr/>
          </p:nvSpPr>
          <p:spPr>
            <a:xfrm>
              <a:off x="5432392" y="5519979"/>
              <a:ext cx="1185963" cy="307777"/>
            </a:xfrm>
            <a:prstGeom prst="rect">
              <a:avLst/>
            </a:prstGeom>
            <a:noFill/>
          </p:spPr>
          <p:txBody>
            <a:bodyPr wrap="square" rtlCol="0">
              <a:spAutoFit/>
            </a:bodyPr>
            <a:lstStyle/>
            <a:p>
              <a:pPr algn="ctr"/>
              <a:r>
                <a:rPr lang="fr-FR" sz="1400" b="1" dirty="0"/>
                <a:t>Dev</a:t>
              </a:r>
            </a:p>
          </p:txBody>
        </p:sp>
      </p:grpSp>
      <p:grpSp>
        <p:nvGrpSpPr>
          <p:cNvPr id="13" name="Groupe 12">
            <a:extLst>
              <a:ext uri="{FF2B5EF4-FFF2-40B4-BE49-F238E27FC236}">
                <a16:creationId xmlns:a16="http://schemas.microsoft.com/office/drawing/2014/main" id="{0D622444-7D1C-3CAE-2F9A-CFF41DAB084F}"/>
              </a:ext>
            </a:extLst>
          </p:cNvPr>
          <p:cNvGrpSpPr/>
          <p:nvPr/>
        </p:nvGrpSpPr>
        <p:grpSpPr>
          <a:xfrm>
            <a:off x="3066828" y="4929826"/>
            <a:ext cx="1254077" cy="1899297"/>
            <a:chOff x="7017534" y="3921185"/>
            <a:chExt cx="1254077" cy="1899297"/>
          </a:xfrm>
        </p:grpSpPr>
        <p:pic>
          <p:nvPicPr>
            <p:cNvPr id="14" name="Image 13" descr="Une image contenant clipart, Dessin animé, illustration, dessin&#10;&#10;Description générée automatiquement">
              <a:extLst>
                <a:ext uri="{FF2B5EF4-FFF2-40B4-BE49-F238E27FC236}">
                  <a16:creationId xmlns:a16="http://schemas.microsoft.com/office/drawing/2014/main" id="{BEF735CD-0A49-3BED-B624-5D0D3AFFCC77}"/>
                </a:ext>
              </a:extLst>
            </p:cNvPr>
            <p:cNvPicPr>
              <a:picLocks noChangeAspect="1"/>
            </p:cNvPicPr>
            <p:nvPr/>
          </p:nvPicPr>
          <p:blipFill>
            <a:blip r:embed="rId5"/>
            <a:stretch>
              <a:fillRect/>
            </a:stretch>
          </p:blipFill>
          <p:spPr>
            <a:xfrm>
              <a:off x="7017534" y="3921185"/>
              <a:ext cx="1254077" cy="1567596"/>
            </a:xfrm>
            <a:prstGeom prst="rect">
              <a:avLst/>
            </a:prstGeom>
          </p:spPr>
        </p:pic>
        <p:sp>
          <p:nvSpPr>
            <p:cNvPr id="15" name="ZoneTexte 14">
              <a:extLst>
                <a:ext uri="{FF2B5EF4-FFF2-40B4-BE49-F238E27FC236}">
                  <a16:creationId xmlns:a16="http://schemas.microsoft.com/office/drawing/2014/main" id="{50A73148-ADCD-594D-88F0-2167080FF7B8}"/>
                </a:ext>
              </a:extLst>
            </p:cNvPr>
            <p:cNvSpPr txBox="1"/>
            <p:nvPr/>
          </p:nvSpPr>
          <p:spPr>
            <a:xfrm>
              <a:off x="7051590" y="5512705"/>
              <a:ext cx="1185963" cy="307777"/>
            </a:xfrm>
            <a:prstGeom prst="rect">
              <a:avLst/>
            </a:prstGeom>
            <a:noFill/>
          </p:spPr>
          <p:txBody>
            <a:bodyPr wrap="square" rtlCol="0">
              <a:spAutoFit/>
            </a:bodyPr>
            <a:lstStyle/>
            <a:p>
              <a:pPr algn="ctr"/>
              <a:r>
                <a:rPr lang="fr-FR" sz="1400" b="1" dirty="0"/>
                <a:t>Dev</a:t>
              </a:r>
            </a:p>
          </p:txBody>
        </p:sp>
      </p:grpSp>
      <p:sp>
        <p:nvSpPr>
          <p:cNvPr id="16" name="Bulle ronde 15">
            <a:extLst>
              <a:ext uri="{FF2B5EF4-FFF2-40B4-BE49-F238E27FC236}">
                <a16:creationId xmlns:a16="http://schemas.microsoft.com/office/drawing/2014/main" id="{1172CC3C-D203-351D-0397-47413495DF21}"/>
              </a:ext>
            </a:extLst>
          </p:cNvPr>
          <p:cNvSpPr/>
          <p:nvPr/>
        </p:nvSpPr>
        <p:spPr>
          <a:xfrm>
            <a:off x="535801" y="1163908"/>
            <a:ext cx="2622015" cy="1323114"/>
          </a:xfrm>
          <a:prstGeom prst="wedgeEllipseCallout">
            <a:avLst>
              <a:gd name="adj1" fmla="val 7318"/>
              <a:gd name="adj2" fmla="val 683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C’est fini !!!!</a:t>
            </a:r>
          </a:p>
        </p:txBody>
      </p:sp>
      <p:sp>
        <p:nvSpPr>
          <p:cNvPr id="2" name="ZoneTexte 1">
            <a:extLst>
              <a:ext uri="{FF2B5EF4-FFF2-40B4-BE49-F238E27FC236}">
                <a16:creationId xmlns:a16="http://schemas.microsoft.com/office/drawing/2014/main" id="{D7EBEB5B-9EE2-C046-9C1F-878ADA8C700C}"/>
              </a:ext>
            </a:extLst>
          </p:cNvPr>
          <p:cNvSpPr txBox="1"/>
          <p:nvPr/>
        </p:nvSpPr>
        <p:spPr>
          <a:xfrm>
            <a:off x="232654" y="5694092"/>
            <a:ext cx="2520655" cy="1323439"/>
          </a:xfrm>
          <a:prstGeom prst="rect">
            <a:avLst/>
          </a:prstGeom>
          <a:noFill/>
        </p:spPr>
        <p:txBody>
          <a:bodyPr wrap="square" rtlCol="0">
            <a:spAutoFit/>
          </a:bodyPr>
          <a:lstStyle/>
          <a:p>
            <a:r>
              <a:rPr lang="fr-FR" sz="8000" dirty="0"/>
              <a:t>🥳🎉</a:t>
            </a:r>
          </a:p>
        </p:txBody>
      </p:sp>
      <p:pic>
        <p:nvPicPr>
          <p:cNvPr id="17" name="Image 16" descr="Une image contenant matériau de construction, Rectangle, rouge, brique&#10;&#10;Description générée automatiquement">
            <a:extLst>
              <a:ext uri="{FF2B5EF4-FFF2-40B4-BE49-F238E27FC236}">
                <a16:creationId xmlns:a16="http://schemas.microsoft.com/office/drawing/2014/main" id="{3DB81D9B-E319-09D9-39C2-DCC8966C4C2A}"/>
              </a:ext>
            </a:extLst>
          </p:cNvPr>
          <p:cNvPicPr>
            <a:picLocks noChangeAspect="1"/>
          </p:cNvPicPr>
          <p:nvPr/>
        </p:nvPicPr>
        <p:blipFill>
          <a:blip r:embed="rId6"/>
          <a:stretch>
            <a:fillRect/>
          </a:stretch>
        </p:blipFill>
        <p:spPr>
          <a:xfrm>
            <a:off x="5447431" y="804758"/>
            <a:ext cx="3841385" cy="4402733"/>
          </a:xfrm>
          <a:prstGeom prst="rect">
            <a:avLst/>
          </a:prstGeom>
        </p:spPr>
      </p:pic>
      <p:grpSp>
        <p:nvGrpSpPr>
          <p:cNvPr id="18" name="Groupe 17">
            <a:extLst>
              <a:ext uri="{FF2B5EF4-FFF2-40B4-BE49-F238E27FC236}">
                <a16:creationId xmlns:a16="http://schemas.microsoft.com/office/drawing/2014/main" id="{0649A321-588C-47B8-D0B3-96E4BA7CA611}"/>
              </a:ext>
            </a:extLst>
          </p:cNvPr>
          <p:cNvGrpSpPr/>
          <p:nvPr/>
        </p:nvGrpSpPr>
        <p:grpSpPr>
          <a:xfrm>
            <a:off x="10383282" y="2540478"/>
            <a:ext cx="1423701" cy="1899400"/>
            <a:chOff x="9349477" y="4211640"/>
            <a:chExt cx="1423701" cy="1899400"/>
          </a:xfrm>
        </p:grpSpPr>
        <p:pic>
          <p:nvPicPr>
            <p:cNvPr id="22" name="Image 21" descr="Une image contenant dessin humoristique, mâchoire, clipart, Visage humain&#10;&#10;Description générée automatiquement">
              <a:extLst>
                <a:ext uri="{FF2B5EF4-FFF2-40B4-BE49-F238E27FC236}">
                  <a16:creationId xmlns:a16="http://schemas.microsoft.com/office/drawing/2014/main" id="{5C563B14-BEDA-6734-F833-42FB5160A653}"/>
                </a:ext>
              </a:extLst>
            </p:cNvPr>
            <p:cNvPicPr>
              <a:picLocks noChangeAspect="1"/>
            </p:cNvPicPr>
            <p:nvPr/>
          </p:nvPicPr>
          <p:blipFill>
            <a:blip r:embed="rId7"/>
            <a:stretch>
              <a:fillRect/>
            </a:stretch>
          </p:blipFill>
          <p:spPr>
            <a:xfrm>
              <a:off x="9349477" y="4211640"/>
              <a:ext cx="1423701" cy="1550873"/>
            </a:xfrm>
            <a:prstGeom prst="rect">
              <a:avLst/>
            </a:prstGeom>
          </p:spPr>
        </p:pic>
        <p:sp>
          <p:nvSpPr>
            <p:cNvPr id="23" name="ZoneTexte 22">
              <a:extLst>
                <a:ext uri="{FF2B5EF4-FFF2-40B4-BE49-F238E27FC236}">
                  <a16:creationId xmlns:a16="http://schemas.microsoft.com/office/drawing/2014/main" id="{8C5A9F48-5791-9A2E-DD4F-2E5A8894717D}"/>
                </a:ext>
              </a:extLst>
            </p:cNvPr>
            <p:cNvSpPr txBox="1"/>
            <p:nvPr/>
          </p:nvSpPr>
          <p:spPr>
            <a:xfrm>
              <a:off x="9466091" y="5803263"/>
              <a:ext cx="1281017" cy="307777"/>
            </a:xfrm>
            <a:prstGeom prst="rect">
              <a:avLst/>
            </a:prstGeom>
            <a:noFill/>
          </p:spPr>
          <p:txBody>
            <a:bodyPr wrap="square" rtlCol="0">
              <a:spAutoFit/>
            </a:bodyPr>
            <a:lstStyle/>
            <a:p>
              <a:pPr algn="ctr"/>
              <a:r>
                <a:rPr lang="fr-FR" sz="1400" b="1" dirty="0"/>
                <a:t>Utilisateur</a:t>
              </a:r>
            </a:p>
          </p:txBody>
        </p:sp>
      </p:grpSp>
      <p:sp>
        <p:nvSpPr>
          <p:cNvPr id="24" name="Cube 23">
            <a:extLst>
              <a:ext uri="{FF2B5EF4-FFF2-40B4-BE49-F238E27FC236}">
                <a16:creationId xmlns:a16="http://schemas.microsoft.com/office/drawing/2014/main" id="{A59127A1-FC96-7BDA-BF11-FC99B807CA1F}"/>
              </a:ext>
            </a:extLst>
          </p:cNvPr>
          <p:cNvSpPr/>
          <p:nvPr/>
        </p:nvSpPr>
        <p:spPr>
          <a:xfrm>
            <a:off x="4191592" y="1571156"/>
            <a:ext cx="1880796" cy="1744758"/>
          </a:xfrm>
          <a:prstGeom prst="cub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Logiciel</a:t>
            </a:r>
          </a:p>
        </p:txBody>
      </p:sp>
      <p:sp>
        <p:nvSpPr>
          <p:cNvPr id="25" name="Flèche courbée vers la gauche 24">
            <a:extLst>
              <a:ext uri="{FF2B5EF4-FFF2-40B4-BE49-F238E27FC236}">
                <a16:creationId xmlns:a16="http://schemas.microsoft.com/office/drawing/2014/main" id="{EFD93862-ED18-22FD-241C-007D3565ED8C}"/>
              </a:ext>
            </a:extLst>
          </p:cNvPr>
          <p:cNvSpPr/>
          <p:nvPr/>
        </p:nvSpPr>
        <p:spPr>
          <a:xfrm rot="16200000">
            <a:off x="7667860" y="-1445111"/>
            <a:ext cx="1062292" cy="512894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119071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75EA5BB6-F60E-AD5C-6628-621D8A4B86D1}"/>
              </a:ext>
            </a:extLst>
          </p:cNvPr>
          <p:cNvGrpSpPr/>
          <p:nvPr/>
        </p:nvGrpSpPr>
        <p:grpSpPr>
          <a:xfrm>
            <a:off x="2439790" y="3076677"/>
            <a:ext cx="1308867" cy="1880134"/>
            <a:chOff x="2283194" y="3941657"/>
            <a:chExt cx="1308867" cy="1880134"/>
          </a:xfrm>
        </p:grpSpPr>
        <p:pic>
          <p:nvPicPr>
            <p:cNvPr id="5" name="Image 4" descr="Une image contenant clipart, Dessin animé, illustration, Animation&#10;&#10;Description générée automatiquement">
              <a:extLst>
                <a:ext uri="{FF2B5EF4-FFF2-40B4-BE49-F238E27FC236}">
                  <a16:creationId xmlns:a16="http://schemas.microsoft.com/office/drawing/2014/main" id="{CB353BCA-2ABF-4032-64E7-6E85A23309A0}"/>
                </a:ext>
              </a:extLst>
            </p:cNvPr>
            <p:cNvPicPr>
              <a:picLocks noChangeAspect="1"/>
            </p:cNvPicPr>
            <p:nvPr/>
          </p:nvPicPr>
          <p:blipFill>
            <a:blip r:embed="rId2"/>
            <a:stretch>
              <a:fillRect/>
            </a:stretch>
          </p:blipFill>
          <p:spPr>
            <a:xfrm>
              <a:off x="2283194" y="3941657"/>
              <a:ext cx="1308867" cy="1547124"/>
            </a:xfrm>
            <a:prstGeom prst="rect">
              <a:avLst/>
            </a:prstGeom>
          </p:spPr>
        </p:pic>
        <p:sp>
          <p:nvSpPr>
            <p:cNvPr id="6" name="ZoneTexte 5">
              <a:extLst>
                <a:ext uri="{FF2B5EF4-FFF2-40B4-BE49-F238E27FC236}">
                  <a16:creationId xmlns:a16="http://schemas.microsoft.com/office/drawing/2014/main" id="{3E3C1DF2-6C88-39E3-D140-7FCC8759982C}"/>
                </a:ext>
              </a:extLst>
            </p:cNvPr>
            <p:cNvSpPr txBox="1"/>
            <p:nvPr/>
          </p:nvSpPr>
          <p:spPr>
            <a:xfrm>
              <a:off x="2283194" y="5514014"/>
              <a:ext cx="1281017" cy="307777"/>
            </a:xfrm>
            <a:prstGeom prst="rect">
              <a:avLst/>
            </a:prstGeom>
            <a:noFill/>
          </p:spPr>
          <p:txBody>
            <a:bodyPr wrap="square" rtlCol="0">
              <a:spAutoFit/>
            </a:bodyPr>
            <a:lstStyle/>
            <a:p>
              <a:pPr algn="ctr"/>
              <a:r>
                <a:rPr lang="fr-FR" sz="1400" b="1" dirty="0"/>
                <a:t>Team Lead</a:t>
              </a:r>
            </a:p>
          </p:txBody>
        </p:sp>
      </p:grpSp>
      <p:grpSp>
        <p:nvGrpSpPr>
          <p:cNvPr id="7" name="Groupe 6">
            <a:extLst>
              <a:ext uri="{FF2B5EF4-FFF2-40B4-BE49-F238E27FC236}">
                <a16:creationId xmlns:a16="http://schemas.microsoft.com/office/drawing/2014/main" id="{E09628B8-F342-1FDF-8880-CA697F5A8DE3}"/>
              </a:ext>
            </a:extLst>
          </p:cNvPr>
          <p:cNvGrpSpPr/>
          <p:nvPr/>
        </p:nvGrpSpPr>
        <p:grpSpPr>
          <a:xfrm>
            <a:off x="1185713" y="3950949"/>
            <a:ext cx="1254078" cy="1928526"/>
            <a:chOff x="3779137" y="3893264"/>
            <a:chExt cx="1254078" cy="1928526"/>
          </a:xfrm>
        </p:grpSpPr>
        <p:pic>
          <p:nvPicPr>
            <p:cNvPr id="8" name="Image 7" descr="Une image contenant clipart, dessin humoristique, art&#10;&#10;Description générée automatiquement">
              <a:extLst>
                <a:ext uri="{FF2B5EF4-FFF2-40B4-BE49-F238E27FC236}">
                  <a16:creationId xmlns:a16="http://schemas.microsoft.com/office/drawing/2014/main" id="{54090C55-4BEA-3D1F-122F-A784EA619B60}"/>
                </a:ext>
              </a:extLst>
            </p:cNvPr>
            <p:cNvPicPr>
              <a:picLocks noChangeAspect="1"/>
            </p:cNvPicPr>
            <p:nvPr/>
          </p:nvPicPr>
          <p:blipFill>
            <a:blip r:embed="rId3"/>
            <a:stretch>
              <a:fillRect/>
            </a:stretch>
          </p:blipFill>
          <p:spPr>
            <a:xfrm>
              <a:off x="3779137" y="3893264"/>
              <a:ext cx="1254077" cy="1595517"/>
            </a:xfrm>
            <a:prstGeom prst="rect">
              <a:avLst/>
            </a:prstGeom>
          </p:spPr>
        </p:pic>
        <p:sp>
          <p:nvSpPr>
            <p:cNvPr id="9" name="ZoneTexte 8">
              <a:extLst>
                <a:ext uri="{FF2B5EF4-FFF2-40B4-BE49-F238E27FC236}">
                  <a16:creationId xmlns:a16="http://schemas.microsoft.com/office/drawing/2014/main" id="{28AD60EA-AE9F-5E89-01F9-D2992FC79DF0}"/>
                </a:ext>
              </a:extLst>
            </p:cNvPr>
            <p:cNvSpPr txBox="1"/>
            <p:nvPr/>
          </p:nvSpPr>
          <p:spPr>
            <a:xfrm>
              <a:off x="3847252" y="5514013"/>
              <a:ext cx="1185963" cy="307777"/>
            </a:xfrm>
            <a:prstGeom prst="rect">
              <a:avLst/>
            </a:prstGeom>
            <a:noFill/>
          </p:spPr>
          <p:txBody>
            <a:bodyPr wrap="square" rtlCol="0">
              <a:spAutoFit/>
            </a:bodyPr>
            <a:lstStyle/>
            <a:p>
              <a:pPr algn="ctr"/>
              <a:r>
                <a:rPr lang="fr-FR" sz="1400" b="1" dirty="0"/>
                <a:t>Dev</a:t>
              </a:r>
            </a:p>
          </p:txBody>
        </p:sp>
      </p:grpSp>
      <p:grpSp>
        <p:nvGrpSpPr>
          <p:cNvPr id="10" name="Groupe 9">
            <a:extLst>
              <a:ext uri="{FF2B5EF4-FFF2-40B4-BE49-F238E27FC236}">
                <a16:creationId xmlns:a16="http://schemas.microsoft.com/office/drawing/2014/main" id="{E41F8267-4B47-1B35-19DE-A27612479B08}"/>
              </a:ext>
            </a:extLst>
          </p:cNvPr>
          <p:cNvGrpSpPr/>
          <p:nvPr/>
        </p:nvGrpSpPr>
        <p:grpSpPr>
          <a:xfrm>
            <a:off x="4156011" y="3647251"/>
            <a:ext cx="1610168" cy="1899215"/>
            <a:chOff x="5220290" y="3928541"/>
            <a:chExt cx="1610168" cy="1899215"/>
          </a:xfrm>
        </p:grpSpPr>
        <p:pic>
          <p:nvPicPr>
            <p:cNvPr id="11" name="Image 10">
              <a:extLst>
                <a:ext uri="{FF2B5EF4-FFF2-40B4-BE49-F238E27FC236}">
                  <a16:creationId xmlns:a16="http://schemas.microsoft.com/office/drawing/2014/main" id="{4F697DF4-0F1A-19DE-AF1D-3A20878562CC}"/>
                </a:ext>
              </a:extLst>
            </p:cNvPr>
            <p:cNvPicPr>
              <a:picLocks noChangeAspect="1"/>
            </p:cNvPicPr>
            <p:nvPr/>
          </p:nvPicPr>
          <p:blipFill>
            <a:blip r:embed="rId4"/>
            <a:stretch>
              <a:fillRect/>
            </a:stretch>
          </p:blipFill>
          <p:spPr>
            <a:xfrm>
              <a:off x="5220290" y="3928541"/>
              <a:ext cx="1610168" cy="1560240"/>
            </a:xfrm>
            <a:prstGeom prst="rect">
              <a:avLst/>
            </a:prstGeom>
          </p:spPr>
        </p:pic>
        <p:sp>
          <p:nvSpPr>
            <p:cNvPr id="12" name="ZoneTexte 11">
              <a:extLst>
                <a:ext uri="{FF2B5EF4-FFF2-40B4-BE49-F238E27FC236}">
                  <a16:creationId xmlns:a16="http://schemas.microsoft.com/office/drawing/2014/main" id="{D2C650D0-D99A-DC5C-561B-C4B906505E66}"/>
                </a:ext>
              </a:extLst>
            </p:cNvPr>
            <p:cNvSpPr txBox="1"/>
            <p:nvPr/>
          </p:nvSpPr>
          <p:spPr>
            <a:xfrm>
              <a:off x="5432392" y="5519979"/>
              <a:ext cx="1185963" cy="307777"/>
            </a:xfrm>
            <a:prstGeom prst="rect">
              <a:avLst/>
            </a:prstGeom>
            <a:noFill/>
          </p:spPr>
          <p:txBody>
            <a:bodyPr wrap="square" rtlCol="0">
              <a:spAutoFit/>
            </a:bodyPr>
            <a:lstStyle/>
            <a:p>
              <a:pPr algn="ctr"/>
              <a:r>
                <a:rPr lang="fr-FR" sz="1400" b="1" dirty="0"/>
                <a:t>Dev</a:t>
              </a:r>
            </a:p>
          </p:txBody>
        </p:sp>
      </p:grpSp>
      <p:grpSp>
        <p:nvGrpSpPr>
          <p:cNvPr id="13" name="Groupe 12">
            <a:extLst>
              <a:ext uri="{FF2B5EF4-FFF2-40B4-BE49-F238E27FC236}">
                <a16:creationId xmlns:a16="http://schemas.microsoft.com/office/drawing/2014/main" id="{0D622444-7D1C-3CAE-2F9A-CFF41DAB084F}"/>
              </a:ext>
            </a:extLst>
          </p:cNvPr>
          <p:cNvGrpSpPr/>
          <p:nvPr/>
        </p:nvGrpSpPr>
        <p:grpSpPr>
          <a:xfrm>
            <a:off x="3066828" y="4929826"/>
            <a:ext cx="1254077" cy="1899297"/>
            <a:chOff x="7017534" y="3921185"/>
            <a:chExt cx="1254077" cy="1899297"/>
          </a:xfrm>
        </p:grpSpPr>
        <p:pic>
          <p:nvPicPr>
            <p:cNvPr id="14" name="Image 13" descr="Une image contenant clipart, Dessin animé, illustration, dessin&#10;&#10;Description générée automatiquement">
              <a:extLst>
                <a:ext uri="{FF2B5EF4-FFF2-40B4-BE49-F238E27FC236}">
                  <a16:creationId xmlns:a16="http://schemas.microsoft.com/office/drawing/2014/main" id="{BEF735CD-0A49-3BED-B624-5D0D3AFFCC77}"/>
                </a:ext>
              </a:extLst>
            </p:cNvPr>
            <p:cNvPicPr>
              <a:picLocks noChangeAspect="1"/>
            </p:cNvPicPr>
            <p:nvPr/>
          </p:nvPicPr>
          <p:blipFill>
            <a:blip r:embed="rId5"/>
            <a:stretch>
              <a:fillRect/>
            </a:stretch>
          </p:blipFill>
          <p:spPr>
            <a:xfrm>
              <a:off x="7017534" y="3921185"/>
              <a:ext cx="1254077" cy="1567596"/>
            </a:xfrm>
            <a:prstGeom prst="rect">
              <a:avLst/>
            </a:prstGeom>
          </p:spPr>
        </p:pic>
        <p:sp>
          <p:nvSpPr>
            <p:cNvPr id="15" name="ZoneTexte 14">
              <a:extLst>
                <a:ext uri="{FF2B5EF4-FFF2-40B4-BE49-F238E27FC236}">
                  <a16:creationId xmlns:a16="http://schemas.microsoft.com/office/drawing/2014/main" id="{50A73148-ADCD-594D-88F0-2167080FF7B8}"/>
                </a:ext>
              </a:extLst>
            </p:cNvPr>
            <p:cNvSpPr txBox="1"/>
            <p:nvPr/>
          </p:nvSpPr>
          <p:spPr>
            <a:xfrm>
              <a:off x="7051590" y="5512705"/>
              <a:ext cx="1185963" cy="307777"/>
            </a:xfrm>
            <a:prstGeom prst="rect">
              <a:avLst/>
            </a:prstGeom>
            <a:noFill/>
          </p:spPr>
          <p:txBody>
            <a:bodyPr wrap="square" rtlCol="0">
              <a:spAutoFit/>
            </a:bodyPr>
            <a:lstStyle/>
            <a:p>
              <a:pPr algn="ctr"/>
              <a:r>
                <a:rPr lang="fr-FR" sz="1400" b="1" dirty="0"/>
                <a:t>Dev</a:t>
              </a:r>
            </a:p>
          </p:txBody>
        </p:sp>
      </p:grpSp>
      <p:sp>
        <p:nvSpPr>
          <p:cNvPr id="16" name="Bulle ronde 15">
            <a:extLst>
              <a:ext uri="{FF2B5EF4-FFF2-40B4-BE49-F238E27FC236}">
                <a16:creationId xmlns:a16="http://schemas.microsoft.com/office/drawing/2014/main" id="{1172CC3C-D203-351D-0397-47413495DF21}"/>
              </a:ext>
            </a:extLst>
          </p:cNvPr>
          <p:cNvSpPr/>
          <p:nvPr/>
        </p:nvSpPr>
        <p:spPr>
          <a:xfrm>
            <a:off x="9104334" y="5207491"/>
            <a:ext cx="2622015" cy="1323114"/>
          </a:xfrm>
          <a:prstGeom prst="wedgeEllipseCallout">
            <a:avLst>
              <a:gd name="adj1" fmla="val 22024"/>
              <a:gd name="adj2" fmla="val -1123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Mais … ce n’est pas ce que je voulais !</a:t>
            </a:r>
          </a:p>
        </p:txBody>
      </p:sp>
      <p:sp>
        <p:nvSpPr>
          <p:cNvPr id="2" name="ZoneTexte 1">
            <a:extLst>
              <a:ext uri="{FF2B5EF4-FFF2-40B4-BE49-F238E27FC236}">
                <a16:creationId xmlns:a16="http://schemas.microsoft.com/office/drawing/2014/main" id="{D7EBEB5B-9EE2-C046-9C1F-878ADA8C700C}"/>
              </a:ext>
            </a:extLst>
          </p:cNvPr>
          <p:cNvSpPr txBox="1"/>
          <p:nvPr/>
        </p:nvSpPr>
        <p:spPr>
          <a:xfrm>
            <a:off x="232654" y="5694092"/>
            <a:ext cx="2520655" cy="1323439"/>
          </a:xfrm>
          <a:prstGeom prst="rect">
            <a:avLst/>
          </a:prstGeom>
          <a:noFill/>
        </p:spPr>
        <p:txBody>
          <a:bodyPr wrap="square" rtlCol="0">
            <a:spAutoFit/>
          </a:bodyPr>
          <a:lstStyle/>
          <a:p>
            <a:r>
              <a:rPr lang="fr-FR" sz="8000" dirty="0"/>
              <a:t>🥳🎉</a:t>
            </a:r>
          </a:p>
        </p:txBody>
      </p:sp>
      <p:pic>
        <p:nvPicPr>
          <p:cNvPr id="17" name="Image 16" descr="Une image contenant matériau de construction, Rectangle, rouge, brique&#10;&#10;Description générée automatiquement">
            <a:extLst>
              <a:ext uri="{FF2B5EF4-FFF2-40B4-BE49-F238E27FC236}">
                <a16:creationId xmlns:a16="http://schemas.microsoft.com/office/drawing/2014/main" id="{3DB81D9B-E319-09D9-39C2-DCC8966C4C2A}"/>
              </a:ext>
            </a:extLst>
          </p:cNvPr>
          <p:cNvPicPr>
            <a:picLocks noChangeAspect="1"/>
          </p:cNvPicPr>
          <p:nvPr/>
        </p:nvPicPr>
        <p:blipFill>
          <a:blip r:embed="rId6"/>
          <a:stretch>
            <a:fillRect/>
          </a:stretch>
        </p:blipFill>
        <p:spPr>
          <a:xfrm>
            <a:off x="5447431" y="804758"/>
            <a:ext cx="3841385" cy="4402733"/>
          </a:xfrm>
          <a:prstGeom prst="rect">
            <a:avLst/>
          </a:prstGeom>
        </p:spPr>
      </p:pic>
      <p:grpSp>
        <p:nvGrpSpPr>
          <p:cNvPr id="18" name="Groupe 17">
            <a:extLst>
              <a:ext uri="{FF2B5EF4-FFF2-40B4-BE49-F238E27FC236}">
                <a16:creationId xmlns:a16="http://schemas.microsoft.com/office/drawing/2014/main" id="{0649A321-588C-47B8-D0B3-96E4BA7CA611}"/>
              </a:ext>
            </a:extLst>
          </p:cNvPr>
          <p:cNvGrpSpPr/>
          <p:nvPr/>
        </p:nvGrpSpPr>
        <p:grpSpPr>
          <a:xfrm>
            <a:off x="10383282" y="2540478"/>
            <a:ext cx="1423701" cy="1899400"/>
            <a:chOff x="9349477" y="4211640"/>
            <a:chExt cx="1423701" cy="1899400"/>
          </a:xfrm>
        </p:grpSpPr>
        <p:pic>
          <p:nvPicPr>
            <p:cNvPr id="22" name="Image 21" descr="Une image contenant dessin humoristique, mâchoire, clipart, Visage humain&#10;&#10;Description générée automatiquement">
              <a:extLst>
                <a:ext uri="{FF2B5EF4-FFF2-40B4-BE49-F238E27FC236}">
                  <a16:creationId xmlns:a16="http://schemas.microsoft.com/office/drawing/2014/main" id="{5C563B14-BEDA-6734-F833-42FB5160A653}"/>
                </a:ext>
              </a:extLst>
            </p:cNvPr>
            <p:cNvPicPr>
              <a:picLocks noChangeAspect="1"/>
            </p:cNvPicPr>
            <p:nvPr/>
          </p:nvPicPr>
          <p:blipFill>
            <a:blip r:embed="rId7"/>
            <a:stretch>
              <a:fillRect/>
            </a:stretch>
          </p:blipFill>
          <p:spPr>
            <a:xfrm>
              <a:off x="9349477" y="4211640"/>
              <a:ext cx="1423701" cy="1550873"/>
            </a:xfrm>
            <a:prstGeom prst="rect">
              <a:avLst/>
            </a:prstGeom>
          </p:spPr>
        </p:pic>
        <p:sp>
          <p:nvSpPr>
            <p:cNvPr id="23" name="ZoneTexte 22">
              <a:extLst>
                <a:ext uri="{FF2B5EF4-FFF2-40B4-BE49-F238E27FC236}">
                  <a16:creationId xmlns:a16="http://schemas.microsoft.com/office/drawing/2014/main" id="{8C5A9F48-5791-9A2E-DD4F-2E5A8894717D}"/>
                </a:ext>
              </a:extLst>
            </p:cNvPr>
            <p:cNvSpPr txBox="1"/>
            <p:nvPr/>
          </p:nvSpPr>
          <p:spPr>
            <a:xfrm>
              <a:off x="9466091" y="5803263"/>
              <a:ext cx="1281017" cy="307777"/>
            </a:xfrm>
            <a:prstGeom prst="rect">
              <a:avLst/>
            </a:prstGeom>
            <a:noFill/>
          </p:spPr>
          <p:txBody>
            <a:bodyPr wrap="square" rtlCol="0">
              <a:spAutoFit/>
            </a:bodyPr>
            <a:lstStyle/>
            <a:p>
              <a:pPr algn="ctr"/>
              <a:r>
                <a:rPr lang="fr-FR" sz="1400" b="1" dirty="0"/>
                <a:t>Utilisateur</a:t>
              </a:r>
            </a:p>
          </p:txBody>
        </p:sp>
      </p:grpSp>
      <p:sp>
        <p:nvSpPr>
          <p:cNvPr id="24" name="Cube 23">
            <a:extLst>
              <a:ext uri="{FF2B5EF4-FFF2-40B4-BE49-F238E27FC236}">
                <a16:creationId xmlns:a16="http://schemas.microsoft.com/office/drawing/2014/main" id="{A59127A1-FC96-7BDA-BF11-FC99B807CA1F}"/>
              </a:ext>
            </a:extLst>
          </p:cNvPr>
          <p:cNvSpPr/>
          <p:nvPr/>
        </p:nvSpPr>
        <p:spPr>
          <a:xfrm>
            <a:off x="10311204" y="795720"/>
            <a:ext cx="1880796" cy="1744758"/>
          </a:xfrm>
          <a:prstGeom prst="cub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Logiciel</a:t>
            </a:r>
          </a:p>
        </p:txBody>
      </p:sp>
      <p:sp>
        <p:nvSpPr>
          <p:cNvPr id="25" name="Flèche courbée vers la gauche 24">
            <a:extLst>
              <a:ext uri="{FF2B5EF4-FFF2-40B4-BE49-F238E27FC236}">
                <a16:creationId xmlns:a16="http://schemas.microsoft.com/office/drawing/2014/main" id="{EFD93862-ED18-22FD-241C-007D3565ED8C}"/>
              </a:ext>
            </a:extLst>
          </p:cNvPr>
          <p:cNvSpPr/>
          <p:nvPr/>
        </p:nvSpPr>
        <p:spPr>
          <a:xfrm rot="16200000">
            <a:off x="7667860" y="-1445111"/>
            <a:ext cx="1062292" cy="512894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03095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DDB0893A-C50D-FB60-4BA2-FE9F94ABAC2E}"/>
              </a:ext>
            </a:extLst>
          </p:cNvPr>
          <p:cNvGrpSpPr/>
          <p:nvPr/>
        </p:nvGrpSpPr>
        <p:grpSpPr>
          <a:xfrm>
            <a:off x="8598549" y="4699784"/>
            <a:ext cx="1423701" cy="1899400"/>
            <a:chOff x="9349477" y="4211640"/>
            <a:chExt cx="1423701" cy="1899400"/>
          </a:xfrm>
        </p:grpSpPr>
        <p:pic>
          <p:nvPicPr>
            <p:cNvPr id="3" name="Image 2" descr="Une image contenant dessin humoristique, mâchoire, clipart, Visage humain&#10;&#10;Description générée automatiquement">
              <a:extLst>
                <a:ext uri="{FF2B5EF4-FFF2-40B4-BE49-F238E27FC236}">
                  <a16:creationId xmlns:a16="http://schemas.microsoft.com/office/drawing/2014/main" id="{A3387A80-1E1D-BAF1-8B3F-6888302DA525}"/>
                </a:ext>
              </a:extLst>
            </p:cNvPr>
            <p:cNvPicPr>
              <a:picLocks noChangeAspect="1"/>
            </p:cNvPicPr>
            <p:nvPr/>
          </p:nvPicPr>
          <p:blipFill>
            <a:blip r:embed="rId2"/>
            <a:stretch>
              <a:fillRect/>
            </a:stretch>
          </p:blipFill>
          <p:spPr>
            <a:xfrm>
              <a:off x="9349477" y="4211640"/>
              <a:ext cx="1423701" cy="1550873"/>
            </a:xfrm>
            <a:prstGeom prst="rect">
              <a:avLst/>
            </a:prstGeom>
          </p:spPr>
        </p:pic>
        <p:sp>
          <p:nvSpPr>
            <p:cNvPr id="4" name="ZoneTexte 3">
              <a:extLst>
                <a:ext uri="{FF2B5EF4-FFF2-40B4-BE49-F238E27FC236}">
                  <a16:creationId xmlns:a16="http://schemas.microsoft.com/office/drawing/2014/main" id="{361FE485-15FC-51B7-284D-8506BED80D4A}"/>
                </a:ext>
              </a:extLst>
            </p:cNvPr>
            <p:cNvSpPr txBox="1"/>
            <p:nvPr/>
          </p:nvSpPr>
          <p:spPr>
            <a:xfrm>
              <a:off x="9466091" y="5803263"/>
              <a:ext cx="1281017" cy="307777"/>
            </a:xfrm>
            <a:prstGeom prst="rect">
              <a:avLst/>
            </a:prstGeom>
            <a:noFill/>
          </p:spPr>
          <p:txBody>
            <a:bodyPr wrap="square" rtlCol="0">
              <a:spAutoFit/>
            </a:bodyPr>
            <a:lstStyle/>
            <a:p>
              <a:pPr algn="ctr"/>
              <a:r>
                <a:rPr lang="fr-FR" sz="1400" b="1" dirty="0"/>
                <a:t>Utilisateur</a:t>
              </a:r>
            </a:p>
          </p:txBody>
        </p:sp>
      </p:grpSp>
      <p:grpSp>
        <p:nvGrpSpPr>
          <p:cNvPr id="5" name="Groupe 4">
            <a:extLst>
              <a:ext uri="{FF2B5EF4-FFF2-40B4-BE49-F238E27FC236}">
                <a16:creationId xmlns:a16="http://schemas.microsoft.com/office/drawing/2014/main" id="{492A6027-09F8-71C1-28DA-565C8B84A094}"/>
              </a:ext>
            </a:extLst>
          </p:cNvPr>
          <p:cNvGrpSpPr/>
          <p:nvPr/>
        </p:nvGrpSpPr>
        <p:grpSpPr>
          <a:xfrm>
            <a:off x="2537801" y="4699784"/>
            <a:ext cx="1281018" cy="1838455"/>
            <a:chOff x="2700603" y="1228339"/>
            <a:chExt cx="1281018" cy="1838455"/>
          </a:xfrm>
        </p:grpSpPr>
        <p:pic>
          <p:nvPicPr>
            <p:cNvPr id="6" name="Image 5" descr="Une image contenant clipart, dessin, illustration, Dessin animé&#10;&#10;Description générée automatiquement">
              <a:extLst>
                <a:ext uri="{FF2B5EF4-FFF2-40B4-BE49-F238E27FC236}">
                  <a16:creationId xmlns:a16="http://schemas.microsoft.com/office/drawing/2014/main" id="{B3B241A1-9F4F-23E4-247F-03A391529855}"/>
                </a:ext>
              </a:extLst>
            </p:cNvPr>
            <p:cNvPicPr>
              <a:picLocks noChangeAspect="1"/>
            </p:cNvPicPr>
            <p:nvPr/>
          </p:nvPicPr>
          <p:blipFill>
            <a:blip r:embed="rId3"/>
            <a:stretch>
              <a:fillRect/>
            </a:stretch>
          </p:blipFill>
          <p:spPr>
            <a:xfrm>
              <a:off x="2700603" y="1228339"/>
              <a:ext cx="1281018" cy="1547123"/>
            </a:xfrm>
            <a:prstGeom prst="rect">
              <a:avLst/>
            </a:prstGeom>
          </p:spPr>
        </p:pic>
        <p:sp>
          <p:nvSpPr>
            <p:cNvPr id="7" name="ZoneTexte 6">
              <a:extLst>
                <a:ext uri="{FF2B5EF4-FFF2-40B4-BE49-F238E27FC236}">
                  <a16:creationId xmlns:a16="http://schemas.microsoft.com/office/drawing/2014/main" id="{24C12234-399C-207E-B5D5-5E5EE435EC3B}"/>
                </a:ext>
              </a:extLst>
            </p:cNvPr>
            <p:cNvSpPr txBox="1"/>
            <p:nvPr/>
          </p:nvSpPr>
          <p:spPr>
            <a:xfrm>
              <a:off x="2700603" y="2759017"/>
              <a:ext cx="1281017" cy="307777"/>
            </a:xfrm>
            <a:prstGeom prst="rect">
              <a:avLst/>
            </a:prstGeom>
            <a:noFill/>
          </p:spPr>
          <p:txBody>
            <a:bodyPr wrap="square" rtlCol="0">
              <a:spAutoFit/>
            </a:bodyPr>
            <a:lstStyle/>
            <a:p>
              <a:pPr algn="ctr"/>
              <a:r>
                <a:rPr lang="fr-FR" sz="1400" b="1" dirty="0"/>
                <a:t>CEO</a:t>
              </a:r>
            </a:p>
          </p:txBody>
        </p:sp>
      </p:grpSp>
      <p:sp>
        <p:nvSpPr>
          <p:cNvPr id="8" name="Titre 7">
            <a:extLst>
              <a:ext uri="{FF2B5EF4-FFF2-40B4-BE49-F238E27FC236}">
                <a16:creationId xmlns:a16="http://schemas.microsoft.com/office/drawing/2014/main" id="{DED85847-BF91-1DA3-EBB7-BC5FB936863A}"/>
              </a:ext>
            </a:extLst>
          </p:cNvPr>
          <p:cNvSpPr>
            <a:spLocks noGrp="1"/>
          </p:cNvSpPr>
          <p:nvPr>
            <p:ph type="title"/>
          </p:nvPr>
        </p:nvSpPr>
        <p:spPr/>
        <p:txBody>
          <a:bodyPr/>
          <a:lstStyle/>
          <a:p>
            <a:r>
              <a:rPr lang="fr-FR" dirty="0"/>
              <a:t>La méthode notoire « </a:t>
            </a:r>
            <a:r>
              <a:rPr lang="fr-FR" dirty="0" err="1"/>
              <a:t>Waterfall</a:t>
            </a:r>
            <a:r>
              <a:rPr lang="fr-FR" dirty="0"/>
              <a:t> »</a:t>
            </a:r>
          </a:p>
        </p:txBody>
      </p:sp>
      <p:sp>
        <p:nvSpPr>
          <p:cNvPr id="9" name="Espace réservé du contenu 8">
            <a:extLst>
              <a:ext uri="{FF2B5EF4-FFF2-40B4-BE49-F238E27FC236}">
                <a16:creationId xmlns:a16="http://schemas.microsoft.com/office/drawing/2014/main" id="{1C158AB4-1077-13C3-12F0-A13D1E10BBF7}"/>
              </a:ext>
            </a:extLst>
          </p:cNvPr>
          <p:cNvSpPr>
            <a:spLocks noGrp="1"/>
          </p:cNvSpPr>
          <p:nvPr>
            <p:ph idx="1"/>
          </p:nvPr>
        </p:nvSpPr>
        <p:spPr>
          <a:xfrm>
            <a:off x="561110" y="1198605"/>
            <a:ext cx="5795623" cy="2359843"/>
          </a:xfrm>
        </p:spPr>
        <p:txBody>
          <a:bodyPr/>
          <a:lstStyle/>
          <a:p>
            <a:r>
              <a:rPr lang="fr-FR" dirty="0"/>
              <a:t>Pendant le 2 ans (ou plus) d’exécution</a:t>
            </a:r>
          </a:p>
          <a:p>
            <a:pPr lvl="1"/>
            <a:r>
              <a:rPr lang="fr-FR" dirty="0"/>
              <a:t>Les besoins ont changés</a:t>
            </a:r>
          </a:p>
          <a:p>
            <a:pPr lvl="1"/>
            <a:r>
              <a:rPr lang="fr-FR" dirty="0"/>
              <a:t>Le monde a changé</a:t>
            </a:r>
          </a:p>
          <a:p>
            <a:pPr lvl="1"/>
            <a:endParaRPr lang="fr-FR" dirty="0"/>
          </a:p>
          <a:p>
            <a:pPr lvl="1"/>
            <a:endParaRPr lang="fr-FR" dirty="0"/>
          </a:p>
        </p:txBody>
      </p:sp>
      <p:sp>
        <p:nvSpPr>
          <p:cNvPr id="10" name="ZoneTexte 9">
            <a:extLst>
              <a:ext uri="{FF2B5EF4-FFF2-40B4-BE49-F238E27FC236}">
                <a16:creationId xmlns:a16="http://schemas.microsoft.com/office/drawing/2014/main" id="{296B2473-FCC5-542D-BF8A-C369A0B66D95}"/>
              </a:ext>
            </a:extLst>
          </p:cNvPr>
          <p:cNvSpPr txBox="1"/>
          <p:nvPr/>
        </p:nvSpPr>
        <p:spPr>
          <a:xfrm>
            <a:off x="2564741" y="4801692"/>
            <a:ext cx="1254077" cy="1323439"/>
          </a:xfrm>
          <a:prstGeom prst="rect">
            <a:avLst/>
          </a:prstGeom>
          <a:noFill/>
        </p:spPr>
        <p:txBody>
          <a:bodyPr wrap="square" rtlCol="0">
            <a:spAutoFit/>
          </a:bodyPr>
          <a:lstStyle/>
          <a:p>
            <a:r>
              <a:rPr lang="fr-FR" sz="8000" dirty="0"/>
              <a:t>😡</a:t>
            </a:r>
          </a:p>
        </p:txBody>
      </p:sp>
      <p:sp>
        <p:nvSpPr>
          <p:cNvPr id="11" name="ZoneTexte 10">
            <a:extLst>
              <a:ext uri="{FF2B5EF4-FFF2-40B4-BE49-F238E27FC236}">
                <a16:creationId xmlns:a16="http://schemas.microsoft.com/office/drawing/2014/main" id="{1246233D-1090-EF32-8279-08A6E769AA92}"/>
              </a:ext>
            </a:extLst>
          </p:cNvPr>
          <p:cNvSpPr txBox="1"/>
          <p:nvPr/>
        </p:nvSpPr>
        <p:spPr>
          <a:xfrm>
            <a:off x="8715163" y="4737111"/>
            <a:ext cx="1254077" cy="1323439"/>
          </a:xfrm>
          <a:prstGeom prst="rect">
            <a:avLst/>
          </a:prstGeom>
          <a:noFill/>
        </p:spPr>
        <p:txBody>
          <a:bodyPr wrap="square" rtlCol="0">
            <a:spAutoFit/>
          </a:bodyPr>
          <a:lstStyle/>
          <a:p>
            <a:r>
              <a:rPr lang="fr-FR" sz="8000" dirty="0"/>
              <a:t>😡</a:t>
            </a:r>
          </a:p>
        </p:txBody>
      </p:sp>
      <p:sp>
        <p:nvSpPr>
          <p:cNvPr id="12" name="Bulle ronde 11">
            <a:extLst>
              <a:ext uri="{FF2B5EF4-FFF2-40B4-BE49-F238E27FC236}">
                <a16:creationId xmlns:a16="http://schemas.microsoft.com/office/drawing/2014/main" id="{D4658F30-264F-EDF3-217F-58BCCAD8D80D}"/>
              </a:ext>
            </a:extLst>
          </p:cNvPr>
          <p:cNvSpPr/>
          <p:nvPr/>
        </p:nvSpPr>
        <p:spPr>
          <a:xfrm>
            <a:off x="5428468" y="1448621"/>
            <a:ext cx="2173172" cy="872341"/>
          </a:xfrm>
          <a:prstGeom prst="wedgeEllipseCallout">
            <a:avLst>
              <a:gd name="adj1" fmla="val -115353"/>
              <a:gd name="adj2" fmla="val -123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Comment cela peut se faire ?</a:t>
            </a:r>
          </a:p>
        </p:txBody>
      </p:sp>
      <p:sp>
        <p:nvSpPr>
          <p:cNvPr id="13" name="Bulle ronde 12">
            <a:extLst>
              <a:ext uri="{FF2B5EF4-FFF2-40B4-BE49-F238E27FC236}">
                <a16:creationId xmlns:a16="http://schemas.microsoft.com/office/drawing/2014/main" id="{7FA9A55F-D7B4-FDCF-B2C7-7AD1AFB66020}"/>
              </a:ext>
            </a:extLst>
          </p:cNvPr>
          <p:cNvSpPr/>
          <p:nvPr/>
        </p:nvSpPr>
        <p:spPr>
          <a:xfrm>
            <a:off x="4963923" y="2556659"/>
            <a:ext cx="2395343" cy="1001789"/>
          </a:xfrm>
          <a:prstGeom prst="wedgeEllipseCallout">
            <a:avLst>
              <a:gd name="adj1" fmla="val -91819"/>
              <a:gd name="adj2" fmla="val -115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Est-ce qu’on est certain des besoins initiaux ?</a:t>
            </a:r>
          </a:p>
        </p:txBody>
      </p:sp>
      <p:sp>
        <p:nvSpPr>
          <p:cNvPr id="14" name="Bulle ronde 13">
            <a:extLst>
              <a:ext uri="{FF2B5EF4-FFF2-40B4-BE49-F238E27FC236}">
                <a16:creationId xmlns:a16="http://schemas.microsoft.com/office/drawing/2014/main" id="{F46A28F8-707C-5B39-4A26-6F40B0471155}"/>
              </a:ext>
            </a:extLst>
          </p:cNvPr>
          <p:cNvSpPr/>
          <p:nvPr/>
        </p:nvSpPr>
        <p:spPr>
          <a:xfrm>
            <a:off x="1715294" y="2928105"/>
            <a:ext cx="2636369" cy="1323439"/>
          </a:xfrm>
          <a:prstGeom prst="wedgeEllipseCallout">
            <a:avLst>
              <a:gd name="adj1" fmla="val 711"/>
              <a:gd name="adj2" fmla="val -911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Comment le monde peut changer ? Pensez à l’exemple de la </a:t>
            </a:r>
            <a:r>
              <a:rPr lang="fr-FR" sz="1400" b="1" dirty="0"/>
              <a:t>VR !</a:t>
            </a:r>
          </a:p>
        </p:txBody>
      </p:sp>
      <p:sp>
        <p:nvSpPr>
          <p:cNvPr id="16" name="Espace réservé du contenu 8">
            <a:extLst>
              <a:ext uri="{FF2B5EF4-FFF2-40B4-BE49-F238E27FC236}">
                <a16:creationId xmlns:a16="http://schemas.microsoft.com/office/drawing/2014/main" id="{4D986872-F8F2-C2B6-E71D-B1B79C84F2E1}"/>
              </a:ext>
            </a:extLst>
          </p:cNvPr>
          <p:cNvSpPr txBox="1">
            <a:spLocks/>
          </p:cNvSpPr>
          <p:nvPr/>
        </p:nvSpPr>
        <p:spPr>
          <a:xfrm>
            <a:off x="7510917" y="3357117"/>
            <a:ext cx="5795623" cy="23598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dirty="0"/>
              <a:t>Logiciel instable</a:t>
            </a:r>
          </a:p>
          <a:p>
            <a:pPr lvl="1"/>
            <a:r>
              <a:rPr lang="fr-FR" dirty="0"/>
              <a:t>Bugs crées à cause des modifications</a:t>
            </a:r>
          </a:p>
          <a:p>
            <a:pPr lvl="1"/>
            <a:r>
              <a:rPr lang="fr-FR" dirty="0"/>
              <a:t>Code « spaghetti » difficile à maintenir</a:t>
            </a:r>
          </a:p>
          <a:p>
            <a:pPr lvl="1"/>
            <a:endParaRPr lang="fr-FR" dirty="0"/>
          </a:p>
          <a:p>
            <a:pPr lvl="1"/>
            <a:endParaRPr lang="fr-FR" dirty="0"/>
          </a:p>
        </p:txBody>
      </p:sp>
    </p:spTree>
    <p:extLst>
      <p:ext uri="{BB962C8B-B14F-4D97-AF65-F5344CB8AC3E}">
        <p14:creationId xmlns:p14="http://schemas.microsoft.com/office/powerpoint/2010/main" val="2656714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632633-E358-DC2D-0ABA-E1B3C9A22AE4}"/>
              </a:ext>
            </a:extLst>
          </p:cNvPr>
          <p:cNvSpPr>
            <a:spLocks noGrp="1"/>
          </p:cNvSpPr>
          <p:nvPr>
            <p:ph type="title"/>
          </p:nvPr>
        </p:nvSpPr>
        <p:spPr/>
        <p:txBody>
          <a:bodyPr/>
          <a:lstStyle/>
          <a:p>
            <a:r>
              <a:rPr lang="fr-FR" dirty="0"/>
              <a:t>La méthode notoire « </a:t>
            </a:r>
            <a:r>
              <a:rPr lang="fr-FR" dirty="0" err="1"/>
              <a:t>Waterfall</a:t>
            </a:r>
            <a:r>
              <a:rPr lang="fr-FR" dirty="0"/>
              <a:t> »</a:t>
            </a:r>
          </a:p>
        </p:txBody>
      </p:sp>
      <p:pic>
        <p:nvPicPr>
          <p:cNvPr id="5" name="Espace réservé du contenu 4" descr="Une image contenant texte, Police, diagramme, capture d’écran&#10;&#10;Description générée automatiquement">
            <a:extLst>
              <a:ext uri="{FF2B5EF4-FFF2-40B4-BE49-F238E27FC236}">
                <a16:creationId xmlns:a16="http://schemas.microsoft.com/office/drawing/2014/main" id="{59BC72DC-48E1-1D19-C195-880A9EA5ADD3}"/>
              </a:ext>
            </a:extLst>
          </p:cNvPr>
          <p:cNvPicPr>
            <a:picLocks noGrp="1" noChangeAspect="1"/>
          </p:cNvPicPr>
          <p:nvPr>
            <p:ph idx="1"/>
          </p:nvPr>
        </p:nvPicPr>
        <p:blipFill>
          <a:blip r:embed="rId2"/>
          <a:stretch>
            <a:fillRect/>
          </a:stretch>
        </p:blipFill>
        <p:spPr>
          <a:xfrm>
            <a:off x="2887680" y="1886638"/>
            <a:ext cx="6909779" cy="3084723"/>
          </a:xfrm>
        </p:spPr>
      </p:pic>
      <p:sp>
        <p:nvSpPr>
          <p:cNvPr id="4" name="ZoneTexte 3">
            <a:extLst>
              <a:ext uri="{FF2B5EF4-FFF2-40B4-BE49-F238E27FC236}">
                <a16:creationId xmlns:a16="http://schemas.microsoft.com/office/drawing/2014/main" id="{EA8B9256-55ED-F128-5B66-0829954CC8EC}"/>
              </a:ext>
            </a:extLst>
          </p:cNvPr>
          <p:cNvSpPr txBox="1"/>
          <p:nvPr/>
        </p:nvSpPr>
        <p:spPr>
          <a:xfrm>
            <a:off x="1333042" y="4351663"/>
            <a:ext cx="4263527" cy="923330"/>
          </a:xfrm>
          <a:prstGeom prst="rect">
            <a:avLst/>
          </a:prstGeom>
          <a:noFill/>
        </p:spPr>
        <p:txBody>
          <a:bodyPr wrap="square" rtlCol="0">
            <a:spAutoFit/>
          </a:bodyPr>
          <a:lstStyle/>
          <a:p>
            <a:r>
              <a:rPr lang="fr-FR" b="1" dirty="0"/>
              <a:t>Avez-vous des conclusions ?</a:t>
            </a:r>
          </a:p>
          <a:p>
            <a:endParaRPr lang="fr-FR" b="1" dirty="0"/>
          </a:p>
          <a:p>
            <a:r>
              <a:rPr lang="fr-FR" b="1" dirty="0"/>
              <a:t>Des solutions ?</a:t>
            </a:r>
          </a:p>
        </p:txBody>
      </p:sp>
    </p:spTree>
    <p:extLst>
      <p:ext uri="{BB962C8B-B14F-4D97-AF65-F5344CB8AC3E}">
        <p14:creationId xmlns:p14="http://schemas.microsoft.com/office/powerpoint/2010/main" val="3509787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F92661-F5DE-4653-8489-551F7FF0EBD2}"/>
              </a:ext>
            </a:extLst>
          </p:cNvPr>
          <p:cNvSpPr>
            <a:spLocks noGrp="1"/>
          </p:cNvSpPr>
          <p:nvPr>
            <p:ph type="title"/>
          </p:nvPr>
        </p:nvSpPr>
        <p:spPr/>
        <p:txBody>
          <a:bodyPr/>
          <a:lstStyle/>
          <a:p>
            <a:r>
              <a:rPr lang="fr-FR" dirty="0"/>
              <a:t>J’ai entendu parler d’agile… </a:t>
            </a:r>
          </a:p>
        </p:txBody>
      </p:sp>
      <p:sp>
        <p:nvSpPr>
          <p:cNvPr id="3" name="Espace réservé du texte 2">
            <a:extLst>
              <a:ext uri="{FF2B5EF4-FFF2-40B4-BE49-F238E27FC236}">
                <a16:creationId xmlns:a16="http://schemas.microsoft.com/office/drawing/2014/main" id="{06DC1078-0987-3FD8-FFC4-A92C76A957CD}"/>
              </a:ext>
            </a:extLst>
          </p:cNvPr>
          <p:cNvSpPr>
            <a:spLocks noGrp="1"/>
          </p:cNvSpPr>
          <p:nvPr>
            <p:ph type="body" sz="half" idx="13"/>
          </p:nvPr>
        </p:nvSpPr>
        <p:spPr/>
        <p:txBody>
          <a:bodyPr/>
          <a:lstStyle/>
          <a:p>
            <a:pPr algn="ctr"/>
            <a:r>
              <a:rPr lang="fr-FR" dirty="0"/>
              <a:t>Racontez moi votre idée d’agile !</a:t>
            </a:r>
          </a:p>
        </p:txBody>
      </p:sp>
    </p:spTree>
    <p:extLst>
      <p:ext uri="{BB962C8B-B14F-4D97-AF65-F5344CB8AC3E}">
        <p14:creationId xmlns:p14="http://schemas.microsoft.com/office/powerpoint/2010/main" val="2351466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DB1165-5D90-86FD-B151-6B077D77C5E0}"/>
              </a:ext>
            </a:extLst>
          </p:cNvPr>
          <p:cNvSpPr>
            <a:spLocks noGrp="1"/>
          </p:cNvSpPr>
          <p:nvPr>
            <p:ph type="title"/>
          </p:nvPr>
        </p:nvSpPr>
        <p:spPr/>
        <p:txBody>
          <a:bodyPr/>
          <a:lstStyle/>
          <a:p>
            <a:r>
              <a:rPr lang="fr-FR" dirty="0"/>
              <a:t>La promesse de l’Agile</a:t>
            </a:r>
          </a:p>
        </p:txBody>
      </p:sp>
      <p:sp>
        <p:nvSpPr>
          <p:cNvPr id="4" name="ZoneTexte 3">
            <a:extLst>
              <a:ext uri="{FF2B5EF4-FFF2-40B4-BE49-F238E27FC236}">
                <a16:creationId xmlns:a16="http://schemas.microsoft.com/office/drawing/2014/main" id="{47F13BDB-EA96-065C-7F67-58E9DA71F321}"/>
              </a:ext>
            </a:extLst>
          </p:cNvPr>
          <p:cNvSpPr txBox="1"/>
          <p:nvPr/>
        </p:nvSpPr>
        <p:spPr>
          <a:xfrm>
            <a:off x="1011219" y="1699709"/>
            <a:ext cx="5163671" cy="369332"/>
          </a:xfrm>
          <a:prstGeom prst="rect">
            <a:avLst/>
          </a:prstGeom>
          <a:noFill/>
        </p:spPr>
        <p:txBody>
          <a:bodyPr wrap="square" rtlCol="0">
            <a:spAutoFit/>
          </a:bodyPr>
          <a:lstStyle/>
          <a:p>
            <a:r>
              <a:rPr lang="fr-FR" dirty="0"/>
              <a:t>Projets livrés à temps</a:t>
            </a:r>
          </a:p>
        </p:txBody>
      </p:sp>
      <p:sp>
        <p:nvSpPr>
          <p:cNvPr id="5" name="ZoneTexte 4">
            <a:extLst>
              <a:ext uri="{FF2B5EF4-FFF2-40B4-BE49-F238E27FC236}">
                <a16:creationId xmlns:a16="http://schemas.microsoft.com/office/drawing/2014/main" id="{941EED0D-80A2-D19F-5540-38658DB023C7}"/>
              </a:ext>
            </a:extLst>
          </p:cNvPr>
          <p:cNvSpPr txBox="1"/>
          <p:nvPr/>
        </p:nvSpPr>
        <p:spPr>
          <a:xfrm>
            <a:off x="8616875" y="2400748"/>
            <a:ext cx="2992420" cy="369332"/>
          </a:xfrm>
          <a:prstGeom prst="rect">
            <a:avLst/>
          </a:prstGeom>
          <a:noFill/>
        </p:spPr>
        <p:txBody>
          <a:bodyPr wrap="square" rtlCol="0">
            <a:spAutoFit/>
          </a:bodyPr>
          <a:lstStyle/>
          <a:p>
            <a:r>
              <a:rPr lang="fr-FR" dirty="0"/>
              <a:t>Meilleure qualité</a:t>
            </a:r>
          </a:p>
        </p:txBody>
      </p:sp>
      <p:sp>
        <p:nvSpPr>
          <p:cNvPr id="6" name="ZoneTexte 5">
            <a:extLst>
              <a:ext uri="{FF2B5EF4-FFF2-40B4-BE49-F238E27FC236}">
                <a16:creationId xmlns:a16="http://schemas.microsoft.com/office/drawing/2014/main" id="{308FD2D3-33B1-287A-EBB0-D20144D8B04A}"/>
              </a:ext>
            </a:extLst>
          </p:cNvPr>
          <p:cNvSpPr txBox="1"/>
          <p:nvPr/>
        </p:nvSpPr>
        <p:spPr>
          <a:xfrm>
            <a:off x="715383" y="5158291"/>
            <a:ext cx="5163671" cy="369332"/>
          </a:xfrm>
          <a:prstGeom prst="rect">
            <a:avLst/>
          </a:prstGeom>
          <a:noFill/>
        </p:spPr>
        <p:txBody>
          <a:bodyPr wrap="square" rtlCol="0">
            <a:spAutoFit/>
          </a:bodyPr>
          <a:lstStyle/>
          <a:p>
            <a:r>
              <a:rPr lang="fr-FR" dirty="0"/>
              <a:t>Utilisateurs satisfaits</a:t>
            </a:r>
          </a:p>
        </p:txBody>
      </p:sp>
      <p:sp>
        <p:nvSpPr>
          <p:cNvPr id="7" name="ZoneTexte 6">
            <a:extLst>
              <a:ext uri="{FF2B5EF4-FFF2-40B4-BE49-F238E27FC236}">
                <a16:creationId xmlns:a16="http://schemas.microsoft.com/office/drawing/2014/main" id="{634BEA22-EEA4-9F79-A844-CB22A7CDB353}"/>
              </a:ext>
            </a:extLst>
          </p:cNvPr>
          <p:cNvSpPr txBox="1"/>
          <p:nvPr/>
        </p:nvSpPr>
        <p:spPr>
          <a:xfrm>
            <a:off x="5879054" y="5143732"/>
            <a:ext cx="5163671" cy="646331"/>
          </a:xfrm>
          <a:prstGeom prst="rect">
            <a:avLst/>
          </a:prstGeom>
          <a:noFill/>
        </p:spPr>
        <p:txBody>
          <a:bodyPr wrap="square" rtlCol="0">
            <a:spAutoFit/>
          </a:bodyPr>
          <a:lstStyle/>
          <a:p>
            <a:r>
              <a:rPr lang="fr-FR" dirty="0"/>
              <a:t>Equipe heureux et qui travail des horaires « normaux »</a:t>
            </a:r>
          </a:p>
        </p:txBody>
      </p:sp>
      <p:sp>
        <p:nvSpPr>
          <p:cNvPr id="8" name="ZoneTexte 7">
            <a:extLst>
              <a:ext uri="{FF2B5EF4-FFF2-40B4-BE49-F238E27FC236}">
                <a16:creationId xmlns:a16="http://schemas.microsoft.com/office/drawing/2014/main" id="{F2CA478C-695F-64FE-FDCF-134DA1840466}"/>
              </a:ext>
            </a:extLst>
          </p:cNvPr>
          <p:cNvSpPr txBox="1"/>
          <p:nvPr/>
        </p:nvSpPr>
        <p:spPr>
          <a:xfrm>
            <a:off x="3065930" y="2629718"/>
            <a:ext cx="5816301" cy="1754326"/>
          </a:xfrm>
          <a:prstGeom prst="rect">
            <a:avLst/>
          </a:prstGeom>
          <a:noFill/>
        </p:spPr>
        <p:txBody>
          <a:bodyPr wrap="square" rtlCol="0">
            <a:spAutoFit/>
          </a:bodyPr>
          <a:lstStyle/>
          <a:p>
            <a:pPr algn="ctr"/>
            <a:r>
              <a:rPr lang="fr-FR" sz="3600" b="1" i="1" dirty="0"/>
              <a:t>Performance et productivité époustouflante !</a:t>
            </a:r>
          </a:p>
        </p:txBody>
      </p:sp>
    </p:spTree>
    <p:extLst>
      <p:ext uri="{BB962C8B-B14F-4D97-AF65-F5344CB8AC3E}">
        <p14:creationId xmlns:p14="http://schemas.microsoft.com/office/powerpoint/2010/main" val="1995760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B55627-414A-B148-4F1B-AFCD0D6D46F3}"/>
              </a:ext>
            </a:extLst>
          </p:cNvPr>
          <p:cNvSpPr>
            <a:spLocks noGrp="1"/>
          </p:cNvSpPr>
          <p:nvPr>
            <p:ph type="title"/>
          </p:nvPr>
        </p:nvSpPr>
        <p:spPr/>
        <p:txBody>
          <a:bodyPr/>
          <a:lstStyle/>
          <a:p>
            <a:r>
              <a:rPr lang="fr-FR" dirty="0"/>
              <a:t> « Agile </a:t>
            </a:r>
            <a:r>
              <a:rPr lang="fr-FR" dirty="0" err="1"/>
              <a:t>Manifesto</a:t>
            </a:r>
            <a:r>
              <a:rPr lang="fr-FR" dirty="0"/>
              <a:t> »</a:t>
            </a:r>
          </a:p>
        </p:txBody>
      </p:sp>
      <p:sp>
        <p:nvSpPr>
          <p:cNvPr id="3" name="Espace réservé du contenu 2">
            <a:extLst>
              <a:ext uri="{FF2B5EF4-FFF2-40B4-BE49-F238E27FC236}">
                <a16:creationId xmlns:a16="http://schemas.microsoft.com/office/drawing/2014/main" id="{2A477EF5-B955-883F-7227-9CB7AAA4EAE4}"/>
              </a:ext>
            </a:extLst>
          </p:cNvPr>
          <p:cNvSpPr>
            <a:spLocks noGrp="1"/>
          </p:cNvSpPr>
          <p:nvPr>
            <p:ph idx="1"/>
          </p:nvPr>
        </p:nvSpPr>
        <p:spPr>
          <a:xfrm>
            <a:off x="561110" y="1198606"/>
            <a:ext cx="11082593" cy="586946"/>
          </a:xfrm>
        </p:spPr>
        <p:txBody>
          <a:bodyPr/>
          <a:lstStyle/>
          <a:p>
            <a:r>
              <a:rPr lang="fr-FR" dirty="0"/>
              <a:t>AGILE est avant tout un </a:t>
            </a:r>
            <a:r>
              <a:rPr lang="fr-FR" b="1" u="sng" dirty="0"/>
              <a:t>système de valeurs</a:t>
            </a:r>
          </a:p>
        </p:txBody>
      </p:sp>
      <p:sp>
        <p:nvSpPr>
          <p:cNvPr id="6" name="ZoneTexte 5">
            <a:extLst>
              <a:ext uri="{FF2B5EF4-FFF2-40B4-BE49-F238E27FC236}">
                <a16:creationId xmlns:a16="http://schemas.microsoft.com/office/drawing/2014/main" id="{B1D7FF96-EB09-33DA-7457-E9365C6217E4}"/>
              </a:ext>
            </a:extLst>
          </p:cNvPr>
          <p:cNvSpPr txBox="1"/>
          <p:nvPr/>
        </p:nvSpPr>
        <p:spPr>
          <a:xfrm>
            <a:off x="1770611" y="1785552"/>
            <a:ext cx="8663590" cy="3724096"/>
          </a:xfrm>
          <a:prstGeom prst="rect">
            <a:avLst/>
          </a:prstGeom>
          <a:solidFill>
            <a:schemeClr val="bg1"/>
          </a:solidFill>
          <a:ln>
            <a:solidFill>
              <a:schemeClr val="accent1"/>
            </a:solidFill>
          </a:ln>
          <a:effectLst>
            <a:outerShdw blurRad="566266" sx="102000" sy="102000" algn="ctr" rotWithShape="0">
              <a:prstClr val="black">
                <a:alpha val="40000"/>
              </a:prstClr>
            </a:outerShdw>
          </a:effectLst>
        </p:spPr>
        <p:txBody>
          <a:bodyPr wrap="none" rtlCol="0">
            <a:spAutoFit/>
          </a:bodyPr>
          <a:lstStyle/>
          <a:p>
            <a:pPr algn="ctr"/>
            <a:r>
              <a:rPr lang="fr-FR" sz="1000" b="0" i="0" u="none" strike="noStrike" dirty="0">
                <a:solidFill>
                  <a:srgbClr val="333333"/>
                </a:solidFill>
                <a:effectLst/>
                <a:latin typeface="Helvetica Neue" panose="02000503000000020004" pitchFamily="2" charset="0"/>
              </a:rPr>
              <a:t>Nous découvrons de meilleures façons de développer des solutions,</a:t>
            </a:r>
            <a:br>
              <a:rPr lang="fr-FR" sz="1000" b="0" i="0" u="none" strike="noStrike" dirty="0">
                <a:solidFill>
                  <a:srgbClr val="333333"/>
                </a:solidFill>
                <a:effectLst/>
                <a:latin typeface="Helvetica Neue" panose="02000503000000020004" pitchFamily="2" charset="0"/>
              </a:rPr>
            </a:br>
            <a:r>
              <a:rPr lang="fr-FR" sz="1000" b="0" i="0" u="none" strike="noStrike" dirty="0">
                <a:solidFill>
                  <a:srgbClr val="333333"/>
                </a:solidFill>
                <a:effectLst/>
                <a:latin typeface="Helvetica Neue" panose="02000503000000020004" pitchFamily="2" charset="0"/>
              </a:rPr>
              <a:t>par notre propre pratique et en aidant les autres dans leur pratique.</a:t>
            </a:r>
            <a:br>
              <a:rPr lang="fr-FR" b="0" i="0" u="none" strike="noStrike" dirty="0">
                <a:solidFill>
                  <a:srgbClr val="333333"/>
                </a:solidFill>
                <a:effectLst/>
                <a:latin typeface="Helvetica Neue" panose="02000503000000020004" pitchFamily="2" charset="0"/>
              </a:rPr>
            </a:br>
            <a:br>
              <a:rPr lang="fr-FR" b="0" i="0" u="none" strike="noStrike" dirty="0">
                <a:solidFill>
                  <a:srgbClr val="333333"/>
                </a:solidFill>
                <a:effectLst/>
                <a:latin typeface="Helvetica Neue" panose="02000503000000020004" pitchFamily="2" charset="0"/>
              </a:rPr>
            </a:br>
            <a:r>
              <a:rPr lang="fr-FR" b="0" i="0" u="none" strike="noStrike" dirty="0">
                <a:solidFill>
                  <a:srgbClr val="333333"/>
                </a:solidFill>
                <a:effectLst/>
                <a:latin typeface="Helvetica Neue" panose="02000503000000020004" pitchFamily="2" charset="0"/>
              </a:rPr>
              <a:t>Grâce à ce travail, nous en sommes venus à valoriser :</a:t>
            </a:r>
            <a:br>
              <a:rPr lang="fr-FR" b="0" i="0" u="none" strike="noStrike" dirty="0">
                <a:solidFill>
                  <a:srgbClr val="333333"/>
                </a:solidFill>
                <a:effectLst/>
                <a:latin typeface="Helvetica Neue" panose="02000503000000020004" pitchFamily="2" charset="0"/>
              </a:rPr>
            </a:br>
            <a:endParaRPr lang="fr-FR" b="0" i="0" u="none" strike="noStrike" dirty="0">
              <a:solidFill>
                <a:srgbClr val="333333"/>
              </a:solidFill>
              <a:effectLst/>
              <a:latin typeface="Helvetica Neue" panose="02000503000000020004" pitchFamily="2" charset="0"/>
            </a:endParaRPr>
          </a:p>
          <a:p>
            <a:pPr algn="ctr"/>
            <a:r>
              <a:rPr lang="fr-FR" b="1" i="0" u="none" strike="noStrike" dirty="0">
                <a:solidFill>
                  <a:srgbClr val="333333"/>
                </a:solidFill>
                <a:effectLst/>
                <a:latin typeface="Helvetica Neue" panose="02000503000000020004" pitchFamily="2" charset="0"/>
              </a:rPr>
              <a:t>Les individus et leurs interactions</a:t>
            </a:r>
            <a:r>
              <a:rPr lang="fr-FR" b="0" i="0" u="none" strike="noStrike" dirty="0">
                <a:solidFill>
                  <a:srgbClr val="333333"/>
                </a:solidFill>
                <a:effectLst/>
                <a:latin typeface="Helvetica Neue" panose="02000503000000020004" pitchFamily="2" charset="0"/>
              </a:rPr>
              <a:t>, </a:t>
            </a:r>
            <a:r>
              <a:rPr lang="fr-FR" b="0" i="0" u="none" strike="noStrike" dirty="0">
                <a:solidFill>
                  <a:srgbClr val="777777"/>
                </a:solidFill>
                <a:effectLst/>
                <a:latin typeface="Helvetica Neue" panose="02000503000000020004" pitchFamily="2" charset="0"/>
              </a:rPr>
              <a:t>de préférence aux processus et aux outils,</a:t>
            </a:r>
            <a:br>
              <a:rPr lang="fr-FR" b="0" i="0" u="none" strike="noStrike" dirty="0">
                <a:solidFill>
                  <a:srgbClr val="333333"/>
                </a:solidFill>
                <a:effectLst/>
                <a:latin typeface="Helvetica Neue" panose="02000503000000020004" pitchFamily="2" charset="0"/>
              </a:rPr>
            </a:br>
            <a:r>
              <a:rPr lang="fr-FR" b="1" i="0" u="none" strike="noStrike" dirty="0">
                <a:solidFill>
                  <a:srgbClr val="333333"/>
                </a:solidFill>
                <a:effectLst/>
                <a:latin typeface="Helvetica Neue" panose="02000503000000020004" pitchFamily="2" charset="0"/>
              </a:rPr>
              <a:t>Des solutions opérationnelles, </a:t>
            </a:r>
            <a:r>
              <a:rPr lang="fr-FR" b="0" i="0" u="none" strike="noStrike" dirty="0">
                <a:solidFill>
                  <a:srgbClr val="777777"/>
                </a:solidFill>
                <a:effectLst/>
                <a:latin typeface="Helvetica Neue" panose="02000503000000020004" pitchFamily="2" charset="0"/>
              </a:rPr>
              <a:t>de préférence à une documentation exhaustive,</a:t>
            </a:r>
            <a:br>
              <a:rPr lang="fr-FR" b="0" i="0" u="none" strike="noStrike" dirty="0">
                <a:solidFill>
                  <a:srgbClr val="333333"/>
                </a:solidFill>
                <a:effectLst/>
                <a:latin typeface="Helvetica Neue" panose="02000503000000020004" pitchFamily="2" charset="0"/>
              </a:rPr>
            </a:br>
            <a:r>
              <a:rPr lang="fr-FR" b="1" i="0" u="none" strike="noStrike" dirty="0">
                <a:solidFill>
                  <a:srgbClr val="333333"/>
                </a:solidFill>
                <a:effectLst/>
                <a:latin typeface="Helvetica Neue" panose="02000503000000020004" pitchFamily="2" charset="0"/>
              </a:rPr>
              <a:t>La collaboration avec les clients</a:t>
            </a:r>
            <a:r>
              <a:rPr lang="fr-FR" b="0" i="0" u="none" strike="noStrike" dirty="0">
                <a:solidFill>
                  <a:srgbClr val="333333"/>
                </a:solidFill>
                <a:effectLst/>
                <a:latin typeface="Helvetica Neue" panose="02000503000000020004" pitchFamily="2" charset="0"/>
              </a:rPr>
              <a:t>, </a:t>
            </a:r>
            <a:r>
              <a:rPr lang="fr-FR" b="0" i="0" u="none" strike="noStrike" dirty="0">
                <a:solidFill>
                  <a:srgbClr val="777777"/>
                </a:solidFill>
                <a:effectLst/>
                <a:latin typeface="Helvetica Neue" panose="02000503000000020004" pitchFamily="2" charset="0"/>
              </a:rPr>
              <a:t>de préférence aux négociations contractuelles,</a:t>
            </a:r>
            <a:br>
              <a:rPr lang="fr-FR" b="0" i="0" u="none" strike="noStrike" dirty="0">
                <a:solidFill>
                  <a:srgbClr val="333333"/>
                </a:solidFill>
                <a:effectLst/>
                <a:latin typeface="Helvetica Neue" panose="02000503000000020004" pitchFamily="2" charset="0"/>
              </a:rPr>
            </a:br>
            <a:r>
              <a:rPr lang="fr-FR" b="1" i="0" u="none" strike="noStrike" dirty="0">
                <a:solidFill>
                  <a:srgbClr val="333333"/>
                </a:solidFill>
                <a:effectLst/>
                <a:latin typeface="Helvetica Neue" panose="02000503000000020004" pitchFamily="2" charset="0"/>
              </a:rPr>
              <a:t>La réponse au changement</a:t>
            </a:r>
            <a:r>
              <a:rPr lang="fr-FR" b="0" i="0" u="none" strike="noStrike" dirty="0">
                <a:solidFill>
                  <a:srgbClr val="333333"/>
                </a:solidFill>
                <a:effectLst/>
                <a:latin typeface="Helvetica Neue" panose="02000503000000020004" pitchFamily="2" charset="0"/>
              </a:rPr>
              <a:t>, </a:t>
            </a:r>
            <a:r>
              <a:rPr lang="fr-FR" b="0" i="0" u="none" strike="noStrike" dirty="0">
                <a:solidFill>
                  <a:srgbClr val="777777"/>
                </a:solidFill>
                <a:effectLst/>
                <a:latin typeface="Helvetica Neue" panose="02000503000000020004" pitchFamily="2" charset="0"/>
              </a:rPr>
              <a:t>de préférence au respect d’un plan.</a:t>
            </a:r>
            <a:br>
              <a:rPr lang="fr-FR" b="0" i="0" u="none" strike="noStrike" dirty="0">
                <a:solidFill>
                  <a:srgbClr val="333333"/>
                </a:solidFill>
                <a:effectLst/>
                <a:latin typeface="Helvetica Neue" panose="02000503000000020004" pitchFamily="2" charset="0"/>
              </a:rPr>
            </a:br>
            <a:endParaRPr lang="fr-FR" b="0" i="0" u="none" strike="noStrike" dirty="0">
              <a:solidFill>
                <a:srgbClr val="333333"/>
              </a:solidFill>
              <a:effectLst/>
              <a:latin typeface="Helvetica Neue" panose="02000503000000020004" pitchFamily="2" charset="0"/>
            </a:endParaRPr>
          </a:p>
          <a:p>
            <a:pPr algn="ctr"/>
            <a:br>
              <a:rPr lang="fr-FR" dirty="0"/>
            </a:br>
            <a:r>
              <a:rPr lang="fr-FR" b="0" i="0" u="none" strike="noStrike" dirty="0">
                <a:solidFill>
                  <a:srgbClr val="333333"/>
                </a:solidFill>
                <a:effectLst/>
                <a:latin typeface="Helvetica Neue" panose="02000503000000020004" pitchFamily="2" charset="0"/>
              </a:rPr>
              <a:t>Précisément, même si les éléments à droite ont de la valeur, </a:t>
            </a:r>
            <a:br>
              <a:rPr lang="fr-FR" b="0" i="0" u="none" strike="noStrike" dirty="0">
                <a:solidFill>
                  <a:srgbClr val="333333"/>
                </a:solidFill>
                <a:effectLst/>
                <a:latin typeface="Helvetica Neue" panose="02000503000000020004" pitchFamily="2" charset="0"/>
              </a:rPr>
            </a:br>
            <a:r>
              <a:rPr lang="fr-FR" b="0" i="0" u="sng" strike="noStrike" dirty="0">
                <a:solidFill>
                  <a:srgbClr val="333333"/>
                </a:solidFill>
                <a:effectLst/>
                <a:latin typeface="Helvetica Neue" panose="02000503000000020004" pitchFamily="2" charset="0"/>
              </a:rPr>
              <a:t>nous reconnaissons davantage de valeur dans les éléments à gauche</a:t>
            </a:r>
            <a:r>
              <a:rPr lang="fr-FR" b="0" i="0" u="none" strike="noStrike" dirty="0">
                <a:solidFill>
                  <a:srgbClr val="333333"/>
                </a:solidFill>
                <a:effectLst/>
                <a:latin typeface="Helvetica Neue" panose="02000503000000020004" pitchFamily="2" charset="0"/>
              </a:rPr>
              <a:t>.</a:t>
            </a:r>
          </a:p>
          <a:p>
            <a:r>
              <a:rPr lang="fr-FR" dirty="0"/>
              <a:t> </a:t>
            </a:r>
          </a:p>
        </p:txBody>
      </p:sp>
      <p:sp>
        <p:nvSpPr>
          <p:cNvPr id="8" name="ZoneTexte 7">
            <a:extLst>
              <a:ext uri="{FF2B5EF4-FFF2-40B4-BE49-F238E27FC236}">
                <a16:creationId xmlns:a16="http://schemas.microsoft.com/office/drawing/2014/main" id="{F14FF79B-C6A6-49F1-AB80-18FE43F8804A}"/>
              </a:ext>
            </a:extLst>
          </p:cNvPr>
          <p:cNvSpPr txBox="1"/>
          <p:nvPr/>
        </p:nvSpPr>
        <p:spPr>
          <a:xfrm>
            <a:off x="3048743" y="5659394"/>
            <a:ext cx="6107326" cy="1077218"/>
          </a:xfrm>
          <a:prstGeom prst="rect">
            <a:avLst/>
          </a:prstGeom>
          <a:noFill/>
          <a:effectLst>
            <a:outerShdw blurRad="63500" sx="102000" sy="102000" algn="ctr" rotWithShape="0">
              <a:prstClr val="black">
                <a:alpha val="40000"/>
              </a:prstClr>
            </a:outerShdw>
          </a:effectLst>
        </p:spPr>
        <p:txBody>
          <a:bodyPr wrap="square">
            <a:spAutoFit/>
          </a:bodyPr>
          <a:lstStyle/>
          <a:p>
            <a:pPr algn="ctr"/>
            <a:r>
              <a:rPr lang="fr-FR" sz="1000" b="0" i="1" u="none" strike="noStrike" dirty="0">
                <a:solidFill>
                  <a:srgbClr val="333333"/>
                </a:solidFill>
                <a:effectLst/>
                <a:latin typeface="Helvetica Neue" panose="02000503000000020004" pitchFamily="2" charset="0"/>
              </a:rPr>
              <a:t>Kent Beck, Mike </a:t>
            </a:r>
            <a:r>
              <a:rPr lang="fr-FR" sz="1000" b="0" i="1" u="none" strike="noStrike" dirty="0" err="1">
                <a:solidFill>
                  <a:srgbClr val="333333"/>
                </a:solidFill>
                <a:effectLst/>
                <a:latin typeface="Helvetica Neue" panose="02000503000000020004" pitchFamily="2" charset="0"/>
              </a:rPr>
              <a:t>Beedle</a:t>
            </a:r>
            <a:r>
              <a:rPr lang="fr-FR" sz="1000" b="0" i="1" u="none" strike="noStrike" dirty="0">
                <a:solidFill>
                  <a:srgbClr val="333333"/>
                </a:solidFill>
                <a:effectLst/>
                <a:latin typeface="Helvetica Neue" panose="02000503000000020004" pitchFamily="2" charset="0"/>
              </a:rPr>
              <a:t>, Arie van </a:t>
            </a:r>
            <a:r>
              <a:rPr lang="fr-FR" sz="1000" b="0" i="1" u="none" strike="noStrike" dirty="0" err="1">
                <a:solidFill>
                  <a:srgbClr val="333333"/>
                </a:solidFill>
                <a:effectLst/>
                <a:latin typeface="Helvetica Neue" panose="02000503000000020004" pitchFamily="2" charset="0"/>
              </a:rPr>
              <a:t>Bennekum</a:t>
            </a:r>
            <a:r>
              <a:rPr lang="fr-FR" sz="1000" b="0" i="1" u="none" strike="noStrike" dirty="0">
                <a:solidFill>
                  <a:srgbClr val="333333"/>
                </a:solidFill>
                <a:effectLst/>
                <a:latin typeface="Helvetica Neue" panose="02000503000000020004" pitchFamily="2" charset="0"/>
              </a:rPr>
              <a:t>, Alistair </a:t>
            </a:r>
            <a:r>
              <a:rPr lang="fr-FR" sz="1000" b="0" i="1" u="none" strike="noStrike" dirty="0" err="1">
                <a:solidFill>
                  <a:srgbClr val="333333"/>
                </a:solidFill>
                <a:effectLst/>
                <a:latin typeface="Helvetica Neue" panose="02000503000000020004" pitchFamily="2" charset="0"/>
              </a:rPr>
              <a:t>Cockburn</a:t>
            </a:r>
            <a:r>
              <a:rPr lang="fr-FR" sz="1000" b="0" i="1" u="none" strike="noStrike" dirty="0">
                <a:solidFill>
                  <a:srgbClr val="333333"/>
                </a:solidFill>
                <a:effectLst/>
                <a:latin typeface="Helvetica Neue" panose="02000503000000020004" pitchFamily="2" charset="0"/>
              </a:rPr>
              <a:t>, Ward Cunningham, Martin Fowler, </a:t>
            </a:r>
            <a:br>
              <a:rPr lang="fr-FR" sz="1000" b="0" i="1" u="none" strike="noStrike" dirty="0">
                <a:solidFill>
                  <a:srgbClr val="333333"/>
                </a:solidFill>
                <a:effectLst/>
                <a:latin typeface="Helvetica Neue" panose="02000503000000020004" pitchFamily="2" charset="0"/>
              </a:rPr>
            </a:br>
            <a:r>
              <a:rPr lang="fr-FR" sz="1000" b="0" i="1" u="none" strike="noStrike" dirty="0">
                <a:solidFill>
                  <a:srgbClr val="333333"/>
                </a:solidFill>
                <a:effectLst/>
                <a:latin typeface="Helvetica Neue" panose="02000503000000020004" pitchFamily="2" charset="0"/>
              </a:rPr>
              <a:t>James </a:t>
            </a:r>
            <a:r>
              <a:rPr lang="fr-FR" sz="1000" b="0" i="1" u="none" strike="noStrike" dirty="0" err="1">
                <a:solidFill>
                  <a:srgbClr val="333333"/>
                </a:solidFill>
                <a:effectLst/>
                <a:latin typeface="Helvetica Neue" panose="02000503000000020004" pitchFamily="2" charset="0"/>
              </a:rPr>
              <a:t>Grenning</a:t>
            </a:r>
            <a:r>
              <a:rPr lang="fr-FR" sz="1000" b="0" i="1" u="none" strike="noStrike" dirty="0">
                <a:solidFill>
                  <a:srgbClr val="333333"/>
                </a:solidFill>
                <a:effectLst/>
                <a:latin typeface="Helvetica Neue" panose="02000503000000020004" pitchFamily="2" charset="0"/>
              </a:rPr>
              <a:t>, Jim Highsmith, Andrew Hunt, Ron Jeffries, Jon Kern, Brian </a:t>
            </a:r>
            <a:r>
              <a:rPr lang="fr-FR" sz="1000" b="0" i="1" u="none" strike="noStrike" dirty="0" err="1">
                <a:solidFill>
                  <a:srgbClr val="333333"/>
                </a:solidFill>
                <a:effectLst/>
                <a:latin typeface="Helvetica Neue" panose="02000503000000020004" pitchFamily="2" charset="0"/>
              </a:rPr>
              <a:t>Marick</a:t>
            </a:r>
            <a:r>
              <a:rPr lang="fr-FR" sz="1000" b="0" i="1" u="none" strike="noStrike" dirty="0">
                <a:solidFill>
                  <a:srgbClr val="333333"/>
                </a:solidFill>
                <a:effectLst/>
                <a:latin typeface="Helvetica Neue" panose="02000503000000020004" pitchFamily="2" charset="0"/>
              </a:rPr>
              <a:t>, </a:t>
            </a:r>
            <a:br>
              <a:rPr lang="fr-FR" sz="1000" b="0" i="1" u="none" strike="noStrike" dirty="0">
                <a:solidFill>
                  <a:srgbClr val="333333"/>
                </a:solidFill>
                <a:effectLst/>
                <a:latin typeface="Helvetica Neue" panose="02000503000000020004" pitchFamily="2" charset="0"/>
              </a:rPr>
            </a:br>
            <a:r>
              <a:rPr lang="fr-FR" sz="1000" b="0" i="1" u="none" strike="noStrike" dirty="0">
                <a:solidFill>
                  <a:srgbClr val="333333"/>
                </a:solidFill>
                <a:effectLst/>
                <a:latin typeface="Helvetica Neue" panose="02000503000000020004" pitchFamily="2" charset="0"/>
              </a:rPr>
              <a:t>Robert C. Martin, Steve </a:t>
            </a:r>
            <a:r>
              <a:rPr lang="fr-FR" sz="1000" b="0" i="1" u="none" strike="noStrike" dirty="0" err="1">
                <a:solidFill>
                  <a:srgbClr val="333333"/>
                </a:solidFill>
                <a:effectLst/>
                <a:latin typeface="Helvetica Neue" panose="02000503000000020004" pitchFamily="2" charset="0"/>
              </a:rPr>
              <a:t>Mellor</a:t>
            </a:r>
            <a:r>
              <a:rPr lang="fr-FR" sz="1000" b="0" i="1" u="none" strike="noStrike" dirty="0">
                <a:solidFill>
                  <a:srgbClr val="333333"/>
                </a:solidFill>
                <a:effectLst/>
                <a:latin typeface="Helvetica Neue" panose="02000503000000020004" pitchFamily="2" charset="0"/>
              </a:rPr>
              <a:t>, Ken </a:t>
            </a:r>
            <a:r>
              <a:rPr lang="fr-FR" sz="1000" b="0" i="1" u="none" strike="noStrike" dirty="0" err="1">
                <a:solidFill>
                  <a:srgbClr val="333333"/>
                </a:solidFill>
                <a:effectLst/>
                <a:latin typeface="Helvetica Neue" panose="02000503000000020004" pitchFamily="2" charset="0"/>
              </a:rPr>
              <a:t>Schwaber</a:t>
            </a:r>
            <a:r>
              <a:rPr lang="fr-FR" sz="1000" b="0" i="1" u="none" strike="noStrike" dirty="0">
                <a:solidFill>
                  <a:srgbClr val="333333"/>
                </a:solidFill>
                <a:effectLst/>
                <a:latin typeface="Helvetica Neue" panose="02000503000000020004" pitchFamily="2" charset="0"/>
              </a:rPr>
              <a:t>, Jeff Sutherland, Dave Thomas </a:t>
            </a:r>
            <a:br>
              <a:rPr lang="fr-FR" sz="1000" b="0" i="1" u="none" strike="noStrike" dirty="0">
                <a:solidFill>
                  <a:srgbClr val="333333"/>
                </a:solidFill>
                <a:effectLst/>
                <a:latin typeface="Helvetica Neue" panose="02000503000000020004" pitchFamily="2" charset="0"/>
              </a:rPr>
            </a:br>
            <a:endParaRPr lang="fr-FR" sz="1000" b="0" i="1" u="none" strike="noStrike" dirty="0">
              <a:solidFill>
                <a:srgbClr val="333333"/>
              </a:solidFill>
              <a:effectLst/>
              <a:latin typeface="Helvetica Neue" panose="02000503000000020004" pitchFamily="2" charset="0"/>
            </a:endParaRPr>
          </a:p>
          <a:p>
            <a:pPr algn="ctr"/>
            <a:r>
              <a:rPr lang="fr-FR" sz="800" b="0" i="0" u="none" strike="noStrike" dirty="0">
                <a:solidFill>
                  <a:srgbClr val="333333"/>
                </a:solidFill>
                <a:effectLst/>
                <a:latin typeface="Helvetica Neue" panose="02000503000000020004" pitchFamily="2" charset="0"/>
              </a:rPr>
              <a:t>© 2001, les auteurs ci-dessus</a:t>
            </a:r>
            <a:br>
              <a:rPr lang="fr-FR" sz="800" b="0" i="0" u="none" strike="noStrike" dirty="0">
                <a:solidFill>
                  <a:srgbClr val="333333"/>
                </a:solidFill>
                <a:effectLst/>
                <a:latin typeface="Helvetica Neue" panose="02000503000000020004" pitchFamily="2" charset="0"/>
              </a:rPr>
            </a:br>
            <a:r>
              <a:rPr lang="fr-FR" sz="800" b="0" i="0" u="none" strike="noStrike" dirty="0">
                <a:solidFill>
                  <a:srgbClr val="333333"/>
                </a:solidFill>
                <a:effectLst/>
                <a:latin typeface="Helvetica Neue" panose="02000503000000020004" pitchFamily="2" charset="0"/>
              </a:rPr>
              <a:t>cette déclaration peut être copiée librement sous n'importe quelle forme</a:t>
            </a:r>
            <a:br>
              <a:rPr lang="fr-FR" sz="800" b="0" i="0" u="none" strike="noStrike" dirty="0">
                <a:solidFill>
                  <a:srgbClr val="333333"/>
                </a:solidFill>
                <a:effectLst/>
                <a:latin typeface="Helvetica Neue" panose="02000503000000020004" pitchFamily="2" charset="0"/>
              </a:rPr>
            </a:br>
            <a:r>
              <a:rPr lang="fr-FR" sz="800" b="0" i="0" u="none" strike="noStrike" dirty="0">
                <a:solidFill>
                  <a:srgbClr val="333333"/>
                </a:solidFill>
                <a:effectLst/>
                <a:latin typeface="Helvetica Neue" panose="02000503000000020004" pitchFamily="2" charset="0"/>
              </a:rPr>
              <a:t>mais seulement dans son entièreté jusqu'à cette mention</a:t>
            </a:r>
          </a:p>
        </p:txBody>
      </p:sp>
    </p:spTree>
    <p:extLst>
      <p:ext uri="{BB962C8B-B14F-4D97-AF65-F5344CB8AC3E}">
        <p14:creationId xmlns:p14="http://schemas.microsoft.com/office/powerpoint/2010/main" val="526935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B55627-414A-B148-4F1B-AFCD0D6D46F3}"/>
              </a:ext>
            </a:extLst>
          </p:cNvPr>
          <p:cNvSpPr>
            <a:spLocks noGrp="1"/>
          </p:cNvSpPr>
          <p:nvPr>
            <p:ph type="title"/>
          </p:nvPr>
        </p:nvSpPr>
        <p:spPr/>
        <p:txBody>
          <a:bodyPr/>
          <a:lstStyle/>
          <a:p>
            <a:r>
              <a:rPr lang="fr-FR" dirty="0"/>
              <a:t> « Agile </a:t>
            </a:r>
            <a:r>
              <a:rPr lang="fr-FR" dirty="0" err="1"/>
              <a:t>Manifesto</a:t>
            </a:r>
            <a:r>
              <a:rPr lang="fr-FR" dirty="0"/>
              <a:t> »</a:t>
            </a:r>
          </a:p>
        </p:txBody>
      </p:sp>
      <p:sp>
        <p:nvSpPr>
          <p:cNvPr id="3" name="Espace réservé du contenu 2">
            <a:extLst>
              <a:ext uri="{FF2B5EF4-FFF2-40B4-BE49-F238E27FC236}">
                <a16:creationId xmlns:a16="http://schemas.microsoft.com/office/drawing/2014/main" id="{2A477EF5-B955-883F-7227-9CB7AAA4EAE4}"/>
              </a:ext>
            </a:extLst>
          </p:cNvPr>
          <p:cNvSpPr>
            <a:spLocks noGrp="1"/>
          </p:cNvSpPr>
          <p:nvPr>
            <p:ph idx="1"/>
          </p:nvPr>
        </p:nvSpPr>
        <p:spPr>
          <a:xfrm>
            <a:off x="561110" y="1198606"/>
            <a:ext cx="11082593" cy="586946"/>
          </a:xfrm>
        </p:spPr>
        <p:txBody>
          <a:bodyPr/>
          <a:lstStyle/>
          <a:p>
            <a:r>
              <a:rPr lang="fr-FR" dirty="0"/>
              <a:t>AGILE est avant tout un </a:t>
            </a:r>
            <a:r>
              <a:rPr lang="fr-FR" b="1" u="sng" dirty="0"/>
              <a:t>système de valeurs</a:t>
            </a:r>
          </a:p>
        </p:txBody>
      </p:sp>
      <p:sp>
        <p:nvSpPr>
          <p:cNvPr id="6" name="ZoneTexte 5">
            <a:extLst>
              <a:ext uri="{FF2B5EF4-FFF2-40B4-BE49-F238E27FC236}">
                <a16:creationId xmlns:a16="http://schemas.microsoft.com/office/drawing/2014/main" id="{B1D7FF96-EB09-33DA-7457-E9365C6217E4}"/>
              </a:ext>
            </a:extLst>
          </p:cNvPr>
          <p:cNvSpPr txBox="1"/>
          <p:nvPr/>
        </p:nvSpPr>
        <p:spPr>
          <a:xfrm>
            <a:off x="1770611" y="1785552"/>
            <a:ext cx="8663590" cy="3724096"/>
          </a:xfrm>
          <a:prstGeom prst="rect">
            <a:avLst/>
          </a:prstGeom>
          <a:solidFill>
            <a:schemeClr val="bg1"/>
          </a:solidFill>
          <a:ln>
            <a:solidFill>
              <a:schemeClr val="accent1"/>
            </a:solidFill>
          </a:ln>
          <a:effectLst>
            <a:outerShdw blurRad="566266" sx="102000" sy="102000" algn="ctr" rotWithShape="0">
              <a:prstClr val="black">
                <a:alpha val="40000"/>
              </a:prstClr>
            </a:outerShdw>
          </a:effectLst>
        </p:spPr>
        <p:txBody>
          <a:bodyPr wrap="none" rtlCol="0">
            <a:spAutoFit/>
          </a:bodyPr>
          <a:lstStyle/>
          <a:p>
            <a:pPr algn="ctr"/>
            <a:r>
              <a:rPr lang="fr-FR" sz="1000" b="0" i="0" u="none" strike="noStrike" dirty="0">
                <a:solidFill>
                  <a:srgbClr val="333333"/>
                </a:solidFill>
                <a:effectLst/>
                <a:latin typeface="Helvetica Neue" panose="02000503000000020004" pitchFamily="2" charset="0"/>
              </a:rPr>
              <a:t>Nous découvrons de meilleures façons de développer des solutions,</a:t>
            </a:r>
            <a:br>
              <a:rPr lang="fr-FR" sz="1000" b="0" i="0" u="none" strike="noStrike" dirty="0">
                <a:solidFill>
                  <a:srgbClr val="333333"/>
                </a:solidFill>
                <a:effectLst/>
                <a:latin typeface="Helvetica Neue" panose="02000503000000020004" pitchFamily="2" charset="0"/>
              </a:rPr>
            </a:br>
            <a:r>
              <a:rPr lang="fr-FR" sz="1000" b="0" i="0" u="none" strike="noStrike" dirty="0">
                <a:solidFill>
                  <a:srgbClr val="333333"/>
                </a:solidFill>
                <a:effectLst/>
                <a:latin typeface="Helvetica Neue" panose="02000503000000020004" pitchFamily="2" charset="0"/>
              </a:rPr>
              <a:t>par notre propre pratique et en aidant les autres dans leur pratique.</a:t>
            </a:r>
            <a:br>
              <a:rPr lang="fr-FR" b="0" i="0" u="none" strike="noStrike" dirty="0">
                <a:solidFill>
                  <a:srgbClr val="333333"/>
                </a:solidFill>
                <a:effectLst/>
                <a:latin typeface="Helvetica Neue" panose="02000503000000020004" pitchFamily="2" charset="0"/>
              </a:rPr>
            </a:br>
            <a:br>
              <a:rPr lang="fr-FR" b="0" i="0" u="none" strike="noStrike" dirty="0">
                <a:solidFill>
                  <a:srgbClr val="333333"/>
                </a:solidFill>
                <a:effectLst/>
                <a:latin typeface="Helvetica Neue" panose="02000503000000020004" pitchFamily="2" charset="0"/>
              </a:rPr>
            </a:br>
            <a:r>
              <a:rPr lang="fr-FR" b="0" i="0" u="none" strike="noStrike" dirty="0">
                <a:solidFill>
                  <a:srgbClr val="333333"/>
                </a:solidFill>
                <a:effectLst/>
                <a:latin typeface="Helvetica Neue" panose="02000503000000020004" pitchFamily="2" charset="0"/>
              </a:rPr>
              <a:t>Grâce à ce travail, nous en sommes venus à valoriser :</a:t>
            </a:r>
            <a:br>
              <a:rPr lang="fr-FR" b="0" i="0" u="none" strike="noStrike" dirty="0">
                <a:solidFill>
                  <a:srgbClr val="333333"/>
                </a:solidFill>
                <a:effectLst/>
                <a:latin typeface="Helvetica Neue" panose="02000503000000020004" pitchFamily="2" charset="0"/>
              </a:rPr>
            </a:br>
            <a:endParaRPr lang="fr-FR" b="0" i="0" u="none" strike="noStrike" dirty="0">
              <a:solidFill>
                <a:srgbClr val="333333"/>
              </a:solidFill>
              <a:effectLst/>
              <a:latin typeface="Helvetica Neue" panose="02000503000000020004" pitchFamily="2" charset="0"/>
            </a:endParaRPr>
          </a:p>
          <a:p>
            <a:pPr algn="ctr"/>
            <a:r>
              <a:rPr lang="fr-FR" b="1" i="0" u="none" strike="noStrike" dirty="0">
                <a:solidFill>
                  <a:srgbClr val="333333"/>
                </a:solidFill>
                <a:effectLst/>
                <a:latin typeface="Helvetica Neue" panose="02000503000000020004" pitchFamily="2" charset="0"/>
              </a:rPr>
              <a:t>Les individus et leurs interactions</a:t>
            </a:r>
            <a:r>
              <a:rPr lang="fr-FR" b="0" i="0" u="none" strike="noStrike" dirty="0">
                <a:solidFill>
                  <a:srgbClr val="333333"/>
                </a:solidFill>
                <a:effectLst/>
                <a:latin typeface="Helvetica Neue" panose="02000503000000020004" pitchFamily="2" charset="0"/>
              </a:rPr>
              <a:t>, </a:t>
            </a:r>
            <a:r>
              <a:rPr lang="fr-FR" b="0" i="0" u="none" strike="noStrike" dirty="0">
                <a:solidFill>
                  <a:srgbClr val="777777"/>
                </a:solidFill>
                <a:effectLst/>
                <a:latin typeface="Helvetica Neue" panose="02000503000000020004" pitchFamily="2" charset="0"/>
              </a:rPr>
              <a:t>de préférence aux processus et aux outils,</a:t>
            </a:r>
            <a:br>
              <a:rPr lang="fr-FR" b="0" i="0" u="none" strike="noStrike" dirty="0">
                <a:solidFill>
                  <a:srgbClr val="333333"/>
                </a:solidFill>
                <a:effectLst/>
                <a:latin typeface="Helvetica Neue" panose="02000503000000020004" pitchFamily="2" charset="0"/>
              </a:rPr>
            </a:br>
            <a:r>
              <a:rPr lang="fr-FR" b="1" i="0" u="none" strike="noStrike" dirty="0">
                <a:solidFill>
                  <a:srgbClr val="333333"/>
                </a:solidFill>
                <a:effectLst/>
                <a:latin typeface="Helvetica Neue" panose="02000503000000020004" pitchFamily="2" charset="0"/>
              </a:rPr>
              <a:t>Des solutions opérationnelles, </a:t>
            </a:r>
            <a:r>
              <a:rPr lang="fr-FR" b="0" i="0" u="none" strike="noStrike" dirty="0">
                <a:solidFill>
                  <a:srgbClr val="777777"/>
                </a:solidFill>
                <a:effectLst/>
                <a:latin typeface="Helvetica Neue" panose="02000503000000020004" pitchFamily="2" charset="0"/>
              </a:rPr>
              <a:t>de préférence à une documentation exhaustive,</a:t>
            </a:r>
            <a:br>
              <a:rPr lang="fr-FR" b="0" i="0" u="none" strike="noStrike" dirty="0">
                <a:solidFill>
                  <a:srgbClr val="333333"/>
                </a:solidFill>
                <a:effectLst/>
                <a:latin typeface="Helvetica Neue" panose="02000503000000020004" pitchFamily="2" charset="0"/>
              </a:rPr>
            </a:br>
            <a:r>
              <a:rPr lang="fr-FR" b="1" i="0" u="none" strike="noStrike" dirty="0">
                <a:solidFill>
                  <a:srgbClr val="333333"/>
                </a:solidFill>
                <a:effectLst/>
                <a:latin typeface="Helvetica Neue" panose="02000503000000020004" pitchFamily="2" charset="0"/>
              </a:rPr>
              <a:t>La collaboration avec les clients</a:t>
            </a:r>
            <a:r>
              <a:rPr lang="fr-FR" b="0" i="0" u="none" strike="noStrike" dirty="0">
                <a:solidFill>
                  <a:srgbClr val="333333"/>
                </a:solidFill>
                <a:effectLst/>
                <a:latin typeface="Helvetica Neue" panose="02000503000000020004" pitchFamily="2" charset="0"/>
              </a:rPr>
              <a:t>, </a:t>
            </a:r>
            <a:r>
              <a:rPr lang="fr-FR" b="0" i="0" u="none" strike="noStrike" dirty="0">
                <a:solidFill>
                  <a:srgbClr val="777777"/>
                </a:solidFill>
                <a:effectLst/>
                <a:latin typeface="Helvetica Neue" panose="02000503000000020004" pitchFamily="2" charset="0"/>
              </a:rPr>
              <a:t>de préférence aux négociations contractuelles,</a:t>
            </a:r>
            <a:br>
              <a:rPr lang="fr-FR" b="0" i="0" u="none" strike="noStrike" dirty="0">
                <a:solidFill>
                  <a:srgbClr val="333333"/>
                </a:solidFill>
                <a:effectLst/>
                <a:latin typeface="Helvetica Neue" panose="02000503000000020004" pitchFamily="2" charset="0"/>
              </a:rPr>
            </a:br>
            <a:r>
              <a:rPr lang="fr-FR" b="1" i="0" u="none" strike="noStrike" dirty="0">
                <a:solidFill>
                  <a:srgbClr val="333333"/>
                </a:solidFill>
                <a:effectLst/>
                <a:latin typeface="Helvetica Neue" panose="02000503000000020004" pitchFamily="2" charset="0"/>
              </a:rPr>
              <a:t>La réponse au changement</a:t>
            </a:r>
            <a:r>
              <a:rPr lang="fr-FR" b="0" i="0" u="none" strike="noStrike" dirty="0">
                <a:solidFill>
                  <a:srgbClr val="333333"/>
                </a:solidFill>
                <a:effectLst/>
                <a:latin typeface="Helvetica Neue" panose="02000503000000020004" pitchFamily="2" charset="0"/>
              </a:rPr>
              <a:t>, </a:t>
            </a:r>
            <a:r>
              <a:rPr lang="fr-FR" b="0" i="0" u="none" strike="noStrike" dirty="0">
                <a:solidFill>
                  <a:srgbClr val="777777"/>
                </a:solidFill>
                <a:effectLst/>
                <a:latin typeface="Helvetica Neue" panose="02000503000000020004" pitchFamily="2" charset="0"/>
              </a:rPr>
              <a:t>de préférence au respect d’un plan.</a:t>
            </a:r>
            <a:br>
              <a:rPr lang="fr-FR" b="0" i="0" u="none" strike="noStrike" dirty="0">
                <a:solidFill>
                  <a:srgbClr val="333333"/>
                </a:solidFill>
                <a:effectLst/>
                <a:latin typeface="Helvetica Neue" panose="02000503000000020004" pitchFamily="2" charset="0"/>
              </a:rPr>
            </a:br>
            <a:endParaRPr lang="fr-FR" b="0" i="0" u="none" strike="noStrike" dirty="0">
              <a:solidFill>
                <a:srgbClr val="333333"/>
              </a:solidFill>
              <a:effectLst/>
              <a:latin typeface="Helvetica Neue" panose="02000503000000020004" pitchFamily="2" charset="0"/>
            </a:endParaRPr>
          </a:p>
          <a:p>
            <a:pPr algn="ctr"/>
            <a:br>
              <a:rPr lang="fr-FR" dirty="0"/>
            </a:br>
            <a:r>
              <a:rPr lang="fr-FR" b="0" i="0" u="none" strike="noStrike" dirty="0">
                <a:solidFill>
                  <a:srgbClr val="333333"/>
                </a:solidFill>
                <a:effectLst/>
                <a:latin typeface="Helvetica Neue" panose="02000503000000020004" pitchFamily="2" charset="0"/>
              </a:rPr>
              <a:t>Précisément, même si les éléments à droite ont de la valeur, </a:t>
            </a:r>
            <a:br>
              <a:rPr lang="fr-FR" b="0" i="0" u="none" strike="noStrike" dirty="0">
                <a:solidFill>
                  <a:srgbClr val="333333"/>
                </a:solidFill>
                <a:effectLst/>
                <a:latin typeface="Helvetica Neue" panose="02000503000000020004" pitchFamily="2" charset="0"/>
              </a:rPr>
            </a:br>
            <a:r>
              <a:rPr lang="fr-FR" b="0" i="0" u="sng" strike="noStrike" dirty="0">
                <a:solidFill>
                  <a:srgbClr val="333333"/>
                </a:solidFill>
                <a:effectLst/>
                <a:latin typeface="Helvetica Neue" panose="02000503000000020004" pitchFamily="2" charset="0"/>
              </a:rPr>
              <a:t>nous reconnaissons davantage de valeur dans les éléments à gauche</a:t>
            </a:r>
            <a:r>
              <a:rPr lang="fr-FR" b="0" i="0" u="none" strike="noStrike" dirty="0">
                <a:solidFill>
                  <a:srgbClr val="333333"/>
                </a:solidFill>
                <a:effectLst/>
                <a:latin typeface="Helvetica Neue" panose="02000503000000020004" pitchFamily="2" charset="0"/>
              </a:rPr>
              <a:t>.</a:t>
            </a:r>
          </a:p>
          <a:p>
            <a:r>
              <a:rPr lang="fr-FR" dirty="0"/>
              <a:t> </a:t>
            </a:r>
          </a:p>
        </p:txBody>
      </p:sp>
      <p:sp>
        <p:nvSpPr>
          <p:cNvPr id="8" name="ZoneTexte 7">
            <a:extLst>
              <a:ext uri="{FF2B5EF4-FFF2-40B4-BE49-F238E27FC236}">
                <a16:creationId xmlns:a16="http://schemas.microsoft.com/office/drawing/2014/main" id="{F14FF79B-C6A6-49F1-AB80-18FE43F8804A}"/>
              </a:ext>
            </a:extLst>
          </p:cNvPr>
          <p:cNvSpPr txBox="1"/>
          <p:nvPr/>
        </p:nvSpPr>
        <p:spPr>
          <a:xfrm>
            <a:off x="3048743" y="5659394"/>
            <a:ext cx="6107326" cy="1077218"/>
          </a:xfrm>
          <a:prstGeom prst="rect">
            <a:avLst/>
          </a:prstGeom>
          <a:noFill/>
          <a:effectLst>
            <a:outerShdw blurRad="63500" sx="102000" sy="102000" algn="ctr" rotWithShape="0">
              <a:prstClr val="black">
                <a:alpha val="40000"/>
              </a:prstClr>
            </a:outerShdw>
          </a:effectLst>
        </p:spPr>
        <p:txBody>
          <a:bodyPr wrap="square">
            <a:spAutoFit/>
          </a:bodyPr>
          <a:lstStyle/>
          <a:p>
            <a:pPr algn="ctr"/>
            <a:r>
              <a:rPr lang="fr-FR" sz="1000" b="0" i="1" u="none" strike="noStrike" dirty="0">
                <a:solidFill>
                  <a:srgbClr val="333333"/>
                </a:solidFill>
                <a:effectLst/>
                <a:latin typeface="Helvetica Neue" panose="02000503000000020004" pitchFamily="2" charset="0"/>
              </a:rPr>
              <a:t>Kent Beck, Mike </a:t>
            </a:r>
            <a:r>
              <a:rPr lang="fr-FR" sz="1000" b="0" i="1" u="none" strike="noStrike" dirty="0" err="1">
                <a:solidFill>
                  <a:srgbClr val="333333"/>
                </a:solidFill>
                <a:effectLst/>
                <a:latin typeface="Helvetica Neue" panose="02000503000000020004" pitchFamily="2" charset="0"/>
              </a:rPr>
              <a:t>Beedle</a:t>
            </a:r>
            <a:r>
              <a:rPr lang="fr-FR" sz="1000" b="0" i="1" u="none" strike="noStrike" dirty="0">
                <a:solidFill>
                  <a:srgbClr val="333333"/>
                </a:solidFill>
                <a:effectLst/>
                <a:latin typeface="Helvetica Neue" panose="02000503000000020004" pitchFamily="2" charset="0"/>
              </a:rPr>
              <a:t>, Arie van </a:t>
            </a:r>
            <a:r>
              <a:rPr lang="fr-FR" sz="1000" b="0" i="1" u="none" strike="noStrike" dirty="0" err="1">
                <a:solidFill>
                  <a:srgbClr val="333333"/>
                </a:solidFill>
                <a:effectLst/>
                <a:latin typeface="Helvetica Neue" panose="02000503000000020004" pitchFamily="2" charset="0"/>
              </a:rPr>
              <a:t>Bennekum</a:t>
            </a:r>
            <a:r>
              <a:rPr lang="fr-FR" sz="1000" b="0" i="1" u="none" strike="noStrike" dirty="0">
                <a:solidFill>
                  <a:srgbClr val="333333"/>
                </a:solidFill>
                <a:effectLst/>
                <a:latin typeface="Helvetica Neue" panose="02000503000000020004" pitchFamily="2" charset="0"/>
              </a:rPr>
              <a:t>, Alistair </a:t>
            </a:r>
            <a:r>
              <a:rPr lang="fr-FR" sz="1000" b="0" i="1" u="none" strike="noStrike" dirty="0" err="1">
                <a:solidFill>
                  <a:srgbClr val="333333"/>
                </a:solidFill>
                <a:effectLst/>
                <a:latin typeface="Helvetica Neue" panose="02000503000000020004" pitchFamily="2" charset="0"/>
              </a:rPr>
              <a:t>Cockburn</a:t>
            </a:r>
            <a:r>
              <a:rPr lang="fr-FR" sz="1000" b="0" i="1" u="none" strike="noStrike" dirty="0">
                <a:solidFill>
                  <a:srgbClr val="333333"/>
                </a:solidFill>
                <a:effectLst/>
                <a:latin typeface="Helvetica Neue" panose="02000503000000020004" pitchFamily="2" charset="0"/>
              </a:rPr>
              <a:t>, Ward Cunningham, Martin Fowler, </a:t>
            </a:r>
            <a:br>
              <a:rPr lang="fr-FR" sz="1000" b="0" i="1" u="none" strike="noStrike" dirty="0">
                <a:solidFill>
                  <a:srgbClr val="333333"/>
                </a:solidFill>
                <a:effectLst/>
                <a:latin typeface="Helvetica Neue" panose="02000503000000020004" pitchFamily="2" charset="0"/>
              </a:rPr>
            </a:br>
            <a:r>
              <a:rPr lang="fr-FR" sz="1000" b="0" i="1" u="none" strike="noStrike" dirty="0">
                <a:solidFill>
                  <a:srgbClr val="333333"/>
                </a:solidFill>
                <a:effectLst/>
                <a:latin typeface="Helvetica Neue" panose="02000503000000020004" pitchFamily="2" charset="0"/>
              </a:rPr>
              <a:t>James </a:t>
            </a:r>
            <a:r>
              <a:rPr lang="fr-FR" sz="1000" b="0" i="1" u="none" strike="noStrike" dirty="0" err="1">
                <a:solidFill>
                  <a:srgbClr val="333333"/>
                </a:solidFill>
                <a:effectLst/>
                <a:latin typeface="Helvetica Neue" panose="02000503000000020004" pitchFamily="2" charset="0"/>
              </a:rPr>
              <a:t>Grenning</a:t>
            </a:r>
            <a:r>
              <a:rPr lang="fr-FR" sz="1000" b="0" i="1" u="none" strike="noStrike" dirty="0">
                <a:solidFill>
                  <a:srgbClr val="333333"/>
                </a:solidFill>
                <a:effectLst/>
                <a:latin typeface="Helvetica Neue" panose="02000503000000020004" pitchFamily="2" charset="0"/>
              </a:rPr>
              <a:t>, Jim Highsmith, Andrew Hunt, Ron Jeffries, Jon Kern, Brian </a:t>
            </a:r>
            <a:r>
              <a:rPr lang="fr-FR" sz="1000" b="0" i="1" u="none" strike="noStrike" dirty="0" err="1">
                <a:solidFill>
                  <a:srgbClr val="333333"/>
                </a:solidFill>
                <a:effectLst/>
                <a:latin typeface="Helvetica Neue" panose="02000503000000020004" pitchFamily="2" charset="0"/>
              </a:rPr>
              <a:t>Marick</a:t>
            </a:r>
            <a:r>
              <a:rPr lang="fr-FR" sz="1000" b="0" i="1" u="none" strike="noStrike" dirty="0">
                <a:solidFill>
                  <a:srgbClr val="333333"/>
                </a:solidFill>
                <a:effectLst/>
                <a:latin typeface="Helvetica Neue" panose="02000503000000020004" pitchFamily="2" charset="0"/>
              </a:rPr>
              <a:t>, </a:t>
            </a:r>
            <a:br>
              <a:rPr lang="fr-FR" sz="1000" b="0" i="1" u="none" strike="noStrike" dirty="0">
                <a:solidFill>
                  <a:srgbClr val="333333"/>
                </a:solidFill>
                <a:effectLst/>
                <a:latin typeface="Helvetica Neue" panose="02000503000000020004" pitchFamily="2" charset="0"/>
              </a:rPr>
            </a:br>
            <a:r>
              <a:rPr lang="fr-FR" sz="1000" b="0" i="1" u="none" strike="noStrike" dirty="0">
                <a:solidFill>
                  <a:srgbClr val="333333"/>
                </a:solidFill>
                <a:effectLst/>
                <a:latin typeface="Helvetica Neue" panose="02000503000000020004" pitchFamily="2" charset="0"/>
              </a:rPr>
              <a:t>Robert C. Martin, Steve </a:t>
            </a:r>
            <a:r>
              <a:rPr lang="fr-FR" sz="1000" b="0" i="1" u="none" strike="noStrike" dirty="0" err="1">
                <a:solidFill>
                  <a:srgbClr val="333333"/>
                </a:solidFill>
                <a:effectLst/>
                <a:latin typeface="Helvetica Neue" panose="02000503000000020004" pitchFamily="2" charset="0"/>
              </a:rPr>
              <a:t>Mellor</a:t>
            </a:r>
            <a:r>
              <a:rPr lang="fr-FR" sz="1000" b="0" i="1" u="none" strike="noStrike" dirty="0">
                <a:solidFill>
                  <a:srgbClr val="333333"/>
                </a:solidFill>
                <a:effectLst/>
                <a:latin typeface="Helvetica Neue" panose="02000503000000020004" pitchFamily="2" charset="0"/>
              </a:rPr>
              <a:t>, Ken </a:t>
            </a:r>
            <a:r>
              <a:rPr lang="fr-FR" sz="1000" b="0" i="1" u="none" strike="noStrike" dirty="0" err="1">
                <a:solidFill>
                  <a:srgbClr val="333333"/>
                </a:solidFill>
                <a:effectLst/>
                <a:latin typeface="Helvetica Neue" panose="02000503000000020004" pitchFamily="2" charset="0"/>
              </a:rPr>
              <a:t>Schwaber</a:t>
            </a:r>
            <a:r>
              <a:rPr lang="fr-FR" sz="1000" b="0" i="1" u="none" strike="noStrike" dirty="0">
                <a:solidFill>
                  <a:srgbClr val="333333"/>
                </a:solidFill>
                <a:effectLst/>
                <a:latin typeface="Helvetica Neue" panose="02000503000000020004" pitchFamily="2" charset="0"/>
              </a:rPr>
              <a:t>, Jeff Sutherland, Dave Thomas </a:t>
            </a:r>
            <a:br>
              <a:rPr lang="fr-FR" sz="1000" b="0" i="1" u="none" strike="noStrike" dirty="0">
                <a:solidFill>
                  <a:srgbClr val="333333"/>
                </a:solidFill>
                <a:effectLst/>
                <a:latin typeface="Helvetica Neue" panose="02000503000000020004" pitchFamily="2" charset="0"/>
              </a:rPr>
            </a:br>
            <a:endParaRPr lang="fr-FR" sz="1000" b="0" i="1" u="none" strike="noStrike" dirty="0">
              <a:solidFill>
                <a:srgbClr val="333333"/>
              </a:solidFill>
              <a:effectLst/>
              <a:latin typeface="Helvetica Neue" panose="02000503000000020004" pitchFamily="2" charset="0"/>
            </a:endParaRPr>
          </a:p>
          <a:p>
            <a:pPr algn="ctr"/>
            <a:r>
              <a:rPr lang="fr-FR" sz="800" b="0" i="0" u="none" strike="noStrike" dirty="0">
                <a:solidFill>
                  <a:srgbClr val="333333"/>
                </a:solidFill>
                <a:effectLst/>
                <a:latin typeface="Helvetica Neue" panose="02000503000000020004" pitchFamily="2" charset="0"/>
              </a:rPr>
              <a:t>© 2001, les auteurs ci-dessus</a:t>
            </a:r>
            <a:br>
              <a:rPr lang="fr-FR" sz="800" b="0" i="0" u="none" strike="noStrike" dirty="0">
                <a:solidFill>
                  <a:srgbClr val="333333"/>
                </a:solidFill>
                <a:effectLst/>
                <a:latin typeface="Helvetica Neue" panose="02000503000000020004" pitchFamily="2" charset="0"/>
              </a:rPr>
            </a:br>
            <a:r>
              <a:rPr lang="fr-FR" sz="800" b="0" i="0" u="none" strike="noStrike" dirty="0">
                <a:solidFill>
                  <a:srgbClr val="333333"/>
                </a:solidFill>
                <a:effectLst/>
                <a:latin typeface="Helvetica Neue" panose="02000503000000020004" pitchFamily="2" charset="0"/>
              </a:rPr>
              <a:t>cette déclaration peut être copiée librement sous n'importe quelle forme</a:t>
            </a:r>
            <a:br>
              <a:rPr lang="fr-FR" sz="800" b="0" i="0" u="none" strike="noStrike" dirty="0">
                <a:solidFill>
                  <a:srgbClr val="333333"/>
                </a:solidFill>
                <a:effectLst/>
                <a:latin typeface="Helvetica Neue" panose="02000503000000020004" pitchFamily="2" charset="0"/>
              </a:rPr>
            </a:br>
            <a:r>
              <a:rPr lang="fr-FR" sz="800" b="0" i="0" u="none" strike="noStrike" dirty="0">
                <a:solidFill>
                  <a:srgbClr val="333333"/>
                </a:solidFill>
                <a:effectLst/>
                <a:latin typeface="Helvetica Neue" panose="02000503000000020004" pitchFamily="2" charset="0"/>
              </a:rPr>
              <a:t>mais seulement dans son entièreté jusqu'à cette mention</a:t>
            </a:r>
          </a:p>
        </p:txBody>
      </p:sp>
      <p:sp>
        <p:nvSpPr>
          <p:cNvPr id="4" name="Bulle ronde 3">
            <a:extLst>
              <a:ext uri="{FF2B5EF4-FFF2-40B4-BE49-F238E27FC236}">
                <a16:creationId xmlns:a16="http://schemas.microsoft.com/office/drawing/2014/main" id="{2F619716-6F94-FD11-282B-5B05ACA6D731}"/>
              </a:ext>
            </a:extLst>
          </p:cNvPr>
          <p:cNvSpPr/>
          <p:nvPr/>
        </p:nvSpPr>
        <p:spPr>
          <a:xfrm>
            <a:off x="6096000" y="1284657"/>
            <a:ext cx="4380707" cy="2144343"/>
          </a:xfrm>
          <a:prstGeom prst="wedgeEllipseCallout">
            <a:avLst>
              <a:gd name="adj1" fmla="val -84251"/>
              <a:gd name="adj2" fmla="val 327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On aurait pu éviter des problèmes de nos exemple si il y a eu des meilleures communications entre l’équipe et le client :</a:t>
            </a:r>
          </a:p>
          <a:p>
            <a:pPr algn="ctr"/>
            <a:r>
              <a:rPr lang="fr-FR" sz="1400" dirty="0"/>
              <a:t>plus </a:t>
            </a:r>
            <a:r>
              <a:rPr lang="fr-FR" sz="1400" b="1" u="sng" dirty="0"/>
              <a:t>souvent</a:t>
            </a:r>
            <a:r>
              <a:rPr lang="fr-FR" sz="1400" dirty="0"/>
              <a:t>, plus </a:t>
            </a:r>
            <a:r>
              <a:rPr lang="fr-FR" sz="1400" b="1" u="sng" dirty="0"/>
              <a:t>efficace</a:t>
            </a:r>
          </a:p>
          <a:p>
            <a:pPr algn="ctr"/>
            <a:r>
              <a:rPr lang="fr-FR" sz="1400" dirty="0"/>
              <a:t>et </a:t>
            </a:r>
            <a:r>
              <a:rPr lang="fr-FR" sz="1400" b="1" u="sng" dirty="0"/>
              <a:t>en personne</a:t>
            </a:r>
            <a:endParaRPr lang="fr-FR" sz="1400" dirty="0"/>
          </a:p>
        </p:txBody>
      </p:sp>
    </p:spTree>
    <p:extLst>
      <p:ext uri="{BB962C8B-B14F-4D97-AF65-F5344CB8AC3E}">
        <p14:creationId xmlns:p14="http://schemas.microsoft.com/office/powerpoint/2010/main" val="95713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B55627-414A-B148-4F1B-AFCD0D6D46F3}"/>
              </a:ext>
            </a:extLst>
          </p:cNvPr>
          <p:cNvSpPr>
            <a:spLocks noGrp="1"/>
          </p:cNvSpPr>
          <p:nvPr>
            <p:ph type="title"/>
          </p:nvPr>
        </p:nvSpPr>
        <p:spPr/>
        <p:txBody>
          <a:bodyPr/>
          <a:lstStyle/>
          <a:p>
            <a:r>
              <a:rPr lang="fr-FR" dirty="0"/>
              <a:t> « Agile </a:t>
            </a:r>
            <a:r>
              <a:rPr lang="fr-FR" dirty="0" err="1"/>
              <a:t>Manifesto</a:t>
            </a:r>
            <a:r>
              <a:rPr lang="fr-FR" dirty="0"/>
              <a:t> »</a:t>
            </a:r>
          </a:p>
        </p:txBody>
      </p:sp>
      <p:sp>
        <p:nvSpPr>
          <p:cNvPr id="3" name="Espace réservé du contenu 2">
            <a:extLst>
              <a:ext uri="{FF2B5EF4-FFF2-40B4-BE49-F238E27FC236}">
                <a16:creationId xmlns:a16="http://schemas.microsoft.com/office/drawing/2014/main" id="{2A477EF5-B955-883F-7227-9CB7AAA4EAE4}"/>
              </a:ext>
            </a:extLst>
          </p:cNvPr>
          <p:cNvSpPr>
            <a:spLocks noGrp="1"/>
          </p:cNvSpPr>
          <p:nvPr>
            <p:ph idx="1"/>
          </p:nvPr>
        </p:nvSpPr>
        <p:spPr>
          <a:xfrm>
            <a:off x="561110" y="1198606"/>
            <a:ext cx="11082593" cy="586946"/>
          </a:xfrm>
        </p:spPr>
        <p:txBody>
          <a:bodyPr/>
          <a:lstStyle/>
          <a:p>
            <a:r>
              <a:rPr lang="fr-FR" dirty="0"/>
              <a:t>AGILE est avant tout un </a:t>
            </a:r>
            <a:r>
              <a:rPr lang="fr-FR" b="1" u="sng" dirty="0"/>
              <a:t>système de valeurs</a:t>
            </a:r>
          </a:p>
        </p:txBody>
      </p:sp>
      <p:sp>
        <p:nvSpPr>
          <p:cNvPr id="6" name="ZoneTexte 5">
            <a:extLst>
              <a:ext uri="{FF2B5EF4-FFF2-40B4-BE49-F238E27FC236}">
                <a16:creationId xmlns:a16="http://schemas.microsoft.com/office/drawing/2014/main" id="{B1D7FF96-EB09-33DA-7457-E9365C6217E4}"/>
              </a:ext>
            </a:extLst>
          </p:cNvPr>
          <p:cNvSpPr txBox="1"/>
          <p:nvPr/>
        </p:nvSpPr>
        <p:spPr>
          <a:xfrm>
            <a:off x="1770611" y="1785552"/>
            <a:ext cx="8663590" cy="3724096"/>
          </a:xfrm>
          <a:prstGeom prst="rect">
            <a:avLst/>
          </a:prstGeom>
          <a:solidFill>
            <a:schemeClr val="bg1"/>
          </a:solidFill>
          <a:ln>
            <a:solidFill>
              <a:schemeClr val="accent1"/>
            </a:solidFill>
          </a:ln>
          <a:effectLst>
            <a:outerShdw blurRad="566266" sx="102000" sy="102000" algn="ctr" rotWithShape="0">
              <a:prstClr val="black">
                <a:alpha val="40000"/>
              </a:prstClr>
            </a:outerShdw>
          </a:effectLst>
        </p:spPr>
        <p:txBody>
          <a:bodyPr wrap="none" rtlCol="0">
            <a:spAutoFit/>
          </a:bodyPr>
          <a:lstStyle/>
          <a:p>
            <a:pPr algn="ctr"/>
            <a:r>
              <a:rPr lang="fr-FR" sz="1000" b="0" i="0" u="none" strike="noStrike" dirty="0">
                <a:solidFill>
                  <a:srgbClr val="333333"/>
                </a:solidFill>
                <a:effectLst/>
                <a:latin typeface="Helvetica Neue" panose="02000503000000020004" pitchFamily="2" charset="0"/>
              </a:rPr>
              <a:t>Nous découvrons de meilleures façons de développer des solutions,</a:t>
            </a:r>
            <a:br>
              <a:rPr lang="fr-FR" sz="1000" b="0" i="0" u="none" strike="noStrike" dirty="0">
                <a:solidFill>
                  <a:srgbClr val="333333"/>
                </a:solidFill>
                <a:effectLst/>
                <a:latin typeface="Helvetica Neue" panose="02000503000000020004" pitchFamily="2" charset="0"/>
              </a:rPr>
            </a:br>
            <a:r>
              <a:rPr lang="fr-FR" sz="1000" b="0" i="0" u="none" strike="noStrike" dirty="0">
                <a:solidFill>
                  <a:srgbClr val="333333"/>
                </a:solidFill>
                <a:effectLst/>
                <a:latin typeface="Helvetica Neue" panose="02000503000000020004" pitchFamily="2" charset="0"/>
              </a:rPr>
              <a:t>par notre propre pratique et en aidant les autres dans leur pratique.</a:t>
            </a:r>
            <a:br>
              <a:rPr lang="fr-FR" b="0" i="0" u="none" strike="noStrike" dirty="0">
                <a:solidFill>
                  <a:srgbClr val="333333"/>
                </a:solidFill>
                <a:effectLst/>
                <a:latin typeface="Helvetica Neue" panose="02000503000000020004" pitchFamily="2" charset="0"/>
              </a:rPr>
            </a:br>
            <a:br>
              <a:rPr lang="fr-FR" b="0" i="0" u="none" strike="noStrike" dirty="0">
                <a:solidFill>
                  <a:srgbClr val="333333"/>
                </a:solidFill>
                <a:effectLst/>
                <a:latin typeface="Helvetica Neue" panose="02000503000000020004" pitchFamily="2" charset="0"/>
              </a:rPr>
            </a:br>
            <a:r>
              <a:rPr lang="fr-FR" b="0" i="0" u="none" strike="noStrike" dirty="0">
                <a:solidFill>
                  <a:srgbClr val="333333"/>
                </a:solidFill>
                <a:effectLst/>
                <a:latin typeface="Helvetica Neue" panose="02000503000000020004" pitchFamily="2" charset="0"/>
              </a:rPr>
              <a:t>Grâce à ce travail, nous en sommes venus à valoriser :</a:t>
            </a:r>
            <a:br>
              <a:rPr lang="fr-FR" b="0" i="0" u="none" strike="noStrike" dirty="0">
                <a:solidFill>
                  <a:srgbClr val="333333"/>
                </a:solidFill>
                <a:effectLst/>
                <a:latin typeface="Helvetica Neue" panose="02000503000000020004" pitchFamily="2" charset="0"/>
              </a:rPr>
            </a:br>
            <a:endParaRPr lang="fr-FR" b="0" i="0" u="none" strike="noStrike" dirty="0">
              <a:solidFill>
                <a:srgbClr val="333333"/>
              </a:solidFill>
              <a:effectLst/>
              <a:latin typeface="Helvetica Neue" panose="02000503000000020004" pitchFamily="2" charset="0"/>
            </a:endParaRPr>
          </a:p>
          <a:p>
            <a:pPr algn="ctr"/>
            <a:r>
              <a:rPr lang="fr-FR" b="1" i="0" u="none" strike="noStrike" dirty="0">
                <a:solidFill>
                  <a:srgbClr val="333333"/>
                </a:solidFill>
                <a:effectLst/>
                <a:latin typeface="Helvetica Neue" panose="02000503000000020004" pitchFamily="2" charset="0"/>
              </a:rPr>
              <a:t>Les individus et leurs interactions</a:t>
            </a:r>
            <a:r>
              <a:rPr lang="fr-FR" b="0" i="0" u="none" strike="noStrike" dirty="0">
                <a:solidFill>
                  <a:srgbClr val="333333"/>
                </a:solidFill>
                <a:effectLst/>
                <a:latin typeface="Helvetica Neue" panose="02000503000000020004" pitchFamily="2" charset="0"/>
              </a:rPr>
              <a:t>, </a:t>
            </a:r>
            <a:r>
              <a:rPr lang="fr-FR" b="0" i="0" u="none" strike="noStrike" dirty="0">
                <a:solidFill>
                  <a:srgbClr val="777777"/>
                </a:solidFill>
                <a:effectLst/>
                <a:latin typeface="Helvetica Neue" panose="02000503000000020004" pitchFamily="2" charset="0"/>
              </a:rPr>
              <a:t>de préférence aux processus et aux outils,</a:t>
            </a:r>
            <a:br>
              <a:rPr lang="fr-FR" b="0" i="0" u="none" strike="noStrike" dirty="0">
                <a:solidFill>
                  <a:srgbClr val="333333"/>
                </a:solidFill>
                <a:effectLst/>
                <a:latin typeface="Helvetica Neue" panose="02000503000000020004" pitchFamily="2" charset="0"/>
              </a:rPr>
            </a:br>
            <a:r>
              <a:rPr lang="fr-FR" b="1" i="0" u="none" strike="noStrike" dirty="0">
                <a:solidFill>
                  <a:srgbClr val="333333"/>
                </a:solidFill>
                <a:effectLst/>
                <a:latin typeface="Helvetica Neue" panose="02000503000000020004" pitchFamily="2" charset="0"/>
              </a:rPr>
              <a:t>Des solutions opérationnelles, </a:t>
            </a:r>
            <a:r>
              <a:rPr lang="fr-FR" b="0" i="0" u="none" strike="noStrike" dirty="0">
                <a:solidFill>
                  <a:srgbClr val="777777"/>
                </a:solidFill>
                <a:effectLst/>
                <a:latin typeface="Helvetica Neue" panose="02000503000000020004" pitchFamily="2" charset="0"/>
              </a:rPr>
              <a:t>de préférence à une documentation exhaustive,</a:t>
            </a:r>
            <a:br>
              <a:rPr lang="fr-FR" b="0" i="0" u="none" strike="noStrike" dirty="0">
                <a:solidFill>
                  <a:srgbClr val="333333"/>
                </a:solidFill>
                <a:effectLst/>
                <a:latin typeface="Helvetica Neue" panose="02000503000000020004" pitchFamily="2" charset="0"/>
              </a:rPr>
            </a:br>
            <a:r>
              <a:rPr lang="fr-FR" b="1" i="0" u="none" strike="noStrike" dirty="0">
                <a:solidFill>
                  <a:srgbClr val="333333"/>
                </a:solidFill>
                <a:effectLst/>
                <a:latin typeface="Helvetica Neue" panose="02000503000000020004" pitchFamily="2" charset="0"/>
              </a:rPr>
              <a:t>La collaboration avec les clients</a:t>
            </a:r>
            <a:r>
              <a:rPr lang="fr-FR" b="0" i="0" u="none" strike="noStrike" dirty="0">
                <a:solidFill>
                  <a:srgbClr val="333333"/>
                </a:solidFill>
                <a:effectLst/>
                <a:latin typeface="Helvetica Neue" panose="02000503000000020004" pitchFamily="2" charset="0"/>
              </a:rPr>
              <a:t>, </a:t>
            </a:r>
            <a:r>
              <a:rPr lang="fr-FR" b="0" i="0" u="none" strike="noStrike" dirty="0">
                <a:solidFill>
                  <a:srgbClr val="777777"/>
                </a:solidFill>
                <a:effectLst/>
                <a:latin typeface="Helvetica Neue" panose="02000503000000020004" pitchFamily="2" charset="0"/>
              </a:rPr>
              <a:t>de préférence aux négociations contractuelles,</a:t>
            </a:r>
            <a:br>
              <a:rPr lang="fr-FR" b="0" i="0" u="none" strike="noStrike" dirty="0">
                <a:solidFill>
                  <a:srgbClr val="333333"/>
                </a:solidFill>
                <a:effectLst/>
                <a:latin typeface="Helvetica Neue" panose="02000503000000020004" pitchFamily="2" charset="0"/>
              </a:rPr>
            </a:br>
            <a:r>
              <a:rPr lang="fr-FR" b="1" i="0" u="none" strike="noStrike" dirty="0">
                <a:solidFill>
                  <a:srgbClr val="333333"/>
                </a:solidFill>
                <a:effectLst/>
                <a:latin typeface="Helvetica Neue" panose="02000503000000020004" pitchFamily="2" charset="0"/>
              </a:rPr>
              <a:t>La réponse au changement</a:t>
            </a:r>
            <a:r>
              <a:rPr lang="fr-FR" b="0" i="0" u="none" strike="noStrike" dirty="0">
                <a:solidFill>
                  <a:srgbClr val="333333"/>
                </a:solidFill>
                <a:effectLst/>
                <a:latin typeface="Helvetica Neue" panose="02000503000000020004" pitchFamily="2" charset="0"/>
              </a:rPr>
              <a:t>, </a:t>
            </a:r>
            <a:r>
              <a:rPr lang="fr-FR" b="0" i="0" u="none" strike="noStrike" dirty="0">
                <a:solidFill>
                  <a:srgbClr val="777777"/>
                </a:solidFill>
                <a:effectLst/>
                <a:latin typeface="Helvetica Neue" panose="02000503000000020004" pitchFamily="2" charset="0"/>
              </a:rPr>
              <a:t>de préférence au respect d’un plan.</a:t>
            </a:r>
            <a:br>
              <a:rPr lang="fr-FR" b="0" i="0" u="none" strike="noStrike" dirty="0">
                <a:solidFill>
                  <a:srgbClr val="333333"/>
                </a:solidFill>
                <a:effectLst/>
                <a:latin typeface="Helvetica Neue" panose="02000503000000020004" pitchFamily="2" charset="0"/>
              </a:rPr>
            </a:br>
            <a:endParaRPr lang="fr-FR" b="0" i="0" u="none" strike="noStrike" dirty="0">
              <a:solidFill>
                <a:srgbClr val="333333"/>
              </a:solidFill>
              <a:effectLst/>
              <a:latin typeface="Helvetica Neue" panose="02000503000000020004" pitchFamily="2" charset="0"/>
            </a:endParaRPr>
          </a:p>
          <a:p>
            <a:pPr algn="ctr"/>
            <a:br>
              <a:rPr lang="fr-FR" dirty="0"/>
            </a:br>
            <a:r>
              <a:rPr lang="fr-FR" b="0" i="0" u="none" strike="noStrike" dirty="0">
                <a:solidFill>
                  <a:srgbClr val="333333"/>
                </a:solidFill>
                <a:effectLst/>
                <a:latin typeface="Helvetica Neue" panose="02000503000000020004" pitchFamily="2" charset="0"/>
              </a:rPr>
              <a:t>Précisément, même si les éléments à droite ont de la valeur, </a:t>
            </a:r>
            <a:br>
              <a:rPr lang="fr-FR" b="0" i="0" u="none" strike="noStrike" dirty="0">
                <a:solidFill>
                  <a:srgbClr val="333333"/>
                </a:solidFill>
                <a:effectLst/>
                <a:latin typeface="Helvetica Neue" panose="02000503000000020004" pitchFamily="2" charset="0"/>
              </a:rPr>
            </a:br>
            <a:r>
              <a:rPr lang="fr-FR" b="0" i="0" u="sng" strike="noStrike" dirty="0">
                <a:solidFill>
                  <a:srgbClr val="333333"/>
                </a:solidFill>
                <a:effectLst/>
                <a:latin typeface="Helvetica Neue" panose="02000503000000020004" pitchFamily="2" charset="0"/>
              </a:rPr>
              <a:t>nous reconnaissons davantage de valeur dans les éléments à gauche</a:t>
            </a:r>
            <a:r>
              <a:rPr lang="fr-FR" b="0" i="0" u="none" strike="noStrike" dirty="0">
                <a:solidFill>
                  <a:srgbClr val="333333"/>
                </a:solidFill>
                <a:effectLst/>
                <a:latin typeface="Helvetica Neue" panose="02000503000000020004" pitchFamily="2" charset="0"/>
              </a:rPr>
              <a:t>.</a:t>
            </a:r>
          </a:p>
          <a:p>
            <a:r>
              <a:rPr lang="fr-FR" dirty="0"/>
              <a:t> </a:t>
            </a:r>
          </a:p>
        </p:txBody>
      </p:sp>
      <p:sp>
        <p:nvSpPr>
          <p:cNvPr id="8" name="ZoneTexte 7">
            <a:extLst>
              <a:ext uri="{FF2B5EF4-FFF2-40B4-BE49-F238E27FC236}">
                <a16:creationId xmlns:a16="http://schemas.microsoft.com/office/drawing/2014/main" id="{F14FF79B-C6A6-49F1-AB80-18FE43F8804A}"/>
              </a:ext>
            </a:extLst>
          </p:cNvPr>
          <p:cNvSpPr txBox="1"/>
          <p:nvPr/>
        </p:nvSpPr>
        <p:spPr>
          <a:xfrm>
            <a:off x="3048743" y="5659394"/>
            <a:ext cx="6107326" cy="1077218"/>
          </a:xfrm>
          <a:prstGeom prst="rect">
            <a:avLst/>
          </a:prstGeom>
          <a:noFill/>
          <a:effectLst>
            <a:outerShdw blurRad="63500" sx="102000" sy="102000" algn="ctr" rotWithShape="0">
              <a:prstClr val="black">
                <a:alpha val="40000"/>
              </a:prstClr>
            </a:outerShdw>
          </a:effectLst>
        </p:spPr>
        <p:txBody>
          <a:bodyPr wrap="square">
            <a:spAutoFit/>
          </a:bodyPr>
          <a:lstStyle/>
          <a:p>
            <a:pPr algn="ctr"/>
            <a:r>
              <a:rPr lang="fr-FR" sz="1000" b="0" i="1" u="none" strike="noStrike" dirty="0">
                <a:solidFill>
                  <a:srgbClr val="333333"/>
                </a:solidFill>
                <a:effectLst/>
                <a:latin typeface="Helvetica Neue" panose="02000503000000020004" pitchFamily="2" charset="0"/>
              </a:rPr>
              <a:t>Kent Beck, Mike </a:t>
            </a:r>
            <a:r>
              <a:rPr lang="fr-FR" sz="1000" b="0" i="1" u="none" strike="noStrike" dirty="0" err="1">
                <a:solidFill>
                  <a:srgbClr val="333333"/>
                </a:solidFill>
                <a:effectLst/>
                <a:latin typeface="Helvetica Neue" panose="02000503000000020004" pitchFamily="2" charset="0"/>
              </a:rPr>
              <a:t>Beedle</a:t>
            </a:r>
            <a:r>
              <a:rPr lang="fr-FR" sz="1000" b="0" i="1" u="none" strike="noStrike" dirty="0">
                <a:solidFill>
                  <a:srgbClr val="333333"/>
                </a:solidFill>
                <a:effectLst/>
                <a:latin typeface="Helvetica Neue" panose="02000503000000020004" pitchFamily="2" charset="0"/>
              </a:rPr>
              <a:t>, Arie van </a:t>
            </a:r>
            <a:r>
              <a:rPr lang="fr-FR" sz="1000" b="0" i="1" u="none" strike="noStrike" dirty="0" err="1">
                <a:solidFill>
                  <a:srgbClr val="333333"/>
                </a:solidFill>
                <a:effectLst/>
                <a:latin typeface="Helvetica Neue" panose="02000503000000020004" pitchFamily="2" charset="0"/>
              </a:rPr>
              <a:t>Bennekum</a:t>
            </a:r>
            <a:r>
              <a:rPr lang="fr-FR" sz="1000" b="0" i="1" u="none" strike="noStrike" dirty="0">
                <a:solidFill>
                  <a:srgbClr val="333333"/>
                </a:solidFill>
                <a:effectLst/>
                <a:latin typeface="Helvetica Neue" panose="02000503000000020004" pitchFamily="2" charset="0"/>
              </a:rPr>
              <a:t>, Alistair </a:t>
            </a:r>
            <a:r>
              <a:rPr lang="fr-FR" sz="1000" b="0" i="1" u="none" strike="noStrike" dirty="0" err="1">
                <a:solidFill>
                  <a:srgbClr val="333333"/>
                </a:solidFill>
                <a:effectLst/>
                <a:latin typeface="Helvetica Neue" panose="02000503000000020004" pitchFamily="2" charset="0"/>
              </a:rPr>
              <a:t>Cockburn</a:t>
            </a:r>
            <a:r>
              <a:rPr lang="fr-FR" sz="1000" b="0" i="1" u="none" strike="noStrike" dirty="0">
                <a:solidFill>
                  <a:srgbClr val="333333"/>
                </a:solidFill>
                <a:effectLst/>
                <a:latin typeface="Helvetica Neue" panose="02000503000000020004" pitchFamily="2" charset="0"/>
              </a:rPr>
              <a:t>, Ward Cunningham, Martin Fowler, </a:t>
            </a:r>
            <a:br>
              <a:rPr lang="fr-FR" sz="1000" b="0" i="1" u="none" strike="noStrike" dirty="0">
                <a:solidFill>
                  <a:srgbClr val="333333"/>
                </a:solidFill>
                <a:effectLst/>
                <a:latin typeface="Helvetica Neue" panose="02000503000000020004" pitchFamily="2" charset="0"/>
              </a:rPr>
            </a:br>
            <a:r>
              <a:rPr lang="fr-FR" sz="1000" b="0" i="1" u="none" strike="noStrike" dirty="0">
                <a:solidFill>
                  <a:srgbClr val="333333"/>
                </a:solidFill>
                <a:effectLst/>
                <a:latin typeface="Helvetica Neue" panose="02000503000000020004" pitchFamily="2" charset="0"/>
              </a:rPr>
              <a:t>James </a:t>
            </a:r>
            <a:r>
              <a:rPr lang="fr-FR" sz="1000" b="0" i="1" u="none" strike="noStrike" dirty="0" err="1">
                <a:solidFill>
                  <a:srgbClr val="333333"/>
                </a:solidFill>
                <a:effectLst/>
                <a:latin typeface="Helvetica Neue" panose="02000503000000020004" pitchFamily="2" charset="0"/>
              </a:rPr>
              <a:t>Grenning</a:t>
            </a:r>
            <a:r>
              <a:rPr lang="fr-FR" sz="1000" b="0" i="1" u="none" strike="noStrike" dirty="0">
                <a:solidFill>
                  <a:srgbClr val="333333"/>
                </a:solidFill>
                <a:effectLst/>
                <a:latin typeface="Helvetica Neue" panose="02000503000000020004" pitchFamily="2" charset="0"/>
              </a:rPr>
              <a:t>, Jim Highsmith, Andrew Hunt, Ron Jeffries, Jon Kern, Brian </a:t>
            </a:r>
            <a:r>
              <a:rPr lang="fr-FR" sz="1000" b="0" i="1" u="none" strike="noStrike" dirty="0" err="1">
                <a:solidFill>
                  <a:srgbClr val="333333"/>
                </a:solidFill>
                <a:effectLst/>
                <a:latin typeface="Helvetica Neue" panose="02000503000000020004" pitchFamily="2" charset="0"/>
              </a:rPr>
              <a:t>Marick</a:t>
            </a:r>
            <a:r>
              <a:rPr lang="fr-FR" sz="1000" b="0" i="1" u="none" strike="noStrike" dirty="0">
                <a:solidFill>
                  <a:srgbClr val="333333"/>
                </a:solidFill>
                <a:effectLst/>
                <a:latin typeface="Helvetica Neue" panose="02000503000000020004" pitchFamily="2" charset="0"/>
              </a:rPr>
              <a:t>, </a:t>
            </a:r>
            <a:br>
              <a:rPr lang="fr-FR" sz="1000" b="0" i="1" u="none" strike="noStrike" dirty="0">
                <a:solidFill>
                  <a:srgbClr val="333333"/>
                </a:solidFill>
                <a:effectLst/>
                <a:latin typeface="Helvetica Neue" panose="02000503000000020004" pitchFamily="2" charset="0"/>
              </a:rPr>
            </a:br>
            <a:r>
              <a:rPr lang="fr-FR" sz="1000" b="0" i="1" u="none" strike="noStrike" dirty="0">
                <a:solidFill>
                  <a:srgbClr val="333333"/>
                </a:solidFill>
                <a:effectLst/>
                <a:latin typeface="Helvetica Neue" panose="02000503000000020004" pitchFamily="2" charset="0"/>
              </a:rPr>
              <a:t>Robert C. Martin, Steve </a:t>
            </a:r>
            <a:r>
              <a:rPr lang="fr-FR" sz="1000" b="0" i="1" u="none" strike="noStrike" dirty="0" err="1">
                <a:solidFill>
                  <a:srgbClr val="333333"/>
                </a:solidFill>
                <a:effectLst/>
                <a:latin typeface="Helvetica Neue" panose="02000503000000020004" pitchFamily="2" charset="0"/>
              </a:rPr>
              <a:t>Mellor</a:t>
            </a:r>
            <a:r>
              <a:rPr lang="fr-FR" sz="1000" b="0" i="1" u="none" strike="noStrike" dirty="0">
                <a:solidFill>
                  <a:srgbClr val="333333"/>
                </a:solidFill>
                <a:effectLst/>
                <a:latin typeface="Helvetica Neue" panose="02000503000000020004" pitchFamily="2" charset="0"/>
              </a:rPr>
              <a:t>, Ken </a:t>
            </a:r>
            <a:r>
              <a:rPr lang="fr-FR" sz="1000" b="0" i="1" u="none" strike="noStrike" dirty="0" err="1">
                <a:solidFill>
                  <a:srgbClr val="333333"/>
                </a:solidFill>
                <a:effectLst/>
                <a:latin typeface="Helvetica Neue" panose="02000503000000020004" pitchFamily="2" charset="0"/>
              </a:rPr>
              <a:t>Schwaber</a:t>
            </a:r>
            <a:r>
              <a:rPr lang="fr-FR" sz="1000" b="0" i="1" u="none" strike="noStrike" dirty="0">
                <a:solidFill>
                  <a:srgbClr val="333333"/>
                </a:solidFill>
                <a:effectLst/>
                <a:latin typeface="Helvetica Neue" panose="02000503000000020004" pitchFamily="2" charset="0"/>
              </a:rPr>
              <a:t>, Jeff Sutherland, Dave Thomas </a:t>
            </a:r>
            <a:br>
              <a:rPr lang="fr-FR" sz="1000" b="0" i="1" u="none" strike="noStrike" dirty="0">
                <a:solidFill>
                  <a:srgbClr val="333333"/>
                </a:solidFill>
                <a:effectLst/>
                <a:latin typeface="Helvetica Neue" panose="02000503000000020004" pitchFamily="2" charset="0"/>
              </a:rPr>
            </a:br>
            <a:endParaRPr lang="fr-FR" sz="1000" b="0" i="1" u="none" strike="noStrike" dirty="0">
              <a:solidFill>
                <a:srgbClr val="333333"/>
              </a:solidFill>
              <a:effectLst/>
              <a:latin typeface="Helvetica Neue" panose="02000503000000020004" pitchFamily="2" charset="0"/>
            </a:endParaRPr>
          </a:p>
          <a:p>
            <a:pPr algn="ctr"/>
            <a:r>
              <a:rPr lang="fr-FR" sz="800" b="0" i="0" u="none" strike="noStrike" dirty="0">
                <a:solidFill>
                  <a:srgbClr val="333333"/>
                </a:solidFill>
                <a:effectLst/>
                <a:latin typeface="Helvetica Neue" panose="02000503000000020004" pitchFamily="2" charset="0"/>
              </a:rPr>
              <a:t>© 2001, les auteurs ci-dessus</a:t>
            </a:r>
            <a:br>
              <a:rPr lang="fr-FR" sz="800" b="0" i="0" u="none" strike="noStrike" dirty="0">
                <a:solidFill>
                  <a:srgbClr val="333333"/>
                </a:solidFill>
                <a:effectLst/>
                <a:latin typeface="Helvetica Neue" panose="02000503000000020004" pitchFamily="2" charset="0"/>
              </a:rPr>
            </a:br>
            <a:r>
              <a:rPr lang="fr-FR" sz="800" b="0" i="0" u="none" strike="noStrike" dirty="0">
                <a:solidFill>
                  <a:srgbClr val="333333"/>
                </a:solidFill>
                <a:effectLst/>
                <a:latin typeface="Helvetica Neue" panose="02000503000000020004" pitchFamily="2" charset="0"/>
              </a:rPr>
              <a:t>cette déclaration peut être copiée librement sous n'importe quelle forme</a:t>
            </a:r>
            <a:br>
              <a:rPr lang="fr-FR" sz="800" b="0" i="0" u="none" strike="noStrike" dirty="0">
                <a:solidFill>
                  <a:srgbClr val="333333"/>
                </a:solidFill>
                <a:effectLst/>
                <a:latin typeface="Helvetica Neue" panose="02000503000000020004" pitchFamily="2" charset="0"/>
              </a:rPr>
            </a:br>
            <a:r>
              <a:rPr lang="fr-FR" sz="800" b="0" i="0" u="none" strike="noStrike" dirty="0">
                <a:solidFill>
                  <a:srgbClr val="333333"/>
                </a:solidFill>
                <a:effectLst/>
                <a:latin typeface="Helvetica Neue" panose="02000503000000020004" pitchFamily="2" charset="0"/>
              </a:rPr>
              <a:t>mais seulement dans son entièreté jusqu'à cette mention</a:t>
            </a:r>
          </a:p>
        </p:txBody>
      </p:sp>
      <p:sp>
        <p:nvSpPr>
          <p:cNvPr id="4" name="Bulle ronde 3">
            <a:extLst>
              <a:ext uri="{FF2B5EF4-FFF2-40B4-BE49-F238E27FC236}">
                <a16:creationId xmlns:a16="http://schemas.microsoft.com/office/drawing/2014/main" id="{2F619716-6F94-FD11-282B-5B05ACA6D731}"/>
              </a:ext>
            </a:extLst>
          </p:cNvPr>
          <p:cNvSpPr/>
          <p:nvPr/>
        </p:nvSpPr>
        <p:spPr>
          <a:xfrm>
            <a:off x="6507480" y="3133052"/>
            <a:ext cx="4380707" cy="2144343"/>
          </a:xfrm>
          <a:prstGeom prst="wedgeEllipseCallout">
            <a:avLst>
              <a:gd name="adj1" fmla="val -77393"/>
              <a:gd name="adj2" fmla="val -367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Si on avait montré au fur et à mesure notre team lead et ou client, on aurait pu détecter plus tôt des problèmes.</a:t>
            </a:r>
          </a:p>
        </p:txBody>
      </p:sp>
    </p:spTree>
    <p:extLst>
      <p:ext uri="{BB962C8B-B14F-4D97-AF65-F5344CB8AC3E}">
        <p14:creationId xmlns:p14="http://schemas.microsoft.com/office/powerpoint/2010/main" val="2767841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B55627-414A-B148-4F1B-AFCD0D6D46F3}"/>
              </a:ext>
            </a:extLst>
          </p:cNvPr>
          <p:cNvSpPr>
            <a:spLocks noGrp="1"/>
          </p:cNvSpPr>
          <p:nvPr>
            <p:ph type="title"/>
          </p:nvPr>
        </p:nvSpPr>
        <p:spPr/>
        <p:txBody>
          <a:bodyPr/>
          <a:lstStyle/>
          <a:p>
            <a:r>
              <a:rPr lang="fr-FR" dirty="0"/>
              <a:t> « Agile </a:t>
            </a:r>
            <a:r>
              <a:rPr lang="fr-FR" dirty="0" err="1"/>
              <a:t>Manifesto</a:t>
            </a:r>
            <a:r>
              <a:rPr lang="fr-FR" dirty="0"/>
              <a:t> »</a:t>
            </a:r>
          </a:p>
        </p:txBody>
      </p:sp>
      <p:sp>
        <p:nvSpPr>
          <p:cNvPr id="3" name="Espace réservé du contenu 2">
            <a:extLst>
              <a:ext uri="{FF2B5EF4-FFF2-40B4-BE49-F238E27FC236}">
                <a16:creationId xmlns:a16="http://schemas.microsoft.com/office/drawing/2014/main" id="{2A477EF5-B955-883F-7227-9CB7AAA4EAE4}"/>
              </a:ext>
            </a:extLst>
          </p:cNvPr>
          <p:cNvSpPr>
            <a:spLocks noGrp="1"/>
          </p:cNvSpPr>
          <p:nvPr>
            <p:ph idx="1"/>
          </p:nvPr>
        </p:nvSpPr>
        <p:spPr>
          <a:xfrm>
            <a:off x="561110" y="1198606"/>
            <a:ext cx="11082593" cy="586946"/>
          </a:xfrm>
        </p:spPr>
        <p:txBody>
          <a:bodyPr/>
          <a:lstStyle/>
          <a:p>
            <a:r>
              <a:rPr lang="fr-FR" dirty="0"/>
              <a:t>AGILE est avant tout un </a:t>
            </a:r>
            <a:r>
              <a:rPr lang="fr-FR" b="1" u="sng" dirty="0"/>
              <a:t>système de valeurs</a:t>
            </a:r>
          </a:p>
        </p:txBody>
      </p:sp>
      <p:sp>
        <p:nvSpPr>
          <p:cNvPr id="6" name="ZoneTexte 5">
            <a:extLst>
              <a:ext uri="{FF2B5EF4-FFF2-40B4-BE49-F238E27FC236}">
                <a16:creationId xmlns:a16="http://schemas.microsoft.com/office/drawing/2014/main" id="{B1D7FF96-EB09-33DA-7457-E9365C6217E4}"/>
              </a:ext>
            </a:extLst>
          </p:cNvPr>
          <p:cNvSpPr txBox="1"/>
          <p:nvPr/>
        </p:nvSpPr>
        <p:spPr>
          <a:xfrm>
            <a:off x="1770611" y="1785552"/>
            <a:ext cx="8663590" cy="3724096"/>
          </a:xfrm>
          <a:prstGeom prst="rect">
            <a:avLst/>
          </a:prstGeom>
          <a:solidFill>
            <a:schemeClr val="bg1"/>
          </a:solidFill>
          <a:ln>
            <a:solidFill>
              <a:schemeClr val="accent1"/>
            </a:solidFill>
          </a:ln>
          <a:effectLst>
            <a:outerShdw blurRad="566266" sx="102000" sy="102000" algn="ctr" rotWithShape="0">
              <a:prstClr val="black">
                <a:alpha val="40000"/>
              </a:prstClr>
            </a:outerShdw>
          </a:effectLst>
        </p:spPr>
        <p:txBody>
          <a:bodyPr wrap="none" rtlCol="0">
            <a:spAutoFit/>
          </a:bodyPr>
          <a:lstStyle/>
          <a:p>
            <a:pPr algn="ctr"/>
            <a:r>
              <a:rPr lang="fr-FR" sz="1000" b="0" i="0" u="none" strike="noStrike" dirty="0">
                <a:solidFill>
                  <a:srgbClr val="333333"/>
                </a:solidFill>
                <a:effectLst/>
                <a:latin typeface="Helvetica Neue" panose="02000503000000020004" pitchFamily="2" charset="0"/>
              </a:rPr>
              <a:t>Nous découvrons de meilleures façons de développer des solutions,</a:t>
            </a:r>
            <a:br>
              <a:rPr lang="fr-FR" sz="1000" b="0" i="0" u="none" strike="noStrike" dirty="0">
                <a:solidFill>
                  <a:srgbClr val="333333"/>
                </a:solidFill>
                <a:effectLst/>
                <a:latin typeface="Helvetica Neue" panose="02000503000000020004" pitchFamily="2" charset="0"/>
              </a:rPr>
            </a:br>
            <a:r>
              <a:rPr lang="fr-FR" sz="1000" b="0" i="0" u="none" strike="noStrike" dirty="0">
                <a:solidFill>
                  <a:srgbClr val="333333"/>
                </a:solidFill>
                <a:effectLst/>
                <a:latin typeface="Helvetica Neue" panose="02000503000000020004" pitchFamily="2" charset="0"/>
              </a:rPr>
              <a:t>par notre propre pratique et en aidant les autres dans leur pratique.</a:t>
            </a:r>
            <a:br>
              <a:rPr lang="fr-FR" b="0" i="0" u="none" strike="noStrike" dirty="0">
                <a:solidFill>
                  <a:srgbClr val="333333"/>
                </a:solidFill>
                <a:effectLst/>
                <a:latin typeface="Helvetica Neue" panose="02000503000000020004" pitchFamily="2" charset="0"/>
              </a:rPr>
            </a:br>
            <a:br>
              <a:rPr lang="fr-FR" b="0" i="0" u="none" strike="noStrike" dirty="0">
                <a:solidFill>
                  <a:srgbClr val="333333"/>
                </a:solidFill>
                <a:effectLst/>
                <a:latin typeface="Helvetica Neue" panose="02000503000000020004" pitchFamily="2" charset="0"/>
              </a:rPr>
            </a:br>
            <a:r>
              <a:rPr lang="fr-FR" b="0" i="0" u="none" strike="noStrike" dirty="0">
                <a:solidFill>
                  <a:srgbClr val="333333"/>
                </a:solidFill>
                <a:effectLst/>
                <a:latin typeface="Helvetica Neue" panose="02000503000000020004" pitchFamily="2" charset="0"/>
              </a:rPr>
              <a:t>Grâce à ce travail, nous en sommes venus à valoriser :</a:t>
            </a:r>
            <a:br>
              <a:rPr lang="fr-FR" b="0" i="0" u="none" strike="noStrike" dirty="0">
                <a:solidFill>
                  <a:srgbClr val="333333"/>
                </a:solidFill>
                <a:effectLst/>
                <a:latin typeface="Helvetica Neue" panose="02000503000000020004" pitchFamily="2" charset="0"/>
              </a:rPr>
            </a:br>
            <a:endParaRPr lang="fr-FR" b="0" i="0" u="none" strike="noStrike" dirty="0">
              <a:solidFill>
                <a:srgbClr val="333333"/>
              </a:solidFill>
              <a:effectLst/>
              <a:latin typeface="Helvetica Neue" panose="02000503000000020004" pitchFamily="2" charset="0"/>
            </a:endParaRPr>
          </a:p>
          <a:p>
            <a:pPr algn="ctr"/>
            <a:r>
              <a:rPr lang="fr-FR" b="1" i="0" u="none" strike="noStrike" dirty="0">
                <a:solidFill>
                  <a:srgbClr val="333333"/>
                </a:solidFill>
                <a:effectLst/>
                <a:latin typeface="Helvetica Neue" panose="02000503000000020004" pitchFamily="2" charset="0"/>
              </a:rPr>
              <a:t>Les individus et leurs interactions</a:t>
            </a:r>
            <a:r>
              <a:rPr lang="fr-FR" b="0" i="0" u="none" strike="noStrike" dirty="0">
                <a:solidFill>
                  <a:srgbClr val="333333"/>
                </a:solidFill>
                <a:effectLst/>
                <a:latin typeface="Helvetica Neue" panose="02000503000000020004" pitchFamily="2" charset="0"/>
              </a:rPr>
              <a:t>, </a:t>
            </a:r>
            <a:r>
              <a:rPr lang="fr-FR" b="0" i="0" u="none" strike="noStrike" dirty="0">
                <a:solidFill>
                  <a:srgbClr val="777777"/>
                </a:solidFill>
                <a:effectLst/>
                <a:latin typeface="Helvetica Neue" panose="02000503000000020004" pitchFamily="2" charset="0"/>
              </a:rPr>
              <a:t>de préférence aux processus et aux outils,</a:t>
            </a:r>
            <a:br>
              <a:rPr lang="fr-FR" b="0" i="0" u="none" strike="noStrike" dirty="0">
                <a:solidFill>
                  <a:srgbClr val="333333"/>
                </a:solidFill>
                <a:effectLst/>
                <a:latin typeface="Helvetica Neue" panose="02000503000000020004" pitchFamily="2" charset="0"/>
              </a:rPr>
            </a:br>
            <a:r>
              <a:rPr lang="fr-FR" b="1" i="0" u="none" strike="noStrike" dirty="0">
                <a:solidFill>
                  <a:srgbClr val="333333"/>
                </a:solidFill>
                <a:effectLst/>
                <a:latin typeface="Helvetica Neue" panose="02000503000000020004" pitchFamily="2" charset="0"/>
              </a:rPr>
              <a:t>Des solutions opérationnelles, </a:t>
            </a:r>
            <a:r>
              <a:rPr lang="fr-FR" b="0" i="0" u="none" strike="noStrike" dirty="0">
                <a:solidFill>
                  <a:srgbClr val="777777"/>
                </a:solidFill>
                <a:effectLst/>
                <a:latin typeface="Helvetica Neue" panose="02000503000000020004" pitchFamily="2" charset="0"/>
              </a:rPr>
              <a:t>de préférence à une documentation exhaustive,</a:t>
            </a:r>
            <a:br>
              <a:rPr lang="fr-FR" b="0" i="0" u="none" strike="noStrike" dirty="0">
                <a:solidFill>
                  <a:srgbClr val="333333"/>
                </a:solidFill>
                <a:effectLst/>
                <a:latin typeface="Helvetica Neue" panose="02000503000000020004" pitchFamily="2" charset="0"/>
              </a:rPr>
            </a:br>
            <a:r>
              <a:rPr lang="fr-FR" b="1" i="0" u="none" strike="noStrike" dirty="0">
                <a:solidFill>
                  <a:srgbClr val="333333"/>
                </a:solidFill>
                <a:effectLst/>
                <a:latin typeface="Helvetica Neue" panose="02000503000000020004" pitchFamily="2" charset="0"/>
              </a:rPr>
              <a:t>La collaboration avec les clients</a:t>
            </a:r>
            <a:r>
              <a:rPr lang="fr-FR" b="0" i="0" u="none" strike="noStrike" dirty="0">
                <a:solidFill>
                  <a:srgbClr val="333333"/>
                </a:solidFill>
                <a:effectLst/>
                <a:latin typeface="Helvetica Neue" panose="02000503000000020004" pitchFamily="2" charset="0"/>
              </a:rPr>
              <a:t>, </a:t>
            </a:r>
            <a:r>
              <a:rPr lang="fr-FR" b="0" i="0" u="none" strike="noStrike" dirty="0">
                <a:solidFill>
                  <a:srgbClr val="777777"/>
                </a:solidFill>
                <a:effectLst/>
                <a:latin typeface="Helvetica Neue" panose="02000503000000020004" pitchFamily="2" charset="0"/>
              </a:rPr>
              <a:t>de préférence aux négociations contractuelles,</a:t>
            </a:r>
            <a:br>
              <a:rPr lang="fr-FR" b="0" i="0" u="none" strike="noStrike" dirty="0">
                <a:solidFill>
                  <a:srgbClr val="333333"/>
                </a:solidFill>
                <a:effectLst/>
                <a:latin typeface="Helvetica Neue" panose="02000503000000020004" pitchFamily="2" charset="0"/>
              </a:rPr>
            </a:br>
            <a:r>
              <a:rPr lang="fr-FR" b="1" i="0" u="none" strike="noStrike" dirty="0">
                <a:solidFill>
                  <a:srgbClr val="333333"/>
                </a:solidFill>
                <a:effectLst/>
                <a:latin typeface="Helvetica Neue" panose="02000503000000020004" pitchFamily="2" charset="0"/>
              </a:rPr>
              <a:t>La réponse au changement</a:t>
            </a:r>
            <a:r>
              <a:rPr lang="fr-FR" b="0" i="0" u="none" strike="noStrike" dirty="0">
                <a:solidFill>
                  <a:srgbClr val="333333"/>
                </a:solidFill>
                <a:effectLst/>
                <a:latin typeface="Helvetica Neue" panose="02000503000000020004" pitchFamily="2" charset="0"/>
              </a:rPr>
              <a:t>, </a:t>
            </a:r>
            <a:r>
              <a:rPr lang="fr-FR" b="0" i="0" u="none" strike="noStrike" dirty="0">
                <a:solidFill>
                  <a:srgbClr val="777777"/>
                </a:solidFill>
                <a:effectLst/>
                <a:latin typeface="Helvetica Neue" panose="02000503000000020004" pitchFamily="2" charset="0"/>
              </a:rPr>
              <a:t>de préférence au respect d’un plan.</a:t>
            </a:r>
            <a:br>
              <a:rPr lang="fr-FR" b="0" i="0" u="none" strike="noStrike" dirty="0">
                <a:solidFill>
                  <a:srgbClr val="333333"/>
                </a:solidFill>
                <a:effectLst/>
                <a:latin typeface="Helvetica Neue" panose="02000503000000020004" pitchFamily="2" charset="0"/>
              </a:rPr>
            </a:br>
            <a:endParaRPr lang="fr-FR" b="0" i="0" u="none" strike="noStrike" dirty="0">
              <a:solidFill>
                <a:srgbClr val="333333"/>
              </a:solidFill>
              <a:effectLst/>
              <a:latin typeface="Helvetica Neue" panose="02000503000000020004" pitchFamily="2" charset="0"/>
            </a:endParaRPr>
          </a:p>
          <a:p>
            <a:pPr algn="ctr"/>
            <a:br>
              <a:rPr lang="fr-FR" dirty="0"/>
            </a:br>
            <a:r>
              <a:rPr lang="fr-FR" b="0" i="0" u="none" strike="noStrike" dirty="0">
                <a:solidFill>
                  <a:srgbClr val="333333"/>
                </a:solidFill>
                <a:effectLst/>
                <a:latin typeface="Helvetica Neue" panose="02000503000000020004" pitchFamily="2" charset="0"/>
              </a:rPr>
              <a:t>Précisément, même si les éléments à droite ont de la valeur, </a:t>
            </a:r>
            <a:br>
              <a:rPr lang="fr-FR" b="0" i="0" u="none" strike="noStrike" dirty="0">
                <a:solidFill>
                  <a:srgbClr val="333333"/>
                </a:solidFill>
                <a:effectLst/>
                <a:latin typeface="Helvetica Neue" panose="02000503000000020004" pitchFamily="2" charset="0"/>
              </a:rPr>
            </a:br>
            <a:r>
              <a:rPr lang="fr-FR" b="0" i="0" u="sng" strike="noStrike" dirty="0">
                <a:solidFill>
                  <a:srgbClr val="333333"/>
                </a:solidFill>
                <a:effectLst/>
                <a:latin typeface="Helvetica Neue" panose="02000503000000020004" pitchFamily="2" charset="0"/>
              </a:rPr>
              <a:t>nous reconnaissons davantage de valeur dans les éléments à gauche</a:t>
            </a:r>
            <a:r>
              <a:rPr lang="fr-FR" b="0" i="0" u="none" strike="noStrike" dirty="0">
                <a:solidFill>
                  <a:srgbClr val="333333"/>
                </a:solidFill>
                <a:effectLst/>
                <a:latin typeface="Helvetica Neue" panose="02000503000000020004" pitchFamily="2" charset="0"/>
              </a:rPr>
              <a:t>.</a:t>
            </a:r>
          </a:p>
          <a:p>
            <a:r>
              <a:rPr lang="fr-FR" dirty="0"/>
              <a:t> </a:t>
            </a:r>
          </a:p>
        </p:txBody>
      </p:sp>
      <p:sp>
        <p:nvSpPr>
          <p:cNvPr id="8" name="ZoneTexte 7">
            <a:extLst>
              <a:ext uri="{FF2B5EF4-FFF2-40B4-BE49-F238E27FC236}">
                <a16:creationId xmlns:a16="http://schemas.microsoft.com/office/drawing/2014/main" id="{F14FF79B-C6A6-49F1-AB80-18FE43F8804A}"/>
              </a:ext>
            </a:extLst>
          </p:cNvPr>
          <p:cNvSpPr txBox="1"/>
          <p:nvPr/>
        </p:nvSpPr>
        <p:spPr>
          <a:xfrm>
            <a:off x="3048743" y="5659394"/>
            <a:ext cx="6107326" cy="1077218"/>
          </a:xfrm>
          <a:prstGeom prst="rect">
            <a:avLst/>
          </a:prstGeom>
          <a:noFill/>
          <a:effectLst>
            <a:outerShdw blurRad="63500" sx="102000" sy="102000" algn="ctr" rotWithShape="0">
              <a:prstClr val="black">
                <a:alpha val="40000"/>
              </a:prstClr>
            </a:outerShdw>
          </a:effectLst>
        </p:spPr>
        <p:txBody>
          <a:bodyPr wrap="square">
            <a:spAutoFit/>
          </a:bodyPr>
          <a:lstStyle/>
          <a:p>
            <a:pPr algn="ctr"/>
            <a:r>
              <a:rPr lang="fr-FR" sz="1000" b="0" i="1" u="none" strike="noStrike" dirty="0">
                <a:solidFill>
                  <a:srgbClr val="333333"/>
                </a:solidFill>
                <a:effectLst/>
                <a:latin typeface="Helvetica Neue" panose="02000503000000020004" pitchFamily="2" charset="0"/>
              </a:rPr>
              <a:t>Kent Beck, Mike </a:t>
            </a:r>
            <a:r>
              <a:rPr lang="fr-FR" sz="1000" b="0" i="1" u="none" strike="noStrike" dirty="0" err="1">
                <a:solidFill>
                  <a:srgbClr val="333333"/>
                </a:solidFill>
                <a:effectLst/>
                <a:latin typeface="Helvetica Neue" panose="02000503000000020004" pitchFamily="2" charset="0"/>
              </a:rPr>
              <a:t>Beedle</a:t>
            </a:r>
            <a:r>
              <a:rPr lang="fr-FR" sz="1000" b="0" i="1" u="none" strike="noStrike" dirty="0">
                <a:solidFill>
                  <a:srgbClr val="333333"/>
                </a:solidFill>
                <a:effectLst/>
                <a:latin typeface="Helvetica Neue" panose="02000503000000020004" pitchFamily="2" charset="0"/>
              </a:rPr>
              <a:t>, Arie van </a:t>
            </a:r>
            <a:r>
              <a:rPr lang="fr-FR" sz="1000" b="0" i="1" u="none" strike="noStrike" dirty="0" err="1">
                <a:solidFill>
                  <a:srgbClr val="333333"/>
                </a:solidFill>
                <a:effectLst/>
                <a:latin typeface="Helvetica Neue" panose="02000503000000020004" pitchFamily="2" charset="0"/>
              </a:rPr>
              <a:t>Bennekum</a:t>
            </a:r>
            <a:r>
              <a:rPr lang="fr-FR" sz="1000" b="0" i="1" u="none" strike="noStrike" dirty="0">
                <a:solidFill>
                  <a:srgbClr val="333333"/>
                </a:solidFill>
                <a:effectLst/>
                <a:latin typeface="Helvetica Neue" panose="02000503000000020004" pitchFamily="2" charset="0"/>
              </a:rPr>
              <a:t>, Alistair </a:t>
            </a:r>
            <a:r>
              <a:rPr lang="fr-FR" sz="1000" b="0" i="1" u="none" strike="noStrike" dirty="0" err="1">
                <a:solidFill>
                  <a:srgbClr val="333333"/>
                </a:solidFill>
                <a:effectLst/>
                <a:latin typeface="Helvetica Neue" panose="02000503000000020004" pitchFamily="2" charset="0"/>
              </a:rPr>
              <a:t>Cockburn</a:t>
            </a:r>
            <a:r>
              <a:rPr lang="fr-FR" sz="1000" b="0" i="1" u="none" strike="noStrike" dirty="0">
                <a:solidFill>
                  <a:srgbClr val="333333"/>
                </a:solidFill>
                <a:effectLst/>
                <a:latin typeface="Helvetica Neue" panose="02000503000000020004" pitchFamily="2" charset="0"/>
              </a:rPr>
              <a:t>, Ward Cunningham, Martin Fowler, </a:t>
            </a:r>
            <a:br>
              <a:rPr lang="fr-FR" sz="1000" b="0" i="1" u="none" strike="noStrike" dirty="0">
                <a:solidFill>
                  <a:srgbClr val="333333"/>
                </a:solidFill>
                <a:effectLst/>
                <a:latin typeface="Helvetica Neue" panose="02000503000000020004" pitchFamily="2" charset="0"/>
              </a:rPr>
            </a:br>
            <a:r>
              <a:rPr lang="fr-FR" sz="1000" b="0" i="1" u="none" strike="noStrike" dirty="0">
                <a:solidFill>
                  <a:srgbClr val="333333"/>
                </a:solidFill>
                <a:effectLst/>
                <a:latin typeface="Helvetica Neue" panose="02000503000000020004" pitchFamily="2" charset="0"/>
              </a:rPr>
              <a:t>James </a:t>
            </a:r>
            <a:r>
              <a:rPr lang="fr-FR" sz="1000" b="0" i="1" u="none" strike="noStrike" dirty="0" err="1">
                <a:solidFill>
                  <a:srgbClr val="333333"/>
                </a:solidFill>
                <a:effectLst/>
                <a:latin typeface="Helvetica Neue" panose="02000503000000020004" pitchFamily="2" charset="0"/>
              </a:rPr>
              <a:t>Grenning</a:t>
            </a:r>
            <a:r>
              <a:rPr lang="fr-FR" sz="1000" b="0" i="1" u="none" strike="noStrike" dirty="0">
                <a:solidFill>
                  <a:srgbClr val="333333"/>
                </a:solidFill>
                <a:effectLst/>
                <a:latin typeface="Helvetica Neue" panose="02000503000000020004" pitchFamily="2" charset="0"/>
              </a:rPr>
              <a:t>, Jim Highsmith, Andrew Hunt, Ron Jeffries, Jon Kern, Brian </a:t>
            </a:r>
            <a:r>
              <a:rPr lang="fr-FR" sz="1000" b="0" i="1" u="none" strike="noStrike" dirty="0" err="1">
                <a:solidFill>
                  <a:srgbClr val="333333"/>
                </a:solidFill>
                <a:effectLst/>
                <a:latin typeface="Helvetica Neue" panose="02000503000000020004" pitchFamily="2" charset="0"/>
              </a:rPr>
              <a:t>Marick</a:t>
            </a:r>
            <a:r>
              <a:rPr lang="fr-FR" sz="1000" b="0" i="1" u="none" strike="noStrike" dirty="0">
                <a:solidFill>
                  <a:srgbClr val="333333"/>
                </a:solidFill>
                <a:effectLst/>
                <a:latin typeface="Helvetica Neue" panose="02000503000000020004" pitchFamily="2" charset="0"/>
              </a:rPr>
              <a:t>, </a:t>
            </a:r>
            <a:br>
              <a:rPr lang="fr-FR" sz="1000" b="0" i="1" u="none" strike="noStrike" dirty="0">
                <a:solidFill>
                  <a:srgbClr val="333333"/>
                </a:solidFill>
                <a:effectLst/>
                <a:latin typeface="Helvetica Neue" panose="02000503000000020004" pitchFamily="2" charset="0"/>
              </a:rPr>
            </a:br>
            <a:r>
              <a:rPr lang="fr-FR" sz="1000" b="0" i="1" u="none" strike="noStrike" dirty="0">
                <a:solidFill>
                  <a:srgbClr val="333333"/>
                </a:solidFill>
                <a:effectLst/>
                <a:latin typeface="Helvetica Neue" panose="02000503000000020004" pitchFamily="2" charset="0"/>
              </a:rPr>
              <a:t>Robert C. Martin, Steve </a:t>
            </a:r>
            <a:r>
              <a:rPr lang="fr-FR" sz="1000" b="0" i="1" u="none" strike="noStrike" dirty="0" err="1">
                <a:solidFill>
                  <a:srgbClr val="333333"/>
                </a:solidFill>
                <a:effectLst/>
                <a:latin typeface="Helvetica Neue" panose="02000503000000020004" pitchFamily="2" charset="0"/>
              </a:rPr>
              <a:t>Mellor</a:t>
            </a:r>
            <a:r>
              <a:rPr lang="fr-FR" sz="1000" b="0" i="1" u="none" strike="noStrike" dirty="0">
                <a:solidFill>
                  <a:srgbClr val="333333"/>
                </a:solidFill>
                <a:effectLst/>
                <a:latin typeface="Helvetica Neue" panose="02000503000000020004" pitchFamily="2" charset="0"/>
              </a:rPr>
              <a:t>, Ken </a:t>
            </a:r>
            <a:r>
              <a:rPr lang="fr-FR" sz="1000" b="0" i="1" u="none" strike="noStrike" dirty="0" err="1">
                <a:solidFill>
                  <a:srgbClr val="333333"/>
                </a:solidFill>
                <a:effectLst/>
                <a:latin typeface="Helvetica Neue" panose="02000503000000020004" pitchFamily="2" charset="0"/>
              </a:rPr>
              <a:t>Schwaber</a:t>
            </a:r>
            <a:r>
              <a:rPr lang="fr-FR" sz="1000" b="0" i="1" u="none" strike="noStrike" dirty="0">
                <a:solidFill>
                  <a:srgbClr val="333333"/>
                </a:solidFill>
                <a:effectLst/>
                <a:latin typeface="Helvetica Neue" panose="02000503000000020004" pitchFamily="2" charset="0"/>
              </a:rPr>
              <a:t>, Jeff Sutherland, Dave Thomas </a:t>
            </a:r>
            <a:br>
              <a:rPr lang="fr-FR" sz="1000" b="0" i="1" u="none" strike="noStrike" dirty="0">
                <a:solidFill>
                  <a:srgbClr val="333333"/>
                </a:solidFill>
                <a:effectLst/>
                <a:latin typeface="Helvetica Neue" panose="02000503000000020004" pitchFamily="2" charset="0"/>
              </a:rPr>
            </a:br>
            <a:endParaRPr lang="fr-FR" sz="1000" b="0" i="1" u="none" strike="noStrike" dirty="0">
              <a:solidFill>
                <a:srgbClr val="333333"/>
              </a:solidFill>
              <a:effectLst/>
              <a:latin typeface="Helvetica Neue" panose="02000503000000020004" pitchFamily="2" charset="0"/>
            </a:endParaRPr>
          </a:p>
          <a:p>
            <a:pPr algn="ctr"/>
            <a:r>
              <a:rPr lang="fr-FR" sz="800" b="0" i="0" u="none" strike="noStrike" dirty="0">
                <a:solidFill>
                  <a:srgbClr val="333333"/>
                </a:solidFill>
                <a:effectLst/>
                <a:latin typeface="Helvetica Neue" panose="02000503000000020004" pitchFamily="2" charset="0"/>
              </a:rPr>
              <a:t>© 2001, les auteurs ci-dessus</a:t>
            </a:r>
            <a:br>
              <a:rPr lang="fr-FR" sz="800" b="0" i="0" u="none" strike="noStrike" dirty="0">
                <a:solidFill>
                  <a:srgbClr val="333333"/>
                </a:solidFill>
                <a:effectLst/>
                <a:latin typeface="Helvetica Neue" panose="02000503000000020004" pitchFamily="2" charset="0"/>
              </a:rPr>
            </a:br>
            <a:r>
              <a:rPr lang="fr-FR" sz="800" b="0" i="0" u="none" strike="noStrike" dirty="0">
                <a:solidFill>
                  <a:srgbClr val="333333"/>
                </a:solidFill>
                <a:effectLst/>
                <a:latin typeface="Helvetica Neue" panose="02000503000000020004" pitchFamily="2" charset="0"/>
              </a:rPr>
              <a:t>cette déclaration peut être copiée librement sous n'importe quelle forme</a:t>
            </a:r>
            <a:br>
              <a:rPr lang="fr-FR" sz="800" b="0" i="0" u="none" strike="noStrike" dirty="0">
                <a:solidFill>
                  <a:srgbClr val="333333"/>
                </a:solidFill>
                <a:effectLst/>
                <a:latin typeface="Helvetica Neue" panose="02000503000000020004" pitchFamily="2" charset="0"/>
              </a:rPr>
            </a:br>
            <a:r>
              <a:rPr lang="fr-FR" sz="800" b="0" i="0" u="none" strike="noStrike" dirty="0">
                <a:solidFill>
                  <a:srgbClr val="333333"/>
                </a:solidFill>
                <a:effectLst/>
                <a:latin typeface="Helvetica Neue" panose="02000503000000020004" pitchFamily="2" charset="0"/>
              </a:rPr>
              <a:t>mais seulement dans son entièreté jusqu'à cette mention</a:t>
            </a:r>
          </a:p>
        </p:txBody>
      </p:sp>
      <p:sp>
        <p:nvSpPr>
          <p:cNvPr id="4" name="Bulle ronde 3">
            <a:extLst>
              <a:ext uri="{FF2B5EF4-FFF2-40B4-BE49-F238E27FC236}">
                <a16:creationId xmlns:a16="http://schemas.microsoft.com/office/drawing/2014/main" id="{2F619716-6F94-FD11-282B-5B05ACA6D731}"/>
              </a:ext>
            </a:extLst>
          </p:cNvPr>
          <p:cNvSpPr/>
          <p:nvPr/>
        </p:nvSpPr>
        <p:spPr>
          <a:xfrm>
            <a:off x="6840582" y="1635806"/>
            <a:ext cx="4380707" cy="2144343"/>
          </a:xfrm>
          <a:prstGeom prst="wedgeEllipseCallout">
            <a:avLst>
              <a:gd name="adj1" fmla="val -81866"/>
              <a:gd name="adj2" fmla="val 439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Collaboration régulière, des retours clients, l’agilité de changer le projet avec des besoins.</a:t>
            </a:r>
          </a:p>
          <a:p>
            <a:pPr algn="ctr"/>
            <a:endParaRPr lang="fr-FR" sz="1400" dirty="0"/>
          </a:p>
          <a:p>
            <a:pPr algn="ctr"/>
            <a:r>
              <a:rPr lang="fr-FR" sz="1400" dirty="0"/>
              <a:t>Adhérer à un contrat ou imposer de la rigidité assure des mauvais résultats</a:t>
            </a:r>
          </a:p>
        </p:txBody>
      </p:sp>
    </p:spTree>
    <p:extLst>
      <p:ext uri="{BB962C8B-B14F-4D97-AF65-F5344CB8AC3E}">
        <p14:creationId xmlns:p14="http://schemas.microsoft.com/office/powerpoint/2010/main" val="416752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3EF061-241F-67E3-EDA5-1380B9D3A867}"/>
              </a:ext>
            </a:extLst>
          </p:cNvPr>
          <p:cNvSpPr>
            <a:spLocks noGrp="1"/>
          </p:cNvSpPr>
          <p:nvPr>
            <p:ph type="title"/>
          </p:nvPr>
        </p:nvSpPr>
        <p:spPr/>
        <p:txBody>
          <a:bodyPr/>
          <a:lstStyle/>
          <a:p>
            <a:r>
              <a:rPr lang="fr-FR" dirty="0"/>
              <a:t>Pour moi, la qualité est …</a:t>
            </a:r>
          </a:p>
        </p:txBody>
      </p:sp>
      <p:sp>
        <p:nvSpPr>
          <p:cNvPr id="3" name="Espace réservé du texte 2">
            <a:extLst>
              <a:ext uri="{FF2B5EF4-FFF2-40B4-BE49-F238E27FC236}">
                <a16:creationId xmlns:a16="http://schemas.microsoft.com/office/drawing/2014/main" id="{A72CB515-2C97-B773-6183-351C749ECEC5}"/>
              </a:ext>
            </a:extLst>
          </p:cNvPr>
          <p:cNvSpPr>
            <a:spLocks noGrp="1"/>
          </p:cNvSpPr>
          <p:nvPr>
            <p:ph type="body" sz="half" idx="2"/>
          </p:nvPr>
        </p:nvSpPr>
        <p:spPr/>
        <p:txBody>
          <a:bodyPr/>
          <a:lstStyle/>
          <a:p>
            <a:pPr algn="ctr"/>
            <a:r>
              <a:rPr lang="fr-FR" dirty="0"/>
              <a:t>Avez-vous déjà livré un produit ? Vos clients étaient contents ? Il s’est passé quoi ?</a:t>
            </a:r>
          </a:p>
        </p:txBody>
      </p:sp>
      <p:sp>
        <p:nvSpPr>
          <p:cNvPr id="4" name="Espace réservé du texte 3">
            <a:extLst>
              <a:ext uri="{FF2B5EF4-FFF2-40B4-BE49-F238E27FC236}">
                <a16:creationId xmlns:a16="http://schemas.microsoft.com/office/drawing/2014/main" id="{3CAA982B-A535-C07F-FE7D-F404C31F1A75}"/>
              </a:ext>
            </a:extLst>
          </p:cNvPr>
          <p:cNvSpPr>
            <a:spLocks noGrp="1"/>
          </p:cNvSpPr>
          <p:nvPr>
            <p:ph type="body" sz="half" idx="13"/>
          </p:nvPr>
        </p:nvSpPr>
        <p:spPr/>
        <p:txBody>
          <a:bodyPr/>
          <a:lstStyle/>
          <a:p>
            <a:pPr algn="ctr"/>
            <a:r>
              <a:rPr lang="fr-FR" dirty="0"/>
              <a:t>Racontez moi votre avis…</a:t>
            </a:r>
          </a:p>
        </p:txBody>
      </p:sp>
    </p:spTree>
    <p:extLst>
      <p:ext uri="{BB962C8B-B14F-4D97-AF65-F5344CB8AC3E}">
        <p14:creationId xmlns:p14="http://schemas.microsoft.com/office/powerpoint/2010/main" val="2458418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B55627-414A-B148-4F1B-AFCD0D6D46F3}"/>
              </a:ext>
            </a:extLst>
          </p:cNvPr>
          <p:cNvSpPr>
            <a:spLocks noGrp="1"/>
          </p:cNvSpPr>
          <p:nvPr>
            <p:ph type="title"/>
          </p:nvPr>
        </p:nvSpPr>
        <p:spPr/>
        <p:txBody>
          <a:bodyPr/>
          <a:lstStyle/>
          <a:p>
            <a:r>
              <a:rPr lang="fr-FR" dirty="0"/>
              <a:t> « Agile </a:t>
            </a:r>
            <a:r>
              <a:rPr lang="fr-FR" dirty="0" err="1"/>
              <a:t>Manifesto</a:t>
            </a:r>
            <a:r>
              <a:rPr lang="fr-FR" dirty="0"/>
              <a:t> »</a:t>
            </a:r>
          </a:p>
        </p:txBody>
      </p:sp>
      <p:sp>
        <p:nvSpPr>
          <p:cNvPr id="3" name="Espace réservé du contenu 2">
            <a:extLst>
              <a:ext uri="{FF2B5EF4-FFF2-40B4-BE49-F238E27FC236}">
                <a16:creationId xmlns:a16="http://schemas.microsoft.com/office/drawing/2014/main" id="{2A477EF5-B955-883F-7227-9CB7AAA4EAE4}"/>
              </a:ext>
            </a:extLst>
          </p:cNvPr>
          <p:cNvSpPr>
            <a:spLocks noGrp="1"/>
          </p:cNvSpPr>
          <p:nvPr>
            <p:ph idx="1"/>
          </p:nvPr>
        </p:nvSpPr>
        <p:spPr>
          <a:xfrm>
            <a:off x="561110" y="1198606"/>
            <a:ext cx="11082593" cy="586946"/>
          </a:xfrm>
        </p:spPr>
        <p:txBody>
          <a:bodyPr/>
          <a:lstStyle/>
          <a:p>
            <a:r>
              <a:rPr lang="fr-FR" dirty="0"/>
              <a:t>AGILE est avant tout un </a:t>
            </a:r>
            <a:r>
              <a:rPr lang="fr-FR" b="1" u="sng" dirty="0"/>
              <a:t>système de valeurs</a:t>
            </a:r>
          </a:p>
        </p:txBody>
      </p:sp>
      <p:sp>
        <p:nvSpPr>
          <p:cNvPr id="6" name="ZoneTexte 5">
            <a:extLst>
              <a:ext uri="{FF2B5EF4-FFF2-40B4-BE49-F238E27FC236}">
                <a16:creationId xmlns:a16="http://schemas.microsoft.com/office/drawing/2014/main" id="{B1D7FF96-EB09-33DA-7457-E9365C6217E4}"/>
              </a:ext>
            </a:extLst>
          </p:cNvPr>
          <p:cNvSpPr txBox="1"/>
          <p:nvPr/>
        </p:nvSpPr>
        <p:spPr>
          <a:xfrm>
            <a:off x="1770611" y="1785552"/>
            <a:ext cx="8663590" cy="3724096"/>
          </a:xfrm>
          <a:prstGeom prst="rect">
            <a:avLst/>
          </a:prstGeom>
          <a:solidFill>
            <a:schemeClr val="bg1"/>
          </a:solidFill>
          <a:ln>
            <a:solidFill>
              <a:schemeClr val="accent1"/>
            </a:solidFill>
          </a:ln>
          <a:effectLst>
            <a:outerShdw blurRad="566266" sx="102000" sy="102000" algn="ctr" rotWithShape="0">
              <a:prstClr val="black">
                <a:alpha val="40000"/>
              </a:prstClr>
            </a:outerShdw>
          </a:effectLst>
        </p:spPr>
        <p:txBody>
          <a:bodyPr wrap="none" rtlCol="0">
            <a:spAutoFit/>
          </a:bodyPr>
          <a:lstStyle/>
          <a:p>
            <a:pPr algn="ctr"/>
            <a:r>
              <a:rPr lang="fr-FR" sz="1000" b="0" i="0" u="none" strike="noStrike" dirty="0">
                <a:solidFill>
                  <a:srgbClr val="333333"/>
                </a:solidFill>
                <a:effectLst/>
                <a:latin typeface="Helvetica Neue" panose="02000503000000020004" pitchFamily="2" charset="0"/>
              </a:rPr>
              <a:t>Nous découvrons de meilleures façons de développer des solutions,</a:t>
            </a:r>
            <a:br>
              <a:rPr lang="fr-FR" sz="1000" b="0" i="0" u="none" strike="noStrike" dirty="0">
                <a:solidFill>
                  <a:srgbClr val="333333"/>
                </a:solidFill>
                <a:effectLst/>
                <a:latin typeface="Helvetica Neue" panose="02000503000000020004" pitchFamily="2" charset="0"/>
              </a:rPr>
            </a:br>
            <a:r>
              <a:rPr lang="fr-FR" sz="1000" b="0" i="0" u="none" strike="noStrike" dirty="0">
                <a:solidFill>
                  <a:srgbClr val="333333"/>
                </a:solidFill>
                <a:effectLst/>
                <a:latin typeface="Helvetica Neue" panose="02000503000000020004" pitchFamily="2" charset="0"/>
              </a:rPr>
              <a:t>par notre propre pratique et en aidant les autres dans leur pratique.</a:t>
            </a:r>
            <a:br>
              <a:rPr lang="fr-FR" b="0" i="0" u="none" strike="noStrike" dirty="0">
                <a:solidFill>
                  <a:srgbClr val="333333"/>
                </a:solidFill>
                <a:effectLst/>
                <a:latin typeface="Helvetica Neue" panose="02000503000000020004" pitchFamily="2" charset="0"/>
              </a:rPr>
            </a:br>
            <a:br>
              <a:rPr lang="fr-FR" b="0" i="0" u="none" strike="noStrike" dirty="0">
                <a:solidFill>
                  <a:srgbClr val="333333"/>
                </a:solidFill>
                <a:effectLst/>
                <a:latin typeface="Helvetica Neue" panose="02000503000000020004" pitchFamily="2" charset="0"/>
              </a:rPr>
            </a:br>
            <a:r>
              <a:rPr lang="fr-FR" b="0" i="0" u="none" strike="noStrike" dirty="0">
                <a:solidFill>
                  <a:srgbClr val="333333"/>
                </a:solidFill>
                <a:effectLst/>
                <a:latin typeface="Helvetica Neue" panose="02000503000000020004" pitchFamily="2" charset="0"/>
              </a:rPr>
              <a:t>Grâce à ce travail, nous en sommes venus à valoriser :</a:t>
            </a:r>
            <a:br>
              <a:rPr lang="fr-FR" b="0" i="0" u="none" strike="noStrike" dirty="0">
                <a:solidFill>
                  <a:srgbClr val="333333"/>
                </a:solidFill>
                <a:effectLst/>
                <a:latin typeface="Helvetica Neue" panose="02000503000000020004" pitchFamily="2" charset="0"/>
              </a:rPr>
            </a:br>
            <a:endParaRPr lang="fr-FR" b="0" i="0" u="none" strike="noStrike" dirty="0">
              <a:solidFill>
                <a:srgbClr val="333333"/>
              </a:solidFill>
              <a:effectLst/>
              <a:latin typeface="Helvetica Neue" panose="02000503000000020004" pitchFamily="2" charset="0"/>
            </a:endParaRPr>
          </a:p>
          <a:p>
            <a:pPr algn="ctr"/>
            <a:r>
              <a:rPr lang="fr-FR" b="1" i="0" u="none" strike="noStrike" dirty="0">
                <a:solidFill>
                  <a:srgbClr val="333333"/>
                </a:solidFill>
                <a:effectLst/>
                <a:latin typeface="Helvetica Neue" panose="02000503000000020004" pitchFamily="2" charset="0"/>
              </a:rPr>
              <a:t>Les individus et leurs interactions</a:t>
            </a:r>
            <a:r>
              <a:rPr lang="fr-FR" b="0" i="0" u="none" strike="noStrike" dirty="0">
                <a:solidFill>
                  <a:srgbClr val="333333"/>
                </a:solidFill>
                <a:effectLst/>
                <a:latin typeface="Helvetica Neue" panose="02000503000000020004" pitchFamily="2" charset="0"/>
              </a:rPr>
              <a:t>, </a:t>
            </a:r>
            <a:r>
              <a:rPr lang="fr-FR" b="0" i="0" u="none" strike="noStrike" dirty="0">
                <a:solidFill>
                  <a:srgbClr val="777777"/>
                </a:solidFill>
                <a:effectLst/>
                <a:latin typeface="Helvetica Neue" panose="02000503000000020004" pitchFamily="2" charset="0"/>
              </a:rPr>
              <a:t>de préférence aux processus et aux outils,</a:t>
            </a:r>
            <a:br>
              <a:rPr lang="fr-FR" b="0" i="0" u="none" strike="noStrike" dirty="0">
                <a:solidFill>
                  <a:srgbClr val="333333"/>
                </a:solidFill>
                <a:effectLst/>
                <a:latin typeface="Helvetica Neue" panose="02000503000000020004" pitchFamily="2" charset="0"/>
              </a:rPr>
            </a:br>
            <a:r>
              <a:rPr lang="fr-FR" b="1" i="0" u="none" strike="noStrike" dirty="0">
                <a:solidFill>
                  <a:srgbClr val="333333"/>
                </a:solidFill>
                <a:effectLst/>
                <a:latin typeface="Helvetica Neue" panose="02000503000000020004" pitchFamily="2" charset="0"/>
              </a:rPr>
              <a:t>Des solutions opérationnelles, </a:t>
            </a:r>
            <a:r>
              <a:rPr lang="fr-FR" b="0" i="0" u="none" strike="noStrike" dirty="0">
                <a:solidFill>
                  <a:srgbClr val="777777"/>
                </a:solidFill>
                <a:effectLst/>
                <a:latin typeface="Helvetica Neue" panose="02000503000000020004" pitchFamily="2" charset="0"/>
              </a:rPr>
              <a:t>de préférence à une documentation exhaustive,</a:t>
            </a:r>
            <a:br>
              <a:rPr lang="fr-FR" b="0" i="0" u="none" strike="noStrike" dirty="0">
                <a:solidFill>
                  <a:srgbClr val="333333"/>
                </a:solidFill>
                <a:effectLst/>
                <a:latin typeface="Helvetica Neue" panose="02000503000000020004" pitchFamily="2" charset="0"/>
              </a:rPr>
            </a:br>
            <a:r>
              <a:rPr lang="fr-FR" b="1" i="0" u="none" strike="noStrike" dirty="0">
                <a:solidFill>
                  <a:srgbClr val="333333"/>
                </a:solidFill>
                <a:effectLst/>
                <a:latin typeface="Helvetica Neue" panose="02000503000000020004" pitchFamily="2" charset="0"/>
              </a:rPr>
              <a:t>La collaboration avec les clients</a:t>
            </a:r>
            <a:r>
              <a:rPr lang="fr-FR" b="0" i="0" u="none" strike="noStrike" dirty="0">
                <a:solidFill>
                  <a:srgbClr val="333333"/>
                </a:solidFill>
                <a:effectLst/>
                <a:latin typeface="Helvetica Neue" panose="02000503000000020004" pitchFamily="2" charset="0"/>
              </a:rPr>
              <a:t>, </a:t>
            </a:r>
            <a:r>
              <a:rPr lang="fr-FR" b="0" i="0" u="none" strike="noStrike" dirty="0">
                <a:solidFill>
                  <a:srgbClr val="777777"/>
                </a:solidFill>
                <a:effectLst/>
                <a:latin typeface="Helvetica Neue" panose="02000503000000020004" pitchFamily="2" charset="0"/>
              </a:rPr>
              <a:t>de préférence aux négociations contractuelles,</a:t>
            </a:r>
            <a:br>
              <a:rPr lang="fr-FR" b="0" i="0" u="none" strike="noStrike" dirty="0">
                <a:solidFill>
                  <a:srgbClr val="333333"/>
                </a:solidFill>
                <a:effectLst/>
                <a:latin typeface="Helvetica Neue" panose="02000503000000020004" pitchFamily="2" charset="0"/>
              </a:rPr>
            </a:br>
            <a:r>
              <a:rPr lang="fr-FR" b="1" i="0" u="none" strike="noStrike" dirty="0">
                <a:solidFill>
                  <a:srgbClr val="333333"/>
                </a:solidFill>
                <a:effectLst/>
                <a:latin typeface="Helvetica Neue" panose="02000503000000020004" pitchFamily="2" charset="0"/>
              </a:rPr>
              <a:t>La réponse au changement</a:t>
            </a:r>
            <a:r>
              <a:rPr lang="fr-FR" b="0" i="0" u="none" strike="noStrike" dirty="0">
                <a:solidFill>
                  <a:srgbClr val="333333"/>
                </a:solidFill>
                <a:effectLst/>
                <a:latin typeface="Helvetica Neue" panose="02000503000000020004" pitchFamily="2" charset="0"/>
              </a:rPr>
              <a:t>, </a:t>
            </a:r>
            <a:r>
              <a:rPr lang="fr-FR" b="0" i="0" u="none" strike="noStrike" dirty="0">
                <a:solidFill>
                  <a:srgbClr val="777777"/>
                </a:solidFill>
                <a:effectLst/>
                <a:latin typeface="Helvetica Neue" panose="02000503000000020004" pitchFamily="2" charset="0"/>
              </a:rPr>
              <a:t>de préférence au respect d’un plan.</a:t>
            </a:r>
            <a:br>
              <a:rPr lang="fr-FR" b="0" i="0" u="none" strike="noStrike" dirty="0">
                <a:solidFill>
                  <a:srgbClr val="333333"/>
                </a:solidFill>
                <a:effectLst/>
                <a:latin typeface="Helvetica Neue" panose="02000503000000020004" pitchFamily="2" charset="0"/>
              </a:rPr>
            </a:br>
            <a:endParaRPr lang="fr-FR" b="0" i="0" u="none" strike="noStrike" dirty="0">
              <a:solidFill>
                <a:srgbClr val="333333"/>
              </a:solidFill>
              <a:effectLst/>
              <a:latin typeface="Helvetica Neue" panose="02000503000000020004" pitchFamily="2" charset="0"/>
            </a:endParaRPr>
          </a:p>
          <a:p>
            <a:pPr algn="ctr"/>
            <a:br>
              <a:rPr lang="fr-FR" dirty="0"/>
            </a:br>
            <a:r>
              <a:rPr lang="fr-FR" b="0" i="0" u="none" strike="noStrike" dirty="0">
                <a:solidFill>
                  <a:srgbClr val="333333"/>
                </a:solidFill>
                <a:effectLst/>
                <a:latin typeface="Helvetica Neue" panose="02000503000000020004" pitchFamily="2" charset="0"/>
              </a:rPr>
              <a:t>Précisément, même si les éléments à droite ont de la valeur, </a:t>
            </a:r>
            <a:br>
              <a:rPr lang="fr-FR" b="0" i="0" u="none" strike="noStrike" dirty="0">
                <a:solidFill>
                  <a:srgbClr val="333333"/>
                </a:solidFill>
                <a:effectLst/>
                <a:latin typeface="Helvetica Neue" panose="02000503000000020004" pitchFamily="2" charset="0"/>
              </a:rPr>
            </a:br>
            <a:r>
              <a:rPr lang="fr-FR" b="0" i="0" u="sng" strike="noStrike" dirty="0">
                <a:solidFill>
                  <a:srgbClr val="333333"/>
                </a:solidFill>
                <a:effectLst/>
                <a:latin typeface="Helvetica Neue" panose="02000503000000020004" pitchFamily="2" charset="0"/>
              </a:rPr>
              <a:t>nous reconnaissons davantage de valeur dans les éléments à gauche</a:t>
            </a:r>
            <a:r>
              <a:rPr lang="fr-FR" b="0" i="0" u="none" strike="noStrike" dirty="0">
                <a:solidFill>
                  <a:srgbClr val="333333"/>
                </a:solidFill>
                <a:effectLst/>
                <a:latin typeface="Helvetica Neue" panose="02000503000000020004" pitchFamily="2" charset="0"/>
              </a:rPr>
              <a:t>.</a:t>
            </a:r>
          </a:p>
          <a:p>
            <a:r>
              <a:rPr lang="fr-FR" dirty="0"/>
              <a:t> </a:t>
            </a:r>
          </a:p>
        </p:txBody>
      </p:sp>
      <p:sp>
        <p:nvSpPr>
          <p:cNvPr id="8" name="ZoneTexte 7">
            <a:extLst>
              <a:ext uri="{FF2B5EF4-FFF2-40B4-BE49-F238E27FC236}">
                <a16:creationId xmlns:a16="http://schemas.microsoft.com/office/drawing/2014/main" id="{F14FF79B-C6A6-49F1-AB80-18FE43F8804A}"/>
              </a:ext>
            </a:extLst>
          </p:cNvPr>
          <p:cNvSpPr txBox="1"/>
          <p:nvPr/>
        </p:nvSpPr>
        <p:spPr>
          <a:xfrm>
            <a:off x="3048743" y="5659394"/>
            <a:ext cx="6107326" cy="1077218"/>
          </a:xfrm>
          <a:prstGeom prst="rect">
            <a:avLst/>
          </a:prstGeom>
          <a:noFill/>
          <a:effectLst>
            <a:outerShdw blurRad="63500" sx="102000" sy="102000" algn="ctr" rotWithShape="0">
              <a:prstClr val="black">
                <a:alpha val="40000"/>
              </a:prstClr>
            </a:outerShdw>
          </a:effectLst>
        </p:spPr>
        <p:txBody>
          <a:bodyPr wrap="square">
            <a:spAutoFit/>
          </a:bodyPr>
          <a:lstStyle/>
          <a:p>
            <a:pPr algn="ctr"/>
            <a:r>
              <a:rPr lang="fr-FR" sz="1000" b="0" i="1" u="none" strike="noStrike" dirty="0">
                <a:solidFill>
                  <a:srgbClr val="333333"/>
                </a:solidFill>
                <a:effectLst/>
                <a:latin typeface="Helvetica Neue" panose="02000503000000020004" pitchFamily="2" charset="0"/>
              </a:rPr>
              <a:t>Kent Beck, Mike </a:t>
            </a:r>
            <a:r>
              <a:rPr lang="fr-FR" sz="1000" b="0" i="1" u="none" strike="noStrike" dirty="0" err="1">
                <a:solidFill>
                  <a:srgbClr val="333333"/>
                </a:solidFill>
                <a:effectLst/>
                <a:latin typeface="Helvetica Neue" panose="02000503000000020004" pitchFamily="2" charset="0"/>
              </a:rPr>
              <a:t>Beedle</a:t>
            </a:r>
            <a:r>
              <a:rPr lang="fr-FR" sz="1000" b="0" i="1" u="none" strike="noStrike" dirty="0">
                <a:solidFill>
                  <a:srgbClr val="333333"/>
                </a:solidFill>
                <a:effectLst/>
                <a:latin typeface="Helvetica Neue" panose="02000503000000020004" pitchFamily="2" charset="0"/>
              </a:rPr>
              <a:t>, Arie van </a:t>
            </a:r>
            <a:r>
              <a:rPr lang="fr-FR" sz="1000" b="0" i="1" u="none" strike="noStrike" dirty="0" err="1">
                <a:solidFill>
                  <a:srgbClr val="333333"/>
                </a:solidFill>
                <a:effectLst/>
                <a:latin typeface="Helvetica Neue" panose="02000503000000020004" pitchFamily="2" charset="0"/>
              </a:rPr>
              <a:t>Bennekum</a:t>
            </a:r>
            <a:r>
              <a:rPr lang="fr-FR" sz="1000" b="0" i="1" u="none" strike="noStrike" dirty="0">
                <a:solidFill>
                  <a:srgbClr val="333333"/>
                </a:solidFill>
                <a:effectLst/>
                <a:latin typeface="Helvetica Neue" panose="02000503000000020004" pitchFamily="2" charset="0"/>
              </a:rPr>
              <a:t>, Alistair </a:t>
            </a:r>
            <a:r>
              <a:rPr lang="fr-FR" sz="1000" b="0" i="1" u="none" strike="noStrike" dirty="0" err="1">
                <a:solidFill>
                  <a:srgbClr val="333333"/>
                </a:solidFill>
                <a:effectLst/>
                <a:latin typeface="Helvetica Neue" panose="02000503000000020004" pitchFamily="2" charset="0"/>
              </a:rPr>
              <a:t>Cockburn</a:t>
            </a:r>
            <a:r>
              <a:rPr lang="fr-FR" sz="1000" b="0" i="1" u="none" strike="noStrike" dirty="0">
                <a:solidFill>
                  <a:srgbClr val="333333"/>
                </a:solidFill>
                <a:effectLst/>
                <a:latin typeface="Helvetica Neue" panose="02000503000000020004" pitchFamily="2" charset="0"/>
              </a:rPr>
              <a:t>, Ward Cunningham, Martin Fowler, </a:t>
            </a:r>
            <a:br>
              <a:rPr lang="fr-FR" sz="1000" b="0" i="1" u="none" strike="noStrike" dirty="0">
                <a:solidFill>
                  <a:srgbClr val="333333"/>
                </a:solidFill>
                <a:effectLst/>
                <a:latin typeface="Helvetica Neue" panose="02000503000000020004" pitchFamily="2" charset="0"/>
              </a:rPr>
            </a:br>
            <a:r>
              <a:rPr lang="fr-FR" sz="1000" b="0" i="1" u="none" strike="noStrike" dirty="0">
                <a:solidFill>
                  <a:srgbClr val="333333"/>
                </a:solidFill>
                <a:effectLst/>
                <a:latin typeface="Helvetica Neue" panose="02000503000000020004" pitchFamily="2" charset="0"/>
              </a:rPr>
              <a:t>James </a:t>
            </a:r>
            <a:r>
              <a:rPr lang="fr-FR" sz="1000" b="0" i="1" u="none" strike="noStrike" dirty="0" err="1">
                <a:solidFill>
                  <a:srgbClr val="333333"/>
                </a:solidFill>
                <a:effectLst/>
                <a:latin typeface="Helvetica Neue" panose="02000503000000020004" pitchFamily="2" charset="0"/>
              </a:rPr>
              <a:t>Grenning</a:t>
            </a:r>
            <a:r>
              <a:rPr lang="fr-FR" sz="1000" b="0" i="1" u="none" strike="noStrike" dirty="0">
                <a:solidFill>
                  <a:srgbClr val="333333"/>
                </a:solidFill>
                <a:effectLst/>
                <a:latin typeface="Helvetica Neue" panose="02000503000000020004" pitchFamily="2" charset="0"/>
              </a:rPr>
              <a:t>, Jim Highsmith, Andrew Hunt, Ron Jeffries, Jon Kern, Brian </a:t>
            </a:r>
            <a:r>
              <a:rPr lang="fr-FR" sz="1000" b="0" i="1" u="none" strike="noStrike" dirty="0" err="1">
                <a:solidFill>
                  <a:srgbClr val="333333"/>
                </a:solidFill>
                <a:effectLst/>
                <a:latin typeface="Helvetica Neue" panose="02000503000000020004" pitchFamily="2" charset="0"/>
              </a:rPr>
              <a:t>Marick</a:t>
            </a:r>
            <a:r>
              <a:rPr lang="fr-FR" sz="1000" b="0" i="1" u="none" strike="noStrike" dirty="0">
                <a:solidFill>
                  <a:srgbClr val="333333"/>
                </a:solidFill>
                <a:effectLst/>
                <a:latin typeface="Helvetica Neue" panose="02000503000000020004" pitchFamily="2" charset="0"/>
              </a:rPr>
              <a:t>, </a:t>
            </a:r>
            <a:br>
              <a:rPr lang="fr-FR" sz="1000" b="0" i="1" u="none" strike="noStrike" dirty="0">
                <a:solidFill>
                  <a:srgbClr val="333333"/>
                </a:solidFill>
                <a:effectLst/>
                <a:latin typeface="Helvetica Neue" panose="02000503000000020004" pitchFamily="2" charset="0"/>
              </a:rPr>
            </a:br>
            <a:r>
              <a:rPr lang="fr-FR" sz="1000" b="0" i="1" u="none" strike="noStrike" dirty="0">
                <a:solidFill>
                  <a:srgbClr val="333333"/>
                </a:solidFill>
                <a:effectLst/>
                <a:latin typeface="Helvetica Neue" panose="02000503000000020004" pitchFamily="2" charset="0"/>
              </a:rPr>
              <a:t>Robert C. Martin, Steve </a:t>
            </a:r>
            <a:r>
              <a:rPr lang="fr-FR" sz="1000" b="0" i="1" u="none" strike="noStrike" dirty="0" err="1">
                <a:solidFill>
                  <a:srgbClr val="333333"/>
                </a:solidFill>
                <a:effectLst/>
                <a:latin typeface="Helvetica Neue" panose="02000503000000020004" pitchFamily="2" charset="0"/>
              </a:rPr>
              <a:t>Mellor</a:t>
            </a:r>
            <a:r>
              <a:rPr lang="fr-FR" sz="1000" b="0" i="1" u="none" strike="noStrike" dirty="0">
                <a:solidFill>
                  <a:srgbClr val="333333"/>
                </a:solidFill>
                <a:effectLst/>
                <a:latin typeface="Helvetica Neue" panose="02000503000000020004" pitchFamily="2" charset="0"/>
              </a:rPr>
              <a:t>, Ken </a:t>
            </a:r>
            <a:r>
              <a:rPr lang="fr-FR" sz="1000" b="0" i="1" u="none" strike="noStrike" dirty="0" err="1">
                <a:solidFill>
                  <a:srgbClr val="333333"/>
                </a:solidFill>
                <a:effectLst/>
                <a:latin typeface="Helvetica Neue" panose="02000503000000020004" pitchFamily="2" charset="0"/>
              </a:rPr>
              <a:t>Schwaber</a:t>
            </a:r>
            <a:r>
              <a:rPr lang="fr-FR" sz="1000" b="0" i="1" u="none" strike="noStrike" dirty="0">
                <a:solidFill>
                  <a:srgbClr val="333333"/>
                </a:solidFill>
                <a:effectLst/>
                <a:latin typeface="Helvetica Neue" panose="02000503000000020004" pitchFamily="2" charset="0"/>
              </a:rPr>
              <a:t>, Jeff Sutherland, Dave Thomas </a:t>
            </a:r>
            <a:br>
              <a:rPr lang="fr-FR" sz="1000" b="0" i="1" u="none" strike="noStrike" dirty="0">
                <a:solidFill>
                  <a:srgbClr val="333333"/>
                </a:solidFill>
                <a:effectLst/>
                <a:latin typeface="Helvetica Neue" panose="02000503000000020004" pitchFamily="2" charset="0"/>
              </a:rPr>
            </a:br>
            <a:endParaRPr lang="fr-FR" sz="1000" b="0" i="1" u="none" strike="noStrike" dirty="0">
              <a:solidFill>
                <a:srgbClr val="333333"/>
              </a:solidFill>
              <a:effectLst/>
              <a:latin typeface="Helvetica Neue" panose="02000503000000020004" pitchFamily="2" charset="0"/>
            </a:endParaRPr>
          </a:p>
          <a:p>
            <a:pPr algn="ctr"/>
            <a:r>
              <a:rPr lang="fr-FR" sz="800" b="0" i="0" u="none" strike="noStrike" dirty="0">
                <a:solidFill>
                  <a:srgbClr val="333333"/>
                </a:solidFill>
                <a:effectLst/>
                <a:latin typeface="Helvetica Neue" panose="02000503000000020004" pitchFamily="2" charset="0"/>
              </a:rPr>
              <a:t>© 2001, les auteurs ci-dessus</a:t>
            </a:r>
            <a:br>
              <a:rPr lang="fr-FR" sz="800" b="0" i="0" u="none" strike="noStrike" dirty="0">
                <a:solidFill>
                  <a:srgbClr val="333333"/>
                </a:solidFill>
                <a:effectLst/>
                <a:latin typeface="Helvetica Neue" panose="02000503000000020004" pitchFamily="2" charset="0"/>
              </a:rPr>
            </a:br>
            <a:r>
              <a:rPr lang="fr-FR" sz="800" b="0" i="0" u="none" strike="noStrike" dirty="0">
                <a:solidFill>
                  <a:srgbClr val="333333"/>
                </a:solidFill>
                <a:effectLst/>
                <a:latin typeface="Helvetica Neue" panose="02000503000000020004" pitchFamily="2" charset="0"/>
              </a:rPr>
              <a:t>cette déclaration peut être copiée librement sous n'importe quelle forme</a:t>
            </a:r>
            <a:br>
              <a:rPr lang="fr-FR" sz="800" b="0" i="0" u="none" strike="noStrike" dirty="0">
                <a:solidFill>
                  <a:srgbClr val="333333"/>
                </a:solidFill>
                <a:effectLst/>
                <a:latin typeface="Helvetica Neue" panose="02000503000000020004" pitchFamily="2" charset="0"/>
              </a:rPr>
            </a:br>
            <a:r>
              <a:rPr lang="fr-FR" sz="800" b="0" i="0" u="none" strike="noStrike" dirty="0">
                <a:solidFill>
                  <a:srgbClr val="333333"/>
                </a:solidFill>
                <a:effectLst/>
                <a:latin typeface="Helvetica Neue" panose="02000503000000020004" pitchFamily="2" charset="0"/>
              </a:rPr>
              <a:t>mais seulement dans son entièreté jusqu'à cette mention</a:t>
            </a:r>
          </a:p>
        </p:txBody>
      </p:sp>
      <p:sp>
        <p:nvSpPr>
          <p:cNvPr id="4" name="Bulle ronde 3">
            <a:extLst>
              <a:ext uri="{FF2B5EF4-FFF2-40B4-BE49-F238E27FC236}">
                <a16:creationId xmlns:a16="http://schemas.microsoft.com/office/drawing/2014/main" id="{2F619716-6F94-FD11-282B-5B05ACA6D731}"/>
              </a:ext>
            </a:extLst>
          </p:cNvPr>
          <p:cNvSpPr/>
          <p:nvPr/>
        </p:nvSpPr>
        <p:spPr>
          <a:xfrm>
            <a:off x="6965715" y="3952251"/>
            <a:ext cx="4380707" cy="2144343"/>
          </a:xfrm>
          <a:prstGeom prst="wedgeEllipseCallout">
            <a:avLst>
              <a:gd name="adj1" fmla="val -76349"/>
              <a:gd name="adj2" fmla="val -479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Trop souvent on adhère au « plan » fait par ou approuvé par des autres pour se dégager de notre responsabilité. </a:t>
            </a:r>
          </a:p>
        </p:txBody>
      </p:sp>
    </p:spTree>
    <p:extLst>
      <p:ext uri="{BB962C8B-B14F-4D97-AF65-F5344CB8AC3E}">
        <p14:creationId xmlns:p14="http://schemas.microsoft.com/office/powerpoint/2010/main" val="1922934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8C5EDF-DED1-D6DA-7AE2-03CF1857C611}"/>
              </a:ext>
            </a:extLst>
          </p:cNvPr>
          <p:cNvSpPr>
            <a:spLocks noGrp="1"/>
          </p:cNvSpPr>
          <p:nvPr>
            <p:ph type="title"/>
          </p:nvPr>
        </p:nvSpPr>
        <p:spPr/>
        <p:txBody>
          <a:bodyPr/>
          <a:lstStyle/>
          <a:p>
            <a:r>
              <a:rPr lang="fr-FR" dirty="0"/>
              <a:t>Conception</a:t>
            </a:r>
          </a:p>
        </p:txBody>
      </p:sp>
      <p:sp>
        <p:nvSpPr>
          <p:cNvPr id="3" name="Espace réservé du texte 2">
            <a:extLst>
              <a:ext uri="{FF2B5EF4-FFF2-40B4-BE49-F238E27FC236}">
                <a16:creationId xmlns:a16="http://schemas.microsoft.com/office/drawing/2014/main" id="{4D562442-FEBF-CE1B-2E59-F5284CA2C8E4}"/>
              </a:ext>
            </a:extLst>
          </p:cNvPr>
          <p:cNvSpPr>
            <a:spLocks noGrp="1"/>
          </p:cNvSpPr>
          <p:nvPr>
            <p:ph type="body" idx="1"/>
          </p:nvPr>
        </p:nvSpPr>
        <p:spPr/>
        <p:txBody>
          <a:bodyPr/>
          <a:lstStyle/>
          <a:p>
            <a:r>
              <a:rPr lang="fr-FR" dirty="0"/>
              <a:t>Construire une plateforme maintenable, compréhensible, extensible</a:t>
            </a:r>
          </a:p>
        </p:txBody>
      </p:sp>
    </p:spTree>
    <p:extLst>
      <p:ext uri="{BB962C8B-B14F-4D97-AF65-F5344CB8AC3E}">
        <p14:creationId xmlns:p14="http://schemas.microsoft.com/office/powerpoint/2010/main" val="2558541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87C68C-ED13-55E0-6EB8-F2E886B0C757}"/>
              </a:ext>
            </a:extLst>
          </p:cNvPr>
          <p:cNvSpPr>
            <a:spLocks noGrp="1"/>
          </p:cNvSpPr>
          <p:nvPr>
            <p:ph type="title"/>
          </p:nvPr>
        </p:nvSpPr>
        <p:spPr/>
        <p:txBody>
          <a:bodyPr/>
          <a:lstStyle/>
          <a:p>
            <a:r>
              <a:rPr lang="fr-FR" dirty="0"/>
              <a:t>Qualité dans l’architecture</a:t>
            </a:r>
          </a:p>
        </p:txBody>
      </p:sp>
      <p:sp>
        <p:nvSpPr>
          <p:cNvPr id="3" name="Espace réservé du contenu 2">
            <a:extLst>
              <a:ext uri="{FF2B5EF4-FFF2-40B4-BE49-F238E27FC236}">
                <a16:creationId xmlns:a16="http://schemas.microsoft.com/office/drawing/2014/main" id="{34CBA1C3-7DCD-D8E9-E009-170EE156CB8E}"/>
              </a:ext>
            </a:extLst>
          </p:cNvPr>
          <p:cNvSpPr>
            <a:spLocks noGrp="1"/>
          </p:cNvSpPr>
          <p:nvPr>
            <p:ph idx="1"/>
          </p:nvPr>
        </p:nvSpPr>
        <p:spPr/>
        <p:txBody>
          <a:bodyPr>
            <a:normAutofit fontScale="55000" lnSpcReduction="20000"/>
          </a:bodyPr>
          <a:lstStyle/>
          <a:p>
            <a:r>
              <a:rPr lang="fr-FR" dirty="0"/>
              <a:t>Concevez vos architectures comme étant :</a:t>
            </a:r>
          </a:p>
          <a:p>
            <a:pPr lvl="1"/>
            <a:r>
              <a:rPr lang="fr-FR" dirty="0"/>
              <a:t>modulaires</a:t>
            </a:r>
          </a:p>
          <a:p>
            <a:pPr lvl="1"/>
            <a:r>
              <a:rPr lang="fr-FR" dirty="0"/>
              <a:t>faciles à tester</a:t>
            </a:r>
          </a:p>
          <a:p>
            <a:pPr lvl="1"/>
            <a:r>
              <a:rPr lang="fr-FR" dirty="0"/>
              <a:t>le moins de dépendances possible</a:t>
            </a:r>
          </a:p>
          <a:p>
            <a:pPr lvl="1"/>
            <a:r>
              <a:rPr lang="fr-FR" dirty="0"/>
              <a:t>SOLID</a:t>
            </a:r>
          </a:p>
          <a:p>
            <a:endParaRPr lang="fr-FR" dirty="0"/>
          </a:p>
          <a:p>
            <a:r>
              <a:rPr lang="fr-FR" dirty="0"/>
              <a:t>Pour ce faire, il existe un certain nombre de tendances et de normes industrielles qui ont été développées :</a:t>
            </a:r>
          </a:p>
          <a:p>
            <a:pPr lvl="1"/>
            <a:r>
              <a:rPr lang="fr-FR" dirty="0"/>
              <a:t>Architectures de Conception</a:t>
            </a:r>
          </a:p>
          <a:p>
            <a:pPr lvl="2"/>
            <a:r>
              <a:rPr lang="fr-FR" dirty="0"/>
              <a:t>Clean</a:t>
            </a:r>
          </a:p>
          <a:p>
            <a:pPr lvl="2"/>
            <a:r>
              <a:rPr lang="fr-FR" dirty="0"/>
              <a:t>Hexagonal</a:t>
            </a:r>
          </a:p>
          <a:p>
            <a:pPr lvl="2"/>
            <a:r>
              <a:rPr lang="fr-FR" dirty="0"/>
              <a:t>…</a:t>
            </a:r>
          </a:p>
          <a:p>
            <a:pPr lvl="1"/>
            <a:r>
              <a:rPr lang="fr-FR" dirty="0"/>
              <a:t>Patrons de Design (</a:t>
            </a:r>
            <a:r>
              <a:rPr lang="fr-FR" b="1" dirty="0"/>
              <a:t>design patterns</a:t>
            </a:r>
            <a:r>
              <a:rPr lang="fr-FR" dirty="0"/>
              <a:t>)</a:t>
            </a:r>
          </a:p>
          <a:p>
            <a:pPr lvl="2"/>
            <a:r>
              <a:rPr lang="fr-FR" dirty="0"/>
              <a:t>MVC</a:t>
            </a:r>
          </a:p>
          <a:p>
            <a:pPr lvl="2"/>
            <a:r>
              <a:rPr lang="fr-FR" dirty="0"/>
              <a:t>Object Component</a:t>
            </a:r>
          </a:p>
          <a:p>
            <a:pPr lvl="2"/>
            <a:r>
              <a:rPr lang="fr-FR" dirty="0"/>
              <a:t>…</a:t>
            </a:r>
          </a:p>
          <a:p>
            <a:pPr lvl="1"/>
            <a:endParaRPr lang="fr-FR" dirty="0"/>
          </a:p>
          <a:p>
            <a:r>
              <a:rPr lang="fr-FR" dirty="0"/>
              <a:t>De plus, il ne faut pas réinventer la roue. Utilisez des modules éprouvés, testés et fiables :</a:t>
            </a:r>
          </a:p>
          <a:p>
            <a:pPr lvl="1"/>
            <a:r>
              <a:rPr lang="fr-FR" dirty="0" err="1"/>
              <a:t>Frameworks</a:t>
            </a:r>
            <a:endParaRPr lang="fr-FR" dirty="0"/>
          </a:p>
          <a:p>
            <a:pPr lvl="1"/>
            <a:r>
              <a:rPr lang="fr-FR" dirty="0" err="1"/>
              <a:t>ORMs</a:t>
            </a:r>
            <a:endParaRPr lang="fr-FR" dirty="0"/>
          </a:p>
          <a:p>
            <a:pPr lvl="1"/>
            <a:r>
              <a:rPr lang="fr-FR" dirty="0"/>
              <a:t>…</a:t>
            </a:r>
          </a:p>
          <a:p>
            <a:pPr lvl="1"/>
            <a:endParaRPr lang="fr-FR" dirty="0"/>
          </a:p>
        </p:txBody>
      </p:sp>
    </p:spTree>
    <p:extLst>
      <p:ext uri="{BB962C8B-B14F-4D97-AF65-F5344CB8AC3E}">
        <p14:creationId xmlns:p14="http://schemas.microsoft.com/office/powerpoint/2010/main" val="1102900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4F6503-9FEC-FB6E-26FB-8B6AA8D6F79E}"/>
              </a:ext>
            </a:extLst>
          </p:cNvPr>
          <p:cNvSpPr>
            <a:spLocks noGrp="1"/>
          </p:cNvSpPr>
          <p:nvPr>
            <p:ph type="title"/>
          </p:nvPr>
        </p:nvSpPr>
        <p:spPr/>
        <p:txBody>
          <a:bodyPr/>
          <a:lstStyle/>
          <a:p>
            <a:r>
              <a:rPr lang="fr-FR" dirty="0"/>
              <a:t>SOLID</a:t>
            </a:r>
          </a:p>
        </p:txBody>
      </p:sp>
      <p:sp>
        <p:nvSpPr>
          <p:cNvPr id="3" name="Espace réservé du contenu 2">
            <a:extLst>
              <a:ext uri="{FF2B5EF4-FFF2-40B4-BE49-F238E27FC236}">
                <a16:creationId xmlns:a16="http://schemas.microsoft.com/office/drawing/2014/main" id="{4FE57D3E-E2A0-93DC-06BF-613F7CBE125F}"/>
              </a:ext>
            </a:extLst>
          </p:cNvPr>
          <p:cNvSpPr>
            <a:spLocks noGrp="1"/>
          </p:cNvSpPr>
          <p:nvPr>
            <p:ph idx="1"/>
          </p:nvPr>
        </p:nvSpPr>
        <p:spPr/>
        <p:txBody>
          <a:bodyPr/>
          <a:lstStyle/>
          <a:p>
            <a:r>
              <a:rPr lang="fr-FR" b="1" dirty="0"/>
              <a:t>S</a:t>
            </a:r>
            <a:r>
              <a:rPr lang="fr-FR" dirty="0"/>
              <a:t>ingle </a:t>
            </a:r>
            <a:r>
              <a:rPr lang="fr-FR" dirty="0" err="1"/>
              <a:t>Responsibility</a:t>
            </a:r>
            <a:r>
              <a:rPr lang="fr-FR" dirty="0"/>
              <a:t> </a:t>
            </a:r>
            <a:r>
              <a:rPr lang="fr-FR" dirty="0" err="1"/>
              <a:t>Principle</a:t>
            </a:r>
            <a:r>
              <a:rPr lang="fr-FR" dirty="0"/>
              <a:t>.</a:t>
            </a:r>
          </a:p>
          <a:p>
            <a:r>
              <a:rPr lang="fr-FR" b="1" dirty="0"/>
              <a:t>O</a:t>
            </a:r>
            <a:r>
              <a:rPr lang="fr-FR" dirty="0"/>
              <a:t>pen-</a:t>
            </a:r>
            <a:r>
              <a:rPr lang="fr-FR" dirty="0" err="1"/>
              <a:t>closed</a:t>
            </a:r>
            <a:r>
              <a:rPr lang="fr-FR" dirty="0"/>
              <a:t> </a:t>
            </a:r>
            <a:r>
              <a:rPr lang="fr-FR" dirty="0" err="1"/>
              <a:t>principle</a:t>
            </a:r>
            <a:r>
              <a:rPr lang="fr-FR" dirty="0"/>
              <a:t>.</a:t>
            </a:r>
          </a:p>
          <a:p>
            <a:r>
              <a:rPr lang="fr-FR" b="1" dirty="0" err="1"/>
              <a:t>L</a:t>
            </a:r>
            <a:r>
              <a:rPr lang="fr-FR" dirty="0" err="1"/>
              <a:t>iskov</a:t>
            </a:r>
            <a:r>
              <a:rPr lang="fr-FR" dirty="0"/>
              <a:t> substitution </a:t>
            </a:r>
            <a:r>
              <a:rPr lang="fr-FR" dirty="0" err="1"/>
              <a:t>principle</a:t>
            </a:r>
            <a:r>
              <a:rPr lang="fr-FR" dirty="0"/>
              <a:t>.</a:t>
            </a:r>
          </a:p>
          <a:p>
            <a:r>
              <a:rPr lang="fr-FR" b="1" dirty="0"/>
              <a:t>I</a:t>
            </a:r>
            <a:r>
              <a:rPr lang="fr-FR" dirty="0"/>
              <a:t>nterface </a:t>
            </a:r>
            <a:r>
              <a:rPr lang="fr-FR" dirty="0" err="1"/>
              <a:t>segregation</a:t>
            </a:r>
            <a:r>
              <a:rPr lang="fr-FR" dirty="0"/>
              <a:t> </a:t>
            </a:r>
            <a:r>
              <a:rPr lang="fr-FR" dirty="0" err="1"/>
              <a:t>principle</a:t>
            </a:r>
            <a:r>
              <a:rPr lang="fr-FR" dirty="0"/>
              <a:t>.</a:t>
            </a:r>
          </a:p>
          <a:p>
            <a:r>
              <a:rPr lang="fr-FR" b="1" dirty="0" err="1"/>
              <a:t>D</a:t>
            </a:r>
            <a:r>
              <a:rPr lang="fr-FR" dirty="0" err="1"/>
              <a:t>ependency</a:t>
            </a:r>
            <a:r>
              <a:rPr lang="fr-FR" dirty="0"/>
              <a:t> inversion </a:t>
            </a:r>
            <a:r>
              <a:rPr lang="fr-FR" dirty="0" err="1"/>
              <a:t>principle</a:t>
            </a:r>
            <a:r>
              <a:rPr lang="fr-FR" dirty="0"/>
              <a:t>. </a:t>
            </a:r>
          </a:p>
          <a:p>
            <a:endParaRPr lang="fr-FR" dirty="0"/>
          </a:p>
          <a:p>
            <a:r>
              <a:rPr lang="fr-FR" dirty="0"/>
              <a:t>Pourquoi ?</a:t>
            </a:r>
          </a:p>
          <a:p>
            <a:pPr lvl="1"/>
            <a:r>
              <a:rPr lang="fr-FR" dirty="0"/>
              <a:t>Fréquence et effets des changements</a:t>
            </a:r>
          </a:p>
          <a:p>
            <a:pPr lvl="1"/>
            <a:r>
              <a:rPr lang="fr-FR" dirty="0"/>
              <a:t>Plus facile à comprendre</a:t>
            </a:r>
          </a:p>
          <a:p>
            <a:pPr lvl="1"/>
            <a:r>
              <a:rPr lang="fr-FR" dirty="0"/>
              <a:t>Valider la conception à l'aide d'une question : est-il SOLID ?</a:t>
            </a:r>
          </a:p>
        </p:txBody>
      </p:sp>
    </p:spTree>
    <p:extLst>
      <p:ext uri="{BB962C8B-B14F-4D97-AF65-F5344CB8AC3E}">
        <p14:creationId xmlns:p14="http://schemas.microsoft.com/office/powerpoint/2010/main" val="2369954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8C5EDF-DED1-D6DA-7AE2-03CF1857C611}"/>
              </a:ext>
            </a:extLst>
          </p:cNvPr>
          <p:cNvSpPr>
            <a:spLocks noGrp="1"/>
          </p:cNvSpPr>
          <p:nvPr>
            <p:ph type="title"/>
          </p:nvPr>
        </p:nvSpPr>
        <p:spPr/>
        <p:txBody>
          <a:bodyPr/>
          <a:lstStyle/>
          <a:p>
            <a:r>
              <a:rPr lang="fr-FR" dirty="0"/>
              <a:t>TDD</a:t>
            </a:r>
          </a:p>
        </p:txBody>
      </p:sp>
      <p:sp>
        <p:nvSpPr>
          <p:cNvPr id="3" name="Espace réservé du texte 2">
            <a:extLst>
              <a:ext uri="{FF2B5EF4-FFF2-40B4-BE49-F238E27FC236}">
                <a16:creationId xmlns:a16="http://schemas.microsoft.com/office/drawing/2014/main" id="{4D562442-FEBF-CE1B-2E59-F5284CA2C8E4}"/>
              </a:ext>
            </a:extLst>
          </p:cNvPr>
          <p:cNvSpPr>
            <a:spLocks noGrp="1"/>
          </p:cNvSpPr>
          <p:nvPr>
            <p:ph type="body" idx="1"/>
          </p:nvPr>
        </p:nvSpPr>
        <p:spPr/>
        <p:txBody>
          <a:bodyPr/>
          <a:lstStyle/>
          <a:p>
            <a:r>
              <a:rPr lang="fr-FR" dirty="0"/>
              <a:t>Spécification </a:t>
            </a:r>
            <a:r>
              <a:rPr lang="fr-FR"/>
              <a:t>avant l’implémentation</a:t>
            </a:r>
            <a:endParaRPr lang="fr-FR" dirty="0"/>
          </a:p>
        </p:txBody>
      </p:sp>
    </p:spTree>
    <p:extLst>
      <p:ext uri="{BB962C8B-B14F-4D97-AF65-F5344CB8AC3E}">
        <p14:creationId xmlns:p14="http://schemas.microsoft.com/office/powerpoint/2010/main" val="1703823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1BEB9A-7C2E-A24E-5BA9-C53121527A6C}"/>
              </a:ext>
            </a:extLst>
          </p:cNvPr>
          <p:cNvSpPr>
            <a:spLocks noGrp="1"/>
          </p:cNvSpPr>
          <p:nvPr>
            <p:ph type="title"/>
          </p:nvPr>
        </p:nvSpPr>
        <p:spPr/>
        <p:txBody>
          <a:bodyPr/>
          <a:lstStyle/>
          <a:p>
            <a:r>
              <a:rPr lang="fr-FR" dirty="0"/>
              <a:t>Test Driven Design</a:t>
            </a:r>
          </a:p>
        </p:txBody>
      </p:sp>
      <p:sp>
        <p:nvSpPr>
          <p:cNvPr id="3" name="Espace réservé du contenu 2">
            <a:extLst>
              <a:ext uri="{FF2B5EF4-FFF2-40B4-BE49-F238E27FC236}">
                <a16:creationId xmlns:a16="http://schemas.microsoft.com/office/drawing/2014/main" id="{5C4FEA59-902D-4FED-30F7-47CD5C9E6853}"/>
              </a:ext>
            </a:extLst>
          </p:cNvPr>
          <p:cNvSpPr>
            <a:spLocks noGrp="1"/>
          </p:cNvSpPr>
          <p:nvPr>
            <p:ph idx="1"/>
          </p:nvPr>
        </p:nvSpPr>
        <p:spPr/>
        <p:txBody>
          <a:bodyPr/>
          <a:lstStyle/>
          <a:p>
            <a:r>
              <a:rPr lang="fr-FR" dirty="0"/>
              <a:t>Une philosophie et une technique de développement</a:t>
            </a:r>
          </a:p>
          <a:p>
            <a:pPr lvl="1"/>
            <a:r>
              <a:rPr lang="fr-FR" dirty="0"/>
              <a:t>Rédiger nos spécifications sous la forme d'une série de tests</a:t>
            </a:r>
          </a:p>
          <a:p>
            <a:pPr lvl="1"/>
            <a:r>
              <a:rPr lang="fr-FR" dirty="0"/>
              <a:t>Ces tests spécifient le résultat concret attendu d'un module</a:t>
            </a:r>
          </a:p>
          <a:p>
            <a:pPr lvl="1"/>
            <a:r>
              <a:rPr lang="fr-FR" dirty="0"/>
              <a:t>Initialement, tous les tests échouent</a:t>
            </a:r>
          </a:p>
          <a:p>
            <a:pPr lvl="1"/>
            <a:r>
              <a:rPr lang="fr-FR" dirty="0"/>
              <a:t>Au fur et à mesure que le développement progresse, de plus en plus de tests réussissent.</a:t>
            </a:r>
          </a:p>
          <a:p>
            <a:pPr lvl="1"/>
            <a:r>
              <a:rPr lang="fr-FR" dirty="0"/>
              <a:t>Exemples : </a:t>
            </a:r>
            <a:r>
              <a:rPr lang="fr-FR" dirty="0">
                <a:hlinkClick r:id="rId2"/>
              </a:rPr>
              <a:t>https://docs.glassworks.tech/devops/ci/010-tests-unitaires</a:t>
            </a:r>
            <a:endParaRPr lang="fr-FR" dirty="0"/>
          </a:p>
          <a:p>
            <a:pPr lvl="1"/>
            <a:endParaRPr lang="fr-FR" dirty="0"/>
          </a:p>
          <a:p>
            <a:r>
              <a:rPr lang="fr-FR" dirty="0"/>
              <a:t>Pourquoi ?</a:t>
            </a:r>
          </a:p>
          <a:p>
            <a:pPr lvl="1"/>
            <a:r>
              <a:rPr lang="fr-FR" dirty="0"/>
              <a:t>Les détails spécifiques d'une mise en œuvre deviennent clairs au fur et à mesure que nous écrivons les tests.</a:t>
            </a:r>
          </a:p>
          <a:p>
            <a:pPr lvl="1"/>
            <a:r>
              <a:rPr lang="fr-FR" dirty="0"/>
              <a:t>Par exemple, les détails et les besoins d'une interface peuvent apparaître clairement lors de l'écriture des tests. Cela permettra également de garantir les principes SOLID de notre module final.</a:t>
            </a:r>
          </a:p>
        </p:txBody>
      </p:sp>
    </p:spTree>
    <p:extLst>
      <p:ext uri="{BB962C8B-B14F-4D97-AF65-F5344CB8AC3E}">
        <p14:creationId xmlns:p14="http://schemas.microsoft.com/office/powerpoint/2010/main" val="434913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0E033A-D4A9-2528-B548-692AC38CBC97}"/>
              </a:ext>
            </a:extLst>
          </p:cNvPr>
          <p:cNvSpPr>
            <a:spLocks noGrp="1"/>
          </p:cNvSpPr>
          <p:nvPr>
            <p:ph type="title"/>
          </p:nvPr>
        </p:nvSpPr>
        <p:spPr/>
        <p:txBody>
          <a:bodyPr/>
          <a:lstStyle/>
          <a:p>
            <a:r>
              <a:rPr lang="fr-FR" dirty="0"/>
              <a:t>Automatisation des tests - CI</a:t>
            </a:r>
          </a:p>
        </p:txBody>
      </p:sp>
      <p:sp>
        <p:nvSpPr>
          <p:cNvPr id="3" name="Espace réservé du contenu 2">
            <a:extLst>
              <a:ext uri="{FF2B5EF4-FFF2-40B4-BE49-F238E27FC236}">
                <a16:creationId xmlns:a16="http://schemas.microsoft.com/office/drawing/2014/main" id="{91F79303-42EA-47C5-2756-BE5AC770B693}"/>
              </a:ext>
            </a:extLst>
          </p:cNvPr>
          <p:cNvSpPr>
            <a:spLocks noGrp="1"/>
          </p:cNvSpPr>
          <p:nvPr>
            <p:ph idx="1"/>
          </p:nvPr>
        </p:nvSpPr>
        <p:spPr/>
        <p:txBody>
          <a:bodyPr/>
          <a:lstStyle/>
          <a:p>
            <a:r>
              <a:rPr lang="fr-FR" dirty="0"/>
              <a:t>Intégrez vos tests dans un pipeline de validation automatique sur votre serveur GIT.</a:t>
            </a:r>
          </a:p>
          <a:p>
            <a:endParaRPr lang="fr-FR" dirty="0"/>
          </a:p>
          <a:p>
            <a:r>
              <a:rPr lang="fr-FR" dirty="0"/>
              <a:t>Lorsqu'une demande de fusion est effectuée</a:t>
            </a:r>
          </a:p>
          <a:p>
            <a:pPr lvl="1"/>
            <a:r>
              <a:rPr lang="fr-FR" dirty="0"/>
              <a:t>votre responsable technique appréciera immédiatement la qualité du code.</a:t>
            </a:r>
          </a:p>
          <a:p>
            <a:pPr lvl="1"/>
            <a:r>
              <a:rPr lang="fr-FR" dirty="0"/>
              <a:t>les régressions seront automatiquement évitées</a:t>
            </a:r>
          </a:p>
          <a:p>
            <a:pPr lvl="1"/>
            <a:endParaRPr lang="fr-FR" dirty="0"/>
          </a:p>
          <a:p>
            <a:r>
              <a:rPr lang="fr-FR" dirty="0"/>
              <a:t>Exemple d’un pipeline de validation ici : </a:t>
            </a:r>
            <a:r>
              <a:rPr lang="fr-FR" dirty="0">
                <a:hlinkClick r:id="rId2"/>
              </a:rPr>
              <a:t>https://docs.glassworks.tech/devops/ci/040-ci</a:t>
            </a:r>
            <a:endParaRPr lang="fr-FR" dirty="0"/>
          </a:p>
          <a:p>
            <a:endParaRPr lang="fr-FR" dirty="0"/>
          </a:p>
          <a:p>
            <a:endParaRPr lang="fr-FR" dirty="0"/>
          </a:p>
        </p:txBody>
      </p:sp>
    </p:spTree>
    <p:extLst>
      <p:ext uri="{BB962C8B-B14F-4D97-AF65-F5344CB8AC3E}">
        <p14:creationId xmlns:p14="http://schemas.microsoft.com/office/powerpoint/2010/main" val="3648014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5B2F1218-6F19-9EC9-3640-A3AC22DB1F5D}"/>
              </a:ext>
            </a:extLst>
          </p:cNvPr>
          <p:cNvSpPr>
            <a:spLocks noGrp="1"/>
          </p:cNvSpPr>
          <p:nvPr>
            <p:ph type="title"/>
          </p:nvPr>
        </p:nvSpPr>
        <p:spPr/>
        <p:txBody>
          <a:bodyPr/>
          <a:lstStyle/>
          <a:p>
            <a:r>
              <a:rPr lang="fr-FR" dirty="0"/>
              <a:t>Architectures robustes</a:t>
            </a:r>
          </a:p>
        </p:txBody>
      </p:sp>
      <p:sp>
        <p:nvSpPr>
          <p:cNvPr id="6" name="Espace réservé du texte 5">
            <a:extLst>
              <a:ext uri="{FF2B5EF4-FFF2-40B4-BE49-F238E27FC236}">
                <a16:creationId xmlns:a16="http://schemas.microsoft.com/office/drawing/2014/main" id="{46F48D89-018C-DF9D-43A5-18748DCD44CF}"/>
              </a:ext>
            </a:extLst>
          </p:cNvPr>
          <p:cNvSpPr>
            <a:spLocks noGrp="1"/>
          </p:cNvSpPr>
          <p:nvPr>
            <p:ph type="body" idx="1"/>
          </p:nvPr>
        </p:nvSpPr>
        <p:spPr/>
        <p:txBody>
          <a:bodyPr/>
          <a:lstStyle/>
          <a:p>
            <a:r>
              <a:rPr lang="fr-FR" dirty="0"/>
              <a:t>Assurer le « uptime » de vos services</a:t>
            </a:r>
          </a:p>
        </p:txBody>
      </p:sp>
    </p:spTree>
    <p:extLst>
      <p:ext uri="{BB962C8B-B14F-4D97-AF65-F5344CB8AC3E}">
        <p14:creationId xmlns:p14="http://schemas.microsoft.com/office/powerpoint/2010/main" val="34179114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594A0C-2939-3302-589F-D766189951AB}"/>
              </a:ext>
            </a:extLst>
          </p:cNvPr>
          <p:cNvSpPr>
            <a:spLocks noGrp="1"/>
          </p:cNvSpPr>
          <p:nvPr>
            <p:ph type="title"/>
          </p:nvPr>
        </p:nvSpPr>
        <p:spPr/>
        <p:txBody>
          <a:bodyPr/>
          <a:lstStyle/>
          <a:p>
            <a:r>
              <a:rPr lang="fr-FR" dirty="0"/>
              <a:t>Architecture « redondante »</a:t>
            </a:r>
          </a:p>
        </p:txBody>
      </p:sp>
      <p:pic>
        <p:nvPicPr>
          <p:cNvPr id="1026" name="Picture 2">
            <a:extLst>
              <a:ext uri="{FF2B5EF4-FFF2-40B4-BE49-F238E27FC236}">
                <a16:creationId xmlns:a16="http://schemas.microsoft.com/office/drawing/2014/main" id="{D3355913-CBA0-AAF0-B391-C057B1CFC9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34" y="1828800"/>
            <a:ext cx="8992373" cy="393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043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3E8234-507F-DA35-5DF7-CD2D658E7E3A}"/>
              </a:ext>
            </a:extLst>
          </p:cNvPr>
          <p:cNvSpPr>
            <a:spLocks noGrp="1"/>
          </p:cNvSpPr>
          <p:nvPr>
            <p:ph type="title"/>
          </p:nvPr>
        </p:nvSpPr>
        <p:spPr/>
        <p:txBody>
          <a:bodyPr/>
          <a:lstStyle/>
          <a:p>
            <a:r>
              <a:rPr lang="fr-FR" dirty="0"/>
              <a:t>Architecture</a:t>
            </a:r>
          </a:p>
        </p:txBody>
      </p:sp>
      <p:sp>
        <p:nvSpPr>
          <p:cNvPr id="3" name="Espace réservé du contenu 2">
            <a:extLst>
              <a:ext uri="{FF2B5EF4-FFF2-40B4-BE49-F238E27FC236}">
                <a16:creationId xmlns:a16="http://schemas.microsoft.com/office/drawing/2014/main" id="{966A3087-4250-D2AE-71DB-897C63F8FA42}"/>
              </a:ext>
            </a:extLst>
          </p:cNvPr>
          <p:cNvSpPr>
            <a:spLocks noGrp="1"/>
          </p:cNvSpPr>
          <p:nvPr>
            <p:ph idx="1"/>
          </p:nvPr>
        </p:nvSpPr>
        <p:spPr/>
        <p:txBody>
          <a:bodyPr/>
          <a:lstStyle/>
          <a:p>
            <a:r>
              <a:rPr lang="fr-FR" dirty="0"/>
              <a:t>Mission principale : assurer le « uptime » de nos services</a:t>
            </a:r>
          </a:p>
          <a:p>
            <a:pPr lvl="1"/>
            <a:r>
              <a:rPr lang="fr-FR" dirty="0"/>
              <a:t>Réagir automatiquement aux plantages, fautes, disparition des services</a:t>
            </a:r>
          </a:p>
          <a:p>
            <a:pPr lvl="1"/>
            <a:r>
              <a:rPr lang="fr-FR" dirty="0"/>
              <a:t>Gérer automatiquement des pics de charges</a:t>
            </a:r>
          </a:p>
          <a:p>
            <a:pPr lvl="1"/>
            <a:endParaRPr lang="fr-FR" dirty="0"/>
          </a:p>
          <a:p>
            <a:r>
              <a:rPr lang="fr-FR" dirty="0"/>
              <a:t>Résilience et redondance</a:t>
            </a:r>
          </a:p>
          <a:p>
            <a:r>
              <a:rPr lang="fr-FR" dirty="0"/>
              <a:t>Rolling updates</a:t>
            </a:r>
          </a:p>
          <a:p>
            <a:r>
              <a:rPr lang="fr-FR" dirty="0"/>
              <a:t>Sauvegardes « transparentes »</a:t>
            </a:r>
          </a:p>
          <a:p>
            <a:r>
              <a:rPr lang="fr-FR" dirty="0"/>
              <a:t>Orchestration</a:t>
            </a:r>
          </a:p>
          <a:p>
            <a:endParaRPr lang="fr-FR" dirty="0"/>
          </a:p>
        </p:txBody>
      </p:sp>
    </p:spTree>
    <p:extLst>
      <p:ext uri="{BB962C8B-B14F-4D97-AF65-F5344CB8AC3E}">
        <p14:creationId xmlns:p14="http://schemas.microsoft.com/office/powerpoint/2010/main" val="3158621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04D10F-95F3-91E6-4B08-A83CA199B235}"/>
              </a:ext>
            </a:extLst>
          </p:cNvPr>
          <p:cNvSpPr>
            <a:spLocks noGrp="1"/>
          </p:cNvSpPr>
          <p:nvPr>
            <p:ph type="title"/>
          </p:nvPr>
        </p:nvSpPr>
        <p:spPr/>
        <p:txBody>
          <a:bodyPr/>
          <a:lstStyle/>
          <a:p>
            <a:r>
              <a:rPr lang="fr-FR" dirty="0"/>
              <a:t>Je me souviens quand j’ai fait un projet de jeu-vidéo pour une musée…</a:t>
            </a:r>
          </a:p>
        </p:txBody>
      </p:sp>
      <p:sp>
        <p:nvSpPr>
          <p:cNvPr id="4" name="Espace réservé du texte 3">
            <a:extLst>
              <a:ext uri="{FF2B5EF4-FFF2-40B4-BE49-F238E27FC236}">
                <a16:creationId xmlns:a16="http://schemas.microsoft.com/office/drawing/2014/main" id="{29A8605E-5B6A-33C0-ADFF-B7F4B15E6D5A}"/>
              </a:ext>
            </a:extLst>
          </p:cNvPr>
          <p:cNvSpPr>
            <a:spLocks noGrp="1"/>
          </p:cNvSpPr>
          <p:nvPr>
            <p:ph type="body" sz="half" idx="2"/>
          </p:nvPr>
        </p:nvSpPr>
        <p:spPr/>
        <p:txBody>
          <a:bodyPr/>
          <a:lstStyle/>
          <a:p>
            <a:r>
              <a:rPr lang="fr-FR" dirty="0"/>
              <a:t>Je vous raconte mon expérience en tant que Lead Développeur pour un parcours de jeux-vidéo dans un musée en France</a:t>
            </a:r>
          </a:p>
        </p:txBody>
      </p:sp>
    </p:spTree>
    <p:extLst>
      <p:ext uri="{BB962C8B-B14F-4D97-AF65-F5344CB8AC3E}">
        <p14:creationId xmlns:p14="http://schemas.microsoft.com/office/powerpoint/2010/main" val="21141572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9EA113-6DA3-B6CC-3DF8-5B0A804A584E}"/>
              </a:ext>
            </a:extLst>
          </p:cNvPr>
          <p:cNvSpPr>
            <a:spLocks noGrp="1"/>
          </p:cNvSpPr>
          <p:nvPr>
            <p:ph type="title"/>
          </p:nvPr>
        </p:nvSpPr>
        <p:spPr/>
        <p:txBody>
          <a:bodyPr/>
          <a:lstStyle/>
          <a:p>
            <a:r>
              <a:rPr lang="fr-FR" dirty="0"/>
              <a:t>Déploiement</a:t>
            </a:r>
          </a:p>
        </p:txBody>
      </p:sp>
      <p:sp>
        <p:nvSpPr>
          <p:cNvPr id="3" name="Espace réservé du texte 2">
            <a:extLst>
              <a:ext uri="{FF2B5EF4-FFF2-40B4-BE49-F238E27FC236}">
                <a16:creationId xmlns:a16="http://schemas.microsoft.com/office/drawing/2014/main" id="{BF23D71E-235F-4719-6153-2D3AF5E02F29}"/>
              </a:ext>
            </a:extLst>
          </p:cNvPr>
          <p:cNvSpPr>
            <a:spLocks noGrp="1"/>
          </p:cNvSpPr>
          <p:nvPr>
            <p:ph type="body" idx="1"/>
          </p:nvPr>
        </p:nvSpPr>
        <p:spPr/>
        <p:txBody>
          <a:bodyPr/>
          <a:lstStyle/>
          <a:p>
            <a:r>
              <a:rPr lang="fr-FR" dirty="0"/>
              <a:t>Déploiement automatisé</a:t>
            </a:r>
          </a:p>
        </p:txBody>
      </p:sp>
    </p:spTree>
    <p:extLst>
      <p:ext uri="{BB962C8B-B14F-4D97-AF65-F5344CB8AC3E}">
        <p14:creationId xmlns:p14="http://schemas.microsoft.com/office/powerpoint/2010/main" val="8597392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EE3FBA-1D5E-33B1-6867-66D9AF271E6D}"/>
              </a:ext>
            </a:extLst>
          </p:cNvPr>
          <p:cNvSpPr>
            <a:spLocks noGrp="1"/>
          </p:cNvSpPr>
          <p:nvPr>
            <p:ph type="title"/>
          </p:nvPr>
        </p:nvSpPr>
        <p:spPr/>
        <p:txBody>
          <a:bodyPr/>
          <a:lstStyle/>
          <a:p>
            <a:r>
              <a:rPr lang="fr-FR" dirty="0"/>
              <a:t>Déploiement</a:t>
            </a:r>
          </a:p>
        </p:txBody>
      </p:sp>
      <p:sp>
        <p:nvSpPr>
          <p:cNvPr id="3" name="Espace réservé du contenu 2">
            <a:extLst>
              <a:ext uri="{FF2B5EF4-FFF2-40B4-BE49-F238E27FC236}">
                <a16:creationId xmlns:a16="http://schemas.microsoft.com/office/drawing/2014/main" id="{1BAFB8B4-453A-C0E4-4E56-474F6D6F3F71}"/>
              </a:ext>
            </a:extLst>
          </p:cNvPr>
          <p:cNvSpPr>
            <a:spLocks noGrp="1"/>
          </p:cNvSpPr>
          <p:nvPr>
            <p:ph idx="1"/>
          </p:nvPr>
        </p:nvSpPr>
        <p:spPr/>
        <p:txBody>
          <a:bodyPr/>
          <a:lstStyle/>
          <a:p>
            <a:r>
              <a:rPr lang="fr-FR" dirty="0"/>
              <a:t>Gestion des environnements</a:t>
            </a:r>
          </a:p>
          <a:p>
            <a:pPr lvl="1"/>
            <a:r>
              <a:rPr lang="fr-FR" dirty="0"/>
              <a:t>Dev</a:t>
            </a:r>
          </a:p>
          <a:p>
            <a:pPr lvl="1"/>
            <a:r>
              <a:rPr lang="fr-FR" dirty="0"/>
              <a:t>Test / </a:t>
            </a:r>
            <a:r>
              <a:rPr lang="fr-FR" dirty="0" err="1"/>
              <a:t>Staging</a:t>
            </a:r>
            <a:endParaRPr lang="fr-FR" dirty="0"/>
          </a:p>
          <a:p>
            <a:pPr lvl="1"/>
            <a:r>
              <a:rPr lang="fr-FR" dirty="0"/>
              <a:t>Production</a:t>
            </a:r>
          </a:p>
          <a:p>
            <a:pPr lvl="1"/>
            <a:endParaRPr lang="fr-FR" dirty="0"/>
          </a:p>
          <a:p>
            <a:r>
              <a:rPr lang="fr-FR" dirty="0"/>
              <a:t>Automatisation du déploiement</a:t>
            </a:r>
          </a:p>
          <a:p>
            <a:pPr lvl="1"/>
            <a:r>
              <a:rPr lang="fr-FR" dirty="0" err="1"/>
              <a:t>Kubernetes</a:t>
            </a:r>
            <a:r>
              <a:rPr lang="fr-FR" dirty="0"/>
              <a:t> : </a:t>
            </a:r>
            <a:r>
              <a:rPr lang="fr-FR" dirty="0">
                <a:hlinkClick r:id="rId2"/>
              </a:rPr>
              <a:t>https://docs.glassworks.tech/devops/deploiement-avec-k8s/kubernetes</a:t>
            </a:r>
            <a:endParaRPr lang="fr-FR" dirty="0"/>
          </a:p>
          <a:p>
            <a:pPr lvl="1"/>
            <a:r>
              <a:rPr lang="fr-FR" dirty="0"/>
              <a:t>Containerisation et mise en production </a:t>
            </a:r>
          </a:p>
          <a:p>
            <a:pPr lvl="2"/>
            <a:r>
              <a:rPr lang="fr-FR" dirty="0"/>
              <a:t>La notion de « étiquettes » (Tags) en GIT</a:t>
            </a:r>
          </a:p>
          <a:p>
            <a:pPr lvl="2"/>
            <a:r>
              <a:rPr lang="fr-FR" dirty="0" err="1"/>
              <a:t>Builds</a:t>
            </a:r>
            <a:r>
              <a:rPr lang="fr-FR" dirty="0"/>
              <a:t> automatisés</a:t>
            </a:r>
          </a:p>
          <a:p>
            <a:pPr lvl="2"/>
            <a:r>
              <a:rPr lang="fr-FR" dirty="0"/>
              <a:t>Déploiements automatisés</a:t>
            </a:r>
          </a:p>
          <a:p>
            <a:pPr lvl="2"/>
            <a:r>
              <a:rPr lang="fr-FR" dirty="0"/>
              <a:t>Exemple avec </a:t>
            </a:r>
            <a:r>
              <a:rPr lang="fr-FR" dirty="0" err="1"/>
              <a:t>Gitlab</a:t>
            </a:r>
            <a:r>
              <a:rPr lang="fr-FR" dirty="0"/>
              <a:t> et </a:t>
            </a:r>
            <a:r>
              <a:rPr lang="fr-FR" dirty="0" err="1"/>
              <a:t>Kubernetes</a:t>
            </a:r>
            <a:r>
              <a:rPr lang="fr-FR" dirty="0"/>
              <a:t> : </a:t>
            </a:r>
            <a:r>
              <a:rPr lang="fr-FR" dirty="0">
                <a:hlinkClick r:id="rId3"/>
              </a:rPr>
              <a:t>https://docs.glassworks.tech/devops/cd/010-cd</a:t>
            </a:r>
            <a:endParaRPr lang="fr-FR" dirty="0"/>
          </a:p>
          <a:p>
            <a:pPr lvl="2"/>
            <a:endParaRPr lang="fr-FR" dirty="0"/>
          </a:p>
        </p:txBody>
      </p:sp>
    </p:spTree>
    <p:extLst>
      <p:ext uri="{BB962C8B-B14F-4D97-AF65-F5344CB8AC3E}">
        <p14:creationId xmlns:p14="http://schemas.microsoft.com/office/powerpoint/2010/main" val="27053280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188610-6003-4E4B-A963-500B75398816}"/>
              </a:ext>
            </a:extLst>
          </p:cNvPr>
          <p:cNvSpPr>
            <a:spLocks noGrp="1"/>
          </p:cNvSpPr>
          <p:nvPr>
            <p:ph type="title"/>
          </p:nvPr>
        </p:nvSpPr>
        <p:spPr/>
        <p:txBody>
          <a:bodyPr/>
          <a:lstStyle/>
          <a:p>
            <a:r>
              <a:rPr lang="fr-FR" dirty="0"/>
              <a:t>Risques</a:t>
            </a:r>
          </a:p>
        </p:txBody>
      </p:sp>
      <p:sp>
        <p:nvSpPr>
          <p:cNvPr id="3" name="Espace réservé du texte 2">
            <a:extLst>
              <a:ext uri="{FF2B5EF4-FFF2-40B4-BE49-F238E27FC236}">
                <a16:creationId xmlns:a16="http://schemas.microsoft.com/office/drawing/2014/main" id="{AF6D1044-6278-6685-F16B-EA471DB717D2}"/>
              </a:ext>
            </a:extLst>
          </p:cNvPr>
          <p:cNvSpPr>
            <a:spLocks noGrp="1"/>
          </p:cNvSpPr>
          <p:nvPr>
            <p:ph type="body" idx="1"/>
          </p:nvPr>
        </p:nvSpPr>
        <p:spPr/>
        <p:txBody>
          <a:bodyPr/>
          <a:lstStyle/>
          <a:p>
            <a:r>
              <a:rPr lang="fr-FR" dirty="0"/>
              <a:t>Anticiper et limiter les risques</a:t>
            </a:r>
          </a:p>
        </p:txBody>
      </p:sp>
    </p:spTree>
    <p:extLst>
      <p:ext uri="{BB962C8B-B14F-4D97-AF65-F5344CB8AC3E}">
        <p14:creationId xmlns:p14="http://schemas.microsoft.com/office/powerpoint/2010/main" val="2746726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6AE08B-A0D0-0AC1-FB9B-F14A4C8B30C1}"/>
              </a:ext>
            </a:extLst>
          </p:cNvPr>
          <p:cNvSpPr>
            <a:spLocks noGrp="1"/>
          </p:cNvSpPr>
          <p:nvPr>
            <p:ph type="title"/>
          </p:nvPr>
        </p:nvSpPr>
        <p:spPr/>
        <p:txBody>
          <a:bodyPr/>
          <a:lstStyle/>
          <a:p>
            <a:r>
              <a:rPr lang="fr-FR" dirty="0"/>
              <a:t>Risques</a:t>
            </a:r>
          </a:p>
        </p:txBody>
      </p:sp>
      <p:sp>
        <p:nvSpPr>
          <p:cNvPr id="3" name="Espace réservé du contenu 2">
            <a:extLst>
              <a:ext uri="{FF2B5EF4-FFF2-40B4-BE49-F238E27FC236}">
                <a16:creationId xmlns:a16="http://schemas.microsoft.com/office/drawing/2014/main" id="{11833373-9887-B0D5-7921-9C1979525C03}"/>
              </a:ext>
            </a:extLst>
          </p:cNvPr>
          <p:cNvSpPr>
            <a:spLocks noGrp="1"/>
          </p:cNvSpPr>
          <p:nvPr>
            <p:ph idx="1"/>
          </p:nvPr>
        </p:nvSpPr>
        <p:spPr/>
        <p:txBody>
          <a:bodyPr>
            <a:normAutofit lnSpcReduction="10000"/>
          </a:bodyPr>
          <a:lstStyle/>
          <a:p>
            <a:r>
              <a:rPr lang="fr-FR" dirty="0"/>
              <a:t>Réfléchissez, planifiez et rédigez vos politiques de gestion des risques.</a:t>
            </a:r>
          </a:p>
          <a:p>
            <a:endParaRPr lang="fr-FR" dirty="0"/>
          </a:p>
          <a:p>
            <a:r>
              <a:rPr lang="fr-FR" dirty="0"/>
              <a:t>Dans la mesure du possible, testez vos stratégies de gestion des risques !</a:t>
            </a:r>
          </a:p>
          <a:p>
            <a:endParaRPr lang="fr-FR" dirty="0"/>
          </a:p>
          <a:p>
            <a:r>
              <a:rPr lang="fr-FR" dirty="0"/>
              <a:t>Quels types de risques ?</a:t>
            </a:r>
          </a:p>
          <a:p>
            <a:endParaRPr lang="fr-FR" dirty="0"/>
          </a:p>
          <a:p>
            <a:pPr lvl="1"/>
            <a:r>
              <a:rPr lang="fr-FR" dirty="0"/>
              <a:t>Perte de données ?</a:t>
            </a:r>
          </a:p>
          <a:p>
            <a:pPr lvl="1"/>
            <a:r>
              <a:rPr lang="fr-FR" dirty="0"/>
              <a:t>Perte de service ?</a:t>
            </a:r>
          </a:p>
          <a:p>
            <a:pPr lvl="1"/>
            <a:r>
              <a:rPr lang="fr-FR" dirty="0"/>
              <a:t>Les rançons ? </a:t>
            </a:r>
          </a:p>
          <a:p>
            <a:pPr lvl="1"/>
            <a:r>
              <a:rPr lang="fr-FR" dirty="0"/>
              <a:t>Vol de données ?</a:t>
            </a:r>
          </a:p>
          <a:p>
            <a:pPr lvl="1"/>
            <a:r>
              <a:rPr lang="fr-FR" dirty="0"/>
              <a:t>Corruption délibérée de données ?</a:t>
            </a:r>
          </a:p>
          <a:p>
            <a:pPr lvl="1"/>
            <a:r>
              <a:rPr lang="fr-FR" dirty="0"/>
              <a:t>Corruption accidentelle de données ?</a:t>
            </a:r>
          </a:p>
          <a:p>
            <a:pPr lvl="1"/>
            <a:r>
              <a:rPr lang="fr-FR" dirty="0"/>
              <a:t>Perte de secrets ?</a:t>
            </a:r>
          </a:p>
        </p:txBody>
      </p:sp>
    </p:spTree>
    <p:extLst>
      <p:ext uri="{BB962C8B-B14F-4D97-AF65-F5344CB8AC3E}">
        <p14:creationId xmlns:p14="http://schemas.microsoft.com/office/powerpoint/2010/main" val="26572409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0AEB5E57-B35B-1F51-CFC1-8B08A8F0A6AF}"/>
              </a:ext>
            </a:extLst>
          </p:cNvPr>
          <p:cNvSpPr>
            <a:spLocks noGrp="1"/>
          </p:cNvSpPr>
          <p:nvPr>
            <p:ph type="title"/>
          </p:nvPr>
        </p:nvSpPr>
        <p:spPr/>
        <p:txBody>
          <a:bodyPr/>
          <a:lstStyle/>
          <a:p>
            <a:r>
              <a:rPr lang="fr-FR" dirty="0"/>
              <a:t>Normes</a:t>
            </a:r>
          </a:p>
        </p:txBody>
      </p:sp>
      <p:sp>
        <p:nvSpPr>
          <p:cNvPr id="6" name="Espace réservé du texte 5">
            <a:extLst>
              <a:ext uri="{FF2B5EF4-FFF2-40B4-BE49-F238E27FC236}">
                <a16:creationId xmlns:a16="http://schemas.microsoft.com/office/drawing/2014/main" id="{B203E829-FA2D-B91B-DD09-8E676CB923A1}"/>
              </a:ext>
            </a:extLst>
          </p:cNvPr>
          <p:cNvSpPr>
            <a:spLocks noGrp="1"/>
          </p:cNvSpPr>
          <p:nvPr>
            <p:ph type="body" idx="1"/>
          </p:nvPr>
        </p:nvSpPr>
        <p:spPr/>
        <p:txBody>
          <a:bodyPr/>
          <a:lstStyle/>
          <a:p>
            <a:r>
              <a:rPr lang="fr-FR" dirty="0"/>
              <a:t>Ses normes industrielles qui rassurent les clients</a:t>
            </a:r>
          </a:p>
        </p:txBody>
      </p:sp>
    </p:spTree>
    <p:extLst>
      <p:ext uri="{BB962C8B-B14F-4D97-AF65-F5344CB8AC3E}">
        <p14:creationId xmlns:p14="http://schemas.microsoft.com/office/powerpoint/2010/main" val="17116935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FFE603-1C77-715F-07DD-FDB44AD5FB1E}"/>
              </a:ext>
            </a:extLst>
          </p:cNvPr>
          <p:cNvSpPr>
            <a:spLocks noGrp="1"/>
          </p:cNvSpPr>
          <p:nvPr>
            <p:ph type="title"/>
          </p:nvPr>
        </p:nvSpPr>
        <p:spPr/>
        <p:txBody>
          <a:bodyPr/>
          <a:lstStyle/>
          <a:p>
            <a:r>
              <a:rPr lang="fr-FR" dirty="0"/>
              <a:t>Normes</a:t>
            </a:r>
          </a:p>
        </p:txBody>
      </p:sp>
      <p:sp>
        <p:nvSpPr>
          <p:cNvPr id="3" name="Espace réservé du contenu 2">
            <a:extLst>
              <a:ext uri="{FF2B5EF4-FFF2-40B4-BE49-F238E27FC236}">
                <a16:creationId xmlns:a16="http://schemas.microsoft.com/office/drawing/2014/main" id="{492D3CA8-7297-863A-CB59-E7BB59D80058}"/>
              </a:ext>
            </a:extLst>
          </p:cNvPr>
          <p:cNvSpPr>
            <a:spLocks noGrp="1"/>
          </p:cNvSpPr>
          <p:nvPr>
            <p:ph idx="1"/>
          </p:nvPr>
        </p:nvSpPr>
        <p:spPr/>
        <p:txBody>
          <a:bodyPr>
            <a:normAutofit lnSpcReduction="10000"/>
          </a:bodyPr>
          <a:lstStyle/>
          <a:p>
            <a:r>
              <a:rPr lang="fr-FR" dirty="0"/>
              <a:t>ISO9001</a:t>
            </a:r>
          </a:p>
          <a:p>
            <a:pPr lvl="1"/>
            <a:r>
              <a:rPr lang="fr-FR" dirty="0"/>
              <a:t>Certification qui atteste de l'existence d'un certain nombre de politiques de qualité au sein d'une organisation.</a:t>
            </a:r>
          </a:p>
          <a:p>
            <a:pPr lvl="1"/>
            <a:r>
              <a:rPr lang="fr-FR" dirty="0"/>
              <a:t>La mise en œuvre des politiques en interne et la conduite du processus d'audit et de certification peuvent s'avérer coûteuses.</a:t>
            </a:r>
          </a:p>
          <a:p>
            <a:pPr lvl="1"/>
            <a:r>
              <a:rPr lang="fr-FR" dirty="0"/>
              <a:t>Toutefois, une entreprise peut afficher le badge, ce qui rassure les clients potentiels.</a:t>
            </a:r>
          </a:p>
          <a:p>
            <a:pPr lvl="1"/>
            <a:endParaRPr lang="fr-FR" dirty="0"/>
          </a:p>
          <a:p>
            <a:r>
              <a:rPr lang="fr-FR" dirty="0"/>
              <a:t>ISO/IEC 27001</a:t>
            </a:r>
          </a:p>
          <a:p>
            <a:pPr lvl="1"/>
            <a:r>
              <a:rPr lang="fr-FR" dirty="0"/>
              <a:t>Examiner systématiquement les risques liés à la sécurité de l'information de l'organisme, en tenant compte des menaces, des vulnérabilités et des incidences ;</a:t>
            </a:r>
          </a:p>
          <a:p>
            <a:pPr lvl="1"/>
            <a:r>
              <a:rPr lang="fr-FR" dirty="0"/>
              <a:t>concevoir et mettre en œuvre un ensemble cohérent et complet de contrôles de la sécurité de l'information et/ou d'autres formes de traitement des risques (comme l'évitement ou le transfert des risques) pour faire face aux risques jugés inacceptables ; et</a:t>
            </a:r>
          </a:p>
          <a:p>
            <a:pPr lvl="1"/>
            <a:r>
              <a:rPr lang="fr-FR" dirty="0"/>
              <a:t>adopter un processus de gestion global pour s'assurer que les contrôles de sécurité de l'information continuent à répondre aux besoins de l'organisation en matière de sécurité de l'information sur une base continue. </a:t>
            </a:r>
          </a:p>
        </p:txBody>
      </p:sp>
    </p:spTree>
    <p:extLst>
      <p:ext uri="{BB962C8B-B14F-4D97-AF65-F5344CB8AC3E}">
        <p14:creationId xmlns:p14="http://schemas.microsoft.com/office/powerpoint/2010/main" val="3517405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9DCA1E-E86F-AC63-979B-8050B37A3500}"/>
              </a:ext>
            </a:extLst>
          </p:cNvPr>
          <p:cNvSpPr>
            <a:spLocks noGrp="1"/>
          </p:cNvSpPr>
          <p:nvPr>
            <p:ph type="title"/>
          </p:nvPr>
        </p:nvSpPr>
        <p:spPr/>
        <p:txBody>
          <a:bodyPr/>
          <a:lstStyle/>
          <a:p>
            <a:r>
              <a:rPr lang="fr-FR" dirty="0"/>
              <a:t>Accords</a:t>
            </a:r>
          </a:p>
        </p:txBody>
      </p:sp>
      <p:sp>
        <p:nvSpPr>
          <p:cNvPr id="3" name="Espace réservé du texte 2">
            <a:extLst>
              <a:ext uri="{FF2B5EF4-FFF2-40B4-BE49-F238E27FC236}">
                <a16:creationId xmlns:a16="http://schemas.microsoft.com/office/drawing/2014/main" id="{32D5AB82-F8AF-3F51-23FD-B11FA3D93BB5}"/>
              </a:ext>
            </a:extLst>
          </p:cNvPr>
          <p:cNvSpPr>
            <a:spLocks noGrp="1"/>
          </p:cNvSpPr>
          <p:nvPr>
            <p:ph type="body" idx="1"/>
          </p:nvPr>
        </p:nvSpPr>
        <p:spPr/>
        <p:txBody>
          <a:bodyPr/>
          <a:lstStyle/>
          <a:p>
            <a:r>
              <a:rPr lang="fr-FR" dirty="0"/>
              <a:t>Accepter contractuellement un niveau de qualité</a:t>
            </a:r>
          </a:p>
        </p:txBody>
      </p:sp>
    </p:spTree>
    <p:extLst>
      <p:ext uri="{BB962C8B-B14F-4D97-AF65-F5344CB8AC3E}">
        <p14:creationId xmlns:p14="http://schemas.microsoft.com/office/powerpoint/2010/main" val="42085407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23FEA7-87B8-BF25-D5ED-A9EE74F663F5}"/>
              </a:ext>
            </a:extLst>
          </p:cNvPr>
          <p:cNvSpPr>
            <a:spLocks noGrp="1"/>
          </p:cNvSpPr>
          <p:nvPr>
            <p:ph type="title"/>
          </p:nvPr>
        </p:nvSpPr>
        <p:spPr/>
        <p:txBody>
          <a:bodyPr/>
          <a:lstStyle/>
          <a:p>
            <a:r>
              <a:rPr lang="fr-FR" dirty="0"/>
              <a:t>SLAs et KPIs</a:t>
            </a:r>
          </a:p>
        </p:txBody>
      </p:sp>
      <p:sp>
        <p:nvSpPr>
          <p:cNvPr id="3" name="Espace réservé du contenu 2">
            <a:extLst>
              <a:ext uri="{FF2B5EF4-FFF2-40B4-BE49-F238E27FC236}">
                <a16:creationId xmlns:a16="http://schemas.microsoft.com/office/drawing/2014/main" id="{E4AEA06E-A39A-7468-831E-914A79229186}"/>
              </a:ext>
            </a:extLst>
          </p:cNvPr>
          <p:cNvSpPr>
            <a:spLocks noGrp="1"/>
          </p:cNvSpPr>
          <p:nvPr>
            <p:ph idx="1"/>
          </p:nvPr>
        </p:nvSpPr>
        <p:spPr/>
        <p:txBody>
          <a:bodyPr>
            <a:normAutofit lnSpcReduction="10000"/>
          </a:bodyPr>
          <a:lstStyle/>
          <a:p>
            <a:r>
              <a:rPr lang="fr-FR" b="1" dirty="0"/>
              <a:t>S</a:t>
            </a:r>
            <a:r>
              <a:rPr lang="fr-FR" dirty="0"/>
              <a:t>ervice </a:t>
            </a:r>
            <a:r>
              <a:rPr lang="fr-FR" b="1" dirty="0" err="1"/>
              <a:t>L</a:t>
            </a:r>
            <a:r>
              <a:rPr lang="fr-FR" dirty="0" err="1"/>
              <a:t>evel</a:t>
            </a:r>
            <a:r>
              <a:rPr lang="fr-FR" dirty="0"/>
              <a:t> </a:t>
            </a:r>
            <a:r>
              <a:rPr lang="fr-FR" b="1" dirty="0" err="1"/>
              <a:t>A</a:t>
            </a:r>
            <a:r>
              <a:rPr lang="fr-FR" dirty="0" err="1"/>
              <a:t>greements</a:t>
            </a:r>
            <a:endParaRPr lang="fr-FR" dirty="0"/>
          </a:p>
          <a:p>
            <a:pPr lvl="1"/>
            <a:r>
              <a:rPr lang="fr-FR" dirty="0"/>
              <a:t>Uptime</a:t>
            </a:r>
          </a:p>
          <a:p>
            <a:pPr lvl="1"/>
            <a:r>
              <a:rPr lang="fr-FR" dirty="0"/>
              <a:t>Délai de réponse en cas d’incident</a:t>
            </a:r>
          </a:p>
          <a:p>
            <a:pPr lvl="1"/>
            <a:r>
              <a:rPr lang="fr-FR" dirty="0"/>
              <a:t>Calendrier de maintenance</a:t>
            </a:r>
          </a:p>
          <a:p>
            <a:pPr lvl="1"/>
            <a:r>
              <a:rPr lang="fr-FR" dirty="0"/>
              <a:t>Procédures à suivre lors des mises à jour</a:t>
            </a:r>
          </a:p>
          <a:p>
            <a:pPr lvl="1"/>
            <a:r>
              <a:rPr lang="fr-FR" dirty="0"/>
              <a:t>Protocoles de communication</a:t>
            </a:r>
          </a:p>
          <a:p>
            <a:pPr lvl="1"/>
            <a:r>
              <a:rPr lang="fr-FR" dirty="0"/>
              <a:t>…</a:t>
            </a:r>
          </a:p>
          <a:p>
            <a:pPr lvl="1"/>
            <a:endParaRPr lang="fr-FR" dirty="0"/>
          </a:p>
          <a:p>
            <a:r>
              <a:rPr lang="fr-FR" b="1" dirty="0"/>
              <a:t>K</a:t>
            </a:r>
            <a:r>
              <a:rPr lang="fr-FR" dirty="0"/>
              <a:t>ey </a:t>
            </a:r>
            <a:r>
              <a:rPr lang="fr-FR" b="1" dirty="0"/>
              <a:t>P</a:t>
            </a:r>
            <a:r>
              <a:rPr lang="fr-FR" dirty="0"/>
              <a:t>erformance </a:t>
            </a:r>
            <a:r>
              <a:rPr lang="fr-FR" b="1" dirty="0" err="1"/>
              <a:t>I</a:t>
            </a:r>
            <a:r>
              <a:rPr lang="fr-FR" dirty="0" err="1"/>
              <a:t>ndicators</a:t>
            </a:r>
            <a:endParaRPr lang="fr-FR" dirty="0"/>
          </a:p>
          <a:p>
            <a:pPr lvl="1"/>
            <a:r>
              <a:rPr lang="fr-FR" dirty="0"/>
              <a:t>Des mesures concrètes qui permettent de vérifier si un accord de niveau de service est respecté</a:t>
            </a:r>
          </a:p>
          <a:p>
            <a:pPr lvl="1"/>
            <a:r>
              <a:rPr lang="fr-FR" dirty="0"/>
              <a:t>« Total </a:t>
            </a:r>
            <a:r>
              <a:rPr lang="fr-FR" dirty="0" err="1"/>
              <a:t>Downtime</a:t>
            </a:r>
            <a:r>
              <a:rPr lang="fr-FR" dirty="0"/>
              <a:t> » </a:t>
            </a:r>
          </a:p>
          <a:p>
            <a:pPr lvl="1"/>
            <a:r>
              <a:rPr lang="fr-FR" dirty="0"/>
              <a:t>Nombre de tickets</a:t>
            </a:r>
          </a:p>
          <a:p>
            <a:pPr lvl="1"/>
            <a:r>
              <a:rPr lang="fr-FR" dirty="0"/>
              <a:t>…</a:t>
            </a:r>
          </a:p>
          <a:p>
            <a:pPr marL="0" indent="0">
              <a:buNone/>
            </a:pPr>
            <a:endParaRPr lang="fr-FR" dirty="0"/>
          </a:p>
          <a:p>
            <a:pPr lvl="1"/>
            <a:endParaRPr lang="fr-FR" dirty="0"/>
          </a:p>
        </p:txBody>
      </p:sp>
    </p:spTree>
    <p:extLst>
      <p:ext uri="{BB962C8B-B14F-4D97-AF65-F5344CB8AC3E}">
        <p14:creationId xmlns:p14="http://schemas.microsoft.com/office/powerpoint/2010/main" val="20847577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AD69B5-BFD0-0D2C-2F22-E958FF6A0BB3}"/>
              </a:ext>
            </a:extLst>
          </p:cNvPr>
          <p:cNvSpPr>
            <a:spLocks noGrp="1"/>
          </p:cNvSpPr>
          <p:nvPr>
            <p:ph type="title"/>
          </p:nvPr>
        </p:nvSpPr>
        <p:spPr/>
        <p:txBody>
          <a:bodyPr/>
          <a:lstStyle/>
          <a:p>
            <a:r>
              <a:rPr lang="fr-FR" dirty="0"/>
              <a:t>Utilisateurs</a:t>
            </a:r>
          </a:p>
        </p:txBody>
      </p:sp>
      <p:sp>
        <p:nvSpPr>
          <p:cNvPr id="3" name="Espace réservé du texte 2">
            <a:extLst>
              <a:ext uri="{FF2B5EF4-FFF2-40B4-BE49-F238E27FC236}">
                <a16:creationId xmlns:a16="http://schemas.microsoft.com/office/drawing/2014/main" id="{B26080C0-B4FE-931A-739E-983EF2EB96A8}"/>
              </a:ext>
            </a:extLst>
          </p:cNvPr>
          <p:cNvSpPr>
            <a:spLocks noGrp="1"/>
          </p:cNvSpPr>
          <p:nvPr>
            <p:ph type="body" idx="1"/>
          </p:nvPr>
        </p:nvSpPr>
        <p:spPr/>
        <p:txBody>
          <a:bodyPr/>
          <a:lstStyle/>
          <a:p>
            <a:r>
              <a:rPr lang="fr-FR" dirty="0"/>
              <a:t>Assurer la satisfaction du client</a:t>
            </a:r>
          </a:p>
        </p:txBody>
      </p:sp>
    </p:spTree>
    <p:extLst>
      <p:ext uri="{BB962C8B-B14F-4D97-AF65-F5344CB8AC3E}">
        <p14:creationId xmlns:p14="http://schemas.microsoft.com/office/powerpoint/2010/main" val="12385152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6C7F0E-0CA1-63FC-D7AB-4A9DD7023DC3}"/>
              </a:ext>
            </a:extLst>
          </p:cNvPr>
          <p:cNvSpPr>
            <a:spLocks noGrp="1"/>
          </p:cNvSpPr>
          <p:nvPr>
            <p:ph type="title"/>
          </p:nvPr>
        </p:nvSpPr>
        <p:spPr/>
        <p:txBody>
          <a:bodyPr/>
          <a:lstStyle/>
          <a:p>
            <a:r>
              <a:rPr lang="fr-FR" dirty="0"/>
              <a:t>Utilisateurs</a:t>
            </a:r>
          </a:p>
        </p:txBody>
      </p:sp>
      <p:sp>
        <p:nvSpPr>
          <p:cNvPr id="3" name="Espace réservé du contenu 2">
            <a:extLst>
              <a:ext uri="{FF2B5EF4-FFF2-40B4-BE49-F238E27FC236}">
                <a16:creationId xmlns:a16="http://schemas.microsoft.com/office/drawing/2014/main" id="{546A9000-275A-8AE6-33EF-5AF31B405D41}"/>
              </a:ext>
            </a:extLst>
          </p:cNvPr>
          <p:cNvSpPr>
            <a:spLocks noGrp="1"/>
          </p:cNvSpPr>
          <p:nvPr>
            <p:ph idx="1"/>
          </p:nvPr>
        </p:nvSpPr>
        <p:spPr/>
        <p:txBody>
          <a:bodyPr/>
          <a:lstStyle/>
          <a:p>
            <a:r>
              <a:rPr lang="fr-FR" dirty="0"/>
              <a:t>Helpdesk</a:t>
            </a:r>
          </a:p>
          <a:p>
            <a:r>
              <a:rPr lang="fr-FR" dirty="0"/>
              <a:t>Communauté </a:t>
            </a:r>
          </a:p>
          <a:p>
            <a:r>
              <a:rPr lang="fr-FR" dirty="0"/>
              <a:t>Documentation</a:t>
            </a:r>
          </a:p>
          <a:p>
            <a:r>
              <a:rPr lang="fr-FR" dirty="0"/>
              <a:t>Système de tickets et suivi des demandes</a:t>
            </a:r>
          </a:p>
          <a:p>
            <a:r>
              <a:rPr lang="fr-FR" dirty="0"/>
              <a:t>….</a:t>
            </a:r>
          </a:p>
          <a:p>
            <a:endParaRPr lang="fr-FR" dirty="0"/>
          </a:p>
        </p:txBody>
      </p:sp>
    </p:spTree>
    <p:extLst>
      <p:ext uri="{BB962C8B-B14F-4D97-AF65-F5344CB8AC3E}">
        <p14:creationId xmlns:p14="http://schemas.microsoft.com/office/powerpoint/2010/main" val="669035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967896-AAFE-A255-AC18-AAA5D437FB33}"/>
              </a:ext>
            </a:extLst>
          </p:cNvPr>
          <p:cNvSpPr>
            <a:spLocks noGrp="1"/>
          </p:cNvSpPr>
          <p:nvPr>
            <p:ph type="title"/>
          </p:nvPr>
        </p:nvSpPr>
        <p:spPr/>
        <p:txBody>
          <a:bodyPr/>
          <a:lstStyle/>
          <a:p>
            <a:r>
              <a:rPr lang="fr-FR" dirty="0"/>
              <a:t>Perspective de qualité</a:t>
            </a:r>
          </a:p>
        </p:txBody>
      </p:sp>
      <p:grpSp>
        <p:nvGrpSpPr>
          <p:cNvPr id="4" name="Groupe 3">
            <a:extLst>
              <a:ext uri="{FF2B5EF4-FFF2-40B4-BE49-F238E27FC236}">
                <a16:creationId xmlns:a16="http://schemas.microsoft.com/office/drawing/2014/main" id="{4BDA7813-8234-F9F5-F5E5-79377F3567F8}"/>
              </a:ext>
            </a:extLst>
          </p:cNvPr>
          <p:cNvGrpSpPr/>
          <p:nvPr/>
        </p:nvGrpSpPr>
        <p:grpSpPr>
          <a:xfrm>
            <a:off x="1169135" y="2464737"/>
            <a:ext cx="1254078" cy="1928526"/>
            <a:chOff x="3779137" y="3893264"/>
            <a:chExt cx="1254078" cy="1928526"/>
          </a:xfrm>
        </p:grpSpPr>
        <p:pic>
          <p:nvPicPr>
            <p:cNvPr id="5" name="Image 4" descr="Une image contenant clipart, dessin humoristique, art&#10;&#10;Description générée automatiquement">
              <a:extLst>
                <a:ext uri="{FF2B5EF4-FFF2-40B4-BE49-F238E27FC236}">
                  <a16:creationId xmlns:a16="http://schemas.microsoft.com/office/drawing/2014/main" id="{53BB1320-F1DB-1A25-420C-C7E4816C1C13}"/>
                </a:ext>
              </a:extLst>
            </p:cNvPr>
            <p:cNvPicPr>
              <a:picLocks noChangeAspect="1"/>
            </p:cNvPicPr>
            <p:nvPr/>
          </p:nvPicPr>
          <p:blipFill>
            <a:blip r:embed="rId2"/>
            <a:stretch>
              <a:fillRect/>
            </a:stretch>
          </p:blipFill>
          <p:spPr>
            <a:xfrm>
              <a:off x="3779137" y="3893264"/>
              <a:ext cx="1254077" cy="1595517"/>
            </a:xfrm>
            <a:prstGeom prst="rect">
              <a:avLst/>
            </a:prstGeom>
          </p:spPr>
        </p:pic>
        <p:sp>
          <p:nvSpPr>
            <p:cNvPr id="6" name="ZoneTexte 5">
              <a:extLst>
                <a:ext uri="{FF2B5EF4-FFF2-40B4-BE49-F238E27FC236}">
                  <a16:creationId xmlns:a16="http://schemas.microsoft.com/office/drawing/2014/main" id="{5E2912B7-051C-8C73-44A9-D52980AA062E}"/>
                </a:ext>
              </a:extLst>
            </p:cNvPr>
            <p:cNvSpPr txBox="1"/>
            <p:nvPr/>
          </p:nvSpPr>
          <p:spPr>
            <a:xfrm>
              <a:off x="3847252" y="5514013"/>
              <a:ext cx="1185963" cy="307777"/>
            </a:xfrm>
            <a:prstGeom prst="rect">
              <a:avLst/>
            </a:prstGeom>
            <a:noFill/>
          </p:spPr>
          <p:txBody>
            <a:bodyPr wrap="square" rtlCol="0">
              <a:spAutoFit/>
            </a:bodyPr>
            <a:lstStyle/>
            <a:p>
              <a:pPr algn="ctr"/>
              <a:r>
                <a:rPr lang="fr-FR" sz="1400" b="1" dirty="0"/>
                <a:t>Dev</a:t>
              </a:r>
            </a:p>
          </p:txBody>
        </p:sp>
      </p:grpSp>
      <p:grpSp>
        <p:nvGrpSpPr>
          <p:cNvPr id="7" name="Groupe 6">
            <a:extLst>
              <a:ext uri="{FF2B5EF4-FFF2-40B4-BE49-F238E27FC236}">
                <a16:creationId xmlns:a16="http://schemas.microsoft.com/office/drawing/2014/main" id="{7802ED08-B27F-92E3-4FDF-C6714A922482}"/>
              </a:ext>
            </a:extLst>
          </p:cNvPr>
          <p:cNvGrpSpPr/>
          <p:nvPr/>
        </p:nvGrpSpPr>
        <p:grpSpPr>
          <a:xfrm>
            <a:off x="9599164" y="3648020"/>
            <a:ext cx="1423701" cy="1899400"/>
            <a:chOff x="9349477" y="4211640"/>
            <a:chExt cx="1423701" cy="1899400"/>
          </a:xfrm>
        </p:grpSpPr>
        <p:pic>
          <p:nvPicPr>
            <p:cNvPr id="8" name="Image 7" descr="Une image contenant dessin humoristique, mâchoire, clipart, Visage humain&#10;&#10;Description générée automatiquement">
              <a:extLst>
                <a:ext uri="{FF2B5EF4-FFF2-40B4-BE49-F238E27FC236}">
                  <a16:creationId xmlns:a16="http://schemas.microsoft.com/office/drawing/2014/main" id="{31FD84DB-356A-AA0A-C8AF-CF8DC8D96205}"/>
                </a:ext>
              </a:extLst>
            </p:cNvPr>
            <p:cNvPicPr>
              <a:picLocks noChangeAspect="1"/>
            </p:cNvPicPr>
            <p:nvPr/>
          </p:nvPicPr>
          <p:blipFill>
            <a:blip r:embed="rId3"/>
            <a:stretch>
              <a:fillRect/>
            </a:stretch>
          </p:blipFill>
          <p:spPr>
            <a:xfrm>
              <a:off x="9349477" y="4211640"/>
              <a:ext cx="1423701" cy="1550873"/>
            </a:xfrm>
            <a:prstGeom prst="rect">
              <a:avLst/>
            </a:prstGeom>
          </p:spPr>
        </p:pic>
        <p:sp>
          <p:nvSpPr>
            <p:cNvPr id="9" name="ZoneTexte 8">
              <a:extLst>
                <a:ext uri="{FF2B5EF4-FFF2-40B4-BE49-F238E27FC236}">
                  <a16:creationId xmlns:a16="http://schemas.microsoft.com/office/drawing/2014/main" id="{E66740DE-DAB9-D16E-A8D7-8C2F4CBE7822}"/>
                </a:ext>
              </a:extLst>
            </p:cNvPr>
            <p:cNvSpPr txBox="1"/>
            <p:nvPr/>
          </p:nvSpPr>
          <p:spPr>
            <a:xfrm>
              <a:off x="9466091" y="5803263"/>
              <a:ext cx="1281017" cy="307777"/>
            </a:xfrm>
            <a:prstGeom prst="rect">
              <a:avLst/>
            </a:prstGeom>
            <a:noFill/>
          </p:spPr>
          <p:txBody>
            <a:bodyPr wrap="square" rtlCol="0">
              <a:spAutoFit/>
            </a:bodyPr>
            <a:lstStyle/>
            <a:p>
              <a:pPr algn="ctr"/>
              <a:r>
                <a:rPr lang="fr-FR" sz="1400" b="1" dirty="0"/>
                <a:t>Utilisateur</a:t>
              </a:r>
            </a:p>
          </p:txBody>
        </p:sp>
      </p:grpSp>
      <p:sp>
        <p:nvSpPr>
          <p:cNvPr id="10" name="Cube 9">
            <a:extLst>
              <a:ext uri="{FF2B5EF4-FFF2-40B4-BE49-F238E27FC236}">
                <a16:creationId xmlns:a16="http://schemas.microsoft.com/office/drawing/2014/main" id="{B0211EE3-08B8-80D8-38FE-9C958F5EBCDB}"/>
              </a:ext>
            </a:extLst>
          </p:cNvPr>
          <p:cNvSpPr/>
          <p:nvPr/>
        </p:nvSpPr>
        <p:spPr>
          <a:xfrm>
            <a:off x="5404166" y="1903262"/>
            <a:ext cx="1880796" cy="1744758"/>
          </a:xfrm>
          <a:prstGeom prst="cub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Logiciel</a:t>
            </a:r>
          </a:p>
        </p:txBody>
      </p:sp>
      <p:sp>
        <p:nvSpPr>
          <p:cNvPr id="11" name="Ellipse 10">
            <a:extLst>
              <a:ext uri="{FF2B5EF4-FFF2-40B4-BE49-F238E27FC236}">
                <a16:creationId xmlns:a16="http://schemas.microsoft.com/office/drawing/2014/main" id="{2D9AB019-020D-6B4C-A15F-2155C8E5CDB0}"/>
              </a:ext>
            </a:extLst>
          </p:cNvPr>
          <p:cNvSpPr/>
          <p:nvPr/>
        </p:nvSpPr>
        <p:spPr>
          <a:xfrm>
            <a:off x="1879571" y="1458986"/>
            <a:ext cx="2420786" cy="88855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Facile à maintenir</a:t>
            </a:r>
          </a:p>
        </p:txBody>
      </p:sp>
      <p:sp>
        <p:nvSpPr>
          <p:cNvPr id="12" name="Ellipse 11">
            <a:extLst>
              <a:ext uri="{FF2B5EF4-FFF2-40B4-BE49-F238E27FC236}">
                <a16:creationId xmlns:a16="http://schemas.microsoft.com/office/drawing/2014/main" id="{C121D388-C032-6945-8EBD-F1A43324A5B0}"/>
              </a:ext>
            </a:extLst>
          </p:cNvPr>
          <p:cNvSpPr/>
          <p:nvPr/>
        </p:nvSpPr>
        <p:spPr>
          <a:xfrm>
            <a:off x="6677139" y="3712864"/>
            <a:ext cx="2915671" cy="7452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Disponibilité</a:t>
            </a:r>
          </a:p>
        </p:txBody>
      </p:sp>
      <p:sp>
        <p:nvSpPr>
          <p:cNvPr id="13" name="Ellipse 12">
            <a:extLst>
              <a:ext uri="{FF2B5EF4-FFF2-40B4-BE49-F238E27FC236}">
                <a16:creationId xmlns:a16="http://schemas.microsoft.com/office/drawing/2014/main" id="{62E8C1AB-C7D7-E759-1FD2-F8AB2BF03268}"/>
              </a:ext>
            </a:extLst>
          </p:cNvPr>
          <p:cNvSpPr/>
          <p:nvPr/>
        </p:nvSpPr>
        <p:spPr>
          <a:xfrm>
            <a:off x="8134975" y="2683757"/>
            <a:ext cx="2915671" cy="7452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Fonctionne comme attendu</a:t>
            </a:r>
          </a:p>
        </p:txBody>
      </p:sp>
      <p:sp>
        <p:nvSpPr>
          <p:cNvPr id="14" name="Ellipse 13">
            <a:extLst>
              <a:ext uri="{FF2B5EF4-FFF2-40B4-BE49-F238E27FC236}">
                <a16:creationId xmlns:a16="http://schemas.microsoft.com/office/drawing/2014/main" id="{7E3162DC-19E0-A1D0-434A-140C5B0DFE56}"/>
              </a:ext>
            </a:extLst>
          </p:cNvPr>
          <p:cNvSpPr/>
          <p:nvPr/>
        </p:nvSpPr>
        <p:spPr>
          <a:xfrm>
            <a:off x="6096000" y="4777227"/>
            <a:ext cx="2915671" cy="7452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Support technique</a:t>
            </a:r>
          </a:p>
        </p:txBody>
      </p:sp>
      <p:sp>
        <p:nvSpPr>
          <p:cNvPr id="15" name="Ellipse 14">
            <a:extLst>
              <a:ext uri="{FF2B5EF4-FFF2-40B4-BE49-F238E27FC236}">
                <a16:creationId xmlns:a16="http://schemas.microsoft.com/office/drawing/2014/main" id="{251AF456-D3DE-9052-636E-104940D9FDEB}"/>
              </a:ext>
            </a:extLst>
          </p:cNvPr>
          <p:cNvSpPr/>
          <p:nvPr/>
        </p:nvSpPr>
        <p:spPr>
          <a:xfrm>
            <a:off x="6800107" y="5841590"/>
            <a:ext cx="2915671" cy="7452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Apparence ? UI/UX ?</a:t>
            </a:r>
          </a:p>
        </p:txBody>
      </p:sp>
      <p:sp>
        <p:nvSpPr>
          <p:cNvPr id="16" name="Ellipse 15">
            <a:extLst>
              <a:ext uri="{FF2B5EF4-FFF2-40B4-BE49-F238E27FC236}">
                <a16:creationId xmlns:a16="http://schemas.microsoft.com/office/drawing/2014/main" id="{BD72631A-4D84-8D04-7E38-8029EE8E3EF2}"/>
              </a:ext>
            </a:extLst>
          </p:cNvPr>
          <p:cNvSpPr/>
          <p:nvPr/>
        </p:nvSpPr>
        <p:spPr>
          <a:xfrm>
            <a:off x="2652230" y="2464737"/>
            <a:ext cx="2420786" cy="88855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Bien documenté</a:t>
            </a:r>
          </a:p>
        </p:txBody>
      </p:sp>
      <p:sp>
        <p:nvSpPr>
          <p:cNvPr id="17" name="Ellipse 16">
            <a:extLst>
              <a:ext uri="{FF2B5EF4-FFF2-40B4-BE49-F238E27FC236}">
                <a16:creationId xmlns:a16="http://schemas.microsoft.com/office/drawing/2014/main" id="{833F52F2-058D-0D1C-5B0B-12CBF6B449CE}"/>
              </a:ext>
            </a:extLst>
          </p:cNvPr>
          <p:cNvSpPr/>
          <p:nvPr/>
        </p:nvSpPr>
        <p:spPr>
          <a:xfrm>
            <a:off x="2820237" y="3621911"/>
            <a:ext cx="2420786" cy="88855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Structure logique</a:t>
            </a:r>
          </a:p>
        </p:txBody>
      </p:sp>
      <p:sp>
        <p:nvSpPr>
          <p:cNvPr id="18" name="Ellipse 17">
            <a:extLst>
              <a:ext uri="{FF2B5EF4-FFF2-40B4-BE49-F238E27FC236}">
                <a16:creationId xmlns:a16="http://schemas.microsoft.com/office/drawing/2014/main" id="{EB774160-C5C8-F96A-C5EC-2E3D4883D065}"/>
              </a:ext>
            </a:extLst>
          </p:cNvPr>
          <p:cNvSpPr/>
          <p:nvPr/>
        </p:nvSpPr>
        <p:spPr>
          <a:xfrm>
            <a:off x="9771214" y="6142557"/>
            <a:ext cx="2420786" cy="88855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 autres ?</a:t>
            </a:r>
          </a:p>
        </p:txBody>
      </p:sp>
      <p:sp>
        <p:nvSpPr>
          <p:cNvPr id="19" name="Ellipse 18">
            <a:extLst>
              <a:ext uri="{FF2B5EF4-FFF2-40B4-BE49-F238E27FC236}">
                <a16:creationId xmlns:a16="http://schemas.microsoft.com/office/drawing/2014/main" id="{6E9255BC-8C1C-7098-AE77-51D65D4E8A95}"/>
              </a:ext>
            </a:extLst>
          </p:cNvPr>
          <p:cNvSpPr/>
          <p:nvPr/>
        </p:nvSpPr>
        <p:spPr>
          <a:xfrm>
            <a:off x="1867694" y="4825931"/>
            <a:ext cx="2420786" cy="88855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 autres ?</a:t>
            </a:r>
          </a:p>
        </p:txBody>
      </p:sp>
    </p:spTree>
    <p:extLst>
      <p:ext uri="{BB962C8B-B14F-4D97-AF65-F5344CB8AC3E}">
        <p14:creationId xmlns:p14="http://schemas.microsoft.com/office/powerpoint/2010/main" val="40952825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D4DCED-9471-37D0-39D7-59CBE6464410}"/>
              </a:ext>
            </a:extLst>
          </p:cNvPr>
          <p:cNvSpPr>
            <a:spLocks noGrp="1"/>
          </p:cNvSpPr>
          <p:nvPr>
            <p:ph type="title"/>
          </p:nvPr>
        </p:nvSpPr>
        <p:spPr/>
        <p:txBody>
          <a:bodyPr/>
          <a:lstStyle/>
          <a:p>
            <a:r>
              <a:rPr lang="fr-FR" dirty="0"/>
              <a:t>Autres ?</a:t>
            </a:r>
          </a:p>
        </p:txBody>
      </p:sp>
      <p:sp>
        <p:nvSpPr>
          <p:cNvPr id="3" name="Espace réservé du texte 2">
            <a:extLst>
              <a:ext uri="{FF2B5EF4-FFF2-40B4-BE49-F238E27FC236}">
                <a16:creationId xmlns:a16="http://schemas.microsoft.com/office/drawing/2014/main" id="{BB9CB68A-2A20-2220-3961-6B1A7767C5CC}"/>
              </a:ext>
            </a:extLst>
          </p:cNvPr>
          <p:cNvSpPr>
            <a:spLocks noGrp="1"/>
          </p:cNvSpPr>
          <p:nvPr>
            <p:ph type="body" idx="1"/>
          </p:nvPr>
        </p:nvSpPr>
        <p:spPr/>
        <p:txBody>
          <a:bodyPr/>
          <a:lstStyle/>
          <a:p>
            <a:r>
              <a:rPr lang="fr-FR"/>
              <a:t>Voyez-vous d'autres facteurs susceptibles d'influencer la qualité ? </a:t>
            </a:r>
            <a:endParaRPr lang="fr-FR" dirty="0"/>
          </a:p>
        </p:txBody>
      </p:sp>
    </p:spTree>
    <p:extLst>
      <p:ext uri="{BB962C8B-B14F-4D97-AF65-F5344CB8AC3E}">
        <p14:creationId xmlns:p14="http://schemas.microsoft.com/office/powerpoint/2010/main" val="3348320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442F9-584E-5000-3B17-67AE4825E931}"/>
              </a:ext>
            </a:extLst>
          </p:cNvPr>
          <p:cNvSpPr>
            <a:spLocks noGrp="1"/>
          </p:cNvSpPr>
          <p:nvPr>
            <p:ph type="title"/>
          </p:nvPr>
        </p:nvSpPr>
        <p:spPr/>
        <p:txBody>
          <a:bodyPr/>
          <a:lstStyle/>
          <a:p>
            <a:r>
              <a:rPr lang="fr-FR" dirty="0"/>
              <a:t>Stratégie de qualité longue terme</a:t>
            </a:r>
          </a:p>
        </p:txBody>
      </p:sp>
      <p:sp>
        <p:nvSpPr>
          <p:cNvPr id="3" name="Espace réservé du contenu 2">
            <a:extLst>
              <a:ext uri="{FF2B5EF4-FFF2-40B4-BE49-F238E27FC236}">
                <a16:creationId xmlns:a16="http://schemas.microsoft.com/office/drawing/2014/main" id="{0C117BC6-9AA4-16FD-2630-4F91C9455231}"/>
              </a:ext>
            </a:extLst>
          </p:cNvPr>
          <p:cNvSpPr>
            <a:spLocks noGrp="1"/>
          </p:cNvSpPr>
          <p:nvPr>
            <p:ph idx="1"/>
          </p:nvPr>
        </p:nvSpPr>
        <p:spPr/>
        <p:txBody>
          <a:bodyPr/>
          <a:lstStyle/>
          <a:p>
            <a:r>
              <a:rPr lang="fr-FR" dirty="0"/>
              <a:t>Une stratégie se compose en regardant la qualité de plusieurs perspectives</a:t>
            </a:r>
          </a:p>
          <a:p>
            <a:r>
              <a:rPr lang="fr-FR" dirty="0"/>
              <a:t>Touche à chaque étape dans la chaine de production et maintenance</a:t>
            </a:r>
          </a:p>
          <a:p>
            <a:r>
              <a:rPr lang="fr-FR" dirty="0"/>
              <a:t>« </a:t>
            </a:r>
            <a:r>
              <a:rPr lang="fr-FR" dirty="0" err="1"/>
              <a:t>Quality</a:t>
            </a:r>
            <a:r>
              <a:rPr lang="fr-FR" dirty="0"/>
              <a:t> engineering »</a:t>
            </a:r>
          </a:p>
          <a:p>
            <a:pPr marL="0" indent="0">
              <a:buNone/>
            </a:pPr>
            <a:endParaRPr lang="fr-FR" dirty="0"/>
          </a:p>
        </p:txBody>
      </p:sp>
      <p:sp>
        <p:nvSpPr>
          <p:cNvPr id="6" name="Rectangle : coins arrondis 5">
            <a:extLst>
              <a:ext uri="{FF2B5EF4-FFF2-40B4-BE49-F238E27FC236}">
                <a16:creationId xmlns:a16="http://schemas.microsoft.com/office/drawing/2014/main" id="{5DE24040-5694-1880-A3B9-3FE82C227B74}"/>
              </a:ext>
            </a:extLst>
          </p:cNvPr>
          <p:cNvSpPr/>
          <p:nvPr/>
        </p:nvSpPr>
        <p:spPr>
          <a:xfrm>
            <a:off x="2618740" y="3220278"/>
            <a:ext cx="6967331" cy="14113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…aussi bon que le maillon le plus faible</a:t>
            </a:r>
          </a:p>
        </p:txBody>
      </p:sp>
    </p:spTree>
    <p:extLst>
      <p:ext uri="{BB962C8B-B14F-4D97-AF65-F5344CB8AC3E}">
        <p14:creationId xmlns:p14="http://schemas.microsoft.com/office/powerpoint/2010/main" val="4090873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D5B6CA-35F4-11F7-F2D0-BEE927BF075E}"/>
              </a:ext>
            </a:extLst>
          </p:cNvPr>
          <p:cNvSpPr>
            <a:spLocks noGrp="1"/>
          </p:cNvSpPr>
          <p:nvPr>
            <p:ph type="title"/>
          </p:nvPr>
        </p:nvSpPr>
        <p:spPr/>
        <p:txBody>
          <a:bodyPr/>
          <a:lstStyle/>
          <a:p>
            <a:r>
              <a:rPr lang="fr-FR" dirty="0" err="1"/>
              <a:t>Quality</a:t>
            </a:r>
            <a:r>
              <a:rPr lang="fr-FR" dirty="0"/>
              <a:t> Engineering</a:t>
            </a:r>
          </a:p>
        </p:txBody>
      </p:sp>
      <p:sp>
        <p:nvSpPr>
          <p:cNvPr id="3" name="Espace réservé du contenu 2">
            <a:extLst>
              <a:ext uri="{FF2B5EF4-FFF2-40B4-BE49-F238E27FC236}">
                <a16:creationId xmlns:a16="http://schemas.microsoft.com/office/drawing/2014/main" id="{5F91F372-A8DA-7582-8DFA-7E7527D6FF96}"/>
              </a:ext>
            </a:extLst>
          </p:cNvPr>
          <p:cNvSpPr>
            <a:spLocks noGrp="1"/>
          </p:cNvSpPr>
          <p:nvPr>
            <p:ph idx="1"/>
          </p:nvPr>
        </p:nvSpPr>
        <p:spPr>
          <a:xfrm>
            <a:off x="554703" y="1154646"/>
            <a:ext cx="11082593" cy="4821195"/>
          </a:xfrm>
        </p:spPr>
        <p:txBody>
          <a:bodyPr>
            <a:noAutofit/>
          </a:bodyPr>
          <a:lstStyle/>
          <a:p>
            <a:r>
              <a:rPr lang="fr-FR" sz="1150" b="1" dirty="0"/>
              <a:t>Détection précoce des défauts </a:t>
            </a:r>
            <a:r>
              <a:rPr lang="fr-FR" sz="1150" dirty="0"/>
              <a:t>La détection précoce des défauts permet d'éviter que les problèmes ne s'aggravent, ce qui réduit les coûts et les efforts nécessaires pour résoudre les problèmes à un stade ultérieur du processus de développement.</a:t>
            </a:r>
          </a:p>
          <a:p>
            <a:r>
              <a:rPr lang="fr-FR" sz="1150" b="1" dirty="0"/>
              <a:t>Tests continus et automatisation : </a:t>
            </a:r>
            <a:r>
              <a:rPr lang="fr-FR" sz="1150" dirty="0"/>
              <a:t>Elle encourage les tests continus tout au long du cycle de développement des logiciels (SDLC).  L'automatisation des processus de test garantit un retour d'information plus rapide et plus fiable, ce qui permet aux équipes d'identifier et de résoudre rapidement les problèmes.</a:t>
            </a:r>
          </a:p>
          <a:p>
            <a:r>
              <a:rPr lang="fr-FR" sz="1150" b="1" dirty="0"/>
              <a:t>Amélioration des performances des logiciels :  </a:t>
            </a:r>
            <a:r>
              <a:rPr lang="fr-FR" sz="1150" dirty="0"/>
              <a:t>Les tests rigoureux effectués par les ingénieurs qualité permettent d'identifier et de rectifier les problèmes liés aux performances, garantissant ainsi que le logiciel fonctionne de manière optimale dans différentes conditions.</a:t>
            </a:r>
          </a:p>
          <a:p>
            <a:r>
              <a:rPr lang="fr-FR" sz="1150" b="1" dirty="0"/>
              <a:t>Amélioration de l'expérience utilisateur </a:t>
            </a:r>
            <a:r>
              <a:rPr lang="fr-FR" sz="1150" dirty="0"/>
              <a:t>:  L'ingénierie de la qualité s'attache à tester non seulement les fonctionnalités, mais aussi la facilité d'utilisation.  En garantissant une expérience utilisateur positive, les directeurs techniques peuvent améliorer la satisfaction et la fidélité des clients.</a:t>
            </a:r>
          </a:p>
          <a:p>
            <a:r>
              <a:rPr lang="fr-FR" sz="1150" b="1" dirty="0"/>
              <a:t>Atténuation des risques </a:t>
            </a:r>
            <a:r>
              <a:rPr lang="fr-FR" sz="1150" dirty="0"/>
              <a:t>: L'ingénierie de la qualité permet d'identifier et d'atténuer les risques potentiels liés à la mise en œuvre des technologies.  Cette approche proactive minimise la probabilité de défaillances du système, de violations de la sécurité et d'autres problèmes critiques.</a:t>
            </a:r>
          </a:p>
          <a:p>
            <a:r>
              <a:rPr lang="fr-FR" sz="1150" b="1" dirty="0"/>
              <a:t>Respect des normes et de la conformité :  </a:t>
            </a:r>
            <a:r>
              <a:rPr lang="fr-FR" sz="1150" dirty="0"/>
              <a:t>L'ingénierie de la qualité garantit que les solutions technologiques respectent les normes industrielles et les exigences de conformité dans les secteurs réglementés où la non-conformité peut avoir des répercussions juridiques et financières.</a:t>
            </a:r>
          </a:p>
          <a:p>
            <a:r>
              <a:rPr lang="fr-FR" sz="1150" b="1" dirty="0"/>
              <a:t>Mise sur le marché plus rapide :  </a:t>
            </a:r>
            <a:r>
              <a:rPr lang="fr-FR" sz="1150" dirty="0"/>
              <a:t>Grâce à l'automatisation des tests et aux tests continus, l'ingénierie de la qualité accélère le processus de développement, ce qui permet de fournir plus rapidement des produits et des fonctionnalités de haute qualité.</a:t>
            </a:r>
          </a:p>
          <a:p>
            <a:r>
              <a:rPr lang="fr-FR" sz="1150" b="1" dirty="0"/>
              <a:t>Réduction des coûts </a:t>
            </a:r>
            <a:r>
              <a:rPr lang="fr-FR" sz="1150" dirty="0"/>
              <a:t>:  En détectant et en corrigeant les problèmes dès le début du processus de développement, l'ingénierie de la qualité contribue à réduire le coût global du développement et de la maintenance.</a:t>
            </a:r>
          </a:p>
          <a:p>
            <a:r>
              <a:rPr lang="fr-FR" sz="1150" b="1" dirty="0"/>
              <a:t>Prise de décision fondée sur des données :  </a:t>
            </a:r>
            <a:r>
              <a:rPr lang="fr-FR" sz="1150" dirty="0"/>
              <a:t>L'ingénierie de la qualité s'appuie sur des mesures et des analyses de données pour évaluer la qualité des logiciels.  Les directeurs techniques peuvent utiliser ces informations pour prendre des décisions éclairées, allouer des ressources et améliorer les processus.</a:t>
            </a:r>
          </a:p>
          <a:p>
            <a:r>
              <a:rPr lang="fr-FR" sz="1150" b="1" dirty="0"/>
              <a:t>Impact culturel </a:t>
            </a:r>
            <a:r>
              <a:rPr lang="fr-FR" sz="1150" dirty="0"/>
              <a:t>:  L'ingénierie de la qualité contribue à promouvoir une culture de la qualité au sein de l'organisation, en soulignant l'importance de fournir des solutions technologiques fiables et performantes.</a:t>
            </a:r>
          </a:p>
        </p:txBody>
      </p:sp>
    </p:spTree>
    <p:extLst>
      <p:ext uri="{BB962C8B-B14F-4D97-AF65-F5344CB8AC3E}">
        <p14:creationId xmlns:p14="http://schemas.microsoft.com/office/powerpoint/2010/main" val="825285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1EC47519-0179-0AD8-953B-A67ED310924E}"/>
              </a:ext>
            </a:extLst>
          </p:cNvPr>
          <p:cNvSpPr/>
          <p:nvPr/>
        </p:nvSpPr>
        <p:spPr>
          <a:xfrm>
            <a:off x="2954215" y="4563208"/>
            <a:ext cx="6598126" cy="1036517"/>
          </a:xfrm>
          <a:prstGeom prst="rect">
            <a:avLst/>
          </a:prstGeom>
          <a:solidFill>
            <a:schemeClr val="bg1">
              <a:lumMod val="6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DD36C736-EC76-3685-8365-0F026F1200E6}"/>
              </a:ext>
            </a:extLst>
          </p:cNvPr>
          <p:cNvSpPr>
            <a:spLocks noGrp="1"/>
          </p:cNvSpPr>
          <p:nvPr>
            <p:ph type="title"/>
          </p:nvPr>
        </p:nvSpPr>
        <p:spPr/>
        <p:txBody>
          <a:bodyPr/>
          <a:lstStyle/>
          <a:p>
            <a:r>
              <a:rPr lang="fr-FR" dirty="0"/>
              <a:t>L’approche de ce cours</a:t>
            </a:r>
          </a:p>
        </p:txBody>
      </p:sp>
      <p:sp>
        <p:nvSpPr>
          <p:cNvPr id="3" name="Espace réservé du contenu 2">
            <a:extLst>
              <a:ext uri="{FF2B5EF4-FFF2-40B4-BE49-F238E27FC236}">
                <a16:creationId xmlns:a16="http://schemas.microsoft.com/office/drawing/2014/main" id="{DC28ABB1-1D8B-72E6-B2BC-47D89CB21AD9}"/>
              </a:ext>
            </a:extLst>
          </p:cNvPr>
          <p:cNvSpPr>
            <a:spLocks noGrp="1"/>
          </p:cNvSpPr>
          <p:nvPr>
            <p:ph idx="1"/>
          </p:nvPr>
        </p:nvSpPr>
        <p:spPr/>
        <p:txBody>
          <a:bodyPr/>
          <a:lstStyle/>
          <a:p>
            <a:r>
              <a:rPr lang="fr-FR" dirty="0"/>
              <a:t>Une série de politiques axées sur la qualité </a:t>
            </a:r>
          </a:p>
        </p:txBody>
      </p:sp>
      <p:sp>
        <p:nvSpPr>
          <p:cNvPr id="4" name="Parallélogramme 3">
            <a:extLst>
              <a:ext uri="{FF2B5EF4-FFF2-40B4-BE49-F238E27FC236}">
                <a16:creationId xmlns:a16="http://schemas.microsoft.com/office/drawing/2014/main" id="{B01600BD-635D-771D-D524-3D8BD872383F}"/>
              </a:ext>
            </a:extLst>
          </p:cNvPr>
          <p:cNvSpPr/>
          <p:nvPr/>
        </p:nvSpPr>
        <p:spPr>
          <a:xfrm>
            <a:off x="288236" y="3250096"/>
            <a:ext cx="1779104" cy="636104"/>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t>Client / utilisateur</a:t>
            </a:r>
          </a:p>
        </p:txBody>
      </p:sp>
      <p:sp>
        <p:nvSpPr>
          <p:cNvPr id="5" name="Parallélogramme 4">
            <a:extLst>
              <a:ext uri="{FF2B5EF4-FFF2-40B4-BE49-F238E27FC236}">
                <a16:creationId xmlns:a16="http://schemas.microsoft.com/office/drawing/2014/main" id="{E486DFAD-645A-8D55-928B-CE3430702413}"/>
              </a:ext>
            </a:extLst>
          </p:cNvPr>
          <p:cNvSpPr/>
          <p:nvPr/>
        </p:nvSpPr>
        <p:spPr>
          <a:xfrm>
            <a:off x="2170045" y="3250096"/>
            <a:ext cx="1779104" cy="636104"/>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t>Conception</a:t>
            </a:r>
          </a:p>
        </p:txBody>
      </p:sp>
      <p:sp>
        <p:nvSpPr>
          <p:cNvPr id="6" name="Parallélogramme 5">
            <a:extLst>
              <a:ext uri="{FF2B5EF4-FFF2-40B4-BE49-F238E27FC236}">
                <a16:creationId xmlns:a16="http://schemas.microsoft.com/office/drawing/2014/main" id="{51394201-592F-F709-AAB0-1508FCAD0E16}"/>
              </a:ext>
            </a:extLst>
          </p:cNvPr>
          <p:cNvSpPr/>
          <p:nvPr/>
        </p:nvSpPr>
        <p:spPr>
          <a:xfrm>
            <a:off x="4051854" y="3250096"/>
            <a:ext cx="1779104" cy="636104"/>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t>TDD</a:t>
            </a:r>
          </a:p>
        </p:txBody>
      </p:sp>
      <p:sp>
        <p:nvSpPr>
          <p:cNvPr id="7" name="Parallélogramme 6">
            <a:extLst>
              <a:ext uri="{FF2B5EF4-FFF2-40B4-BE49-F238E27FC236}">
                <a16:creationId xmlns:a16="http://schemas.microsoft.com/office/drawing/2014/main" id="{7541B6FE-B4CF-022B-7F34-0FDF848A55A8}"/>
              </a:ext>
            </a:extLst>
          </p:cNvPr>
          <p:cNvSpPr/>
          <p:nvPr/>
        </p:nvSpPr>
        <p:spPr>
          <a:xfrm>
            <a:off x="5933663" y="3250096"/>
            <a:ext cx="1779104" cy="636104"/>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err="1"/>
              <a:t>Automatisaton</a:t>
            </a:r>
            <a:endParaRPr lang="fr-FR" sz="1200" dirty="0"/>
          </a:p>
        </p:txBody>
      </p:sp>
      <p:sp>
        <p:nvSpPr>
          <p:cNvPr id="8" name="Parallélogramme 7">
            <a:extLst>
              <a:ext uri="{FF2B5EF4-FFF2-40B4-BE49-F238E27FC236}">
                <a16:creationId xmlns:a16="http://schemas.microsoft.com/office/drawing/2014/main" id="{8B683CE7-3C6A-3D7E-8379-9FCB8C3C8ACA}"/>
              </a:ext>
            </a:extLst>
          </p:cNvPr>
          <p:cNvSpPr/>
          <p:nvPr/>
        </p:nvSpPr>
        <p:spPr>
          <a:xfrm>
            <a:off x="7852750" y="3250096"/>
            <a:ext cx="1779104" cy="636104"/>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err="1"/>
              <a:t>Continuous</a:t>
            </a:r>
            <a:r>
              <a:rPr lang="fr-FR" sz="1200" dirty="0"/>
              <a:t> </a:t>
            </a:r>
            <a:r>
              <a:rPr lang="fr-FR" sz="1200" dirty="0" err="1"/>
              <a:t>delivery</a:t>
            </a:r>
            <a:endParaRPr lang="fr-FR" sz="1200" dirty="0"/>
          </a:p>
        </p:txBody>
      </p:sp>
      <p:sp>
        <p:nvSpPr>
          <p:cNvPr id="10" name="Parallélogramme 9">
            <a:extLst>
              <a:ext uri="{FF2B5EF4-FFF2-40B4-BE49-F238E27FC236}">
                <a16:creationId xmlns:a16="http://schemas.microsoft.com/office/drawing/2014/main" id="{C2BE55C9-EDAD-ADB0-A6BE-22B8D2061BE2}"/>
              </a:ext>
            </a:extLst>
          </p:cNvPr>
          <p:cNvSpPr/>
          <p:nvPr/>
        </p:nvSpPr>
        <p:spPr>
          <a:xfrm>
            <a:off x="6990975" y="2322690"/>
            <a:ext cx="1779104" cy="636104"/>
          </a:xfrm>
          <a:prstGeom prst="parallelogram">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sz="1200" dirty="0"/>
              <a:t>Architecture robuste</a:t>
            </a:r>
          </a:p>
        </p:txBody>
      </p:sp>
      <p:sp>
        <p:nvSpPr>
          <p:cNvPr id="11" name="Parallélogramme 10">
            <a:extLst>
              <a:ext uri="{FF2B5EF4-FFF2-40B4-BE49-F238E27FC236}">
                <a16:creationId xmlns:a16="http://schemas.microsoft.com/office/drawing/2014/main" id="{EEE7A600-5EA9-9E7B-81C9-0743C7E2DB06}"/>
              </a:ext>
            </a:extLst>
          </p:cNvPr>
          <p:cNvSpPr/>
          <p:nvPr/>
        </p:nvSpPr>
        <p:spPr>
          <a:xfrm>
            <a:off x="9734559" y="3250096"/>
            <a:ext cx="1779104" cy="636104"/>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t>KPI</a:t>
            </a:r>
          </a:p>
        </p:txBody>
      </p:sp>
      <p:sp>
        <p:nvSpPr>
          <p:cNvPr id="12" name="Parallélogramme 11">
            <a:extLst>
              <a:ext uri="{FF2B5EF4-FFF2-40B4-BE49-F238E27FC236}">
                <a16:creationId xmlns:a16="http://schemas.microsoft.com/office/drawing/2014/main" id="{D6EBC342-6437-2565-A327-443FFE1A040B}"/>
              </a:ext>
            </a:extLst>
          </p:cNvPr>
          <p:cNvSpPr/>
          <p:nvPr/>
        </p:nvSpPr>
        <p:spPr>
          <a:xfrm>
            <a:off x="3337071" y="4744995"/>
            <a:ext cx="1779104" cy="636104"/>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t>Support</a:t>
            </a:r>
          </a:p>
        </p:txBody>
      </p:sp>
      <p:sp>
        <p:nvSpPr>
          <p:cNvPr id="13" name="Parallélogramme 12">
            <a:extLst>
              <a:ext uri="{FF2B5EF4-FFF2-40B4-BE49-F238E27FC236}">
                <a16:creationId xmlns:a16="http://schemas.microsoft.com/office/drawing/2014/main" id="{A8A1886A-7670-1D83-2FEF-A5E8332C1D6E}"/>
              </a:ext>
            </a:extLst>
          </p:cNvPr>
          <p:cNvSpPr/>
          <p:nvPr/>
        </p:nvSpPr>
        <p:spPr>
          <a:xfrm>
            <a:off x="7307439" y="4749025"/>
            <a:ext cx="1779104" cy="636104"/>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t>SLA</a:t>
            </a:r>
          </a:p>
        </p:txBody>
      </p:sp>
      <p:sp>
        <p:nvSpPr>
          <p:cNvPr id="14" name="Parallélogramme 13">
            <a:extLst>
              <a:ext uri="{FF2B5EF4-FFF2-40B4-BE49-F238E27FC236}">
                <a16:creationId xmlns:a16="http://schemas.microsoft.com/office/drawing/2014/main" id="{F812F3A0-0E19-27C1-8D2D-94E0D881F1FD}"/>
              </a:ext>
            </a:extLst>
          </p:cNvPr>
          <p:cNvSpPr/>
          <p:nvPr/>
        </p:nvSpPr>
        <p:spPr>
          <a:xfrm>
            <a:off x="5322255" y="4744995"/>
            <a:ext cx="1779104" cy="636104"/>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t>Normes</a:t>
            </a:r>
          </a:p>
        </p:txBody>
      </p:sp>
      <p:cxnSp>
        <p:nvCxnSpPr>
          <p:cNvPr id="16" name="Connecteur droit avec flèche 15">
            <a:extLst>
              <a:ext uri="{FF2B5EF4-FFF2-40B4-BE49-F238E27FC236}">
                <a16:creationId xmlns:a16="http://schemas.microsoft.com/office/drawing/2014/main" id="{D752C91E-2A6E-7D64-6FBE-8684E0A382A1}"/>
              </a:ext>
            </a:extLst>
          </p:cNvPr>
          <p:cNvCxnSpPr>
            <a:cxnSpLocks/>
            <a:stCxn id="5" idx="2"/>
            <a:endCxn id="6" idx="5"/>
          </p:cNvCxnSpPr>
          <p:nvPr/>
        </p:nvCxnSpPr>
        <p:spPr>
          <a:xfrm>
            <a:off x="3869636" y="3568148"/>
            <a:ext cx="261731"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9DC2F424-6201-0B3A-6711-011B641C37E6}"/>
              </a:ext>
            </a:extLst>
          </p:cNvPr>
          <p:cNvCxnSpPr>
            <a:cxnSpLocks/>
            <a:stCxn id="6" idx="2"/>
            <a:endCxn id="7" idx="5"/>
          </p:cNvCxnSpPr>
          <p:nvPr/>
        </p:nvCxnSpPr>
        <p:spPr>
          <a:xfrm>
            <a:off x="5751445" y="3568148"/>
            <a:ext cx="261731"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ACB2ABE9-A099-CC90-8571-EECD1BF484B7}"/>
              </a:ext>
            </a:extLst>
          </p:cNvPr>
          <p:cNvCxnSpPr>
            <a:cxnSpLocks/>
            <a:stCxn id="7" idx="2"/>
            <a:endCxn id="8" idx="5"/>
          </p:cNvCxnSpPr>
          <p:nvPr/>
        </p:nvCxnSpPr>
        <p:spPr>
          <a:xfrm>
            <a:off x="7633254" y="3568148"/>
            <a:ext cx="299009"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64032789-BA80-0463-412E-E951A419C058}"/>
              </a:ext>
            </a:extLst>
          </p:cNvPr>
          <p:cNvCxnSpPr>
            <a:cxnSpLocks/>
            <a:stCxn id="8" idx="2"/>
            <a:endCxn id="11" idx="5"/>
          </p:cNvCxnSpPr>
          <p:nvPr/>
        </p:nvCxnSpPr>
        <p:spPr>
          <a:xfrm>
            <a:off x="9552341" y="3568148"/>
            <a:ext cx="261731"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9" name="Connecteur en angle 28">
            <a:extLst>
              <a:ext uri="{FF2B5EF4-FFF2-40B4-BE49-F238E27FC236}">
                <a16:creationId xmlns:a16="http://schemas.microsoft.com/office/drawing/2014/main" id="{171AD698-8E8C-F4AB-2352-855274F78AC5}"/>
              </a:ext>
            </a:extLst>
          </p:cNvPr>
          <p:cNvCxnSpPr>
            <a:cxnSpLocks/>
            <a:stCxn id="11" idx="2"/>
            <a:endCxn id="30" idx="3"/>
          </p:cNvCxnSpPr>
          <p:nvPr/>
        </p:nvCxnSpPr>
        <p:spPr>
          <a:xfrm flipH="1">
            <a:off x="9552341" y="3568148"/>
            <a:ext cx="1881809" cy="1513319"/>
          </a:xfrm>
          <a:prstGeom prst="bentConnector3">
            <a:avLst>
              <a:gd name="adj1" fmla="val -1637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AA63F8A8-77F9-7E82-6DD6-EB1EFA015F90}"/>
              </a:ext>
            </a:extLst>
          </p:cNvPr>
          <p:cNvCxnSpPr>
            <a:cxnSpLocks/>
            <a:stCxn id="4" idx="2"/>
            <a:endCxn id="5" idx="5"/>
          </p:cNvCxnSpPr>
          <p:nvPr/>
        </p:nvCxnSpPr>
        <p:spPr>
          <a:xfrm>
            <a:off x="1987827" y="3568148"/>
            <a:ext cx="261731"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35" name="Connecteur en angle 34">
            <a:extLst>
              <a:ext uri="{FF2B5EF4-FFF2-40B4-BE49-F238E27FC236}">
                <a16:creationId xmlns:a16="http://schemas.microsoft.com/office/drawing/2014/main" id="{E32C7248-AAE9-E22E-A1DF-7A41EFC04F6F}"/>
              </a:ext>
            </a:extLst>
          </p:cNvPr>
          <p:cNvCxnSpPr>
            <a:cxnSpLocks/>
            <a:stCxn id="30" idx="1"/>
            <a:endCxn id="4" idx="4"/>
          </p:cNvCxnSpPr>
          <p:nvPr/>
        </p:nvCxnSpPr>
        <p:spPr>
          <a:xfrm rot="10800000">
            <a:off x="1177789" y="3886201"/>
            <a:ext cx="1776427" cy="1195267"/>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Connecteur en angle 37">
            <a:extLst>
              <a:ext uri="{FF2B5EF4-FFF2-40B4-BE49-F238E27FC236}">
                <a16:creationId xmlns:a16="http://schemas.microsoft.com/office/drawing/2014/main" id="{60730A74-C755-BB27-3611-9EFDBEFB1427}"/>
              </a:ext>
            </a:extLst>
          </p:cNvPr>
          <p:cNvCxnSpPr>
            <a:cxnSpLocks/>
            <a:stCxn id="7" idx="1"/>
            <a:endCxn id="10" idx="5"/>
          </p:cNvCxnSpPr>
          <p:nvPr/>
        </p:nvCxnSpPr>
        <p:spPr>
          <a:xfrm rot="5400000" flipH="1" flipV="1">
            <a:off x="6681931" y="2861539"/>
            <a:ext cx="609354" cy="167760"/>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Connecteur en angle 40">
            <a:extLst>
              <a:ext uri="{FF2B5EF4-FFF2-40B4-BE49-F238E27FC236}">
                <a16:creationId xmlns:a16="http://schemas.microsoft.com/office/drawing/2014/main" id="{6525096E-905D-2F41-2D47-F286FCE04A7A}"/>
              </a:ext>
            </a:extLst>
          </p:cNvPr>
          <p:cNvCxnSpPr>
            <a:cxnSpLocks/>
            <a:stCxn id="8" idx="1"/>
            <a:endCxn id="10" idx="2"/>
          </p:cNvCxnSpPr>
          <p:nvPr/>
        </p:nvCxnSpPr>
        <p:spPr>
          <a:xfrm rot="16200000" flipV="1">
            <a:off x="8451514" y="2879794"/>
            <a:ext cx="609354" cy="131249"/>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4" name="Parallélogramme 43">
            <a:extLst>
              <a:ext uri="{FF2B5EF4-FFF2-40B4-BE49-F238E27FC236}">
                <a16:creationId xmlns:a16="http://schemas.microsoft.com/office/drawing/2014/main" id="{FE03EEB9-0136-FB58-5126-5BDAB9C699F0}"/>
              </a:ext>
            </a:extLst>
          </p:cNvPr>
          <p:cNvSpPr/>
          <p:nvPr/>
        </p:nvSpPr>
        <p:spPr>
          <a:xfrm>
            <a:off x="4722972" y="2324211"/>
            <a:ext cx="1779104" cy="636104"/>
          </a:xfrm>
          <a:prstGeom prst="parallelogram">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sz="1200" dirty="0"/>
              <a:t>Maitrise fournisseurs</a:t>
            </a:r>
          </a:p>
        </p:txBody>
      </p:sp>
      <p:cxnSp>
        <p:nvCxnSpPr>
          <p:cNvPr id="46" name="Connecteur droit avec flèche 45">
            <a:extLst>
              <a:ext uri="{FF2B5EF4-FFF2-40B4-BE49-F238E27FC236}">
                <a16:creationId xmlns:a16="http://schemas.microsoft.com/office/drawing/2014/main" id="{9E59DA0D-2757-49DD-CC5A-32D283D738F6}"/>
              </a:ext>
            </a:extLst>
          </p:cNvPr>
          <p:cNvCxnSpPr>
            <a:stCxn id="44" idx="2"/>
            <a:endCxn id="10" idx="5"/>
          </p:cNvCxnSpPr>
          <p:nvPr/>
        </p:nvCxnSpPr>
        <p:spPr>
          <a:xfrm flipV="1">
            <a:off x="6422563" y="2640742"/>
            <a:ext cx="647925" cy="1521"/>
          </a:xfrm>
          <a:prstGeom prst="straightConnector1">
            <a:avLst/>
          </a:prstGeom>
          <a:ln w="25400">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8598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7956E68D-0E02-C0D2-6261-37E6F8E37A63}"/>
              </a:ext>
            </a:extLst>
          </p:cNvPr>
          <p:cNvSpPr>
            <a:spLocks noGrp="1"/>
          </p:cNvSpPr>
          <p:nvPr>
            <p:ph type="title"/>
          </p:nvPr>
        </p:nvSpPr>
        <p:spPr/>
        <p:txBody>
          <a:bodyPr/>
          <a:lstStyle/>
          <a:p>
            <a:r>
              <a:rPr lang="fr-FR" dirty="0"/>
              <a:t>Le client</a:t>
            </a:r>
          </a:p>
        </p:txBody>
      </p:sp>
      <p:sp>
        <p:nvSpPr>
          <p:cNvPr id="6" name="Espace réservé du texte 5">
            <a:extLst>
              <a:ext uri="{FF2B5EF4-FFF2-40B4-BE49-F238E27FC236}">
                <a16:creationId xmlns:a16="http://schemas.microsoft.com/office/drawing/2014/main" id="{768F0ECC-F24F-B6DC-957C-4E73B03B0600}"/>
              </a:ext>
            </a:extLst>
          </p:cNvPr>
          <p:cNvSpPr>
            <a:spLocks noGrp="1"/>
          </p:cNvSpPr>
          <p:nvPr>
            <p:ph type="body" idx="1"/>
          </p:nvPr>
        </p:nvSpPr>
        <p:spPr/>
        <p:txBody>
          <a:bodyPr/>
          <a:lstStyle/>
          <a:p>
            <a:r>
              <a:rPr lang="fr-FR" dirty="0"/>
              <a:t>Gestion d’attentes ; produit de qualité</a:t>
            </a:r>
          </a:p>
        </p:txBody>
      </p:sp>
    </p:spTree>
    <p:extLst>
      <p:ext uri="{BB962C8B-B14F-4D97-AF65-F5344CB8AC3E}">
        <p14:creationId xmlns:p14="http://schemas.microsoft.com/office/powerpoint/2010/main" val="1818868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Présentation3" id="{60958477-9AD3-9248-8595-2FCCAD68F1B2}" vid="{4CF1F52A-1C67-924D-87E9-0425E001B68D}"/>
    </a:ext>
  </a:extLst>
</a:theme>
</file>

<file path=docProps/app.xml><?xml version="1.0" encoding="utf-8"?>
<Properties xmlns="http://schemas.openxmlformats.org/officeDocument/2006/extended-properties" xmlns:vt="http://schemas.openxmlformats.org/officeDocument/2006/docPropsVTypes">
  <Template>Salle d’ions</Template>
  <TotalTime>1120</TotalTime>
  <Words>3155</Words>
  <Application>Microsoft Macintosh PowerPoint</Application>
  <PresentationFormat>Grand écran</PresentationFormat>
  <Paragraphs>357</Paragraphs>
  <Slides>50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50</vt:i4>
      </vt:variant>
    </vt:vector>
  </HeadingPairs>
  <TitlesOfParts>
    <vt:vector size="55" baseType="lpstr">
      <vt:lpstr>Arial</vt:lpstr>
      <vt:lpstr>Century Gothic</vt:lpstr>
      <vt:lpstr>Helvetica Neue</vt:lpstr>
      <vt:lpstr>Wingdings 3</vt:lpstr>
      <vt:lpstr>Salle d’ions</vt:lpstr>
      <vt:lpstr>Qualité et Stratégie LT</vt:lpstr>
      <vt:lpstr>A propos de moi</vt:lpstr>
      <vt:lpstr>Pour moi, la qualité est …</vt:lpstr>
      <vt:lpstr>Je me souviens quand j’ai fait un projet de jeu-vidéo pour une musée…</vt:lpstr>
      <vt:lpstr>Perspective de qualité</vt:lpstr>
      <vt:lpstr>Stratégie de qualité longue terme</vt:lpstr>
      <vt:lpstr>Quality Engineering</vt:lpstr>
      <vt:lpstr>L’approche de ce cours</vt:lpstr>
      <vt:lpstr>Le client</vt:lpstr>
      <vt:lpstr>Le client</vt:lpstr>
      <vt:lpstr>Cas d’exemple</vt:lpstr>
      <vt:lpstr>La méthode notoire « Waterfall »</vt:lpstr>
      <vt:lpstr>La méthode notoire « Waterfall »</vt:lpstr>
      <vt:lpstr>La méthode notoire « Waterfall »</vt:lpstr>
      <vt:lpstr>La méthode notoire « Waterfall »</vt:lpstr>
      <vt:lpstr>Des imprévus </vt:lpstr>
      <vt:lpstr>Présentation PowerPoint</vt:lpstr>
      <vt:lpstr>Présentation PowerPoint</vt:lpstr>
      <vt:lpstr>La méthode notoire « Waterfall »</vt:lpstr>
      <vt:lpstr>Présentation PowerPoint</vt:lpstr>
      <vt:lpstr>Présentation PowerPoint</vt:lpstr>
      <vt:lpstr>La méthode notoire « Waterfall »</vt:lpstr>
      <vt:lpstr>La méthode notoire « Waterfall »</vt:lpstr>
      <vt:lpstr>J’ai entendu parler d’agile… </vt:lpstr>
      <vt:lpstr>La promesse de l’Agile</vt:lpstr>
      <vt:lpstr> « Agile Manifesto »</vt:lpstr>
      <vt:lpstr> « Agile Manifesto »</vt:lpstr>
      <vt:lpstr> « Agile Manifesto »</vt:lpstr>
      <vt:lpstr> « Agile Manifesto »</vt:lpstr>
      <vt:lpstr> « Agile Manifesto »</vt:lpstr>
      <vt:lpstr>Conception</vt:lpstr>
      <vt:lpstr>Qualité dans l’architecture</vt:lpstr>
      <vt:lpstr>SOLID</vt:lpstr>
      <vt:lpstr>TDD</vt:lpstr>
      <vt:lpstr>Test Driven Design</vt:lpstr>
      <vt:lpstr>Automatisation des tests - CI</vt:lpstr>
      <vt:lpstr>Architectures robustes</vt:lpstr>
      <vt:lpstr>Architecture « redondante »</vt:lpstr>
      <vt:lpstr>Architecture</vt:lpstr>
      <vt:lpstr>Déploiement</vt:lpstr>
      <vt:lpstr>Déploiement</vt:lpstr>
      <vt:lpstr>Risques</vt:lpstr>
      <vt:lpstr>Risques</vt:lpstr>
      <vt:lpstr>Normes</vt:lpstr>
      <vt:lpstr>Normes</vt:lpstr>
      <vt:lpstr>Accords</vt:lpstr>
      <vt:lpstr>SLAs et KPIs</vt:lpstr>
      <vt:lpstr>Utilisateurs</vt:lpstr>
      <vt:lpstr>Utilisateurs</vt:lpstr>
      <vt:lpstr>Autres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philosophie Agile</dc:title>
  <dc:creator>Kevin Glass</dc:creator>
  <cp:lastModifiedBy>Kevin Glass</cp:lastModifiedBy>
  <cp:revision>355</cp:revision>
  <dcterms:created xsi:type="dcterms:W3CDTF">2023-05-11T07:22:02Z</dcterms:created>
  <dcterms:modified xsi:type="dcterms:W3CDTF">2025-05-07T07:03:21Z</dcterms:modified>
</cp:coreProperties>
</file>