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7" r:id="rId10"/>
    <p:sldId id="263" r:id="rId11"/>
    <p:sldId id="273" r:id="rId12"/>
    <p:sldId id="264" r:id="rId13"/>
    <p:sldId id="274" r:id="rId14"/>
    <p:sldId id="268" r:id="rId15"/>
    <p:sldId id="269" r:id="rId16"/>
    <p:sldId id="270" r:id="rId17"/>
    <p:sldId id="271" r:id="rId18"/>
    <p:sldId id="272" r:id="rId19"/>
    <p:sldId id="266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55"/>
    <p:restoredTop sz="94694"/>
  </p:normalViewPr>
  <p:slideViewPr>
    <p:cSldViewPr snapToGrid="0">
      <p:cViewPr varScale="1">
        <p:scale>
          <a:sx n="106" d="100"/>
          <a:sy n="106" d="100"/>
        </p:scale>
        <p:origin x="200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E53F131-AF9B-4D96-885A-8F750F1BA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EDDECC-7ED9-E7FD-5EE8-2216E4F58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9CD559C-E0E3-8600-4823-BF39D668C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E09EAD-04BB-5E21-D2EB-9AE56D7A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67D774-A2DB-B944-F1D0-311DF56F3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8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C2849-9BF4-5C4B-AE23-45C039442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C3D5686-B459-CC5D-00FB-EDC4B67B3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99157C8-72E0-E972-D3FF-9CDC5AF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FAC9CD-F51B-5622-FD0E-1BDD750E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6F33C79-A16B-93B9-FCA0-CE050A2B4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82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1CBB9F6-53AD-02EA-662A-F98ED1612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591504-16D4-9068-863D-76C25963C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CDDCD0-E7FB-B5C3-E66D-CDCF9980B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08639-3F5C-F67E-67E2-6BE8D400B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C128522-9370-76B8-175F-3DF08453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8691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B66398-CE84-7D92-44AD-B594478D2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2B49D-3782-9AC4-C55D-5CBBC8664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1F6A1A0-665E-26BB-4F25-BB60D01B2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495989-47B5-D04C-5D27-566A6849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36FD3-D171-0AF9-9C62-BB2542F9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2460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C998D0-EF9A-0E97-0282-01A97F83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C76FE12-0ABB-9E22-609B-F260C661A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79C5E6-4AD7-E697-F884-357AE6BE4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1C8EE26-A928-5BEE-470B-CA7D6D9D7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B69D2D-4840-6155-3134-01060687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747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B3A2EF-D368-B3C3-971E-01889CE1D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387CA3A-A640-C0A3-C1E7-D85FEA2ED8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5777B3F-5CB1-B65F-328D-BF62EA2A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A468C55-BCE6-C3BF-B291-4CD5FFD91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DF763A-4308-5193-1F6F-E908EC061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C80AFDB-651C-3E47-1DC7-C9238C3AF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707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3DDCD2-3F5D-8042-2D29-935043A74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0A079C-315D-B09E-DE2C-9F786130DE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067AA4-E7EE-11B3-E20C-C75A090D8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E2A3B-13DA-2538-6AD7-AD3D293277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013C6B9-AD5F-FA7C-0FED-79AC4A284B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FC7B6F4-1BB0-8EE0-D9ED-313D2D300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90FE03-1FC9-E512-C8EF-B9071921E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A98B423-3DEF-C06F-7C26-AFD05E4F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51117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4E5877-A88F-057C-B11E-0B7801ACA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DB6C259-F905-35D1-C5E7-B77D85BEC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60A04D-F6A5-1F34-35EE-655EB3338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683B8C0-5F5E-D817-9B26-05B00C012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82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E5F61CE1-9754-6C12-8D85-81C42D104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C0A135F-3D73-C74E-8FE1-BD82C9F7F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3FA1A43-2204-F637-1D53-6BEBA2EDC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1947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55042C-2947-E9AE-2900-F4FE523D1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FFDB7F2-A7A5-B14D-E18F-CA535D5D3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B3E956B-0800-0180-763C-4978935D4D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DEE090-E3B3-2B5E-B117-4B002BF10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CBC9857-C0BA-FF51-9773-C008E60C1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121CE-C2EF-30D9-F86B-A017F1FE0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08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DC1FA3-B88C-374D-4B51-070535C1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925E387-3305-5603-8D2C-575577909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5E0112-6A70-E895-7814-4E277748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FFE289-C523-F768-708A-0664B491D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2FA8C46-E6B0-9BFD-4DDD-4513A8594B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1A69A0E-F4EC-ED58-0B66-48C5E706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960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7CA490C-CF52-2EAD-3797-A4C2F8E80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9F3E02-4B56-38CD-3CC4-762FB3CAC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0912757-D899-3399-D7CA-95022AC494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B0B91-BA65-754B-BA93-0DF3CA99DC23}" type="datetimeFigureOut">
              <a:rPr lang="fr-FR" smtClean="0"/>
              <a:t>22/10/2025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9D63EBE-23C5-3364-B087-53D619CB9A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6191A0-EF4A-177A-CA65-3A450A6E06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A23-7127-0C43-98AD-DDB7052E8F6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7193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CB5E25E-DF9B-F9CD-10F3-9982B4EEE1FB}"/>
              </a:ext>
            </a:extLst>
          </p:cNvPr>
          <p:cNvSpPr/>
          <p:nvPr/>
        </p:nvSpPr>
        <p:spPr>
          <a:xfrm>
            <a:off x="1203158" y="0"/>
            <a:ext cx="10988842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FB4D45D-D464-F5DE-806A-030195A5B2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4988" y="4811071"/>
            <a:ext cx="1917700" cy="1054100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CC8CC2A-D4C6-59C6-2D53-9AD038D70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0AF806F8-5561-28F1-3C9A-5EAF5AE4D5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D770783-5C76-291D-2267-AA637E2B00FB}"/>
              </a:ext>
            </a:extLst>
          </p:cNvPr>
          <p:cNvCxnSpPr>
            <a:cxnSpLocks/>
          </p:cNvCxnSpPr>
          <p:nvPr/>
        </p:nvCxnSpPr>
        <p:spPr>
          <a:xfrm>
            <a:off x="4053016" y="1173892"/>
            <a:ext cx="4112576" cy="243798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1D668D38-B073-7BC7-E4C6-6F280DAB4BAC}"/>
              </a:ext>
            </a:extLst>
          </p:cNvPr>
          <p:cNvCxnSpPr>
            <a:cxnSpLocks/>
          </p:cNvCxnSpPr>
          <p:nvPr/>
        </p:nvCxnSpPr>
        <p:spPr>
          <a:xfrm flipH="1">
            <a:off x="3209544" y="3611881"/>
            <a:ext cx="4956048" cy="1581911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B117E250-F726-57D5-A5AB-E800DB0DE2F6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A5F30618-B3F7-3E7A-A5EF-CBD99BECA62A}"/>
              </a:ext>
            </a:extLst>
          </p:cNvPr>
          <p:cNvSpPr txBox="1"/>
          <p:nvPr/>
        </p:nvSpPr>
        <p:spPr>
          <a:xfrm>
            <a:off x="5084064" y="1271016"/>
            <a:ext cx="10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Light Ray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8556BDE4-F97F-DBF6-E644-2CB13063BC1B}"/>
              </a:ext>
            </a:extLst>
          </p:cNvPr>
          <p:cNvSpPr txBox="1"/>
          <p:nvPr/>
        </p:nvSpPr>
        <p:spPr>
          <a:xfrm>
            <a:off x="4399651" y="4896059"/>
            <a:ext cx="30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Reflection</a:t>
            </a:r>
            <a:r>
              <a:rPr lang="fr-FR" dirty="0"/>
              <a:t> </a:t>
            </a:r>
            <a:r>
              <a:rPr lang="fr-FR" dirty="0" err="1"/>
              <a:t>around</a:t>
            </a:r>
            <a:r>
              <a:rPr lang="fr-FR" dirty="0"/>
              <a:t> the normal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4C3A79-2CDD-539B-3815-6DEA1A3461DB}"/>
              </a:ext>
            </a:extLst>
          </p:cNvPr>
          <p:cNvSpPr txBox="1"/>
          <p:nvPr/>
        </p:nvSpPr>
        <p:spPr>
          <a:xfrm>
            <a:off x="8397061" y="993858"/>
            <a:ext cx="35184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wavelengths</a:t>
            </a:r>
            <a:r>
              <a:rPr lang="fr-FR" dirty="0"/>
              <a:t> are</a:t>
            </a:r>
            <a:br>
              <a:rPr lang="fr-FR" dirty="0"/>
            </a:br>
            <a:r>
              <a:rPr lang="fr-FR" dirty="0" err="1"/>
              <a:t>absorbed</a:t>
            </a:r>
            <a:r>
              <a:rPr lang="fr-FR" dirty="0"/>
              <a:t> by the surface </a:t>
            </a:r>
            <a:r>
              <a:rPr lang="fr-FR" dirty="0" err="1"/>
              <a:t>material</a:t>
            </a:r>
            <a:br>
              <a:rPr lang="fr-FR" dirty="0"/>
            </a:br>
            <a:r>
              <a:rPr lang="fr-FR" dirty="0"/>
              <a:t>and </a:t>
            </a:r>
            <a:r>
              <a:rPr lang="fr-FR" dirty="0" err="1"/>
              <a:t>others</a:t>
            </a:r>
            <a:r>
              <a:rPr lang="fr-FR" dirty="0"/>
              <a:t> are </a:t>
            </a:r>
            <a:r>
              <a:rPr lang="fr-FR" dirty="0" err="1"/>
              <a:t>reflected</a:t>
            </a:r>
            <a:endParaRPr lang="fr-FR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E4073D5-B942-9F42-D809-A897CC4FEB64}"/>
              </a:ext>
            </a:extLst>
          </p:cNvPr>
          <p:cNvSpPr txBox="1"/>
          <p:nvPr/>
        </p:nvSpPr>
        <p:spPr>
          <a:xfrm>
            <a:off x="4395972" y="3187224"/>
            <a:ext cx="209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The « Normal » : the direction</a:t>
            </a:r>
            <a:br>
              <a:rPr lang="fr-FR" sz="1200" dirty="0"/>
            </a:b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perpendicular</a:t>
            </a:r>
            <a:r>
              <a:rPr lang="fr-FR" sz="1200" dirty="0"/>
              <a:t> to the </a:t>
            </a:r>
            <a:br>
              <a:rPr lang="fr-FR" sz="1200" dirty="0"/>
            </a:br>
            <a:r>
              <a:rPr lang="fr-FR" sz="1200" dirty="0"/>
              <a:t>surface</a:t>
            </a:r>
          </a:p>
        </p:txBody>
      </p:sp>
    </p:spTree>
    <p:extLst>
      <p:ext uri="{BB962C8B-B14F-4D97-AF65-F5344CB8AC3E}">
        <p14:creationId xmlns:p14="http://schemas.microsoft.com/office/powerpoint/2010/main" val="858336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E0921-A670-AEC4-A950-B80ED7DD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9A1BEBF-A7E3-682B-75FE-B91AF5290EF6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B7F50D9E-B2C1-D18C-7DDD-101E2B0F1A4B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01C01F69-2957-1893-96CA-ED85DCBD3B40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6A2AB6D2-04CC-77CE-ADBF-D7016FF2EC02}"/>
              </a:ext>
            </a:extLst>
          </p:cNvPr>
          <p:cNvSpPr txBox="1"/>
          <p:nvPr/>
        </p:nvSpPr>
        <p:spPr>
          <a:xfrm>
            <a:off x="6944969" y="2176273"/>
            <a:ext cx="27122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 position (1,2) </a:t>
            </a:r>
            <a:r>
              <a:rPr lang="fr-FR" sz="1600" dirty="0" err="1"/>
              <a:t>displaced</a:t>
            </a:r>
            <a:r>
              <a:rPr lang="fr-FR" sz="1600" dirty="0"/>
              <a:t> by </a:t>
            </a:r>
            <a:br>
              <a:rPr lang="fr-FR" sz="1600" dirty="0"/>
            </a:br>
            <a:r>
              <a:rPr lang="fr-FR" sz="1600" dirty="0"/>
              <a:t>a </a:t>
            </a:r>
            <a:r>
              <a:rPr lang="fr-FR" sz="1600" dirty="0" err="1"/>
              <a:t>directional</a:t>
            </a:r>
            <a:r>
              <a:rPr lang="fr-FR" sz="1600" dirty="0"/>
              <a:t> </a:t>
            </a:r>
            <a:r>
              <a:rPr lang="fr-FR" sz="1600" dirty="0" err="1"/>
              <a:t>vector</a:t>
            </a:r>
            <a:r>
              <a:rPr lang="fr-FR" sz="1600" dirty="0"/>
              <a:t> (1, -1) </a:t>
            </a:r>
            <a:br>
              <a:rPr lang="fr-FR" sz="1600" dirty="0"/>
            </a:br>
            <a:r>
              <a:rPr lang="fr-FR" sz="1600" dirty="0" err="1"/>
              <a:t>gives</a:t>
            </a:r>
            <a:r>
              <a:rPr lang="fr-FR" sz="1600" dirty="0"/>
              <a:t> a new position (2,1)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9AA3F1-989C-81A0-3EFE-810965A69247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3F486CD4-27A5-0175-ABC1-80ED8794914C}"/>
              </a:ext>
            </a:extLst>
          </p:cNvPr>
          <p:cNvCxnSpPr>
            <a:cxnSpLocks/>
          </p:cNvCxnSpPr>
          <p:nvPr/>
        </p:nvCxnSpPr>
        <p:spPr>
          <a:xfrm>
            <a:off x="6399602" y="2389632"/>
            <a:ext cx="1500814" cy="152481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9A18FFF-0463-B041-571F-6BB232FB327E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64F103A-CFB6-2674-B7B3-3C95B8C7B1C4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23B8C3E-6913-7CAE-A956-3291A744FC99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3E846460-16FF-A6E7-A567-B19C1EDBFF78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6AE4CEA-A0BF-2C6B-8E21-08E85967E90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8F7F1D7-8E14-E112-2848-0EB4A5808D19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4099FB-2221-3C89-D8FA-B0E4D8426B0C}"/>
              </a:ext>
            </a:extLst>
          </p:cNvPr>
          <p:cNvSpPr/>
          <p:nvPr/>
        </p:nvSpPr>
        <p:spPr>
          <a:xfrm>
            <a:off x="7844354" y="3857358"/>
            <a:ext cx="201168" cy="182880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13682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BB8B7-963C-7248-2CED-9F612ACA6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AF1BC14-D1B7-A4A2-1763-9DC59DE86622}"/>
              </a:ext>
            </a:extLst>
          </p:cNvPr>
          <p:cNvSpPr/>
          <p:nvPr/>
        </p:nvSpPr>
        <p:spPr>
          <a:xfrm>
            <a:off x="2057399" y="-1"/>
            <a:ext cx="5173580" cy="5053264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72A8A0-BBA4-572F-82A6-4E527581ECAA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3070356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2BCC271F-FC0D-6434-F68D-3ACC7E37795B}"/>
              </a:ext>
            </a:extLst>
          </p:cNvPr>
          <p:cNvSpPr/>
          <p:nvPr/>
        </p:nvSpPr>
        <p:spPr>
          <a:xfrm>
            <a:off x="2898648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9726EFB-E81E-105F-A6CD-BF112F371137}"/>
              </a:ext>
            </a:extLst>
          </p:cNvPr>
          <p:cNvSpPr/>
          <p:nvPr/>
        </p:nvSpPr>
        <p:spPr>
          <a:xfrm>
            <a:off x="3360420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F0D52F58-B0E9-EEE6-6223-01CDBA66E7AC}"/>
              </a:ext>
            </a:extLst>
          </p:cNvPr>
          <p:cNvSpPr/>
          <p:nvPr/>
        </p:nvSpPr>
        <p:spPr>
          <a:xfrm>
            <a:off x="4507992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E46E9F4-4A9F-ABB8-AC2B-510D8575B25B}"/>
              </a:ext>
            </a:extLst>
          </p:cNvPr>
          <p:cNvSpPr txBox="1"/>
          <p:nvPr/>
        </p:nvSpPr>
        <p:spPr>
          <a:xfrm>
            <a:off x="3887472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F1DF426A-630B-5997-873F-57861F8B5FC4}"/>
              </a:ext>
            </a:extLst>
          </p:cNvPr>
          <p:cNvCxnSpPr>
            <a:cxnSpLocks/>
          </p:cNvCxnSpPr>
          <p:nvPr/>
        </p:nvCxnSpPr>
        <p:spPr>
          <a:xfrm flipH="1" flipV="1">
            <a:off x="3675888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B7E18692-1A32-B1E3-FB35-9DE7CD486102}"/>
              </a:ext>
            </a:extLst>
          </p:cNvPr>
          <p:cNvSpPr txBox="1"/>
          <p:nvPr/>
        </p:nvSpPr>
        <p:spPr>
          <a:xfrm>
            <a:off x="4797552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D13889CE-A897-DCE7-9927-313F458F3292}"/>
              </a:ext>
            </a:extLst>
          </p:cNvPr>
          <p:cNvSpPr txBox="1"/>
          <p:nvPr/>
        </p:nvSpPr>
        <p:spPr>
          <a:xfrm>
            <a:off x="2657087" y="442113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F5EC56C4-598B-FA38-3020-52226EFC47D3}"/>
              </a:ext>
            </a:extLst>
          </p:cNvPr>
          <p:cNvSpPr txBox="1"/>
          <p:nvPr/>
        </p:nvSpPr>
        <p:spPr>
          <a:xfrm>
            <a:off x="3715790" y="3787152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045525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BC55E4-DF82-223F-200A-6C55017A4042}"/>
              </a:ext>
            </a:extLst>
          </p:cNvPr>
          <p:cNvSpPr/>
          <p:nvPr/>
        </p:nvSpPr>
        <p:spPr>
          <a:xfrm>
            <a:off x="6926691" y="0"/>
            <a:ext cx="5173580" cy="5053264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F41DC303-C049-BF16-DAD0-400C127BD1CE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C3540F5-7914-9918-9E07-27767D68DA50}"/>
              </a:ext>
            </a:extLst>
          </p:cNvPr>
          <p:cNvSpPr/>
          <p:nvPr/>
        </p:nvSpPr>
        <p:spPr>
          <a:xfrm>
            <a:off x="7345682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1CFB3661-7C60-B2E8-6C54-4F1FF010BB23}"/>
              </a:ext>
            </a:extLst>
          </p:cNvPr>
          <p:cNvSpPr/>
          <p:nvPr/>
        </p:nvSpPr>
        <p:spPr>
          <a:xfrm>
            <a:off x="7807454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6E94A7E6-4421-51F8-6D1A-4C33DE5143CC}"/>
              </a:ext>
            </a:extLst>
          </p:cNvPr>
          <p:cNvSpPr/>
          <p:nvPr/>
        </p:nvSpPr>
        <p:spPr>
          <a:xfrm>
            <a:off x="8955026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9FA022DB-3215-D10F-DBB8-1AC890A2EC9E}"/>
              </a:ext>
            </a:extLst>
          </p:cNvPr>
          <p:cNvSpPr txBox="1"/>
          <p:nvPr/>
        </p:nvSpPr>
        <p:spPr>
          <a:xfrm>
            <a:off x="8334506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7D7CA06-5BC8-9FB6-9DBA-37F5CEE1E4AF}"/>
              </a:ext>
            </a:extLst>
          </p:cNvPr>
          <p:cNvCxnSpPr>
            <a:cxnSpLocks/>
          </p:cNvCxnSpPr>
          <p:nvPr/>
        </p:nvCxnSpPr>
        <p:spPr>
          <a:xfrm flipH="1" flipV="1">
            <a:off x="8122922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5F6BF6C-E72C-3D94-DE73-E9ADDC93C25F}"/>
              </a:ext>
            </a:extLst>
          </p:cNvPr>
          <p:cNvSpPr txBox="1"/>
          <p:nvPr/>
        </p:nvSpPr>
        <p:spPr>
          <a:xfrm>
            <a:off x="9244586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7340F13-F5AE-D2E9-CAD3-E7F77B1A2AB1}"/>
              </a:ext>
            </a:extLst>
          </p:cNvPr>
          <p:cNvCxnSpPr>
            <a:cxnSpLocks/>
          </p:cNvCxnSpPr>
          <p:nvPr/>
        </p:nvCxnSpPr>
        <p:spPr>
          <a:xfrm flipV="1">
            <a:off x="7517390" y="379801"/>
            <a:ext cx="4369810" cy="3962949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61302DB6-FCC2-1F22-0846-3AC44426B7AA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1380744"/>
            <a:ext cx="1574796" cy="2962006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847CD47B-A8AF-EAAA-79D0-06E270B45958}"/>
              </a:ext>
            </a:extLst>
          </p:cNvPr>
          <p:cNvSpPr txBox="1"/>
          <p:nvPr/>
        </p:nvSpPr>
        <p:spPr>
          <a:xfrm>
            <a:off x="9920691" y="2258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C8C21D7-20B1-7460-DADB-7432AC3E9F31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189173" y="1474498"/>
            <a:ext cx="648616" cy="722953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4148628-F7B0-4ADF-BDE6-166482BCA5EF}"/>
              </a:ext>
            </a:extLst>
          </p:cNvPr>
          <p:cNvSpPr/>
          <p:nvPr/>
        </p:nvSpPr>
        <p:spPr>
          <a:xfrm rot="19092671">
            <a:off x="9514658" y="2063982"/>
            <a:ext cx="248410" cy="26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0DC14D3E-4723-E5AC-80A8-91C7A4E1C990}"/>
              </a:ext>
            </a:extLst>
          </p:cNvPr>
          <p:cNvSpPr txBox="1"/>
          <p:nvPr/>
        </p:nvSpPr>
        <p:spPr>
          <a:xfrm>
            <a:off x="7191478" y="449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9B6010C-4336-C025-7E1C-64A1D02F70FC}"/>
              </a:ext>
            </a:extLst>
          </p:cNvPr>
          <p:cNvSpPr txBox="1"/>
          <p:nvPr/>
        </p:nvSpPr>
        <p:spPr>
          <a:xfrm>
            <a:off x="7883914" y="2523193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65A6A6C9-4B77-D685-F648-8DEAFBE7C2B7}"/>
              </a:ext>
            </a:extLst>
          </p:cNvPr>
          <p:cNvSpPr txBox="1"/>
          <p:nvPr/>
        </p:nvSpPr>
        <p:spPr>
          <a:xfrm>
            <a:off x="8510250" y="375579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11318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7D9C0-E3C4-26F5-08E6-BD6914032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7F90F1FF-0B5D-B686-F8AE-93B4A3F7D75B}"/>
              </a:ext>
            </a:extLst>
          </p:cNvPr>
          <p:cNvSpPr/>
          <p:nvPr/>
        </p:nvSpPr>
        <p:spPr>
          <a:xfrm>
            <a:off x="6926691" y="0"/>
            <a:ext cx="5173580" cy="5053264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69DA232A-5E48-F261-A6AA-09DE615F9CB3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2926080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Ellipse 14">
            <a:extLst>
              <a:ext uri="{FF2B5EF4-FFF2-40B4-BE49-F238E27FC236}">
                <a16:creationId xmlns:a16="http://schemas.microsoft.com/office/drawing/2014/main" id="{EA454A1A-F7DF-1EF0-DB75-956F68276E25}"/>
              </a:ext>
            </a:extLst>
          </p:cNvPr>
          <p:cNvSpPr/>
          <p:nvPr/>
        </p:nvSpPr>
        <p:spPr>
          <a:xfrm>
            <a:off x="7345682" y="4315968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93FA8874-E0C8-630E-EAA2-F84D168913C1}"/>
              </a:ext>
            </a:extLst>
          </p:cNvPr>
          <p:cNvSpPr/>
          <p:nvPr/>
        </p:nvSpPr>
        <p:spPr>
          <a:xfrm>
            <a:off x="7807454" y="155448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032422CE-497E-8151-8E58-189D72C1E213}"/>
              </a:ext>
            </a:extLst>
          </p:cNvPr>
          <p:cNvSpPr/>
          <p:nvPr/>
        </p:nvSpPr>
        <p:spPr>
          <a:xfrm>
            <a:off x="8955026" y="1248156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49EFE5E-5460-524D-4BC7-8A2FEFC57170}"/>
              </a:ext>
            </a:extLst>
          </p:cNvPr>
          <p:cNvSpPr txBox="1"/>
          <p:nvPr/>
        </p:nvSpPr>
        <p:spPr>
          <a:xfrm>
            <a:off x="8334506" y="617215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7B03D11B-619B-E838-FD8D-1DEB00430D9C}"/>
              </a:ext>
            </a:extLst>
          </p:cNvPr>
          <p:cNvCxnSpPr>
            <a:cxnSpLocks/>
          </p:cNvCxnSpPr>
          <p:nvPr/>
        </p:nvCxnSpPr>
        <p:spPr>
          <a:xfrm flipH="1" flipV="1">
            <a:off x="8122922" y="663381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470F0916-B3D9-D578-44C3-98C009286602}"/>
              </a:ext>
            </a:extLst>
          </p:cNvPr>
          <p:cNvSpPr txBox="1"/>
          <p:nvPr/>
        </p:nvSpPr>
        <p:spPr>
          <a:xfrm>
            <a:off x="9244586" y="1161187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93DA0A11-2BDC-0F4D-5342-984974132C87}"/>
              </a:ext>
            </a:extLst>
          </p:cNvPr>
          <p:cNvCxnSpPr>
            <a:cxnSpLocks/>
          </p:cNvCxnSpPr>
          <p:nvPr/>
        </p:nvCxnSpPr>
        <p:spPr>
          <a:xfrm flipV="1">
            <a:off x="7517390" y="379801"/>
            <a:ext cx="4369810" cy="3962949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4B4C901A-F4DF-B396-AC67-D0EF55679AF0}"/>
              </a:ext>
            </a:extLst>
          </p:cNvPr>
          <p:cNvCxnSpPr>
            <a:cxnSpLocks/>
            <a:stCxn id="15" idx="7"/>
          </p:cNvCxnSpPr>
          <p:nvPr/>
        </p:nvCxnSpPr>
        <p:spPr>
          <a:xfrm flipV="1">
            <a:off x="7517390" y="1380744"/>
            <a:ext cx="1574796" cy="2962006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C55B196E-0BA2-C318-9450-D3D44ACC1386}"/>
              </a:ext>
            </a:extLst>
          </p:cNvPr>
          <p:cNvSpPr txBox="1"/>
          <p:nvPr/>
        </p:nvSpPr>
        <p:spPr>
          <a:xfrm>
            <a:off x="9920691" y="2258229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9452492B-A117-0D8B-9DAA-139956918F16}"/>
              </a:ext>
            </a:extLst>
          </p:cNvPr>
          <p:cNvCxnSpPr>
            <a:cxnSpLocks/>
            <a:stCxn id="17" idx="5"/>
          </p:cNvCxnSpPr>
          <p:nvPr/>
        </p:nvCxnSpPr>
        <p:spPr>
          <a:xfrm>
            <a:off x="9189173" y="1474498"/>
            <a:ext cx="648616" cy="722953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29E462B-2C66-0809-BA24-5BC5DCF50672}"/>
              </a:ext>
            </a:extLst>
          </p:cNvPr>
          <p:cNvSpPr/>
          <p:nvPr/>
        </p:nvSpPr>
        <p:spPr>
          <a:xfrm rot="19092671">
            <a:off x="9514658" y="2063982"/>
            <a:ext cx="248410" cy="2669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61302165-2BD5-67E5-48EF-9805A54C71CB}"/>
              </a:ext>
            </a:extLst>
          </p:cNvPr>
          <p:cNvSpPr txBox="1"/>
          <p:nvPr/>
        </p:nvSpPr>
        <p:spPr>
          <a:xfrm>
            <a:off x="7191478" y="4498848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EFD62EB7-4C4A-96F8-EBB2-D810886DB1F1}"/>
              </a:ext>
            </a:extLst>
          </p:cNvPr>
          <p:cNvSpPr txBox="1"/>
          <p:nvPr/>
        </p:nvSpPr>
        <p:spPr>
          <a:xfrm>
            <a:off x="7883914" y="2523193"/>
            <a:ext cx="47801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OC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CEE4CD4D-7268-096E-A6C9-C5A9A6CE1587}"/>
              </a:ext>
            </a:extLst>
          </p:cNvPr>
          <p:cNvSpPr txBox="1"/>
          <p:nvPr/>
        </p:nvSpPr>
        <p:spPr>
          <a:xfrm>
            <a:off x="8510250" y="3755794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159364CB-5571-FCBD-AA3E-62512C349D70}"/>
              </a:ext>
            </a:extLst>
          </p:cNvPr>
          <p:cNvSpPr txBox="1"/>
          <p:nvPr/>
        </p:nvSpPr>
        <p:spPr>
          <a:xfrm>
            <a:off x="9404336" y="264949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P1</a:t>
            </a:r>
          </a:p>
        </p:txBody>
      </p: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8F4B914B-9A15-5E8F-FBC1-FF6769DA7439}"/>
              </a:ext>
            </a:extLst>
          </p:cNvPr>
          <p:cNvCxnSpPr>
            <a:cxnSpLocks/>
          </p:cNvCxnSpPr>
          <p:nvPr/>
        </p:nvCxnSpPr>
        <p:spPr>
          <a:xfrm>
            <a:off x="9189173" y="1499741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1F9DC012-6048-AD5C-1113-DE0A3682244C}"/>
              </a:ext>
            </a:extLst>
          </p:cNvPr>
          <p:cNvSpPr txBox="1"/>
          <p:nvPr/>
        </p:nvSpPr>
        <p:spPr>
          <a:xfrm>
            <a:off x="9471041" y="1594132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CP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AF3F8864-62B8-1B85-1C12-CE275FC21339}"/>
              </a:ext>
            </a:extLst>
          </p:cNvPr>
          <p:cNvSpPr txBox="1"/>
          <p:nvPr/>
        </p:nvSpPr>
        <p:spPr>
          <a:xfrm>
            <a:off x="8990990" y="190236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411582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8C3074-8E9B-9CA2-AECA-CADBFD4DC002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B16F8798-639B-8F0F-17CE-2654E3713EE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4258815D-87C7-7979-DFDA-2169007C6D2C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FD06B6F7-F366-6C7A-59F1-95909947AB66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9AA43534-FD5F-1A01-D19D-EFDCB3B79301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11557F2-1E5B-E125-2283-983AD6230EF0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7F1CED5C-5E33-5D16-C7DF-9C1994E829D1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B8DBB297-A43D-ADDA-4277-5E98BBFDBD0C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DC8BC2B-53C5-004E-0BE4-1C89D918D613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F641E3C-C446-1510-EE9C-170A9A4C01D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8316F5-3285-BBE0-2D2F-067F9881B51F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8D31DBE-077C-DEA1-5896-FA3F6DB1BD03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56B18A7C-820F-CA92-44C9-4C07AC7F3409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EC843C18-4B81-F73D-E44B-0DF1961AF54D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BBC50F-4073-EF79-47A9-FFC9E8DAD15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Image 25">
            <a:extLst>
              <a:ext uri="{FF2B5EF4-FFF2-40B4-BE49-F238E27FC236}">
                <a16:creationId xmlns:a16="http://schemas.microsoft.com/office/drawing/2014/main" id="{8F05DF0A-6419-8719-3117-7F38EDA27E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8314" y="5020056"/>
            <a:ext cx="1990037" cy="1629891"/>
          </a:xfrm>
          <a:prstGeom prst="rect">
            <a:avLst/>
          </a:prstGeom>
        </p:spPr>
      </p:pic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D898AB1C-60AC-ED44-E80E-9EB349631B39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453407" cy="2427701"/>
          </a:xfrm>
          <a:prstGeom prst="straightConnector1">
            <a:avLst/>
          </a:prstGeom>
          <a:ln w="3175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7B6ED66E-5950-9E93-D55D-ACB3C936ACD9}"/>
              </a:ext>
            </a:extLst>
          </p:cNvPr>
          <p:cNvSpPr txBox="1"/>
          <p:nvPr/>
        </p:nvSpPr>
        <p:spPr>
          <a:xfrm>
            <a:off x="6897857" y="4837176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L</a:t>
            </a:r>
          </a:p>
        </p:txBody>
      </p:sp>
      <p:sp>
        <p:nvSpPr>
          <p:cNvPr id="31" name="Flèche en arc 30">
            <a:extLst>
              <a:ext uri="{FF2B5EF4-FFF2-40B4-BE49-F238E27FC236}">
                <a16:creationId xmlns:a16="http://schemas.microsoft.com/office/drawing/2014/main" id="{D7612FF2-2C3B-F847-3609-34891D64333B}"/>
              </a:ext>
            </a:extLst>
          </p:cNvPr>
          <p:cNvSpPr/>
          <p:nvPr/>
        </p:nvSpPr>
        <p:spPr>
          <a:xfrm rot="8681480">
            <a:off x="4206378" y="3566727"/>
            <a:ext cx="481587" cy="495123"/>
          </a:xfrm>
          <a:prstGeom prst="circular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82CB2E7F-1D29-15FC-8030-FAC4F92257F5}"/>
              </a:ext>
            </a:extLst>
          </p:cNvPr>
          <p:cNvSpPr txBox="1"/>
          <p:nvPr/>
        </p:nvSpPr>
        <p:spPr>
          <a:xfrm>
            <a:off x="4993484" y="3580914"/>
            <a:ext cx="29606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Angle </a:t>
            </a:r>
            <a:r>
              <a:rPr lang="fr-FR" sz="1600" dirty="0" err="1"/>
              <a:t>between</a:t>
            </a:r>
            <a:r>
              <a:rPr lang="fr-FR" sz="1600" dirty="0"/>
              <a:t> light and normal</a:t>
            </a:r>
          </a:p>
        </p:txBody>
      </p:sp>
    </p:spTree>
    <p:extLst>
      <p:ext uri="{BB962C8B-B14F-4D97-AF65-F5344CB8AC3E}">
        <p14:creationId xmlns:p14="http://schemas.microsoft.com/office/powerpoint/2010/main" val="7278930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FA980-A763-983A-E9D8-9F02964FF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9B8A43A0-C024-919D-D1B6-02F41E4A13F1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95002EFD-E3F8-157A-B265-8E5D311E60A1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080E1529-B25B-BBFA-BEA2-DCE2BE68980E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890D92C7-6CD7-8AEF-E3FB-13B0F346F868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B093F7B5-231C-1977-3126-B8BB19C13D39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AD35A60D-D528-9D20-B59C-3ABC6907BA05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73C2F1E-49C2-E527-DE3A-36C571981665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C78D3738-771B-8A02-DC0C-4C528C672D1A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F6CC8ED-AB4C-E11D-9EEE-C931258BB18B}"/>
              </a:ext>
            </a:extLst>
          </p:cNvPr>
          <p:cNvSpPr txBox="1"/>
          <p:nvPr/>
        </p:nvSpPr>
        <p:spPr>
          <a:xfrm>
            <a:off x="3338124" y="4373133"/>
            <a:ext cx="18031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(surface normal)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B358EC5-35CB-D830-6BC0-32EE625706C4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7FA6C1F-7B27-21DF-C9CE-3AABC1C908E3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F94AA0E-8302-FC34-ED6E-EA22D526AAF2}"/>
              </a:ext>
            </a:extLst>
          </p:cNvPr>
          <p:cNvSpPr txBox="1"/>
          <p:nvPr/>
        </p:nvSpPr>
        <p:spPr>
          <a:xfrm>
            <a:off x="4068818" y="3113657"/>
            <a:ext cx="1401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1C1BEC0A-F691-923F-A67C-B2004148E630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D24E6C95-9A8F-1ECC-617F-9938D0431396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350C49A-AFD3-F09B-D0D0-A43ADC6F79FA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6F0A9DB-CFFC-1FF3-EDE8-E0007C6721EB}"/>
              </a:ext>
            </a:extLst>
          </p:cNvPr>
          <p:cNvCxnSpPr>
            <a:cxnSpLocks/>
          </p:cNvCxnSpPr>
          <p:nvPr/>
        </p:nvCxnSpPr>
        <p:spPr>
          <a:xfrm>
            <a:off x="4028737" y="3127248"/>
            <a:ext cx="3081070" cy="882509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ZoneTexte 14">
            <a:extLst>
              <a:ext uri="{FF2B5EF4-FFF2-40B4-BE49-F238E27FC236}">
                <a16:creationId xmlns:a16="http://schemas.microsoft.com/office/drawing/2014/main" id="{5C746E4E-1C81-A036-F01F-1F632C7550E8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15B3977-F7F4-5084-3583-E7177044925D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922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D18B6-C210-BA38-3BC5-C29F439FD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0BCC6B30-5520-8687-3EA0-1FB5244AF065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6003B00A-4667-BE72-77BD-6AA710D5805C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D3E9D4C-7632-ADCB-9C43-92E32AA1A8A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7BE2FA7D-DA34-F17C-1640-4BD2C4F55657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DD957CE0-AC3A-3BB1-6C40-3A0708C8D3FA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63B06B-44DD-C4CE-9770-7E4ABF6EB86B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52A2E5ED-B887-C853-5609-7F0B3DC9ED5E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958358D3-449B-14F4-A2A7-C785A1D0DB08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6981C9D-C087-663D-F7D7-97EAC60C044B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AA1331B-5F2D-61B2-C08B-555261D2A4F8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69828CB-348D-8B90-F260-BFEF1B7237A9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7762601-5087-4820-361C-159F68CAF5DA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685D84C7-D707-08E3-2697-81DC8111401E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F4905F70-5E5C-A9A6-020B-2CF53099DD72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20F4CA8A-2060-EA28-70C0-D65BD41E7DE8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BA4755B0-5F69-94B2-F203-91101ABC5950}"/>
              </a:ext>
            </a:extLst>
          </p:cNvPr>
          <p:cNvCxnSpPr>
            <a:cxnSpLocks/>
          </p:cNvCxnSpPr>
          <p:nvPr/>
        </p:nvCxnSpPr>
        <p:spPr>
          <a:xfrm flipH="1" flipV="1">
            <a:off x="4035004" y="3081529"/>
            <a:ext cx="380269" cy="1527047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C3481017-1ECA-48E7-E695-CA4902E6BE4A}"/>
              </a:ext>
            </a:extLst>
          </p:cNvPr>
          <p:cNvSpPr txBox="1"/>
          <p:nvPr/>
        </p:nvSpPr>
        <p:spPr>
          <a:xfrm>
            <a:off x="4840382" y="4091163"/>
            <a:ext cx="23721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PROJ = Project OP onto n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8F4E28-9B3A-3347-0C25-68C47F4613A6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5" name="Ellipse 24">
            <a:extLst>
              <a:ext uri="{FF2B5EF4-FFF2-40B4-BE49-F238E27FC236}">
                <a16:creationId xmlns:a16="http://schemas.microsoft.com/office/drawing/2014/main" id="{F94AC610-047E-C8F4-A167-FCDC9A256FA7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674013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58B0E-2E88-9E58-EB76-C6E0C0BBE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E61170E-526D-B456-12E3-F5EC6B4C993D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905F16-7709-D4B1-7E8B-5E7A773D9CDB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C16D6430-D2B7-AA8A-6AA0-A291187FA436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6D2CCF5A-75A3-B8AC-CA87-7551FFCAAFAB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E2554561-A82B-4142-8FA2-40F48925D117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46A8E47-D281-CC77-EFAF-232208A87EC8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16D9AD38-0B41-53B3-20F2-53F6280B7132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06F89DE8-A5E8-87AB-ADAF-4097FE2B5D14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81729D7-65CF-7D3C-92E6-DF586792456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FEE43EF-F106-4614-F11E-91421F827FC1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7EED2F5-E908-43F0-F41B-1CE00171243B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DC736EB1-FDFF-92CF-9BF2-7D5E893D1B83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72BF71F-A214-04F6-EA61-C4BA4B38D01A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C7B45D4-18B7-004F-2DC5-FCC6AEFDF990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157A1E3-00A4-5B7E-0F53-C9F51A77DC8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D58AFBD5-0001-9B8D-FB3A-49BE255AADC8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29913C23-14A5-2D62-E4B8-7441173C34E9}"/>
              </a:ext>
            </a:extLst>
          </p:cNvPr>
          <p:cNvSpPr txBox="1"/>
          <p:nvPr/>
        </p:nvSpPr>
        <p:spPr>
          <a:xfrm>
            <a:off x="2977092" y="5233956"/>
            <a:ext cx="205755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Invert</a:t>
            </a:r>
            <a:r>
              <a:rPr lang="fr-FR" sz="1600" dirty="0"/>
              <a:t> the projection :</a:t>
            </a:r>
          </a:p>
          <a:p>
            <a:r>
              <a:rPr lang="fr-FR" sz="1600" dirty="0"/>
              <a:t>-PROJ</a:t>
            </a:r>
          </a:p>
          <a:p>
            <a:r>
              <a:rPr lang="fr-FR" sz="1600" dirty="0" err="1"/>
              <a:t>Multiply</a:t>
            </a:r>
            <a:r>
              <a:rPr lang="fr-FR" sz="1600" dirty="0"/>
              <a:t> by 2:</a:t>
            </a:r>
          </a:p>
          <a:p>
            <a:r>
              <a:rPr lang="fr-FR" sz="1600" dirty="0"/>
              <a:t>-2PROJ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B195CC56-721D-4B79-5F2F-7423F18DFB5E}"/>
              </a:ext>
            </a:extLst>
          </p:cNvPr>
          <p:cNvCxnSpPr>
            <a:cxnSpLocks/>
          </p:cNvCxnSpPr>
          <p:nvPr/>
        </p:nvCxnSpPr>
        <p:spPr>
          <a:xfrm>
            <a:off x="4415273" y="4614082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BE106D9C-E43A-BA79-42F1-D02F2266819A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24919C0A-DB2D-0BCB-1800-CEE65CC3C05A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74941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12305-98EE-7902-1D4D-2BD94E01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75E10D5-84CD-091D-5091-681A699FE2C5}"/>
              </a:ext>
            </a:extLst>
          </p:cNvPr>
          <p:cNvSpPr/>
          <p:nvPr/>
        </p:nvSpPr>
        <p:spPr>
          <a:xfrm>
            <a:off x="901014" y="351930"/>
            <a:ext cx="7689533" cy="6506069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DECD323-ECE1-DE86-B2C8-9E26629E878D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2094998" y="3117991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Ellipse 2">
            <a:extLst>
              <a:ext uri="{FF2B5EF4-FFF2-40B4-BE49-F238E27FC236}">
                <a16:creationId xmlns:a16="http://schemas.microsoft.com/office/drawing/2014/main" id="{BA312391-011F-9AE3-D8E8-A875ED5B1D9B}"/>
              </a:ext>
            </a:extLst>
          </p:cNvPr>
          <p:cNvSpPr/>
          <p:nvPr/>
        </p:nvSpPr>
        <p:spPr>
          <a:xfrm>
            <a:off x="1923290" y="483717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BCB8F48D-6D45-1D53-A3E4-D0BA503ACFB1}"/>
              </a:ext>
            </a:extLst>
          </p:cNvPr>
          <p:cNvSpPr/>
          <p:nvPr/>
        </p:nvSpPr>
        <p:spPr>
          <a:xfrm>
            <a:off x="2385062" y="676656"/>
            <a:ext cx="2569464" cy="245059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7B0E1AB2-8570-DD6F-4DC3-C1BA2A37340F}"/>
              </a:ext>
            </a:extLst>
          </p:cNvPr>
          <p:cNvSpPr/>
          <p:nvPr/>
        </p:nvSpPr>
        <p:spPr>
          <a:xfrm>
            <a:off x="3532634" y="1769364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829D959-1281-1BBB-1B09-2D00F2629EB9}"/>
              </a:ext>
            </a:extLst>
          </p:cNvPr>
          <p:cNvSpPr txBox="1"/>
          <p:nvPr/>
        </p:nvSpPr>
        <p:spPr>
          <a:xfrm>
            <a:off x="2912114" y="1138423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461D279C-92C8-C670-29A4-B504CBE5A17B}"/>
              </a:ext>
            </a:extLst>
          </p:cNvPr>
          <p:cNvCxnSpPr>
            <a:cxnSpLocks/>
          </p:cNvCxnSpPr>
          <p:nvPr/>
        </p:nvCxnSpPr>
        <p:spPr>
          <a:xfrm flipH="1" flipV="1">
            <a:off x="2700530" y="1184589"/>
            <a:ext cx="969264" cy="71736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8AE08E38-384C-2D79-D68D-F1450940B3C0}"/>
              </a:ext>
            </a:extLst>
          </p:cNvPr>
          <p:cNvSpPr txBox="1"/>
          <p:nvPr/>
        </p:nvSpPr>
        <p:spPr>
          <a:xfrm>
            <a:off x="3822194" y="1682395"/>
            <a:ext cx="684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 (</a:t>
            </a:r>
            <a:r>
              <a:rPr lang="fr-FR" sz="1600" dirty="0" err="1"/>
              <a:t>x,y</a:t>
            </a:r>
            <a:r>
              <a:rPr lang="fr-FR" sz="1600" dirty="0"/>
              <a:t>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38A91C1-9A4B-89EC-956F-AE64285BA3E3}"/>
              </a:ext>
            </a:extLst>
          </p:cNvPr>
          <p:cNvSpPr txBox="1"/>
          <p:nvPr/>
        </p:nvSpPr>
        <p:spPr>
          <a:xfrm>
            <a:off x="1769086" y="5020056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7530158F-8F52-FE60-60F3-A7A305B9DFAE}"/>
              </a:ext>
            </a:extLst>
          </p:cNvPr>
          <p:cNvSpPr txBox="1"/>
          <p:nvPr/>
        </p:nvSpPr>
        <p:spPr>
          <a:xfrm>
            <a:off x="2640035" y="4520724"/>
            <a:ext cx="3000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798F14D-8214-6079-F24B-87967B2409EA}"/>
              </a:ext>
            </a:extLst>
          </p:cNvPr>
          <p:cNvSpPr txBox="1"/>
          <p:nvPr/>
        </p:nvSpPr>
        <p:spPr>
          <a:xfrm>
            <a:off x="4111985" y="2990006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4C8FD27B-27AA-3260-A461-7144F2D1940E}"/>
              </a:ext>
            </a:extLst>
          </p:cNvPr>
          <p:cNvCxnSpPr>
            <a:cxnSpLocks/>
          </p:cNvCxnSpPr>
          <p:nvPr/>
        </p:nvCxnSpPr>
        <p:spPr>
          <a:xfrm>
            <a:off x="3766781" y="2020949"/>
            <a:ext cx="262178" cy="1023452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950D5B0B-6D7E-7C19-BD05-4E0F2B569331}"/>
              </a:ext>
            </a:extLst>
          </p:cNvPr>
          <p:cNvSpPr txBox="1"/>
          <p:nvPr/>
        </p:nvSpPr>
        <p:spPr>
          <a:xfrm>
            <a:off x="3568598" y="2423574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52BA2F8E-90A7-7A75-BB9A-A303C89E9D18}"/>
              </a:ext>
            </a:extLst>
          </p:cNvPr>
          <p:cNvCxnSpPr>
            <a:cxnSpLocks/>
          </p:cNvCxnSpPr>
          <p:nvPr/>
        </p:nvCxnSpPr>
        <p:spPr>
          <a:xfrm>
            <a:off x="4028959" y="3113657"/>
            <a:ext cx="290064" cy="1146783"/>
          </a:xfrm>
          <a:prstGeom prst="straightConnector1">
            <a:avLst/>
          </a:prstGeom>
          <a:ln w="508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59C3C6EC-CCCC-3F29-0DB1-88C7615847E1}"/>
              </a:ext>
            </a:extLst>
          </p:cNvPr>
          <p:cNvCxnSpPr>
            <a:cxnSpLocks/>
            <a:stCxn id="17" idx="1"/>
          </p:cNvCxnSpPr>
          <p:nvPr/>
        </p:nvCxnSpPr>
        <p:spPr>
          <a:xfrm>
            <a:off x="4111985" y="3159283"/>
            <a:ext cx="2970603" cy="68119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E80F7994-CAD8-7882-D3A3-22FA39E60124}"/>
              </a:ext>
            </a:extLst>
          </p:cNvPr>
          <p:cNvCxnSpPr>
            <a:cxnSpLocks/>
          </p:cNvCxnSpPr>
          <p:nvPr/>
        </p:nvCxnSpPr>
        <p:spPr>
          <a:xfrm>
            <a:off x="4005868" y="3127248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1C3E0B41-1673-43C1-57FC-A206DAFD4FBF}"/>
              </a:ext>
            </a:extLst>
          </p:cNvPr>
          <p:cNvSpPr txBox="1"/>
          <p:nvPr/>
        </p:nvSpPr>
        <p:spPr>
          <a:xfrm>
            <a:off x="6096000" y="4928615"/>
            <a:ext cx="25344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The direction </a:t>
            </a:r>
            <a:r>
              <a:rPr lang="fr-FR" sz="1600" dirty="0" err="1"/>
              <a:t>from</a:t>
            </a:r>
            <a:r>
              <a:rPr lang="fr-FR" sz="1600" dirty="0"/>
              <a:t> P to r </a:t>
            </a:r>
            <a:r>
              <a:rPr lang="fr-FR" sz="1600" dirty="0" err="1"/>
              <a:t>is</a:t>
            </a:r>
            <a:r>
              <a:rPr lang="fr-FR" sz="1600" dirty="0"/>
              <a:t>:</a:t>
            </a:r>
          </a:p>
          <a:p>
            <a:r>
              <a:rPr lang="fr-FR" sz="1600" dirty="0"/>
              <a:t>-2 * PROJ + OP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8969F66D-7D3B-EE03-F245-3E8A1D37963F}"/>
              </a:ext>
            </a:extLst>
          </p:cNvPr>
          <p:cNvCxnSpPr>
            <a:cxnSpLocks/>
          </p:cNvCxnSpPr>
          <p:nvPr/>
        </p:nvCxnSpPr>
        <p:spPr>
          <a:xfrm>
            <a:off x="4382960" y="4353365"/>
            <a:ext cx="409405" cy="1489055"/>
          </a:xfrm>
          <a:prstGeom prst="straightConnector1">
            <a:avLst/>
          </a:prstGeom>
          <a:ln w="50800">
            <a:solidFill>
              <a:schemeClr val="accent6">
                <a:lumMod val="75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C55C0E9-E33F-51E1-D3E9-EB20A930462C}"/>
              </a:ext>
            </a:extLst>
          </p:cNvPr>
          <p:cNvCxnSpPr>
            <a:cxnSpLocks/>
          </p:cNvCxnSpPr>
          <p:nvPr/>
        </p:nvCxnSpPr>
        <p:spPr>
          <a:xfrm flipV="1">
            <a:off x="4891135" y="3964192"/>
            <a:ext cx="1933961" cy="174596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129188AC-0D37-98C4-EDA1-A2BAE94151DE}"/>
              </a:ext>
            </a:extLst>
          </p:cNvPr>
          <p:cNvSpPr txBox="1"/>
          <p:nvPr/>
        </p:nvSpPr>
        <p:spPr>
          <a:xfrm>
            <a:off x="7058206" y="3821697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21135B89-C73E-10B1-C293-E1755F8BBB69}"/>
              </a:ext>
            </a:extLst>
          </p:cNvPr>
          <p:cNvSpPr/>
          <p:nvPr/>
        </p:nvSpPr>
        <p:spPr>
          <a:xfrm>
            <a:off x="7110412" y="3730257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325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95C79535-F2B5-E38B-AFB0-92CF2D87158F}"/>
              </a:ext>
            </a:extLst>
          </p:cNvPr>
          <p:cNvSpPr/>
          <p:nvPr/>
        </p:nvSpPr>
        <p:spPr>
          <a:xfrm>
            <a:off x="2804591" y="102814"/>
            <a:ext cx="7689533" cy="5576092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Parallélogramme 2">
            <a:extLst>
              <a:ext uri="{FF2B5EF4-FFF2-40B4-BE49-F238E27FC236}">
                <a16:creationId xmlns:a16="http://schemas.microsoft.com/office/drawing/2014/main" id="{8F13F2FC-65C5-5A96-B5D2-4838E06980D3}"/>
              </a:ext>
            </a:extLst>
          </p:cNvPr>
          <p:cNvSpPr/>
          <p:nvPr/>
        </p:nvSpPr>
        <p:spPr>
          <a:xfrm>
            <a:off x="4517136" y="1289304"/>
            <a:ext cx="5166360" cy="2697480"/>
          </a:xfrm>
          <a:prstGeom prst="parallelogram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0530A12C-10DE-49D0-C792-44048450C551}"/>
              </a:ext>
            </a:extLst>
          </p:cNvPr>
          <p:cNvCxnSpPr>
            <a:cxnSpLocks/>
            <a:stCxn id="5" idx="7"/>
          </p:cNvCxnSpPr>
          <p:nvPr/>
        </p:nvCxnSpPr>
        <p:spPr>
          <a:xfrm flipV="1">
            <a:off x="3527556" y="3355848"/>
            <a:ext cx="1574796" cy="141667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llipse 4">
            <a:extLst>
              <a:ext uri="{FF2B5EF4-FFF2-40B4-BE49-F238E27FC236}">
                <a16:creationId xmlns:a16="http://schemas.microsoft.com/office/drawing/2014/main" id="{46D69EBF-E697-0C32-224E-0E9F529AF0D6}"/>
              </a:ext>
            </a:extLst>
          </p:cNvPr>
          <p:cNvSpPr/>
          <p:nvPr/>
        </p:nvSpPr>
        <p:spPr>
          <a:xfrm>
            <a:off x="3355848" y="4745736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993909E-4369-523A-8933-5150C59493E7}"/>
              </a:ext>
            </a:extLst>
          </p:cNvPr>
          <p:cNvSpPr txBox="1"/>
          <p:nvPr/>
        </p:nvSpPr>
        <p:spPr>
          <a:xfrm>
            <a:off x="3114287" y="4850904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o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AD8E27A-2F23-E57D-46F7-1A624DC5C902}"/>
              </a:ext>
            </a:extLst>
          </p:cNvPr>
          <p:cNvSpPr txBox="1"/>
          <p:nvPr/>
        </p:nvSpPr>
        <p:spPr>
          <a:xfrm>
            <a:off x="4172990" y="4216920"/>
            <a:ext cx="14686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d (</a:t>
            </a:r>
            <a:r>
              <a:rPr lang="fr-FR" sz="1600" dirty="0" err="1"/>
              <a:t>normalised</a:t>
            </a:r>
            <a:r>
              <a:rPr lang="fr-FR" sz="1600" dirty="0"/>
              <a:t>)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1B98017-F0ED-3A1C-8E7A-24B4C4BDB997}"/>
              </a:ext>
            </a:extLst>
          </p:cNvPr>
          <p:cNvCxnSpPr>
            <a:cxnSpLocks/>
          </p:cNvCxnSpPr>
          <p:nvPr/>
        </p:nvCxnSpPr>
        <p:spPr>
          <a:xfrm flipV="1">
            <a:off x="3456757" y="1938528"/>
            <a:ext cx="3273227" cy="2898648"/>
          </a:xfrm>
          <a:prstGeom prst="straightConnector1">
            <a:avLst/>
          </a:prstGeom>
          <a:ln w="50800">
            <a:solidFill>
              <a:srgbClr val="FF0000"/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891B84EB-0176-C342-F8D1-12769E5098EC}"/>
              </a:ext>
            </a:extLst>
          </p:cNvPr>
          <p:cNvCxnSpPr>
            <a:cxnSpLocks/>
          </p:cNvCxnSpPr>
          <p:nvPr/>
        </p:nvCxnSpPr>
        <p:spPr>
          <a:xfrm flipV="1">
            <a:off x="7856724" y="1814971"/>
            <a:ext cx="0" cy="1106424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05A548F5-0411-EC7D-143E-C1C0D67A8A61}"/>
              </a:ext>
            </a:extLst>
          </p:cNvPr>
          <p:cNvSpPr txBox="1"/>
          <p:nvPr/>
        </p:nvSpPr>
        <p:spPr>
          <a:xfrm>
            <a:off x="7906658" y="3017294"/>
            <a:ext cx="2920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47B7AD8-1A18-0BDE-02A5-28C323A247B8}"/>
              </a:ext>
            </a:extLst>
          </p:cNvPr>
          <p:cNvSpPr/>
          <p:nvPr/>
        </p:nvSpPr>
        <p:spPr>
          <a:xfrm>
            <a:off x="7719564" y="2921395"/>
            <a:ext cx="274320" cy="265176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F2D02973-150B-6E83-CA16-117A0530E383}"/>
              </a:ext>
            </a:extLst>
          </p:cNvPr>
          <p:cNvSpPr txBox="1"/>
          <p:nvPr/>
        </p:nvSpPr>
        <p:spPr>
          <a:xfrm>
            <a:off x="6649358" y="1508534"/>
            <a:ext cx="303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P</a:t>
            </a:r>
          </a:p>
        </p:txBody>
      </p: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9F2337D3-B93F-54EB-F1DF-1497C669CF7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6737960" y="1965960"/>
            <a:ext cx="1118764" cy="955435"/>
          </a:xfrm>
          <a:prstGeom prst="straightConnector1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  <a:prstDash val="sysDot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A4B9D68C-1093-0DA2-24F6-9250D519E640}"/>
              </a:ext>
            </a:extLst>
          </p:cNvPr>
          <p:cNvSpPr txBox="1"/>
          <p:nvPr/>
        </p:nvSpPr>
        <p:spPr>
          <a:xfrm>
            <a:off x="7914672" y="2217081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n (normal)</a:t>
            </a:r>
          </a:p>
        </p:txBody>
      </p:sp>
    </p:spTree>
    <p:extLst>
      <p:ext uri="{BB962C8B-B14F-4D97-AF65-F5344CB8AC3E}">
        <p14:creationId xmlns:p14="http://schemas.microsoft.com/office/powerpoint/2010/main" val="4148496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8B193-2345-302B-062A-207510081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BB62706A-90FE-0532-21C6-52EE02492A7B}"/>
              </a:ext>
            </a:extLst>
          </p:cNvPr>
          <p:cNvSpPr/>
          <p:nvPr/>
        </p:nvSpPr>
        <p:spPr>
          <a:xfrm>
            <a:off x="99754" y="0"/>
            <a:ext cx="11727287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5F12EF25-43A7-A038-0F68-8865514A7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4244" y="172126"/>
            <a:ext cx="2050918" cy="1933962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9342E086-7B9E-029A-C91C-13223C78C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545" y="1038855"/>
            <a:ext cx="2505598" cy="23627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96E6D78B-7282-8A68-9478-7FC6B0098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9BC82815-8991-82C8-7D34-EDE84B22C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438" y="2014152"/>
            <a:ext cx="3695339" cy="3484607"/>
          </a:xfrm>
          <a:prstGeom prst="rect">
            <a:avLst/>
          </a:prstGeom>
        </p:spPr>
      </p:pic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79A8F2FB-8000-B9BE-98CC-FFAA527958C9}"/>
              </a:ext>
            </a:extLst>
          </p:cNvPr>
          <p:cNvCxnSpPr>
            <a:cxnSpLocks/>
          </p:cNvCxnSpPr>
          <p:nvPr/>
        </p:nvCxnSpPr>
        <p:spPr>
          <a:xfrm flipH="1" flipV="1">
            <a:off x="6272213" y="2355428"/>
            <a:ext cx="1893379" cy="1261675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82CFAE8-8513-BC85-FDDD-BF5E6E1DBA9C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7A90EF42-0222-5E5D-C89D-1EF75335FEF8}"/>
              </a:ext>
            </a:extLst>
          </p:cNvPr>
          <p:cNvSpPr txBox="1"/>
          <p:nvPr/>
        </p:nvSpPr>
        <p:spPr>
          <a:xfrm>
            <a:off x="5594176" y="5427965"/>
            <a:ext cx="591771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Each</a:t>
            </a:r>
            <a:r>
              <a:rPr lang="fr-FR" sz="1600" dirty="0"/>
              <a:t> time a ray touches an </a:t>
            </a:r>
            <a:r>
              <a:rPr lang="fr-FR" sz="1600" dirty="0" err="1"/>
              <a:t>object</a:t>
            </a:r>
            <a:endParaRPr lang="fr-FR" sz="1600" dirty="0"/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calculate</a:t>
            </a:r>
            <a:r>
              <a:rPr lang="fr-FR" sz="1600" dirty="0"/>
              <a:t> the </a:t>
            </a:r>
            <a:r>
              <a:rPr lang="fr-FR" sz="1600" dirty="0" err="1"/>
              <a:t>colour</a:t>
            </a:r>
            <a:r>
              <a:rPr lang="fr-FR" sz="1600" dirty="0"/>
              <a:t> at the intersection point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</a:t>
            </a:r>
            <a:r>
              <a:rPr lang="fr-FR" sz="1600" dirty="0" err="1"/>
              <a:t>calculate</a:t>
            </a:r>
            <a:r>
              <a:rPr lang="fr-FR" sz="1600" dirty="0"/>
              <a:t> the direction of the ray </a:t>
            </a:r>
            <a:r>
              <a:rPr lang="fr-FR" sz="1600" dirty="0" err="1"/>
              <a:t>reflected</a:t>
            </a:r>
            <a:r>
              <a:rPr lang="fr-FR" sz="1600" dirty="0"/>
              <a:t> </a:t>
            </a:r>
            <a:r>
              <a:rPr lang="fr-FR" sz="1600" dirty="0" err="1"/>
              <a:t>around</a:t>
            </a:r>
            <a:r>
              <a:rPr lang="fr-FR" sz="1600" dirty="0"/>
              <a:t> the normal</a:t>
            </a:r>
          </a:p>
          <a:p>
            <a:r>
              <a:rPr lang="fr-FR" sz="1600" dirty="0"/>
              <a:t>- </a:t>
            </a:r>
            <a:r>
              <a:rPr lang="fr-FR" sz="1600" dirty="0" err="1"/>
              <a:t>We</a:t>
            </a:r>
            <a:r>
              <a:rPr lang="fr-FR" sz="1600" dirty="0"/>
              <a:t> re-</a:t>
            </a:r>
            <a:r>
              <a:rPr lang="fr-FR" sz="1600" dirty="0" err="1"/>
              <a:t>cast</a:t>
            </a:r>
            <a:r>
              <a:rPr lang="fr-FR" sz="1600" dirty="0"/>
              <a:t> a new ray in </a:t>
            </a:r>
            <a:r>
              <a:rPr lang="fr-FR" sz="1600" dirty="0" err="1"/>
              <a:t>reflected</a:t>
            </a:r>
            <a:r>
              <a:rPr lang="fr-FR" sz="1600" dirty="0"/>
              <a:t> direction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F414E884-4A7E-BBA1-B5FD-4FF6E1BC27B8}"/>
              </a:ext>
            </a:extLst>
          </p:cNvPr>
          <p:cNvSpPr txBox="1"/>
          <p:nvPr/>
        </p:nvSpPr>
        <p:spPr>
          <a:xfrm>
            <a:off x="5308174" y="3525622"/>
            <a:ext cx="20949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200" dirty="0"/>
              <a:t>The « Normal » : the direction</a:t>
            </a:r>
            <a:br>
              <a:rPr lang="fr-FR" sz="1200" dirty="0"/>
            </a:br>
            <a:r>
              <a:rPr lang="fr-FR" sz="1200" dirty="0" err="1"/>
              <a:t>that</a:t>
            </a:r>
            <a:r>
              <a:rPr lang="fr-FR" sz="1200" dirty="0"/>
              <a:t> </a:t>
            </a:r>
            <a:r>
              <a:rPr lang="fr-FR" sz="1200" dirty="0" err="1"/>
              <a:t>is</a:t>
            </a:r>
            <a:r>
              <a:rPr lang="fr-FR" sz="1200" dirty="0"/>
              <a:t> </a:t>
            </a:r>
            <a:r>
              <a:rPr lang="fr-FR" sz="1200" dirty="0" err="1"/>
              <a:t>perpendicular</a:t>
            </a:r>
            <a:r>
              <a:rPr lang="fr-FR" sz="1200" dirty="0"/>
              <a:t> to the </a:t>
            </a:r>
            <a:br>
              <a:rPr lang="fr-FR" sz="1200" dirty="0"/>
            </a:br>
            <a:r>
              <a:rPr lang="fr-FR" sz="1200" dirty="0"/>
              <a:t>surface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19D27EFC-5260-BA41-7F71-122F688F0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317F98C7-60CD-E4F5-5560-AF6FE6F85F24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E4806F1-538A-5A33-9FB1-ACF63A6D29AE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55EE3467-5DEB-919D-0648-480E011ED361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AE535895-4602-8780-59FE-DEC9F4CF27AE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A458C89E-6CB9-2C3B-F3DF-69BB18BE8A38}"/>
              </a:ext>
            </a:extLst>
          </p:cNvPr>
          <p:cNvSpPr txBox="1"/>
          <p:nvPr/>
        </p:nvSpPr>
        <p:spPr>
          <a:xfrm>
            <a:off x="2584494" y="6269632"/>
            <a:ext cx="1851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Projection image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7060B7CD-23F3-6024-EB90-8586C920BF95}"/>
              </a:ext>
            </a:extLst>
          </p:cNvPr>
          <p:cNvSpPr txBox="1"/>
          <p:nvPr/>
        </p:nvSpPr>
        <p:spPr>
          <a:xfrm>
            <a:off x="1159950" y="6313226"/>
            <a:ext cx="11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Ray </a:t>
            </a:r>
            <a:r>
              <a:rPr lang="fr-FR" dirty="0" err="1"/>
              <a:t>origin</a:t>
            </a:r>
            <a:endParaRPr lang="fr-FR" dirty="0"/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A5054105-2451-B9C6-22D0-15D5B38626F8}"/>
              </a:ext>
            </a:extLst>
          </p:cNvPr>
          <p:cNvCxnSpPr>
            <a:cxnSpLocks/>
          </p:cNvCxnSpPr>
          <p:nvPr/>
        </p:nvCxnSpPr>
        <p:spPr>
          <a:xfrm flipV="1">
            <a:off x="6286253" y="1478651"/>
            <a:ext cx="2299963" cy="86371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EBB5A2E9-4F77-7B5E-CFE6-FF22F926D842}"/>
              </a:ext>
            </a:extLst>
          </p:cNvPr>
          <p:cNvCxnSpPr>
            <a:cxnSpLocks/>
          </p:cNvCxnSpPr>
          <p:nvPr/>
        </p:nvCxnSpPr>
        <p:spPr>
          <a:xfrm flipH="1" flipV="1">
            <a:off x="7664629" y="941832"/>
            <a:ext cx="921587" cy="536819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9894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508EF-BBA1-0FC2-09D0-691E38B28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D8686A03-2F5D-2B4E-7B01-BD5F63FA4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714" y="223623"/>
            <a:ext cx="1990037" cy="1629891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05EE3DBD-A850-0BCC-55D5-A5625F3AADF2}"/>
              </a:ext>
            </a:extLst>
          </p:cNvPr>
          <p:cNvCxnSpPr>
            <a:cxnSpLocks/>
          </p:cNvCxnSpPr>
          <p:nvPr/>
        </p:nvCxnSpPr>
        <p:spPr>
          <a:xfrm flipH="1" flipV="1">
            <a:off x="6741678" y="3456432"/>
            <a:ext cx="1313904" cy="128885"/>
          </a:xfrm>
          <a:prstGeom prst="straightConnector1">
            <a:avLst/>
          </a:prstGeom>
          <a:ln w="41275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5591EA2B-77C7-3605-A899-DF58126B0D43}"/>
              </a:ext>
            </a:extLst>
          </p:cNvPr>
          <p:cNvSpPr txBox="1"/>
          <p:nvPr/>
        </p:nvSpPr>
        <p:spPr>
          <a:xfrm>
            <a:off x="5594176" y="5427965"/>
            <a:ext cx="551593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Chaque fois que nous touchons un objet :</a:t>
            </a:r>
          </a:p>
          <a:p>
            <a:r>
              <a:rPr lang="fr-FR" sz="1600" dirty="0"/>
              <a:t>- nous calculons la couleur de l'objet au point d'intersection.</a:t>
            </a:r>
          </a:p>
          <a:p>
            <a:r>
              <a:rPr lang="fr-FR" sz="1600" dirty="0"/>
              <a:t>- nous calculons la direction du nouveau rayon réfléchi </a:t>
            </a:r>
            <a:br>
              <a:rPr lang="fr-FR" sz="1600" dirty="0"/>
            </a:br>
            <a:r>
              <a:rPr lang="fr-FR" sz="1600" dirty="0"/>
              <a:t>   (autour de la normale à la surface) </a:t>
            </a:r>
          </a:p>
          <a:p>
            <a:r>
              <a:rPr lang="fr-FR" sz="1600" dirty="0"/>
              <a:t>- nous relançons le rayon réfléchi.</a:t>
            </a: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D49D4EAC-B081-5265-90B4-CA0CA38DB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0413743" flipH="1">
            <a:off x="800696" y="4692895"/>
            <a:ext cx="1911276" cy="1897785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55A28FF-A8AB-9BE5-C357-3C8AB36B9D3C}"/>
              </a:ext>
            </a:extLst>
          </p:cNvPr>
          <p:cNvCxnSpPr>
            <a:cxnSpLocks/>
          </p:cNvCxnSpPr>
          <p:nvPr/>
        </p:nvCxnSpPr>
        <p:spPr>
          <a:xfrm flipV="1">
            <a:off x="2033388" y="5195765"/>
            <a:ext cx="1469082" cy="488343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643E069-C03B-0DD3-6930-EA4AC8F1FCCB}"/>
              </a:ext>
            </a:extLst>
          </p:cNvPr>
          <p:cNvSpPr/>
          <p:nvPr/>
        </p:nvSpPr>
        <p:spPr>
          <a:xfrm rot="3557393">
            <a:off x="2712535" y="44405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2AB96F25-C641-EDEE-E579-DB5EBE5A0ACB}"/>
              </a:ext>
            </a:extLst>
          </p:cNvPr>
          <p:cNvCxnSpPr>
            <a:cxnSpLocks/>
          </p:cNvCxnSpPr>
          <p:nvPr/>
        </p:nvCxnSpPr>
        <p:spPr>
          <a:xfrm flipV="1">
            <a:off x="3502470" y="3648889"/>
            <a:ext cx="4663122" cy="1546876"/>
          </a:xfrm>
          <a:prstGeom prst="straightConnector1">
            <a:avLst/>
          </a:prstGeom>
          <a:ln w="412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ZoneTexte 22">
            <a:extLst>
              <a:ext uri="{FF2B5EF4-FFF2-40B4-BE49-F238E27FC236}">
                <a16:creationId xmlns:a16="http://schemas.microsoft.com/office/drawing/2014/main" id="{7819E940-13D5-80BA-7C82-3E440205FEEB}"/>
              </a:ext>
            </a:extLst>
          </p:cNvPr>
          <p:cNvSpPr txBox="1"/>
          <p:nvPr/>
        </p:nvSpPr>
        <p:spPr>
          <a:xfrm>
            <a:off x="3483786" y="5292889"/>
            <a:ext cx="1089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Pixel (</a:t>
            </a:r>
            <a:r>
              <a:rPr lang="fr-FR" dirty="0" err="1"/>
              <a:t>x,y</a:t>
            </a:r>
            <a:r>
              <a:rPr lang="fr-FR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20E6439E-2C6F-C6B3-7F0D-1AB44D77FA72}"/>
              </a:ext>
            </a:extLst>
          </p:cNvPr>
          <p:cNvSpPr txBox="1"/>
          <p:nvPr/>
        </p:nvSpPr>
        <p:spPr>
          <a:xfrm>
            <a:off x="2584494" y="6269632"/>
            <a:ext cx="215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Image de projection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CDDF651F-D9C7-5066-C4FC-498D081175F3}"/>
              </a:ext>
            </a:extLst>
          </p:cNvPr>
          <p:cNvSpPr txBox="1"/>
          <p:nvPr/>
        </p:nvSpPr>
        <p:spPr>
          <a:xfrm>
            <a:off x="1408111" y="5988046"/>
            <a:ext cx="10377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Origine </a:t>
            </a:r>
          </a:p>
          <a:p>
            <a:r>
              <a:rPr lang="fr-FR" dirty="0"/>
              <a:t>du rayon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54DCFFF-36A9-2CFC-0EF3-B81B61F6C4E9}"/>
              </a:ext>
            </a:extLst>
          </p:cNvPr>
          <p:cNvSpPr/>
          <p:nvPr/>
        </p:nvSpPr>
        <p:spPr>
          <a:xfrm rot="3557393">
            <a:off x="2864935" y="4592972"/>
            <a:ext cx="1256183" cy="1649638"/>
          </a:xfrm>
          <a:prstGeom prst="rect">
            <a:avLst/>
          </a:prstGeom>
          <a:solidFill>
            <a:schemeClr val="accent1">
              <a:alpha val="84901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7991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37387BC0-CCFA-1BEE-63F9-2DCDE60371D9}"/>
              </a:ext>
            </a:extLst>
          </p:cNvPr>
          <p:cNvSpPr/>
          <p:nvPr/>
        </p:nvSpPr>
        <p:spPr>
          <a:xfrm>
            <a:off x="0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6DC9DE4F-7F04-8B74-D0AD-FCA7F9538FB2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920572C-EC80-757A-69F7-BDC2EF1FA51D}"/>
              </a:ext>
            </a:extLst>
          </p:cNvPr>
          <p:cNvSpPr txBox="1"/>
          <p:nvPr/>
        </p:nvSpPr>
        <p:spPr>
          <a:xfrm>
            <a:off x="4666630" y="5277384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209C6C7B-7362-4FA3-BC01-D22019A197DB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3EB46F65-02F4-DBEF-33CD-C1340BBFD9E1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7105396-E671-844D-7CF2-315703077F44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A2DC7293-89C5-D256-8C16-6BAACCEC71EA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369BD40-0F36-6B4D-1F76-0685687B5112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FD2673D-E0F5-12EB-A53E-EA8A37BAC36D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80F62408-230F-7096-0385-2985DC53AB9F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7A9A9A07-D45A-816B-9A1D-E0DD2EC77CE6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D6F95D5B-9B73-58A6-F329-06A45A7EC07E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D9FF2555-5BD0-D700-8FA9-59EB9CFE0FE5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7DEBBDA5-1820-58C3-41EC-462256E0D2B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4EFE35A-D6D3-E719-7AF7-F3D5E0404DB4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110B6E00-349A-3F2F-1C96-5AF091C948AD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B2455574-00FF-9F26-4772-039704FEEC3C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BEB9DC0E-311C-27A8-6D4C-C68A098E9A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B9102984-3F5D-F221-AE4F-7DD8D0376880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AA45D10-52CD-EBFC-7FDE-3273E43B56C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0368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1A800-7FE7-DCC1-9136-327C8B24C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1AD05C90-B02C-872E-FFB6-22F6B68D40DA}"/>
              </a:ext>
            </a:extLst>
          </p:cNvPr>
          <p:cNvSpPr/>
          <p:nvPr/>
        </p:nvSpPr>
        <p:spPr>
          <a:xfrm>
            <a:off x="0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C60417E-145D-2036-D70C-3FE2C03FF8A8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8959ED2-3E2A-F3C0-417F-83F1F8016152}"/>
              </a:ext>
            </a:extLst>
          </p:cNvPr>
          <p:cNvSpPr txBox="1"/>
          <p:nvPr/>
        </p:nvSpPr>
        <p:spPr>
          <a:xfrm>
            <a:off x="4501043" y="5278149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26AF090-E743-7E90-0E04-85E1DA56C036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9546BF99-F5D1-C6DC-A551-BFE3D3CC2E2F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A3D30F4E-F742-A43E-B408-9FAF3726869A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07A35480-0944-5FC9-4D33-AC9039A05E73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66CA4CE1-25CE-E18D-1FFC-CAFA0DEA573C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A52FAD4D-00A9-5739-D358-376AA3714DB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889A4BA-7E18-7D11-D5E3-CB01C6EA1008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AAF34785-D933-A86D-132E-1370771F49F1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1A30054F-218D-A623-A551-917F5102B447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6044C5F3-7F37-6D0B-D257-D4DABE1715BB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D6B02A42-480C-8F7F-2F95-63992EE2D164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FA487C5-0F34-C83B-BF95-3F9F5C8CC8CB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83BF0AAA-ED4E-4056-5570-1721E2C89F05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295C44CE-DC69-F096-4FE6-772BECE3AA71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33AE8A61-BF81-66CE-3BC5-48D458A984B3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8B615171-3CEB-40D5-EF93-6EE9FFE1E19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B576668-AAAA-9257-9B70-3D0D46F2AE03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94F46AC-FB59-E76F-1F6A-F98B752B4472}"/>
              </a:ext>
            </a:extLst>
          </p:cNvPr>
          <p:cNvCxnSpPr/>
          <p:nvPr/>
        </p:nvCxnSpPr>
        <p:spPr>
          <a:xfrm>
            <a:off x="5513832" y="329184"/>
            <a:ext cx="0" cy="3675888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67C3F3CC-E738-7A26-E0A0-F7F3B8B21E7D}"/>
              </a:ext>
            </a:extLst>
          </p:cNvPr>
          <p:cNvCxnSpPr>
            <a:cxnSpLocks/>
          </p:cNvCxnSpPr>
          <p:nvPr/>
        </p:nvCxnSpPr>
        <p:spPr>
          <a:xfrm flipH="1">
            <a:off x="1624681" y="2580017"/>
            <a:ext cx="8245699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618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60B88-C782-1ECA-A403-E01A68A4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5626B85-EE72-5335-E51A-B900650CCCE5}"/>
              </a:ext>
            </a:extLst>
          </p:cNvPr>
          <p:cNvSpPr/>
          <p:nvPr/>
        </p:nvSpPr>
        <p:spPr>
          <a:xfrm>
            <a:off x="1550281" y="-10901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D87F2D02-488C-3435-452F-577C9875BE35}"/>
              </a:ext>
            </a:extLst>
          </p:cNvPr>
          <p:cNvSpPr/>
          <p:nvPr/>
        </p:nvSpPr>
        <p:spPr>
          <a:xfrm>
            <a:off x="5422392" y="4855464"/>
            <a:ext cx="237744" cy="237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0FEA9E1-B17F-7CE6-A070-79DB1C031DD7}"/>
              </a:ext>
            </a:extLst>
          </p:cNvPr>
          <p:cNvSpPr txBox="1"/>
          <p:nvPr/>
        </p:nvSpPr>
        <p:spPr>
          <a:xfrm>
            <a:off x="4501043" y="5278149"/>
            <a:ext cx="16533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Camera position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C556CEFE-0992-1C09-CB19-9EDA7FFCA5B4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409828" y="1738006"/>
            <a:ext cx="113143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0E4B4095-40BF-0CF7-09FF-2F48B09E4FF3}"/>
              </a:ext>
            </a:extLst>
          </p:cNvPr>
          <p:cNvCxnSpPr/>
          <p:nvPr/>
        </p:nvCxnSpPr>
        <p:spPr>
          <a:xfrm>
            <a:off x="6373568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1BC6207-3215-9CA1-D863-754225E64535}"/>
              </a:ext>
            </a:extLst>
          </p:cNvPr>
          <p:cNvCxnSpPr/>
          <p:nvPr/>
        </p:nvCxnSpPr>
        <p:spPr>
          <a:xfrm>
            <a:off x="5944002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3988750-F96F-99F7-C891-AF451C893792}"/>
              </a:ext>
            </a:extLst>
          </p:cNvPr>
          <p:cNvCxnSpPr/>
          <p:nvPr/>
        </p:nvCxnSpPr>
        <p:spPr>
          <a:xfrm>
            <a:off x="55144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70F046BE-A069-05A8-44AA-3FA4D5247E21}"/>
              </a:ext>
            </a:extLst>
          </p:cNvPr>
          <p:cNvCxnSpPr/>
          <p:nvPr/>
        </p:nvCxnSpPr>
        <p:spPr>
          <a:xfrm>
            <a:off x="5084870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DA8CF4E1-E7FB-2AF6-C6BB-B03CA9417C83}"/>
              </a:ext>
            </a:extLst>
          </p:cNvPr>
          <p:cNvCxnSpPr/>
          <p:nvPr/>
        </p:nvCxnSpPr>
        <p:spPr>
          <a:xfrm>
            <a:off x="4655304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FE49C4B-F1EF-E09C-6B73-120A5AF02571}"/>
              </a:ext>
            </a:extLst>
          </p:cNvPr>
          <p:cNvCxnSpPr/>
          <p:nvPr/>
        </p:nvCxnSpPr>
        <p:spPr>
          <a:xfrm>
            <a:off x="6803136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EDBBCA77-D7FC-991D-0DF8-4E403F7F3542}"/>
              </a:ext>
            </a:extLst>
          </p:cNvPr>
          <p:cNvCxnSpPr/>
          <p:nvPr/>
        </p:nvCxnSpPr>
        <p:spPr>
          <a:xfrm>
            <a:off x="4225737" y="1592348"/>
            <a:ext cx="0" cy="18366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04F1E870-94CE-B3BB-7423-F49130109965}"/>
              </a:ext>
            </a:extLst>
          </p:cNvPr>
          <p:cNvCxnSpPr>
            <a:cxnSpLocks/>
          </p:cNvCxnSpPr>
          <p:nvPr/>
        </p:nvCxnSpPr>
        <p:spPr>
          <a:xfrm>
            <a:off x="4225737" y="1592348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024BE237-E24A-2470-B898-076B9C028756}"/>
              </a:ext>
            </a:extLst>
          </p:cNvPr>
          <p:cNvCxnSpPr>
            <a:cxnSpLocks/>
          </p:cNvCxnSpPr>
          <p:nvPr/>
        </p:nvCxnSpPr>
        <p:spPr>
          <a:xfrm>
            <a:off x="4225737" y="34180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51A2A991-6512-BA7A-C9CA-72A35AF22961}"/>
              </a:ext>
            </a:extLst>
          </p:cNvPr>
          <p:cNvCxnSpPr>
            <a:cxnSpLocks/>
          </p:cNvCxnSpPr>
          <p:nvPr/>
        </p:nvCxnSpPr>
        <p:spPr>
          <a:xfrm>
            <a:off x="4225736" y="1972586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B9E0FA1E-099A-1D82-F06B-E168C2E601CA}"/>
              </a:ext>
            </a:extLst>
          </p:cNvPr>
          <p:cNvCxnSpPr>
            <a:cxnSpLocks/>
          </p:cNvCxnSpPr>
          <p:nvPr/>
        </p:nvCxnSpPr>
        <p:spPr>
          <a:xfrm>
            <a:off x="4225736" y="2352824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7BFED550-4F0B-D125-A72E-0F8AA5C9AFFA}"/>
              </a:ext>
            </a:extLst>
          </p:cNvPr>
          <p:cNvCxnSpPr>
            <a:cxnSpLocks/>
          </p:cNvCxnSpPr>
          <p:nvPr/>
        </p:nvCxnSpPr>
        <p:spPr>
          <a:xfrm>
            <a:off x="4225736" y="2733062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007548F6-DC9D-AE84-E045-2AF68E7141C6}"/>
              </a:ext>
            </a:extLst>
          </p:cNvPr>
          <p:cNvCxnSpPr>
            <a:cxnSpLocks/>
          </p:cNvCxnSpPr>
          <p:nvPr/>
        </p:nvCxnSpPr>
        <p:spPr>
          <a:xfrm>
            <a:off x="4204600" y="3113299"/>
            <a:ext cx="257739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C91CE2AE-FE14-A315-99C0-1DD036D440BD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4848158" y="1738006"/>
            <a:ext cx="69310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057F24FB-D439-3D20-0EAF-DC8DBC977FEE}"/>
              </a:ext>
            </a:extLst>
          </p:cNvPr>
          <p:cNvCxnSpPr>
            <a:cxnSpLocks/>
            <a:stCxn id="3" idx="0"/>
          </p:cNvCxnSpPr>
          <p:nvPr/>
        </p:nvCxnSpPr>
        <p:spPr>
          <a:xfrm flipH="1" flipV="1">
            <a:off x="5291138" y="1738006"/>
            <a:ext cx="250126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D6EEA91E-70C4-3EB4-769A-B2A9237A3CAA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5541264" y="1738006"/>
            <a:ext cx="206267" cy="311745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DCEF8B6A-1683-1B2A-5E5B-99157B8F968A}"/>
              </a:ext>
            </a:extLst>
          </p:cNvPr>
          <p:cNvSpPr txBox="1"/>
          <p:nvPr/>
        </p:nvSpPr>
        <p:spPr>
          <a:xfrm>
            <a:off x="5916551" y="4816347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(0, 0, 0)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6C4B53C9-932F-F1B5-FEEC-6288E9024690}"/>
              </a:ext>
            </a:extLst>
          </p:cNvPr>
          <p:cNvSpPr txBox="1"/>
          <p:nvPr/>
        </p:nvSpPr>
        <p:spPr>
          <a:xfrm>
            <a:off x="3175196" y="1407682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1, 1)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41C8CBD-9190-214F-0D2C-9ADE4334E119}"/>
              </a:ext>
            </a:extLst>
          </p:cNvPr>
          <p:cNvSpPr txBox="1"/>
          <p:nvPr/>
        </p:nvSpPr>
        <p:spPr>
          <a:xfrm>
            <a:off x="6843337" y="1392964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(1, 1, 1)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08F15AF-3CF0-C3A1-D671-3FEE31DBD3F8}"/>
              </a:ext>
            </a:extLst>
          </p:cNvPr>
          <p:cNvSpPr txBox="1"/>
          <p:nvPr/>
        </p:nvSpPr>
        <p:spPr>
          <a:xfrm>
            <a:off x="6854926" y="3296735"/>
            <a:ext cx="975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(1, -1, 1)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DE2628E-2D57-A4D9-E49F-E7E811B9349F}"/>
              </a:ext>
            </a:extLst>
          </p:cNvPr>
          <p:cNvSpPr txBox="1"/>
          <p:nvPr/>
        </p:nvSpPr>
        <p:spPr>
          <a:xfrm>
            <a:off x="3282674" y="3271063"/>
            <a:ext cx="1036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(-1, -1, 1)</a:t>
            </a:r>
          </a:p>
        </p:txBody>
      </p:sp>
      <p:sp>
        <p:nvSpPr>
          <p:cNvPr id="26" name="Accolade fermante 25">
            <a:extLst>
              <a:ext uri="{FF2B5EF4-FFF2-40B4-BE49-F238E27FC236}">
                <a16:creationId xmlns:a16="http://schemas.microsoft.com/office/drawing/2014/main" id="{C32C0D7F-7703-2EBB-F812-00C3C86F862D}"/>
              </a:ext>
            </a:extLst>
          </p:cNvPr>
          <p:cNvSpPr/>
          <p:nvPr/>
        </p:nvSpPr>
        <p:spPr>
          <a:xfrm>
            <a:off x="5783041" y="3493536"/>
            <a:ext cx="261230" cy="145641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E64C9443-F347-3C70-5620-A8AE23C38520}"/>
              </a:ext>
            </a:extLst>
          </p:cNvPr>
          <p:cNvSpPr txBox="1"/>
          <p:nvPr/>
        </p:nvSpPr>
        <p:spPr>
          <a:xfrm>
            <a:off x="7670963" y="4061609"/>
            <a:ext cx="45065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If the camera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oriented</a:t>
            </a:r>
            <a:r>
              <a:rPr lang="fr-FR" sz="1600" dirty="0"/>
              <a:t> </a:t>
            </a:r>
            <a:r>
              <a:rPr lang="fr-FR" sz="1600" dirty="0" err="1"/>
              <a:t>facing</a:t>
            </a:r>
            <a:r>
              <a:rPr lang="fr-FR" sz="1600" dirty="0"/>
              <a:t> the positive z-axis</a:t>
            </a:r>
            <a:br>
              <a:rPr lang="fr-FR" sz="1600" dirty="0"/>
            </a:br>
            <a:r>
              <a:rPr lang="fr-FR" sz="1600" dirty="0"/>
              <a:t>and </a:t>
            </a:r>
            <a:r>
              <a:rPr lang="fr-FR" sz="1600" dirty="0" err="1"/>
              <a:t>our</a:t>
            </a:r>
            <a:r>
              <a:rPr lang="fr-FR" sz="1600" dirty="0"/>
              <a:t> image </a:t>
            </a:r>
            <a:r>
              <a:rPr lang="fr-FR" sz="1600" dirty="0" err="1"/>
              <a:t>is</a:t>
            </a:r>
            <a:r>
              <a:rPr lang="fr-FR" sz="1600" dirty="0"/>
              <a:t> 1 unit down </a:t>
            </a:r>
            <a:r>
              <a:rPr lang="fr-FR" sz="1600" dirty="0" err="1"/>
              <a:t>this</a:t>
            </a:r>
            <a:r>
              <a:rPr lang="fr-FR" sz="1600" dirty="0"/>
              <a:t> axis</a:t>
            </a:r>
          </a:p>
        </p:txBody>
      </p:sp>
    </p:spTree>
    <p:extLst>
      <p:ext uri="{BB962C8B-B14F-4D97-AF65-F5344CB8AC3E}">
        <p14:creationId xmlns:p14="http://schemas.microsoft.com/office/powerpoint/2010/main" val="160059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6B2022A-AE53-4963-D937-CC6AAA5688C2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0331213-F1BB-ACBF-8651-0C61A0A2B764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7AF99841-F656-8A1B-8C66-F583B33F7BAA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Ellipse 16">
            <a:extLst>
              <a:ext uri="{FF2B5EF4-FFF2-40B4-BE49-F238E27FC236}">
                <a16:creationId xmlns:a16="http://schemas.microsoft.com/office/drawing/2014/main" id="{3FFC57B2-A043-A0E5-35D9-14C215638B2C}"/>
              </a:ext>
            </a:extLst>
          </p:cNvPr>
          <p:cNvSpPr/>
          <p:nvPr/>
        </p:nvSpPr>
        <p:spPr>
          <a:xfrm>
            <a:off x="6254496" y="2286000"/>
            <a:ext cx="201168" cy="1828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4EBFA264-5858-4895-9C7E-2E8131755091}"/>
              </a:ext>
            </a:extLst>
          </p:cNvPr>
          <p:cNvSpPr txBox="1"/>
          <p:nvPr/>
        </p:nvSpPr>
        <p:spPr>
          <a:xfrm>
            <a:off x="6666922" y="2176273"/>
            <a:ext cx="27734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</a:t>
            </a:r>
            <a:r>
              <a:rPr lang="fr-FR" sz="1600" dirty="0" err="1"/>
              <a:t>Interpreted</a:t>
            </a:r>
            <a:r>
              <a:rPr lang="fr-FR" sz="1600" dirty="0"/>
              <a:t> as a position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8F15F5BB-7D7F-CBDB-0DE6-6634CB509CAC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A134AE6-DD0C-F73E-6218-2AA583B14B3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DF211D8E-C965-6521-07EC-269C4266757C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C45864F1-9076-6D31-0D7F-01E7FBCB0099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590752EC-55B5-B0B9-783E-7374B2953E5A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027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0E541-F633-9AAC-18E3-4F0BA2F1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B1A56BB-5321-E65E-95DB-B4A905E44778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1C4078E-988B-19E8-82E3-491CAE163701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ACE21F4A-4617-1293-A67F-EB22DAF1DDC6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FCFBC7E-65C1-F013-8B75-6D4DF049E0DD}"/>
              </a:ext>
            </a:extLst>
          </p:cNvPr>
          <p:cNvSpPr txBox="1"/>
          <p:nvPr/>
        </p:nvSpPr>
        <p:spPr>
          <a:xfrm>
            <a:off x="6666922" y="2176273"/>
            <a:ext cx="355712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(1,2) </a:t>
            </a:r>
            <a:r>
              <a:rPr lang="fr-FR" sz="1600" dirty="0" err="1"/>
              <a:t>Interpreted</a:t>
            </a:r>
            <a:r>
              <a:rPr lang="fr-FR" sz="1600" dirty="0"/>
              <a:t> as a direction (or Ray)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535C1E09-4A30-DA44-AAE6-682BD998CE95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BCEA331F-F599-44FD-F707-F5B7B998C3AC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063C242C-3096-3428-F7CC-E42C2F6DC5AF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F8BC69F-B2CD-0718-C2D0-5668B88CCE0A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D27302FD-B831-E6A8-8CEA-5AFF2599D08B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672CC864-07B1-CC38-2193-72C3E31138D1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2D3ECFF7-0CD6-30A1-DBCF-FAE221E98DB5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174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03145-1CE1-CEED-CC08-6241351FE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5D75D50-49DB-48D3-CEB2-65EF0C2EAD12}"/>
              </a:ext>
            </a:extLst>
          </p:cNvPr>
          <p:cNvSpPr/>
          <p:nvPr/>
        </p:nvSpPr>
        <p:spPr>
          <a:xfrm>
            <a:off x="778042" y="0"/>
            <a:ext cx="10635916" cy="6858000"/>
          </a:xfrm>
          <a:prstGeom prst="roundRect">
            <a:avLst>
              <a:gd name="adj" fmla="val 1579"/>
            </a:avLst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F57198FF-F0E2-39F9-12A7-B00BB8B63222}"/>
              </a:ext>
            </a:extLst>
          </p:cNvPr>
          <p:cNvCxnSpPr>
            <a:cxnSpLocks/>
          </p:cNvCxnSpPr>
          <p:nvPr/>
        </p:nvCxnSpPr>
        <p:spPr>
          <a:xfrm flipH="1">
            <a:off x="1993392" y="5404104"/>
            <a:ext cx="8522208" cy="0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ED9D819B-EDB8-6DA5-613E-3AC70E121FDE}"/>
              </a:ext>
            </a:extLst>
          </p:cNvPr>
          <p:cNvCxnSpPr>
            <a:cxnSpLocks/>
          </p:cNvCxnSpPr>
          <p:nvPr/>
        </p:nvCxnSpPr>
        <p:spPr>
          <a:xfrm>
            <a:off x="4873752" y="429768"/>
            <a:ext cx="0" cy="5513832"/>
          </a:xfrm>
          <a:prstGeom prst="line">
            <a:avLst/>
          </a:prstGeom>
          <a:ln w="762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6B19A21D-E27A-14F4-4ED1-6C3A47FA43CF}"/>
              </a:ext>
            </a:extLst>
          </p:cNvPr>
          <p:cNvSpPr txBox="1"/>
          <p:nvPr/>
        </p:nvSpPr>
        <p:spPr>
          <a:xfrm>
            <a:off x="7525512" y="271576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5195AB48-96C5-A6DB-9AB8-8AF34DAEE819}"/>
              </a:ext>
            </a:extLst>
          </p:cNvPr>
          <p:cNvCxnSpPr>
            <a:cxnSpLocks/>
          </p:cNvCxnSpPr>
          <p:nvPr/>
        </p:nvCxnSpPr>
        <p:spPr>
          <a:xfrm flipV="1">
            <a:off x="4873752" y="2322576"/>
            <a:ext cx="1517904" cy="3081528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DDF1B8E0-61DA-40CC-19BF-87A124728F2B}"/>
              </a:ext>
            </a:extLst>
          </p:cNvPr>
          <p:cNvSpPr txBox="1"/>
          <p:nvPr/>
        </p:nvSpPr>
        <p:spPr>
          <a:xfrm>
            <a:off x="4419932" y="2208163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72486E3-AA38-B6B1-C736-3BA6940DC757}"/>
              </a:ext>
            </a:extLst>
          </p:cNvPr>
          <p:cNvSpPr txBox="1"/>
          <p:nvPr/>
        </p:nvSpPr>
        <p:spPr>
          <a:xfrm>
            <a:off x="6295587" y="5504575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EE04D8E-D386-C435-D509-3E2D53D4054A}"/>
              </a:ext>
            </a:extLst>
          </p:cNvPr>
          <p:cNvCxnSpPr>
            <a:cxnSpLocks/>
          </p:cNvCxnSpPr>
          <p:nvPr/>
        </p:nvCxnSpPr>
        <p:spPr>
          <a:xfrm flipH="1">
            <a:off x="4650197" y="4038600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A9DFE53-FA88-D8D5-9667-7C16DF7C0D47}"/>
              </a:ext>
            </a:extLst>
          </p:cNvPr>
          <p:cNvCxnSpPr>
            <a:cxnSpLocks/>
          </p:cNvCxnSpPr>
          <p:nvPr/>
        </p:nvCxnSpPr>
        <p:spPr>
          <a:xfrm flipH="1">
            <a:off x="4650197" y="2389632"/>
            <a:ext cx="447110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32D98DB3-B066-73E4-2535-BEEC45780660}"/>
              </a:ext>
            </a:extLst>
          </p:cNvPr>
          <p:cNvCxnSpPr>
            <a:cxnSpLocks/>
          </p:cNvCxnSpPr>
          <p:nvPr/>
        </p:nvCxnSpPr>
        <p:spPr>
          <a:xfrm flipV="1">
            <a:off x="6437793" y="5230368"/>
            <a:ext cx="0" cy="274207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6917B603-7260-DF16-0EAE-851FB0D27F75}"/>
              </a:ext>
            </a:extLst>
          </p:cNvPr>
          <p:cNvCxnSpPr>
            <a:cxnSpLocks/>
          </p:cNvCxnSpPr>
          <p:nvPr/>
        </p:nvCxnSpPr>
        <p:spPr>
          <a:xfrm flipH="1" flipV="1">
            <a:off x="6391656" y="2322576"/>
            <a:ext cx="46137" cy="3081528"/>
          </a:xfrm>
          <a:prstGeom prst="straightConnector1">
            <a:avLst/>
          </a:prstGeom>
          <a:ln w="50800">
            <a:solidFill>
              <a:schemeClr val="tx2">
                <a:lumMod val="50000"/>
                <a:lumOff val="50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475C2A44-6750-CA9A-0FEA-08329BA09D22}"/>
              </a:ext>
            </a:extLst>
          </p:cNvPr>
          <p:cNvSpPr/>
          <p:nvPr/>
        </p:nvSpPr>
        <p:spPr>
          <a:xfrm>
            <a:off x="6142139" y="5120639"/>
            <a:ext cx="300283" cy="283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E673557-F729-AA66-D021-8635D07A5F68}"/>
              </a:ext>
            </a:extLst>
          </p:cNvPr>
          <p:cNvSpPr txBox="1"/>
          <p:nvPr/>
        </p:nvSpPr>
        <p:spPr>
          <a:xfrm>
            <a:off x="6540475" y="3729038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2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F9C6153-8851-10E5-1450-6706BD39EA7A}"/>
              </a:ext>
            </a:extLst>
          </p:cNvPr>
          <p:cNvSpPr txBox="1"/>
          <p:nvPr/>
        </p:nvSpPr>
        <p:spPr>
          <a:xfrm>
            <a:off x="5584285" y="4978682"/>
            <a:ext cx="2936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8049478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355</TotalTime>
  <Words>431</Words>
  <Application>Microsoft Macintosh PowerPoint</Application>
  <PresentationFormat>Grand écran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Kevin Glass</dc:creator>
  <cp:lastModifiedBy>Kevin Glass</cp:lastModifiedBy>
  <cp:revision>13</cp:revision>
  <dcterms:created xsi:type="dcterms:W3CDTF">2024-10-18T12:24:08Z</dcterms:created>
  <dcterms:modified xsi:type="dcterms:W3CDTF">2025-10-22T16:01:14Z</dcterms:modified>
</cp:coreProperties>
</file>