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7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3"/>
    <p:restoredTop sz="94690"/>
  </p:normalViewPr>
  <p:slideViewPr>
    <p:cSldViewPr snapToGrid="0">
      <p:cViewPr varScale="1">
        <p:scale>
          <a:sx n="139" d="100"/>
          <a:sy n="139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3F131-AF9B-4D96-885A-8F750F1BA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EDDECC-7ED9-E7FD-5EE8-2216E4F5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CD559C-E0E3-8600-4823-BF39D668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E09EAD-04BB-5E21-D2EB-9AE56D7A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67D774-A2DB-B944-F1D0-311DF56F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C2849-9BF4-5C4B-AE23-45C03944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3D5686-B459-CC5D-00FB-EDC4B67B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157C8-72E0-E972-D3FF-9CDC5AF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FAC9CD-F51B-5622-FD0E-1BDD750E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3C79-A16B-93B9-FCA0-CE050A2B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CBB9F6-53AD-02EA-662A-F98ED1612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1504-16D4-9068-863D-76C25963C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DDCD0-E7FB-B5C3-E66D-CDCF9980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08639-3F5C-F67E-67E2-6BE8D400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28522-9370-76B8-175F-3DF08453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6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66398-CE84-7D92-44AD-B594478D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2B49D-3782-9AC4-C55D-5CBBC866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6A1A0-665E-26BB-4F25-BB60D01B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95989-47B5-D04C-5D27-566A6849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36FD3-D171-0AF9-9C62-BB2542F9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60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998D0-EF9A-0E97-0282-01A97F83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76FE12-0ABB-9E22-609B-F260C661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9C5E6-4AD7-E697-F884-357AE6BE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8EE26-A928-5BEE-470B-CA7D6D9D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69D2D-4840-6155-3134-01060687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7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3A2EF-D368-B3C3-971E-01889CE1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7CA3A-A640-C0A3-C1E7-D85FEA2ED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777B3F-5CB1-B65F-328D-BF62EA2A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468C55-BCE6-C3BF-B291-4CD5FFD9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DF763A-4308-5193-1F6F-E908EC06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80AFDB-651C-3E47-1DC7-C9238C3A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DDCD2-3F5D-8042-2D29-935043A7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A079C-315D-B09E-DE2C-9F786130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067AA4-E7EE-11B3-E20C-C75A090D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9E2A3B-13DA-2538-6AD7-AD3D29327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13C6B9-AD5F-FA7C-0FED-79AC4A284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C7B6F4-1BB0-8EE0-D9ED-313D2D30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90FE03-1FC9-E512-C8EF-B9071921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98B423-3DEF-C06F-7C26-AFD05E4F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11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E5877-A88F-057C-B11E-0B7801A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B6C259-F905-35D1-C5E7-B77D85BE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60A04D-F6A5-1F34-35EE-655EB333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83B8C0-5F5E-D817-9B26-05B00C01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2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F61CE1-9754-6C12-8D85-81C42D10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0A135F-3D73-C74E-8FE1-BD82C9F7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FA1A43-2204-F637-1D53-6BEBA2ED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9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5042C-2947-E9AE-2900-F4FE523D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DB7F2-A7A5-B14D-E18F-CA535D5D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3E956B-0800-0180-763C-4978935D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DEE090-E3B3-2B5E-B117-4B002BF1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BC9857-C0BA-FF51-9773-C008E60C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121CE-C2EF-30D9-F86B-A017F1F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0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C1FA3-B88C-374D-4B51-070535C1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5E387-3305-5603-8D2C-575577909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5E0112-6A70-E895-7814-4E2777487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FFE289-C523-F768-708A-0664B491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FA8C46-E6B0-9BFD-4DDD-4513A859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A69A0E-F4EC-ED58-0B66-48C5E706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9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CA490C-CF52-2EAD-3797-A4C2F8E8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9F3E02-4B56-38CD-3CC4-762FB3CA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12757-D899-3399-D7CA-95022AC49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B0B91-BA65-754B-BA93-0DF3CA99DC23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63EBE-23C5-3364-B087-53D619CB9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191A0-EF4A-177A-CA65-3A450A6E0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19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FB4D45D-D464-F5DE-806A-030195A5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88" y="4811071"/>
            <a:ext cx="1917700" cy="1054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C8CC2A-D4C6-59C6-2D53-9AD038D7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14" y="223623"/>
            <a:ext cx="1990037" cy="16298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F806F8-5561-28F1-3C9A-5EAF5AE4D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438" y="2014152"/>
            <a:ext cx="3695339" cy="3484607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D770783-5C76-291D-2267-AA637E2B00FB}"/>
              </a:ext>
            </a:extLst>
          </p:cNvPr>
          <p:cNvCxnSpPr>
            <a:cxnSpLocks/>
          </p:cNvCxnSpPr>
          <p:nvPr/>
        </p:nvCxnSpPr>
        <p:spPr>
          <a:xfrm>
            <a:off x="4053016" y="1173892"/>
            <a:ext cx="4112576" cy="24379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D668D38-B073-7BC7-E4C6-6F280DAB4BAC}"/>
              </a:ext>
            </a:extLst>
          </p:cNvPr>
          <p:cNvCxnSpPr>
            <a:cxnSpLocks/>
          </p:cNvCxnSpPr>
          <p:nvPr/>
        </p:nvCxnSpPr>
        <p:spPr>
          <a:xfrm flipH="1">
            <a:off x="3209544" y="3611881"/>
            <a:ext cx="4956048" cy="158191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117E250-F726-57D5-A5AB-E800DB0DE2F6}"/>
              </a:ext>
            </a:extLst>
          </p:cNvPr>
          <p:cNvCxnSpPr>
            <a:cxnSpLocks/>
          </p:cNvCxnSpPr>
          <p:nvPr/>
        </p:nvCxnSpPr>
        <p:spPr>
          <a:xfrm flipH="1" flipV="1">
            <a:off x="6741678" y="3456432"/>
            <a:ext cx="1313904" cy="12888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5F30618-B3F7-3E7A-A5EF-CBD99BECA62A}"/>
              </a:ext>
            </a:extLst>
          </p:cNvPr>
          <p:cNvSpPr txBox="1"/>
          <p:nvPr/>
        </p:nvSpPr>
        <p:spPr>
          <a:xfrm>
            <a:off x="5084064" y="1271016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Rayon lumière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56BDE4-F97F-DBF6-E644-2CB13063BC1B}"/>
              </a:ext>
            </a:extLst>
          </p:cNvPr>
          <p:cNvSpPr txBox="1"/>
          <p:nvPr/>
        </p:nvSpPr>
        <p:spPr>
          <a:xfrm>
            <a:off x="4399651" y="4896059"/>
            <a:ext cx="32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Réflexion autour de la normale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4C3A79-2CDD-539B-3815-6DEA1A3461DB}"/>
              </a:ext>
            </a:extLst>
          </p:cNvPr>
          <p:cNvSpPr txBox="1"/>
          <p:nvPr/>
        </p:nvSpPr>
        <p:spPr>
          <a:xfrm>
            <a:off x="8397061" y="993858"/>
            <a:ext cx="351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Certaines longueurs d'onde sont absorbées par le matériau, d'autres sont réfléchies et donnent à l'objet sa couleur.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4073D5-B942-9F42-D809-A897CC4FEB64}"/>
              </a:ext>
            </a:extLst>
          </p:cNvPr>
          <p:cNvSpPr txBox="1"/>
          <p:nvPr/>
        </p:nvSpPr>
        <p:spPr>
          <a:xfrm>
            <a:off x="4395972" y="3187224"/>
            <a:ext cx="203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La normale : direction </a:t>
            </a:r>
          </a:p>
          <a:p>
            <a:r>
              <a:rPr lang="fr-FR" sz="1200" dirty="0"/>
              <a:t>perpendiculaire à la surface</a:t>
            </a:r>
          </a:p>
        </p:txBody>
      </p:sp>
    </p:spTree>
    <p:extLst>
      <p:ext uri="{BB962C8B-B14F-4D97-AF65-F5344CB8AC3E}">
        <p14:creationId xmlns:p14="http://schemas.microsoft.com/office/powerpoint/2010/main" val="85833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49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E0921-A670-AEC4-A950-B80ED7DDF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7F50D9E-B2C1-D18C-7DDD-101E2B0F1A4B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1C01F69-2957-1893-96CA-ED85DCBD3B40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A2AB6D2-04CC-77CE-ADBF-D7016FF2EC02}"/>
              </a:ext>
            </a:extLst>
          </p:cNvPr>
          <p:cNvSpPr txBox="1"/>
          <p:nvPr/>
        </p:nvSpPr>
        <p:spPr>
          <a:xfrm>
            <a:off x="6666922" y="2176273"/>
            <a:ext cx="4786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Position (1,2) déplacé par une direction (1, -1) donne</a:t>
            </a:r>
          </a:p>
          <a:p>
            <a:r>
              <a:rPr lang="fr-FR" sz="1600" dirty="0"/>
              <a:t>la nouvelle position (2,1)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9AA3F1-989C-81A0-3EFE-810965A69247}"/>
              </a:ext>
            </a:extLst>
          </p:cNvPr>
          <p:cNvSpPr txBox="1"/>
          <p:nvPr/>
        </p:nvSpPr>
        <p:spPr>
          <a:xfrm>
            <a:off x="7525512" y="2715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F486CD4-27A5-0175-ABC1-80ED8794914C}"/>
              </a:ext>
            </a:extLst>
          </p:cNvPr>
          <p:cNvCxnSpPr>
            <a:cxnSpLocks/>
          </p:cNvCxnSpPr>
          <p:nvPr/>
        </p:nvCxnSpPr>
        <p:spPr>
          <a:xfrm>
            <a:off x="6399602" y="2389632"/>
            <a:ext cx="1500814" cy="15248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9A18FFF-0463-B041-571F-6BB232FB327E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4F103A-CFB6-2674-B7B3-3C95B8C7B1C4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23B8C3E-6913-7CAE-A956-3291A744FC99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E846460-16FF-A6E7-A567-B19C1EDBFF78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6AE4CEA-A0BF-2C6B-8E21-08E85967E900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48F7F1D7-8E14-E112-2848-0EB4A5808D19}"/>
              </a:ext>
            </a:extLst>
          </p:cNvPr>
          <p:cNvSpPr/>
          <p:nvPr/>
        </p:nvSpPr>
        <p:spPr>
          <a:xfrm>
            <a:off x="6254496" y="2286000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4099FB-2221-3C89-D8FA-B0E4D8426B0C}"/>
              </a:ext>
            </a:extLst>
          </p:cNvPr>
          <p:cNvSpPr/>
          <p:nvPr/>
        </p:nvSpPr>
        <p:spPr>
          <a:xfrm>
            <a:off x="7844354" y="3857358"/>
            <a:ext cx="201168" cy="1828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6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F59F7CA-A157-4598-F7BD-6B94C519D615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3070356" y="2926080"/>
            <a:ext cx="1574796" cy="1416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C1533C6A-07F6-B479-74DD-05AA5F55F388}"/>
              </a:ext>
            </a:extLst>
          </p:cNvPr>
          <p:cNvSpPr/>
          <p:nvPr/>
        </p:nvSpPr>
        <p:spPr>
          <a:xfrm>
            <a:off x="2898648" y="4315968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11CDF9C-9BBD-2EC6-960A-E06E7F4DEC21}"/>
              </a:ext>
            </a:extLst>
          </p:cNvPr>
          <p:cNvSpPr/>
          <p:nvPr/>
        </p:nvSpPr>
        <p:spPr>
          <a:xfrm>
            <a:off x="3360420" y="155448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8E82CE2-DF60-E99A-38F1-3A1D21BA40EF}"/>
              </a:ext>
            </a:extLst>
          </p:cNvPr>
          <p:cNvSpPr/>
          <p:nvPr/>
        </p:nvSpPr>
        <p:spPr>
          <a:xfrm>
            <a:off x="4507992" y="1248156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D775E1-3489-3CC4-D55A-4B981CC0C600}"/>
              </a:ext>
            </a:extLst>
          </p:cNvPr>
          <p:cNvSpPr txBox="1"/>
          <p:nvPr/>
        </p:nvSpPr>
        <p:spPr>
          <a:xfrm>
            <a:off x="3887472" y="617215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D0C1F7E-7FEE-1E57-7F95-901DF5FC8A0D}"/>
              </a:ext>
            </a:extLst>
          </p:cNvPr>
          <p:cNvCxnSpPr>
            <a:cxnSpLocks/>
          </p:cNvCxnSpPr>
          <p:nvPr/>
        </p:nvCxnSpPr>
        <p:spPr>
          <a:xfrm flipH="1" flipV="1">
            <a:off x="3675888" y="663381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A546CD2-F93F-1401-B614-AF5FDD4703AB}"/>
              </a:ext>
            </a:extLst>
          </p:cNvPr>
          <p:cNvSpPr txBox="1"/>
          <p:nvPr/>
        </p:nvSpPr>
        <p:spPr>
          <a:xfrm>
            <a:off x="4797552" y="1161187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41DC303-C049-BF16-DAD0-400C127BD1CE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7517390" y="2926080"/>
            <a:ext cx="1574796" cy="1416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C3540F5-7914-9918-9E07-27767D68DA50}"/>
              </a:ext>
            </a:extLst>
          </p:cNvPr>
          <p:cNvSpPr/>
          <p:nvPr/>
        </p:nvSpPr>
        <p:spPr>
          <a:xfrm>
            <a:off x="7345682" y="4315968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CFB3661-7C60-B2E8-6C54-4F1FF010BB23}"/>
              </a:ext>
            </a:extLst>
          </p:cNvPr>
          <p:cNvSpPr/>
          <p:nvPr/>
        </p:nvSpPr>
        <p:spPr>
          <a:xfrm>
            <a:off x="7807454" y="155448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E94A7E6-4421-51F8-6D1A-4C33DE5143CC}"/>
              </a:ext>
            </a:extLst>
          </p:cNvPr>
          <p:cNvSpPr/>
          <p:nvPr/>
        </p:nvSpPr>
        <p:spPr>
          <a:xfrm>
            <a:off x="8955026" y="1248156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A022DB-3215-D10F-DBB8-1AC890A2EC9E}"/>
              </a:ext>
            </a:extLst>
          </p:cNvPr>
          <p:cNvSpPr txBox="1"/>
          <p:nvPr/>
        </p:nvSpPr>
        <p:spPr>
          <a:xfrm>
            <a:off x="8334506" y="617215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7D7CA06-5BC8-9FB6-9DBA-37F5CEE1E4AF}"/>
              </a:ext>
            </a:extLst>
          </p:cNvPr>
          <p:cNvCxnSpPr>
            <a:cxnSpLocks/>
          </p:cNvCxnSpPr>
          <p:nvPr/>
        </p:nvCxnSpPr>
        <p:spPr>
          <a:xfrm flipH="1" flipV="1">
            <a:off x="8122922" y="663381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5F6BF6C-E72C-3D94-DE73-E9ADDC93C25F}"/>
              </a:ext>
            </a:extLst>
          </p:cNvPr>
          <p:cNvSpPr txBox="1"/>
          <p:nvPr/>
        </p:nvSpPr>
        <p:spPr>
          <a:xfrm>
            <a:off x="9244586" y="1161187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7340F13-F5AE-D2E9-CAD3-E7F77B1A2AB1}"/>
              </a:ext>
            </a:extLst>
          </p:cNvPr>
          <p:cNvCxnSpPr>
            <a:cxnSpLocks/>
          </p:cNvCxnSpPr>
          <p:nvPr/>
        </p:nvCxnSpPr>
        <p:spPr>
          <a:xfrm flipV="1">
            <a:off x="7517390" y="379801"/>
            <a:ext cx="4369810" cy="3962949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1302DB6-FCC2-1F22-0846-3AC44426B7AA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7517390" y="1380744"/>
            <a:ext cx="1574796" cy="2962006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8B3B90B5-DD0D-4E85-75E0-604BC42C234E}"/>
              </a:ext>
            </a:extLst>
          </p:cNvPr>
          <p:cNvSpPr txBox="1"/>
          <p:nvPr/>
        </p:nvSpPr>
        <p:spPr>
          <a:xfrm>
            <a:off x="2657087" y="44211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0561253-1EA3-6BC9-6A94-FC0BDF5BD409}"/>
              </a:ext>
            </a:extLst>
          </p:cNvPr>
          <p:cNvSpPr txBox="1"/>
          <p:nvPr/>
        </p:nvSpPr>
        <p:spPr>
          <a:xfrm>
            <a:off x="3715790" y="3787152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47CD47B-A8AF-EAAA-79D0-06E270B45958}"/>
              </a:ext>
            </a:extLst>
          </p:cNvPr>
          <p:cNvSpPr txBox="1"/>
          <p:nvPr/>
        </p:nvSpPr>
        <p:spPr>
          <a:xfrm>
            <a:off x="9920691" y="225822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P</a:t>
            </a:r>
            <a:endParaRPr lang="fr-FR" sz="1600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C8C21D7-20B1-7460-DADB-7432AC3E9F31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9189173" y="1474498"/>
            <a:ext cx="648616" cy="722953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4148628-F7B0-4ADF-BDE6-166482BCA5EF}"/>
              </a:ext>
            </a:extLst>
          </p:cNvPr>
          <p:cNvSpPr/>
          <p:nvPr/>
        </p:nvSpPr>
        <p:spPr>
          <a:xfrm rot="19092671">
            <a:off x="9514658" y="2063982"/>
            <a:ext cx="248410" cy="266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DC14D3E-4723-E5AC-80A8-91C7A4E1C990}"/>
              </a:ext>
            </a:extLst>
          </p:cNvPr>
          <p:cNvSpPr txBox="1"/>
          <p:nvPr/>
        </p:nvSpPr>
        <p:spPr>
          <a:xfrm>
            <a:off x="7191478" y="449884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9B6010C-4336-C025-7E1C-64A1D02F70FC}"/>
              </a:ext>
            </a:extLst>
          </p:cNvPr>
          <p:cNvSpPr txBox="1"/>
          <p:nvPr/>
        </p:nvSpPr>
        <p:spPr>
          <a:xfrm>
            <a:off x="7883914" y="2523193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OC</a:t>
            </a:r>
          </a:p>
        </p:txBody>
      </p:sp>
    </p:spTree>
    <p:extLst>
      <p:ext uri="{BB962C8B-B14F-4D97-AF65-F5344CB8AC3E}">
        <p14:creationId xmlns:p14="http://schemas.microsoft.com/office/powerpoint/2010/main" val="411131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8B193-2345-302B-062A-207510081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>
            <a:extLst>
              <a:ext uri="{FF2B5EF4-FFF2-40B4-BE49-F238E27FC236}">
                <a16:creationId xmlns:a16="http://schemas.microsoft.com/office/drawing/2014/main" id="{5F12EF25-43A7-A038-0F68-8865514A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244" y="172126"/>
            <a:ext cx="2050918" cy="193396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342E086-7B9E-029A-C91C-13223C78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545" y="1038855"/>
            <a:ext cx="2505598" cy="23627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E6D78B-7282-8A68-9478-7FC6B009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14" y="223623"/>
            <a:ext cx="1990037" cy="16298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BC82815-8991-82C8-7D34-EDE84B22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38" y="2014152"/>
            <a:ext cx="3695339" cy="3484607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9A8F2FB-8000-B9BE-98CC-FFAA527958C9}"/>
              </a:ext>
            </a:extLst>
          </p:cNvPr>
          <p:cNvCxnSpPr>
            <a:cxnSpLocks/>
          </p:cNvCxnSpPr>
          <p:nvPr/>
        </p:nvCxnSpPr>
        <p:spPr>
          <a:xfrm flipH="1" flipV="1">
            <a:off x="6272213" y="2355428"/>
            <a:ext cx="1893379" cy="12616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82CFAE8-8513-BC85-FDDD-BF5E6E1DBA9C}"/>
              </a:ext>
            </a:extLst>
          </p:cNvPr>
          <p:cNvCxnSpPr>
            <a:cxnSpLocks/>
          </p:cNvCxnSpPr>
          <p:nvPr/>
        </p:nvCxnSpPr>
        <p:spPr>
          <a:xfrm flipH="1" flipV="1">
            <a:off x="6741678" y="3456432"/>
            <a:ext cx="1313904" cy="12888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A90EF42-0222-5E5D-C89D-1EF75335FEF8}"/>
              </a:ext>
            </a:extLst>
          </p:cNvPr>
          <p:cNvSpPr txBox="1"/>
          <p:nvPr/>
        </p:nvSpPr>
        <p:spPr>
          <a:xfrm>
            <a:off x="5594176" y="5427965"/>
            <a:ext cx="5515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Chaque fois que nous touchons un objet :</a:t>
            </a:r>
          </a:p>
          <a:p>
            <a:r>
              <a:rPr lang="fr-FR" sz="1600" dirty="0"/>
              <a:t>- nous calculons la couleur de l'objet au point d'intersection.</a:t>
            </a:r>
          </a:p>
          <a:p>
            <a:r>
              <a:rPr lang="fr-FR" sz="1600" dirty="0"/>
              <a:t>- nous calculons la direction du nouveau rayon réfléchi </a:t>
            </a:r>
            <a:br>
              <a:rPr lang="fr-FR" sz="1600" dirty="0"/>
            </a:br>
            <a:r>
              <a:rPr lang="fr-FR" sz="1600" dirty="0"/>
              <a:t>   (autour de la normale à la surface) </a:t>
            </a:r>
          </a:p>
          <a:p>
            <a:r>
              <a:rPr lang="fr-FR" sz="1600" dirty="0"/>
              <a:t>- nous relançons le rayon réfléchi.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414E884-4A7E-BBA1-B5FD-4FF6E1BC27B8}"/>
              </a:ext>
            </a:extLst>
          </p:cNvPr>
          <p:cNvSpPr txBox="1"/>
          <p:nvPr/>
        </p:nvSpPr>
        <p:spPr>
          <a:xfrm>
            <a:off x="5308174" y="3525622"/>
            <a:ext cx="203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La normale : direction </a:t>
            </a:r>
          </a:p>
          <a:p>
            <a:r>
              <a:rPr lang="fr-FR" sz="1200" dirty="0"/>
              <a:t>perpendiculaire à la surface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9D27EFC-5260-BA41-7F71-122F688F0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3743" flipH="1">
            <a:off x="800696" y="4692895"/>
            <a:ext cx="1911276" cy="1897785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17F98C7-60CD-E4F5-5560-AF6FE6F85F24}"/>
              </a:ext>
            </a:extLst>
          </p:cNvPr>
          <p:cNvCxnSpPr>
            <a:cxnSpLocks/>
          </p:cNvCxnSpPr>
          <p:nvPr/>
        </p:nvCxnSpPr>
        <p:spPr>
          <a:xfrm flipV="1">
            <a:off x="2033388" y="5195765"/>
            <a:ext cx="1469082" cy="4883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E4806F1-538A-5A33-9FB1-ACF63A6D29AE}"/>
              </a:ext>
            </a:extLst>
          </p:cNvPr>
          <p:cNvSpPr/>
          <p:nvPr/>
        </p:nvSpPr>
        <p:spPr>
          <a:xfrm rot="3557393">
            <a:off x="2712535" y="4440572"/>
            <a:ext cx="1256183" cy="1649638"/>
          </a:xfrm>
          <a:prstGeom prst="rect">
            <a:avLst/>
          </a:prstGeom>
          <a:solidFill>
            <a:schemeClr val="accent1">
              <a:alpha val="84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5EE3467-5DEB-919D-0648-480E011ED361}"/>
              </a:ext>
            </a:extLst>
          </p:cNvPr>
          <p:cNvCxnSpPr>
            <a:cxnSpLocks/>
          </p:cNvCxnSpPr>
          <p:nvPr/>
        </p:nvCxnSpPr>
        <p:spPr>
          <a:xfrm flipV="1">
            <a:off x="3502470" y="3648889"/>
            <a:ext cx="4663122" cy="15468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AE535895-4602-8780-59FE-DEC9F4CF27AE}"/>
              </a:ext>
            </a:extLst>
          </p:cNvPr>
          <p:cNvSpPr txBox="1"/>
          <p:nvPr/>
        </p:nvSpPr>
        <p:spPr>
          <a:xfrm>
            <a:off x="3483786" y="5292889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Pixel 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458C89E-6CB9-2C3B-F3DF-69BB18BE8A38}"/>
              </a:ext>
            </a:extLst>
          </p:cNvPr>
          <p:cNvSpPr txBox="1"/>
          <p:nvPr/>
        </p:nvSpPr>
        <p:spPr>
          <a:xfrm>
            <a:off x="2584494" y="626963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de projection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060B7CD-23F3-6024-EB90-8586C920BF95}"/>
              </a:ext>
            </a:extLst>
          </p:cNvPr>
          <p:cNvSpPr txBox="1"/>
          <p:nvPr/>
        </p:nvSpPr>
        <p:spPr>
          <a:xfrm>
            <a:off x="1408111" y="5988046"/>
            <a:ext cx="103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Origine </a:t>
            </a:r>
          </a:p>
          <a:p>
            <a:r>
              <a:rPr lang="fr-FR" dirty="0"/>
              <a:t>du rayon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5054105-2451-B9C6-22D0-15D5B38626F8}"/>
              </a:ext>
            </a:extLst>
          </p:cNvPr>
          <p:cNvCxnSpPr>
            <a:cxnSpLocks/>
          </p:cNvCxnSpPr>
          <p:nvPr/>
        </p:nvCxnSpPr>
        <p:spPr>
          <a:xfrm flipV="1">
            <a:off x="6286253" y="1478651"/>
            <a:ext cx="2299963" cy="86371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BB5A2E9-4F77-7B5E-CFE6-FF22F926D842}"/>
              </a:ext>
            </a:extLst>
          </p:cNvPr>
          <p:cNvCxnSpPr>
            <a:cxnSpLocks/>
          </p:cNvCxnSpPr>
          <p:nvPr/>
        </p:nvCxnSpPr>
        <p:spPr>
          <a:xfrm flipH="1" flipV="1">
            <a:off x="7664629" y="941832"/>
            <a:ext cx="921587" cy="53681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9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08EF-BBA1-0FC2-09D0-691E38B2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8686A03-2F5D-2B4E-7B01-BD5F63FA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14" y="223623"/>
            <a:ext cx="1990037" cy="162989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5EE3DBD-A850-0BCC-55D5-A5625F3AADF2}"/>
              </a:ext>
            </a:extLst>
          </p:cNvPr>
          <p:cNvCxnSpPr>
            <a:cxnSpLocks/>
          </p:cNvCxnSpPr>
          <p:nvPr/>
        </p:nvCxnSpPr>
        <p:spPr>
          <a:xfrm flipH="1" flipV="1">
            <a:off x="6741678" y="3456432"/>
            <a:ext cx="1313904" cy="12888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591EA2B-77C7-3605-A899-DF58126B0D43}"/>
              </a:ext>
            </a:extLst>
          </p:cNvPr>
          <p:cNvSpPr txBox="1"/>
          <p:nvPr/>
        </p:nvSpPr>
        <p:spPr>
          <a:xfrm>
            <a:off x="5594176" y="5427965"/>
            <a:ext cx="5515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Chaque fois que nous touchons un objet :</a:t>
            </a:r>
          </a:p>
          <a:p>
            <a:r>
              <a:rPr lang="fr-FR" sz="1600" dirty="0"/>
              <a:t>- nous calculons la couleur de l'objet au point d'intersection.</a:t>
            </a:r>
          </a:p>
          <a:p>
            <a:r>
              <a:rPr lang="fr-FR" sz="1600" dirty="0"/>
              <a:t>- nous calculons la direction du nouveau rayon réfléchi </a:t>
            </a:r>
            <a:br>
              <a:rPr lang="fr-FR" sz="1600" dirty="0"/>
            </a:br>
            <a:r>
              <a:rPr lang="fr-FR" sz="1600" dirty="0"/>
              <a:t>   (autour de la normale à la surface) </a:t>
            </a:r>
          </a:p>
          <a:p>
            <a:r>
              <a:rPr lang="fr-FR" sz="1600" dirty="0"/>
              <a:t>- nous relançons le rayon réfléchi.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49D4EAC-B081-5265-90B4-CA0CA38D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3743" flipH="1">
            <a:off x="800696" y="4692895"/>
            <a:ext cx="1911276" cy="1897785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5A28FF-A8AB-9BE5-C357-3C8AB36B9D3C}"/>
              </a:ext>
            </a:extLst>
          </p:cNvPr>
          <p:cNvCxnSpPr>
            <a:cxnSpLocks/>
          </p:cNvCxnSpPr>
          <p:nvPr/>
        </p:nvCxnSpPr>
        <p:spPr>
          <a:xfrm flipV="1">
            <a:off x="2033388" y="5195765"/>
            <a:ext cx="1469082" cy="4883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643E069-C03B-0DD3-6930-EA4AC8F1FCCB}"/>
              </a:ext>
            </a:extLst>
          </p:cNvPr>
          <p:cNvSpPr/>
          <p:nvPr/>
        </p:nvSpPr>
        <p:spPr>
          <a:xfrm rot="3557393">
            <a:off x="2712535" y="4440572"/>
            <a:ext cx="1256183" cy="1649638"/>
          </a:xfrm>
          <a:prstGeom prst="rect">
            <a:avLst/>
          </a:prstGeom>
          <a:solidFill>
            <a:schemeClr val="accent1">
              <a:alpha val="84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AB96F25-C641-EDEE-E579-DB5EBE5A0ACB}"/>
              </a:ext>
            </a:extLst>
          </p:cNvPr>
          <p:cNvCxnSpPr>
            <a:cxnSpLocks/>
          </p:cNvCxnSpPr>
          <p:nvPr/>
        </p:nvCxnSpPr>
        <p:spPr>
          <a:xfrm flipV="1">
            <a:off x="3502470" y="3648889"/>
            <a:ext cx="4663122" cy="15468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819E940-13D5-80BA-7C82-3E440205FEEB}"/>
              </a:ext>
            </a:extLst>
          </p:cNvPr>
          <p:cNvSpPr txBox="1"/>
          <p:nvPr/>
        </p:nvSpPr>
        <p:spPr>
          <a:xfrm>
            <a:off x="3483786" y="5292889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Pixel 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E6439E-2C6F-C6B3-7F0D-1AB44D77FA72}"/>
              </a:ext>
            </a:extLst>
          </p:cNvPr>
          <p:cNvSpPr txBox="1"/>
          <p:nvPr/>
        </p:nvSpPr>
        <p:spPr>
          <a:xfrm>
            <a:off x="2584494" y="626963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de projection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DDF651F-D9C7-5066-C4FC-498D081175F3}"/>
              </a:ext>
            </a:extLst>
          </p:cNvPr>
          <p:cNvSpPr txBox="1"/>
          <p:nvPr/>
        </p:nvSpPr>
        <p:spPr>
          <a:xfrm>
            <a:off x="1408111" y="5988046"/>
            <a:ext cx="103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Origine </a:t>
            </a:r>
          </a:p>
          <a:p>
            <a:r>
              <a:rPr lang="fr-FR" dirty="0"/>
              <a:t>du rayon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DCFFF-36A9-2CFC-0EF3-B81B61F6C4E9}"/>
              </a:ext>
            </a:extLst>
          </p:cNvPr>
          <p:cNvSpPr/>
          <p:nvPr/>
        </p:nvSpPr>
        <p:spPr>
          <a:xfrm rot="3557393">
            <a:off x="2864935" y="4592972"/>
            <a:ext cx="1256183" cy="1649638"/>
          </a:xfrm>
          <a:prstGeom prst="rect">
            <a:avLst/>
          </a:prstGeom>
          <a:solidFill>
            <a:schemeClr val="accent1">
              <a:alpha val="84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99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6DC9DE4F-7F04-8B74-D0AD-FCA7F9538FB2}"/>
              </a:ext>
            </a:extLst>
          </p:cNvPr>
          <p:cNvSpPr/>
          <p:nvPr/>
        </p:nvSpPr>
        <p:spPr>
          <a:xfrm>
            <a:off x="5422392" y="485546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20572C-EC80-757A-69F7-BDC2EF1FA51D}"/>
              </a:ext>
            </a:extLst>
          </p:cNvPr>
          <p:cNvSpPr txBox="1"/>
          <p:nvPr/>
        </p:nvSpPr>
        <p:spPr>
          <a:xfrm>
            <a:off x="4501043" y="5278149"/>
            <a:ext cx="2080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Position de la camera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09C6C7B-7362-4FA3-BC01-D22019A197DB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409828" y="1738006"/>
            <a:ext cx="113143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EB46F65-02F4-DBEF-33CD-C1340BBFD9E1}"/>
              </a:ext>
            </a:extLst>
          </p:cNvPr>
          <p:cNvCxnSpPr/>
          <p:nvPr/>
        </p:nvCxnSpPr>
        <p:spPr>
          <a:xfrm>
            <a:off x="6373568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7105396-E671-844D-7CF2-315703077F44}"/>
              </a:ext>
            </a:extLst>
          </p:cNvPr>
          <p:cNvCxnSpPr/>
          <p:nvPr/>
        </p:nvCxnSpPr>
        <p:spPr>
          <a:xfrm>
            <a:off x="5944002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2DC7293-89C5-D256-8C16-6BAACCEC71EA}"/>
              </a:ext>
            </a:extLst>
          </p:cNvPr>
          <p:cNvCxnSpPr/>
          <p:nvPr/>
        </p:nvCxnSpPr>
        <p:spPr>
          <a:xfrm>
            <a:off x="55144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369BD40-0F36-6B4D-1F76-0685687B5112}"/>
              </a:ext>
            </a:extLst>
          </p:cNvPr>
          <p:cNvCxnSpPr/>
          <p:nvPr/>
        </p:nvCxnSpPr>
        <p:spPr>
          <a:xfrm>
            <a:off x="5084870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FD2673D-E0F5-12EB-A53E-EA8A37BAC36D}"/>
              </a:ext>
            </a:extLst>
          </p:cNvPr>
          <p:cNvCxnSpPr/>
          <p:nvPr/>
        </p:nvCxnSpPr>
        <p:spPr>
          <a:xfrm>
            <a:off x="4655304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F62408-230F-7096-0385-2985DC53AB9F}"/>
              </a:ext>
            </a:extLst>
          </p:cNvPr>
          <p:cNvCxnSpPr/>
          <p:nvPr/>
        </p:nvCxnSpPr>
        <p:spPr>
          <a:xfrm>
            <a:off x="68031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A9A9A07-D45A-816B-9A1D-E0DD2EC77CE6}"/>
              </a:ext>
            </a:extLst>
          </p:cNvPr>
          <p:cNvCxnSpPr/>
          <p:nvPr/>
        </p:nvCxnSpPr>
        <p:spPr>
          <a:xfrm>
            <a:off x="4225737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6F95D5B-9B73-58A6-F329-06A45A7EC07E}"/>
              </a:ext>
            </a:extLst>
          </p:cNvPr>
          <p:cNvCxnSpPr>
            <a:cxnSpLocks/>
          </p:cNvCxnSpPr>
          <p:nvPr/>
        </p:nvCxnSpPr>
        <p:spPr>
          <a:xfrm>
            <a:off x="4225737" y="1592348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9FF2555-5BD0-D700-8FA9-59EB9CFE0FE5}"/>
              </a:ext>
            </a:extLst>
          </p:cNvPr>
          <p:cNvCxnSpPr>
            <a:cxnSpLocks/>
          </p:cNvCxnSpPr>
          <p:nvPr/>
        </p:nvCxnSpPr>
        <p:spPr>
          <a:xfrm>
            <a:off x="4225737" y="34180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DEBBDA5-1820-58C3-41EC-462256E0D2B4}"/>
              </a:ext>
            </a:extLst>
          </p:cNvPr>
          <p:cNvCxnSpPr>
            <a:cxnSpLocks/>
          </p:cNvCxnSpPr>
          <p:nvPr/>
        </p:nvCxnSpPr>
        <p:spPr>
          <a:xfrm>
            <a:off x="4225736" y="1972586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4EFE35A-D6D3-E719-7AF7-F3D5E0404DB4}"/>
              </a:ext>
            </a:extLst>
          </p:cNvPr>
          <p:cNvCxnSpPr>
            <a:cxnSpLocks/>
          </p:cNvCxnSpPr>
          <p:nvPr/>
        </p:nvCxnSpPr>
        <p:spPr>
          <a:xfrm>
            <a:off x="4225736" y="2352824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10B6E00-349A-3F2F-1C96-5AF091C948AD}"/>
              </a:ext>
            </a:extLst>
          </p:cNvPr>
          <p:cNvCxnSpPr>
            <a:cxnSpLocks/>
          </p:cNvCxnSpPr>
          <p:nvPr/>
        </p:nvCxnSpPr>
        <p:spPr>
          <a:xfrm>
            <a:off x="4225736" y="2733062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2455574-00FF-9F26-4772-039704FEEC3C}"/>
              </a:ext>
            </a:extLst>
          </p:cNvPr>
          <p:cNvCxnSpPr>
            <a:cxnSpLocks/>
          </p:cNvCxnSpPr>
          <p:nvPr/>
        </p:nvCxnSpPr>
        <p:spPr>
          <a:xfrm>
            <a:off x="4204600" y="31132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EB9DC0E-311C-27A8-6D4C-C68A098E9A3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48158" y="1738006"/>
            <a:ext cx="69310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9102984-3F5D-F221-AE4F-7DD8D037688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291138" y="17380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AA45D10-52CD-EBFC-7FDE-3273E43B56C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541264" y="1738006"/>
            <a:ext cx="206267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0971C3F2-CAC1-4AB0-4E4C-9B90F8EF1EDB}"/>
              </a:ext>
            </a:extLst>
          </p:cNvPr>
          <p:cNvCxnSpPr>
            <a:cxnSpLocks/>
          </p:cNvCxnSpPr>
          <p:nvPr/>
        </p:nvCxnSpPr>
        <p:spPr>
          <a:xfrm flipH="1" flipV="1">
            <a:off x="5443538" y="18904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1A800-7FE7-DCC1-9136-327C8B24C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9C60417E-145D-2036-D70C-3FE2C03FF8A8}"/>
              </a:ext>
            </a:extLst>
          </p:cNvPr>
          <p:cNvSpPr/>
          <p:nvPr/>
        </p:nvSpPr>
        <p:spPr>
          <a:xfrm>
            <a:off x="5422392" y="485546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959ED2-3E2A-F3C0-417F-83F1F8016152}"/>
              </a:ext>
            </a:extLst>
          </p:cNvPr>
          <p:cNvSpPr txBox="1"/>
          <p:nvPr/>
        </p:nvSpPr>
        <p:spPr>
          <a:xfrm>
            <a:off x="4501043" y="5278149"/>
            <a:ext cx="2080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Position de la camera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26AF090-E743-7E90-0E04-85E1DA56C03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409828" y="1738006"/>
            <a:ext cx="113143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546BF99-F5D1-C6DC-A551-BFE3D3CC2E2F}"/>
              </a:ext>
            </a:extLst>
          </p:cNvPr>
          <p:cNvCxnSpPr/>
          <p:nvPr/>
        </p:nvCxnSpPr>
        <p:spPr>
          <a:xfrm>
            <a:off x="6373568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3D30F4E-F742-A43E-B408-9FAF3726869A}"/>
              </a:ext>
            </a:extLst>
          </p:cNvPr>
          <p:cNvCxnSpPr/>
          <p:nvPr/>
        </p:nvCxnSpPr>
        <p:spPr>
          <a:xfrm>
            <a:off x="5944002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7A35480-0944-5FC9-4D33-AC9039A05E73}"/>
              </a:ext>
            </a:extLst>
          </p:cNvPr>
          <p:cNvCxnSpPr/>
          <p:nvPr/>
        </p:nvCxnSpPr>
        <p:spPr>
          <a:xfrm>
            <a:off x="55144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6CA4CE1-25CE-E18D-1FFC-CAFA0DEA573C}"/>
              </a:ext>
            </a:extLst>
          </p:cNvPr>
          <p:cNvCxnSpPr/>
          <p:nvPr/>
        </p:nvCxnSpPr>
        <p:spPr>
          <a:xfrm>
            <a:off x="5084870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52FAD4D-00A9-5739-D358-376AA3714DB3}"/>
              </a:ext>
            </a:extLst>
          </p:cNvPr>
          <p:cNvCxnSpPr/>
          <p:nvPr/>
        </p:nvCxnSpPr>
        <p:spPr>
          <a:xfrm>
            <a:off x="4655304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889A4BA-7E18-7D11-D5E3-CB01C6EA1008}"/>
              </a:ext>
            </a:extLst>
          </p:cNvPr>
          <p:cNvCxnSpPr/>
          <p:nvPr/>
        </p:nvCxnSpPr>
        <p:spPr>
          <a:xfrm>
            <a:off x="68031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AF34785-D933-A86D-132E-1370771F49F1}"/>
              </a:ext>
            </a:extLst>
          </p:cNvPr>
          <p:cNvCxnSpPr/>
          <p:nvPr/>
        </p:nvCxnSpPr>
        <p:spPr>
          <a:xfrm>
            <a:off x="4225737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30054F-218D-A623-A551-917F5102B447}"/>
              </a:ext>
            </a:extLst>
          </p:cNvPr>
          <p:cNvCxnSpPr>
            <a:cxnSpLocks/>
          </p:cNvCxnSpPr>
          <p:nvPr/>
        </p:nvCxnSpPr>
        <p:spPr>
          <a:xfrm>
            <a:off x="4225737" y="1592348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044C5F3-7F37-6D0B-D257-D4DABE1715BB}"/>
              </a:ext>
            </a:extLst>
          </p:cNvPr>
          <p:cNvCxnSpPr>
            <a:cxnSpLocks/>
          </p:cNvCxnSpPr>
          <p:nvPr/>
        </p:nvCxnSpPr>
        <p:spPr>
          <a:xfrm>
            <a:off x="4225737" y="34180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6B02A42-480C-8F7F-2F95-63992EE2D164}"/>
              </a:ext>
            </a:extLst>
          </p:cNvPr>
          <p:cNvCxnSpPr>
            <a:cxnSpLocks/>
          </p:cNvCxnSpPr>
          <p:nvPr/>
        </p:nvCxnSpPr>
        <p:spPr>
          <a:xfrm>
            <a:off x="4225736" y="1972586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FA487C5-0F34-C83B-BF95-3F9F5C8CC8CB}"/>
              </a:ext>
            </a:extLst>
          </p:cNvPr>
          <p:cNvCxnSpPr>
            <a:cxnSpLocks/>
          </p:cNvCxnSpPr>
          <p:nvPr/>
        </p:nvCxnSpPr>
        <p:spPr>
          <a:xfrm>
            <a:off x="4225736" y="2352824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3BF0AAA-ED4E-4056-5570-1721E2C89F05}"/>
              </a:ext>
            </a:extLst>
          </p:cNvPr>
          <p:cNvCxnSpPr>
            <a:cxnSpLocks/>
          </p:cNvCxnSpPr>
          <p:nvPr/>
        </p:nvCxnSpPr>
        <p:spPr>
          <a:xfrm>
            <a:off x="4225736" y="2733062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95C44CE-DC69-F096-4FE6-772BECE3AA71}"/>
              </a:ext>
            </a:extLst>
          </p:cNvPr>
          <p:cNvCxnSpPr>
            <a:cxnSpLocks/>
          </p:cNvCxnSpPr>
          <p:nvPr/>
        </p:nvCxnSpPr>
        <p:spPr>
          <a:xfrm>
            <a:off x="4204600" y="31132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3AE8A61-BF81-66CE-3BC5-48D458A984B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48158" y="1738006"/>
            <a:ext cx="69310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B615171-3CEB-40D5-EF93-6EE9FFE1E19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291138" y="17380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B576668-AAAA-9257-9B70-3D0D46F2AE0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541264" y="1738006"/>
            <a:ext cx="206267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94F46AC-FB59-E76F-1F6A-F98B752B4472}"/>
              </a:ext>
            </a:extLst>
          </p:cNvPr>
          <p:cNvCxnSpPr/>
          <p:nvPr/>
        </p:nvCxnSpPr>
        <p:spPr>
          <a:xfrm>
            <a:off x="5513832" y="329184"/>
            <a:ext cx="0" cy="3675888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7C3F3CC-E738-7A26-E0A0-F7F3B8B21E7D}"/>
              </a:ext>
            </a:extLst>
          </p:cNvPr>
          <p:cNvCxnSpPr>
            <a:cxnSpLocks/>
          </p:cNvCxnSpPr>
          <p:nvPr/>
        </p:nvCxnSpPr>
        <p:spPr>
          <a:xfrm flipH="1">
            <a:off x="1624681" y="2580017"/>
            <a:ext cx="8245699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8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60B88-C782-1ECA-A403-E01A68A4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D87F2D02-488C-3435-452F-577C9875BE35}"/>
              </a:ext>
            </a:extLst>
          </p:cNvPr>
          <p:cNvSpPr/>
          <p:nvPr/>
        </p:nvSpPr>
        <p:spPr>
          <a:xfrm>
            <a:off x="5422392" y="485546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FEA9E1-B17F-7CE6-A070-79DB1C031DD7}"/>
              </a:ext>
            </a:extLst>
          </p:cNvPr>
          <p:cNvSpPr txBox="1"/>
          <p:nvPr/>
        </p:nvSpPr>
        <p:spPr>
          <a:xfrm>
            <a:off x="4501043" y="5278149"/>
            <a:ext cx="2080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Position de la camera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556CEFE-0992-1C09-CB19-9EDA7FFCA5B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409828" y="1738006"/>
            <a:ext cx="113143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E4B4095-40BF-0CF7-09FF-2F48B09E4FF3}"/>
              </a:ext>
            </a:extLst>
          </p:cNvPr>
          <p:cNvCxnSpPr/>
          <p:nvPr/>
        </p:nvCxnSpPr>
        <p:spPr>
          <a:xfrm>
            <a:off x="6373568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1BC6207-3215-9CA1-D863-754225E64535}"/>
              </a:ext>
            </a:extLst>
          </p:cNvPr>
          <p:cNvCxnSpPr/>
          <p:nvPr/>
        </p:nvCxnSpPr>
        <p:spPr>
          <a:xfrm>
            <a:off x="5944002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3988750-F96F-99F7-C891-AF451C893792}"/>
              </a:ext>
            </a:extLst>
          </p:cNvPr>
          <p:cNvCxnSpPr/>
          <p:nvPr/>
        </p:nvCxnSpPr>
        <p:spPr>
          <a:xfrm>
            <a:off x="55144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0F046BE-A069-05A8-44AA-3FA4D5247E21}"/>
              </a:ext>
            </a:extLst>
          </p:cNvPr>
          <p:cNvCxnSpPr/>
          <p:nvPr/>
        </p:nvCxnSpPr>
        <p:spPr>
          <a:xfrm>
            <a:off x="5084870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A8CF4E1-E7FB-2AF6-C6BB-B03CA9417C83}"/>
              </a:ext>
            </a:extLst>
          </p:cNvPr>
          <p:cNvCxnSpPr/>
          <p:nvPr/>
        </p:nvCxnSpPr>
        <p:spPr>
          <a:xfrm>
            <a:off x="4655304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FE49C4B-F1EF-E09C-6B73-120A5AF02571}"/>
              </a:ext>
            </a:extLst>
          </p:cNvPr>
          <p:cNvCxnSpPr/>
          <p:nvPr/>
        </p:nvCxnSpPr>
        <p:spPr>
          <a:xfrm>
            <a:off x="68031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DBBCA77-D7FC-991D-0DF8-4E403F7F3542}"/>
              </a:ext>
            </a:extLst>
          </p:cNvPr>
          <p:cNvCxnSpPr/>
          <p:nvPr/>
        </p:nvCxnSpPr>
        <p:spPr>
          <a:xfrm>
            <a:off x="4225737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4F1E870-94CE-B3BB-7423-F49130109965}"/>
              </a:ext>
            </a:extLst>
          </p:cNvPr>
          <p:cNvCxnSpPr>
            <a:cxnSpLocks/>
          </p:cNvCxnSpPr>
          <p:nvPr/>
        </p:nvCxnSpPr>
        <p:spPr>
          <a:xfrm>
            <a:off x="4225737" y="1592348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24BE237-E24A-2470-B898-076B9C028756}"/>
              </a:ext>
            </a:extLst>
          </p:cNvPr>
          <p:cNvCxnSpPr>
            <a:cxnSpLocks/>
          </p:cNvCxnSpPr>
          <p:nvPr/>
        </p:nvCxnSpPr>
        <p:spPr>
          <a:xfrm>
            <a:off x="4225737" y="34180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A2A991-6512-BA7A-C9CA-72A35AF22961}"/>
              </a:ext>
            </a:extLst>
          </p:cNvPr>
          <p:cNvCxnSpPr>
            <a:cxnSpLocks/>
          </p:cNvCxnSpPr>
          <p:nvPr/>
        </p:nvCxnSpPr>
        <p:spPr>
          <a:xfrm>
            <a:off x="4225736" y="1972586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9E0FA1E-099A-1D82-F06B-E168C2E601CA}"/>
              </a:ext>
            </a:extLst>
          </p:cNvPr>
          <p:cNvCxnSpPr>
            <a:cxnSpLocks/>
          </p:cNvCxnSpPr>
          <p:nvPr/>
        </p:nvCxnSpPr>
        <p:spPr>
          <a:xfrm>
            <a:off x="4225736" y="2352824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BFED550-4F0B-D125-A72E-0F8AA5C9AFFA}"/>
              </a:ext>
            </a:extLst>
          </p:cNvPr>
          <p:cNvCxnSpPr>
            <a:cxnSpLocks/>
          </p:cNvCxnSpPr>
          <p:nvPr/>
        </p:nvCxnSpPr>
        <p:spPr>
          <a:xfrm>
            <a:off x="4225736" y="2733062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07548F6-DC9D-AE84-E045-2AF68E7141C6}"/>
              </a:ext>
            </a:extLst>
          </p:cNvPr>
          <p:cNvCxnSpPr>
            <a:cxnSpLocks/>
          </p:cNvCxnSpPr>
          <p:nvPr/>
        </p:nvCxnSpPr>
        <p:spPr>
          <a:xfrm>
            <a:off x="4204600" y="31132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91CE2AE-FE14-A315-99C0-1DD036D440B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48158" y="1738006"/>
            <a:ext cx="69310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57F24FB-D439-3D20-0EAF-DC8DBC977FEE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291138" y="17380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6EEA91E-70C4-3EB4-769A-B2A9237A3CA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541264" y="1738006"/>
            <a:ext cx="206267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CEF8B6A-1683-1B2A-5E5B-99157B8F968A}"/>
              </a:ext>
            </a:extLst>
          </p:cNvPr>
          <p:cNvSpPr txBox="1"/>
          <p:nvPr/>
        </p:nvSpPr>
        <p:spPr>
          <a:xfrm>
            <a:off x="5916551" y="481634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(0, 0, 0)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4B53C9-932F-F1B5-FEEC-6288E9024690}"/>
              </a:ext>
            </a:extLst>
          </p:cNvPr>
          <p:cNvSpPr txBox="1"/>
          <p:nvPr/>
        </p:nvSpPr>
        <p:spPr>
          <a:xfrm>
            <a:off x="3175196" y="1407682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(-1, 1, 1)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1C8CBD-9190-214F-0D2C-9ADE4334E119}"/>
              </a:ext>
            </a:extLst>
          </p:cNvPr>
          <p:cNvSpPr txBox="1"/>
          <p:nvPr/>
        </p:nvSpPr>
        <p:spPr>
          <a:xfrm>
            <a:off x="6843337" y="139296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(1, 1, 1)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8F15AF-3CF0-C3A1-D671-3FEE31DBD3F8}"/>
              </a:ext>
            </a:extLst>
          </p:cNvPr>
          <p:cNvSpPr txBox="1"/>
          <p:nvPr/>
        </p:nvSpPr>
        <p:spPr>
          <a:xfrm>
            <a:off x="6854926" y="3296735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(1, -1, 1)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E2628E-2D57-A4D9-E49F-E7E811B9349F}"/>
              </a:ext>
            </a:extLst>
          </p:cNvPr>
          <p:cNvSpPr txBox="1"/>
          <p:nvPr/>
        </p:nvSpPr>
        <p:spPr>
          <a:xfrm>
            <a:off x="3282674" y="3271063"/>
            <a:ext cx="10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(-1, -1, 1)</a:t>
            </a: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C32C0D7F-7703-2EBB-F812-00C3C86F862D}"/>
              </a:ext>
            </a:extLst>
          </p:cNvPr>
          <p:cNvSpPr/>
          <p:nvPr/>
        </p:nvSpPr>
        <p:spPr>
          <a:xfrm>
            <a:off x="5783041" y="3493536"/>
            <a:ext cx="261230" cy="14564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64C9443-F347-3C70-5620-A8AE23C38520}"/>
              </a:ext>
            </a:extLst>
          </p:cNvPr>
          <p:cNvSpPr txBox="1"/>
          <p:nvPr/>
        </p:nvSpPr>
        <p:spPr>
          <a:xfrm>
            <a:off x="7670963" y="4061609"/>
            <a:ext cx="4196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Si la camera est orienté vers l’axe z-positive</a:t>
            </a:r>
          </a:p>
          <a:p>
            <a:r>
              <a:rPr lang="fr-FR" sz="1600" dirty="0"/>
              <a:t>et notre image est 1 unité plus loin sur cet axe</a:t>
            </a:r>
          </a:p>
        </p:txBody>
      </p:sp>
    </p:spTree>
    <p:extLst>
      <p:ext uri="{BB962C8B-B14F-4D97-AF65-F5344CB8AC3E}">
        <p14:creationId xmlns:p14="http://schemas.microsoft.com/office/powerpoint/2010/main" val="16005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0331213-F1BB-ACBF-8651-0C61A0A2B764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AF99841-F656-8A1B-8C66-F583B33F7BAA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3FFC57B2-A043-A0E5-35D9-14C215638B2C}"/>
              </a:ext>
            </a:extLst>
          </p:cNvPr>
          <p:cNvSpPr/>
          <p:nvPr/>
        </p:nvSpPr>
        <p:spPr>
          <a:xfrm>
            <a:off x="6254496" y="2286000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BFA264-5858-4895-9C7E-2E8131755091}"/>
              </a:ext>
            </a:extLst>
          </p:cNvPr>
          <p:cNvSpPr txBox="1"/>
          <p:nvPr/>
        </p:nvSpPr>
        <p:spPr>
          <a:xfrm>
            <a:off x="6666922" y="2176273"/>
            <a:ext cx="335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(1,2) interprété comme une position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15F5BB-7D7F-CBDB-0DE6-6634CB509CAC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A134AE6-DD0C-F73E-6218-2AA583B14B3A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F211D8E-C965-6521-07EC-269C4266757C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45864F1-9076-6D31-0D7F-01E7FBCB0099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90752EC-55B5-B0B9-783E-7374B2953E5A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E541-F633-9AAC-18E3-4F0BA2F13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41C4078E-988B-19E8-82E3-491CAE163701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CE21F4A-4617-1293-A67F-EB22DAF1DDC6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FCFBC7E-65C1-F013-8B75-6D4DF049E0DD}"/>
              </a:ext>
            </a:extLst>
          </p:cNvPr>
          <p:cNvSpPr txBox="1"/>
          <p:nvPr/>
        </p:nvSpPr>
        <p:spPr>
          <a:xfrm>
            <a:off x="6666922" y="2176273"/>
            <a:ext cx="4344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(1,2) interprété comme une direction (ou rayon)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35C1E09-4A30-DA44-AAE6-682BD998CE95}"/>
              </a:ext>
            </a:extLst>
          </p:cNvPr>
          <p:cNvSpPr txBox="1"/>
          <p:nvPr/>
        </p:nvSpPr>
        <p:spPr>
          <a:xfrm>
            <a:off x="7525512" y="2715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CEA331F-F599-44FD-F707-F5B7B998C3AC}"/>
              </a:ext>
            </a:extLst>
          </p:cNvPr>
          <p:cNvCxnSpPr>
            <a:cxnSpLocks/>
          </p:cNvCxnSpPr>
          <p:nvPr/>
        </p:nvCxnSpPr>
        <p:spPr>
          <a:xfrm flipV="1">
            <a:off x="4873752" y="2322576"/>
            <a:ext cx="1517904" cy="30815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3C242C-3096-3428-F7CC-E42C2F6DC5AF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8BC69F-B2CD-0718-C2D0-5668B88CCE0A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27302FD-B831-E6A8-8CEA-5AFF2599D08B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72CC864-07B1-CC38-2193-72C3E31138D1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D3ECFF7-0CD6-30A1-DBCF-FAE221E98DB5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03145-1CE1-CEED-CC08-6241351F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F57198FF-F0E2-39F9-12A7-B00BB8B63222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D9D819B-EDB8-6DA5-613E-3AC70E121FDE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B19A21D-E27A-14F4-4ED1-6C3A47FA43CF}"/>
              </a:ext>
            </a:extLst>
          </p:cNvPr>
          <p:cNvSpPr txBox="1"/>
          <p:nvPr/>
        </p:nvSpPr>
        <p:spPr>
          <a:xfrm>
            <a:off x="7525512" y="2715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5195AB48-96C5-A6DB-9AB8-8AF34DAEE819}"/>
              </a:ext>
            </a:extLst>
          </p:cNvPr>
          <p:cNvCxnSpPr>
            <a:cxnSpLocks/>
          </p:cNvCxnSpPr>
          <p:nvPr/>
        </p:nvCxnSpPr>
        <p:spPr>
          <a:xfrm flipV="1">
            <a:off x="4873752" y="2322576"/>
            <a:ext cx="1517904" cy="30815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DDF1B8E0-61DA-40CC-19BF-87A124728F2B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2486E3-AA38-B6B1-C736-3BA6940DC757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EE04D8E-D386-C435-D509-3E2D53D4054A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9DFE53-FA88-D8D5-9667-7C16DF7C0D47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2D98DB3-B066-73E4-2535-BEEC45780660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917B603-7260-DF16-0EAE-851FB0D27F75}"/>
              </a:ext>
            </a:extLst>
          </p:cNvPr>
          <p:cNvCxnSpPr>
            <a:cxnSpLocks/>
          </p:cNvCxnSpPr>
          <p:nvPr/>
        </p:nvCxnSpPr>
        <p:spPr>
          <a:xfrm flipH="1" flipV="1">
            <a:off x="6391656" y="2322576"/>
            <a:ext cx="46137" cy="3081528"/>
          </a:xfrm>
          <a:prstGeom prst="straightConnector1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5C2A44-6750-CA9A-0FEA-08329BA09D22}"/>
              </a:ext>
            </a:extLst>
          </p:cNvPr>
          <p:cNvSpPr/>
          <p:nvPr/>
        </p:nvSpPr>
        <p:spPr>
          <a:xfrm>
            <a:off x="6142139" y="5120639"/>
            <a:ext cx="300283" cy="283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673557-F729-AA66-D021-8635D07A5F68}"/>
              </a:ext>
            </a:extLst>
          </p:cNvPr>
          <p:cNvSpPr txBox="1"/>
          <p:nvPr/>
        </p:nvSpPr>
        <p:spPr>
          <a:xfrm>
            <a:off x="6540475" y="372903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F9C6153-8851-10E5-1450-6706BD39EA7A}"/>
              </a:ext>
            </a:extLst>
          </p:cNvPr>
          <p:cNvSpPr txBox="1"/>
          <p:nvPr/>
        </p:nvSpPr>
        <p:spPr>
          <a:xfrm>
            <a:off x="5584285" y="497868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0494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294</Words>
  <Application>Microsoft Macintosh PowerPoint</Application>
  <PresentationFormat>Grand écran</PresentationFormat>
  <Paragraphs>56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Glass</dc:creator>
  <cp:lastModifiedBy>Kevin Glass</cp:lastModifiedBy>
  <cp:revision>4</cp:revision>
  <dcterms:created xsi:type="dcterms:W3CDTF">2024-10-18T12:24:08Z</dcterms:created>
  <dcterms:modified xsi:type="dcterms:W3CDTF">2024-10-18T14:50:56Z</dcterms:modified>
</cp:coreProperties>
</file>