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87C95-B023-9E62-7361-5E26EDA2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FB7BA9-80A0-0898-5FD0-454EE954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858E0-302C-79BE-9FC7-3DC91348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CD4AC7-5D0F-E1B7-C71F-F393F125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5FCE1-E3D7-9CD5-C538-224D40AE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9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C902F-8FC3-6BA9-39D6-780E1B41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3B703B-E3FC-719D-01B8-DD161554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6B9A3-C41A-2CB5-75BD-03244088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C5AE2-1B1B-C5E2-447B-C27627D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71ABB-9AF0-F72F-BA5B-85F37F36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4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7A4F4A-AECF-77DA-FD17-716B190C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9B1EA-B7B2-80DB-7870-BD04FC05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99E6C-5570-6265-F000-2E799CB5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4D171-F315-0006-F471-1271C3B9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7F4705-338B-D32D-40C3-1D6850CE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3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23D86-BD0C-23DA-D4EC-C831F2E5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0954D-266D-B1A9-EF50-768C244B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CF640-C2AD-9399-5B48-A38D9504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83BF3-008D-40F4-8AE3-B603B6CC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CABAE-59AD-2B86-24F4-6B96F81F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454D4-3722-7E35-DE66-8DC56E87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60514-BA4C-77BD-17D4-95D68323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DD46B-6E2D-9F7A-7732-31B5A092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2C246-8003-A6F4-931C-9A3CFF0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DA9C0-8614-474C-BDA4-CF5115FC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2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BE43B-EEB3-9560-F668-E565E033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7C904-437C-542D-A95D-5A0A5EE0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3BC962-3020-5A12-9D6E-CFCC8D53B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D21AF1-EA5D-654A-0D56-07471B10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CC317-0822-0126-A40A-E3F381D5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F7D698-5AC2-AE30-20B3-0F7A3CC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9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DB501-B45E-3FF4-CB55-6CC803E1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9E550B-3B32-9700-350C-E72C295B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E1EDC-1258-19B5-BE6D-C6CD5398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010709-7A79-C0A1-EE3D-8CCD899E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4864AE-C579-6826-80FC-7D2A76607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6ED10F-8B9D-19B4-9F93-5639717B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55578B-A5D1-3DF4-44E3-36798AB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58A12C-8222-B00C-2DD7-0679418A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3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4F110-708C-6E7A-4D1B-3194D9D3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9CA4FD-BE8A-55A0-8889-DAEDE42B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EB977D-642F-21AF-47EB-709FCE6D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E04016-B5A4-4131-74D7-2D85331F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08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A9D9AD-3593-B3BC-9591-DB0F05F0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194B70-B538-EA29-C39C-EB20E701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7842E0-2ABB-569D-F44E-67320AFC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574F5-D730-BEEF-4EB9-553CEF9F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CE2F93-441C-C23D-C3F5-1FB0DE02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2D336A-BB0F-E5D4-D32F-BC96E92F7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B438F3-FC7B-EAAB-40C1-F93D57BD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D5B8F7-B9E3-88FF-28BE-5E1486B8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F8D681-56ED-72A5-187E-60E9D3A0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B4DFE-C777-B6FA-6E7E-925CC3FD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B74165-99D9-C957-D227-130AA2278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6248D-32C1-B179-F467-4A57176F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262B74-8F64-EC5B-6D14-0E329D6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D91EEC-EE95-5D61-B4F2-88B91739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691A78-F858-FA56-6F8E-66BAC158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71AA97-C79F-6543-FCEF-79B5460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A19994-B05F-ED1B-86FB-51164DB6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1C1FD-F88E-0D61-98E1-378697E97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C7BB-F7B6-BE43-9E7C-D573821E5FF3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E9026-0E5E-CDBE-CAB1-346D3143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5D0E1-E861-70E3-B462-71B5B65C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A056-C8FB-FE43-9C1E-F9AEF62BD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0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0D7FDC-F7C3-7239-1A46-57C2B5A3BA67}"/>
              </a:ext>
            </a:extLst>
          </p:cNvPr>
          <p:cNvSpPr/>
          <p:nvPr/>
        </p:nvSpPr>
        <p:spPr>
          <a:xfrm>
            <a:off x="1043080" y="2874153"/>
            <a:ext cx="6072423" cy="178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Noyau</a:t>
            </a:r>
          </a:p>
          <a:p>
            <a:pPr algn="ctr"/>
            <a:r>
              <a:rPr lang="fr-FR" i="1" dirty="0"/>
              <a:t>système d’exploitation de l’hôte (e.g. Debian)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dirty="0"/>
          </a:p>
        </p:txBody>
      </p:sp>
      <p:sp>
        <p:nvSpPr>
          <p:cNvPr id="6" name="Rectangle : avec coin rogné 5">
            <a:extLst>
              <a:ext uri="{FF2B5EF4-FFF2-40B4-BE49-F238E27FC236}">
                <a16:creationId xmlns:a16="http://schemas.microsoft.com/office/drawing/2014/main" id="{ECAD0883-6F69-70C9-3A68-91078D1D279C}"/>
              </a:ext>
            </a:extLst>
          </p:cNvPr>
          <p:cNvSpPr/>
          <p:nvPr/>
        </p:nvSpPr>
        <p:spPr>
          <a:xfrm>
            <a:off x="1006294" y="336330"/>
            <a:ext cx="1626548" cy="1781929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Image: Ubuntu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Commande : /bin/</a:t>
            </a:r>
            <a:r>
              <a:rPr lang="fr-FR" dirty="0" err="1"/>
              <a:t>mysql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D1D4FB6-AC74-4CC1-13C5-9BCC5429E533}"/>
              </a:ext>
            </a:extLst>
          </p:cNvPr>
          <p:cNvSpPr/>
          <p:nvPr/>
        </p:nvSpPr>
        <p:spPr>
          <a:xfrm>
            <a:off x="2798945" y="336331"/>
            <a:ext cx="3076337" cy="2070538"/>
          </a:xfrm>
          <a:prstGeom prst="roundRect">
            <a:avLst>
              <a:gd name="adj" fmla="val 80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Container : Ubuntu</a:t>
            </a:r>
          </a:p>
          <a:p>
            <a:pPr algn="ctr"/>
            <a:r>
              <a:rPr lang="fr-FR" dirty="0"/>
              <a:t>Processus : MySQL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…</a:t>
            </a:r>
          </a:p>
          <a:p>
            <a:pPr algn="ctr"/>
            <a:endParaRPr lang="fr-FR" dirty="0"/>
          </a:p>
        </p:txBody>
      </p:sp>
      <p:sp>
        <p:nvSpPr>
          <p:cNvPr id="8" name="Rectangle : avec coin rogné 7">
            <a:extLst>
              <a:ext uri="{FF2B5EF4-FFF2-40B4-BE49-F238E27FC236}">
                <a16:creationId xmlns:a16="http://schemas.microsoft.com/office/drawing/2014/main" id="{284FAA81-B8BF-1B2C-392E-FEE761E06263}"/>
              </a:ext>
            </a:extLst>
          </p:cNvPr>
          <p:cNvSpPr/>
          <p:nvPr/>
        </p:nvSpPr>
        <p:spPr>
          <a:xfrm>
            <a:off x="7115503" y="336331"/>
            <a:ext cx="1587063" cy="1912883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Image: </a:t>
            </a:r>
          </a:p>
          <a:p>
            <a:pPr algn="ctr"/>
            <a:r>
              <a:rPr lang="fr-FR" dirty="0"/>
              <a:t>CentOS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NodeJS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Commande :</a:t>
            </a:r>
          </a:p>
          <a:p>
            <a:pPr algn="ctr"/>
            <a:r>
              <a:rPr lang="fr-FR" dirty="0"/>
              <a:t>/bin/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089D9B-9430-AD1F-8964-E5F17FD2B508}"/>
              </a:ext>
            </a:extLst>
          </p:cNvPr>
          <p:cNvSpPr/>
          <p:nvPr/>
        </p:nvSpPr>
        <p:spPr>
          <a:xfrm>
            <a:off x="8868669" y="336331"/>
            <a:ext cx="3076337" cy="2070538"/>
          </a:xfrm>
          <a:prstGeom prst="roundRect">
            <a:avLst>
              <a:gd name="adj" fmla="val 80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Container : CentOS</a:t>
            </a:r>
          </a:p>
          <a:p>
            <a:pPr algn="ctr"/>
            <a:r>
              <a:rPr lang="fr-FR" dirty="0"/>
              <a:t>Processus: Node</a:t>
            </a:r>
          </a:p>
        </p:txBody>
      </p:sp>
      <p:sp>
        <p:nvSpPr>
          <p:cNvPr id="10" name="Parallélogramme 9">
            <a:extLst>
              <a:ext uri="{FF2B5EF4-FFF2-40B4-BE49-F238E27FC236}">
                <a16:creationId xmlns:a16="http://schemas.microsoft.com/office/drawing/2014/main" id="{6DA18AA0-F5E7-DC95-7B28-0A9091FB7184}"/>
              </a:ext>
            </a:extLst>
          </p:cNvPr>
          <p:cNvSpPr/>
          <p:nvPr/>
        </p:nvSpPr>
        <p:spPr>
          <a:xfrm>
            <a:off x="3857297" y="1650124"/>
            <a:ext cx="1093075" cy="33633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11" name="Parallélogramme 10">
            <a:extLst>
              <a:ext uri="{FF2B5EF4-FFF2-40B4-BE49-F238E27FC236}">
                <a16:creationId xmlns:a16="http://schemas.microsoft.com/office/drawing/2014/main" id="{EBA43B44-622F-A8A9-1B7D-77497321458D}"/>
              </a:ext>
            </a:extLst>
          </p:cNvPr>
          <p:cNvSpPr/>
          <p:nvPr/>
        </p:nvSpPr>
        <p:spPr>
          <a:xfrm>
            <a:off x="2986216" y="4025460"/>
            <a:ext cx="1093075" cy="33633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12" name="Parallélogramme 11">
            <a:extLst>
              <a:ext uri="{FF2B5EF4-FFF2-40B4-BE49-F238E27FC236}">
                <a16:creationId xmlns:a16="http://schemas.microsoft.com/office/drawing/2014/main" id="{79C103D5-8773-F05F-C9DA-FF10C1FFFD89}"/>
              </a:ext>
            </a:extLst>
          </p:cNvPr>
          <p:cNvSpPr/>
          <p:nvPr/>
        </p:nvSpPr>
        <p:spPr>
          <a:xfrm>
            <a:off x="9942787" y="1650123"/>
            <a:ext cx="1324303" cy="33633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open</a:t>
            </a:r>
          </a:p>
        </p:txBody>
      </p:sp>
      <p:sp>
        <p:nvSpPr>
          <p:cNvPr id="13" name="Parallélogramme 12">
            <a:extLst>
              <a:ext uri="{FF2B5EF4-FFF2-40B4-BE49-F238E27FC236}">
                <a16:creationId xmlns:a16="http://schemas.microsoft.com/office/drawing/2014/main" id="{B32F29C9-BC9B-D927-3D76-7D6526BB936E}"/>
              </a:ext>
            </a:extLst>
          </p:cNvPr>
          <p:cNvSpPr/>
          <p:nvPr/>
        </p:nvSpPr>
        <p:spPr>
          <a:xfrm>
            <a:off x="5158590" y="4025460"/>
            <a:ext cx="1324303" cy="336331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open</a:t>
            </a:r>
          </a:p>
        </p:txBody>
      </p:sp>
      <p:cxnSp>
        <p:nvCxnSpPr>
          <p:cNvPr id="15" name="Connecteur en arc 14">
            <a:extLst>
              <a:ext uri="{FF2B5EF4-FFF2-40B4-BE49-F238E27FC236}">
                <a16:creationId xmlns:a16="http://schemas.microsoft.com/office/drawing/2014/main" id="{846DE28F-9FBA-8024-0ADD-3210F149A4E3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flipH="1">
            <a:off x="4037250" y="1818290"/>
            <a:ext cx="871081" cy="2375336"/>
          </a:xfrm>
          <a:prstGeom prst="curvedConnector3">
            <a:avLst>
              <a:gd name="adj1" fmla="val -178274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en arc 17">
            <a:extLst>
              <a:ext uri="{FF2B5EF4-FFF2-40B4-BE49-F238E27FC236}">
                <a16:creationId xmlns:a16="http://schemas.microsoft.com/office/drawing/2014/main" id="{2152628B-AC4F-BCF0-87D6-462F21DB2293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flipH="1">
            <a:off x="6440852" y="1818289"/>
            <a:ext cx="4784197" cy="2375337"/>
          </a:xfrm>
          <a:prstGeom prst="curvedConnector3">
            <a:avLst>
              <a:gd name="adj1" fmla="val -13566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07DAAD1-92E3-7BA7-CCD8-6B932AC0187E}"/>
              </a:ext>
            </a:extLst>
          </p:cNvPr>
          <p:cNvSpPr txBox="1"/>
          <p:nvPr/>
        </p:nvSpPr>
        <p:spPr>
          <a:xfrm>
            <a:off x="733024" y="2120488"/>
            <a:ext cx="162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Chaque Container est une instance d’une Image préconfiguré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52B64AA-CB86-3B78-C00A-7808A97AA95B}"/>
              </a:ext>
            </a:extLst>
          </p:cNvPr>
          <p:cNvSpPr txBox="1"/>
          <p:nvPr/>
        </p:nvSpPr>
        <p:spPr>
          <a:xfrm>
            <a:off x="5443153" y="351910"/>
            <a:ext cx="152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Le container est juste un processus sur la machine hôte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96455F5-CAFC-2A3D-3154-3DD06A387FD1}"/>
              </a:ext>
            </a:extLst>
          </p:cNvPr>
          <p:cNvSpPr txBox="1"/>
          <p:nvPr/>
        </p:nvSpPr>
        <p:spPr>
          <a:xfrm>
            <a:off x="7721125" y="2903751"/>
            <a:ext cx="2915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Quand il faut faire une opération « privilégiée », comme exécuter un </a:t>
            </a:r>
            <a:r>
              <a:rPr lang="fr-FR" sz="1200" b="1" i="1" dirty="0"/>
              <a:t>system call, </a:t>
            </a:r>
            <a:r>
              <a:rPr lang="fr-FR" sz="1200" i="1" dirty="0"/>
              <a:t>l’opération est en fait exécuté par le système d’exploitation hôte 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58198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6EB491-8305-4105-01F9-8EF81BEB50BE}"/>
              </a:ext>
            </a:extLst>
          </p:cNvPr>
          <p:cNvSpPr/>
          <p:nvPr/>
        </p:nvSpPr>
        <p:spPr>
          <a:xfrm>
            <a:off x="1642311" y="4279700"/>
            <a:ext cx="4590465" cy="89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Noyau</a:t>
            </a:r>
          </a:p>
          <a:p>
            <a:pPr algn="ctr"/>
            <a:r>
              <a:rPr lang="fr-FR" i="1" dirty="0"/>
              <a:t>système d’exploitation de l’hôte (e.g. Debian)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9B58E-695E-933E-5D78-890219FD90B7}"/>
              </a:ext>
            </a:extLst>
          </p:cNvPr>
          <p:cNvSpPr/>
          <p:nvPr/>
        </p:nvSpPr>
        <p:spPr>
          <a:xfrm>
            <a:off x="1642311" y="3216164"/>
            <a:ext cx="4590465" cy="7565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Hypervisor</a:t>
            </a:r>
            <a:endParaRPr lang="fr-FR" dirty="0"/>
          </a:p>
          <a:p>
            <a:pPr algn="ctr"/>
            <a:r>
              <a:rPr lang="fr-FR" dirty="0"/>
              <a:t>(qui planifie entre les machines virtuelles)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3580A-0073-F017-2D5C-4034BFB34A01}"/>
              </a:ext>
            </a:extLst>
          </p:cNvPr>
          <p:cNvSpPr/>
          <p:nvPr/>
        </p:nvSpPr>
        <p:spPr>
          <a:xfrm>
            <a:off x="1642311" y="2360140"/>
            <a:ext cx="1199743" cy="630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Guest</a:t>
            </a:r>
          </a:p>
          <a:p>
            <a:r>
              <a:rPr lang="fr-FR" dirty="0"/>
              <a:t>FS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DFEA1-2218-04DF-47D8-A08C9B9D5967}"/>
              </a:ext>
            </a:extLst>
          </p:cNvPr>
          <p:cNvSpPr/>
          <p:nvPr/>
        </p:nvSpPr>
        <p:spPr>
          <a:xfrm>
            <a:off x="3337671" y="2360139"/>
            <a:ext cx="1199743" cy="630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Guest</a:t>
            </a:r>
          </a:p>
          <a:p>
            <a:r>
              <a:rPr lang="fr-FR" dirty="0"/>
              <a:t>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3CB19-14F1-77D7-CCE2-3EFB62B80BD1}"/>
              </a:ext>
            </a:extLst>
          </p:cNvPr>
          <p:cNvSpPr/>
          <p:nvPr/>
        </p:nvSpPr>
        <p:spPr>
          <a:xfrm>
            <a:off x="5033031" y="2360138"/>
            <a:ext cx="1199743" cy="630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Guest</a:t>
            </a:r>
          </a:p>
          <a:p>
            <a:r>
              <a:rPr lang="fr-FR" dirty="0"/>
              <a:t>FS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4FF447-C83D-BA18-1C43-52E0878A5F3D}"/>
              </a:ext>
            </a:extLst>
          </p:cNvPr>
          <p:cNvSpPr/>
          <p:nvPr/>
        </p:nvSpPr>
        <p:spPr>
          <a:xfrm>
            <a:off x="1642311" y="1504116"/>
            <a:ext cx="1199743" cy="630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Guest</a:t>
            </a:r>
          </a:p>
          <a:p>
            <a:pPr algn="ctr"/>
            <a:r>
              <a:rPr lang="fr-FR" dirty="0"/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5170B3-8B3B-5982-74B8-A5745F62C7DC}"/>
              </a:ext>
            </a:extLst>
          </p:cNvPr>
          <p:cNvSpPr/>
          <p:nvPr/>
        </p:nvSpPr>
        <p:spPr>
          <a:xfrm>
            <a:off x="3337670" y="1504115"/>
            <a:ext cx="1199743" cy="630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Guest</a:t>
            </a:r>
          </a:p>
          <a:p>
            <a:pPr algn="ctr"/>
            <a:r>
              <a:rPr lang="fr-FR" dirty="0"/>
              <a:t>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CBCD2-6B08-CB14-46E9-70DB7D1289C0}"/>
              </a:ext>
            </a:extLst>
          </p:cNvPr>
          <p:cNvSpPr/>
          <p:nvPr/>
        </p:nvSpPr>
        <p:spPr>
          <a:xfrm>
            <a:off x="5033031" y="1504114"/>
            <a:ext cx="1199743" cy="630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Guest</a:t>
            </a:r>
          </a:p>
          <a:p>
            <a:pPr algn="ctr"/>
            <a:r>
              <a:rPr lang="fr-FR" dirty="0"/>
              <a:t>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A2D26-7C49-7A9C-90BA-94658B8C92DC}"/>
              </a:ext>
            </a:extLst>
          </p:cNvPr>
          <p:cNvSpPr/>
          <p:nvPr/>
        </p:nvSpPr>
        <p:spPr>
          <a:xfrm>
            <a:off x="1642312" y="720420"/>
            <a:ext cx="495408" cy="36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3AC5A-ABB4-DD0E-6831-08FCB9AF9E31}"/>
              </a:ext>
            </a:extLst>
          </p:cNvPr>
          <p:cNvSpPr/>
          <p:nvPr/>
        </p:nvSpPr>
        <p:spPr>
          <a:xfrm>
            <a:off x="2309577" y="1024227"/>
            <a:ext cx="495408" cy="36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0BBC2C-3B23-D3B1-1257-5D3DEDBB6C00}"/>
              </a:ext>
            </a:extLst>
          </p:cNvPr>
          <p:cNvSpPr/>
          <p:nvPr/>
        </p:nvSpPr>
        <p:spPr>
          <a:xfrm>
            <a:off x="3337670" y="1013625"/>
            <a:ext cx="495408" cy="36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B7B10-6158-EF45-C92E-10B4AE9B0641}"/>
              </a:ext>
            </a:extLst>
          </p:cNvPr>
          <p:cNvSpPr/>
          <p:nvPr/>
        </p:nvSpPr>
        <p:spPr>
          <a:xfrm>
            <a:off x="3995062" y="779701"/>
            <a:ext cx="495408" cy="36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8F73E-B4AB-42D6-C3C2-B1F5C48581B9}"/>
              </a:ext>
            </a:extLst>
          </p:cNvPr>
          <p:cNvSpPr/>
          <p:nvPr/>
        </p:nvSpPr>
        <p:spPr>
          <a:xfrm>
            <a:off x="5035511" y="950193"/>
            <a:ext cx="495408" cy="36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DAEE6-D890-5051-7BA5-50029EA57B12}"/>
              </a:ext>
            </a:extLst>
          </p:cNvPr>
          <p:cNvSpPr/>
          <p:nvPr/>
        </p:nvSpPr>
        <p:spPr>
          <a:xfrm>
            <a:off x="5680550" y="827634"/>
            <a:ext cx="495408" cy="366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0AA288-59B7-766A-127B-751186AD11ED}"/>
              </a:ext>
            </a:extLst>
          </p:cNvPr>
          <p:cNvSpPr/>
          <p:nvPr/>
        </p:nvSpPr>
        <p:spPr>
          <a:xfrm>
            <a:off x="1507524" y="543697"/>
            <a:ext cx="1482811" cy="257020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5714FBB-F123-FBC6-1E79-8EECD3F2D9EB}"/>
              </a:ext>
            </a:extLst>
          </p:cNvPr>
          <p:cNvSpPr txBox="1"/>
          <p:nvPr/>
        </p:nvSpPr>
        <p:spPr>
          <a:xfrm>
            <a:off x="0" y="925211"/>
            <a:ext cx="1623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Chaque OS Guest</a:t>
            </a:r>
          </a:p>
          <a:p>
            <a:r>
              <a:rPr lang="fr-FR" sz="1200" i="1" dirty="0"/>
              <a:t>dispose d’un quota </a:t>
            </a:r>
            <a:br>
              <a:rPr lang="fr-FR" sz="1200" i="1" dirty="0"/>
            </a:br>
            <a:r>
              <a:rPr lang="fr-FR" sz="1200" i="1" dirty="0"/>
              <a:t>des ressources de la</a:t>
            </a:r>
            <a:br>
              <a:rPr lang="fr-FR" sz="1200" i="1" dirty="0"/>
            </a:br>
            <a:r>
              <a:rPr lang="fr-FR" sz="1200" i="1" dirty="0"/>
              <a:t>machine hôte </a:t>
            </a:r>
            <a:br>
              <a:rPr lang="fr-FR" sz="1200" i="1" dirty="0"/>
            </a:br>
            <a:r>
              <a:rPr lang="fr-FR" sz="1200" i="1" dirty="0"/>
              <a:t>(RAM, espace disque,</a:t>
            </a:r>
            <a:br>
              <a:rPr lang="fr-FR" sz="1200" i="1" dirty="0"/>
            </a:br>
            <a:r>
              <a:rPr lang="fr-FR" sz="1200" i="1" dirty="0" err="1"/>
              <a:t>etc</a:t>
            </a:r>
            <a:r>
              <a:rPr lang="fr-FR" sz="1200" i="1" dirty="0"/>
              <a:t>).</a:t>
            </a:r>
          </a:p>
          <a:p>
            <a:endParaRPr lang="fr-FR" sz="1200" i="1" dirty="0"/>
          </a:p>
          <a:p>
            <a:r>
              <a:rPr lang="fr-FR" sz="1200" i="1" dirty="0"/>
              <a:t>Les system calls sont</a:t>
            </a:r>
          </a:p>
          <a:p>
            <a:r>
              <a:rPr lang="fr-FR" sz="1200" i="1" dirty="0"/>
              <a:t>gérés directement</a:t>
            </a:r>
            <a:br>
              <a:rPr lang="fr-FR" sz="1200" i="1" dirty="0"/>
            </a:br>
            <a:r>
              <a:rPr lang="fr-FR" sz="1200" i="1" dirty="0"/>
              <a:t>par l’OS </a:t>
            </a:r>
            <a:r>
              <a:rPr lang="fr-FR" sz="1200" i="1" dirty="0" err="1"/>
              <a:t>guest</a:t>
            </a:r>
            <a:r>
              <a:rPr lang="fr-FR" sz="1200" i="1" dirty="0"/>
              <a:t>.</a:t>
            </a:r>
          </a:p>
          <a:p>
            <a:endParaRPr lang="fr-FR" sz="12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33AE0-DFA5-2CF4-3CCE-81B5B612970C}"/>
              </a:ext>
            </a:extLst>
          </p:cNvPr>
          <p:cNvSpPr/>
          <p:nvPr/>
        </p:nvSpPr>
        <p:spPr>
          <a:xfrm>
            <a:off x="7318180" y="4279700"/>
            <a:ext cx="4590465" cy="89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Noyau</a:t>
            </a:r>
          </a:p>
          <a:p>
            <a:pPr algn="ctr"/>
            <a:r>
              <a:rPr lang="fr-FR" i="1" dirty="0"/>
              <a:t>système d’exploitation de l’hôte (e.g. Debian)</a:t>
            </a:r>
          </a:p>
          <a:p>
            <a:pPr algn="ctr"/>
            <a:endParaRPr lang="fr-FR" i="1" dirty="0"/>
          </a:p>
          <a:p>
            <a:pPr algn="ctr"/>
            <a:endParaRPr lang="fr-FR" i="1" dirty="0"/>
          </a:p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0700B-8BC9-B513-3FD4-483F046BBAD4}"/>
              </a:ext>
            </a:extLst>
          </p:cNvPr>
          <p:cNvSpPr/>
          <p:nvPr/>
        </p:nvSpPr>
        <p:spPr>
          <a:xfrm>
            <a:off x="7365331" y="1850102"/>
            <a:ext cx="1598429" cy="995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598DE9-095E-3F55-70BD-2BFE7625D247}"/>
              </a:ext>
            </a:extLst>
          </p:cNvPr>
          <p:cNvSpPr/>
          <p:nvPr/>
        </p:nvSpPr>
        <p:spPr>
          <a:xfrm>
            <a:off x="9452774" y="1274940"/>
            <a:ext cx="1598429" cy="995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D9634-B563-B544-7A82-DDA27833A6C8}"/>
              </a:ext>
            </a:extLst>
          </p:cNvPr>
          <p:cNvSpPr/>
          <p:nvPr/>
        </p:nvSpPr>
        <p:spPr>
          <a:xfrm>
            <a:off x="9902298" y="2777320"/>
            <a:ext cx="1598429" cy="995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</p:txBody>
      </p:sp>
      <p:sp>
        <p:nvSpPr>
          <p:cNvPr id="27" name="Parallélogramme 26">
            <a:extLst>
              <a:ext uri="{FF2B5EF4-FFF2-40B4-BE49-F238E27FC236}">
                <a16:creationId xmlns:a16="http://schemas.microsoft.com/office/drawing/2014/main" id="{4BB86956-C1E1-8606-76F2-05021CD2E543}"/>
              </a:ext>
            </a:extLst>
          </p:cNvPr>
          <p:cNvSpPr/>
          <p:nvPr/>
        </p:nvSpPr>
        <p:spPr>
          <a:xfrm>
            <a:off x="2106539" y="2758140"/>
            <a:ext cx="803189" cy="27126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System calls</a:t>
            </a:r>
          </a:p>
        </p:txBody>
      </p:sp>
      <p:sp>
        <p:nvSpPr>
          <p:cNvPr id="28" name="Parallélogramme 27">
            <a:extLst>
              <a:ext uri="{FF2B5EF4-FFF2-40B4-BE49-F238E27FC236}">
                <a16:creationId xmlns:a16="http://schemas.microsoft.com/office/drawing/2014/main" id="{2F21C0ED-0910-E204-8DD7-02BA22ABC970}"/>
              </a:ext>
            </a:extLst>
          </p:cNvPr>
          <p:cNvSpPr/>
          <p:nvPr/>
        </p:nvSpPr>
        <p:spPr>
          <a:xfrm>
            <a:off x="3798839" y="2774410"/>
            <a:ext cx="803189" cy="27126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System calls</a:t>
            </a:r>
          </a:p>
        </p:txBody>
      </p:sp>
      <p:sp>
        <p:nvSpPr>
          <p:cNvPr id="29" name="Parallélogramme 28">
            <a:extLst>
              <a:ext uri="{FF2B5EF4-FFF2-40B4-BE49-F238E27FC236}">
                <a16:creationId xmlns:a16="http://schemas.microsoft.com/office/drawing/2014/main" id="{CC65E29F-E824-4D52-0685-ACF019735C92}"/>
              </a:ext>
            </a:extLst>
          </p:cNvPr>
          <p:cNvSpPr/>
          <p:nvPr/>
        </p:nvSpPr>
        <p:spPr>
          <a:xfrm>
            <a:off x="5548914" y="2791401"/>
            <a:ext cx="803189" cy="27126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System calls</a:t>
            </a:r>
          </a:p>
        </p:txBody>
      </p:sp>
      <p:sp>
        <p:nvSpPr>
          <p:cNvPr id="30" name="Parallélogramme 29">
            <a:extLst>
              <a:ext uri="{FF2B5EF4-FFF2-40B4-BE49-F238E27FC236}">
                <a16:creationId xmlns:a16="http://schemas.microsoft.com/office/drawing/2014/main" id="{F0CB5063-E0CD-4A48-2433-B396DB2EF6EB}"/>
              </a:ext>
            </a:extLst>
          </p:cNvPr>
          <p:cNvSpPr/>
          <p:nvPr/>
        </p:nvSpPr>
        <p:spPr>
          <a:xfrm>
            <a:off x="9211817" y="4907498"/>
            <a:ext cx="803189" cy="27126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System calls</a:t>
            </a:r>
          </a:p>
        </p:txBody>
      </p:sp>
      <p:sp>
        <p:nvSpPr>
          <p:cNvPr id="31" name="Parallélogramme 30">
            <a:extLst>
              <a:ext uri="{FF2B5EF4-FFF2-40B4-BE49-F238E27FC236}">
                <a16:creationId xmlns:a16="http://schemas.microsoft.com/office/drawing/2014/main" id="{95ECA4FF-AAC6-71DF-A215-40D7D2302B98}"/>
              </a:ext>
            </a:extLst>
          </p:cNvPr>
          <p:cNvSpPr/>
          <p:nvPr/>
        </p:nvSpPr>
        <p:spPr>
          <a:xfrm>
            <a:off x="7805341" y="2627994"/>
            <a:ext cx="803189" cy="27126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System calls</a:t>
            </a:r>
          </a:p>
        </p:txBody>
      </p:sp>
      <p:cxnSp>
        <p:nvCxnSpPr>
          <p:cNvPr id="33" name="Connecteur en arc 32">
            <a:extLst>
              <a:ext uri="{FF2B5EF4-FFF2-40B4-BE49-F238E27FC236}">
                <a16:creationId xmlns:a16="http://schemas.microsoft.com/office/drawing/2014/main" id="{695DFB2B-0566-6F8C-5FEE-821510756075}"/>
              </a:ext>
            </a:extLst>
          </p:cNvPr>
          <p:cNvCxnSpPr>
            <a:stCxn id="31" idx="4"/>
            <a:endCxn id="30" idx="5"/>
          </p:cNvCxnSpPr>
          <p:nvPr/>
        </p:nvCxnSpPr>
        <p:spPr>
          <a:xfrm rot="16200000" flipH="1">
            <a:off x="7654394" y="3451797"/>
            <a:ext cx="2143873" cy="103878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EFB0B61F-7C85-8757-EC5C-56740082CB18}"/>
              </a:ext>
            </a:extLst>
          </p:cNvPr>
          <p:cNvSpPr txBox="1"/>
          <p:nvPr/>
        </p:nvSpPr>
        <p:spPr>
          <a:xfrm>
            <a:off x="2557281" y="5535827"/>
            <a:ext cx="29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Virtualisation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1D2B2C2-CEE9-84E1-EDBB-A9EACCA880D3}"/>
              </a:ext>
            </a:extLst>
          </p:cNvPr>
          <p:cNvSpPr txBox="1"/>
          <p:nvPr/>
        </p:nvSpPr>
        <p:spPr>
          <a:xfrm>
            <a:off x="8206935" y="5535827"/>
            <a:ext cx="29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Containerisation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DC77D8B-DBB5-C7D8-8CE9-C3892280F69E}"/>
              </a:ext>
            </a:extLst>
          </p:cNvPr>
          <p:cNvSpPr txBox="1"/>
          <p:nvPr/>
        </p:nvSpPr>
        <p:spPr>
          <a:xfrm>
            <a:off x="7800374" y="534696"/>
            <a:ext cx="274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Chaque container existe dans la RAM partagée de la machine hôte. Les system calls passent par le noyau hôte.</a:t>
            </a:r>
          </a:p>
        </p:txBody>
      </p:sp>
    </p:spTree>
    <p:extLst>
      <p:ext uri="{BB962C8B-B14F-4D97-AF65-F5344CB8AC3E}">
        <p14:creationId xmlns:p14="http://schemas.microsoft.com/office/powerpoint/2010/main" val="798663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214</Words>
  <Application>Microsoft Macintosh PowerPoint</Application>
  <PresentationFormat>Grand écran</PresentationFormat>
  <Paragraphs>67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 2013 – 2022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Glass</dc:creator>
  <cp:lastModifiedBy>Kevin Glass</cp:lastModifiedBy>
  <cp:revision>5</cp:revision>
  <dcterms:created xsi:type="dcterms:W3CDTF">2023-01-09T17:19:46Z</dcterms:created>
  <dcterms:modified xsi:type="dcterms:W3CDTF">2023-01-09T17:45:29Z</dcterms:modified>
</cp:coreProperties>
</file>