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5" r:id="rId4"/>
    <p:sldId id="266" r:id="rId5"/>
    <p:sldId id="270" r:id="rId6"/>
    <p:sldId id="257" r:id="rId7"/>
    <p:sldId id="258" r:id="rId8"/>
    <p:sldId id="271" r:id="rId9"/>
    <p:sldId id="260" r:id="rId10"/>
    <p:sldId id="262" r:id="rId11"/>
    <p:sldId id="272" r:id="rId12"/>
    <p:sldId id="261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FC2C84-5308-4654-8872-C79ACDFFB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6D8F0-C362-4466-9BEB-C37FD65585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FF2C-778D-4E12-ABF8-EC1A5516DD9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C28E-37EE-4B1F-8E45-52C310CF29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80D6-E8B1-40F7-AC27-A9B854CB5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3B15B-5291-4CF7-895F-01D01170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60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0494-D4B1-492F-9FE3-818FCE56E28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BDE27-B61F-4744-ADF6-CC044573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92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45EA3A71-4B99-694C-96D0-5C3A8731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1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1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47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98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2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DB50F347-9886-324C-A880-F8E9B3A82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" r="-90"/>
          <a:stretch/>
        </p:blipFill>
        <p:spPr>
          <a:xfrm>
            <a:off x="696058" y="365760"/>
            <a:ext cx="241837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3" descr="Syracuse University is presented next to a block S in white on an orange background." title="Syracuse University Logo">
            <a:extLst>
              <a:ext uri="{FF2B5EF4-FFF2-40B4-BE49-F238E27FC236}">
                <a16:creationId xmlns:a16="http://schemas.microsoft.com/office/drawing/2014/main" id="{041D6A3C-A6D7-5C40-8DB1-7F7F93BC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33CC16B8-858B-E641-A281-B2BCE05C59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3" descr="Syracuse University is presented next to a block S in orange on a navy background." title="Syracuse University Logo">
            <a:extLst>
              <a:ext uri="{FF2B5EF4-FFF2-40B4-BE49-F238E27FC236}">
                <a16:creationId xmlns:a16="http://schemas.microsoft.com/office/drawing/2014/main" id="{AA5B4474-4214-1746-A7BA-39AF0E90A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3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7CF03E9B-FCD7-F442-A254-65ABE0B4FC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4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DE7701AA-76BC-3943-BF2D-8660BCB5D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" b="735"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4" descr="Syracuse University is presented next to a block S in orange on a navy background. " title="Syracuse University Logo">
            <a:extLst>
              <a:ext uri="{FF2B5EF4-FFF2-40B4-BE49-F238E27FC236}">
                <a16:creationId xmlns:a16="http://schemas.microsoft.com/office/drawing/2014/main" id="{BAA10509-61C6-614C-9E42-CC55FDFFA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9525" indent="0">
              <a:buNone/>
              <a:tabLst/>
              <a:defRPr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6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4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900" b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900" b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MSPUS" TargetMode="External"/><Relationship Id="rId2" Type="http://schemas.openxmlformats.org/officeDocument/2006/relationships/hyperlink" Target="https://propertysearch.jeffco.us/propertyrecordssearch/sal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data-jeffersoncounty.opendata.arcgis.com/datasets/addr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E4A3-D05A-4BB5-9B42-0D2E4133E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Market Exploration –</a:t>
            </a:r>
            <a:br>
              <a:rPr lang="en-US" dirty="0"/>
            </a:br>
            <a:r>
              <a:rPr lang="en-US" dirty="0"/>
              <a:t>Jefferson County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7D7D-C746-4F89-B2EB-EC5438DDE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Graham Latsa</a:t>
            </a:r>
          </a:p>
        </p:txBody>
      </p:sp>
    </p:spTree>
    <p:extLst>
      <p:ext uri="{BB962C8B-B14F-4D97-AF65-F5344CB8AC3E}">
        <p14:creationId xmlns:p14="http://schemas.microsoft.com/office/powerpoint/2010/main" val="12043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Geoplotting</a:t>
            </a:r>
            <a:r>
              <a:rPr lang="en-US" dirty="0"/>
              <a:t> – Most Popular Zip Code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B19991D-F723-4CAD-9F1A-2A336DDAE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71" y="1555219"/>
            <a:ext cx="3293806" cy="4616449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5D871F-B4A4-4905-93B3-5B0474501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56" y="1555219"/>
            <a:ext cx="3535273" cy="461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0B9378-6C73-45A6-BA39-B1F20A8BE55B}"/>
              </a:ext>
            </a:extLst>
          </p:cNvPr>
          <p:cNvSpPr txBox="1"/>
          <p:nvPr/>
        </p:nvSpPr>
        <p:spPr>
          <a:xfrm>
            <a:off x="2073554" y="6052142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Houses Purchased Under the Median House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1FC4F-B29F-4E70-972A-81B207AF1960}"/>
              </a:ext>
            </a:extLst>
          </p:cNvPr>
          <p:cNvSpPr txBox="1"/>
          <p:nvPr/>
        </p:nvSpPr>
        <p:spPr>
          <a:xfrm>
            <a:off x="6961580" y="6052141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Houses Purchased Over the Median House Price</a:t>
            </a:r>
          </a:p>
        </p:txBody>
      </p:sp>
    </p:spTree>
    <p:extLst>
      <p:ext uri="{BB962C8B-B14F-4D97-AF65-F5344CB8AC3E}">
        <p14:creationId xmlns:p14="http://schemas.microsoft.com/office/powerpoint/2010/main" val="244693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Geoplotting</a:t>
            </a:r>
            <a:r>
              <a:rPr lang="en-US" dirty="0"/>
              <a:t> – Single Family Homes Over Time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64E3A07-609B-433A-904E-91D99B5B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847" y="3350587"/>
            <a:ext cx="2808483" cy="3057623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ED98ECC-C7A7-47FB-9639-DE42D209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76" y="1313957"/>
            <a:ext cx="2690135" cy="3055673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8BB058-3C83-4A42-88FF-4948AE251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34" y="3344335"/>
            <a:ext cx="2914207" cy="3057623"/>
          </a:xfrm>
          <a:prstGeom prst="rect">
            <a:avLst/>
          </a:prstGeom>
        </p:spPr>
      </p:pic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7E84157-1EAA-498F-9A44-257A235C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7" y="1313956"/>
            <a:ext cx="2914207" cy="30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2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WebScrapping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7D19E-17C3-4CD6-965A-E860BCDF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driver = </a:t>
            </a:r>
            <a:r>
              <a:rPr lang="en-US" dirty="0" err="1"/>
              <a:t>webdriver.Chrome</a:t>
            </a:r>
            <a:r>
              <a:rPr lang="en-US" dirty="0"/>
              <a:t>('/Users/</a:t>
            </a:r>
            <a:r>
              <a:rPr lang="en-US" dirty="0" err="1"/>
              <a:t>gml</a:t>
            </a:r>
            <a:r>
              <a:rPr lang="en-US" dirty="0"/>
              <a:t>/Downloads/</a:t>
            </a:r>
            <a:r>
              <a:rPr lang="en-US" dirty="0" err="1"/>
              <a:t>chromedriver</a:t>
            </a:r>
            <a:r>
              <a:rPr lang="en-US" dirty="0"/>
              <a:t>') </a:t>
            </a:r>
          </a:p>
          <a:p>
            <a:r>
              <a:rPr lang="en-US" dirty="0" err="1"/>
              <a:t>driver.get</a:t>
            </a:r>
            <a:r>
              <a:rPr lang="en-US" dirty="0"/>
              <a:t>('https://propertysearch.jeffco.us/</a:t>
            </a:r>
            <a:r>
              <a:rPr lang="en-US" dirty="0" err="1"/>
              <a:t>propertyrecordssearch</a:t>
            </a:r>
            <a:r>
              <a:rPr lang="en-US" dirty="0"/>
              <a:t>/</a:t>
            </a:r>
            <a:r>
              <a:rPr lang="en-US" dirty="0" err="1"/>
              <a:t>sales?saleAmountFrom</a:t>
            </a:r>
            <a:r>
              <a:rPr lang="en-US" dirty="0"/>
              <a:t>=1&amp;page=1&amp;sortBy=</a:t>
            </a:r>
            <a:r>
              <a:rPr lang="en-US" dirty="0" err="1"/>
              <a:t>pin&amp;sortDirection</a:t>
            </a:r>
            <a:r>
              <a:rPr lang="en-US" dirty="0"/>
              <a:t>=</a:t>
            </a:r>
            <a:r>
              <a:rPr lang="en-US" dirty="0" err="1"/>
              <a:t>asc&amp;saleAmountTo</a:t>
            </a:r>
            <a:r>
              <a:rPr lang="en-US" dirty="0"/>
              <a:t>=100000')</a:t>
            </a:r>
          </a:p>
          <a:p>
            <a:r>
              <a:rPr lang="en-US" dirty="0" err="1"/>
              <a:t>time.sleep</a:t>
            </a:r>
            <a:r>
              <a:rPr lang="en-US" dirty="0"/>
              <a:t>(10) # Let the user actually see something!</a:t>
            </a:r>
          </a:p>
          <a:p>
            <a:r>
              <a:rPr lang="en-US" dirty="0"/>
              <a:t>html = </a:t>
            </a:r>
            <a:r>
              <a:rPr lang="en-US" dirty="0" err="1"/>
              <a:t>driver.page_source</a:t>
            </a:r>
            <a:endParaRPr lang="en-US" dirty="0"/>
          </a:p>
          <a:p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(html,"</a:t>
            </a:r>
            <a:r>
              <a:rPr lang="en-US" dirty="0" err="1"/>
              <a:t>lxml</a:t>
            </a:r>
            <a:r>
              <a:rPr lang="en-US" dirty="0"/>
              <a:t>")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headers = [</a:t>
            </a:r>
            <a:r>
              <a:rPr lang="en-US" dirty="0" err="1"/>
              <a:t>c.get_text</a:t>
            </a:r>
            <a:r>
              <a:rPr lang="en-US" dirty="0"/>
              <a:t>(strip=True) for c in </a:t>
            </a:r>
            <a:r>
              <a:rPr lang="en-US" dirty="0" err="1"/>
              <a:t>soup.find_all</a:t>
            </a:r>
            <a:r>
              <a:rPr lang="en-US" dirty="0"/>
              <a:t>('</a:t>
            </a:r>
            <a:r>
              <a:rPr lang="en-US" dirty="0" err="1"/>
              <a:t>th</a:t>
            </a:r>
            <a:r>
              <a:rPr lang="en-US" dirty="0"/>
              <a:t>')]</a:t>
            </a:r>
          </a:p>
          <a:p>
            <a:r>
              <a:rPr lang="en-US" dirty="0" err="1"/>
              <a:t>f_headers</a:t>
            </a:r>
            <a:r>
              <a:rPr lang="en-US" dirty="0"/>
              <a:t> = [] </a:t>
            </a:r>
          </a:p>
          <a:p>
            <a:r>
              <a:rPr lang="en-US" dirty="0"/>
              <a:t>for i in headers: </a:t>
            </a:r>
          </a:p>
          <a:p>
            <a:r>
              <a:rPr lang="en-US" dirty="0"/>
              <a:t>    if i not in </a:t>
            </a:r>
            <a:r>
              <a:rPr lang="en-US" dirty="0" err="1"/>
              <a:t>f_headers</a:t>
            </a:r>
            <a:r>
              <a:rPr lang="en-US" dirty="0"/>
              <a:t>: </a:t>
            </a:r>
          </a:p>
          <a:p>
            <a:r>
              <a:rPr lang="en-US" dirty="0"/>
              <a:t>        </a:t>
            </a:r>
            <a:r>
              <a:rPr lang="en-US" dirty="0" err="1"/>
              <a:t>f_headers.append</a:t>
            </a:r>
            <a:r>
              <a:rPr lang="en-US" dirty="0"/>
              <a:t>(i) </a:t>
            </a:r>
          </a:p>
          <a:p>
            <a:r>
              <a:rPr lang="en-US" dirty="0"/>
              <a:t>print(headers)</a:t>
            </a:r>
          </a:p>
          <a:p>
            <a:r>
              <a:rPr lang="en-US" dirty="0"/>
              <a:t>data = [[</a:t>
            </a:r>
            <a:r>
              <a:rPr lang="en-US" dirty="0" err="1"/>
              <a:t>cell.get_text</a:t>
            </a:r>
            <a:r>
              <a:rPr lang="en-US" dirty="0"/>
              <a:t>(strip=True) for cell in </a:t>
            </a:r>
            <a:r>
              <a:rPr lang="en-US" dirty="0" err="1"/>
              <a:t>row.find_all</a:t>
            </a:r>
            <a:r>
              <a:rPr lang="en-US" dirty="0"/>
              <a:t>('td')]</a:t>
            </a:r>
          </a:p>
          <a:p>
            <a:r>
              <a:rPr lang="en-US" dirty="0"/>
              <a:t>        for row in </a:t>
            </a:r>
            <a:r>
              <a:rPr lang="en-US" dirty="0" err="1"/>
              <a:t>soup.find_all</a:t>
            </a:r>
            <a:r>
              <a:rPr lang="en-US" dirty="0"/>
              <a:t>("tr", class_=True)] </a:t>
            </a:r>
          </a:p>
          <a:p>
            <a:r>
              <a:rPr lang="en-US" dirty="0" err="1"/>
              <a:t>len</a:t>
            </a:r>
            <a:r>
              <a:rPr lang="en-US" dirty="0"/>
              <a:t>(data)</a:t>
            </a:r>
          </a:p>
          <a:p>
            <a:r>
              <a:rPr lang="en-US" dirty="0"/>
              <a:t>	20*</a:t>
            </a:r>
          </a:p>
          <a:p>
            <a:r>
              <a:rPr lang="en-US" dirty="0"/>
              <a:t>Not entire data set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B097A-4381-4735-AD03-FE84BDA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796-7764-4018-ADF4-20D63052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Location, Location, Location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Mountain Pricing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Resilience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Seasonality – Summer or Christmas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Old Homes Sell (Pricing &amp; 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Recession cut the Market in 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5DDA-90A2-467F-985D-7DF895FE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591614-92FF-4EC3-8645-912CC9B9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More Data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Rooms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Years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Multi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Less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Continue Developing Automation &amp; Usability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Quicker Preprocessing and Error Checking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B097A-4381-4735-AD03-FE84BDA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42895-9F33-4622-AA7B-88D5D652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5 Rated Market (Zillow) “To outperform National Average”, this year and last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10 Population Growth in both % and # (2019)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“Green”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 Economic Instability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B097A-4381-4735-AD03-FE84BDA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87151-E067-49A1-8749-6786CB985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Jeff. CO Housing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A82C1-2105-49C1-8F2D-803B28045D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https://propertysearch.jeffco.us/propertyrecordssearch/sales</a:t>
            </a:r>
            <a:r>
              <a:rPr lang="en-US" dirty="0"/>
              <a:t> </a:t>
            </a:r>
          </a:p>
          <a:p>
            <a:r>
              <a:rPr lang="en-US" dirty="0"/>
              <a:t>1/1990 every 5 years to today</a:t>
            </a:r>
          </a:p>
          <a:p>
            <a:r>
              <a:rPr lang="en-US" dirty="0"/>
              <a:t>80k + records</a:t>
            </a:r>
          </a:p>
          <a:p>
            <a:r>
              <a:rPr lang="en-US" dirty="0"/>
              <a:t>Contains $ price, date, address</a:t>
            </a:r>
          </a:p>
          <a:p>
            <a:r>
              <a:rPr lang="en-US" dirty="0"/>
              <a:t>No GIS Data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F9FF2-9111-4A86-A318-E65C79D2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$ Price of Houses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EB4D08-C07E-4161-AF3F-3BA02C88D6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https://fred.stlouisfed.org/series/MSPUS</a:t>
            </a:r>
            <a:r>
              <a:rPr lang="en-US" dirty="0"/>
              <a:t> </a:t>
            </a:r>
          </a:p>
          <a:p>
            <a:r>
              <a:rPr lang="en-US" dirty="0"/>
              <a:t>Quarterly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http://data-jeffersoncounty.opendata.arcgis.com/datasets/address</a:t>
            </a:r>
            <a:r>
              <a:rPr lang="en-US" dirty="0"/>
              <a:t> </a:t>
            </a:r>
          </a:p>
          <a:p>
            <a:r>
              <a:rPr lang="en-US" dirty="0"/>
              <a:t>Contains GIS Data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DE0EA6D-3CEF-4BF3-8C09-6C1B2A923F61}"/>
              </a:ext>
            </a:extLst>
          </p:cNvPr>
          <p:cNvSpPr txBox="1">
            <a:spLocks/>
          </p:cNvSpPr>
          <p:nvPr/>
        </p:nvSpPr>
        <p:spPr>
          <a:xfrm>
            <a:off x="6172200" y="3682842"/>
            <a:ext cx="5183188" cy="73152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b="1" i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Address’s GIS Data</a:t>
            </a:r>
          </a:p>
        </p:txBody>
      </p:sp>
    </p:spTree>
    <p:extLst>
      <p:ext uri="{BB962C8B-B14F-4D97-AF65-F5344CB8AC3E}">
        <p14:creationId xmlns:p14="http://schemas.microsoft.com/office/powerpoint/2010/main" val="134412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B097A-4381-4735-AD03-FE84BDA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EB4D08-C07E-4161-AF3F-3BA02C88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Units Sold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$ Increase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Price Fluctuations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Resilience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Recession Effects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15D-B840-45CC-B518-9C1BE916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501A-480A-476A-9DA4-21B1010A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Focus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Tables – Aggregating &amp; Sorting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Automation – </a:t>
            </a:r>
            <a:r>
              <a:rPr lang="en-US" dirty="0" err="1"/>
              <a:t>Webscrapping</a:t>
            </a:r>
            <a:r>
              <a:rPr lang="en-US" dirty="0"/>
              <a:t> &amp; Geo-Function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Heatmapping – </a:t>
            </a:r>
            <a:r>
              <a:rPr lang="en-US" dirty="0" err="1"/>
              <a:t>Geoplotting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B097A-4381-4735-AD03-FE84BDA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Market – Jeff Co Vs. USA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099A1-5776-437D-A5D1-09169676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4" y="1690688"/>
            <a:ext cx="5750888" cy="3373855"/>
          </a:xfrm>
          <a:prstGeom prst="rect">
            <a:avLst/>
          </a:prstGeom>
        </p:spPr>
      </p:pic>
      <p:pic>
        <p:nvPicPr>
          <p:cNvPr id="13" name="Picture 12" descr="A picture containing large, rain, white, water&#10;&#10;Description automatically generated">
            <a:extLst>
              <a:ext uri="{FF2B5EF4-FFF2-40B4-BE49-F238E27FC236}">
                <a16:creationId xmlns:a16="http://schemas.microsoft.com/office/drawing/2014/main" id="{E02378A6-03D6-41EF-AE0C-CE0DE3307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21" y="1793457"/>
            <a:ext cx="3571875" cy="32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Market - Seasonality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2CBA1-8186-4934-8379-F8C8A337C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80" y="1690688"/>
            <a:ext cx="3946631" cy="41499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0D0B0-FDC6-4C26-B775-DD34E586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02" y="1785304"/>
            <a:ext cx="3981532" cy="40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8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Market – Supply &amp; Demand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9898-D798-429B-A9D9-8025DF977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8659BA-7569-4F06-BD07-593D4E1F7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81" y="1391827"/>
            <a:ext cx="3884078" cy="35258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884CB2-094E-4EE7-A283-C72E6208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0" y="3154746"/>
            <a:ext cx="3517467" cy="3338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908CF5-99CB-4D72-9769-2E4AD1CF1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97" y="1480609"/>
            <a:ext cx="3323779" cy="323620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1B636-FA1A-415A-A5B5-4EF8CC1E4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77" y="2953897"/>
            <a:ext cx="2887593" cy="35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8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DF3-DBD4-4DFB-BB0B-95C8955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Market – Top Selling Units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ADC73-BDA4-4F72-869C-F3F5959D1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37" y="1301971"/>
            <a:ext cx="2572910" cy="53731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5F70B-794F-4400-8C59-E148C1D6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21" y="1301971"/>
            <a:ext cx="1452911" cy="53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7381"/>
      </p:ext>
    </p:extLst>
  </p:cSld>
  <p:clrMapOvr>
    <a:masterClrMapping/>
  </p:clrMapOvr>
</p:sld>
</file>

<file path=ppt/theme/theme1.xml><?xml version="1.0" encoding="utf-8"?>
<a:theme xmlns:a="http://schemas.openxmlformats.org/drawingml/2006/main" name="SyracuseUniversity_PowerPointTemplate_Verdana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SyracuseUniversity_PowerPointTemplate_Verdana</Template>
  <TotalTime>179</TotalTime>
  <Words>470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System Font Regular</vt:lpstr>
      <vt:lpstr>Verdana</vt:lpstr>
      <vt:lpstr>Wingdings</vt:lpstr>
      <vt:lpstr>SyracuseUniversity_PowerPointTemplate_Verdana</vt:lpstr>
      <vt:lpstr>Housing Market Exploration – Jefferson County </vt:lpstr>
      <vt:lpstr>Purpose</vt:lpstr>
      <vt:lpstr>Understanding the Data</vt:lpstr>
      <vt:lpstr>Data Goals</vt:lpstr>
      <vt:lpstr>Primary Tools Used</vt:lpstr>
      <vt:lpstr>Understanding the Market – Jeff Co Vs. USA</vt:lpstr>
      <vt:lpstr>Understanding the Market - Seasonality</vt:lpstr>
      <vt:lpstr>Understanding the Market – Supply &amp; Demand</vt:lpstr>
      <vt:lpstr>Understanding the Market – Top Selling Units</vt:lpstr>
      <vt:lpstr>Geoplotting – Most Popular Zip Code</vt:lpstr>
      <vt:lpstr>Geoplotting – Single Family Homes Over Time</vt:lpstr>
      <vt:lpstr>WebScrapping</vt:lpstr>
      <vt:lpstr>Take Aways</vt:lpstr>
      <vt:lpstr>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Latsa</dc:creator>
  <cp:keywords>Unrestricted</cp:keywords>
  <cp:lastModifiedBy>Graham M Latsa</cp:lastModifiedBy>
  <cp:revision>20</cp:revision>
  <dcterms:created xsi:type="dcterms:W3CDTF">2020-03-16T21:18:51Z</dcterms:created>
  <dcterms:modified xsi:type="dcterms:W3CDTF">2020-03-23T11:42:47Z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ACCT04\e276848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