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5" r:id="rId3"/>
    <p:sldMasterId id="2147483687" r:id="rId4"/>
    <p:sldMasterId id="2147483708" r:id="rId5"/>
  </p:sldMasterIdLst>
  <p:sldIdLst>
    <p:sldId id="256" r:id="rId6"/>
    <p:sldId id="258" r:id="rId7"/>
    <p:sldId id="257" r:id="rId8"/>
    <p:sldId id="259" r:id="rId9"/>
    <p:sldId id="260" r:id="rId10"/>
    <p:sldId id="261" r:id="rId1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50" d="100"/>
          <a:sy n="50" d="100"/>
        </p:scale>
        <p:origin x="1008"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0341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8212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95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80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137206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96711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72281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56680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8811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026512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3925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910565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731624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8_Images &amp; Contents">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D7F48D74-B6C6-4E71-91E7-685EBC5FF9D4}"/>
              </a:ext>
            </a:extLst>
          </p:cNvPr>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175724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8814697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42116055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2DB35-B62C-49C4-8B3C-C117AF7F28E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870E7-6641-4D89-B6C5-380C2E3D0AD0}" type="slidenum">
              <a:rPr lang="en-US" smtClean="0"/>
              <a:t>‹#›</a:t>
            </a:fld>
            <a:endParaRPr lang="en-US"/>
          </a:p>
        </p:txBody>
      </p:sp>
    </p:spTree>
    <p:extLst>
      <p:ext uri="{BB962C8B-B14F-4D97-AF65-F5344CB8AC3E}">
        <p14:creationId xmlns:p14="http://schemas.microsoft.com/office/powerpoint/2010/main" val="10157509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1462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2DB35-B62C-49C4-8B3C-C117AF7F28E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870E7-6641-4D89-B6C5-380C2E3D0AD0}" type="slidenum">
              <a:rPr lang="en-US" smtClean="0"/>
              <a:t>‹#›</a:t>
            </a:fld>
            <a:endParaRPr lang="en-US"/>
          </a:p>
        </p:txBody>
      </p:sp>
    </p:spTree>
    <p:extLst>
      <p:ext uri="{BB962C8B-B14F-4D97-AF65-F5344CB8AC3E}">
        <p14:creationId xmlns:p14="http://schemas.microsoft.com/office/powerpoint/2010/main" val="447002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547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32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738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2DB35-B62C-49C4-8B3C-C117AF7F28E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870E7-6641-4D89-B6C5-380C2E3D0AD0}" type="slidenum">
              <a:rPr lang="en-US" smtClean="0"/>
              <a:t>‹#›</a:t>
            </a:fld>
            <a:endParaRPr lang="en-US"/>
          </a:p>
        </p:txBody>
      </p:sp>
    </p:spTree>
    <p:extLst>
      <p:ext uri="{BB962C8B-B14F-4D97-AF65-F5344CB8AC3E}">
        <p14:creationId xmlns:p14="http://schemas.microsoft.com/office/powerpoint/2010/main" val="3513357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047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44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539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61999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140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0003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8326697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215321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5390972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395058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7862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23334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9568698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41236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6784895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8_Images &amp; Contents">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D7F48D74-B6C6-4E71-91E7-685EBC5FF9D4}"/>
              </a:ext>
            </a:extLst>
          </p:cNvPr>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2987030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4259505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1606776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2DB35-B62C-49C4-8B3C-C117AF7F28E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870E7-6641-4D89-B6C5-380C2E3D0AD0}" type="slidenum">
              <a:rPr lang="en-US" smtClean="0"/>
              <a:t>‹#›</a:t>
            </a:fld>
            <a:endParaRPr lang="en-US"/>
          </a:p>
        </p:txBody>
      </p:sp>
    </p:spTree>
    <p:extLst>
      <p:ext uri="{BB962C8B-B14F-4D97-AF65-F5344CB8AC3E}">
        <p14:creationId xmlns:p14="http://schemas.microsoft.com/office/powerpoint/2010/main" val="19149499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7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2DB35-B62C-49C4-8B3C-C117AF7F28E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870E7-6641-4D89-B6C5-380C2E3D0AD0}" type="slidenum">
              <a:rPr lang="en-US" smtClean="0"/>
              <a:t>‹#›</a:t>
            </a:fld>
            <a:endParaRPr lang="en-US"/>
          </a:p>
        </p:txBody>
      </p:sp>
    </p:spTree>
    <p:extLst>
      <p:ext uri="{BB962C8B-B14F-4D97-AF65-F5344CB8AC3E}">
        <p14:creationId xmlns:p14="http://schemas.microsoft.com/office/powerpoint/2010/main" val="70124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51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506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0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5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9343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272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5650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710" r:id="rId2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813056"/>
      </p:ext>
    </p:extLst>
  </p:cSld>
  <p:clrMap bg1="lt1" tx1="dk1" bg2="lt2" tx2="dk2" accent1="accent1" accent2="accent2" accent3="accent3" accent4="accent4" accent5="accent5" accent6="accent6" hlink="hlink" folHlink="folHlink"/>
  <p:sldLayoutIdLst>
    <p:sldLayoutId id="2147483686" r:id="rId1"/>
    <p:sldLayoutId id="2147483711"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5719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12" r:id="rId2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924960"/>
      </p:ext>
    </p:extLst>
  </p:cSld>
  <p:clrMap bg1="lt1" tx1="dk1" bg2="lt2" tx2="dk2" accent1="accent1" accent2="accent2" accent3="accent3" accent4="accent4" accent5="accent5" accent6="accent6" hlink="hlink" folHlink="folHlink"/>
  <p:sldLayoutIdLst>
    <p:sldLayoutId id="2147483709" r:id="rId1"/>
    <p:sldLayoutId id="2147483713"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independent.co.uk/news/world/asia/china-police-facial-recognition-technology-ai-jaywalkers-fines-text-wechat-weibo-cctv-a8279531.html"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independent.co.uk/news/world/asia/china-police-facial-recognition-technology-ai-jaywalkers-fines-text-wechat-weibo-cctv-a8279531.html" TargetMode="External"/><Relationship Id="rId2" Type="http://schemas.openxmlformats.org/officeDocument/2006/relationships/hyperlink" Target="https://search.proquest.com/docview/1768623456?accountid=14214" TargetMode="External"/><Relationship Id="rId1" Type="http://schemas.openxmlformats.org/officeDocument/2006/relationships/slideLayout" Target="../slideLayouts/slideLayout9.xml"/><Relationship Id="rId5" Type="http://schemas.openxmlformats.org/officeDocument/2006/relationships/hyperlink" Target="http://mil-embedded.com/articles/military-learning-speeds-decision-making-efficiency-warfighters/" TargetMode="External"/><Relationship Id="rId4" Type="http://schemas.openxmlformats.org/officeDocument/2006/relationships/hyperlink" Target="https://blog.marketresearch.com/8-key-military-applications-for-artificial-intelligence-in-20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62399" y="1964267"/>
            <a:ext cx="7197726" cy="2421464"/>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smtClean="0"/>
              <a:t>General Military</a:t>
            </a:r>
            <a:br>
              <a:rPr lang="en-US" dirty="0" smtClean="0"/>
            </a:br>
            <a:r>
              <a:rPr lang="en-US" dirty="0" smtClean="0"/>
              <a:t>Application for ML/AI</a:t>
            </a:r>
            <a:endParaRPr lang="en-US" dirty="0"/>
          </a:p>
        </p:txBody>
      </p:sp>
      <p:sp>
        <p:nvSpPr>
          <p:cNvPr id="5" name="Subtitle 2"/>
          <p:cNvSpPr txBox="1">
            <a:spLocks/>
          </p:cNvSpPr>
          <p:nvPr/>
        </p:nvSpPr>
        <p:spPr>
          <a:xfrm>
            <a:off x="3962399" y="4385732"/>
            <a:ext cx="7197726" cy="1405467"/>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smtClean="0"/>
              <a:t>Graham Latsa</a:t>
            </a:r>
          </a:p>
          <a:p>
            <a:pPr marL="0" indent="0" algn="r">
              <a:buNone/>
            </a:pPr>
            <a:r>
              <a:rPr lang="en-US" dirty="0" smtClean="0"/>
              <a:t>IST707</a:t>
            </a:r>
          </a:p>
          <a:p>
            <a:pPr marL="0" indent="0" algn="r">
              <a:buNone/>
            </a:pPr>
            <a:r>
              <a:rPr lang="en-US" dirty="0" smtClean="0"/>
              <a:t>6/5/2019</a:t>
            </a:r>
          </a:p>
          <a:p>
            <a:endParaRPr lang="en-US" dirty="0"/>
          </a:p>
        </p:txBody>
      </p:sp>
    </p:spTree>
    <p:extLst>
      <p:ext uri="{BB962C8B-B14F-4D97-AF65-F5344CB8AC3E}">
        <p14:creationId xmlns:p14="http://schemas.microsoft.com/office/powerpoint/2010/main" val="46742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4648201" y="609601"/>
            <a:ext cx="6169026" cy="5181600"/>
          </a:xfrm>
          <a:prstGeom prst="rect">
            <a:avLst/>
          </a:prstGeo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smtClean="0"/>
          </a:p>
          <a:p>
            <a:pPr marL="0" indent="0">
              <a:buFont typeface="Arial" panose="020B0604020202020204" pitchFamily="34" charset="0"/>
              <a:buNone/>
            </a:pPr>
            <a:r>
              <a:rPr lang="en-US" sz="2600" dirty="0" smtClean="0"/>
              <a:t>“Military customers have similar requirements when it comes to predictive analytics as they do for other applications, the difference being the stakes are higher in the military with the focus on the warfighter”</a:t>
            </a:r>
          </a:p>
          <a:p>
            <a:pPr marL="2571750" lvl="5" indent="-285750">
              <a:buFontTx/>
              <a:buChar char="-"/>
            </a:pPr>
            <a:r>
              <a:rPr lang="en-US" sz="1400" dirty="0" smtClean="0"/>
              <a:t>Jim Fitzgerald, Ex-Navy Pilot &amp; Top Gun Graduate</a:t>
            </a:r>
          </a:p>
          <a:p>
            <a:pPr marL="1200115" lvl="2" indent="-285750">
              <a:buFontTx/>
              <a:buChar char="-"/>
            </a:pPr>
            <a:endParaRPr lang="en-US" sz="1600" dirty="0" smtClean="0"/>
          </a:p>
        </p:txBody>
      </p:sp>
      <p:pic>
        <p:nvPicPr>
          <p:cNvPr id="3" name="Picture 2"/>
          <p:cNvPicPr>
            <a:picLocks noChangeAspect="1"/>
          </p:cNvPicPr>
          <p:nvPr/>
        </p:nvPicPr>
        <p:blipFill>
          <a:blip r:embed="rId2"/>
          <a:stretch>
            <a:fillRect/>
          </a:stretch>
        </p:blipFill>
        <p:spPr>
          <a:xfrm flipH="1">
            <a:off x="400049" y="3358405"/>
            <a:ext cx="5095875" cy="3460120"/>
          </a:xfrm>
          <a:prstGeom prst="rect">
            <a:avLst/>
          </a:prstGeom>
        </p:spPr>
      </p:pic>
      <p:sp>
        <p:nvSpPr>
          <p:cNvPr id="4" name="Rectangle 3"/>
          <p:cNvSpPr/>
          <p:nvPr/>
        </p:nvSpPr>
        <p:spPr>
          <a:xfrm>
            <a:off x="5276850" y="4242760"/>
            <a:ext cx="6096000" cy="2308324"/>
          </a:xfrm>
          <a:prstGeom prst="rect">
            <a:avLst/>
          </a:prstGeom>
        </p:spPr>
        <p:txBody>
          <a:bodyPr>
            <a:spAutoFit/>
          </a:bodyPr>
          <a:lstStyle/>
          <a:p>
            <a:pPr marL="457223" lvl="1"/>
            <a:r>
              <a:rPr lang="en-US" sz="1600" dirty="0" smtClean="0"/>
              <a:t>8 Focus Areas</a:t>
            </a:r>
          </a:p>
          <a:p>
            <a:pPr marL="1200115" lvl="2" indent="-285750">
              <a:buFontTx/>
              <a:buChar char="-"/>
            </a:pPr>
            <a:r>
              <a:rPr lang="en-US" sz="1600" dirty="0" smtClean="0"/>
              <a:t>Warfare </a:t>
            </a:r>
            <a:r>
              <a:rPr lang="en-US" sz="1600" dirty="0"/>
              <a:t>Platforms</a:t>
            </a:r>
          </a:p>
          <a:p>
            <a:pPr marL="1200115" lvl="2" indent="-285750">
              <a:buFontTx/>
              <a:buChar char="-"/>
            </a:pPr>
            <a:r>
              <a:rPr lang="en-US" sz="1600" dirty="0" err="1"/>
              <a:t>CyberSecurity</a:t>
            </a:r>
            <a:endParaRPr lang="en-US" sz="1600" dirty="0"/>
          </a:p>
          <a:p>
            <a:pPr marL="1200115" lvl="2" indent="-285750">
              <a:buFontTx/>
              <a:buChar char="-"/>
            </a:pPr>
            <a:r>
              <a:rPr lang="en-US" sz="1600" dirty="0"/>
              <a:t>Logistics &amp; Transportation</a:t>
            </a:r>
          </a:p>
          <a:p>
            <a:pPr marL="1200115" lvl="2" indent="-285750">
              <a:buFontTx/>
              <a:buChar char="-"/>
            </a:pPr>
            <a:r>
              <a:rPr lang="en-US" sz="1600" dirty="0"/>
              <a:t>Target Recognition</a:t>
            </a:r>
          </a:p>
          <a:p>
            <a:pPr marL="1200115" lvl="2" indent="-285750">
              <a:buFontTx/>
              <a:buChar char="-"/>
            </a:pPr>
            <a:r>
              <a:rPr lang="en-US" sz="1600" dirty="0"/>
              <a:t>Battlefield Healthcare</a:t>
            </a:r>
          </a:p>
          <a:p>
            <a:pPr marL="1200115" lvl="2" indent="-285750">
              <a:buFontTx/>
              <a:buChar char="-"/>
            </a:pPr>
            <a:r>
              <a:rPr lang="en-US" sz="1600" dirty="0"/>
              <a:t>Training</a:t>
            </a:r>
          </a:p>
          <a:p>
            <a:pPr marL="1200115" lvl="2" indent="-285750">
              <a:buFontTx/>
              <a:buChar char="-"/>
            </a:pPr>
            <a:r>
              <a:rPr lang="en-US" sz="1600" dirty="0"/>
              <a:t>Threat Monitoring &amp; Awareness</a:t>
            </a:r>
          </a:p>
          <a:p>
            <a:pPr marL="1200115" lvl="2" indent="-285750">
              <a:buFontTx/>
              <a:buChar char="-"/>
            </a:pPr>
            <a:r>
              <a:rPr lang="en-US" sz="1600" dirty="0"/>
              <a:t>Data Information Processing</a:t>
            </a:r>
            <a:endParaRPr lang="en-US" sz="1600" dirty="0"/>
          </a:p>
        </p:txBody>
      </p:sp>
      <p:sp>
        <p:nvSpPr>
          <p:cNvPr id="5" name="Title 1"/>
          <p:cNvSpPr txBox="1">
            <a:spLocks/>
          </p:cNvSpPr>
          <p:nvPr/>
        </p:nvSpPr>
        <p:spPr>
          <a:xfrm>
            <a:off x="28576" y="609601"/>
            <a:ext cx="4619625" cy="2421464"/>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smtClean="0"/>
              <a:t>Current Situation</a:t>
            </a:r>
            <a:endParaRPr lang="en-US" dirty="0"/>
          </a:p>
        </p:txBody>
      </p:sp>
    </p:spTree>
    <p:extLst>
      <p:ext uri="{BB962C8B-B14F-4D97-AF65-F5344CB8AC3E}">
        <p14:creationId xmlns:p14="http://schemas.microsoft.com/office/powerpoint/2010/main" val="69854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6" y="609601"/>
            <a:ext cx="4619625" cy="2421464"/>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smtClean="0"/>
              <a:t>Competition</a:t>
            </a:r>
            <a:endParaRPr lang="en-US" dirty="0"/>
          </a:p>
        </p:txBody>
      </p:sp>
      <p:sp>
        <p:nvSpPr>
          <p:cNvPr id="3" name="Rectangle 2"/>
          <p:cNvSpPr/>
          <p:nvPr/>
        </p:nvSpPr>
        <p:spPr>
          <a:xfrm>
            <a:off x="685800" y="1553736"/>
            <a:ext cx="5943600" cy="3108543"/>
          </a:xfrm>
          <a:prstGeom prst="rect">
            <a:avLst/>
          </a:prstGeom>
        </p:spPr>
        <p:txBody>
          <a:bodyPr wrap="square">
            <a:spAutoFit/>
          </a:bodyPr>
          <a:lstStyle/>
          <a:p>
            <a:r>
              <a:rPr lang="en-US" sz="2800" dirty="0" smtClean="0">
                <a:solidFill>
                  <a:srgbClr val="444444"/>
                </a:solidFill>
                <a:latin typeface="Open Sans"/>
              </a:rPr>
              <a:t>The DoD </a:t>
            </a:r>
            <a:r>
              <a:rPr lang="en-US" sz="2800" dirty="0">
                <a:solidFill>
                  <a:srgbClr val="444444"/>
                </a:solidFill>
                <a:latin typeface="Open Sans"/>
              </a:rPr>
              <a:t>overall spent USD 7.4 billion on artificial intelligence, Big Data, and cloud in </a:t>
            </a:r>
            <a:r>
              <a:rPr lang="en-US" sz="2800" dirty="0" smtClean="0">
                <a:solidFill>
                  <a:srgbClr val="444444"/>
                </a:solidFill>
                <a:latin typeface="Open Sans"/>
              </a:rPr>
              <a:t>2017</a:t>
            </a:r>
            <a:r>
              <a:rPr lang="en-US" sz="2800" dirty="0">
                <a:solidFill>
                  <a:srgbClr val="444444"/>
                </a:solidFill>
                <a:latin typeface="Open Sans"/>
              </a:rPr>
              <a:t>, while </a:t>
            </a:r>
            <a:r>
              <a:rPr lang="en-US" sz="2800" u="sng" dirty="0">
                <a:solidFill>
                  <a:srgbClr val="444444"/>
                </a:solidFill>
                <a:latin typeface="Open Sans"/>
              </a:rPr>
              <a:t>China</a:t>
            </a:r>
            <a:r>
              <a:rPr lang="en-US" sz="2800" dirty="0">
                <a:solidFill>
                  <a:srgbClr val="444444"/>
                </a:solidFill>
                <a:latin typeface="Open Sans"/>
              </a:rPr>
              <a:t> is betting on AI to enhance its defense capabilities and is expected to become the world leader in this field by 2030</a:t>
            </a:r>
            <a:endParaRPr lang="en-US" sz="2800" dirty="0"/>
          </a:p>
        </p:txBody>
      </p:sp>
      <p:sp>
        <p:nvSpPr>
          <p:cNvPr id="4" name="Rectangle 3"/>
          <p:cNvSpPr/>
          <p:nvPr/>
        </p:nvSpPr>
        <p:spPr>
          <a:xfrm>
            <a:off x="2495550" y="5144749"/>
            <a:ext cx="6096000" cy="923330"/>
          </a:xfrm>
          <a:prstGeom prst="rect">
            <a:avLst/>
          </a:prstGeom>
        </p:spPr>
        <p:txBody>
          <a:bodyPr>
            <a:spAutoFit/>
          </a:bodyPr>
          <a:lstStyle/>
          <a:p>
            <a:r>
              <a:rPr lang="en-US" dirty="0">
                <a:hlinkClick r:id="rId2"/>
              </a:rPr>
              <a:t>https://www.independent.co.uk/news/world/asia/china-police-facial-recognition-technology-ai-jaywalkers-fines-text-wechat-weibo-cctv-a8279531.html</a:t>
            </a:r>
            <a:endParaRPr lang="en-US" dirty="0"/>
          </a:p>
        </p:txBody>
      </p:sp>
      <p:pic>
        <p:nvPicPr>
          <p:cNvPr id="1026" name="Picture 2" descr="Image result for china jaywalking facial recognition"/>
          <p:cNvPicPr>
            <a:picLocks noChangeAspect="1" noChangeArrowheads="1"/>
          </p:cNvPicPr>
          <p:nvPr/>
        </p:nvPicPr>
        <p:blipFill rotWithShape="1">
          <a:blip r:embed="rId3">
            <a:extLst>
              <a:ext uri="{28A0092B-C50C-407E-A947-70E740481C1C}">
                <a14:useLocalDpi xmlns:a14="http://schemas.microsoft.com/office/drawing/2010/main" val="0"/>
              </a:ext>
            </a:extLst>
          </a:blip>
          <a:srcRect l="20611"/>
          <a:stretch/>
        </p:blipFill>
        <p:spPr bwMode="auto">
          <a:xfrm>
            <a:off x="7038974" y="1553736"/>
            <a:ext cx="4905376" cy="411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05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6" y="609601"/>
            <a:ext cx="5076824" cy="2421464"/>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smtClean="0"/>
              <a:t>Real Life Examples</a:t>
            </a:r>
            <a:endParaRPr lang="en-US" dirty="0"/>
          </a:p>
        </p:txBody>
      </p:sp>
      <p:pic>
        <p:nvPicPr>
          <p:cNvPr id="3" name="Picture 2"/>
          <p:cNvPicPr>
            <a:picLocks noChangeAspect="1"/>
          </p:cNvPicPr>
          <p:nvPr/>
        </p:nvPicPr>
        <p:blipFill>
          <a:blip r:embed="rId2"/>
          <a:stretch>
            <a:fillRect/>
          </a:stretch>
        </p:blipFill>
        <p:spPr>
          <a:xfrm>
            <a:off x="6818772" y="1709471"/>
            <a:ext cx="5124450" cy="4660544"/>
          </a:xfrm>
          <a:prstGeom prst="rect">
            <a:avLst/>
          </a:prstGeom>
        </p:spPr>
      </p:pic>
      <p:pic>
        <p:nvPicPr>
          <p:cNvPr id="4" name="Picture 3"/>
          <p:cNvPicPr>
            <a:picLocks noChangeAspect="1"/>
          </p:cNvPicPr>
          <p:nvPr/>
        </p:nvPicPr>
        <p:blipFill>
          <a:blip r:embed="rId3"/>
          <a:stretch>
            <a:fillRect/>
          </a:stretch>
        </p:blipFill>
        <p:spPr>
          <a:xfrm>
            <a:off x="171450" y="3031065"/>
            <a:ext cx="6504448" cy="2017357"/>
          </a:xfrm>
          <a:prstGeom prst="rect">
            <a:avLst/>
          </a:prstGeom>
        </p:spPr>
      </p:pic>
    </p:spTree>
    <p:extLst>
      <p:ext uri="{BB962C8B-B14F-4D97-AF65-F5344CB8AC3E}">
        <p14:creationId xmlns:p14="http://schemas.microsoft.com/office/powerpoint/2010/main" val="44861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6" y="609601"/>
            <a:ext cx="5076824" cy="2421464"/>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Real Life Examples</a:t>
            </a:r>
            <a:endParaRPr lang="en-US" dirty="0"/>
          </a:p>
        </p:txBody>
      </p:sp>
      <p:pic>
        <p:nvPicPr>
          <p:cNvPr id="3074" name="Picture 2" descr="Image result for predator dr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243" y="609601"/>
            <a:ext cx="3596232" cy="24214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631" y="3230563"/>
            <a:ext cx="5669844" cy="31892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85800" y="1553736"/>
            <a:ext cx="5943600" cy="4401205"/>
          </a:xfrm>
          <a:prstGeom prst="rect">
            <a:avLst/>
          </a:prstGeom>
        </p:spPr>
        <p:txBody>
          <a:bodyPr wrap="square">
            <a:spAutoFit/>
          </a:bodyPr>
          <a:lstStyle/>
          <a:p>
            <a:r>
              <a:rPr lang="en-US" sz="2800" dirty="0" smtClean="0">
                <a:solidFill>
                  <a:srgbClr val="444444"/>
                </a:solidFill>
                <a:latin typeface="Open Sans"/>
              </a:rPr>
              <a:t>Automation</a:t>
            </a:r>
          </a:p>
          <a:p>
            <a:pPr marL="914344" lvl="1" indent="-457200">
              <a:buFont typeface="Arial" panose="020B0604020202020204" pitchFamily="34" charset="0"/>
              <a:buChar char="•"/>
            </a:pPr>
            <a:r>
              <a:rPr lang="en-US" sz="2800" dirty="0" smtClean="0">
                <a:solidFill>
                  <a:srgbClr val="444444"/>
                </a:solidFill>
                <a:latin typeface="Open Sans"/>
              </a:rPr>
              <a:t>Routing</a:t>
            </a:r>
          </a:p>
          <a:p>
            <a:pPr marL="914344" lvl="1" indent="-457200">
              <a:buFont typeface="Arial" panose="020B0604020202020204" pitchFamily="34" charset="0"/>
              <a:buChar char="•"/>
            </a:pPr>
            <a:r>
              <a:rPr lang="en-US" sz="2800" dirty="0" smtClean="0">
                <a:solidFill>
                  <a:srgbClr val="444444"/>
                </a:solidFill>
                <a:latin typeface="Open Sans"/>
              </a:rPr>
              <a:t>Image Recognition</a:t>
            </a:r>
          </a:p>
          <a:p>
            <a:pPr marL="914344" lvl="1" indent="-457200">
              <a:buFont typeface="Arial" panose="020B0604020202020204" pitchFamily="34" charset="0"/>
              <a:buChar char="•"/>
            </a:pPr>
            <a:r>
              <a:rPr lang="en-US" sz="2800" dirty="0" smtClean="0">
                <a:solidFill>
                  <a:srgbClr val="444444"/>
                </a:solidFill>
                <a:latin typeface="Open Sans"/>
              </a:rPr>
              <a:t>Notifications</a:t>
            </a:r>
          </a:p>
          <a:p>
            <a:endParaRPr lang="en-US" sz="2800" dirty="0">
              <a:solidFill>
                <a:srgbClr val="444444"/>
              </a:solidFill>
              <a:latin typeface="Open Sans"/>
            </a:endParaRPr>
          </a:p>
          <a:p>
            <a:r>
              <a:rPr lang="en-US" sz="2800" dirty="0" smtClean="0">
                <a:solidFill>
                  <a:srgbClr val="444444"/>
                </a:solidFill>
                <a:latin typeface="Open Sans"/>
              </a:rPr>
              <a:t>Data Preprocessing</a:t>
            </a:r>
          </a:p>
          <a:p>
            <a:r>
              <a:rPr lang="en-US" sz="2800" dirty="0" smtClean="0">
                <a:solidFill>
                  <a:srgbClr val="444444"/>
                </a:solidFill>
                <a:latin typeface="Open Sans"/>
              </a:rPr>
              <a:t>Error Checking</a:t>
            </a:r>
          </a:p>
          <a:p>
            <a:pPr marL="457200" indent="-457200">
              <a:buFont typeface="Arial" panose="020B0604020202020204" pitchFamily="34" charset="0"/>
              <a:buChar char="•"/>
            </a:pPr>
            <a:endParaRPr lang="en-US" sz="2800" dirty="0" smtClean="0">
              <a:solidFill>
                <a:srgbClr val="444444"/>
              </a:solidFill>
              <a:latin typeface="Open Sans"/>
            </a:endParaRPr>
          </a:p>
          <a:p>
            <a:pPr marL="457200" indent="-457200">
              <a:buFont typeface="Arial" panose="020B0604020202020204" pitchFamily="34" charset="0"/>
              <a:buChar char="•"/>
            </a:pPr>
            <a:endParaRPr lang="en-US" sz="2800" dirty="0" smtClean="0">
              <a:solidFill>
                <a:srgbClr val="444444"/>
              </a:solidFill>
              <a:latin typeface="Open Sans"/>
            </a:endParaRPr>
          </a:p>
          <a:p>
            <a:endParaRPr lang="en-US" sz="2800" dirty="0"/>
          </a:p>
        </p:txBody>
      </p:sp>
    </p:spTree>
    <p:extLst>
      <p:ext uri="{BB962C8B-B14F-4D97-AF65-F5344CB8AC3E}">
        <p14:creationId xmlns:p14="http://schemas.microsoft.com/office/powerpoint/2010/main" val="194000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6" y="609601"/>
            <a:ext cx="5076824" cy="2421464"/>
          </a:xfrm>
          <a:prstGeom prst="rect">
            <a:avLst/>
          </a:prstGeom>
        </p:spPr>
        <p:txBody>
          <a:bodyPr>
            <a:norm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mtClean="0"/>
              <a:t>Sources</a:t>
            </a:r>
            <a:endParaRPr lang="en-US" dirty="0"/>
          </a:p>
        </p:txBody>
      </p:sp>
      <p:sp>
        <p:nvSpPr>
          <p:cNvPr id="5" name="Rectangle 4"/>
          <p:cNvSpPr/>
          <p:nvPr/>
        </p:nvSpPr>
        <p:spPr>
          <a:xfrm>
            <a:off x="704850" y="2595086"/>
            <a:ext cx="10191750"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555555"/>
                </a:solidFill>
                <a:latin typeface="verdana" panose="020B0604030504040204" pitchFamily="34" charset="0"/>
              </a:rPr>
              <a:t>DATA MINING FOR PREDICTING THE MILITARY CAREER </a:t>
            </a:r>
            <a:r>
              <a:rPr lang="en-US" dirty="0" err="1">
                <a:solidFill>
                  <a:srgbClr val="555555"/>
                </a:solidFill>
                <a:latin typeface="verdana" panose="020B0604030504040204" pitchFamily="34" charset="0"/>
              </a:rPr>
              <a:t>CHOICE.</a:t>
            </a:r>
            <a:r>
              <a:rPr lang="en-US" i="1" dirty="0" err="1">
                <a:solidFill>
                  <a:srgbClr val="555555"/>
                </a:solidFill>
                <a:latin typeface="verdana" panose="020B0604030504040204" pitchFamily="34" charset="0"/>
              </a:rPr>
              <a:t>Land</a:t>
            </a:r>
            <a:r>
              <a:rPr lang="en-US" i="1" dirty="0">
                <a:solidFill>
                  <a:srgbClr val="555555"/>
                </a:solidFill>
                <a:latin typeface="verdana" panose="020B0604030504040204" pitchFamily="34" charset="0"/>
              </a:rPr>
              <a:t> Forces Academy Review, 20</a:t>
            </a:r>
            <a:r>
              <a:rPr lang="en-US" dirty="0">
                <a:solidFill>
                  <a:srgbClr val="555555"/>
                </a:solidFill>
                <a:latin typeface="verdana" panose="020B0604030504040204" pitchFamily="34" charset="0"/>
              </a:rPr>
              <a:t>(3), 297-306. Retrieved from </a:t>
            </a:r>
            <a:r>
              <a:rPr lang="en-US" dirty="0">
                <a:solidFill>
                  <a:srgbClr val="555555"/>
                </a:solidFill>
                <a:latin typeface="verdana" panose="020B0604030504040204" pitchFamily="34" charset="0"/>
                <a:hlinkClick r:id="rId2"/>
              </a:rPr>
              <a:t>https://</a:t>
            </a:r>
            <a:r>
              <a:rPr lang="en-US" dirty="0" smtClean="0">
                <a:solidFill>
                  <a:srgbClr val="555555"/>
                </a:solidFill>
                <a:latin typeface="verdana" panose="020B0604030504040204" pitchFamily="34" charset="0"/>
                <a:hlinkClick r:id="rId2"/>
              </a:rPr>
              <a:t>search.proquest.com/docview/1768623456?accountid=14214</a:t>
            </a:r>
            <a:endParaRPr lang="en-US" dirty="0" smtClean="0">
              <a:solidFill>
                <a:srgbClr val="555555"/>
              </a:solidFill>
              <a:latin typeface="verdana" panose="020B0604030504040204" pitchFamily="34" charset="0"/>
            </a:endParaRPr>
          </a:p>
          <a:p>
            <a:pPr marL="285750" indent="-285750">
              <a:buFont typeface="Arial" panose="020B0604020202020204" pitchFamily="34" charset="0"/>
              <a:buChar char="•"/>
            </a:pPr>
            <a:r>
              <a:rPr lang="en-US" dirty="0">
                <a:hlinkClick r:id="rId3"/>
              </a:rPr>
              <a:t>https://</a:t>
            </a:r>
            <a:r>
              <a:rPr lang="en-US" dirty="0" smtClean="0">
                <a:hlinkClick r:id="rId3"/>
              </a:rPr>
              <a:t>www.independent.co.uk/news/world/asia/china-police-facial-recognition-technology-ai-jaywalkers-fines-text-wechat-weibo-cctv-a8279531.html</a:t>
            </a:r>
            <a:endParaRPr lang="en-US" dirty="0" smtClean="0"/>
          </a:p>
          <a:p>
            <a:pPr marL="285750" indent="-285750">
              <a:buFont typeface="Arial" panose="020B0604020202020204" pitchFamily="34" charset="0"/>
              <a:buChar char="•"/>
            </a:pPr>
            <a:r>
              <a:rPr lang="en-US" dirty="0">
                <a:hlinkClick r:id="rId4"/>
              </a:rPr>
              <a:t>https://</a:t>
            </a:r>
            <a:r>
              <a:rPr lang="en-US" dirty="0" smtClean="0">
                <a:hlinkClick r:id="rId4"/>
              </a:rPr>
              <a:t>blog.marketresearch.com/8-key-military-applications-for-artificial-intelligence-in-2018</a:t>
            </a:r>
            <a:endParaRPr lang="en-US" dirty="0" smtClean="0"/>
          </a:p>
          <a:p>
            <a:pPr marL="285750" indent="-285750">
              <a:buFont typeface="Arial" panose="020B0604020202020204" pitchFamily="34" charset="0"/>
              <a:buChar char="•"/>
            </a:pPr>
            <a:r>
              <a:rPr lang="en-US" dirty="0">
                <a:hlinkClick r:id="rId5"/>
              </a:rPr>
              <a:t>http://mil-embedded.com/articles/military-learning-speeds-decision-making-efficiency-warfighters</a:t>
            </a:r>
            <a:r>
              <a:rPr lang="en-US" dirty="0" smtClean="0">
                <a:hlinkClick r:id="rId5"/>
              </a:rPr>
              <a:t>/</a:t>
            </a:r>
            <a:endParaRPr lang="en-US" dirty="0" smtClean="0"/>
          </a:p>
          <a:p>
            <a:pPr marL="285750" indent="-285750">
              <a:buFont typeface="Arial" panose="020B0604020202020204" pitchFamily="34" charset="0"/>
              <a:buChar char="•"/>
            </a:pPr>
            <a:endParaRPr lang="en-US" dirty="0"/>
          </a:p>
          <a:p>
            <a:endParaRPr lang="en-US" dirty="0" smtClean="0">
              <a:solidFill>
                <a:srgbClr val="555555"/>
              </a:solidFill>
              <a:latin typeface="verdana" panose="020B0604030504040204" pitchFamily="34" charset="0"/>
            </a:endParaRPr>
          </a:p>
          <a:p>
            <a:endParaRPr lang="en-US" dirty="0"/>
          </a:p>
        </p:txBody>
      </p:sp>
    </p:spTree>
    <p:extLst>
      <p:ext uri="{BB962C8B-B14F-4D97-AF65-F5344CB8AC3E}">
        <p14:creationId xmlns:p14="http://schemas.microsoft.com/office/powerpoint/2010/main" val="2163302610"/>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Artificial-Intelligence-High-Technology-PowerPoint-Templates</Template>
  <TotalTime>42</TotalTime>
  <Words>149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6</vt:i4>
      </vt:variant>
    </vt:vector>
  </HeadingPairs>
  <TitlesOfParts>
    <vt:vector size="15" baseType="lpstr">
      <vt:lpstr>Arial</vt:lpstr>
      <vt:lpstr>Arial Unicode MS</vt:lpstr>
      <vt:lpstr>Open Sans</vt:lpstr>
      <vt:lpstr>verdana</vt:lpstr>
      <vt:lpstr>Cover and End Slide Master</vt:lpstr>
      <vt:lpstr>Contents Slide Master</vt:lpstr>
      <vt:lpstr>Section Break Slide Master</vt:lpstr>
      <vt:lpstr>1_Contents Slide Master</vt:lpstr>
      <vt:lpstr>1_Section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 M Latsa</dc:creator>
  <cp:lastModifiedBy>Graham M Latsa</cp:lastModifiedBy>
  <cp:revision>23</cp:revision>
  <dcterms:created xsi:type="dcterms:W3CDTF">2019-06-05T11:06:13Z</dcterms:created>
  <dcterms:modified xsi:type="dcterms:W3CDTF">2019-06-05T11:48:46Z</dcterms:modified>
</cp:coreProperties>
</file>