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9" r:id="rId4"/>
    <p:sldId id="260" r:id="rId5"/>
    <p:sldId id="261" r:id="rId6"/>
    <p:sldId id="262" r:id="rId8"/>
    <p:sldId id="263" r:id="rId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from 2020-07-02 11-12-49"/>
          <p:cNvPicPr>
            <a:picLocks noChangeAspect="1"/>
          </p:cNvPicPr>
          <p:nvPr/>
        </p:nvPicPr>
        <p:blipFill>
          <a:blip r:embed="rId1"/>
          <a:srcRect l="457"/>
          <a:stretch>
            <a:fillRect/>
          </a:stretch>
        </p:blipFill>
        <p:spPr>
          <a:xfrm>
            <a:off x="-26035" y="330200"/>
            <a:ext cx="12243435" cy="7646035"/>
          </a:xfrm>
          <a:prstGeom prst="rect">
            <a:avLst/>
          </a:prstGeom>
        </p:spPr>
      </p:pic>
      <p:sp>
        <p:nvSpPr>
          <p:cNvPr id="8" name="Text Box 7"/>
          <p:cNvSpPr txBox="1"/>
          <p:nvPr/>
        </p:nvSpPr>
        <p:spPr>
          <a:xfrm>
            <a:off x="1543685" y="2854325"/>
            <a:ext cx="9533890" cy="768350"/>
          </a:xfrm>
          <a:prstGeom prst="rect">
            <a:avLst/>
          </a:prstGeom>
          <a:noFill/>
        </p:spPr>
        <p:txBody>
          <a:bodyPr wrap="square" rtlCol="0">
            <a:spAutoFit/>
          </a:bodyPr>
          <a:p>
            <a:r>
              <a:rPr lang="en-US" altLang="en-US" sz="4400" b="1">
                <a:solidFill>
                  <a:schemeClr val="bg1"/>
                </a:solidFill>
                <a:latin typeface="Gubbi" panose="00000400000000000000" charset="0"/>
                <a:cs typeface="Gubbi" panose="00000400000000000000" charset="0"/>
              </a:rPr>
              <a:t>ALDEIA DA SERRA REAL ESTATE</a:t>
            </a:r>
            <a:endParaRPr lang="en-US" altLang="en-US" sz="4400" b="1">
              <a:solidFill>
                <a:schemeClr val="bg1"/>
              </a:solidFill>
              <a:latin typeface="Gubbi" panose="00000400000000000000" charset="0"/>
              <a:cs typeface="Gubbi" panose="00000400000000000000" charset="0"/>
            </a:endParaRPr>
          </a:p>
        </p:txBody>
      </p:sp>
      <p:cxnSp>
        <p:nvCxnSpPr>
          <p:cNvPr id="9" name="Straight Connector 8"/>
          <p:cNvCxnSpPr/>
          <p:nvPr/>
        </p:nvCxnSpPr>
        <p:spPr>
          <a:xfrm flipV="1">
            <a:off x="1450340" y="3439160"/>
            <a:ext cx="9405620" cy="52705"/>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1622425" y="3631565"/>
            <a:ext cx="9533890" cy="768350"/>
          </a:xfrm>
          <a:prstGeom prst="rect">
            <a:avLst/>
          </a:prstGeom>
          <a:noFill/>
        </p:spPr>
        <p:txBody>
          <a:bodyPr wrap="square" rtlCol="0">
            <a:spAutoFit/>
          </a:bodyPr>
          <a:p>
            <a:pPr algn="ctr"/>
            <a:r>
              <a:rPr lang="en-US" altLang="en-US" sz="4400" b="1">
                <a:solidFill>
                  <a:schemeClr val="bg1"/>
                </a:solidFill>
                <a:latin typeface="Gubbi" panose="00000400000000000000" charset="0"/>
                <a:cs typeface="Gubbi" panose="00000400000000000000" charset="0"/>
              </a:rPr>
              <a:t>scraping | etl | eda | ml | deploy</a:t>
            </a:r>
            <a:endParaRPr lang="en-US" altLang="en-US" sz="4400" b="1">
              <a:solidFill>
                <a:schemeClr val="bg1"/>
              </a:solidFill>
              <a:latin typeface="Gubbi" panose="00000400000000000000" charset="0"/>
              <a:cs typeface="Gubbi" panose="000004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vivareal"/>
          <p:cNvPicPr>
            <a:picLocks noChangeAspect="1"/>
          </p:cNvPicPr>
          <p:nvPr/>
        </p:nvPicPr>
        <p:blipFill>
          <a:blip r:embed="rId1"/>
          <a:stretch>
            <a:fillRect/>
          </a:stretch>
        </p:blipFill>
        <p:spPr>
          <a:xfrm>
            <a:off x="1066800" y="1383665"/>
            <a:ext cx="10058400" cy="4091305"/>
          </a:xfrm>
          <a:prstGeom prst="rect">
            <a:avLst/>
          </a:prstGeom>
        </p:spPr>
      </p:pic>
      <p:sp>
        <p:nvSpPr>
          <p:cNvPr id="5" name="Heptagon 4"/>
          <p:cNvSpPr/>
          <p:nvPr/>
        </p:nvSpPr>
        <p:spPr>
          <a:xfrm>
            <a:off x="4456430" y="3209290"/>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1</a:t>
            </a:r>
            <a:endParaRPr lang="en-US" altLang="en-US" sz="1200" b="1"/>
          </a:p>
        </p:txBody>
      </p:sp>
      <p:sp>
        <p:nvSpPr>
          <p:cNvPr id="6" name="Heptagon 5"/>
          <p:cNvSpPr/>
          <p:nvPr/>
        </p:nvSpPr>
        <p:spPr>
          <a:xfrm>
            <a:off x="4456430" y="3465195"/>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2</a:t>
            </a:r>
            <a:endParaRPr lang="en-US" altLang="en-US" sz="1200" b="1"/>
          </a:p>
        </p:txBody>
      </p:sp>
      <p:sp>
        <p:nvSpPr>
          <p:cNvPr id="7" name="Heptagon 6"/>
          <p:cNvSpPr/>
          <p:nvPr/>
        </p:nvSpPr>
        <p:spPr>
          <a:xfrm>
            <a:off x="4812030" y="3655695"/>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3</a:t>
            </a:r>
            <a:endParaRPr lang="en-US" altLang="en-US" sz="1200" b="1"/>
          </a:p>
        </p:txBody>
      </p:sp>
      <p:sp>
        <p:nvSpPr>
          <p:cNvPr id="8" name="Heptagon 7"/>
          <p:cNvSpPr/>
          <p:nvPr/>
        </p:nvSpPr>
        <p:spPr>
          <a:xfrm>
            <a:off x="5454015" y="3670300"/>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4</a:t>
            </a:r>
            <a:endParaRPr lang="en-US" altLang="en-US" sz="1200" b="1"/>
          </a:p>
        </p:txBody>
      </p:sp>
      <p:sp>
        <p:nvSpPr>
          <p:cNvPr id="9" name="Heptagon 8"/>
          <p:cNvSpPr/>
          <p:nvPr/>
        </p:nvSpPr>
        <p:spPr>
          <a:xfrm>
            <a:off x="6223635" y="3655695"/>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5</a:t>
            </a:r>
            <a:endParaRPr lang="en-US" altLang="en-US" sz="1200" b="1"/>
          </a:p>
        </p:txBody>
      </p:sp>
      <p:sp>
        <p:nvSpPr>
          <p:cNvPr id="10" name="Heptagon 9"/>
          <p:cNvSpPr/>
          <p:nvPr/>
        </p:nvSpPr>
        <p:spPr>
          <a:xfrm>
            <a:off x="6814185" y="3670300"/>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6</a:t>
            </a:r>
            <a:endParaRPr lang="en-US" altLang="en-US" sz="1200" b="1"/>
          </a:p>
        </p:txBody>
      </p:sp>
      <p:sp>
        <p:nvSpPr>
          <p:cNvPr id="11" name="Heptagon 10"/>
          <p:cNvSpPr/>
          <p:nvPr/>
        </p:nvSpPr>
        <p:spPr>
          <a:xfrm>
            <a:off x="4456430" y="4725035"/>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7</a:t>
            </a:r>
            <a:endParaRPr lang="en-US" altLang="en-US" sz="1200" b="1"/>
          </a:p>
        </p:txBody>
      </p:sp>
      <p:sp>
        <p:nvSpPr>
          <p:cNvPr id="12" name="Heptagon 11"/>
          <p:cNvSpPr/>
          <p:nvPr/>
        </p:nvSpPr>
        <p:spPr>
          <a:xfrm>
            <a:off x="2817495" y="3098800"/>
            <a:ext cx="267970" cy="255905"/>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200" b="1"/>
              <a:t>8</a:t>
            </a:r>
            <a:endParaRPr lang="en-US" altLang="en-US" sz="1200" b="1"/>
          </a:p>
        </p:txBody>
      </p:sp>
      <p:pic>
        <p:nvPicPr>
          <p:cNvPr id="14" name="Picture 13"/>
          <p:cNvPicPr>
            <a:picLocks noChangeAspect="1"/>
          </p:cNvPicPr>
          <p:nvPr/>
        </p:nvPicPr>
        <p:blipFill>
          <a:blip r:embed="rId2"/>
          <a:srcRect r="-18474"/>
          <a:stretch>
            <a:fillRect/>
          </a:stretch>
        </p:blipFill>
        <p:spPr>
          <a:xfrm>
            <a:off x="1066800" y="831215"/>
            <a:ext cx="11801475" cy="552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34440" y="118110"/>
            <a:ext cx="9723755" cy="66224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from 2020-07-06 10-59-09"/>
          <p:cNvPicPr>
            <a:picLocks noChangeAspect="1"/>
          </p:cNvPicPr>
          <p:nvPr/>
        </p:nvPicPr>
        <p:blipFill>
          <a:blip r:embed="rId1"/>
          <a:srcRect r="43931"/>
          <a:stretch>
            <a:fillRect/>
          </a:stretch>
        </p:blipFill>
        <p:spPr>
          <a:xfrm>
            <a:off x="1007110" y="158115"/>
            <a:ext cx="8627745" cy="3134995"/>
          </a:xfrm>
          <a:prstGeom prst="rect">
            <a:avLst/>
          </a:prstGeom>
        </p:spPr>
      </p:pic>
      <p:pic>
        <p:nvPicPr>
          <p:cNvPr id="5" name="Picture 4" descr="Screenshot from 2020-07-06 10-59-09"/>
          <p:cNvPicPr>
            <a:picLocks noChangeAspect="1"/>
          </p:cNvPicPr>
          <p:nvPr/>
        </p:nvPicPr>
        <p:blipFill>
          <a:blip r:embed="rId1"/>
          <a:srcRect l="55434"/>
          <a:stretch>
            <a:fillRect/>
          </a:stretch>
        </p:blipFill>
        <p:spPr>
          <a:xfrm>
            <a:off x="2331085" y="3446780"/>
            <a:ext cx="7089775" cy="3241040"/>
          </a:xfrm>
          <a:prstGeom prst="rect">
            <a:avLst/>
          </a:prstGeom>
        </p:spPr>
      </p:pic>
      <p:cxnSp>
        <p:nvCxnSpPr>
          <p:cNvPr id="6" name="Straight Connector 5"/>
          <p:cNvCxnSpPr/>
          <p:nvPr/>
        </p:nvCxnSpPr>
        <p:spPr>
          <a:xfrm>
            <a:off x="4468495" y="1362075"/>
            <a:ext cx="12890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5328920" y="1660525"/>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2810510" y="4695825"/>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4043045" y="4994275"/>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22470" y="4686300"/>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4944745" y="4686300"/>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4522470" y="4832350"/>
            <a:ext cx="51943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4670425" y="4986655"/>
            <a:ext cx="431800" cy="127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2994660" y="4689475"/>
            <a:ext cx="122809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2854960" y="4832350"/>
            <a:ext cx="135826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3003550" y="4994275"/>
            <a:ext cx="105854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4705350" y="4686300"/>
            <a:ext cx="24130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5603875" y="4603750"/>
            <a:ext cx="12192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5411470" y="4603750"/>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5626100" y="4759325"/>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5241925" y="4914900"/>
            <a:ext cx="58102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5725795" y="4603750"/>
            <a:ext cx="10033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24525" y="5057775"/>
            <a:ext cx="8890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5970270" y="4986655"/>
            <a:ext cx="58102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6358890" y="4832350"/>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6159500" y="4679950"/>
            <a:ext cx="18288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6340475" y="4683125"/>
            <a:ext cx="12192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6462395" y="4683125"/>
            <a:ext cx="10033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0" name="Straight Connector 29"/>
          <p:cNvCxnSpPr/>
          <p:nvPr/>
        </p:nvCxnSpPr>
        <p:spPr>
          <a:xfrm>
            <a:off x="6878320" y="4759325"/>
            <a:ext cx="47815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Straight Connector 30"/>
          <p:cNvCxnSpPr/>
          <p:nvPr/>
        </p:nvCxnSpPr>
        <p:spPr>
          <a:xfrm>
            <a:off x="6686550" y="4914900"/>
            <a:ext cx="52705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32" name="Straight Connector 31"/>
          <p:cNvCxnSpPr/>
          <p:nvPr/>
        </p:nvCxnSpPr>
        <p:spPr>
          <a:xfrm>
            <a:off x="7213600" y="4914900"/>
            <a:ext cx="10033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7705725" y="4686300"/>
            <a:ext cx="12192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7496175" y="4683125"/>
            <a:ext cx="23177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7832725" y="4686300"/>
            <a:ext cx="32385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7518400" y="4832350"/>
            <a:ext cx="65722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8064500" y="4965700"/>
            <a:ext cx="10033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8790305" y="4765675"/>
            <a:ext cx="12192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a:off x="8566150" y="4772025"/>
            <a:ext cx="23177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8902700" y="4765675"/>
            <a:ext cx="32385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8588375" y="4911725"/>
            <a:ext cx="657225"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2" name="Straight Connector 41"/>
          <p:cNvCxnSpPr/>
          <p:nvPr/>
        </p:nvCxnSpPr>
        <p:spPr>
          <a:xfrm>
            <a:off x="4606925" y="1362075"/>
            <a:ext cx="85725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p:cNvCxnSpPr/>
          <p:nvPr/>
        </p:nvCxnSpPr>
        <p:spPr>
          <a:xfrm>
            <a:off x="4445000" y="1508125"/>
            <a:ext cx="1000125"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a:off x="4968875" y="1654175"/>
            <a:ext cx="355600" cy="0"/>
          </a:xfrm>
          <a:prstGeom prst="line">
            <a:avLst/>
          </a:prstGeom>
          <a:ln w="28575">
            <a:solidFill>
              <a:srgbClr val="00B0F0"/>
            </a:solidFill>
          </a:ln>
        </p:spPr>
        <p:style>
          <a:lnRef idx="3">
            <a:schemeClr val="accent2"/>
          </a:lnRef>
          <a:fillRef idx="0">
            <a:schemeClr val="accent2"/>
          </a:fillRef>
          <a:effectRef idx="2">
            <a:schemeClr val="accent2"/>
          </a:effectRef>
          <a:fontRef idx="minor">
            <a:schemeClr val="tx1"/>
          </a:fontRef>
        </p:style>
      </p:cxnSp>
      <p:sp>
        <p:nvSpPr>
          <p:cNvPr id="45" name="Rounded Rectangle 44"/>
          <p:cNvSpPr/>
          <p:nvPr/>
        </p:nvSpPr>
        <p:spPr>
          <a:xfrm>
            <a:off x="5597525" y="1143000"/>
            <a:ext cx="4029075" cy="5905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7" name="Straight Connector 46"/>
          <p:cNvCxnSpPr/>
          <p:nvPr/>
        </p:nvCxnSpPr>
        <p:spPr>
          <a:xfrm>
            <a:off x="10126980" y="2822575"/>
            <a:ext cx="206375" cy="0"/>
          </a:xfrm>
          <a:prstGeom prst="line">
            <a:avLst/>
          </a:prstGeom>
          <a:ln w="63500">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48" name="Straight Connector 47"/>
          <p:cNvCxnSpPr/>
          <p:nvPr/>
        </p:nvCxnSpPr>
        <p:spPr>
          <a:xfrm>
            <a:off x="10139680" y="3140075"/>
            <a:ext cx="206375" cy="0"/>
          </a:xfrm>
          <a:prstGeom prst="line">
            <a:avLst/>
          </a:prstGeom>
          <a:ln w="63500">
            <a:solidFill>
              <a:srgbClr val="C00000"/>
            </a:solidFill>
          </a:ln>
        </p:spPr>
        <p:style>
          <a:lnRef idx="3">
            <a:schemeClr val="accent2"/>
          </a:lnRef>
          <a:fillRef idx="0">
            <a:schemeClr val="accent2"/>
          </a:fillRef>
          <a:effectRef idx="2">
            <a:schemeClr val="accent2"/>
          </a:effectRef>
          <a:fontRef idx="minor">
            <a:schemeClr val="tx1"/>
          </a:fontRef>
        </p:style>
      </p:cxnSp>
      <p:sp>
        <p:nvSpPr>
          <p:cNvPr id="49" name="Text Box 48"/>
          <p:cNvSpPr txBox="1"/>
          <p:nvPr/>
        </p:nvSpPr>
        <p:spPr>
          <a:xfrm>
            <a:off x="10358755" y="2613025"/>
            <a:ext cx="1009015" cy="368300"/>
          </a:xfrm>
          <a:prstGeom prst="rect">
            <a:avLst/>
          </a:prstGeom>
          <a:noFill/>
        </p:spPr>
        <p:txBody>
          <a:bodyPr wrap="none" rtlCol="0">
            <a:spAutoFit/>
          </a:bodyPr>
          <a:p>
            <a:r>
              <a:rPr lang="" altLang="en-US">
                <a:solidFill>
                  <a:srgbClr val="00B0F0"/>
                </a:solidFill>
              </a:rPr>
              <a:t>attribute</a:t>
            </a:r>
            <a:endParaRPr lang="" altLang="en-US">
              <a:solidFill>
                <a:srgbClr val="00B0F0"/>
              </a:solidFill>
            </a:endParaRPr>
          </a:p>
        </p:txBody>
      </p:sp>
      <p:sp>
        <p:nvSpPr>
          <p:cNvPr id="50" name="Text Box 49"/>
          <p:cNvSpPr txBox="1"/>
          <p:nvPr/>
        </p:nvSpPr>
        <p:spPr>
          <a:xfrm>
            <a:off x="10371455" y="2905125"/>
            <a:ext cx="589280" cy="368300"/>
          </a:xfrm>
          <a:prstGeom prst="rect">
            <a:avLst/>
          </a:prstGeom>
          <a:noFill/>
        </p:spPr>
        <p:txBody>
          <a:bodyPr wrap="none" rtlCol="0">
            <a:spAutoFit/>
          </a:bodyPr>
          <a:p>
            <a:r>
              <a:rPr lang="" altLang="en-US">
                <a:solidFill>
                  <a:srgbClr val="C00000"/>
                </a:solidFill>
              </a:rPr>
              <a:t>dust</a:t>
            </a:r>
            <a:endParaRPr lang="" altLang="en-US">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3500" y="2393315"/>
            <a:ext cx="11976100" cy="1978660"/>
          </a:xfrm>
          <a:prstGeom prst="rect">
            <a:avLst/>
          </a:prstGeom>
        </p:spPr>
      </p:pic>
      <p:sp>
        <p:nvSpPr>
          <p:cNvPr id="5" name="Rounded Rectangle 4"/>
          <p:cNvSpPr/>
          <p:nvPr/>
        </p:nvSpPr>
        <p:spPr>
          <a:xfrm>
            <a:off x="400050" y="2362200"/>
            <a:ext cx="3949700" cy="1993900"/>
          </a:xfrm>
          <a:prstGeom prst="roundRect">
            <a:avLst/>
          </a:prstGeom>
          <a:noFill/>
          <a:ln w="34925">
            <a:solidFill>
              <a:srgbClr val="FF1B1B"/>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4401185" y="2378075"/>
            <a:ext cx="3367405" cy="1993900"/>
          </a:xfrm>
          <a:prstGeom prst="roundRect">
            <a:avLst/>
          </a:prstGeom>
          <a:noFill/>
          <a:ln w="34925">
            <a:solidFill>
              <a:schemeClr val="accent4">
                <a:lumMod val="40000"/>
                <a:lumOff val="60000"/>
              </a:schemeClr>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857490" y="2362200"/>
            <a:ext cx="4182110" cy="1993900"/>
          </a:xfrm>
          <a:prstGeom prst="roundRect">
            <a:avLst/>
          </a:prstGeom>
          <a:noFill/>
          <a:ln w="34925">
            <a:solidFill>
              <a:schemeClr val="accent6">
                <a:lumMod val="60000"/>
                <a:lumOff val="40000"/>
              </a:schemeClr>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992630" y="1847215"/>
            <a:ext cx="765175" cy="306705"/>
          </a:xfrm>
          <a:prstGeom prst="rect">
            <a:avLst/>
          </a:prstGeom>
          <a:noFill/>
        </p:spPr>
        <p:txBody>
          <a:bodyPr wrap="none" rtlCol="0">
            <a:spAutoFit/>
          </a:bodyPr>
          <a:p>
            <a:r>
              <a:rPr lang="" altLang="en-US" sz="1400" b="1">
                <a:solidFill>
                  <a:srgbClr val="7030A0"/>
                </a:solidFill>
              </a:rPr>
              <a:t>Original</a:t>
            </a:r>
            <a:endParaRPr lang="" altLang="en-US" sz="1400" b="1">
              <a:solidFill>
                <a:srgbClr val="7030A0"/>
              </a:solidFill>
            </a:endParaRPr>
          </a:p>
        </p:txBody>
      </p:sp>
      <p:sp>
        <p:nvSpPr>
          <p:cNvPr id="9" name="Text Box 8"/>
          <p:cNvSpPr txBox="1"/>
          <p:nvPr/>
        </p:nvSpPr>
        <p:spPr>
          <a:xfrm>
            <a:off x="4989830" y="1752600"/>
            <a:ext cx="2132330" cy="521970"/>
          </a:xfrm>
          <a:prstGeom prst="rect">
            <a:avLst/>
          </a:prstGeom>
          <a:noFill/>
        </p:spPr>
        <p:txBody>
          <a:bodyPr wrap="none" rtlCol="0">
            <a:spAutoFit/>
          </a:bodyPr>
          <a:p>
            <a:pPr algn="ctr"/>
            <a:r>
              <a:rPr lang="" altLang="en-US" sz="1400" b="1">
                <a:solidFill>
                  <a:srgbClr val="7030A0"/>
                </a:solidFill>
              </a:rPr>
              <a:t>Temporay with separators</a:t>
            </a:r>
            <a:endParaRPr lang="" altLang="en-US" sz="1400" b="1">
              <a:solidFill>
                <a:srgbClr val="7030A0"/>
              </a:solidFill>
            </a:endParaRPr>
          </a:p>
          <a:p>
            <a:pPr algn="ctr"/>
            <a:r>
              <a:rPr lang="" altLang="en-US" sz="1400" b="1">
                <a:solidFill>
                  <a:srgbClr val="7030A0"/>
                </a:solidFill>
              </a:rPr>
              <a:t>“,” and “@”</a:t>
            </a:r>
            <a:endParaRPr lang="" altLang="en-US" sz="1400" b="1">
              <a:solidFill>
                <a:srgbClr val="7030A0"/>
              </a:solidFill>
            </a:endParaRPr>
          </a:p>
        </p:txBody>
      </p:sp>
      <p:sp>
        <p:nvSpPr>
          <p:cNvPr id="10" name="Text Box 9"/>
          <p:cNvSpPr txBox="1"/>
          <p:nvPr/>
        </p:nvSpPr>
        <p:spPr>
          <a:xfrm>
            <a:off x="9626283" y="1739900"/>
            <a:ext cx="644525" cy="306705"/>
          </a:xfrm>
          <a:prstGeom prst="rect">
            <a:avLst/>
          </a:prstGeom>
          <a:noFill/>
        </p:spPr>
        <p:txBody>
          <a:bodyPr wrap="none" rtlCol="0">
            <a:spAutoFit/>
          </a:bodyPr>
          <a:p>
            <a:pPr algn="ctr"/>
            <a:r>
              <a:rPr lang="" altLang="en-US" sz="1400" b="1">
                <a:solidFill>
                  <a:srgbClr val="7030A0"/>
                </a:solidFill>
              </a:rPr>
              <a:t>Result</a:t>
            </a:r>
            <a:endParaRPr lang="" altLang="en-US" sz="1400" b="1">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Linkedin post</a:t>
            </a:r>
            <a:endParaRPr lang="" altLang="en-US"/>
          </a:p>
        </p:txBody>
      </p:sp>
      <p:sp>
        <p:nvSpPr>
          <p:cNvPr id="3" name="Content Placeholder 2"/>
          <p:cNvSpPr>
            <a:spLocks noGrp="1"/>
          </p:cNvSpPr>
          <p:nvPr>
            <p:ph idx="1"/>
          </p:nvPr>
        </p:nvSpPr>
        <p:spPr>
          <a:xfrm>
            <a:off x="571500" y="1875155"/>
            <a:ext cx="6197600" cy="3805555"/>
          </a:xfrm>
        </p:spPr>
        <p:txBody>
          <a:bodyPr>
            <a:noAutofit/>
          </a:bodyPr>
          <a:p>
            <a:pPr marL="0" indent="0">
              <a:buNone/>
            </a:pPr>
            <a:r>
              <a:rPr lang="en-US" sz="1400"/>
              <a:t>This is my very first PYTHON project developed to exercise Python programming, WEB SCRAPING and MACHINE LEARNING skills that I've been developing in the last 18 months together with other tools.</a:t>
            </a:r>
            <a:endParaRPr lang="en-US" sz="1400"/>
          </a:p>
          <a:p>
            <a:pPr marL="0" indent="0">
              <a:buNone/>
            </a:pPr>
            <a:r>
              <a:rPr lang="en-US" sz="1400"/>
              <a:t>It's comprised of 5 sections mentioned (web scraping, data cleansing, exploratory data analysis, machine learning and deployment). The first two are already available.</a:t>
            </a:r>
            <a:endParaRPr lang="en-US" sz="1400"/>
          </a:p>
          <a:p>
            <a:pPr marL="0" indent="0">
              <a:buNone/>
            </a:pPr>
            <a:r>
              <a:rPr lang="en-US" sz="1400"/>
              <a:t>The ULTIMATE GOAL is to recommend price for new houses advertisements considering its attributes such as constructed area, condominium where it's located, number of bedrooms, number of bathrooms, number of en suites and number of car spaces.</a:t>
            </a:r>
            <a:endParaRPr lang="en-US" sz="1400"/>
          </a:p>
          <a:p>
            <a:pPr marL="0" indent="0">
              <a:buNone/>
            </a:pPr>
            <a:r>
              <a:rPr lang="en-US" sz="1400"/>
              <a:t>This is intended to be the first of a series of projects that will also include machine learning models for forecasting, classification, recommendation and so on.</a:t>
            </a:r>
            <a:endParaRPr lang="en-US" sz="1400"/>
          </a:p>
          <a:p>
            <a:pPr marL="0" indent="0">
              <a:buNone/>
            </a:pPr>
            <a:r>
              <a:rPr lang="en-US" sz="1400"/>
              <a:t>I'll also include at my GitHub address ( github.com/glaubercss ) information of my Business intelligence projects that are already developed, including ETL processes.</a:t>
            </a: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WPS Presentation</Application>
  <PresentationFormat>Widescreen</PresentationFormat>
  <Paragraphs>39</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Gubbi</vt:lpstr>
      <vt:lpstr>微软雅黑</vt:lpstr>
      <vt:lpstr>Arial Unicode MS</vt:lpstr>
      <vt:lpstr>Calibri Light</vt:lpstr>
      <vt:lpstr>Calibri</vt:lpstr>
      <vt:lpstr>Droid Sans Fallback</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ubuntu</dc:creator>
  <cp:lastModifiedBy>ubuntu</cp:lastModifiedBy>
  <cp:revision>9</cp:revision>
  <dcterms:created xsi:type="dcterms:W3CDTF">2020-07-06T18:12:19Z</dcterms:created>
  <dcterms:modified xsi:type="dcterms:W3CDTF">2020-07-06T18:12:19Z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