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70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60"/>
  </p:normalViewPr>
  <p:slideViewPr>
    <p:cSldViewPr>
      <p:cViewPr varScale="1">
        <p:scale>
          <a:sx n="69" d="100"/>
          <a:sy n="69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400800" cy="931912"/>
          </a:xfrm>
        </p:spPr>
        <p:txBody>
          <a:bodyPr/>
          <a:lstStyle/>
          <a:p>
            <a:r>
              <a:rPr lang="pt-BR" b="1" dirty="0"/>
              <a:t>Gerador de quadros de apresentação de dados em formato de Dashboards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512505"/>
            <a:ext cx="7912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dirty="0" smtClean="0"/>
              <a:t>Aluno: Glauber </a:t>
            </a:r>
            <a:r>
              <a:rPr lang="pt-BR" sz="2000" b="1" dirty="0" err="1" smtClean="0"/>
              <a:t>Matteis</a:t>
            </a:r>
            <a:r>
              <a:rPr lang="pt-BR" sz="2000" b="1" dirty="0" smtClean="0"/>
              <a:t> Gadelha</a:t>
            </a:r>
          </a:p>
          <a:p>
            <a:pPr algn="r"/>
            <a:r>
              <a:rPr lang="pt-BR" sz="2000" b="1" dirty="0" err="1" smtClean="0"/>
              <a:t>Orientador:</a:t>
            </a:r>
            <a:r>
              <a:rPr lang="pt-BR" sz="2000" dirty="0" err="1"/>
              <a:t>Prof</a:t>
            </a:r>
            <a:r>
              <a:rPr lang="pt-BR" sz="2000" dirty="0"/>
              <a:t>. Me. Claudio Roberto de Lima Martins</a:t>
            </a:r>
            <a:r>
              <a:rPr lang="pt-BR" sz="2000" b="1" dirty="0" smtClean="0"/>
              <a:t> </a:t>
            </a:r>
            <a:endParaRPr lang="pt-BR" sz="2000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509794" y="3429000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(</a:t>
            </a:r>
            <a:r>
              <a:rPr lang="pt-BR" sz="2800" dirty="0"/>
              <a:t>SOMMERVILLE, </a:t>
            </a:r>
            <a:r>
              <a:rPr lang="pt-BR" sz="2800" dirty="0" smtClean="0"/>
              <a:t>2013) Softwares que geram outros softwares a partir de especificações de alto nível;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(LUCRÉDIO, 2009</a:t>
            </a:r>
            <a:r>
              <a:rPr lang="pt-BR" sz="2800" dirty="0" smtClean="0"/>
              <a:t>) Traz redução de tempo, redução de possibilidade erro humano;</a:t>
            </a:r>
            <a:endParaRPr lang="pt-BR" sz="2800" b="1" dirty="0" smtClean="0"/>
          </a:p>
          <a:p>
            <a:pPr>
              <a:lnSpc>
                <a:spcPct val="150000"/>
              </a:lnSpc>
            </a:pPr>
            <a:r>
              <a:rPr lang="pt-BR" sz="2800" dirty="0"/>
              <a:t>(SYRIANI; LUHUNU; SAHRAOUI, 2018</a:t>
            </a:r>
            <a:r>
              <a:rPr lang="pt-BR" sz="2800" dirty="0" smtClean="0"/>
              <a:t>) </a:t>
            </a:r>
            <a:r>
              <a:rPr lang="pt-BR" sz="2800" dirty="0"/>
              <a:t>garantir que o usuário especifique o que espera de um programa e que um software gere automaticamente o programa sem nenhuma assistência do usuário 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Abordagem escolhida para geração do Dashboard</a:t>
            </a:r>
          </a:p>
          <a:p>
            <a:pPr>
              <a:lnSpc>
                <a:spcPct val="150000"/>
              </a:lnSpc>
            </a:pPr>
            <a:r>
              <a:rPr lang="pt-BR" sz="3200" b="1" dirty="0" smtClean="0"/>
              <a:t>Programação generativa baseada em gabaritos</a:t>
            </a:r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Programação Generativa Baseada em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Gabaritos consistem em partes parcialmente prontas do produto, com marcações que são substituídas por parâmetros fornecidos ao gerador, que faz a composição, gerando o produto final concluído (LUCRÉDIO, 2009).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aplicar a geração de código baseada em gabaritos, utilizamos </a:t>
            </a:r>
          </a:p>
          <a:p>
            <a:pPr marL="0" indent="0" algn="ctr">
              <a:buNone/>
            </a:pPr>
            <a:r>
              <a:rPr lang="pt-BR" sz="4000" dirty="0" smtClean="0"/>
              <a:t>MOTORES DE GABARITOS (TEMPLATE ENGINES)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5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52328"/>
          </a:xfrm>
        </p:spPr>
        <p:txBody>
          <a:bodyPr>
            <a:noAutofit/>
          </a:bodyPr>
          <a:lstStyle/>
          <a:p>
            <a:r>
              <a:rPr lang="pt-BR" sz="3200" dirty="0"/>
              <a:t>partes ou componentes de software que têm a função de combinar um ou mais gabaritos com um dado modelo de dados, gerando um ou mais artefatos de saída como resultado de seu processamento(WIKIPEDIA.ORG, 2020). </a:t>
            </a:r>
          </a:p>
        </p:txBody>
      </p:sp>
    </p:spTree>
    <p:extLst>
      <p:ext uri="{BB962C8B-B14F-4D97-AF65-F5344CB8AC3E}">
        <p14:creationId xmlns:p14="http://schemas.microsoft.com/office/powerpoint/2010/main" val="1865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448272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modelo de dados associado</a:t>
            </a:r>
          </a:p>
          <a:p>
            <a:r>
              <a:rPr lang="pt-BR" sz="2800" dirty="0" smtClean="0"/>
              <a:t>Um ou mais gabaritos fonte</a:t>
            </a:r>
          </a:p>
          <a:p>
            <a:r>
              <a:rPr lang="pt-BR" sz="2800" dirty="0" smtClean="0"/>
              <a:t>Um processador ou motor de gabaritos</a:t>
            </a:r>
          </a:p>
          <a:p>
            <a:r>
              <a:rPr lang="pt-BR" sz="2800" dirty="0" smtClean="0"/>
              <a:t>Documento final gerado(WIKIPEDIA.ORG</a:t>
            </a:r>
            <a:r>
              <a:rPr lang="pt-BR" sz="2800" dirty="0"/>
              <a:t>, 2020).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28800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Sistema de processamento de Gabaritos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8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grafico.nome</a:t>
            </a:r>
            <a:r>
              <a:rPr lang="pt-BR" sz="1600" b="1" dirty="0">
                <a:latin typeface="Consolas" panose="020B0609020204030204" pitchFamily="49" charset="0"/>
              </a:rPr>
              <a:t>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Gabarito ou Template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99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4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Várias linguagens de programação possuem motores de gabaritos desenvolvidos para facilitar a implementação de aplicações com padrão arquitetural MVC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Entre várias soluções Java, foram pesquisados: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Apache Velocity </a:t>
            </a:r>
          </a:p>
          <a:p>
            <a:pPr algn="just">
              <a:lnSpc>
                <a:spcPct val="150000"/>
              </a:lnSpc>
            </a:pPr>
            <a:r>
              <a:rPr lang="pt-BR" sz="4000" b="1" dirty="0" smtClean="0"/>
              <a:t>Apache Freemarker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5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Apache Freemarker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motor de gabaritos para </a:t>
            </a:r>
            <a:r>
              <a:rPr lang="pt-BR" dirty="0" smtClean="0"/>
              <a:t>Java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versão </a:t>
            </a:r>
            <a:r>
              <a:rPr lang="pt-BR" dirty="0"/>
              <a:t>inicial disponibilizada em 2000, desenvolvida por Benjamin Geer e Mike </a:t>
            </a:r>
            <a:r>
              <a:rPr lang="pt-BR" dirty="0" smtClean="0"/>
              <a:t>Bayer </a:t>
            </a:r>
            <a:r>
              <a:rPr lang="pt-BR" dirty="0"/>
              <a:t>(WIKIPEDIA.ORG, 2018</a:t>
            </a:r>
            <a:r>
              <a:rPr lang="pt-BR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linguagem especializada chamada FTL (Freemarker Template Language</a:t>
            </a:r>
            <a:r>
              <a:rPr lang="pt-BR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desenvolvido com a finalidade de desenvolvimento de páginas HTML em frameworks que adotassem o padrão arquitetural MVC (Modelo-Visão-Controle)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1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tecnológica trouxe acesso a um volume de dados massivo;</a:t>
            </a:r>
          </a:p>
          <a:p>
            <a:r>
              <a:rPr lang="pt-BR" dirty="0" smtClean="0"/>
              <a:t>Soluções de visualização de dados através de quadros gráficos facilitam o entendimento e a análise;</a:t>
            </a:r>
          </a:p>
          <a:p>
            <a:r>
              <a:rPr lang="pt-BR" dirty="0" smtClean="0"/>
              <a:t>Mesmo com a evolução das linguagens de programação é trabalhoso gerar esses gráficos;</a:t>
            </a:r>
          </a:p>
          <a:p>
            <a:r>
              <a:rPr lang="pt-BR" sz="2800" dirty="0" smtClean="0"/>
              <a:t>Motivação da pesquisa: </a:t>
            </a:r>
            <a:r>
              <a:rPr lang="pt-BR" sz="2800" b="1" dirty="0" smtClean="0"/>
              <a:t>Podem a engenharia de software baseada em reuso e a programação generativa ajudar a diminuir o esforço repetitivo de gerar esses quadros?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Freemarker Template 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Linguagem específica de marcação com diversas funcionalidades. Entre elas: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Blocos condicionais;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Estruturas de repetição;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Iteradores para coleções;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Operações Aritméticas / Operações com Strings;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Macros / Aninhamento de Gabaritos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075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Freemarker Template 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grafico.nome</a:t>
            </a:r>
            <a:r>
              <a:rPr lang="pt-BR" sz="1600" b="1" dirty="0">
                <a:latin typeface="Consolas" panose="020B0609020204030204" pitchFamily="49" charset="0"/>
              </a:rPr>
              <a:t>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721" y="170080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Conteúdo FTL</a:t>
            </a:r>
            <a:endParaRPr lang="pt-BR" sz="2400" b="1" dirty="0"/>
          </a:p>
        </p:txBody>
      </p:sp>
      <p:sp>
        <p:nvSpPr>
          <p:cNvPr id="4" name="Texto Explicativo 1 3"/>
          <p:cNvSpPr/>
          <p:nvPr/>
        </p:nvSpPr>
        <p:spPr>
          <a:xfrm>
            <a:off x="434721" y="2162473"/>
            <a:ext cx="1256959" cy="258415"/>
          </a:xfrm>
          <a:prstGeom prst="borderCallout1">
            <a:avLst>
              <a:gd name="adj1" fmla="val 109893"/>
              <a:gd name="adj2" fmla="val 51187"/>
              <a:gd name="adj3" fmla="val 219727"/>
              <a:gd name="adj4" fmla="val 44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7" name="Texto Explicativo 1 6"/>
          <p:cNvSpPr/>
          <p:nvPr/>
        </p:nvSpPr>
        <p:spPr>
          <a:xfrm>
            <a:off x="2627784" y="2291679"/>
            <a:ext cx="3168352" cy="330633"/>
          </a:xfrm>
          <a:prstGeom prst="borderCallout1">
            <a:avLst>
              <a:gd name="adj1" fmla="val 43892"/>
              <a:gd name="adj2" fmla="val 413"/>
              <a:gd name="adj3" fmla="val 116690"/>
              <a:gd name="adj4" fmla="val -278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Coleção (modelo de dados)</a:t>
            </a:r>
            <a:endParaRPr lang="pt-BR" dirty="0"/>
          </a:p>
        </p:txBody>
      </p:sp>
      <p:sp>
        <p:nvSpPr>
          <p:cNvPr id="8" name="Texto Explicativo 1 7"/>
          <p:cNvSpPr/>
          <p:nvPr/>
        </p:nvSpPr>
        <p:spPr>
          <a:xfrm>
            <a:off x="4327376" y="3234024"/>
            <a:ext cx="2520280" cy="21602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a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/>
              <a:t>Freemarker Template 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  <p:sp>
        <p:nvSpPr>
          <p:cNvPr id="3" name="Texto Explicativo 1 2"/>
          <p:cNvSpPr/>
          <p:nvPr/>
        </p:nvSpPr>
        <p:spPr>
          <a:xfrm>
            <a:off x="5344585" y="980728"/>
            <a:ext cx="3418865" cy="1094928"/>
          </a:xfrm>
          <a:prstGeom prst="borderCallout1">
            <a:avLst>
              <a:gd name="adj1" fmla="val 50211"/>
              <a:gd name="adj2" fmla="val -1529"/>
              <a:gd name="adj3" fmla="val 128405"/>
              <a:gd name="adj4" fmla="val -893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Processador de gabarito executa as iterações, gerando a &lt;</a:t>
            </a:r>
            <a:r>
              <a:rPr lang="pt-BR" sz="1600" dirty="0" err="1" smtClean="0"/>
              <a:t>div</a:t>
            </a:r>
            <a:r>
              <a:rPr lang="pt-BR" sz="1600" dirty="0" smtClean="0"/>
              <a:t>&gt; final com as substituições para todos os itens da coleção</a:t>
            </a:r>
            <a:endParaRPr lang="pt-BR" sz="1600" dirty="0"/>
          </a:p>
        </p:txBody>
      </p:sp>
      <p:cxnSp>
        <p:nvCxnSpPr>
          <p:cNvPr id="7" name="Conector reto 6"/>
          <p:cNvCxnSpPr>
            <a:stCxn id="3" idx="1"/>
          </p:cNvCxnSpPr>
          <p:nvPr/>
        </p:nvCxnSpPr>
        <p:spPr>
          <a:xfrm flipH="1">
            <a:off x="6948264" y="2075656"/>
            <a:ext cx="105754" cy="34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1"/>
          </p:cNvCxnSpPr>
          <p:nvPr/>
        </p:nvCxnSpPr>
        <p:spPr>
          <a:xfrm flipH="1">
            <a:off x="4355976" y="2075656"/>
            <a:ext cx="2698042" cy="100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</p:cNvCxnSpPr>
          <p:nvPr/>
        </p:nvCxnSpPr>
        <p:spPr>
          <a:xfrm flipH="1">
            <a:off x="2123728" y="2075656"/>
            <a:ext cx="493029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" idx="1"/>
          </p:cNvCxnSpPr>
          <p:nvPr/>
        </p:nvCxnSpPr>
        <p:spPr>
          <a:xfrm>
            <a:off x="7054018" y="2075656"/>
            <a:ext cx="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" idx="1"/>
          </p:cNvCxnSpPr>
          <p:nvPr/>
        </p:nvCxnSpPr>
        <p:spPr>
          <a:xfrm flipH="1">
            <a:off x="4588874" y="2075656"/>
            <a:ext cx="2465144" cy="264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1"/>
          </p:cNvCxnSpPr>
          <p:nvPr/>
        </p:nvCxnSpPr>
        <p:spPr>
          <a:xfrm flipH="1">
            <a:off x="1763688" y="2075656"/>
            <a:ext cx="5290330" cy="351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da Aplicação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Requisitos Funcionais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endParaRPr lang="pt-BR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512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2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da Aplicação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Requisitos não Funcionais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1"/>
            <a:ext cx="8712968" cy="53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GUI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35563" cy="53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Dashboard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4" y="1700808"/>
            <a:ext cx="7488832" cy="479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Modelo </a:t>
            </a:r>
            <a:r>
              <a:rPr lang="pt-BR" sz="3100" dirty="0"/>
              <a:t>Dataset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Objeto concreto para representação do Arquivo CSV para o DashGen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Uso da Apache Commons CSV para manipulação dos atributos e dados contidos no arquivo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Possui lógica de teste por força bruta para identificação dos atributos numéricos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9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Modelo </a:t>
            </a:r>
            <a:r>
              <a:rPr lang="pt-BR" sz="3100" dirty="0"/>
              <a:t>Dataset</a:t>
            </a:r>
            <a:endParaRPr lang="pt-BR" sz="31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4288" cy="530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Modelo </a:t>
            </a:r>
            <a:r>
              <a:rPr lang="pt-BR" sz="3100" dirty="0"/>
              <a:t>Dataset</a:t>
            </a:r>
            <a:endParaRPr lang="pt-BR" sz="31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4288" cy="530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Desenvolver aplicação em Java 8 SE que:</a:t>
            </a:r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tipos diversos de gráficos e associá-los aos atributos do arquivo;</a:t>
            </a:r>
          </a:p>
          <a:p>
            <a:pPr lvl="1"/>
            <a:r>
              <a:rPr lang="pt-BR" dirty="0" smtClean="0"/>
              <a:t>Aplicação permite seleção entre Gráfico Pizza, Linhas e Barras Horizontais</a:t>
            </a:r>
          </a:p>
          <a:p>
            <a:r>
              <a:rPr lang="pt-BR" sz="2800" dirty="0" smtClean="0"/>
              <a:t>Com base em um  gabarito estático e uma coleção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aplicação deve funcionar?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529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em artigos,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(KRUEGGER,1992) Reuso de software é o processo de se criar software a partir de software existente;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(SHIMABUKURO JUNIOR, 2006</a:t>
            </a:r>
            <a:r>
              <a:rPr lang="pt-BR" dirty="0" smtClean="0"/>
              <a:t>) Código fonte, diagramas, documentação e qualquer outro artefato pode e deve ser utilizado para acelerar o processo de desenvolvimento de novas soluções;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(SOMMERVILLE, 2013</a:t>
            </a:r>
            <a:r>
              <a:rPr lang="pt-BR" dirty="0" smtClean="0"/>
              <a:t>) O movimento de software livre tem impulsionado o reuso;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Redução do tempo de </a:t>
            </a:r>
            <a:r>
              <a:rPr lang="pt-BR" sz="3200" dirty="0" smtClean="0"/>
              <a:t>desenvolvimento;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Aumento </a:t>
            </a:r>
            <a:r>
              <a:rPr lang="pt-BR" sz="3200" dirty="0"/>
              <a:t>da </a:t>
            </a:r>
            <a:r>
              <a:rPr lang="pt-BR" sz="3200" dirty="0" smtClean="0"/>
              <a:t>confiança</a:t>
            </a:r>
            <a:endParaRPr lang="pt-BR" sz="3200" dirty="0"/>
          </a:p>
          <a:p>
            <a:pPr lvl="0">
              <a:lnSpc>
                <a:spcPct val="150000"/>
              </a:lnSpc>
            </a:pPr>
            <a:r>
              <a:rPr lang="pt-BR" sz="3200" dirty="0"/>
              <a:t>Melhor uso da </a:t>
            </a:r>
            <a:r>
              <a:rPr lang="pt-BR" sz="3200" dirty="0" smtClean="0"/>
              <a:t>mão-de-obra</a:t>
            </a:r>
            <a:endParaRPr lang="pt-BR" sz="3200" dirty="0"/>
          </a:p>
          <a:p>
            <a:pPr marL="0" indent="0" algn="just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/>
              <a:t>Ausência de ferramentas de </a:t>
            </a:r>
            <a:r>
              <a:rPr lang="pt-BR" sz="3600" dirty="0" smtClean="0"/>
              <a:t>suporte;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Síndrome do “não inventado </a:t>
            </a:r>
            <a:r>
              <a:rPr lang="pt-BR" sz="3600" dirty="0" smtClean="0"/>
              <a:t>aqui”;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Aumento do custo de </a:t>
            </a:r>
            <a:r>
              <a:rPr lang="pt-BR" sz="3600" dirty="0" smtClean="0"/>
              <a:t>manutenção.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5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Abordagens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Arquiteturais;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de Projeto;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Sistemas ERP;</a:t>
            </a:r>
          </a:p>
          <a:p>
            <a:pPr lvl="0">
              <a:lnSpc>
                <a:spcPct val="150000"/>
              </a:lnSpc>
            </a:pPr>
            <a:r>
              <a:rPr lang="pt-BR" sz="4000" b="1" dirty="0" smtClean="0"/>
              <a:t>Geradores de Programas;</a:t>
            </a:r>
            <a:endParaRPr lang="pt-BR" sz="3600" b="1" dirty="0" smtClean="0"/>
          </a:p>
          <a:p>
            <a:pPr lvl="0">
              <a:lnSpc>
                <a:spcPct val="150000"/>
              </a:lnSpc>
            </a:pP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7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331</TotalTime>
  <Words>1295</Words>
  <Application>Microsoft Office PowerPoint</Application>
  <PresentationFormat>Apresentação na tela (4:3)</PresentationFormat>
  <Paragraphs>143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Brilho</vt:lpstr>
      <vt:lpstr>Defesa tcc</vt:lpstr>
      <vt:lpstr>Introdução</vt:lpstr>
      <vt:lpstr>Objetivo do Trabalho</vt:lpstr>
      <vt:lpstr>Como a aplicação deve funcionar?</vt:lpstr>
      <vt:lpstr>Metodologia</vt:lpstr>
      <vt:lpstr>Fundamentação Teórica Reúso de Software</vt:lpstr>
      <vt:lpstr>Fundamentação Teórica Reúso de Software - Vantagens</vt:lpstr>
      <vt:lpstr>Fundamentação Teórica Reúso de Software - Desvantagens</vt:lpstr>
      <vt:lpstr>Fundamentação Teórica Reúso de Software - Abordagens</vt:lpstr>
      <vt:lpstr>Fundamentação Teórica Reúso de Software – Geradores de Programas</vt:lpstr>
      <vt:lpstr>Fundamentação Teórica Reúso de Software – Geradores de Programas</vt:lpstr>
      <vt:lpstr>Fundamentação Teórica Programação Generativa Baseada em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Apache Freemarker</vt:lpstr>
      <vt:lpstr>Fundamentação Teórica Freemarker Template Language</vt:lpstr>
      <vt:lpstr>Fundamentação Teórica Freemarker Template Language</vt:lpstr>
      <vt:lpstr>Fundamentação Teórica Freemarker Template Language</vt:lpstr>
      <vt:lpstr>Desenvolvimento da Aplicação Requisitos Funcionais</vt:lpstr>
      <vt:lpstr>Desenvolvimento da Aplicação Requisitos não Funcionais</vt:lpstr>
      <vt:lpstr>Desenvolvimento da Aplicação GUI</vt:lpstr>
      <vt:lpstr>Desenvolvimento da Aplicação Dashboard</vt:lpstr>
      <vt:lpstr>Desenvolvimento da Aplicação Modelo Dataset</vt:lpstr>
      <vt:lpstr>Desenvolvimento da Aplicação Modelo Dataset</vt:lpstr>
      <vt:lpstr>Desenvolvimento da Aplicação Modelo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 Matteis Gadelha</cp:lastModifiedBy>
  <cp:revision>78</cp:revision>
  <dcterms:created xsi:type="dcterms:W3CDTF">2020-02-25T21:18:48Z</dcterms:created>
  <dcterms:modified xsi:type="dcterms:W3CDTF">2020-02-26T18:51:01Z</dcterms:modified>
</cp:coreProperties>
</file>