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70" r:id="rId17"/>
    <p:sldId id="269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848600" cy="761256"/>
          </a:xfrm>
        </p:spPr>
        <p:txBody>
          <a:bodyPr/>
          <a:lstStyle/>
          <a:p>
            <a:r>
              <a:rPr lang="pt-BR" dirty="0" smtClean="0"/>
              <a:t>Defesa </a:t>
            </a:r>
            <a:r>
              <a:rPr lang="pt-BR" dirty="0" err="1" smtClean="0"/>
              <a:t>tcc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6400800" cy="931912"/>
          </a:xfrm>
        </p:spPr>
        <p:txBody>
          <a:bodyPr/>
          <a:lstStyle/>
          <a:p>
            <a:r>
              <a:rPr lang="pt-BR" b="1" dirty="0"/>
              <a:t>Gerador de quadros de apresentação de dados em formato de Dashboards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57766" y="5512505"/>
            <a:ext cx="791296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b="1" dirty="0" smtClean="0"/>
              <a:t>Aluno: Glauber </a:t>
            </a:r>
            <a:r>
              <a:rPr lang="pt-BR" sz="2000" b="1" dirty="0" err="1" smtClean="0"/>
              <a:t>Matteis</a:t>
            </a:r>
            <a:r>
              <a:rPr lang="pt-BR" sz="2000" b="1" dirty="0" smtClean="0"/>
              <a:t> Gadelha</a:t>
            </a:r>
          </a:p>
          <a:p>
            <a:pPr algn="r"/>
            <a:r>
              <a:rPr lang="pt-BR" sz="2000" b="1" dirty="0" err="1" smtClean="0"/>
              <a:t>Orientador:</a:t>
            </a:r>
            <a:r>
              <a:rPr lang="pt-BR" sz="2000" dirty="0" err="1"/>
              <a:t>Prof</a:t>
            </a:r>
            <a:r>
              <a:rPr lang="pt-BR" sz="2000" dirty="0"/>
              <a:t>. Me. Claudio Roberto de Lima Martins</a:t>
            </a:r>
            <a:r>
              <a:rPr lang="pt-BR" sz="2000" b="1" dirty="0" smtClean="0"/>
              <a:t> </a:t>
            </a:r>
            <a:endParaRPr lang="pt-BR" sz="2000" dirty="0"/>
          </a:p>
        </p:txBody>
      </p:sp>
      <p:pic>
        <p:nvPicPr>
          <p:cNvPr id="1026" name="Picture 2" descr="Resultado de imagem para logo ifpa campus be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10" y="980728"/>
            <a:ext cx="1834938" cy="22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509794" y="3429000"/>
            <a:ext cx="820891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TECNOLOGIA EM ANÁLISE E DESENVOLVIMENTO DE SISTEMAS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030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600" dirty="0" smtClean="0"/>
              <a:t>Reúso de Software – Geradores de Programas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(</a:t>
            </a:r>
            <a:r>
              <a:rPr lang="pt-BR" sz="2800" dirty="0"/>
              <a:t>SOMMERVILLE, </a:t>
            </a:r>
            <a:r>
              <a:rPr lang="pt-BR" sz="2800" dirty="0" smtClean="0"/>
              <a:t>2013) Softwares que geram outros softwares a partir de especificações de alto nível;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(LUCRÉDIO, 2009</a:t>
            </a:r>
            <a:r>
              <a:rPr lang="pt-BR" sz="2800" dirty="0" smtClean="0"/>
              <a:t>) Traz redução de tempo, redução de possibilidade erro humano;</a:t>
            </a:r>
            <a:endParaRPr lang="pt-BR" sz="2800" b="1" dirty="0" smtClean="0"/>
          </a:p>
          <a:p>
            <a:pPr>
              <a:lnSpc>
                <a:spcPct val="150000"/>
              </a:lnSpc>
            </a:pPr>
            <a:r>
              <a:rPr lang="pt-BR" sz="2800" dirty="0"/>
              <a:t>(SYRIANI; LUHUNU; SAHRAOUI, 2018</a:t>
            </a:r>
            <a:r>
              <a:rPr lang="pt-BR" sz="2800" dirty="0" smtClean="0"/>
              <a:t>) </a:t>
            </a:r>
            <a:r>
              <a:rPr lang="pt-BR" sz="2800" dirty="0"/>
              <a:t>garantir que o usuário especifique o que espera de um programa e que um software gere automaticamente o programa sem nenhuma assistência do usuário </a:t>
            </a: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600" dirty="0" smtClean="0"/>
              <a:t>Reúso de Software – Geradores de Programas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/>
              <a:t>Abordagem escolhida para geração do Dashboard</a:t>
            </a:r>
          </a:p>
          <a:p>
            <a:pPr>
              <a:lnSpc>
                <a:spcPct val="150000"/>
              </a:lnSpc>
            </a:pPr>
            <a:r>
              <a:rPr lang="pt-BR" sz="3200" b="1" dirty="0" smtClean="0"/>
              <a:t>Programação generativa baseada em gabaritos</a:t>
            </a:r>
            <a:endParaRPr lang="pt-BR" sz="28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6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Programação Generativa Baseada em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248472"/>
          </a:xfrm>
        </p:spPr>
        <p:txBody>
          <a:bodyPr>
            <a:normAutofit/>
          </a:bodyPr>
          <a:lstStyle/>
          <a:p>
            <a:r>
              <a:rPr lang="pt-BR" dirty="0"/>
              <a:t>Gabaritos consistem em partes parcialmente prontas do produto, com marcações que são substituídas por parâmetros fornecidos ao gerador, que faz a composição, gerando o produto final concluído (LUCRÉDIO, 2009).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Para aplicar a geração de código baseada em gabaritos, utilizamos </a:t>
            </a:r>
          </a:p>
          <a:p>
            <a:pPr marL="0" indent="0" algn="ctr">
              <a:buNone/>
            </a:pPr>
            <a:r>
              <a:rPr lang="pt-BR" sz="4000" dirty="0" smtClean="0"/>
              <a:t>MOTORES DE GABARITOS (TEMPLATE ENGINES)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5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952328"/>
          </a:xfrm>
        </p:spPr>
        <p:txBody>
          <a:bodyPr>
            <a:noAutofit/>
          </a:bodyPr>
          <a:lstStyle/>
          <a:p>
            <a:r>
              <a:rPr lang="pt-BR" sz="3200" dirty="0"/>
              <a:t>partes ou componentes de software que têm a função de combinar um ou mais gabaritos com um dado modelo de dados, gerando um ou mais artefatos de saída como resultado de seu processamento(WIKIPEDIA.ORG, 2020).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6584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2448272"/>
          </a:xfrm>
        </p:spPr>
        <p:txBody>
          <a:bodyPr>
            <a:noAutofit/>
          </a:bodyPr>
          <a:lstStyle/>
          <a:p>
            <a:r>
              <a:rPr lang="pt-BR" sz="2800" dirty="0" smtClean="0"/>
              <a:t>Um modelo de dados associado</a:t>
            </a:r>
          </a:p>
          <a:p>
            <a:r>
              <a:rPr lang="pt-BR" sz="2800" dirty="0" smtClean="0"/>
              <a:t>Um ou mais gabaritos fonte</a:t>
            </a:r>
          </a:p>
          <a:p>
            <a:r>
              <a:rPr lang="pt-BR" sz="2800" dirty="0" smtClean="0"/>
              <a:t>Um processador ou motor de gabaritos</a:t>
            </a:r>
          </a:p>
          <a:p>
            <a:r>
              <a:rPr lang="pt-BR" sz="2800" dirty="0" smtClean="0"/>
              <a:t>Documento final gerado(WIKIPEDIA.ORG</a:t>
            </a:r>
            <a:r>
              <a:rPr lang="pt-BR" sz="2800" dirty="0"/>
              <a:t>, 2020). 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1628800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Sistema de processamento de Gabaritos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481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622313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</a:rPr>
              <a:t>&lt;#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graficos</a:t>
            </a:r>
            <a:r>
              <a:rPr lang="pt-BR" sz="1600" b="1" dirty="0">
                <a:latin typeface="Consolas" panose="020B0609020204030204" pitchFamily="49" charset="0"/>
              </a:rPr>
              <a:t> as </a:t>
            </a:r>
            <a:r>
              <a:rPr lang="pt-BR" sz="1600" b="1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&gt;            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id="</a:t>
            </a:r>
            <a:r>
              <a:rPr lang="pt-BR" sz="1600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+1}</a:t>
            </a:r>
            <a:r>
              <a:rPr lang="pt-BR" sz="1600" dirty="0">
                <a:latin typeface="Consolas" panose="020B0609020204030204" pitchFamily="49" charset="0"/>
              </a:rPr>
              <a:t>"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='col-xs-12 col-md-12 col-lg-4</a:t>
            </a:r>
            <a:r>
              <a:rPr lang="pt-BR" sz="1600" dirty="0" smtClean="0">
                <a:latin typeface="Consolas" panose="020B0609020204030204" pitchFamily="49" charset="0"/>
              </a:rPr>
              <a:t>'&gt;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grafico.nome</a:t>
            </a:r>
            <a:r>
              <a:rPr lang="pt-BR" sz="1600" b="1" dirty="0">
                <a:latin typeface="Consolas" panose="020B0609020204030204" pitchFamily="49" charset="0"/>
              </a:rPr>
              <a:t>}</a:t>
            </a: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</a:t>
            </a:r>
            <a:r>
              <a:rPr lang="pt-BR" sz="1600" dirty="0" err="1">
                <a:latin typeface="Consolas" panose="020B0609020204030204" pitchFamily="49" charset="0"/>
              </a:rPr>
              <a:t>Selected</a:t>
            </a:r>
            <a:r>
              <a:rPr lang="pt-BR" sz="1600" dirty="0" smtClean="0">
                <a:latin typeface="Consolas" panose="020B0609020204030204" pitchFamily="49" charset="0"/>
              </a:rPr>
              <a:t>:&lt;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        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>
                <a:latin typeface="Consolas" panose="020B0609020204030204" pitchFamily="49" charset="0"/>
              </a:rPr>
              <a:t>a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href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javascript:grafico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</a:rPr>
              <a:t>+1}</a:t>
            </a:r>
            <a:r>
              <a:rPr lang="pt-BR" sz="1600" dirty="0" smtClean="0">
                <a:latin typeface="Consolas" panose="020B0609020204030204" pitchFamily="49" charset="0"/>
              </a:rPr>
              <a:t>.</a:t>
            </a:r>
            <a:r>
              <a:rPr lang="pt-BR" sz="1600" dirty="0" err="1">
                <a:latin typeface="Consolas" panose="020B0609020204030204" pitchFamily="49" charset="0"/>
              </a:rPr>
              <a:t>filterAll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r>
              <a:rPr lang="pt-BR" sz="1600" dirty="0" err="1">
                <a:latin typeface="Consolas" panose="020B0609020204030204" pitchFamily="49" charset="0"/>
              </a:rPr>
              <a:t>dc.redrawAll</a:t>
            </a:r>
            <a:r>
              <a:rPr lang="pt-BR" sz="1600" dirty="0">
                <a:latin typeface="Consolas" panose="020B0609020204030204" pitchFamily="49" charset="0"/>
              </a:rPr>
              <a:t>();" 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;"&gt;reset&lt;/a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clearfix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latin typeface="Consolas" panose="020B0609020204030204" pitchFamily="49" charset="0"/>
              </a:rPr>
              <a:t>&lt;/#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552" y="1700808"/>
            <a:ext cx="332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Gabarito ou Template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89940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Sexo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 smtClean="0">
                <a:latin typeface="Consolas" panose="020B0609020204030204" pitchFamily="49" charset="0"/>
              </a:rPr>
              <a:t>display:none</a:t>
            </a:r>
            <a:r>
              <a:rPr lang="pt-BR" sz="1400" dirty="0">
                <a:latin typeface="Consolas" panose="020B0609020204030204" pitchFamily="49" charset="0"/>
              </a:rPr>
              <a:t>;"&gt;reset&lt;/a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 err="1">
                <a:latin typeface="Consolas" panose="020B0609020204030204" pitchFamily="49" charset="0"/>
              </a:rPr>
              <a:t>Religiao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;"&gt;reset&lt;/a&gt;               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 err="1" smtClean="0">
                <a:latin typeface="Consolas" panose="020B0609020204030204" pitchFamily="49" charset="0"/>
              </a:rPr>
              <a:t>graficoN</a:t>
            </a:r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latin typeface="Consolas" panose="020B0609020204030204" pitchFamily="49" charset="0"/>
              </a:rPr>
              <a:t>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62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Saída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047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72816"/>
            <a:ext cx="432048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Várias linguagens de programação possuem motores de gabaritos desenvolvidos para facilitar a implementação de aplicações com padrão arquitetural MVC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Entre várias soluções Java, foram pesquisados: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Apache Velocity </a:t>
            </a:r>
          </a:p>
          <a:p>
            <a:pPr algn="just">
              <a:lnSpc>
                <a:spcPct val="150000"/>
              </a:lnSpc>
            </a:pPr>
            <a:r>
              <a:rPr lang="pt-BR" sz="4000" b="1" dirty="0" smtClean="0"/>
              <a:t>Apache Freemarker</a:t>
            </a:r>
            <a:endParaRPr lang="pt-BR" sz="40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5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Apache Freemarker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(KRUEGGER,1992) Reuso de software é o processo de se criar software a partir de software existente;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(SHIMABUKURO JUNIOR, 2006</a:t>
            </a:r>
            <a:r>
              <a:rPr lang="pt-BR" dirty="0" smtClean="0"/>
              <a:t>) Código fonte, diagramas, documentação e qualquer outro artefato pode e deve ser utilizado para acelerar o processo de desenvolvimento de novas soluções;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(SOMMERVILLE, 2013</a:t>
            </a:r>
            <a:r>
              <a:rPr lang="pt-BR" dirty="0" smtClean="0"/>
              <a:t>) O movimento de software livre tem impulsionado o reuso;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129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tecnológica trouxe acesso a um volume de dados massivo;</a:t>
            </a:r>
          </a:p>
          <a:p>
            <a:r>
              <a:rPr lang="pt-BR" dirty="0" smtClean="0"/>
              <a:t>Soluções de visualização de dados através de quadros gráficos facilitam o entendimento e a análise;</a:t>
            </a:r>
          </a:p>
          <a:p>
            <a:r>
              <a:rPr lang="pt-BR" dirty="0" smtClean="0"/>
              <a:t>Mesmo com a evolução das linguagens de programação é trabalhoso gerar esses gráficos;</a:t>
            </a:r>
          </a:p>
          <a:p>
            <a:r>
              <a:rPr lang="pt-BR" sz="2800" dirty="0" smtClean="0"/>
              <a:t>Motivação da pesquisa: </a:t>
            </a:r>
            <a:r>
              <a:rPr lang="pt-BR" sz="2800" b="1" dirty="0" smtClean="0"/>
              <a:t>Podem a engenharia de software baseada em reuso e a programação generativa ajudar a diminuir o esforço repetitivo de gerar esses quadros?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7423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Desenvolver aplicação em Java 8 SE que:</a:t>
            </a:r>
          </a:p>
          <a:p>
            <a:r>
              <a:rPr lang="pt-BR" sz="2800" dirty="0" smtClean="0"/>
              <a:t>Permita selecionar um arquivo CSV;</a:t>
            </a:r>
          </a:p>
          <a:p>
            <a:r>
              <a:rPr lang="pt-BR" sz="2800" dirty="0" smtClean="0"/>
              <a:t>Possibilite escolher entre tipos diversos de gráficos e associá-los aos atributos do arquivo;</a:t>
            </a:r>
          </a:p>
          <a:p>
            <a:pPr lvl="1"/>
            <a:r>
              <a:rPr lang="pt-BR" dirty="0" smtClean="0"/>
              <a:t>Aplicação permite seleção entre Gráfico Pizza, Linhas e Barras Horizontais</a:t>
            </a:r>
          </a:p>
          <a:p>
            <a:r>
              <a:rPr lang="pt-BR" sz="2800" dirty="0" smtClean="0"/>
              <a:t>Com base em um  gabarito estático e uma coleção de dependências, gere um Dashboard HTML5 que permita  aplicação de filtros dinâmicos para análise.</a:t>
            </a:r>
          </a:p>
        </p:txBody>
      </p:sp>
    </p:spTree>
    <p:extLst>
      <p:ext uri="{BB962C8B-B14F-4D97-AF65-F5344CB8AC3E}">
        <p14:creationId xmlns:p14="http://schemas.microsoft.com/office/powerpoint/2010/main" val="3796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 aplicação deve funcionar?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35292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 em artigos, teses e trabalhos científicos a respeito de reuso de software e geração de código fonte, além de bibliotecas gratuitas para geração de gráficos em páginas HTML5;</a:t>
            </a:r>
          </a:p>
          <a:p>
            <a:r>
              <a:rPr lang="pt-BR" dirty="0" smtClean="0"/>
              <a:t>Análise e modelagem do protótipo</a:t>
            </a:r>
          </a:p>
          <a:p>
            <a:r>
              <a:rPr lang="pt-BR" dirty="0" smtClean="0"/>
              <a:t>Desenvolvimento da aplicação e validação do Dashboard de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5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(KRUEGGER,1992) Reuso de software é o processo de se criar software a partir de software existente;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(SHIMABUKURO JUNIOR, 2006</a:t>
            </a:r>
            <a:r>
              <a:rPr lang="pt-BR" dirty="0" smtClean="0"/>
              <a:t>) Código fonte, diagramas, documentação e qualquer outro artefato pode e deve ser utilizado para acelerar o processo de desenvolvimento de novas soluções;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(SOMMERVILLE, 2013</a:t>
            </a:r>
            <a:r>
              <a:rPr lang="pt-BR" dirty="0" smtClean="0"/>
              <a:t>) O movimento de software livre tem impulsionado o reuso;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Redução do tempo de </a:t>
            </a:r>
            <a:r>
              <a:rPr lang="pt-BR" sz="3200" dirty="0" smtClean="0"/>
              <a:t>desenvolvimento;</a:t>
            </a:r>
          </a:p>
          <a:p>
            <a:pPr lvl="0">
              <a:lnSpc>
                <a:spcPct val="150000"/>
              </a:lnSpc>
            </a:pPr>
            <a:r>
              <a:rPr lang="pt-BR" sz="3200" dirty="0" smtClean="0"/>
              <a:t>Aumento </a:t>
            </a:r>
            <a:r>
              <a:rPr lang="pt-BR" sz="3200" dirty="0"/>
              <a:t>da </a:t>
            </a:r>
            <a:r>
              <a:rPr lang="pt-BR" sz="3200" dirty="0" smtClean="0"/>
              <a:t>confiança</a:t>
            </a:r>
            <a:endParaRPr lang="pt-BR" sz="3200" dirty="0"/>
          </a:p>
          <a:p>
            <a:pPr lvl="0">
              <a:lnSpc>
                <a:spcPct val="150000"/>
              </a:lnSpc>
            </a:pPr>
            <a:r>
              <a:rPr lang="pt-BR" sz="3200" dirty="0"/>
              <a:t>Melhor uso da </a:t>
            </a:r>
            <a:r>
              <a:rPr lang="pt-BR" sz="3200" dirty="0" smtClean="0"/>
              <a:t>mão-de-obra</a:t>
            </a:r>
            <a:endParaRPr lang="pt-BR" sz="3200" dirty="0"/>
          </a:p>
          <a:p>
            <a:pPr marL="0" indent="0" algn="just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9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600" dirty="0"/>
              <a:t>Ausência de ferramentas de </a:t>
            </a:r>
            <a:r>
              <a:rPr lang="pt-BR" sz="3600" dirty="0" smtClean="0"/>
              <a:t>suporte;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/>
              <a:t>Síndrome do “não inventado </a:t>
            </a:r>
            <a:r>
              <a:rPr lang="pt-BR" sz="3600" dirty="0" smtClean="0"/>
              <a:t>aqui”;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/>
              <a:t>Aumento do custo de </a:t>
            </a:r>
            <a:r>
              <a:rPr lang="pt-BR" sz="3600" dirty="0" smtClean="0"/>
              <a:t>manutenção.</a:t>
            </a: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5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Abordagens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Padrões Arquiteturais;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Padrões de Projeto;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Sistemas ERP;</a:t>
            </a:r>
          </a:p>
          <a:p>
            <a:pPr lvl="0">
              <a:lnSpc>
                <a:spcPct val="150000"/>
              </a:lnSpc>
            </a:pPr>
            <a:r>
              <a:rPr lang="pt-BR" sz="4000" b="1" dirty="0" smtClean="0"/>
              <a:t>Geradores de Programas;</a:t>
            </a:r>
            <a:endParaRPr lang="pt-BR" sz="3600" b="1" dirty="0" smtClean="0"/>
          </a:p>
          <a:p>
            <a:pPr lvl="0">
              <a:lnSpc>
                <a:spcPct val="150000"/>
              </a:lnSpc>
            </a:pP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74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215</TotalTime>
  <Words>922</Words>
  <Application>Microsoft Office PowerPoint</Application>
  <PresentationFormat>Apresentação na tela (4:3)</PresentationFormat>
  <Paragraphs>95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Brilho</vt:lpstr>
      <vt:lpstr>Defesa tcc</vt:lpstr>
      <vt:lpstr>Introdução</vt:lpstr>
      <vt:lpstr>Objetivo do Trabalho</vt:lpstr>
      <vt:lpstr>Como a aplicação deve funcionar?</vt:lpstr>
      <vt:lpstr>Metodologia</vt:lpstr>
      <vt:lpstr>Fundamentação Teórica Reúso de Software</vt:lpstr>
      <vt:lpstr>Fundamentação Teórica Reúso de Software - Vantagens</vt:lpstr>
      <vt:lpstr>Fundamentação Teórica Reúso de Software - Desvantagens</vt:lpstr>
      <vt:lpstr>Fundamentação Teórica Reúso de Software - Abordagens</vt:lpstr>
      <vt:lpstr>Fundamentação Teórica Reúso de Software – Geradores de Programas</vt:lpstr>
      <vt:lpstr>Fundamentação Teórica Reúso de Software – Geradores de Programas</vt:lpstr>
      <vt:lpstr>Fundamentação Teórica Programação Generativa Baseada em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Apache Freemarker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glaubergad</dc:creator>
  <cp:lastModifiedBy>Glauber Matteis Gadelha</cp:lastModifiedBy>
  <cp:revision>49</cp:revision>
  <dcterms:created xsi:type="dcterms:W3CDTF">2020-02-25T21:18:48Z</dcterms:created>
  <dcterms:modified xsi:type="dcterms:W3CDTF">2020-02-26T16:01:43Z</dcterms:modified>
</cp:coreProperties>
</file>