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8" r:id="rId16"/>
    <p:sldId id="270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4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1" autoAdjust="0"/>
    <p:restoredTop sz="94660"/>
  </p:normalViewPr>
  <p:slideViewPr>
    <p:cSldViewPr>
      <p:cViewPr varScale="1">
        <p:scale>
          <a:sx n="69" d="100"/>
          <a:sy n="69" d="100"/>
        </p:scale>
        <p:origin x="-13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848600" cy="761256"/>
          </a:xfrm>
        </p:spPr>
        <p:txBody>
          <a:bodyPr/>
          <a:lstStyle/>
          <a:p>
            <a:r>
              <a:rPr lang="pt-BR" dirty="0" smtClean="0"/>
              <a:t>Defesa </a:t>
            </a:r>
            <a:r>
              <a:rPr lang="pt-BR" dirty="0" err="1" smtClean="0"/>
              <a:t>tcc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1484784"/>
            <a:ext cx="6400800" cy="931912"/>
          </a:xfrm>
        </p:spPr>
        <p:txBody>
          <a:bodyPr/>
          <a:lstStyle/>
          <a:p>
            <a:r>
              <a:rPr lang="pt-BR" b="1" dirty="0"/>
              <a:t>Gerador de quadros de apresentação de dados em formato de Dashboards</a:t>
            </a:r>
            <a:endParaRPr lang="pt-B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57766" y="5512505"/>
            <a:ext cx="791296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b="1" dirty="0" smtClean="0"/>
              <a:t>Aluno: Glauber </a:t>
            </a:r>
            <a:r>
              <a:rPr lang="pt-BR" sz="2000" b="1" dirty="0" err="1" smtClean="0"/>
              <a:t>Matteis</a:t>
            </a:r>
            <a:r>
              <a:rPr lang="pt-BR" sz="2000" b="1" dirty="0" smtClean="0"/>
              <a:t> Gadelha</a:t>
            </a:r>
          </a:p>
          <a:p>
            <a:pPr algn="r"/>
            <a:r>
              <a:rPr lang="pt-BR" sz="2000" b="1" dirty="0" err="1" smtClean="0"/>
              <a:t>Orientador:</a:t>
            </a:r>
            <a:r>
              <a:rPr lang="pt-BR" sz="2000" dirty="0" err="1"/>
              <a:t>Prof</a:t>
            </a:r>
            <a:r>
              <a:rPr lang="pt-BR" sz="2000" dirty="0"/>
              <a:t>. Me. Claudio Roberto de Lima Martins</a:t>
            </a:r>
            <a:r>
              <a:rPr lang="pt-BR" sz="2000" b="1" dirty="0" smtClean="0"/>
              <a:t> </a:t>
            </a:r>
            <a:endParaRPr lang="pt-BR" sz="2000" dirty="0"/>
          </a:p>
        </p:txBody>
      </p:sp>
      <p:pic>
        <p:nvPicPr>
          <p:cNvPr id="1026" name="Picture 2" descr="Resultado de imagem para logo ifpa campus bel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510" y="980728"/>
            <a:ext cx="1834938" cy="229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509794" y="3429000"/>
            <a:ext cx="8208912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TECNOLOGIA EM ANÁLISE E DESENVOLVIMENTO DE SISTEMAS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030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600" dirty="0" smtClean="0"/>
              <a:t>Reúso de Software – Geradores de Programas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sz="2800" dirty="0" smtClean="0"/>
              <a:t>(</a:t>
            </a:r>
            <a:r>
              <a:rPr lang="pt-BR" sz="2800" dirty="0"/>
              <a:t>SOMMERVILLE, </a:t>
            </a:r>
            <a:r>
              <a:rPr lang="pt-BR" sz="2800" dirty="0" smtClean="0"/>
              <a:t>2013) Softwares que geram outros softwares a partir de especificações de alto nível;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(LUCRÉDIO, 2009</a:t>
            </a:r>
            <a:r>
              <a:rPr lang="pt-BR" sz="2800" dirty="0" smtClean="0"/>
              <a:t>) Traz redução de tempo, redução de possibilidade erro humano;</a:t>
            </a:r>
            <a:endParaRPr lang="pt-BR" sz="2800" b="1" dirty="0" smtClean="0"/>
          </a:p>
          <a:p>
            <a:pPr>
              <a:lnSpc>
                <a:spcPct val="150000"/>
              </a:lnSpc>
            </a:pPr>
            <a:r>
              <a:rPr lang="pt-BR" sz="2800" dirty="0"/>
              <a:t>(SYRIANI; LUHUNU; SAHRAOUI, 2018</a:t>
            </a:r>
            <a:r>
              <a:rPr lang="pt-BR" sz="2800" dirty="0" smtClean="0"/>
              <a:t>) </a:t>
            </a:r>
            <a:r>
              <a:rPr lang="pt-BR" sz="2800" dirty="0"/>
              <a:t>garantir que o usuário especifique o que espera de um programa e que um software gere automaticamente o programa sem nenhuma assistência do usuário </a:t>
            </a:r>
            <a:endParaRPr lang="pt-BR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600" dirty="0" smtClean="0"/>
              <a:t>Reúso de Software – Geradores de Programas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 smtClean="0"/>
              <a:t>Abordagem escolhida para geração do Dashboard</a:t>
            </a:r>
          </a:p>
          <a:p>
            <a:pPr>
              <a:lnSpc>
                <a:spcPct val="150000"/>
              </a:lnSpc>
            </a:pPr>
            <a:r>
              <a:rPr lang="pt-BR" sz="3200" b="1" dirty="0" smtClean="0"/>
              <a:t>Programação generativa baseada em gabaritos</a:t>
            </a:r>
            <a:endParaRPr lang="pt-BR" sz="2800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6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Programação Generativa Baseada em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248472"/>
          </a:xfrm>
        </p:spPr>
        <p:txBody>
          <a:bodyPr>
            <a:normAutofit/>
          </a:bodyPr>
          <a:lstStyle/>
          <a:p>
            <a:r>
              <a:rPr lang="pt-BR" dirty="0"/>
              <a:t>Gabaritos consistem em partes parcialmente prontas do produto, com marcações que são substituídas por parâmetros fornecidos ao gerador, que faz a composição, gerando o produto final concluído (LUCRÉDIO, 2009).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Para aplicar a geração de código baseada em gabaritos, utilizamos </a:t>
            </a:r>
          </a:p>
          <a:p>
            <a:pPr marL="0" indent="0" algn="ctr">
              <a:buNone/>
            </a:pPr>
            <a:r>
              <a:rPr lang="pt-BR" sz="4000" dirty="0" smtClean="0"/>
              <a:t>MOTORES DE GABARITOS (TEMPLATE ENGINES)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53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2952328"/>
          </a:xfrm>
        </p:spPr>
        <p:txBody>
          <a:bodyPr>
            <a:noAutofit/>
          </a:bodyPr>
          <a:lstStyle/>
          <a:p>
            <a:r>
              <a:rPr lang="pt-BR" sz="2800" dirty="0"/>
              <a:t>partes ou componentes de software que têm a função de combinar um ou mais gabaritos com um dado modelo de dados, gerando um ou mais artefatos de saída como resultado de seu processamento(WIKIPEDIA.ORG, 2020). </a:t>
            </a:r>
          </a:p>
        </p:txBody>
      </p:sp>
    </p:spTree>
    <p:extLst>
      <p:ext uri="{BB962C8B-B14F-4D97-AF65-F5344CB8AC3E}">
        <p14:creationId xmlns:p14="http://schemas.microsoft.com/office/powerpoint/2010/main" val="186584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2448272"/>
          </a:xfrm>
        </p:spPr>
        <p:txBody>
          <a:bodyPr>
            <a:noAutofit/>
          </a:bodyPr>
          <a:lstStyle/>
          <a:p>
            <a:r>
              <a:rPr lang="pt-BR" sz="2800" dirty="0" smtClean="0"/>
              <a:t>Um modelo de dados associado</a:t>
            </a:r>
          </a:p>
          <a:p>
            <a:r>
              <a:rPr lang="pt-BR" sz="2800" dirty="0" smtClean="0"/>
              <a:t>Um ou mais gabaritos fonte</a:t>
            </a:r>
          </a:p>
          <a:p>
            <a:r>
              <a:rPr lang="pt-BR" sz="2800" dirty="0" smtClean="0"/>
              <a:t>Um processador ou motor de gabaritos</a:t>
            </a:r>
          </a:p>
          <a:p>
            <a:r>
              <a:rPr lang="pt-BR" sz="2800" dirty="0" smtClean="0"/>
              <a:t>Documento final gerado(WIKIPEDIA.ORG</a:t>
            </a:r>
            <a:r>
              <a:rPr lang="pt-BR" sz="2800" dirty="0"/>
              <a:t>, 2020).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1628800"/>
            <a:ext cx="6702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Sistema de processamento de Gabaritos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481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2622313"/>
            <a:ext cx="8280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Consolas" panose="020B0609020204030204" pitchFamily="49" charset="0"/>
              </a:rPr>
              <a:t>&lt;#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graficos</a:t>
            </a:r>
            <a:r>
              <a:rPr lang="pt-BR" sz="1600" b="1" dirty="0">
                <a:latin typeface="Consolas" panose="020B0609020204030204" pitchFamily="49" charset="0"/>
              </a:rPr>
              <a:t> as </a:t>
            </a:r>
            <a:r>
              <a:rPr lang="pt-BR" sz="1600" b="1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&gt;            </a:t>
            </a:r>
            <a:endParaRPr lang="pt-BR" sz="1600" b="1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id="</a:t>
            </a:r>
            <a:r>
              <a:rPr lang="pt-BR" sz="1600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+1}</a:t>
            </a:r>
            <a:r>
              <a:rPr lang="pt-BR" sz="1600" dirty="0">
                <a:latin typeface="Consolas" panose="020B0609020204030204" pitchFamily="49" charset="0"/>
              </a:rPr>
              <a:t>"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='col-xs-12 col-md-12 col-lg-4</a:t>
            </a:r>
            <a:r>
              <a:rPr lang="pt-BR" sz="1600" dirty="0" smtClean="0">
                <a:latin typeface="Consolas" panose="020B0609020204030204" pitchFamily="49" charset="0"/>
              </a:rPr>
              <a:t>'&gt;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grafico.nome</a:t>
            </a:r>
            <a:r>
              <a:rPr lang="pt-BR" sz="1600" b="1" dirty="0">
                <a:latin typeface="Consolas" panose="020B0609020204030204" pitchFamily="49" charset="0"/>
              </a:rPr>
              <a:t>}</a:t>
            </a: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</a:t>
            </a:r>
            <a:r>
              <a:rPr lang="pt-BR" sz="1600" dirty="0" err="1">
                <a:latin typeface="Consolas" panose="020B0609020204030204" pitchFamily="49" charset="0"/>
              </a:rPr>
              <a:t>Selected</a:t>
            </a:r>
            <a:r>
              <a:rPr lang="pt-BR" sz="1600" dirty="0" smtClean="0">
                <a:latin typeface="Consolas" panose="020B0609020204030204" pitchFamily="49" charset="0"/>
              </a:rPr>
              <a:t>:&lt;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filter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        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>
                <a:latin typeface="Consolas" panose="020B0609020204030204" pitchFamily="49" charset="0"/>
              </a:rPr>
              <a:t>a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href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javascript:grafico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smtClean="0">
                <a:latin typeface="Consolas" panose="020B0609020204030204" pitchFamily="49" charset="0"/>
              </a:rPr>
              <a:t>+1}</a:t>
            </a:r>
            <a:r>
              <a:rPr lang="pt-BR" sz="1600" dirty="0" smtClean="0">
                <a:latin typeface="Consolas" panose="020B0609020204030204" pitchFamily="49" charset="0"/>
              </a:rPr>
              <a:t>.</a:t>
            </a:r>
            <a:r>
              <a:rPr lang="pt-BR" sz="1600" dirty="0" err="1">
                <a:latin typeface="Consolas" panose="020B0609020204030204" pitchFamily="49" charset="0"/>
              </a:rPr>
              <a:t>filterAll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  <a:r>
              <a:rPr lang="pt-BR" sz="1600" dirty="0" err="1">
                <a:latin typeface="Consolas" panose="020B0609020204030204" pitchFamily="49" charset="0"/>
              </a:rPr>
              <a:t>dc.redrawAll</a:t>
            </a:r>
            <a:r>
              <a:rPr lang="pt-BR" sz="1600" dirty="0">
                <a:latin typeface="Consolas" panose="020B0609020204030204" pitchFamily="49" charset="0"/>
              </a:rPr>
              <a:t>();" </a:t>
            </a:r>
            <a:r>
              <a:rPr lang="pt-BR" sz="1600" dirty="0" smtClean="0"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;"&gt;reset&lt;/a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clearfix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b="1" dirty="0" smtClean="0">
                <a:latin typeface="Consolas" panose="020B0609020204030204" pitchFamily="49" charset="0"/>
              </a:rPr>
              <a:t>&lt;/#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9552" y="1700808"/>
            <a:ext cx="332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Gabarito ou Template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89940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276286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Sexo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 smtClean="0">
                <a:latin typeface="Consolas" panose="020B0609020204030204" pitchFamily="49" charset="0"/>
              </a:rPr>
              <a:t>display:none</a:t>
            </a:r>
            <a:r>
              <a:rPr lang="pt-BR" sz="1400" dirty="0">
                <a:latin typeface="Consolas" panose="020B0609020204030204" pitchFamily="49" charset="0"/>
              </a:rPr>
              <a:t>;"&gt;reset&lt;/a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 err="1">
                <a:latin typeface="Consolas" panose="020B0609020204030204" pitchFamily="49" charset="0"/>
              </a:rPr>
              <a:t>Religiao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;"&gt;reset&lt;/a&gt;               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 err="1" smtClean="0">
                <a:latin typeface="Consolas" panose="020B0609020204030204" pitchFamily="49" charset="0"/>
              </a:rPr>
              <a:t>graficoN</a:t>
            </a:r>
            <a:r>
              <a:rPr lang="pt-BR" sz="1400" dirty="0">
                <a:latin typeface="Consolas" panose="020B0609020204030204" pitchFamily="49" charset="0"/>
              </a:rPr>
              <a:t>"</a:t>
            </a:r>
            <a:r>
              <a:rPr lang="pt-BR" sz="1400" dirty="0" smtClean="0">
                <a:latin typeface="Consolas" panose="020B0609020204030204" pitchFamily="49" charset="0"/>
              </a:rPr>
              <a:t>...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6288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Saída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047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72816"/>
            <a:ext cx="432048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6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Várias linguagens de programação possuem motores de gabaritos desenvolvidos para facilitar a implementação de aplicações com padrão arquitetural MVC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Entre várias soluções Java, foram pesquisados: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Apache Velocity </a:t>
            </a:r>
          </a:p>
          <a:p>
            <a:pPr algn="just">
              <a:lnSpc>
                <a:spcPct val="150000"/>
              </a:lnSpc>
            </a:pPr>
            <a:r>
              <a:rPr lang="pt-BR" sz="4000" b="1" dirty="0" smtClean="0"/>
              <a:t>Apache Freemarker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59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Apache Freemarker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motor de gabaritos para </a:t>
            </a:r>
            <a:r>
              <a:rPr lang="pt-BR" dirty="0" smtClean="0"/>
              <a:t>Java;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versão </a:t>
            </a:r>
            <a:r>
              <a:rPr lang="pt-BR" dirty="0"/>
              <a:t>inicial disponibilizada em 2000, desenvolvida por Benjamin Geer e Mike </a:t>
            </a:r>
            <a:r>
              <a:rPr lang="pt-BR" dirty="0" smtClean="0"/>
              <a:t>Bayer </a:t>
            </a:r>
            <a:r>
              <a:rPr lang="pt-BR" dirty="0"/>
              <a:t>(WIKIPEDIA.ORG, 2018</a:t>
            </a:r>
            <a:r>
              <a:rPr lang="pt-BR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linguagem especializada chamada FTL (Freemarker Template Language</a:t>
            </a:r>
            <a:r>
              <a:rPr lang="pt-BR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desenvolvido com a finalidade de desenvolvimento de páginas HTML em frameworks que adotassem o padrão arquitetural MVC (Modelo-Visão-Controle)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7129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Evolução tecnológica trouxe acesso a um volume de dados massivo;</a:t>
            </a:r>
          </a:p>
          <a:p>
            <a:r>
              <a:rPr lang="pt-BR" dirty="0" smtClean="0"/>
              <a:t>Soluções de visualização de dados através de quadros gráficos facilitam o entendimento e a análise;</a:t>
            </a:r>
          </a:p>
          <a:p>
            <a:r>
              <a:rPr lang="pt-BR" dirty="0" smtClean="0"/>
              <a:t>Mesmo com a evolução das linguagens de programação é trabalhoso gerar esses gráficos;</a:t>
            </a:r>
          </a:p>
          <a:p>
            <a:r>
              <a:rPr lang="pt-BR" sz="2800" dirty="0" smtClean="0"/>
              <a:t>Motivação da pesquisa: </a:t>
            </a:r>
            <a:r>
              <a:rPr lang="pt-BR" sz="2800" b="1" dirty="0" smtClean="0"/>
              <a:t>Usando engenharia de software baseada em reuso e a programação generativa é possível ajudar a diminuir o esforço repetitivo de gerar esses quadros?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74230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Freemarker Template Language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Linguagem específica de marcação com diversas funcionalidades. Entre elas: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Blocos condicionais;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Estruturas de repetição;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Iteradores para coleções;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Operações Aritméticas / Operações com Strings;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Macros / Aninhamento de Gabaritos</a:t>
            </a:r>
          </a:p>
        </p:txBody>
      </p:sp>
    </p:spTree>
    <p:extLst>
      <p:ext uri="{BB962C8B-B14F-4D97-AF65-F5344CB8AC3E}">
        <p14:creationId xmlns:p14="http://schemas.microsoft.com/office/powerpoint/2010/main" val="290753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Freemarker Template Language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2622313"/>
            <a:ext cx="8280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Consolas" panose="020B0609020204030204" pitchFamily="49" charset="0"/>
              </a:rPr>
              <a:t>&lt;#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graficos</a:t>
            </a:r>
            <a:r>
              <a:rPr lang="pt-BR" sz="1600" b="1" dirty="0">
                <a:latin typeface="Consolas" panose="020B0609020204030204" pitchFamily="49" charset="0"/>
              </a:rPr>
              <a:t> as </a:t>
            </a:r>
            <a:r>
              <a:rPr lang="pt-BR" sz="1600" b="1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&gt;            </a:t>
            </a:r>
            <a:endParaRPr lang="pt-BR" sz="1600" b="1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id="</a:t>
            </a:r>
            <a:r>
              <a:rPr lang="pt-BR" sz="1600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+1}</a:t>
            </a:r>
            <a:r>
              <a:rPr lang="pt-BR" sz="1600" dirty="0">
                <a:latin typeface="Consolas" panose="020B0609020204030204" pitchFamily="49" charset="0"/>
              </a:rPr>
              <a:t>"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='col-xs-12 col-md-12 col-lg-4</a:t>
            </a:r>
            <a:r>
              <a:rPr lang="pt-BR" sz="1600" dirty="0" smtClean="0">
                <a:latin typeface="Consolas" panose="020B0609020204030204" pitchFamily="49" charset="0"/>
              </a:rPr>
              <a:t>'&gt;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grafico.nome</a:t>
            </a:r>
            <a:r>
              <a:rPr lang="pt-BR" sz="1600" b="1" dirty="0">
                <a:latin typeface="Consolas" panose="020B0609020204030204" pitchFamily="49" charset="0"/>
              </a:rPr>
              <a:t>}</a:t>
            </a: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</a:t>
            </a:r>
            <a:r>
              <a:rPr lang="pt-BR" sz="1600" dirty="0" err="1">
                <a:latin typeface="Consolas" panose="020B0609020204030204" pitchFamily="49" charset="0"/>
              </a:rPr>
              <a:t>Selected</a:t>
            </a:r>
            <a:r>
              <a:rPr lang="pt-BR" sz="1600" dirty="0" smtClean="0">
                <a:latin typeface="Consolas" panose="020B0609020204030204" pitchFamily="49" charset="0"/>
              </a:rPr>
              <a:t>:&lt;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filter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        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>
                <a:latin typeface="Consolas" panose="020B0609020204030204" pitchFamily="49" charset="0"/>
              </a:rPr>
              <a:t>a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href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javascript:grafico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smtClean="0">
                <a:latin typeface="Consolas" panose="020B0609020204030204" pitchFamily="49" charset="0"/>
              </a:rPr>
              <a:t>+1}</a:t>
            </a:r>
            <a:r>
              <a:rPr lang="pt-BR" sz="1600" dirty="0" smtClean="0">
                <a:latin typeface="Consolas" panose="020B0609020204030204" pitchFamily="49" charset="0"/>
              </a:rPr>
              <a:t>.</a:t>
            </a:r>
            <a:r>
              <a:rPr lang="pt-BR" sz="1600" dirty="0" err="1">
                <a:latin typeface="Consolas" panose="020B0609020204030204" pitchFamily="49" charset="0"/>
              </a:rPr>
              <a:t>filterAll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  <a:r>
              <a:rPr lang="pt-BR" sz="1600" dirty="0" err="1">
                <a:latin typeface="Consolas" panose="020B0609020204030204" pitchFamily="49" charset="0"/>
              </a:rPr>
              <a:t>dc.redrawAll</a:t>
            </a:r>
            <a:r>
              <a:rPr lang="pt-BR" sz="1600" dirty="0">
                <a:latin typeface="Consolas" panose="020B0609020204030204" pitchFamily="49" charset="0"/>
              </a:rPr>
              <a:t>();" </a:t>
            </a:r>
            <a:r>
              <a:rPr lang="pt-BR" sz="1600" dirty="0" smtClean="0"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;"&gt;reset&lt;/a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clearfix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b="1" dirty="0" smtClean="0">
                <a:latin typeface="Consolas" panose="020B0609020204030204" pitchFamily="49" charset="0"/>
              </a:rPr>
              <a:t>&lt;/#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34721" y="1700808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Conteúdo FTL</a:t>
            </a:r>
            <a:endParaRPr lang="pt-BR" sz="2400" b="1" dirty="0"/>
          </a:p>
        </p:txBody>
      </p:sp>
      <p:sp>
        <p:nvSpPr>
          <p:cNvPr id="4" name="Texto Explicativo 1 3"/>
          <p:cNvSpPr/>
          <p:nvPr/>
        </p:nvSpPr>
        <p:spPr>
          <a:xfrm>
            <a:off x="434721" y="2162473"/>
            <a:ext cx="1256959" cy="258415"/>
          </a:xfrm>
          <a:prstGeom prst="borderCallout1">
            <a:avLst>
              <a:gd name="adj1" fmla="val 109893"/>
              <a:gd name="adj2" fmla="val 51187"/>
              <a:gd name="adj3" fmla="val 219727"/>
              <a:gd name="adj4" fmla="val 44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Iterador</a:t>
            </a:r>
            <a:endParaRPr lang="pt-BR" dirty="0"/>
          </a:p>
        </p:txBody>
      </p:sp>
      <p:sp>
        <p:nvSpPr>
          <p:cNvPr id="7" name="Texto Explicativo 1 6"/>
          <p:cNvSpPr/>
          <p:nvPr/>
        </p:nvSpPr>
        <p:spPr>
          <a:xfrm>
            <a:off x="2627784" y="2291679"/>
            <a:ext cx="3168352" cy="330633"/>
          </a:xfrm>
          <a:prstGeom prst="borderCallout1">
            <a:avLst>
              <a:gd name="adj1" fmla="val 43892"/>
              <a:gd name="adj2" fmla="val 413"/>
              <a:gd name="adj3" fmla="val 116690"/>
              <a:gd name="adj4" fmla="val -278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Coleção (modelo de dados)</a:t>
            </a:r>
            <a:endParaRPr lang="pt-BR" dirty="0"/>
          </a:p>
        </p:txBody>
      </p:sp>
      <p:sp>
        <p:nvSpPr>
          <p:cNvPr id="8" name="Texto Explicativo 1 7"/>
          <p:cNvSpPr/>
          <p:nvPr/>
        </p:nvSpPr>
        <p:spPr>
          <a:xfrm>
            <a:off x="4327376" y="3234024"/>
            <a:ext cx="2520280" cy="216024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Acesso a atributo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74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/>
              <a:t>Freemarker Template Language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276286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Sexo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 smtClean="0">
                <a:latin typeface="Consolas" panose="020B0609020204030204" pitchFamily="49" charset="0"/>
              </a:rPr>
              <a:t>display:none</a:t>
            </a:r>
            <a:r>
              <a:rPr lang="pt-BR" sz="1400" dirty="0">
                <a:latin typeface="Consolas" panose="020B0609020204030204" pitchFamily="49" charset="0"/>
              </a:rPr>
              <a:t>;"&gt;reset&lt;/a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 err="1">
                <a:latin typeface="Consolas" panose="020B0609020204030204" pitchFamily="49" charset="0"/>
              </a:rPr>
              <a:t>Religiao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;"&gt;reset&lt;/a&gt;               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 err="1" smtClean="0">
                <a:latin typeface="Consolas" panose="020B0609020204030204" pitchFamily="49" charset="0"/>
              </a:rPr>
              <a:t>graficoN</a:t>
            </a:r>
            <a:r>
              <a:rPr lang="pt-BR" sz="1400" dirty="0">
                <a:latin typeface="Consolas" panose="020B0609020204030204" pitchFamily="49" charset="0"/>
              </a:rPr>
              <a:t>"</a:t>
            </a:r>
            <a:r>
              <a:rPr lang="pt-BR" sz="1400" dirty="0" smtClean="0">
                <a:latin typeface="Consolas" panose="020B0609020204030204" pitchFamily="49" charset="0"/>
              </a:rPr>
              <a:t>...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6288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Saída</a:t>
            </a:r>
            <a:endParaRPr lang="pt-BR" b="1" dirty="0"/>
          </a:p>
        </p:txBody>
      </p:sp>
      <p:sp>
        <p:nvSpPr>
          <p:cNvPr id="3" name="Texto Explicativo 1 2"/>
          <p:cNvSpPr/>
          <p:nvPr/>
        </p:nvSpPr>
        <p:spPr>
          <a:xfrm>
            <a:off x="5344585" y="980728"/>
            <a:ext cx="3418865" cy="1094928"/>
          </a:xfrm>
          <a:prstGeom prst="borderCallout1">
            <a:avLst>
              <a:gd name="adj1" fmla="val 50211"/>
              <a:gd name="adj2" fmla="val -1529"/>
              <a:gd name="adj3" fmla="val 128405"/>
              <a:gd name="adj4" fmla="val -893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Processador de gabarito executa as iterações, gerando a &lt;</a:t>
            </a:r>
            <a:r>
              <a:rPr lang="pt-BR" sz="1600" dirty="0" err="1" smtClean="0"/>
              <a:t>div</a:t>
            </a:r>
            <a:r>
              <a:rPr lang="pt-BR" sz="1600" dirty="0" smtClean="0"/>
              <a:t>&gt; final com as substituições para todos os itens da coleção</a:t>
            </a:r>
            <a:endParaRPr lang="pt-BR" sz="1600" dirty="0"/>
          </a:p>
        </p:txBody>
      </p:sp>
      <p:cxnSp>
        <p:nvCxnSpPr>
          <p:cNvPr id="7" name="Conector reto 6"/>
          <p:cNvCxnSpPr>
            <a:stCxn id="3" idx="1"/>
          </p:cNvCxnSpPr>
          <p:nvPr/>
        </p:nvCxnSpPr>
        <p:spPr>
          <a:xfrm flipH="1">
            <a:off x="6948264" y="2075656"/>
            <a:ext cx="105754" cy="34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3" idx="1"/>
          </p:cNvCxnSpPr>
          <p:nvPr/>
        </p:nvCxnSpPr>
        <p:spPr>
          <a:xfrm flipH="1">
            <a:off x="4355976" y="2075656"/>
            <a:ext cx="2698042" cy="1000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3" idx="1"/>
          </p:cNvCxnSpPr>
          <p:nvPr/>
        </p:nvCxnSpPr>
        <p:spPr>
          <a:xfrm flipH="1">
            <a:off x="2123728" y="2075656"/>
            <a:ext cx="4930290" cy="2001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3" idx="1"/>
          </p:cNvCxnSpPr>
          <p:nvPr/>
        </p:nvCxnSpPr>
        <p:spPr>
          <a:xfrm>
            <a:off x="7054018" y="2075656"/>
            <a:ext cx="0" cy="2001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3" idx="1"/>
          </p:cNvCxnSpPr>
          <p:nvPr/>
        </p:nvCxnSpPr>
        <p:spPr>
          <a:xfrm flipH="1">
            <a:off x="4588874" y="2075656"/>
            <a:ext cx="2465144" cy="2649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3" idx="1"/>
          </p:cNvCxnSpPr>
          <p:nvPr/>
        </p:nvCxnSpPr>
        <p:spPr>
          <a:xfrm flipH="1">
            <a:off x="1763688" y="2075656"/>
            <a:ext cx="5290330" cy="3513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39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Desenvolvimento da Aplicação</a:t>
            </a:r>
            <a:br>
              <a:rPr lang="pt-BR" dirty="0" smtClean="0"/>
            </a:br>
            <a:r>
              <a:rPr lang="pt-BR" sz="3100" dirty="0" smtClean="0"/>
              <a:t>Requisitos Funcionais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27628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</a:t>
            </a:r>
            <a:endParaRPr lang="pt-BR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352928" cy="512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26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Desenvolvimento da Aplicação</a:t>
            </a:r>
            <a:br>
              <a:rPr lang="pt-BR" dirty="0" smtClean="0"/>
            </a:br>
            <a:r>
              <a:rPr lang="pt-BR" sz="3100" dirty="0" smtClean="0"/>
              <a:t>Requisitos não Funcionais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27628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</a:t>
            </a:r>
            <a:endParaRPr lang="pt-B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1"/>
            <a:ext cx="8712968" cy="53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62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GUI</a:t>
            </a:r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5935563" cy="534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9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/>
              <a:t>Dataset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3568" y="2132856"/>
            <a:ext cx="77768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Objeto concreto para representação do Arquivo CSV para o DashGen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Uso da Apache Commons CSV para manipulação dos atributos e dados contidos no arquivo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Possui lógica de teste por força bruta para identificação dos atributos numéricos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966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/>
              <a:t>Dataset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42704"/>
            <a:ext cx="6322318" cy="504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9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 smtClean="0"/>
              <a:t>Gerador</a:t>
            </a:r>
            <a:endParaRPr lang="pt-BR" sz="31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2132856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responsável </a:t>
            </a:r>
            <a:r>
              <a:rPr lang="pt-BR" sz="3200" dirty="0"/>
              <a:t>por operar o Motor de </a:t>
            </a:r>
            <a:r>
              <a:rPr lang="pt-BR" sz="3200" dirty="0" smtClean="0"/>
              <a:t>Gabaritos Apache </a:t>
            </a:r>
            <a:r>
              <a:rPr lang="pt-BR" sz="3200" dirty="0"/>
              <a:t>Freemarker. </a:t>
            </a: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Deve </a:t>
            </a:r>
            <a:r>
              <a:rPr lang="pt-BR" sz="3200" dirty="0"/>
              <a:t>receber como parâmetro de construtor o </a:t>
            </a:r>
            <a:r>
              <a:rPr lang="pt-BR" sz="3200" dirty="0" smtClean="0"/>
              <a:t>objeto Dashboard </a:t>
            </a:r>
            <a:r>
              <a:rPr lang="pt-BR" sz="3200" dirty="0"/>
              <a:t>e o descritor File do diretório de destino especificado pelo </a:t>
            </a:r>
            <a:r>
              <a:rPr lang="pt-BR" sz="3200" dirty="0" smtClean="0"/>
              <a:t>usuário.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3938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Gerador</a:t>
            </a:r>
            <a:endParaRPr lang="pt-BR" sz="3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41" y="1765711"/>
            <a:ext cx="86582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5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Desenvolver aplicação em Java 8 SE que:</a:t>
            </a:r>
          </a:p>
          <a:p>
            <a:r>
              <a:rPr lang="pt-BR" sz="2800" dirty="0" smtClean="0"/>
              <a:t>Permita selecionar um arquivo CSV;</a:t>
            </a:r>
          </a:p>
          <a:p>
            <a:r>
              <a:rPr lang="pt-BR" sz="2800" dirty="0" smtClean="0"/>
              <a:t>Possibilite escolher entre tipos diversos de gráficos e associá-los aos atributos do arquivo;</a:t>
            </a:r>
          </a:p>
          <a:p>
            <a:pPr lvl="1"/>
            <a:r>
              <a:rPr lang="pt-BR" dirty="0" smtClean="0"/>
              <a:t>Aplicação permite seleção entre Gráfico Pizza, Linhas e Barras Horizontais</a:t>
            </a:r>
          </a:p>
          <a:p>
            <a:r>
              <a:rPr lang="pt-BR" sz="2800" dirty="0" smtClean="0"/>
              <a:t>Com base em um  gabarito estático e uma coleção de dependências, gere um Dashboard HTML5 que permita  aplicação de filtros dinâmicos para análise.</a:t>
            </a:r>
          </a:p>
        </p:txBody>
      </p:sp>
    </p:spTree>
    <p:extLst>
      <p:ext uri="{BB962C8B-B14F-4D97-AF65-F5344CB8AC3E}">
        <p14:creationId xmlns:p14="http://schemas.microsoft.com/office/powerpoint/2010/main" val="379648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Gabarito FTL</a:t>
            </a:r>
            <a:endParaRPr lang="pt-BR" sz="31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2132856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Arquivo “modelo” de como deve ficar o artefato final.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Texto fixo entremeado pelas marcações FTL.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1952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Gabarito FTL – Partes mais importantes</a:t>
            </a:r>
            <a:endParaRPr lang="pt-BR" sz="3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15320" cy="325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48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Gabarito FTL – Partes mais importantes</a:t>
            </a:r>
            <a:endParaRPr lang="pt-BR" sz="3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1532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229200"/>
            <a:ext cx="8789942" cy="99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4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Gabarito FTL – Partes mais importantes</a:t>
            </a:r>
            <a:endParaRPr lang="pt-BR" sz="3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45357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Gabarito FTL – Partes mais importantes</a:t>
            </a:r>
            <a:endParaRPr lang="pt-BR" sz="31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060848"/>
            <a:ext cx="81915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1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DashGen – Demonstração para Validação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pt-BR" sz="2800" dirty="0"/>
              <a:t>Arquivo CSV: “c:\</a:t>
            </a:r>
            <a:r>
              <a:rPr lang="pt-BR" sz="2800" dirty="0" err="1"/>
              <a:t>tccrepo</a:t>
            </a:r>
            <a:r>
              <a:rPr lang="pt-BR" sz="2800" dirty="0"/>
              <a:t>\</a:t>
            </a:r>
            <a:r>
              <a:rPr lang="pt-BR" sz="2800" dirty="0" err="1"/>
              <a:t>support</a:t>
            </a:r>
            <a:r>
              <a:rPr lang="pt-BR" sz="2800" dirty="0"/>
              <a:t>\teste_salario.csv”.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pt-BR" sz="2800" dirty="0"/>
              <a:t>Pasta de destino: ”%USERPROFILE%\desktop\dashboard”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pt-BR" sz="2800" dirty="0"/>
              <a:t>Título do dashboard: “Renda Bruta Brasil”.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pt-BR" sz="2800" dirty="0"/>
              <a:t>Um gráfico tipo pizza com o atributo de dimensão SEXO - Redução por Contagem – Rótulo: “Sexo dos Entrevistados</a:t>
            </a:r>
            <a:r>
              <a:rPr lang="pt-BR" sz="2800" dirty="0" smtClean="0"/>
              <a:t>”.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197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DashGen – Demonstração para Validação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/>
              <a:t>Um gráfico tipo linha com o atributo de dimensão IDADE – Redução por Contagem – Rótulo: “Idade dos Entrevistados”.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/>
              <a:t>Um gráfico tipo barras horizontais com o atributo de dimensão REGIAO – Redução por Contagem – Rótulo: “Região”.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/>
              <a:t>Um gráfico tipo barras horizontais com o atributo de dimensão SEXO – Redução por Somatória – Atributo de medição SALARIO – Rótulo: “Renda Bruta X Sexo”.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416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DashGen – Demonstração para Validação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/>
              <a:t>Um gráfico tipo barras horizontais com o atributo de dimensão IDADE – Redução por Somatória – Atributo de medição SALARIO – Rótulo: “Renda Bruta X Idade”.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/>
              <a:t>Um gráfico tipo barras horizontais com o atributo de dimensão REGIAO – Redução por Somatória – Atributo de medição SALARIO – Rótulo: “Renda Bruta X Região”.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5238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DashGen – Demonstração para Validação</a:t>
            </a:r>
            <a:endParaRPr lang="pt-BR" sz="3100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45170" y="1529292"/>
            <a:ext cx="6124962" cy="499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DashGen – Considerações Finais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Aplicativo se provou eficaz para gerar </a:t>
            </a:r>
            <a:r>
              <a:rPr lang="pt-BR" sz="2800" dirty="0" err="1" smtClean="0"/>
              <a:t>paineis</a:t>
            </a:r>
            <a:r>
              <a:rPr lang="pt-BR" sz="2800" dirty="0" smtClean="0"/>
              <a:t> gráficos.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Traz uma noção clara de aplicação usando motor Apache Freemarker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Com algumas adaptações pode atender outros domínios e contextos.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DC.js é uma ferramenta poderosa para gerar visualizações de dados.</a:t>
            </a:r>
          </a:p>
          <a:p>
            <a:pPr lvl="0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678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 aplicação deve funcionar?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835292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DashGen – Considerações Finais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Aplicativo se provou eficaz para gerar </a:t>
            </a:r>
            <a:r>
              <a:rPr lang="pt-BR" sz="2800" dirty="0" err="1" smtClean="0"/>
              <a:t>paineis</a:t>
            </a:r>
            <a:r>
              <a:rPr lang="pt-BR" sz="2800" dirty="0" smtClean="0"/>
              <a:t> gráficos.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Traz uma noção clara de aplicação usando motor Apache Freemarker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Com algumas adaptações pode atender outros domínios e contextos.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DC.js é uma ferramenta poderosa para gerar visualizações de dados.</a:t>
            </a:r>
          </a:p>
          <a:p>
            <a:pPr lvl="0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695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DashGen – Trabalhos Futuros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lphaLcParenR"/>
            </a:pPr>
            <a:r>
              <a:rPr lang="pt-BR" sz="2400" dirty="0"/>
              <a:t>Refatoração do código fonte, para otimização das relações entre as classes, melhorando o desempenho da aplicação;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sz="2400" dirty="0"/>
              <a:t>Transformação do mecanismo de composição em uma biblioteca reutilizável em outros contextos além da geração de </a:t>
            </a:r>
            <a:r>
              <a:rPr lang="pt-BR" sz="2400" i="1" dirty="0"/>
              <a:t>dashboards</a:t>
            </a:r>
            <a:r>
              <a:rPr lang="pt-BR" sz="2400" dirty="0"/>
              <a:t>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sz="2400" dirty="0"/>
              <a:t>Usando o DashGen como base, criar um artefato nos padrões do projeto Maven, a fim de disponibilizá-lo para a comunidade usuária de software livre, da mesma forma que as bibliotecas utilizadas neste projeto;</a:t>
            </a:r>
          </a:p>
          <a:p>
            <a:pPr marL="514350" lvl="0" indent="-514350">
              <a:buFont typeface="+mj-lt"/>
              <a:buAutoNum type="alphaLcParenR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516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DashGen – Trabalhos Futuros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lphaLcParenR" startAt="4"/>
            </a:pPr>
            <a:r>
              <a:rPr lang="pt-BR" sz="2400" dirty="0" smtClean="0"/>
              <a:t>Aprimoramento do projeto, embarcando inteligência artificial capaz de analisar os dados constantes no arquivo CSV a fim de propor quais seriam as melhores representações gráficas para cada tipo de dado identificado;</a:t>
            </a:r>
          </a:p>
          <a:p>
            <a:pPr marL="457200" lvl="0" indent="-457200">
              <a:buFont typeface="+mj-lt"/>
              <a:buAutoNum type="alphaLcParenR" startAt="4"/>
            </a:pPr>
            <a:r>
              <a:rPr lang="pt-BR" sz="2400" dirty="0" smtClean="0"/>
              <a:t>Permitir maior personalização do Dashboard, como seleção de cores e modelos de tela pré-definidos;</a:t>
            </a:r>
          </a:p>
          <a:p>
            <a:pPr marL="457200" lvl="0" indent="-457200">
              <a:buFont typeface="+mj-lt"/>
              <a:buAutoNum type="alphaLcParenR" startAt="4"/>
            </a:pPr>
            <a:r>
              <a:rPr lang="pt-BR" sz="2400" dirty="0" smtClean="0"/>
              <a:t>Otimização da interface gráfica do usuário, trazendo maior interatividade e tornando-a mais intuitiva.</a:t>
            </a:r>
          </a:p>
          <a:p>
            <a:pPr lvl="0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435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412776"/>
            <a:ext cx="7560840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ACADEMIAIN. </a:t>
            </a:r>
            <a:r>
              <a:rPr lang="pt-BR" sz="1600" b="1" dirty="0"/>
              <a:t>QLIK SENSE: O QUE É, COMO FUNCIONA E QUAIS AS VANTAGENS?</a:t>
            </a:r>
            <a:r>
              <a:rPr lang="pt-BR" sz="1600" dirty="0"/>
              <a:t> Disponível em: &lt;https://blog.academiain1.com.br/qlik-sense-o-que-e-como-funciona-e-quais-as-vantagens/&gt;. Acesso em: 10 jan. 2020.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/>
              <a:t>The Apache Velocity Project</a:t>
            </a:r>
            <a:r>
              <a:rPr lang="pt-BR" sz="1600" dirty="0"/>
              <a:t>. Disponível em: &lt;https://velocity.apache.org/&gt;. Acesso em: 7 jan. 2019a.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 err="1"/>
              <a:t>Changes</a:t>
            </a:r>
            <a:r>
              <a:rPr lang="pt-BR" sz="1600" b="1" dirty="0"/>
              <a:t> </a:t>
            </a:r>
            <a:r>
              <a:rPr lang="pt-BR" sz="1600" b="1" dirty="0" err="1"/>
              <a:t>Report</a:t>
            </a:r>
            <a:r>
              <a:rPr lang="pt-BR" sz="1600" b="1" dirty="0"/>
              <a:t> - Apache Velocity</a:t>
            </a:r>
            <a:r>
              <a:rPr lang="pt-BR" sz="1600" dirty="0"/>
              <a:t>. Disponível em: &lt;https://velocity.apache.org/engine/devel/changes.html&gt;. Acesso em: 22 ago. 2019b.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 err="1"/>
              <a:t>Version</a:t>
            </a:r>
            <a:r>
              <a:rPr lang="pt-BR" sz="1600" b="1" dirty="0"/>
              <a:t> </a:t>
            </a:r>
            <a:r>
              <a:rPr lang="pt-BR" sz="1600" b="1" dirty="0" err="1"/>
              <a:t>History</a:t>
            </a:r>
            <a:r>
              <a:rPr lang="pt-BR" sz="1600" b="1" dirty="0"/>
              <a:t> - Apache Freemarker</a:t>
            </a:r>
            <a:r>
              <a:rPr lang="pt-BR" sz="1600" dirty="0"/>
              <a:t>. Disponível em: &lt;https://freemarker.apache.org/docs/app_versions.html&gt;. Acesso em: 25 ago. 2019c.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 err="1"/>
              <a:t>What</a:t>
            </a:r>
            <a:r>
              <a:rPr lang="pt-BR" sz="1600" b="1" dirty="0"/>
              <a:t> </a:t>
            </a:r>
            <a:r>
              <a:rPr lang="pt-BR" sz="1600" b="1" dirty="0" err="1"/>
              <a:t>is</a:t>
            </a:r>
            <a:r>
              <a:rPr lang="pt-BR" sz="1600" b="1" dirty="0"/>
              <a:t> Maven</a:t>
            </a:r>
            <a:r>
              <a:rPr lang="pt-BR" sz="1600" dirty="0"/>
              <a:t>. Disponível em: &lt;https://maven.apache.org/what-is-maven.html&gt;. Acesso em: 1 ago. 2019d.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/>
              <a:t>Apache Commons CSV</a:t>
            </a:r>
            <a:r>
              <a:rPr lang="pt-BR" sz="1600" dirty="0"/>
              <a:t>. Disponível em: &lt;https://commons.apache.org/proper/commons-csv/index.html&gt;. Acesso em: 2 nov. 2019e. </a:t>
            </a:r>
          </a:p>
          <a:p>
            <a:pPr lvl="0"/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5182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1757" y="1278914"/>
            <a:ext cx="756084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APACHE.ORG. </a:t>
            </a:r>
            <a:r>
              <a:rPr lang="pt-BR" sz="1600" b="1" dirty="0"/>
              <a:t>Apache Commons IO</a:t>
            </a:r>
            <a:r>
              <a:rPr lang="pt-BR" sz="1600" dirty="0"/>
              <a:t>. Disponível em: &lt;https://commons.apache.org/proper/commons-io/&gt;. Acesso em: 10 nov. 2019f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 </a:t>
            </a:r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/>
              <a:t>Apache </a:t>
            </a:r>
            <a:r>
              <a:rPr lang="pt-BR" sz="1600" b="1" dirty="0" err="1"/>
              <a:t>Netbeans</a:t>
            </a:r>
            <a:r>
              <a:rPr lang="pt-BR" sz="1600" dirty="0"/>
              <a:t>. Disponível em: &lt;https://netbeans.org/&gt;. Acesso em: 12 jan. 2019g.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/>
              <a:t>FreeMarker Java Template </a:t>
            </a:r>
            <a:r>
              <a:rPr lang="pt-BR" sz="1600" b="1" dirty="0" err="1"/>
              <a:t>Engine</a:t>
            </a:r>
            <a:r>
              <a:rPr lang="pt-BR" sz="1600" dirty="0"/>
              <a:t>. Disponível em: &lt;https://freemarker.apache.org/index.html&gt;. Acesso em: 1 jun. 2019.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ASTAH. </a:t>
            </a:r>
            <a:r>
              <a:rPr lang="pt-BR" sz="1600" b="1" dirty="0"/>
              <a:t>Astah UML</a:t>
            </a:r>
            <a:r>
              <a:rPr lang="pt-BR" sz="1600" dirty="0"/>
              <a:t>. Disponível em: &lt;http://astah.net/editions/uml-new&gt;. Acesso em: 10 jan. 2020.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BAELDUNG.COM. </a:t>
            </a:r>
            <a:r>
              <a:rPr lang="pt-BR" sz="1600" b="1" dirty="0" err="1"/>
              <a:t>Introduction</a:t>
            </a:r>
            <a:r>
              <a:rPr lang="pt-BR" sz="1600" b="1" dirty="0"/>
              <a:t> </a:t>
            </a:r>
            <a:r>
              <a:rPr lang="pt-BR" sz="1600" b="1" dirty="0" err="1"/>
              <a:t>to</a:t>
            </a:r>
            <a:r>
              <a:rPr lang="pt-BR" sz="1600" b="1" dirty="0"/>
              <a:t> Apache Velocity</a:t>
            </a:r>
            <a:r>
              <a:rPr lang="pt-BR" sz="1600" dirty="0"/>
              <a:t>. Disponível em: &lt;https://www.baeldung.com/apache-velocity&gt;. Acesso em: 7 jan. 2019.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BERGEN, J. VAN. </a:t>
            </a:r>
            <a:r>
              <a:rPr lang="pt-BR" sz="1600" b="1" dirty="0"/>
              <a:t>Velocity </a:t>
            </a:r>
            <a:r>
              <a:rPr lang="pt-BR" sz="1600" b="1" dirty="0" err="1"/>
              <a:t>or</a:t>
            </a:r>
            <a:r>
              <a:rPr lang="pt-BR" sz="1600" b="1" dirty="0"/>
              <a:t> FreeMarker? </a:t>
            </a:r>
            <a:r>
              <a:rPr lang="pt-BR" sz="1600" b="1" dirty="0" err="1"/>
              <a:t>Two</a:t>
            </a:r>
            <a:r>
              <a:rPr lang="pt-BR" sz="1600" b="1" dirty="0"/>
              <a:t> open </a:t>
            </a:r>
            <a:r>
              <a:rPr lang="pt-BR" sz="1600" b="1" dirty="0" err="1"/>
              <a:t>source</a:t>
            </a:r>
            <a:r>
              <a:rPr lang="pt-BR" sz="1600" b="1" dirty="0"/>
              <a:t> Java-</a:t>
            </a:r>
            <a:r>
              <a:rPr lang="pt-BR" sz="1600" b="1" dirty="0" err="1"/>
              <a:t>based</a:t>
            </a:r>
            <a:r>
              <a:rPr lang="pt-BR" sz="1600" b="1" dirty="0"/>
              <a:t> </a:t>
            </a:r>
            <a:r>
              <a:rPr lang="pt-BR" sz="1600" b="1" dirty="0" err="1"/>
              <a:t>template</a:t>
            </a:r>
            <a:r>
              <a:rPr lang="pt-BR" sz="1600" b="1" dirty="0"/>
              <a:t> </a:t>
            </a:r>
            <a:r>
              <a:rPr lang="pt-BR" sz="1600" b="1" dirty="0" err="1"/>
              <a:t>engines</a:t>
            </a:r>
            <a:r>
              <a:rPr lang="pt-BR" sz="1600" b="1" dirty="0"/>
              <a:t> </a:t>
            </a:r>
            <a:r>
              <a:rPr lang="pt-BR" sz="1600" b="1" dirty="0" err="1"/>
              <a:t>compared</a:t>
            </a:r>
            <a:r>
              <a:rPr lang="pt-BR" sz="1600" dirty="0"/>
              <a:t>. Disponível em: &lt;https://www.javaworld.com/article/2077797/open-source-tools/velocity-or-freemarker.html&gt;. Acesso em: 29 ago. 2018.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BEZERRA, E. </a:t>
            </a:r>
            <a:r>
              <a:rPr lang="pt-BR" sz="1600" b="1" dirty="0"/>
              <a:t>Princípios de Análise e Projeto de Sistemas com UML</a:t>
            </a:r>
            <a:r>
              <a:rPr lang="pt-BR" sz="1600" dirty="0"/>
              <a:t>. 3. ed. Rio de Janeiro: </a:t>
            </a:r>
            <a:r>
              <a:rPr lang="pt-BR" sz="1600" dirty="0" err="1"/>
              <a:t>Elsevier</a:t>
            </a:r>
            <a:r>
              <a:rPr lang="pt-BR" sz="1600" dirty="0"/>
              <a:t>, 2015. </a:t>
            </a:r>
          </a:p>
          <a:p>
            <a:pPr lvl="0"/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486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6871" y="1556792"/>
            <a:ext cx="75608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BOSTOCK, M. et al. </a:t>
            </a:r>
            <a:r>
              <a:rPr lang="pt-BR" sz="1600" b="1" dirty="0"/>
              <a:t>D3.js - Data 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Documents</a:t>
            </a:r>
            <a:r>
              <a:rPr lang="pt-BR" sz="1600" dirty="0"/>
              <a:t>. Disponível em: &lt;https://d3js.org/&gt;. Acesso em: 10 nov. 2018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 </a:t>
            </a:r>
            <a:endParaRPr lang="pt-BR" sz="1600" dirty="0"/>
          </a:p>
          <a:p>
            <a:r>
              <a:rPr lang="pt-BR" sz="1600" dirty="0"/>
              <a:t>COSTA, H. M. K. et al. Grandes Massas de Dados na Nuvem: Desafios e </a:t>
            </a:r>
            <a:r>
              <a:rPr lang="pt-BR" sz="1600" dirty="0" err="1"/>
              <a:t>Tecnicas</a:t>
            </a:r>
            <a:r>
              <a:rPr lang="pt-BR" sz="1600" dirty="0"/>
              <a:t> para Inovação. </a:t>
            </a:r>
            <a:r>
              <a:rPr lang="pt-BR" sz="1600" b="1" dirty="0" err="1"/>
              <a:t>Sbrc</a:t>
            </a:r>
            <a:r>
              <a:rPr lang="pt-BR" sz="1600" b="1" dirty="0"/>
              <a:t> 2012</a:t>
            </a:r>
            <a:r>
              <a:rPr lang="pt-BR" sz="1600" dirty="0"/>
              <a:t>, n. Ouro Preto, MG, Brasil, 2012.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CROSSFILTER ORGANIZATION. </a:t>
            </a:r>
            <a:r>
              <a:rPr lang="pt-BR" sz="1600" b="1" dirty="0" err="1"/>
              <a:t>Crossfilter</a:t>
            </a:r>
            <a:r>
              <a:rPr lang="pt-BR" sz="1600" b="1" dirty="0"/>
              <a:t> js </a:t>
            </a:r>
            <a:r>
              <a:rPr lang="pt-BR" sz="1600" b="1" dirty="0" err="1"/>
              <a:t>library</a:t>
            </a:r>
            <a:r>
              <a:rPr lang="pt-BR" sz="1600" dirty="0"/>
              <a:t>. Disponível em: &lt;https://github.com/crossfilter/crossfilter&gt;. Acesso em: 2 nov. 2019.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CRUZ, S. A. B.; MOURA, M. F. </a:t>
            </a:r>
            <a:r>
              <a:rPr lang="pt-BR" sz="1600" b="1" dirty="0"/>
              <a:t>Formatação de Dados Usando a Ferramenta </a:t>
            </a:r>
            <a:r>
              <a:rPr lang="pt-BR" sz="1600" b="1" dirty="0" err="1"/>
              <a:t>Velocity</a:t>
            </a:r>
            <a:r>
              <a:rPr lang="pt-BR" sz="1600" dirty="0" err="1"/>
              <a:t>Campinas</a:t>
            </a:r>
            <a:r>
              <a:rPr lang="pt-BR" sz="1600" dirty="0"/>
              <a:t>, 2002.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JETBRAINS. </a:t>
            </a:r>
            <a:r>
              <a:rPr lang="pt-BR" sz="1600" b="1" dirty="0"/>
              <a:t>IntelliJ IDEA</a:t>
            </a:r>
            <a:r>
              <a:rPr lang="pt-BR" sz="1600" dirty="0"/>
              <a:t>. Disponível em: &lt;https://www.jetbrains.com/idea/&gt;. Acesso em: 12 jan. 2020.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KRUEGER, C. W. Software reuse. </a:t>
            </a:r>
            <a:r>
              <a:rPr lang="pt-BR" sz="1600" b="1" dirty="0"/>
              <a:t>ACM </a:t>
            </a:r>
            <a:r>
              <a:rPr lang="pt-BR" sz="1600" b="1" dirty="0" err="1"/>
              <a:t>Computing</a:t>
            </a:r>
            <a:r>
              <a:rPr lang="pt-BR" sz="1600" b="1" dirty="0"/>
              <a:t> </a:t>
            </a:r>
            <a:r>
              <a:rPr lang="pt-BR" sz="1600" b="1" dirty="0" err="1"/>
              <a:t>Surveys</a:t>
            </a:r>
            <a:r>
              <a:rPr lang="pt-BR" sz="1600" dirty="0"/>
              <a:t>, v. 24, n. 2, p. 131–183, 1992.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LUCRÉDIO, D. Uma Abordagem Orientada a Modelos para Reutilização de Software. p. 277, 2009.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4487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556792"/>
            <a:ext cx="75608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LUIZ, A. </a:t>
            </a:r>
            <a:r>
              <a:rPr lang="pt-BR" sz="1400" b="1" dirty="0"/>
              <a:t>Visualização dos dados estatísticos da UERJ : proposta de dashboards baseados no trabalho de Jacques </a:t>
            </a:r>
            <a:r>
              <a:rPr lang="pt-BR" sz="1400" b="1" dirty="0" err="1"/>
              <a:t>Bertin</a:t>
            </a:r>
            <a:r>
              <a:rPr lang="pt-BR" sz="1400" dirty="0"/>
              <a:t>. [</a:t>
            </a:r>
            <a:r>
              <a:rPr lang="pt-BR" sz="1400" dirty="0" err="1"/>
              <a:t>s.l</a:t>
            </a:r>
            <a:r>
              <a:rPr lang="pt-BR" sz="1400" dirty="0"/>
              <a:t>.] UERJ, 2013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MAVENREPOSITORY. </a:t>
            </a:r>
            <a:r>
              <a:rPr lang="pt-BR" sz="1400" b="1" dirty="0" err="1"/>
              <a:t>Mavenrepository</a:t>
            </a:r>
            <a:r>
              <a:rPr lang="pt-BR" sz="1400" b="1" dirty="0"/>
              <a:t> Apache Velocity</a:t>
            </a:r>
            <a:r>
              <a:rPr lang="pt-BR" sz="1400" dirty="0"/>
              <a:t>. Disponível em: &lt;https://mvnrepository.com/artifact/org.apache.velocity/velocity&gt;. Acesso em: 10 fev. 2019a.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MAVENREPOSITORY. </a:t>
            </a:r>
            <a:r>
              <a:rPr lang="pt-BR" sz="1400" b="1" dirty="0" err="1"/>
              <a:t>Mavenrepository</a:t>
            </a:r>
            <a:r>
              <a:rPr lang="pt-BR" sz="1400" b="1" dirty="0"/>
              <a:t> Apache Freemarker</a:t>
            </a:r>
            <a:r>
              <a:rPr lang="pt-BR" sz="1400" dirty="0"/>
              <a:t>. Disponível em: &lt;https://mvnrepository.com/artifact/org.freemarker/freemarker&gt;. Acesso em: 10 jan. 2019b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/>
              <a:t>MICROSOFT. </a:t>
            </a:r>
            <a:r>
              <a:rPr lang="pt-BR" sz="1400" b="1" dirty="0"/>
              <a:t>O que é o </a:t>
            </a:r>
            <a:r>
              <a:rPr lang="pt-BR" sz="1400" b="1" dirty="0" err="1"/>
              <a:t>PowerBI</a:t>
            </a:r>
            <a:r>
              <a:rPr lang="pt-BR" sz="1400" b="1" dirty="0"/>
              <a:t> desktop</a:t>
            </a:r>
            <a:r>
              <a:rPr lang="pt-BR" sz="1400" dirty="0"/>
              <a:t>. Disponível em: &lt;https://docs.microsoft.com/pt-br/power-bi/desktop-what-is-desktop&gt;. Acesso em: 12 out.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MOURA, M. F. et al. </a:t>
            </a:r>
            <a:r>
              <a:rPr lang="pt-BR" sz="1400" b="1" dirty="0"/>
              <a:t>Comunicado Técnico Uma Análise Comparativa das Soluções Tecnológicas Utilizadas nas Apresentações de Dados da Agência de Informação Embrapa</a:t>
            </a:r>
            <a:r>
              <a:rPr lang="pt-BR" sz="1400" dirty="0"/>
              <a:t>. [</a:t>
            </a:r>
            <a:r>
              <a:rPr lang="pt-BR" sz="1400" dirty="0" err="1"/>
              <a:t>s.l</a:t>
            </a:r>
            <a:r>
              <a:rPr lang="pt-BR" sz="1400" dirty="0"/>
              <a:t>.] Embrapa, 2004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ORACLE. </a:t>
            </a:r>
            <a:r>
              <a:rPr lang="pt-BR" sz="1400" b="1" dirty="0"/>
              <a:t>Oracle - JavaFX Overview(Release 8)</a:t>
            </a:r>
            <a:r>
              <a:rPr lang="pt-BR" sz="1400" dirty="0"/>
              <a:t>. Disponível em: &lt;https://docs.oracle.com/javase/8/javafx/get-started-tutorial/jfx-overview.htm&gt;. Acesso em: 2 dez.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POTENCIER, F. </a:t>
            </a:r>
            <a:r>
              <a:rPr lang="pt-BR" sz="1400" b="1" dirty="0"/>
              <a:t>The </a:t>
            </a:r>
            <a:r>
              <a:rPr lang="pt-BR" sz="1400" b="1" dirty="0" err="1"/>
              <a:t>flexible</a:t>
            </a:r>
            <a:r>
              <a:rPr lang="pt-BR" sz="1400" b="1" dirty="0"/>
              <a:t>, </a:t>
            </a:r>
            <a:r>
              <a:rPr lang="pt-BR" sz="1400" b="1" dirty="0" err="1"/>
              <a:t>fast</a:t>
            </a:r>
            <a:r>
              <a:rPr lang="pt-BR" sz="1400" b="1" dirty="0"/>
              <a:t>,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secure</a:t>
            </a:r>
            <a:r>
              <a:rPr lang="pt-BR" sz="1400" b="1" dirty="0"/>
              <a:t> </a:t>
            </a:r>
            <a:r>
              <a:rPr lang="pt-BR" sz="1400" b="1" dirty="0" err="1"/>
              <a:t>template</a:t>
            </a:r>
            <a:r>
              <a:rPr lang="pt-BR" sz="1400" b="1" dirty="0"/>
              <a:t> </a:t>
            </a:r>
            <a:r>
              <a:rPr lang="pt-BR" sz="1400" b="1" dirty="0" err="1"/>
              <a:t>engine</a:t>
            </a:r>
            <a:r>
              <a:rPr lang="pt-BR" sz="1400" b="1" dirty="0"/>
              <a:t> for PHP</a:t>
            </a:r>
            <a:r>
              <a:rPr lang="pt-BR" sz="1400" dirty="0"/>
              <a:t>. Disponível em: &lt;https://twig.symfony.com/&gt;. Acesso em: 10 jan. 2020. </a:t>
            </a:r>
          </a:p>
        </p:txBody>
      </p:sp>
    </p:spTree>
    <p:extLst>
      <p:ext uri="{BB962C8B-B14F-4D97-AF65-F5344CB8AC3E}">
        <p14:creationId xmlns:p14="http://schemas.microsoft.com/office/powerpoint/2010/main" val="42791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556792"/>
            <a:ext cx="75608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QLIK. </a:t>
            </a:r>
            <a:r>
              <a:rPr lang="pt-BR" sz="1400" b="1" dirty="0"/>
              <a:t>Qlik Sense - Plataforma de análise de dados</a:t>
            </a:r>
            <a:r>
              <a:rPr lang="pt-BR" sz="1400" dirty="0"/>
              <a:t>. Disponível em: &lt;https://www.qlik.com/pt-br/products/qlik-sense&gt;. Acesso em: 10 jan. 2020.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RAUDJÄRV, R. </a:t>
            </a:r>
            <a:r>
              <a:rPr lang="pt-BR" sz="1400" b="1" dirty="0"/>
              <a:t>ZT-ZIP</a:t>
            </a:r>
            <a:r>
              <a:rPr lang="pt-BR" sz="1400" dirty="0"/>
              <a:t>. Disponível em: &lt;https://github.com/zeroturnaround/zt-zip&gt;. Acesso em: 10 nov.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SHIMABUKURO JUNIOR, E. K. Um Gerador de aplicações configurável. 2006. </a:t>
            </a:r>
          </a:p>
          <a:p>
            <a:r>
              <a:rPr lang="pt-BR" sz="1400" dirty="0"/>
              <a:t>SOMATIVA. </a:t>
            </a:r>
            <a:r>
              <a:rPr lang="pt-BR" sz="1400" b="1" dirty="0"/>
              <a:t>Tableau Desktop</a:t>
            </a:r>
            <a:r>
              <a:rPr lang="pt-BR" sz="1400" dirty="0"/>
              <a:t>. Disponível em: &lt;http://www.somativa.com.br/tableau-desktop&gt;. Acesso em: 12 out.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SOMMERVILLE, I. </a:t>
            </a:r>
            <a:r>
              <a:rPr lang="pt-BR" sz="1400" b="1" dirty="0"/>
              <a:t>Engenharia de Software</a:t>
            </a:r>
            <a:r>
              <a:rPr lang="pt-BR" sz="1400" dirty="0"/>
              <a:t>. 3. ed. </a:t>
            </a:r>
            <a:r>
              <a:rPr lang="pt-BR" sz="1400" dirty="0" err="1"/>
              <a:t>Sao</a:t>
            </a:r>
            <a:r>
              <a:rPr lang="pt-BR" sz="1400" dirty="0"/>
              <a:t> Paulo: Pearson, 2013.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SYRIANI, E.; LUHUNU, L.; SAHRAOUI, H. </a:t>
            </a:r>
            <a:r>
              <a:rPr lang="pt-BR" sz="1400" dirty="0" err="1"/>
              <a:t>Systematic</a:t>
            </a:r>
            <a:r>
              <a:rPr lang="pt-BR" sz="1400" dirty="0"/>
              <a:t> </a:t>
            </a:r>
            <a:r>
              <a:rPr lang="pt-BR" sz="1400" dirty="0" err="1"/>
              <a:t>mapping</a:t>
            </a:r>
            <a:r>
              <a:rPr lang="pt-BR" sz="1400" dirty="0"/>
              <a:t> </a:t>
            </a:r>
            <a:r>
              <a:rPr lang="pt-BR" sz="1400" dirty="0" err="1"/>
              <a:t>study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template-based</a:t>
            </a:r>
            <a:r>
              <a:rPr lang="pt-BR" sz="1400" dirty="0"/>
              <a:t> </a:t>
            </a:r>
            <a:r>
              <a:rPr lang="pt-BR" sz="1400" dirty="0" err="1"/>
              <a:t>code</a:t>
            </a:r>
            <a:r>
              <a:rPr lang="pt-BR" sz="1400" dirty="0"/>
              <a:t> </a:t>
            </a:r>
            <a:r>
              <a:rPr lang="pt-BR" sz="1400" dirty="0" err="1"/>
              <a:t>generation</a:t>
            </a:r>
            <a:r>
              <a:rPr lang="pt-BR" sz="1400" dirty="0"/>
              <a:t>. </a:t>
            </a:r>
            <a:r>
              <a:rPr lang="pt-BR" sz="1400" b="1" dirty="0"/>
              <a:t>Computer </a:t>
            </a:r>
            <a:r>
              <a:rPr lang="pt-BR" sz="1400" b="1" dirty="0" err="1"/>
              <a:t>Languages</a:t>
            </a:r>
            <a:r>
              <a:rPr lang="pt-BR" sz="1400" b="1" dirty="0"/>
              <a:t>, Systems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Structures</a:t>
            </a:r>
            <a:r>
              <a:rPr lang="pt-BR" sz="1400" dirty="0"/>
              <a:t>, v. 52, p. 43–62, 2018. </a:t>
            </a:r>
          </a:p>
          <a:p>
            <a:r>
              <a:rPr lang="pt-BR" sz="1400" dirty="0"/>
              <a:t>TABLEAU. </a:t>
            </a:r>
            <a:r>
              <a:rPr lang="pt-BR" sz="1400" b="1" dirty="0"/>
              <a:t>Tableau Desktop</a:t>
            </a:r>
            <a:r>
              <a:rPr lang="pt-BR" sz="1400" dirty="0"/>
              <a:t>. Disponível em: &lt;https://www.tableau.com/pt-br/products/desktop&gt;. Acesso em: 12 dez.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TEAM DC.JS. </a:t>
            </a:r>
            <a:r>
              <a:rPr lang="pt-BR" sz="1400" b="1" dirty="0"/>
              <a:t>dc.js - Dimensional </a:t>
            </a:r>
            <a:r>
              <a:rPr lang="pt-BR" sz="1400" b="1" dirty="0" err="1"/>
              <a:t>Charting</a:t>
            </a:r>
            <a:r>
              <a:rPr lang="pt-BR" sz="1400" b="1" dirty="0"/>
              <a:t> Javascript Library</a:t>
            </a:r>
            <a:r>
              <a:rPr lang="pt-BR" sz="1400" dirty="0"/>
              <a:t>. Disponível em: &lt;https://dc-js.github.io/dc.js/&gt;. Acesso em: 10 nov.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TUTORIALSPOINT. </a:t>
            </a:r>
            <a:r>
              <a:rPr lang="pt-BR" sz="1400" b="1" dirty="0" err="1"/>
              <a:t>Tutorialspoint</a:t>
            </a:r>
            <a:r>
              <a:rPr lang="pt-BR" sz="1400" b="1" dirty="0"/>
              <a:t> - DC.js </a:t>
            </a:r>
            <a:r>
              <a:rPr lang="pt-BR" sz="1400" b="1" dirty="0" err="1"/>
              <a:t>tutorials</a:t>
            </a:r>
            <a:r>
              <a:rPr lang="pt-BR" sz="1400" dirty="0"/>
              <a:t>. Disponível em: &lt;https://www.tutorialspoint.com/dcjs/&gt;. Acesso em: 11 nov. 2018. </a:t>
            </a:r>
          </a:p>
        </p:txBody>
      </p:sp>
    </p:spTree>
    <p:extLst>
      <p:ext uri="{BB962C8B-B14F-4D97-AF65-F5344CB8AC3E}">
        <p14:creationId xmlns:p14="http://schemas.microsoft.com/office/powerpoint/2010/main" val="18631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0447" y="1484784"/>
            <a:ext cx="756084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WIKIPEDIA.ORG. </a:t>
            </a:r>
            <a:r>
              <a:rPr lang="pt-BR" sz="1400" b="1" dirty="0"/>
              <a:t>Apache FreeMarker</a:t>
            </a:r>
            <a:r>
              <a:rPr lang="pt-BR" sz="1400" dirty="0"/>
              <a:t>. Disponível em: &lt;https://en.wikipedia.org/wiki/Apache_FreeMarker&gt;. Acesso em: 25 nov. 2018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Apache Velocity</a:t>
            </a:r>
            <a:r>
              <a:rPr lang="pt-BR" sz="1400" dirty="0"/>
              <a:t>. Disponível em: &lt;https://en.wikipedia.org/wiki/Apache_Velocity&gt;. Acesso em: 10 fev. 2019a.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Apache Maven</a:t>
            </a:r>
            <a:r>
              <a:rPr lang="pt-BR" sz="1400" dirty="0"/>
              <a:t>. Disponível em: &lt;https://pt.wikipedia.org/wiki/Apache_Maven&gt;. Acesso em: 22 ago. 2019b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JavaFX</a:t>
            </a:r>
            <a:r>
              <a:rPr lang="pt-BR" sz="1400" dirty="0"/>
              <a:t>. Disponível em: &lt;https://en.wikipedia.org/wiki/JavaFX&gt;. Acesso em: 11 nov. </a:t>
            </a:r>
            <a:r>
              <a:rPr lang="pt-BR" sz="1400" dirty="0" smtClean="0"/>
              <a:t>2019c</a:t>
            </a:r>
          </a:p>
          <a:p>
            <a:r>
              <a:rPr lang="pt-BR" sz="1400" dirty="0" smtClean="0"/>
              <a:t>. </a:t>
            </a:r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MVC</a:t>
            </a:r>
            <a:r>
              <a:rPr lang="pt-BR" sz="1400" dirty="0"/>
              <a:t>. Disponível em: &lt;https://pt.wikipedia.org/wiki/MVC&gt;. Acesso em: 11 dez. 2019d.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JAR (file </a:t>
            </a:r>
            <a:r>
              <a:rPr lang="pt-BR" sz="1400" b="1" dirty="0" err="1"/>
              <a:t>format</a:t>
            </a:r>
            <a:r>
              <a:rPr lang="pt-BR" sz="1400" b="1" dirty="0"/>
              <a:t>)</a:t>
            </a:r>
            <a:r>
              <a:rPr lang="pt-BR" sz="1400" dirty="0"/>
              <a:t>. Disponível em: &lt;https://en.wikipedia.org/wiki/JAR_(file_format)&gt;. Acesso em: 10 jan. 2020e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Template Processor</a:t>
            </a:r>
            <a:r>
              <a:rPr lang="pt-BR" sz="1400" dirty="0"/>
              <a:t>. Disponível em: &lt;https://en.wikipedia.org/wiki/Template_processor&gt;. Acesso em: 6 fev. 2020.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XNAT.ORG. </a:t>
            </a:r>
            <a:r>
              <a:rPr lang="pt-BR" sz="1400" b="1" dirty="0"/>
              <a:t>Apache Velocity </a:t>
            </a:r>
            <a:r>
              <a:rPr lang="pt-BR" sz="1400" b="1" dirty="0" err="1"/>
              <a:t>Cheatsheet</a:t>
            </a:r>
            <a:r>
              <a:rPr lang="pt-BR" sz="1400" dirty="0"/>
              <a:t>. Disponível em: &lt;https://wiki.xnat.org/docs16/4-developer-documentation/xnat-codex/velocity-cheat-sheet&gt;. Acesso em: 7 ago. 2019.</a:t>
            </a:r>
          </a:p>
        </p:txBody>
      </p:sp>
    </p:spTree>
    <p:extLst>
      <p:ext uri="{BB962C8B-B14F-4D97-AF65-F5344CB8AC3E}">
        <p14:creationId xmlns:p14="http://schemas.microsoft.com/office/powerpoint/2010/main" val="15716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Pesquisa em artigos, teses e trabalhos científicos a respeito de reuso de software e geração de código fonte, além de bibliotecas gratuitas para geração de gráficos em páginas HTML5;</a:t>
            </a:r>
          </a:p>
          <a:p>
            <a:r>
              <a:rPr lang="pt-BR" dirty="0" smtClean="0"/>
              <a:t>Análise e modelagem do protótipo</a:t>
            </a:r>
          </a:p>
          <a:p>
            <a:r>
              <a:rPr lang="pt-BR" dirty="0" smtClean="0"/>
              <a:t>Desenvolvimento da aplicação e validação do Dashboard de saída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56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Reúso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(KRUEGGER,1992) Reuso de software é o processo de se criar software a partir de software existente;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(SHIMABUKURO JUNIOR, 2006</a:t>
            </a:r>
            <a:r>
              <a:rPr lang="pt-BR" dirty="0" smtClean="0"/>
              <a:t>) Código fonte, diagramas, documentação e qualquer outro artefato pode e deve ser utilizado para acelerar o processo de desenvolvimento de novas soluções;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(SOMMERVILLE, 2013</a:t>
            </a:r>
            <a:r>
              <a:rPr lang="pt-BR" dirty="0" smtClean="0"/>
              <a:t>) O movimento de software livre tem impulsionado o reuso;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5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Reúso de Software -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(</a:t>
            </a:r>
            <a:r>
              <a:rPr lang="pt-BR" dirty="0"/>
              <a:t>SOMMERVILLE, 2013</a:t>
            </a:r>
            <a:r>
              <a:rPr lang="pt-BR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pt-BR" sz="3200" dirty="0"/>
              <a:t>Redução do tempo de </a:t>
            </a:r>
            <a:r>
              <a:rPr lang="pt-BR" sz="3200" dirty="0" smtClean="0"/>
              <a:t>desenvolvimento;</a:t>
            </a:r>
          </a:p>
          <a:p>
            <a:pPr lvl="0">
              <a:lnSpc>
                <a:spcPct val="150000"/>
              </a:lnSpc>
            </a:pPr>
            <a:r>
              <a:rPr lang="pt-BR" sz="3200" dirty="0" smtClean="0"/>
              <a:t>Aumento </a:t>
            </a:r>
            <a:r>
              <a:rPr lang="pt-BR" sz="3200" dirty="0"/>
              <a:t>da </a:t>
            </a:r>
            <a:r>
              <a:rPr lang="pt-BR" sz="3200" dirty="0" smtClean="0"/>
              <a:t>confiança</a:t>
            </a:r>
            <a:endParaRPr lang="pt-BR" sz="3200" dirty="0"/>
          </a:p>
          <a:p>
            <a:pPr lvl="0">
              <a:lnSpc>
                <a:spcPct val="150000"/>
              </a:lnSpc>
            </a:pPr>
            <a:r>
              <a:rPr lang="pt-BR" sz="3200" dirty="0"/>
              <a:t>Melhor uso da </a:t>
            </a:r>
            <a:r>
              <a:rPr lang="pt-BR" sz="3200" dirty="0" smtClean="0"/>
              <a:t>mão-de-obra</a:t>
            </a:r>
            <a:endParaRPr lang="pt-BR" sz="3200" dirty="0"/>
          </a:p>
          <a:p>
            <a:pPr marL="0" indent="0" algn="just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093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Reúso de Software - 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(</a:t>
            </a:r>
            <a:r>
              <a:rPr lang="pt-BR" dirty="0"/>
              <a:t>SOMMERVILLE, 2013</a:t>
            </a:r>
            <a:r>
              <a:rPr lang="pt-BR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pt-BR" sz="3600" dirty="0"/>
              <a:t>Ausência de ferramentas de </a:t>
            </a:r>
            <a:r>
              <a:rPr lang="pt-BR" sz="3600" dirty="0" smtClean="0"/>
              <a:t>suporte;</a:t>
            </a:r>
            <a:endParaRPr lang="pt-BR" sz="3600" dirty="0"/>
          </a:p>
          <a:p>
            <a:pPr lvl="0">
              <a:lnSpc>
                <a:spcPct val="150000"/>
              </a:lnSpc>
            </a:pPr>
            <a:r>
              <a:rPr lang="pt-BR" sz="3600" dirty="0"/>
              <a:t>Síndrome do “não inventado </a:t>
            </a:r>
            <a:r>
              <a:rPr lang="pt-BR" sz="3600" dirty="0" smtClean="0"/>
              <a:t>aqui”;</a:t>
            </a:r>
            <a:endParaRPr lang="pt-BR" sz="3600" dirty="0"/>
          </a:p>
          <a:p>
            <a:pPr lvl="0">
              <a:lnSpc>
                <a:spcPct val="150000"/>
              </a:lnSpc>
            </a:pPr>
            <a:r>
              <a:rPr lang="pt-BR" sz="3600" dirty="0"/>
              <a:t>Aumento do custo de </a:t>
            </a:r>
            <a:r>
              <a:rPr lang="pt-BR" sz="3600" dirty="0" smtClean="0"/>
              <a:t>manutenção.</a:t>
            </a:r>
            <a:endParaRPr lang="pt-BR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859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Reúso de Software - Abordagens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(</a:t>
            </a:r>
            <a:r>
              <a:rPr lang="pt-BR" dirty="0"/>
              <a:t>SOMMERVILLE, 2013</a:t>
            </a:r>
            <a:r>
              <a:rPr lang="pt-BR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pt-BR" sz="3600" dirty="0" smtClean="0"/>
              <a:t>Padrões Arquiteturais;</a:t>
            </a:r>
            <a:endParaRPr lang="pt-BR" sz="3600" dirty="0"/>
          </a:p>
          <a:p>
            <a:pPr lvl="0">
              <a:lnSpc>
                <a:spcPct val="150000"/>
              </a:lnSpc>
            </a:pPr>
            <a:r>
              <a:rPr lang="pt-BR" sz="3600" dirty="0" smtClean="0"/>
              <a:t>Padrões de Projeto;</a:t>
            </a:r>
            <a:endParaRPr lang="pt-BR" sz="3600" dirty="0"/>
          </a:p>
          <a:p>
            <a:pPr lvl="0">
              <a:lnSpc>
                <a:spcPct val="150000"/>
              </a:lnSpc>
            </a:pPr>
            <a:r>
              <a:rPr lang="pt-BR" sz="3600" dirty="0" smtClean="0"/>
              <a:t>Sistemas ERP;</a:t>
            </a:r>
          </a:p>
          <a:p>
            <a:pPr lvl="0">
              <a:lnSpc>
                <a:spcPct val="150000"/>
              </a:lnSpc>
            </a:pPr>
            <a:r>
              <a:rPr lang="pt-BR" sz="4000" b="1" dirty="0" smtClean="0"/>
              <a:t>Geradores de Programas;</a:t>
            </a:r>
            <a:endParaRPr lang="pt-BR" sz="3600" b="1" dirty="0" smtClean="0"/>
          </a:p>
          <a:p>
            <a:pPr lvl="0">
              <a:lnSpc>
                <a:spcPct val="150000"/>
              </a:lnSpc>
            </a:pPr>
            <a:endParaRPr lang="pt-BR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474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394</TotalTime>
  <Words>2695</Words>
  <Application>Microsoft Office PowerPoint</Application>
  <PresentationFormat>Apresentação na tela (4:3)</PresentationFormat>
  <Paragraphs>269</Paragraphs>
  <Slides>48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49" baseType="lpstr">
      <vt:lpstr>Brilho</vt:lpstr>
      <vt:lpstr>Defesa tcc</vt:lpstr>
      <vt:lpstr>Introdução</vt:lpstr>
      <vt:lpstr>Objetivo do Trabalho</vt:lpstr>
      <vt:lpstr>Como a aplicação deve funcionar?</vt:lpstr>
      <vt:lpstr>Metodologia</vt:lpstr>
      <vt:lpstr>Fundamentação Teórica Reúso de Software</vt:lpstr>
      <vt:lpstr>Fundamentação Teórica Reúso de Software - Vantagens</vt:lpstr>
      <vt:lpstr>Fundamentação Teórica Reúso de Software - Desvantagens</vt:lpstr>
      <vt:lpstr>Fundamentação Teórica Reúso de Software - Abordagens</vt:lpstr>
      <vt:lpstr>Fundamentação Teórica Reúso de Software – Geradores de Programas</vt:lpstr>
      <vt:lpstr>Fundamentação Teórica Reúso de Software – Geradores de Programas</vt:lpstr>
      <vt:lpstr>Fundamentação Teórica Programação Generativa Baseada em Gabaritos</vt:lpstr>
      <vt:lpstr>Fundamentação Teórica Motores de Gabaritos</vt:lpstr>
      <vt:lpstr>Fundamentação Teórica Motores de Gabaritos</vt:lpstr>
      <vt:lpstr>Fundamentação Teórica Motores de Gabaritos</vt:lpstr>
      <vt:lpstr>Fundamentação Teórica Motores de Gabaritos</vt:lpstr>
      <vt:lpstr>Fundamentação Teórica Motores de Gabaritos</vt:lpstr>
      <vt:lpstr>Fundamentação Teórica Motores de Gabaritos</vt:lpstr>
      <vt:lpstr>Fundamentação Teórica Apache Freemarker</vt:lpstr>
      <vt:lpstr>Fundamentação Teórica Freemarker Template Language</vt:lpstr>
      <vt:lpstr>Fundamentação Teórica Freemarker Template Language</vt:lpstr>
      <vt:lpstr>Fundamentação Teórica Freemarker Template Language</vt:lpstr>
      <vt:lpstr>Desenvolvimento da Aplicação Requisitos Funcionais</vt:lpstr>
      <vt:lpstr>Desenvolvimento da Aplicação Requisitos não Funcionais</vt:lpstr>
      <vt:lpstr>Desenvolvimento da Aplicação GUI</vt:lpstr>
      <vt:lpstr>Desenvolvimento da Aplicação Classe Dataset</vt:lpstr>
      <vt:lpstr>Desenvolvimento da Aplicação Classe Dataset</vt:lpstr>
      <vt:lpstr>Desenvolvimento da Aplicação Classe Gerador</vt:lpstr>
      <vt:lpstr>Desenvolvimento da Aplicação Classe Gerador</vt:lpstr>
      <vt:lpstr>Desenvolvimento da Aplicação Gabarito FTL</vt:lpstr>
      <vt:lpstr>Desenvolvimento da Aplicação Gabarito FTL – Partes mais importantes</vt:lpstr>
      <vt:lpstr>Desenvolvimento da Aplicação Gabarito FTL – Partes mais importantes</vt:lpstr>
      <vt:lpstr>Desenvolvimento da Aplicação Gabarito FTL – Partes mais importantes</vt:lpstr>
      <vt:lpstr>Desenvolvimento da Aplicação Gabarito FTL – Partes mais importantes</vt:lpstr>
      <vt:lpstr>Desenvolvimento da Aplicação DashGen – Demonstração para Validação</vt:lpstr>
      <vt:lpstr>Desenvolvimento da Aplicação DashGen – Demonstração para Validação</vt:lpstr>
      <vt:lpstr>Desenvolvimento da Aplicação DashGen – Demonstração para Validação</vt:lpstr>
      <vt:lpstr>Desenvolvimento da Aplicação DashGen – Demonstração para Validação</vt:lpstr>
      <vt:lpstr>Desenvolvimento da Aplicação DashGen – Considerações Finais</vt:lpstr>
      <vt:lpstr>Desenvolvimento da Aplicação DashGen – Considerações Finais</vt:lpstr>
      <vt:lpstr>Desenvolvimento da Aplicação DashGen – Trabalhos Futuros</vt:lpstr>
      <vt:lpstr>Desenvolvimento da Aplicação DashGen – Trabalhos Futuros</vt:lpstr>
      <vt:lpstr>Desenvolvimento da Aplicação Referencias</vt:lpstr>
      <vt:lpstr>Desenvolvimento da Aplicação Referencias</vt:lpstr>
      <vt:lpstr>Desenvolvimento da Aplicação Referencias</vt:lpstr>
      <vt:lpstr>Desenvolvimento da Aplicação Referencias</vt:lpstr>
      <vt:lpstr>Desenvolvimento da Aplicação Referencias</vt:lpstr>
      <vt:lpstr>Desenvolvimento da Aplicação 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glaubergad</dc:creator>
  <cp:lastModifiedBy>Glauber Matteis Gadelha</cp:lastModifiedBy>
  <cp:revision>100</cp:revision>
  <dcterms:created xsi:type="dcterms:W3CDTF">2020-02-25T21:18:48Z</dcterms:created>
  <dcterms:modified xsi:type="dcterms:W3CDTF">2020-03-01T23:23:00Z</dcterms:modified>
</cp:coreProperties>
</file>