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71" r:id="rId10"/>
    <p:sldId id="272" r:id="rId11"/>
    <p:sldId id="268" r:id="rId12"/>
    <p:sldId id="270" r:id="rId13"/>
    <p:sldId id="269" r:id="rId14"/>
    <p:sldId id="273" r:id="rId15"/>
    <p:sldId id="274" r:id="rId16"/>
    <p:sldId id="276" r:id="rId17"/>
    <p:sldId id="277" r:id="rId18"/>
    <p:sldId id="305" r:id="rId19"/>
    <p:sldId id="306" r:id="rId20"/>
    <p:sldId id="280" r:id="rId21"/>
    <p:sldId id="309" r:id="rId22"/>
    <p:sldId id="308" r:id="rId23"/>
    <p:sldId id="310" r:id="rId24"/>
    <p:sldId id="311" r:id="rId25"/>
    <p:sldId id="312" r:id="rId26"/>
    <p:sldId id="313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4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94660"/>
  </p:normalViewPr>
  <p:slideViewPr>
    <p:cSldViewPr>
      <p:cViewPr varScale="1">
        <p:scale>
          <a:sx n="74" d="100"/>
          <a:sy n="74" d="100"/>
        </p:scale>
        <p:origin x="-12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848600" cy="761256"/>
          </a:xfrm>
        </p:spPr>
        <p:txBody>
          <a:bodyPr/>
          <a:lstStyle/>
          <a:p>
            <a:r>
              <a:rPr lang="pt-BR" dirty="0" smtClean="0"/>
              <a:t>Defesa </a:t>
            </a:r>
            <a:r>
              <a:rPr lang="pt-BR" dirty="0" err="1" smtClean="0"/>
              <a:t>tcc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1484784"/>
            <a:ext cx="6192688" cy="1296144"/>
          </a:xfrm>
        </p:spPr>
        <p:txBody>
          <a:bodyPr>
            <a:normAutofit/>
          </a:bodyPr>
          <a:lstStyle/>
          <a:p>
            <a:r>
              <a:rPr lang="pt-BR" b="1" dirty="0"/>
              <a:t>DashGen: </a:t>
            </a:r>
            <a:r>
              <a:rPr lang="pt-BR" dirty="0"/>
              <a:t>Gerador de quadros de apresentação de dados em formato de dashboards.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657766" y="5445224"/>
            <a:ext cx="8060940" cy="1003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b="1" dirty="0" smtClean="0"/>
              <a:t>Aluno: Glauber </a:t>
            </a:r>
            <a:r>
              <a:rPr lang="pt-BR" b="1" dirty="0" err="1" smtClean="0"/>
              <a:t>Matteis</a:t>
            </a:r>
            <a:r>
              <a:rPr lang="pt-BR" b="1" dirty="0" smtClean="0"/>
              <a:t> Gadelha</a:t>
            </a:r>
          </a:p>
          <a:p>
            <a:pPr algn="r"/>
            <a:r>
              <a:rPr lang="pt-BR" b="1" dirty="0" err="1" smtClean="0"/>
              <a:t>Orientador:</a:t>
            </a:r>
            <a:r>
              <a:rPr lang="pt-BR" dirty="0" err="1"/>
              <a:t>Prof</a:t>
            </a:r>
            <a:r>
              <a:rPr lang="pt-BR" dirty="0"/>
              <a:t>. Me. Claudio Roberto de Lima Martins</a:t>
            </a:r>
            <a:r>
              <a:rPr lang="pt-BR" b="1" dirty="0" smtClean="0"/>
              <a:t> </a:t>
            </a:r>
            <a:endParaRPr lang="pt-BR" dirty="0"/>
          </a:p>
        </p:txBody>
      </p:sp>
      <p:pic>
        <p:nvPicPr>
          <p:cNvPr id="1026" name="Picture 2" descr="Resultado de imagem para logo ifpa campus bel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510" y="980728"/>
            <a:ext cx="1834938" cy="229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323528" y="3429000"/>
            <a:ext cx="8568952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smtClean="0"/>
              <a:t>TECNOLOGIA EM ANÁLISE E DESENVOLVIMENTO DE SISTEMAS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030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2448272"/>
          </a:xfrm>
        </p:spPr>
        <p:txBody>
          <a:bodyPr>
            <a:noAutofit/>
          </a:bodyPr>
          <a:lstStyle/>
          <a:p>
            <a:r>
              <a:rPr lang="pt-BR" sz="2800" dirty="0" smtClean="0"/>
              <a:t>Um modelo de dados associado</a:t>
            </a:r>
          </a:p>
          <a:p>
            <a:r>
              <a:rPr lang="pt-BR" sz="2800" dirty="0" smtClean="0"/>
              <a:t>Um ou mais gabaritos fonte</a:t>
            </a:r>
          </a:p>
          <a:p>
            <a:r>
              <a:rPr lang="pt-BR" sz="2800" dirty="0" smtClean="0"/>
              <a:t>Um processador ou motor de gabaritos</a:t>
            </a:r>
          </a:p>
          <a:p>
            <a:r>
              <a:rPr lang="pt-BR" sz="2800" dirty="0" smtClean="0"/>
              <a:t>Artefato final gerado(WIKIPEDIA.ORG</a:t>
            </a:r>
            <a:r>
              <a:rPr lang="pt-BR" sz="2800" dirty="0"/>
              <a:t>, 2020).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1628800"/>
            <a:ext cx="78422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Composição de um Sistema de processamento </a:t>
            </a:r>
          </a:p>
          <a:p>
            <a:r>
              <a:rPr lang="pt-BR" sz="2800" dirty="0" smtClean="0"/>
              <a:t>de Gabaritos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481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7544" y="2622313"/>
            <a:ext cx="82809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Consolas" panose="020B0609020204030204" pitchFamily="49" charset="0"/>
              </a:rPr>
              <a:t>&lt;#</a:t>
            </a:r>
            <a:r>
              <a:rPr lang="pt-BR" sz="1600" b="1" dirty="0" err="1">
                <a:latin typeface="Consolas" panose="020B0609020204030204" pitchFamily="49" charset="0"/>
              </a:rPr>
              <a:t>list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graficos</a:t>
            </a:r>
            <a:r>
              <a:rPr lang="pt-BR" sz="1600" b="1" dirty="0">
                <a:latin typeface="Consolas" panose="020B0609020204030204" pitchFamily="49" charset="0"/>
              </a:rPr>
              <a:t> as </a:t>
            </a:r>
            <a:r>
              <a:rPr lang="pt-BR" sz="1600" b="1" dirty="0" err="1">
                <a:latin typeface="Consolas" panose="020B0609020204030204" pitchFamily="49" charset="0"/>
              </a:rPr>
              <a:t>grafico</a:t>
            </a:r>
            <a:r>
              <a:rPr lang="pt-BR" sz="1600" b="1" dirty="0">
                <a:latin typeface="Consolas" panose="020B0609020204030204" pitchFamily="49" charset="0"/>
              </a:rPr>
              <a:t>&gt;            </a:t>
            </a:r>
            <a:endParaRPr lang="pt-BR" sz="1600" b="1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id="</a:t>
            </a:r>
            <a:r>
              <a:rPr lang="pt-BR" sz="1600" dirty="0" err="1">
                <a:latin typeface="Consolas" panose="020B0609020204030204" pitchFamily="49" charset="0"/>
              </a:rPr>
              <a:t>grafico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grafico_index</a:t>
            </a:r>
            <a:r>
              <a:rPr lang="pt-BR" sz="1600" b="1" dirty="0">
                <a:latin typeface="Consolas" panose="020B0609020204030204" pitchFamily="49" charset="0"/>
              </a:rPr>
              <a:t> +1}</a:t>
            </a:r>
            <a:r>
              <a:rPr lang="pt-BR" sz="1600" dirty="0">
                <a:latin typeface="Consolas" panose="020B0609020204030204" pitchFamily="49" charset="0"/>
              </a:rPr>
              <a:t>"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='col-xs-12 col-md-12 col-lg-4</a:t>
            </a:r>
            <a:r>
              <a:rPr lang="pt-BR" sz="1600" dirty="0" smtClean="0">
                <a:latin typeface="Consolas" panose="020B0609020204030204" pitchFamily="49" charset="0"/>
              </a:rPr>
              <a:t>'&gt;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 &lt;</a:t>
            </a:r>
            <a:r>
              <a:rPr lang="pt-BR" sz="1600" dirty="0" err="1">
                <a:latin typeface="Consolas" panose="020B0609020204030204" pitchFamily="49" charset="0"/>
              </a:rPr>
              <a:t>strong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  <a:r>
              <a:rPr lang="pt-BR" sz="1600" b="1" dirty="0">
                <a:latin typeface="Consolas" panose="020B0609020204030204" pitchFamily="49" charset="0"/>
              </a:rPr>
              <a:t>${grafico.nome}</a:t>
            </a:r>
            <a:r>
              <a:rPr lang="pt-BR" sz="1600" dirty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strong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      &lt;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="reset" </a:t>
            </a:r>
            <a:r>
              <a:rPr lang="pt-BR" sz="1600" dirty="0" err="1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="display: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;"&gt;</a:t>
            </a:r>
            <a:r>
              <a:rPr lang="pt-BR" sz="1600" dirty="0" err="1">
                <a:latin typeface="Consolas" panose="020B0609020204030204" pitchFamily="49" charset="0"/>
              </a:rPr>
              <a:t>Selected</a:t>
            </a:r>
            <a:r>
              <a:rPr lang="pt-BR" sz="1600" dirty="0" smtClean="0">
                <a:latin typeface="Consolas" panose="020B0609020204030204" pitchFamily="49" charset="0"/>
              </a:rPr>
              <a:t>:&lt;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filter</a:t>
            </a:r>
            <a:r>
              <a:rPr lang="pt-BR" sz="1600" dirty="0">
                <a:latin typeface="Consolas" panose="020B0609020204030204" pitchFamily="49" charset="0"/>
              </a:rPr>
              <a:t>"&gt;&lt;/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&gt;&lt;/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&gt;                </a:t>
            </a:r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      &lt;</a:t>
            </a:r>
            <a:r>
              <a:rPr lang="pt-BR" sz="1600" dirty="0">
                <a:latin typeface="Consolas" panose="020B0609020204030204" pitchFamily="49" charset="0"/>
              </a:rPr>
              <a:t>a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="reset" </a:t>
            </a:r>
            <a:r>
              <a:rPr lang="pt-BR" sz="1600" dirty="0" err="1">
                <a:latin typeface="Consolas" panose="020B0609020204030204" pitchFamily="49" charset="0"/>
              </a:rPr>
              <a:t>href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javascript:grafico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grafico_index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smtClean="0">
                <a:latin typeface="Consolas" panose="020B0609020204030204" pitchFamily="49" charset="0"/>
              </a:rPr>
              <a:t>+1}</a:t>
            </a:r>
            <a:r>
              <a:rPr lang="pt-BR" sz="1600" dirty="0" smtClean="0">
                <a:latin typeface="Consolas" panose="020B0609020204030204" pitchFamily="49" charset="0"/>
              </a:rPr>
              <a:t>.</a:t>
            </a:r>
            <a:r>
              <a:rPr lang="pt-BR" sz="1600" dirty="0" err="1">
                <a:latin typeface="Consolas" panose="020B0609020204030204" pitchFamily="49" charset="0"/>
              </a:rPr>
              <a:t>filterAll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  <a:r>
              <a:rPr lang="pt-BR" sz="1600" dirty="0" err="1">
                <a:latin typeface="Consolas" panose="020B0609020204030204" pitchFamily="49" charset="0"/>
              </a:rPr>
              <a:t>dc.redrawAll</a:t>
            </a:r>
            <a:r>
              <a:rPr lang="pt-BR" sz="1600" dirty="0">
                <a:latin typeface="Consolas" panose="020B0609020204030204" pitchFamily="49" charset="0"/>
              </a:rPr>
              <a:t>();" </a:t>
            </a:r>
            <a:r>
              <a:rPr lang="pt-BR" sz="1600" dirty="0" smtClean="0"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="display: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;"&gt;reset&lt;/a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clearfix</a:t>
            </a:r>
            <a:r>
              <a:rPr lang="pt-BR" sz="1600" dirty="0">
                <a:latin typeface="Consolas" panose="020B0609020204030204" pitchFamily="49" charset="0"/>
              </a:rPr>
              <a:t>"&gt;&lt;/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        </a:t>
            </a:r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b="1" dirty="0" smtClean="0">
                <a:latin typeface="Consolas" panose="020B0609020204030204" pitchFamily="49" charset="0"/>
              </a:rPr>
              <a:t>&lt;/#</a:t>
            </a:r>
            <a:r>
              <a:rPr lang="pt-BR" sz="1600" b="1" dirty="0" err="1">
                <a:latin typeface="Consolas" panose="020B0609020204030204" pitchFamily="49" charset="0"/>
              </a:rPr>
              <a:t>list</a:t>
            </a:r>
            <a:r>
              <a:rPr lang="pt-BR" sz="16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39552" y="1700808"/>
            <a:ext cx="332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Gabarito ou Template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89940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2276286"/>
            <a:ext cx="849694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>
                <a:latin typeface="Consolas" panose="020B0609020204030204" pitchFamily="49" charset="0"/>
              </a:rPr>
              <a:t>grafico1</a:t>
            </a:r>
            <a:r>
              <a:rPr lang="pt-BR" sz="1400" dirty="0">
                <a:latin typeface="Consolas" panose="020B0609020204030204" pitchFamily="49" charset="0"/>
              </a:rPr>
              <a:t>"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='col-xs-12 col-md-12 col-lg-4</a:t>
            </a:r>
            <a:r>
              <a:rPr lang="pt-BR" sz="1400" dirty="0" smtClean="0">
                <a:latin typeface="Consolas" panose="020B0609020204030204" pitchFamily="49" charset="0"/>
              </a:rPr>
              <a:t>'&gt;&lt;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b="1" dirty="0">
                <a:latin typeface="Consolas" panose="020B0609020204030204" pitchFamily="49" charset="0"/>
              </a:rPr>
              <a:t>Sexo</a:t>
            </a:r>
            <a:r>
              <a:rPr lang="pt-BR" sz="1400" dirty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</a:t>
            </a:r>
            <a:r>
              <a:rPr lang="pt-BR" sz="1400" dirty="0" err="1">
                <a:latin typeface="Consolas" panose="020B0609020204030204" pitchFamily="49" charset="0"/>
              </a:rPr>
              <a:t>Selected</a:t>
            </a:r>
            <a:r>
              <a:rPr lang="pt-BR" sz="1400" dirty="0">
                <a:latin typeface="Consolas" panose="020B0609020204030204" pitchFamily="49" charset="0"/>
              </a:rPr>
              <a:t>: 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filter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>
                <a:latin typeface="Consolas" panose="020B0609020204030204" pitchFamily="49" charset="0"/>
              </a:rPr>
              <a:t>a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href</a:t>
            </a:r>
            <a:r>
              <a:rPr lang="pt-BR" sz="1400" dirty="0">
                <a:latin typeface="Consolas" panose="020B0609020204030204" pitchFamily="49" charset="0"/>
              </a:rPr>
              <a:t>="javascript:</a:t>
            </a:r>
            <a:r>
              <a:rPr lang="pt-BR" sz="1400" b="1" dirty="0">
                <a:latin typeface="Consolas" panose="020B0609020204030204" pitchFamily="49" charset="0"/>
              </a:rPr>
              <a:t>grafico1</a:t>
            </a:r>
            <a:r>
              <a:rPr lang="pt-BR" sz="1400" dirty="0">
                <a:latin typeface="Consolas" panose="020B0609020204030204" pitchFamily="49" charset="0"/>
              </a:rPr>
              <a:t>.filterAll();</a:t>
            </a:r>
            <a:r>
              <a:rPr lang="pt-BR" sz="1400" dirty="0" err="1">
                <a:latin typeface="Consolas" panose="020B0609020204030204" pitchFamily="49" charset="0"/>
              </a:rPr>
              <a:t>dc.redrawAll</a:t>
            </a:r>
            <a:r>
              <a:rPr lang="pt-BR" sz="1400" dirty="0">
                <a:latin typeface="Consolas" panose="020B0609020204030204" pitchFamily="49" charset="0"/>
              </a:rPr>
              <a:t>();" </a:t>
            </a:r>
            <a:r>
              <a:rPr lang="pt-BR" sz="1400" dirty="0" err="1" smtClean="0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 smtClean="0">
                <a:latin typeface="Consolas" panose="020B0609020204030204" pitchFamily="49" charset="0"/>
              </a:rPr>
              <a:t>display:none</a:t>
            </a:r>
            <a:r>
              <a:rPr lang="pt-BR" sz="1400" dirty="0">
                <a:latin typeface="Consolas" panose="020B0609020204030204" pitchFamily="49" charset="0"/>
              </a:rPr>
              <a:t>;"&gt;reset&lt;/a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 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clearfix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400" dirty="0" smtClean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&gt;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>
                <a:latin typeface="Consolas" panose="020B0609020204030204" pitchFamily="49" charset="0"/>
              </a:rPr>
              <a:t>grafico2</a:t>
            </a:r>
            <a:r>
              <a:rPr lang="pt-BR" sz="1400" dirty="0">
                <a:latin typeface="Consolas" panose="020B0609020204030204" pitchFamily="49" charset="0"/>
              </a:rPr>
              <a:t>"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='col-xs-12 col-md-12 col-lg-4</a:t>
            </a:r>
            <a:r>
              <a:rPr lang="pt-BR" sz="1400" dirty="0" smtClean="0">
                <a:latin typeface="Consolas" panose="020B0609020204030204" pitchFamily="49" charset="0"/>
              </a:rPr>
              <a:t>'&gt;&lt;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b="1" dirty="0" err="1">
                <a:latin typeface="Consolas" panose="020B0609020204030204" pitchFamily="49" charset="0"/>
              </a:rPr>
              <a:t>Religiao</a:t>
            </a:r>
            <a:r>
              <a:rPr lang="pt-BR" sz="1400" dirty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</a:t>
            </a:r>
            <a:r>
              <a:rPr lang="pt-BR" sz="1400" dirty="0" err="1">
                <a:latin typeface="Consolas" panose="020B0609020204030204" pitchFamily="49" charset="0"/>
              </a:rPr>
              <a:t>Selected</a:t>
            </a:r>
            <a:r>
              <a:rPr lang="pt-BR" sz="1400" dirty="0">
                <a:latin typeface="Consolas" panose="020B0609020204030204" pitchFamily="49" charset="0"/>
              </a:rPr>
              <a:t>: 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filter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>
                <a:latin typeface="Consolas" panose="020B0609020204030204" pitchFamily="49" charset="0"/>
              </a:rPr>
              <a:t>a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href</a:t>
            </a:r>
            <a:r>
              <a:rPr lang="pt-BR" sz="1400" dirty="0">
                <a:latin typeface="Consolas" panose="020B0609020204030204" pitchFamily="49" charset="0"/>
              </a:rPr>
              <a:t>="javascript:</a:t>
            </a:r>
            <a:r>
              <a:rPr lang="pt-BR" sz="1400" b="1" dirty="0">
                <a:latin typeface="Consolas" panose="020B0609020204030204" pitchFamily="49" charset="0"/>
              </a:rPr>
              <a:t>grafico2</a:t>
            </a:r>
            <a:r>
              <a:rPr lang="pt-BR" sz="1400" dirty="0">
                <a:latin typeface="Consolas" panose="020B0609020204030204" pitchFamily="49" charset="0"/>
              </a:rPr>
              <a:t>.filterAll();</a:t>
            </a:r>
            <a:r>
              <a:rPr lang="pt-BR" sz="1400" dirty="0" err="1">
                <a:latin typeface="Consolas" panose="020B0609020204030204" pitchFamily="49" charset="0"/>
              </a:rPr>
              <a:t>dc.redrawAll</a:t>
            </a:r>
            <a:r>
              <a:rPr lang="pt-BR" sz="1400" dirty="0">
                <a:latin typeface="Consolas" panose="020B0609020204030204" pitchFamily="49" charset="0"/>
              </a:rPr>
              <a:t>();" </a:t>
            </a:r>
            <a:r>
              <a:rPr lang="pt-BR" sz="1400" dirty="0" err="1" smtClean="0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;"&gt;reset&lt;/a&gt;                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clearfix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&gt;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 err="1" smtClean="0">
                <a:latin typeface="Consolas" panose="020B0609020204030204" pitchFamily="49" charset="0"/>
              </a:rPr>
              <a:t>graficoN</a:t>
            </a:r>
            <a:r>
              <a:rPr lang="pt-BR" sz="1400" dirty="0">
                <a:latin typeface="Consolas" panose="020B0609020204030204" pitchFamily="49" charset="0"/>
              </a:rPr>
              <a:t>"</a:t>
            </a:r>
            <a:r>
              <a:rPr lang="pt-BR" sz="1400" dirty="0" smtClean="0">
                <a:latin typeface="Consolas" panose="020B0609020204030204" pitchFamily="49" charset="0"/>
              </a:rPr>
              <a:t>...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16288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Saída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047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100" dirty="0" smtClean="0"/>
              <a:t>Motores de Gabaritos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772816"/>
            <a:ext cx="432048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6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Motores de Gabaritos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441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Várias linguagens de programação possuem motores de gabaritos desenvolvidos para facilitar a implementação de aplicações com padrão arquitetural MVC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/>
              <a:t>Entre várias soluções Java, foram pesquisados: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Apache Velocity </a:t>
            </a:r>
          </a:p>
          <a:p>
            <a:pPr algn="just">
              <a:lnSpc>
                <a:spcPct val="150000"/>
              </a:lnSpc>
            </a:pPr>
            <a:r>
              <a:rPr lang="pt-BR" sz="4000" b="1" dirty="0" smtClean="0"/>
              <a:t>Apache Freemarker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59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Apache Freemarker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44144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motor de gabaritos para </a:t>
            </a:r>
            <a:r>
              <a:rPr lang="pt-BR" dirty="0" smtClean="0"/>
              <a:t>Java;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versão </a:t>
            </a:r>
            <a:r>
              <a:rPr lang="pt-BR" dirty="0"/>
              <a:t>inicial disponibilizada em 2000, desenvolvida por Benjamin Geer e Mike </a:t>
            </a:r>
            <a:r>
              <a:rPr lang="pt-BR" dirty="0" smtClean="0"/>
              <a:t>Bayer </a:t>
            </a:r>
            <a:r>
              <a:rPr lang="pt-BR" dirty="0"/>
              <a:t>(WIKIPEDIA.ORG, 2018</a:t>
            </a:r>
            <a:r>
              <a:rPr lang="pt-BR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linguagem especializada chamada FTL (Freemarker Template Language</a:t>
            </a:r>
            <a:r>
              <a:rPr lang="pt-BR" dirty="0" smtClean="0"/>
              <a:t>)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desenvolvido com a finalidade de desenvolvimento de páginas HTML em frameworks que adotassem o padrão arquitetural MVC (Modelo-Visão-Controle)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7129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100" dirty="0" smtClean="0"/>
              <a:t>Freemarker Template </a:t>
            </a:r>
            <a:br>
              <a:rPr lang="pt-BR" sz="3100" dirty="0" smtClean="0"/>
            </a:br>
            <a:r>
              <a:rPr lang="pt-BR" sz="3100" dirty="0" smtClean="0"/>
              <a:t>Language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7544" y="2622313"/>
            <a:ext cx="82809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Consolas" panose="020B0609020204030204" pitchFamily="49" charset="0"/>
              </a:rPr>
              <a:t>&lt;#</a:t>
            </a:r>
            <a:r>
              <a:rPr lang="pt-BR" sz="1600" b="1" dirty="0" err="1">
                <a:latin typeface="Consolas" panose="020B0609020204030204" pitchFamily="49" charset="0"/>
              </a:rPr>
              <a:t>list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graficos</a:t>
            </a:r>
            <a:r>
              <a:rPr lang="pt-BR" sz="1600" b="1" dirty="0">
                <a:latin typeface="Consolas" panose="020B0609020204030204" pitchFamily="49" charset="0"/>
              </a:rPr>
              <a:t> as </a:t>
            </a:r>
            <a:r>
              <a:rPr lang="pt-BR" sz="1600" b="1" dirty="0" err="1">
                <a:latin typeface="Consolas" panose="020B0609020204030204" pitchFamily="49" charset="0"/>
              </a:rPr>
              <a:t>grafico</a:t>
            </a:r>
            <a:r>
              <a:rPr lang="pt-BR" sz="1600" b="1" dirty="0">
                <a:latin typeface="Consolas" panose="020B0609020204030204" pitchFamily="49" charset="0"/>
              </a:rPr>
              <a:t>&gt;            </a:t>
            </a:r>
            <a:endParaRPr lang="pt-BR" sz="1600" b="1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id="</a:t>
            </a:r>
            <a:r>
              <a:rPr lang="pt-BR" sz="1600" dirty="0" err="1">
                <a:latin typeface="Consolas" panose="020B0609020204030204" pitchFamily="49" charset="0"/>
              </a:rPr>
              <a:t>grafico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grafico_index</a:t>
            </a:r>
            <a:r>
              <a:rPr lang="pt-BR" sz="1600" b="1" dirty="0">
                <a:latin typeface="Consolas" panose="020B0609020204030204" pitchFamily="49" charset="0"/>
              </a:rPr>
              <a:t> +1}</a:t>
            </a:r>
            <a:r>
              <a:rPr lang="pt-BR" sz="1600" dirty="0">
                <a:latin typeface="Consolas" panose="020B0609020204030204" pitchFamily="49" charset="0"/>
              </a:rPr>
              <a:t>"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='col-xs-12 col-md-12 col-lg-4</a:t>
            </a:r>
            <a:r>
              <a:rPr lang="pt-BR" sz="1600" dirty="0" smtClean="0">
                <a:latin typeface="Consolas" panose="020B0609020204030204" pitchFamily="49" charset="0"/>
              </a:rPr>
              <a:t>'&gt;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 &lt;</a:t>
            </a:r>
            <a:r>
              <a:rPr lang="pt-BR" sz="1600" dirty="0" err="1">
                <a:latin typeface="Consolas" panose="020B0609020204030204" pitchFamily="49" charset="0"/>
              </a:rPr>
              <a:t>strong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  <a:r>
              <a:rPr lang="pt-BR" sz="1600" b="1" dirty="0">
                <a:latin typeface="Consolas" panose="020B0609020204030204" pitchFamily="49" charset="0"/>
              </a:rPr>
              <a:t>${grafico.nome}</a:t>
            </a:r>
            <a:r>
              <a:rPr lang="pt-BR" sz="1600" dirty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strong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      &lt;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="reset" </a:t>
            </a:r>
            <a:r>
              <a:rPr lang="pt-BR" sz="1600" dirty="0" err="1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="display: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;"&gt;</a:t>
            </a:r>
            <a:r>
              <a:rPr lang="pt-BR" sz="1600" dirty="0" err="1">
                <a:latin typeface="Consolas" panose="020B0609020204030204" pitchFamily="49" charset="0"/>
              </a:rPr>
              <a:t>Selected</a:t>
            </a:r>
            <a:r>
              <a:rPr lang="pt-BR" sz="1600" dirty="0" smtClean="0">
                <a:latin typeface="Consolas" panose="020B0609020204030204" pitchFamily="49" charset="0"/>
              </a:rPr>
              <a:t>:&lt;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filter</a:t>
            </a:r>
            <a:r>
              <a:rPr lang="pt-BR" sz="1600" dirty="0">
                <a:latin typeface="Consolas" panose="020B0609020204030204" pitchFamily="49" charset="0"/>
              </a:rPr>
              <a:t>"&gt;&lt;/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&gt;&lt;/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&gt;                </a:t>
            </a:r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      &lt;</a:t>
            </a:r>
            <a:r>
              <a:rPr lang="pt-BR" sz="1600" dirty="0">
                <a:latin typeface="Consolas" panose="020B0609020204030204" pitchFamily="49" charset="0"/>
              </a:rPr>
              <a:t>a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="reset" </a:t>
            </a:r>
            <a:r>
              <a:rPr lang="pt-BR" sz="1600" dirty="0" err="1">
                <a:latin typeface="Consolas" panose="020B0609020204030204" pitchFamily="49" charset="0"/>
              </a:rPr>
              <a:t>href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javascript:grafico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grafico_index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smtClean="0">
                <a:latin typeface="Consolas" panose="020B0609020204030204" pitchFamily="49" charset="0"/>
              </a:rPr>
              <a:t>+1}</a:t>
            </a:r>
            <a:r>
              <a:rPr lang="pt-BR" sz="1600" dirty="0" smtClean="0">
                <a:latin typeface="Consolas" panose="020B0609020204030204" pitchFamily="49" charset="0"/>
              </a:rPr>
              <a:t>.</a:t>
            </a:r>
            <a:r>
              <a:rPr lang="pt-BR" sz="1600" dirty="0" err="1">
                <a:latin typeface="Consolas" panose="020B0609020204030204" pitchFamily="49" charset="0"/>
              </a:rPr>
              <a:t>filterAll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  <a:r>
              <a:rPr lang="pt-BR" sz="1600" dirty="0" err="1">
                <a:latin typeface="Consolas" panose="020B0609020204030204" pitchFamily="49" charset="0"/>
              </a:rPr>
              <a:t>dc.redrawAll</a:t>
            </a:r>
            <a:r>
              <a:rPr lang="pt-BR" sz="1600" dirty="0">
                <a:latin typeface="Consolas" panose="020B0609020204030204" pitchFamily="49" charset="0"/>
              </a:rPr>
              <a:t>();" </a:t>
            </a:r>
            <a:r>
              <a:rPr lang="pt-BR" sz="1600" dirty="0" smtClean="0"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="display: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;"&gt;reset&lt;/a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clearfix</a:t>
            </a:r>
            <a:r>
              <a:rPr lang="pt-BR" sz="1600" dirty="0">
                <a:latin typeface="Consolas" panose="020B0609020204030204" pitchFamily="49" charset="0"/>
              </a:rPr>
              <a:t>"&gt;&lt;/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        </a:t>
            </a:r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b="1" dirty="0" smtClean="0">
                <a:latin typeface="Consolas" panose="020B0609020204030204" pitchFamily="49" charset="0"/>
              </a:rPr>
              <a:t>&lt;/#</a:t>
            </a:r>
            <a:r>
              <a:rPr lang="pt-BR" sz="1600" b="1" dirty="0" err="1">
                <a:latin typeface="Consolas" panose="020B0609020204030204" pitchFamily="49" charset="0"/>
              </a:rPr>
              <a:t>list</a:t>
            </a:r>
            <a:r>
              <a:rPr lang="pt-BR" sz="16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34721" y="1700808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Conteúdo FTL</a:t>
            </a:r>
            <a:endParaRPr lang="pt-BR" sz="2400" b="1" dirty="0"/>
          </a:p>
        </p:txBody>
      </p:sp>
      <p:sp>
        <p:nvSpPr>
          <p:cNvPr id="4" name="Texto Explicativo 1 3"/>
          <p:cNvSpPr/>
          <p:nvPr/>
        </p:nvSpPr>
        <p:spPr>
          <a:xfrm>
            <a:off x="434721" y="2162473"/>
            <a:ext cx="1256959" cy="258415"/>
          </a:xfrm>
          <a:prstGeom prst="borderCallout1">
            <a:avLst>
              <a:gd name="adj1" fmla="val 109893"/>
              <a:gd name="adj2" fmla="val 51187"/>
              <a:gd name="adj3" fmla="val 219727"/>
              <a:gd name="adj4" fmla="val 443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Iterador</a:t>
            </a:r>
            <a:endParaRPr lang="pt-BR" dirty="0"/>
          </a:p>
        </p:txBody>
      </p:sp>
      <p:sp>
        <p:nvSpPr>
          <p:cNvPr id="7" name="Texto Explicativo 1 6"/>
          <p:cNvSpPr/>
          <p:nvPr/>
        </p:nvSpPr>
        <p:spPr>
          <a:xfrm>
            <a:off x="2627784" y="2291679"/>
            <a:ext cx="3168352" cy="330633"/>
          </a:xfrm>
          <a:prstGeom prst="borderCallout1">
            <a:avLst>
              <a:gd name="adj1" fmla="val 43892"/>
              <a:gd name="adj2" fmla="val 413"/>
              <a:gd name="adj3" fmla="val 116690"/>
              <a:gd name="adj4" fmla="val -278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Coleção (modelo de dados)</a:t>
            </a:r>
            <a:endParaRPr lang="pt-BR" dirty="0"/>
          </a:p>
        </p:txBody>
      </p:sp>
      <p:sp>
        <p:nvSpPr>
          <p:cNvPr id="8" name="Texto Explicativo 1 7"/>
          <p:cNvSpPr/>
          <p:nvPr/>
        </p:nvSpPr>
        <p:spPr>
          <a:xfrm>
            <a:off x="4327376" y="3234024"/>
            <a:ext cx="2520280" cy="216024"/>
          </a:xfrm>
          <a:prstGeom prst="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Acesso a atributo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74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100" dirty="0" smtClean="0"/>
              <a:t>Freemarker </a:t>
            </a:r>
            <a:r>
              <a:rPr lang="pt-BR" sz="3100" dirty="0"/>
              <a:t>Template </a:t>
            </a:r>
            <a:r>
              <a:rPr lang="pt-BR" sz="3100" dirty="0" smtClean="0"/>
              <a:t/>
            </a:r>
            <a:br>
              <a:rPr lang="pt-BR" sz="3100" dirty="0" smtClean="0"/>
            </a:br>
            <a:r>
              <a:rPr lang="pt-BR" sz="3100" dirty="0" smtClean="0"/>
              <a:t>Language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2276286"/>
            <a:ext cx="849694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>
                <a:latin typeface="Consolas" panose="020B0609020204030204" pitchFamily="49" charset="0"/>
              </a:rPr>
              <a:t>grafico1</a:t>
            </a:r>
            <a:r>
              <a:rPr lang="pt-BR" sz="1400" dirty="0">
                <a:latin typeface="Consolas" panose="020B0609020204030204" pitchFamily="49" charset="0"/>
              </a:rPr>
              <a:t>"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='col-xs-12 col-md-12 col-lg-4</a:t>
            </a:r>
            <a:r>
              <a:rPr lang="pt-BR" sz="1400" dirty="0" smtClean="0">
                <a:latin typeface="Consolas" panose="020B0609020204030204" pitchFamily="49" charset="0"/>
              </a:rPr>
              <a:t>'&gt;&lt;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b="1" dirty="0">
                <a:latin typeface="Consolas" panose="020B0609020204030204" pitchFamily="49" charset="0"/>
              </a:rPr>
              <a:t>Sexo</a:t>
            </a:r>
            <a:r>
              <a:rPr lang="pt-BR" sz="1400" dirty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</a:t>
            </a:r>
            <a:r>
              <a:rPr lang="pt-BR" sz="1400" dirty="0" err="1">
                <a:latin typeface="Consolas" panose="020B0609020204030204" pitchFamily="49" charset="0"/>
              </a:rPr>
              <a:t>Selected</a:t>
            </a:r>
            <a:r>
              <a:rPr lang="pt-BR" sz="1400" dirty="0">
                <a:latin typeface="Consolas" panose="020B0609020204030204" pitchFamily="49" charset="0"/>
              </a:rPr>
              <a:t>: 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filter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>
                <a:latin typeface="Consolas" panose="020B0609020204030204" pitchFamily="49" charset="0"/>
              </a:rPr>
              <a:t>a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href</a:t>
            </a:r>
            <a:r>
              <a:rPr lang="pt-BR" sz="1400" dirty="0">
                <a:latin typeface="Consolas" panose="020B0609020204030204" pitchFamily="49" charset="0"/>
              </a:rPr>
              <a:t>="javascript:</a:t>
            </a:r>
            <a:r>
              <a:rPr lang="pt-BR" sz="1400" b="1" dirty="0">
                <a:latin typeface="Consolas" panose="020B0609020204030204" pitchFamily="49" charset="0"/>
              </a:rPr>
              <a:t>grafico1</a:t>
            </a:r>
            <a:r>
              <a:rPr lang="pt-BR" sz="1400" dirty="0">
                <a:latin typeface="Consolas" panose="020B0609020204030204" pitchFamily="49" charset="0"/>
              </a:rPr>
              <a:t>.filterAll();</a:t>
            </a:r>
            <a:r>
              <a:rPr lang="pt-BR" sz="1400" dirty="0" err="1">
                <a:latin typeface="Consolas" panose="020B0609020204030204" pitchFamily="49" charset="0"/>
              </a:rPr>
              <a:t>dc.redrawAll</a:t>
            </a:r>
            <a:r>
              <a:rPr lang="pt-BR" sz="1400" dirty="0">
                <a:latin typeface="Consolas" panose="020B0609020204030204" pitchFamily="49" charset="0"/>
              </a:rPr>
              <a:t>();" </a:t>
            </a:r>
            <a:r>
              <a:rPr lang="pt-BR" sz="1400" dirty="0" err="1" smtClean="0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 smtClean="0">
                <a:latin typeface="Consolas" panose="020B0609020204030204" pitchFamily="49" charset="0"/>
              </a:rPr>
              <a:t>display:none</a:t>
            </a:r>
            <a:r>
              <a:rPr lang="pt-BR" sz="1400" dirty="0">
                <a:latin typeface="Consolas" panose="020B0609020204030204" pitchFamily="49" charset="0"/>
              </a:rPr>
              <a:t>;"&gt;reset&lt;/a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 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clearfix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400" dirty="0" smtClean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&gt;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>
                <a:latin typeface="Consolas" panose="020B0609020204030204" pitchFamily="49" charset="0"/>
              </a:rPr>
              <a:t>grafico2</a:t>
            </a:r>
            <a:r>
              <a:rPr lang="pt-BR" sz="1400" dirty="0">
                <a:latin typeface="Consolas" panose="020B0609020204030204" pitchFamily="49" charset="0"/>
              </a:rPr>
              <a:t>"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='col-xs-12 col-md-12 col-lg-4</a:t>
            </a:r>
            <a:r>
              <a:rPr lang="pt-BR" sz="1400" dirty="0" smtClean="0">
                <a:latin typeface="Consolas" panose="020B0609020204030204" pitchFamily="49" charset="0"/>
              </a:rPr>
              <a:t>'&gt;&lt;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b="1" dirty="0" err="1">
                <a:latin typeface="Consolas" panose="020B0609020204030204" pitchFamily="49" charset="0"/>
              </a:rPr>
              <a:t>Religiao</a:t>
            </a:r>
            <a:r>
              <a:rPr lang="pt-BR" sz="1400" dirty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</a:t>
            </a:r>
            <a:r>
              <a:rPr lang="pt-BR" sz="1400" dirty="0" err="1">
                <a:latin typeface="Consolas" panose="020B0609020204030204" pitchFamily="49" charset="0"/>
              </a:rPr>
              <a:t>Selected</a:t>
            </a:r>
            <a:r>
              <a:rPr lang="pt-BR" sz="1400" dirty="0">
                <a:latin typeface="Consolas" panose="020B0609020204030204" pitchFamily="49" charset="0"/>
              </a:rPr>
              <a:t>: 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filter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>
                <a:latin typeface="Consolas" panose="020B0609020204030204" pitchFamily="49" charset="0"/>
              </a:rPr>
              <a:t>a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href</a:t>
            </a:r>
            <a:r>
              <a:rPr lang="pt-BR" sz="1400" dirty="0">
                <a:latin typeface="Consolas" panose="020B0609020204030204" pitchFamily="49" charset="0"/>
              </a:rPr>
              <a:t>="javascript:</a:t>
            </a:r>
            <a:r>
              <a:rPr lang="pt-BR" sz="1400" b="1" dirty="0">
                <a:latin typeface="Consolas" panose="020B0609020204030204" pitchFamily="49" charset="0"/>
              </a:rPr>
              <a:t>grafico2</a:t>
            </a:r>
            <a:r>
              <a:rPr lang="pt-BR" sz="1400" dirty="0">
                <a:latin typeface="Consolas" panose="020B0609020204030204" pitchFamily="49" charset="0"/>
              </a:rPr>
              <a:t>.filterAll();</a:t>
            </a:r>
            <a:r>
              <a:rPr lang="pt-BR" sz="1400" dirty="0" err="1">
                <a:latin typeface="Consolas" panose="020B0609020204030204" pitchFamily="49" charset="0"/>
              </a:rPr>
              <a:t>dc.redrawAll</a:t>
            </a:r>
            <a:r>
              <a:rPr lang="pt-BR" sz="1400" dirty="0">
                <a:latin typeface="Consolas" panose="020B0609020204030204" pitchFamily="49" charset="0"/>
              </a:rPr>
              <a:t>();" </a:t>
            </a:r>
            <a:r>
              <a:rPr lang="pt-BR" sz="1400" dirty="0" err="1" smtClean="0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;"&gt;reset&lt;/a&gt;                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clearfix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&gt;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 err="1" smtClean="0">
                <a:latin typeface="Consolas" panose="020B0609020204030204" pitchFamily="49" charset="0"/>
              </a:rPr>
              <a:t>graficoN</a:t>
            </a:r>
            <a:r>
              <a:rPr lang="pt-BR" sz="1400" dirty="0">
                <a:latin typeface="Consolas" panose="020B0609020204030204" pitchFamily="49" charset="0"/>
              </a:rPr>
              <a:t>"</a:t>
            </a:r>
            <a:r>
              <a:rPr lang="pt-BR" sz="1400" dirty="0" smtClean="0">
                <a:latin typeface="Consolas" panose="020B0609020204030204" pitchFamily="49" charset="0"/>
              </a:rPr>
              <a:t>...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16288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Saída</a:t>
            </a:r>
            <a:endParaRPr lang="pt-BR" b="1" dirty="0"/>
          </a:p>
        </p:txBody>
      </p:sp>
      <p:sp>
        <p:nvSpPr>
          <p:cNvPr id="3" name="Texto Explicativo 1 2"/>
          <p:cNvSpPr/>
          <p:nvPr/>
        </p:nvSpPr>
        <p:spPr>
          <a:xfrm>
            <a:off x="5344585" y="980728"/>
            <a:ext cx="3418865" cy="1094928"/>
          </a:xfrm>
          <a:prstGeom prst="borderCallout1">
            <a:avLst>
              <a:gd name="adj1" fmla="val 50211"/>
              <a:gd name="adj2" fmla="val -1529"/>
              <a:gd name="adj3" fmla="val 128405"/>
              <a:gd name="adj4" fmla="val -893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Processador de gabarito executa as iterações, gerando a &lt;</a:t>
            </a:r>
            <a:r>
              <a:rPr lang="pt-BR" sz="1600" dirty="0" err="1" smtClean="0"/>
              <a:t>div</a:t>
            </a:r>
            <a:r>
              <a:rPr lang="pt-BR" sz="1600" dirty="0" smtClean="0"/>
              <a:t>&gt; final com as substituições para todos os itens da coleção</a:t>
            </a:r>
            <a:endParaRPr lang="pt-BR" sz="1600" dirty="0"/>
          </a:p>
        </p:txBody>
      </p:sp>
      <p:cxnSp>
        <p:nvCxnSpPr>
          <p:cNvPr id="7" name="Conector reto 6"/>
          <p:cNvCxnSpPr>
            <a:stCxn id="3" idx="1"/>
          </p:cNvCxnSpPr>
          <p:nvPr/>
        </p:nvCxnSpPr>
        <p:spPr>
          <a:xfrm flipH="1">
            <a:off x="6948264" y="2075656"/>
            <a:ext cx="105754" cy="34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3" idx="1"/>
          </p:cNvCxnSpPr>
          <p:nvPr/>
        </p:nvCxnSpPr>
        <p:spPr>
          <a:xfrm flipH="1">
            <a:off x="4355976" y="2075656"/>
            <a:ext cx="2698042" cy="1000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3" idx="1"/>
          </p:cNvCxnSpPr>
          <p:nvPr/>
        </p:nvCxnSpPr>
        <p:spPr>
          <a:xfrm flipH="1">
            <a:off x="2123728" y="2075656"/>
            <a:ext cx="4930290" cy="2001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3" idx="1"/>
          </p:cNvCxnSpPr>
          <p:nvPr/>
        </p:nvCxnSpPr>
        <p:spPr>
          <a:xfrm>
            <a:off x="7054018" y="2075656"/>
            <a:ext cx="0" cy="2001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3" idx="1"/>
          </p:cNvCxnSpPr>
          <p:nvPr/>
        </p:nvCxnSpPr>
        <p:spPr>
          <a:xfrm flipH="1">
            <a:off x="4588874" y="2075656"/>
            <a:ext cx="2465144" cy="2649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3" idx="1"/>
          </p:cNvCxnSpPr>
          <p:nvPr/>
        </p:nvCxnSpPr>
        <p:spPr>
          <a:xfrm flipH="1">
            <a:off x="1763688" y="2075656"/>
            <a:ext cx="5290330" cy="3513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39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3536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Bibliotecas de suporte para o DashGen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61789" y="1412776"/>
            <a:ext cx="777686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Apache Commons CSV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(Acesso e iteração no conteúdo de arquivos padrão CSV)</a:t>
            </a:r>
            <a:endParaRPr lang="pt-BR" sz="2000" dirty="0"/>
          </a:p>
          <a:p>
            <a:pPr lvl="1"/>
            <a:endParaRPr lang="pt-BR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3200" dirty="0"/>
              <a:t>Apache Commons IO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(Acesso a arquivos e cópia recursiva do conteúdo de diretórios)</a:t>
            </a:r>
          </a:p>
          <a:p>
            <a:pPr marL="457200" lvl="2"/>
            <a:endParaRPr lang="pt-BR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3200" dirty="0" err="1"/>
              <a:t>ZeroTurnaround</a:t>
            </a:r>
            <a:r>
              <a:rPr lang="pt-BR" sz="3200" dirty="0"/>
              <a:t> </a:t>
            </a:r>
            <a:r>
              <a:rPr lang="pt-BR" sz="3200" dirty="0" smtClean="0"/>
              <a:t>ZT-ZIP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(compactação de arquivos e diretórios recursivamente)</a:t>
            </a:r>
          </a:p>
          <a:p>
            <a:pPr marL="457200" lvl="2"/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Apache Maven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(gerenciador de dependências</a:t>
            </a:r>
            <a:r>
              <a:rPr lang="pt-BR" sz="2000" dirty="0" smtClean="0"/>
              <a:t>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497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3536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Bibliotecas de suporte para o DashGen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78452" y="1700808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DC.js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(Geração de gráficos)</a:t>
            </a:r>
            <a:endParaRPr lang="pt-BR" sz="2000" dirty="0"/>
          </a:p>
          <a:p>
            <a:pPr lvl="1"/>
            <a:endParaRPr lang="pt-BR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Dependências</a:t>
            </a:r>
            <a:endParaRPr lang="pt-BR" sz="3200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2800" dirty="0" err="1" smtClean="0"/>
              <a:t>Crossfilter</a:t>
            </a:r>
            <a:r>
              <a:rPr lang="pt-BR" sz="2800" dirty="0" smtClean="0"/>
              <a:t> </a:t>
            </a:r>
            <a:r>
              <a:rPr lang="pt-BR" sz="2000" dirty="0" smtClean="0"/>
              <a:t>(filtros cruzados dinâmicos)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D3 (Data-</a:t>
            </a:r>
            <a:r>
              <a:rPr lang="pt-BR" sz="2800" dirty="0" err="1" smtClean="0"/>
              <a:t>Driven</a:t>
            </a:r>
            <a:r>
              <a:rPr lang="pt-BR" sz="2800" dirty="0" smtClean="0"/>
              <a:t> </a:t>
            </a:r>
            <a:r>
              <a:rPr lang="pt-BR" sz="2800" dirty="0" err="1" smtClean="0"/>
              <a:t>Documents</a:t>
            </a:r>
            <a:r>
              <a:rPr lang="pt-BR" sz="2800" dirty="0" smtClean="0"/>
              <a:t>) </a:t>
            </a:r>
            <a:r>
              <a:rPr lang="pt-BR" sz="2000" dirty="0" smtClean="0"/>
              <a:t>(</a:t>
            </a:r>
            <a:r>
              <a:rPr lang="pt-BR" sz="2000" dirty="0" err="1" smtClean="0"/>
              <a:t>renderização</a:t>
            </a:r>
            <a:r>
              <a:rPr lang="pt-BR" sz="2000" dirty="0" smtClean="0"/>
              <a:t> de gráficos SVG)</a:t>
            </a:r>
          </a:p>
          <a:p>
            <a:pPr marL="457200" lvl="2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00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Motivação da pesquisa: </a:t>
            </a:r>
            <a:r>
              <a:rPr lang="pt-BR" sz="2800" b="1" dirty="0"/>
              <a:t>Quadros de exibição de informações em formato de </a:t>
            </a:r>
            <a:r>
              <a:rPr lang="pt-BR" sz="2800" b="1" dirty="0" smtClean="0"/>
              <a:t>gráficos,  ou Dashboards, </a:t>
            </a:r>
            <a:r>
              <a:rPr lang="pt-BR" sz="2800" b="1" dirty="0"/>
              <a:t>facilitam o entendimento de conjuntos de dados volumosos. </a:t>
            </a:r>
            <a:endParaRPr lang="pt-BR" sz="2800" b="1" dirty="0" smtClean="0"/>
          </a:p>
          <a:p>
            <a:r>
              <a:rPr lang="pt-BR" sz="2800" b="1" dirty="0" smtClean="0"/>
              <a:t>Como facilitar a geração destes quadros com engenharia baseada em </a:t>
            </a:r>
            <a:r>
              <a:rPr lang="pt-BR" sz="2800" b="1" dirty="0" err="1" smtClean="0"/>
              <a:t>reúso</a:t>
            </a:r>
            <a:r>
              <a:rPr lang="pt-BR" sz="2800" b="1" dirty="0" smtClean="0"/>
              <a:t> de software?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74230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Fase de análise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69477" y="1628800"/>
            <a:ext cx="77768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Análise de Requisitos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(Levantados os requisitos funcionais e não funcionais do DashGen)</a:t>
            </a:r>
            <a:endParaRPr lang="pt-BR" sz="20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Análise de Casos de Uso</a:t>
            </a:r>
            <a:endParaRPr lang="pt-BR" sz="2800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(Definido e especificado o caso de uso a partir da perspectiva do usuário do DashGen)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Diagramas de Classes de Análise e de Implementação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(Identificação das classes candidatas e posteriormente o modelo de implementação com atributos e operações)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Diagramas de sequência: Geral e da rotina do Gerador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(Análise da dinâmica  da aplicação)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692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Fase de Implementação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1628799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Aplicação aderente ao padrão arquitetural MVC (Modelo – Visão – Controle);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Decidido o uso do JavaFX 8 para a GUI. Aplicação de tela única onde o usuário especifica todas as informações desejadas e finaliza o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Saída é copiada para o diretório de destino especificado e é gerado um arquivo compactado em formato ZIP.</a:t>
            </a:r>
          </a:p>
        </p:txBody>
      </p:sp>
    </p:spTree>
    <p:extLst>
      <p:ext uri="{BB962C8B-B14F-4D97-AF65-F5344CB8AC3E}">
        <p14:creationId xmlns:p14="http://schemas.microsoft.com/office/powerpoint/2010/main" val="164990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GUI</a:t>
            </a:r>
            <a:endParaRPr lang="pt-B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68760"/>
            <a:ext cx="5935563" cy="534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99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</a:t>
            </a:r>
            <a:r>
              <a:rPr lang="pt-BR" sz="3100" dirty="0" err="1" smtClean="0"/>
              <a:t>Controller</a:t>
            </a:r>
            <a:endParaRPr lang="pt-BR" sz="31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2132856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Responsável pela mediação entre as ações e entradas de dados do usuário e os modelos;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Merecem destaque os métodos </a:t>
            </a:r>
            <a:r>
              <a:rPr lang="pt-BR" sz="3200" dirty="0" err="1" smtClean="0"/>
              <a:t>setDataset</a:t>
            </a:r>
            <a:r>
              <a:rPr lang="pt-BR" sz="3200" dirty="0" smtClean="0"/>
              <a:t>(), </a:t>
            </a:r>
            <a:r>
              <a:rPr lang="pt-BR" sz="3200" dirty="0" err="1" smtClean="0"/>
              <a:t>addGrafico</a:t>
            </a:r>
            <a:r>
              <a:rPr lang="pt-BR" sz="3200" dirty="0" smtClean="0"/>
              <a:t>() e </a:t>
            </a:r>
            <a:r>
              <a:rPr lang="pt-BR" sz="3200" dirty="0" err="1" smtClean="0"/>
              <a:t>endDashboard</a:t>
            </a:r>
            <a:r>
              <a:rPr lang="pt-BR" sz="3200" dirty="0" smtClean="0"/>
              <a:t>().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6312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</a:t>
            </a:r>
            <a:r>
              <a:rPr lang="pt-BR" sz="3100" dirty="0" err="1" smtClean="0"/>
              <a:t>Controller</a:t>
            </a:r>
            <a:r>
              <a:rPr lang="pt-BR" sz="3100" dirty="0" smtClean="0"/>
              <a:t> – </a:t>
            </a:r>
            <a:r>
              <a:rPr lang="pt-BR" sz="3100" dirty="0" err="1" smtClean="0"/>
              <a:t>setDataset</a:t>
            </a:r>
            <a:r>
              <a:rPr lang="pt-BR" sz="3100" dirty="0" smtClean="0"/>
              <a:t>()</a:t>
            </a:r>
            <a:endParaRPr lang="pt-BR" sz="3100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51" y="1988840"/>
            <a:ext cx="8136904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01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</a:t>
            </a:r>
            <a:r>
              <a:rPr lang="pt-BR" sz="3100" dirty="0" err="1" smtClean="0"/>
              <a:t>Controller</a:t>
            </a:r>
            <a:r>
              <a:rPr lang="pt-BR" sz="3100" dirty="0" smtClean="0"/>
              <a:t> – </a:t>
            </a:r>
            <a:r>
              <a:rPr lang="pt-BR" sz="3100" dirty="0" err="1" smtClean="0"/>
              <a:t>addGrafico</a:t>
            </a:r>
            <a:r>
              <a:rPr lang="pt-BR" sz="3100" dirty="0" smtClean="0"/>
              <a:t>()</a:t>
            </a:r>
            <a:endParaRPr lang="pt-BR" sz="3100" dirty="0"/>
          </a:p>
        </p:txBody>
      </p:sp>
      <p:pic>
        <p:nvPicPr>
          <p:cNvPr id="5" name="Imagem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424936" cy="4752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74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</a:t>
            </a:r>
            <a:r>
              <a:rPr lang="pt-BR" sz="3100" dirty="0" err="1" smtClean="0"/>
              <a:t>Controller</a:t>
            </a:r>
            <a:r>
              <a:rPr lang="pt-BR" sz="3100" dirty="0" smtClean="0"/>
              <a:t> – </a:t>
            </a:r>
            <a:r>
              <a:rPr lang="pt-BR" sz="3100" dirty="0" err="1" smtClean="0"/>
              <a:t>endDashboard</a:t>
            </a:r>
            <a:r>
              <a:rPr lang="pt-BR" sz="3100" dirty="0" smtClean="0"/>
              <a:t>()</a:t>
            </a:r>
            <a:endParaRPr lang="pt-BR" sz="3100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136904" cy="4968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89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</a:t>
            </a:r>
            <a:r>
              <a:rPr lang="pt-BR" sz="3100" dirty="0"/>
              <a:t>Dataset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3568" y="2132856"/>
            <a:ext cx="77768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Objeto concreto para representação do Arquivo CSV para o DashGen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Uso da Apache Commons CSV para manipulação dos atributos e dados contidos no arquivo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Possui lógica de teste por força bruta para identificação dos atributos numéricos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1966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</a:t>
            </a:r>
            <a:r>
              <a:rPr lang="pt-BR" sz="3100" dirty="0"/>
              <a:t>Dataset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42704"/>
            <a:ext cx="7632848" cy="504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9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Gerador</a:t>
            </a:r>
            <a:endParaRPr lang="pt-BR" sz="31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2132856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responsável </a:t>
            </a:r>
            <a:r>
              <a:rPr lang="pt-BR" sz="3200" dirty="0"/>
              <a:t>por operar o Motor de </a:t>
            </a:r>
            <a:r>
              <a:rPr lang="pt-BR" sz="3200" dirty="0" smtClean="0"/>
              <a:t>Gabaritos Apache </a:t>
            </a:r>
            <a:r>
              <a:rPr lang="pt-BR" sz="3200" dirty="0"/>
              <a:t>Freemarker. </a:t>
            </a: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Deve </a:t>
            </a:r>
            <a:r>
              <a:rPr lang="pt-BR" sz="3200" dirty="0"/>
              <a:t>receber como parâmetro de construtor o </a:t>
            </a:r>
            <a:r>
              <a:rPr lang="pt-BR" sz="3200" dirty="0" smtClean="0"/>
              <a:t>objeto Dashboard </a:t>
            </a:r>
            <a:r>
              <a:rPr lang="pt-BR" sz="3200" dirty="0"/>
              <a:t>e o descritor File do diretório de destino especificado pelo </a:t>
            </a:r>
            <a:r>
              <a:rPr lang="pt-BR" sz="3200" dirty="0" smtClean="0"/>
              <a:t>usuário.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3938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b="1" dirty="0" smtClean="0"/>
              <a:t>Desenvolver aplicação em Java 8 SE que:</a:t>
            </a:r>
            <a:endParaRPr lang="pt-BR" sz="2800" b="1" dirty="0" smtClean="0"/>
          </a:p>
          <a:p>
            <a:r>
              <a:rPr lang="pt-BR" sz="2800" dirty="0" smtClean="0"/>
              <a:t>Permita selecionar um arquivo CSV;</a:t>
            </a:r>
          </a:p>
          <a:p>
            <a:r>
              <a:rPr lang="pt-BR" sz="2800" dirty="0" smtClean="0"/>
              <a:t>Possibilite escolher entre alguns tipos de gráficos e associá-los aos atributos do arquivo;</a:t>
            </a:r>
          </a:p>
          <a:p>
            <a:r>
              <a:rPr lang="pt-BR" sz="2800" dirty="0" smtClean="0"/>
              <a:t>Com base em um  gabarito predefinido e algumas de dependências, gere um Dashboard HTML5 que permita  aplicação de filtros dinâmicos para análise.</a:t>
            </a:r>
          </a:p>
        </p:txBody>
      </p:sp>
    </p:spTree>
    <p:extLst>
      <p:ext uri="{BB962C8B-B14F-4D97-AF65-F5344CB8AC3E}">
        <p14:creationId xmlns:p14="http://schemas.microsoft.com/office/powerpoint/2010/main" val="379648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136904" cy="516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Gerador</a:t>
            </a:r>
            <a:endParaRPr lang="pt-BR" sz="3100" dirty="0"/>
          </a:p>
        </p:txBody>
      </p:sp>
    </p:spTree>
    <p:extLst>
      <p:ext uri="{BB962C8B-B14F-4D97-AF65-F5344CB8AC3E}">
        <p14:creationId xmlns:p14="http://schemas.microsoft.com/office/powerpoint/2010/main" val="17825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Gabarito FTL</a:t>
            </a:r>
            <a:endParaRPr lang="pt-BR" sz="31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2132856"/>
            <a:ext cx="7776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Arquivo “modelo” de como deve ficar o artefato final.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Texto fixo entremeado pelas marcações FTL.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1952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Gabarito FTL – Partes mais importantes</a:t>
            </a:r>
            <a:endParaRPr lang="pt-BR" sz="3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615320" cy="3255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48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Gabarito FTL – Partes mais importantes</a:t>
            </a:r>
            <a:endParaRPr lang="pt-BR" sz="3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61532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229200"/>
            <a:ext cx="8789942" cy="991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4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Gabarito FTL – Partes mais importantes</a:t>
            </a:r>
            <a:endParaRPr lang="pt-BR" sz="31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45357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Gabarito FTL – Partes mais importantes</a:t>
            </a:r>
            <a:endParaRPr lang="pt-BR" sz="31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060848"/>
            <a:ext cx="81915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15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DashGen – Demonstração para Validação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779686"/>
            <a:ext cx="75608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pt-BR" sz="2800" dirty="0"/>
              <a:t>Arquivo CSV: “c:\</a:t>
            </a:r>
            <a:r>
              <a:rPr lang="pt-BR" sz="2800" dirty="0" err="1"/>
              <a:t>tccrepo</a:t>
            </a:r>
            <a:r>
              <a:rPr lang="pt-BR" sz="2800" dirty="0"/>
              <a:t>\</a:t>
            </a:r>
            <a:r>
              <a:rPr lang="pt-BR" sz="2800" dirty="0" err="1"/>
              <a:t>support</a:t>
            </a:r>
            <a:r>
              <a:rPr lang="pt-BR" sz="2800" dirty="0"/>
              <a:t>\teste_salario.csv”.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pt-BR" sz="2800" dirty="0"/>
              <a:t>Pasta de destino: ”%USERPROFILE%\desktop\dashboard”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pt-BR" sz="2800" dirty="0"/>
              <a:t>Título do dashboard: “Renda Bruta Brasil</a:t>
            </a:r>
            <a:r>
              <a:rPr lang="pt-BR" sz="2800" dirty="0" smtClean="0"/>
              <a:t>”.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197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100" dirty="0" smtClean="0"/>
              <a:t>DashGen – Considerações Finais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779686"/>
            <a:ext cx="7560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Aplicativo se provou eficaz para gerar </a:t>
            </a:r>
            <a:r>
              <a:rPr lang="pt-BR" sz="2800" dirty="0" err="1" smtClean="0"/>
              <a:t>paineis</a:t>
            </a:r>
            <a:r>
              <a:rPr lang="pt-BR" sz="2800" dirty="0" smtClean="0"/>
              <a:t> gráficos.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Traz uma noção clara de aplicação usando motor Apache Freemarker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Com algumas adaptações pode atender outros domínios e contextos.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DC.js é uma ferramenta poderosa para gerar visualizações de dados.</a:t>
            </a:r>
          </a:p>
          <a:p>
            <a:pPr lvl="0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678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100" dirty="0" smtClean="0"/>
              <a:t>DashGen – Considerações Finais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779686"/>
            <a:ext cx="7560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Aplicativo se provou eficaz para gerar painéis gráficos.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Traz uma noção clara de aplicação usando motor Apache Freemarker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Com algumas adaptações pode atender outros domínios e contextos.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DC.js é uma ferramenta poderosa para gerar visualizações de dados.</a:t>
            </a:r>
          </a:p>
          <a:p>
            <a:pPr lvl="0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6955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DashGen – Trabalhos Futuros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779686"/>
            <a:ext cx="75608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Font typeface="+mj-lt"/>
              <a:buAutoNum type="alphaLcParenR"/>
            </a:pPr>
            <a:r>
              <a:rPr lang="pt-BR" sz="2400" dirty="0"/>
              <a:t>Refatoração do código fonte, para otimização das relações entre as classes, melhorando o desempenho da aplicação;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sz="2400" dirty="0"/>
              <a:t>Transformação do mecanismo de composição em uma biblioteca reutilizável em outros contextos além da geração de </a:t>
            </a:r>
            <a:r>
              <a:rPr lang="pt-BR" sz="2400" i="1" dirty="0"/>
              <a:t>dashboards</a:t>
            </a:r>
            <a:r>
              <a:rPr lang="pt-BR" sz="2400" dirty="0"/>
              <a:t>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sz="2400" dirty="0"/>
              <a:t>Usando o DashGen como base, criar um artefato nos padrões do projeto Maven, a fim de disponibilizá-lo para a comunidade usuária de software livre, da mesma forma que as bibliotecas utilizadas neste projeto;</a:t>
            </a:r>
          </a:p>
          <a:p>
            <a:pPr marL="514350" lvl="0" indent="-514350">
              <a:buFont typeface="+mj-lt"/>
              <a:buAutoNum type="alphaLcParenR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516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a aplicação deve funcionar?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44824"/>
            <a:ext cx="835292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DashGen – Trabalhos Futuros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779686"/>
            <a:ext cx="75608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lphaLcParenR" startAt="4"/>
            </a:pPr>
            <a:r>
              <a:rPr lang="pt-BR" sz="2400" dirty="0" smtClean="0"/>
              <a:t>Aprimoramento do projeto, embarcando inteligência artificial capaz de analisar os dados constantes no arquivo CSV a fim de propor quais seriam as melhores representações gráficas para cada tipo de dado identificado;</a:t>
            </a:r>
          </a:p>
          <a:p>
            <a:pPr marL="457200" lvl="0" indent="-457200">
              <a:buFont typeface="+mj-lt"/>
              <a:buAutoNum type="alphaLcParenR" startAt="4"/>
            </a:pPr>
            <a:r>
              <a:rPr lang="pt-BR" sz="2400" dirty="0" smtClean="0"/>
              <a:t>Permitir maior personalização do Dashboard, como seleção de cores e modelos de tela pré-definidos;</a:t>
            </a:r>
          </a:p>
          <a:p>
            <a:pPr marL="457200" lvl="0" indent="-457200">
              <a:buFont typeface="+mj-lt"/>
              <a:buAutoNum type="alphaLcParenR" startAt="4"/>
            </a:pPr>
            <a:r>
              <a:rPr lang="pt-BR" sz="2400" dirty="0" smtClean="0"/>
              <a:t>Otimização da interface gráfica do usuário, trazendo maior interatividade e tornando-a mais intuitiva.</a:t>
            </a:r>
          </a:p>
          <a:p>
            <a:pPr lvl="0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435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DASHGEN</a:t>
            </a:r>
            <a:r>
              <a:rPr lang="pt-BR" dirty="0"/>
              <a:t/>
            </a:r>
            <a:br>
              <a:rPr lang="pt-BR" dirty="0"/>
            </a:br>
            <a:r>
              <a:rPr lang="pt-BR" sz="3100" dirty="0" smtClean="0"/>
              <a:t>Referencias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412776"/>
            <a:ext cx="7560840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ACADEMIAIN. </a:t>
            </a:r>
            <a:r>
              <a:rPr lang="pt-BR" sz="1600" b="1" dirty="0"/>
              <a:t>QLIK SENSE: O QUE É, COMO FUNCIONA E QUAIS AS VANTAGENS?</a:t>
            </a:r>
            <a:r>
              <a:rPr lang="pt-BR" sz="1600" dirty="0"/>
              <a:t> Disponível em: &lt;https://blog.academiain1.com.br/qlik-sense-o-que-e-como-funciona-e-quais-as-vantagens/&gt;. Acesso em: 10 jan. 2020.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/>
              <a:t>The Apache Velocity Project</a:t>
            </a:r>
            <a:r>
              <a:rPr lang="pt-BR" sz="1600" dirty="0"/>
              <a:t>. Disponível em: &lt;https://velocity.apache.org/&gt;. Acesso em: 7 jan. 2019a.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 err="1"/>
              <a:t>Changes</a:t>
            </a:r>
            <a:r>
              <a:rPr lang="pt-BR" sz="1600" b="1" dirty="0"/>
              <a:t> </a:t>
            </a:r>
            <a:r>
              <a:rPr lang="pt-BR" sz="1600" b="1" dirty="0" err="1"/>
              <a:t>Report</a:t>
            </a:r>
            <a:r>
              <a:rPr lang="pt-BR" sz="1600" b="1" dirty="0"/>
              <a:t> - Apache Velocity</a:t>
            </a:r>
            <a:r>
              <a:rPr lang="pt-BR" sz="1600" dirty="0"/>
              <a:t>. Disponível em: &lt;https://velocity.apache.org/engine/devel/changes.html&gt;. Acesso em: 22 ago. 2019b.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 err="1"/>
              <a:t>Version</a:t>
            </a:r>
            <a:r>
              <a:rPr lang="pt-BR" sz="1600" b="1" dirty="0"/>
              <a:t> </a:t>
            </a:r>
            <a:r>
              <a:rPr lang="pt-BR" sz="1600" b="1" dirty="0" err="1"/>
              <a:t>History</a:t>
            </a:r>
            <a:r>
              <a:rPr lang="pt-BR" sz="1600" b="1" dirty="0"/>
              <a:t> - Apache Freemarker</a:t>
            </a:r>
            <a:r>
              <a:rPr lang="pt-BR" sz="1600" dirty="0"/>
              <a:t>. Disponível em: &lt;https://freemarker.apache.org/docs/app_versions.html&gt;. Acesso em: 25 ago. 2019c.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 err="1"/>
              <a:t>What</a:t>
            </a:r>
            <a:r>
              <a:rPr lang="pt-BR" sz="1600" b="1" dirty="0"/>
              <a:t> </a:t>
            </a:r>
            <a:r>
              <a:rPr lang="pt-BR" sz="1600" b="1" dirty="0" err="1"/>
              <a:t>is</a:t>
            </a:r>
            <a:r>
              <a:rPr lang="pt-BR" sz="1600" b="1" dirty="0"/>
              <a:t> Maven</a:t>
            </a:r>
            <a:r>
              <a:rPr lang="pt-BR" sz="1600" dirty="0"/>
              <a:t>. Disponível em: &lt;https://maven.apache.org/what-is-maven.html&gt;. Acesso em: 1 ago. 2019d.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/>
              <a:t>Apache Commons CSV</a:t>
            </a:r>
            <a:r>
              <a:rPr lang="pt-BR" sz="1600" dirty="0"/>
              <a:t>. Disponível em: &lt;https://commons.apache.org/proper/commons-csv/index.html&gt;. Acesso em: 2 nov. 2019e. </a:t>
            </a:r>
          </a:p>
          <a:p>
            <a:pPr lvl="0"/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5182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DASHGEN</a:t>
            </a:r>
            <a:r>
              <a:rPr lang="pt-BR" dirty="0"/>
              <a:t/>
            </a:r>
            <a:br>
              <a:rPr lang="pt-BR" dirty="0"/>
            </a:br>
            <a:r>
              <a:rPr lang="pt-BR" sz="3100" dirty="0" smtClean="0"/>
              <a:t>Referencias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1757" y="1278914"/>
            <a:ext cx="756084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APACHE.ORG. </a:t>
            </a:r>
            <a:r>
              <a:rPr lang="pt-BR" sz="1600" b="1" dirty="0"/>
              <a:t>Apache Commons IO</a:t>
            </a:r>
            <a:r>
              <a:rPr lang="pt-BR" sz="1600" dirty="0"/>
              <a:t>. Disponível em: &lt;https://commons.apache.org/proper/commons-io/&gt;. Acesso em: 10 nov. 2019f</a:t>
            </a:r>
            <a:r>
              <a:rPr lang="pt-BR" sz="1600" dirty="0" smtClean="0"/>
              <a:t>.</a:t>
            </a:r>
          </a:p>
          <a:p>
            <a:r>
              <a:rPr lang="pt-BR" sz="1600" dirty="0" smtClean="0"/>
              <a:t> </a:t>
            </a:r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/>
              <a:t>Apache </a:t>
            </a:r>
            <a:r>
              <a:rPr lang="pt-BR" sz="1600" b="1" dirty="0" err="1"/>
              <a:t>Netbeans</a:t>
            </a:r>
            <a:r>
              <a:rPr lang="pt-BR" sz="1600" dirty="0"/>
              <a:t>. Disponível em: &lt;https://netbeans.org/&gt;. Acesso em: 12 jan. 2019g.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/>
              <a:t>FreeMarker Java Template </a:t>
            </a:r>
            <a:r>
              <a:rPr lang="pt-BR" sz="1600" b="1" dirty="0" err="1"/>
              <a:t>Engine</a:t>
            </a:r>
            <a:r>
              <a:rPr lang="pt-BR" sz="1600" dirty="0"/>
              <a:t>. Disponível em: &lt;https://freemarker.apache.org/index.html&gt;. Acesso em: 1 jun. 2019.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ASTAH. </a:t>
            </a:r>
            <a:r>
              <a:rPr lang="pt-BR" sz="1600" b="1" dirty="0"/>
              <a:t>Astah UML</a:t>
            </a:r>
            <a:r>
              <a:rPr lang="pt-BR" sz="1600" dirty="0"/>
              <a:t>. Disponível em: &lt;http://astah.net/editions/uml-new&gt;. Acesso em: 10 jan. 2020.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BAELDUNG.COM. </a:t>
            </a:r>
            <a:r>
              <a:rPr lang="pt-BR" sz="1600" b="1" dirty="0" err="1"/>
              <a:t>Introduction</a:t>
            </a:r>
            <a:r>
              <a:rPr lang="pt-BR" sz="1600" b="1" dirty="0"/>
              <a:t> </a:t>
            </a:r>
            <a:r>
              <a:rPr lang="pt-BR" sz="1600" b="1" dirty="0" err="1"/>
              <a:t>to</a:t>
            </a:r>
            <a:r>
              <a:rPr lang="pt-BR" sz="1600" b="1" dirty="0"/>
              <a:t> Apache Velocity</a:t>
            </a:r>
            <a:r>
              <a:rPr lang="pt-BR" sz="1600" dirty="0"/>
              <a:t>. Disponível em: &lt;https://www.baeldung.com/apache-velocity&gt;. Acesso em: 7 jan. 2019.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BERGEN, J. VAN. </a:t>
            </a:r>
            <a:r>
              <a:rPr lang="pt-BR" sz="1600" b="1" dirty="0"/>
              <a:t>Velocity </a:t>
            </a:r>
            <a:r>
              <a:rPr lang="pt-BR" sz="1600" b="1" dirty="0" err="1"/>
              <a:t>or</a:t>
            </a:r>
            <a:r>
              <a:rPr lang="pt-BR" sz="1600" b="1" dirty="0"/>
              <a:t> FreeMarker? </a:t>
            </a:r>
            <a:r>
              <a:rPr lang="pt-BR" sz="1600" b="1" dirty="0" err="1"/>
              <a:t>Two</a:t>
            </a:r>
            <a:r>
              <a:rPr lang="pt-BR" sz="1600" b="1" dirty="0"/>
              <a:t> open </a:t>
            </a:r>
            <a:r>
              <a:rPr lang="pt-BR" sz="1600" b="1" dirty="0" err="1"/>
              <a:t>source</a:t>
            </a:r>
            <a:r>
              <a:rPr lang="pt-BR" sz="1600" b="1" dirty="0"/>
              <a:t> Java-</a:t>
            </a:r>
            <a:r>
              <a:rPr lang="pt-BR" sz="1600" b="1" dirty="0" err="1"/>
              <a:t>based</a:t>
            </a:r>
            <a:r>
              <a:rPr lang="pt-BR" sz="1600" b="1" dirty="0"/>
              <a:t> </a:t>
            </a:r>
            <a:r>
              <a:rPr lang="pt-BR" sz="1600" b="1" dirty="0" err="1"/>
              <a:t>template</a:t>
            </a:r>
            <a:r>
              <a:rPr lang="pt-BR" sz="1600" b="1" dirty="0"/>
              <a:t> </a:t>
            </a:r>
            <a:r>
              <a:rPr lang="pt-BR" sz="1600" b="1" dirty="0" err="1"/>
              <a:t>engines</a:t>
            </a:r>
            <a:r>
              <a:rPr lang="pt-BR" sz="1600" b="1" dirty="0"/>
              <a:t> </a:t>
            </a:r>
            <a:r>
              <a:rPr lang="pt-BR" sz="1600" b="1" dirty="0" err="1"/>
              <a:t>compared</a:t>
            </a:r>
            <a:r>
              <a:rPr lang="pt-BR" sz="1600" dirty="0"/>
              <a:t>. Disponível em: &lt;https://www.javaworld.com/article/2077797/open-source-tools/velocity-or-freemarker.html&gt;. Acesso em: 29 ago. 2018.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BEZERRA, E. </a:t>
            </a:r>
            <a:r>
              <a:rPr lang="pt-BR" sz="1600" b="1" dirty="0"/>
              <a:t>Princípios de Análise e Projeto de Sistemas com UML</a:t>
            </a:r>
            <a:r>
              <a:rPr lang="pt-BR" sz="1600" dirty="0"/>
              <a:t>. 3. ed. Rio de Janeiro: </a:t>
            </a:r>
            <a:r>
              <a:rPr lang="pt-BR" sz="1600" dirty="0" err="1"/>
              <a:t>Elsevier</a:t>
            </a:r>
            <a:r>
              <a:rPr lang="pt-BR" sz="1600" dirty="0"/>
              <a:t>, 2015. </a:t>
            </a:r>
          </a:p>
          <a:p>
            <a:pPr lvl="0"/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486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DASHGEN</a:t>
            </a:r>
            <a:r>
              <a:rPr lang="pt-BR" dirty="0"/>
              <a:t/>
            </a:r>
            <a:br>
              <a:rPr lang="pt-BR" dirty="0"/>
            </a:br>
            <a:r>
              <a:rPr lang="pt-BR" sz="3100" dirty="0" smtClean="0"/>
              <a:t>Referencias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6871" y="1556792"/>
            <a:ext cx="75608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BOSTOCK, M. et al. </a:t>
            </a:r>
            <a:r>
              <a:rPr lang="pt-BR" sz="1600" b="1" dirty="0"/>
              <a:t>D3.js - Data </a:t>
            </a:r>
            <a:r>
              <a:rPr lang="pt-BR" sz="1600" b="1" dirty="0" err="1"/>
              <a:t>Driven</a:t>
            </a:r>
            <a:r>
              <a:rPr lang="pt-BR" sz="1600" b="1" dirty="0"/>
              <a:t> </a:t>
            </a:r>
            <a:r>
              <a:rPr lang="pt-BR" sz="1600" b="1" dirty="0" err="1"/>
              <a:t>Documents</a:t>
            </a:r>
            <a:r>
              <a:rPr lang="pt-BR" sz="1600" dirty="0"/>
              <a:t>. Disponível em: &lt;https://d3js.org/&gt;. Acesso em: 10 nov. 2018</a:t>
            </a:r>
            <a:r>
              <a:rPr lang="pt-BR" sz="1600" dirty="0" smtClean="0"/>
              <a:t>.</a:t>
            </a:r>
          </a:p>
          <a:p>
            <a:r>
              <a:rPr lang="pt-BR" sz="1600" dirty="0" smtClean="0"/>
              <a:t> </a:t>
            </a:r>
            <a:endParaRPr lang="pt-BR" sz="1600" dirty="0"/>
          </a:p>
          <a:p>
            <a:r>
              <a:rPr lang="pt-BR" sz="1600" dirty="0"/>
              <a:t>COSTA, H. M. K. et al. Grandes Massas de Dados na Nuvem: Desafios e </a:t>
            </a:r>
            <a:r>
              <a:rPr lang="pt-BR" sz="1600" dirty="0" err="1"/>
              <a:t>Tecnicas</a:t>
            </a:r>
            <a:r>
              <a:rPr lang="pt-BR" sz="1600" dirty="0"/>
              <a:t> para Inovação. </a:t>
            </a:r>
            <a:r>
              <a:rPr lang="pt-BR" sz="1600" b="1" dirty="0" err="1"/>
              <a:t>Sbrc</a:t>
            </a:r>
            <a:r>
              <a:rPr lang="pt-BR" sz="1600" b="1" dirty="0"/>
              <a:t> 2012</a:t>
            </a:r>
            <a:r>
              <a:rPr lang="pt-BR" sz="1600" dirty="0"/>
              <a:t>, n. Ouro Preto, MG, Brasil, 2012.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CROSSFILTER ORGANIZATION. </a:t>
            </a:r>
            <a:r>
              <a:rPr lang="pt-BR" sz="1600" b="1" dirty="0" err="1"/>
              <a:t>Crossfilter</a:t>
            </a:r>
            <a:r>
              <a:rPr lang="pt-BR" sz="1600" b="1" dirty="0"/>
              <a:t> js </a:t>
            </a:r>
            <a:r>
              <a:rPr lang="pt-BR" sz="1600" b="1" dirty="0" err="1"/>
              <a:t>library</a:t>
            </a:r>
            <a:r>
              <a:rPr lang="pt-BR" sz="1600" dirty="0"/>
              <a:t>. Disponível em: &lt;https://github.com/crossfilter/crossfilter&gt;. Acesso em: 2 nov. 2019.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CRUZ, S. A. B.; MOURA, M. F. </a:t>
            </a:r>
            <a:r>
              <a:rPr lang="pt-BR" sz="1600" b="1" dirty="0"/>
              <a:t>Formatação de Dados Usando a Ferramenta </a:t>
            </a:r>
            <a:r>
              <a:rPr lang="pt-BR" sz="1600" b="1" dirty="0" err="1"/>
              <a:t>Velocity</a:t>
            </a:r>
            <a:r>
              <a:rPr lang="pt-BR" sz="1600" dirty="0" err="1"/>
              <a:t>Campinas</a:t>
            </a:r>
            <a:r>
              <a:rPr lang="pt-BR" sz="1600" dirty="0"/>
              <a:t>, 2002.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JETBRAINS. </a:t>
            </a:r>
            <a:r>
              <a:rPr lang="pt-BR" sz="1600" b="1" dirty="0"/>
              <a:t>IntelliJ IDEA</a:t>
            </a:r>
            <a:r>
              <a:rPr lang="pt-BR" sz="1600" dirty="0"/>
              <a:t>. Disponível em: &lt;https://www.jetbrains.com/idea/&gt;. Acesso em: 12 jan. 2020.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KRUEGER, C. W. Software reuse. </a:t>
            </a:r>
            <a:r>
              <a:rPr lang="pt-BR" sz="1600" b="1" dirty="0"/>
              <a:t>ACM </a:t>
            </a:r>
            <a:r>
              <a:rPr lang="pt-BR" sz="1600" b="1" dirty="0" err="1"/>
              <a:t>Computing</a:t>
            </a:r>
            <a:r>
              <a:rPr lang="pt-BR" sz="1600" b="1" dirty="0"/>
              <a:t> </a:t>
            </a:r>
            <a:r>
              <a:rPr lang="pt-BR" sz="1600" b="1" dirty="0" err="1"/>
              <a:t>Surveys</a:t>
            </a:r>
            <a:r>
              <a:rPr lang="pt-BR" sz="1600" dirty="0"/>
              <a:t>, v. 24, n. 2, p. 131–183, 1992.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LUCRÉDIO, D. Uma Abordagem Orientada a Modelos para Reutilização de Software. p. 277, 2009.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4487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DASHGEN</a:t>
            </a:r>
            <a:br>
              <a:rPr lang="pt-BR" dirty="0" smtClean="0"/>
            </a:br>
            <a:r>
              <a:rPr lang="pt-BR" sz="3100" dirty="0" smtClean="0"/>
              <a:t>Referencias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556792"/>
            <a:ext cx="75608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LUIZ, A. </a:t>
            </a:r>
            <a:r>
              <a:rPr lang="pt-BR" sz="1400" b="1" dirty="0"/>
              <a:t>Visualização dos dados estatísticos da UERJ : proposta de dashboards baseados no trabalho de Jacques </a:t>
            </a:r>
            <a:r>
              <a:rPr lang="pt-BR" sz="1400" b="1" dirty="0" err="1"/>
              <a:t>Bertin</a:t>
            </a:r>
            <a:r>
              <a:rPr lang="pt-BR" sz="1400" dirty="0"/>
              <a:t>. [</a:t>
            </a:r>
            <a:r>
              <a:rPr lang="pt-BR" sz="1400" dirty="0" err="1"/>
              <a:t>s.l</a:t>
            </a:r>
            <a:r>
              <a:rPr lang="pt-BR" sz="1400" dirty="0"/>
              <a:t>.] UERJ, 2013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MAVENREPOSITORY. </a:t>
            </a:r>
            <a:r>
              <a:rPr lang="pt-BR" sz="1400" b="1" dirty="0" err="1"/>
              <a:t>Mavenrepository</a:t>
            </a:r>
            <a:r>
              <a:rPr lang="pt-BR" sz="1400" b="1" dirty="0"/>
              <a:t> Apache Velocity</a:t>
            </a:r>
            <a:r>
              <a:rPr lang="pt-BR" sz="1400" dirty="0"/>
              <a:t>. Disponível em: &lt;https://mvnrepository.com/artifact/org.apache.velocity/velocity&gt;. Acesso em: 10 fev. 2019a.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MAVENREPOSITORY. </a:t>
            </a:r>
            <a:r>
              <a:rPr lang="pt-BR" sz="1400" b="1" dirty="0" err="1"/>
              <a:t>Mavenrepository</a:t>
            </a:r>
            <a:r>
              <a:rPr lang="pt-BR" sz="1400" b="1" dirty="0"/>
              <a:t> Apache Freemarker</a:t>
            </a:r>
            <a:r>
              <a:rPr lang="pt-BR" sz="1400" dirty="0"/>
              <a:t>. Disponível em: &lt;https://mvnrepository.com/artifact/org.freemarker/freemarker&gt;. Acesso em: 10 jan. 2019b</a:t>
            </a:r>
            <a:r>
              <a:rPr lang="pt-BR" sz="1400" dirty="0" smtClean="0"/>
              <a:t>.</a:t>
            </a:r>
          </a:p>
          <a:p>
            <a:r>
              <a:rPr lang="pt-BR" sz="1400" dirty="0" smtClean="0"/>
              <a:t> </a:t>
            </a:r>
            <a:endParaRPr lang="pt-BR" sz="1400" dirty="0"/>
          </a:p>
          <a:p>
            <a:r>
              <a:rPr lang="pt-BR" sz="1400" dirty="0"/>
              <a:t>MICROSOFT. </a:t>
            </a:r>
            <a:r>
              <a:rPr lang="pt-BR" sz="1400" b="1" dirty="0"/>
              <a:t>O que é o </a:t>
            </a:r>
            <a:r>
              <a:rPr lang="pt-BR" sz="1400" b="1" dirty="0" err="1"/>
              <a:t>PowerBI</a:t>
            </a:r>
            <a:r>
              <a:rPr lang="pt-BR" sz="1400" b="1" dirty="0"/>
              <a:t> desktop</a:t>
            </a:r>
            <a:r>
              <a:rPr lang="pt-BR" sz="1400" dirty="0"/>
              <a:t>. Disponível em: &lt;https://docs.microsoft.com/pt-br/power-bi/desktop-what-is-desktop&gt;. Acesso em: 12 out. 2019.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MOURA, M. F. et al. </a:t>
            </a:r>
            <a:r>
              <a:rPr lang="pt-BR" sz="1400" b="1" dirty="0"/>
              <a:t>Comunicado Técnico Uma Análise Comparativa das Soluções Tecnológicas Utilizadas nas Apresentações de Dados da Agência de Informação Embrapa</a:t>
            </a:r>
            <a:r>
              <a:rPr lang="pt-BR" sz="1400" dirty="0"/>
              <a:t>. [</a:t>
            </a:r>
            <a:r>
              <a:rPr lang="pt-BR" sz="1400" dirty="0" err="1"/>
              <a:t>s.l</a:t>
            </a:r>
            <a:r>
              <a:rPr lang="pt-BR" sz="1400" dirty="0"/>
              <a:t>.] Embrapa, 2004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ORACLE. </a:t>
            </a:r>
            <a:r>
              <a:rPr lang="pt-BR" sz="1400" b="1" dirty="0"/>
              <a:t>Oracle - JavaFX Overview(Release 8)</a:t>
            </a:r>
            <a:r>
              <a:rPr lang="pt-BR" sz="1400" dirty="0"/>
              <a:t>. Disponível em: &lt;https://docs.oracle.com/javase/8/javafx/get-started-tutorial/jfx-overview.htm&gt;. Acesso em: 2 dez. 2019.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POTENCIER, F. </a:t>
            </a:r>
            <a:r>
              <a:rPr lang="pt-BR" sz="1400" b="1" dirty="0"/>
              <a:t>The </a:t>
            </a:r>
            <a:r>
              <a:rPr lang="pt-BR" sz="1400" b="1" dirty="0" err="1"/>
              <a:t>flexible</a:t>
            </a:r>
            <a:r>
              <a:rPr lang="pt-BR" sz="1400" b="1" dirty="0"/>
              <a:t>, </a:t>
            </a:r>
            <a:r>
              <a:rPr lang="pt-BR" sz="1400" b="1" dirty="0" err="1"/>
              <a:t>fast</a:t>
            </a:r>
            <a:r>
              <a:rPr lang="pt-BR" sz="1400" b="1" dirty="0"/>
              <a:t>, </a:t>
            </a:r>
            <a:r>
              <a:rPr lang="pt-BR" sz="1400" b="1" dirty="0" err="1"/>
              <a:t>and</a:t>
            </a:r>
            <a:r>
              <a:rPr lang="pt-BR" sz="1400" b="1" dirty="0"/>
              <a:t> </a:t>
            </a:r>
            <a:r>
              <a:rPr lang="pt-BR" sz="1400" b="1" dirty="0" err="1"/>
              <a:t>secure</a:t>
            </a:r>
            <a:r>
              <a:rPr lang="pt-BR" sz="1400" b="1" dirty="0"/>
              <a:t> </a:t>
            </a:r>
            <a:r>
              <a:rPr lang="pt-BR" sz="1400" b="1" dirty="0" err="1"/>
              <a:t>template</a:t>
            </a:r>
            <a:r>
              <a:rPr lang="pt-BR" sz="1400" b="1" dirty="0"/>
              <a:t> </a:t>
            </a:r>
            <a:r>
              <a:rPr lang="pt-BR" sz="1400" b="1" dirty="0" err="1"/>
              <a:t>engine</a:t>
            </a:r>
            <a:r>
              <a:rPr lang="pt-BR" sz="1400" b="1" dirty="0"/>
              <a:t> for PHP</a:t>
            </a:r>
            <a:r>
              <a:rPr lang="pt-BR" sz="1400" dirty="0"/>
              <a:t>. Disponível em: &lt;https://twig.symfony.com/&gt;. Acesso em: 10 jan. 2020. </a:t>
            </a:r>
          </a:p>
        </p:txBody>
      </p:sp>
    </p:spTree>
    <p:extLst>
      <p:ext uri="{BB962C8B-B14F-4D97-AF65-F5344CB8AC3E}">
        <p14:creationId xmlns:p14="http://schemas.microsoft.com/office/powerpoint/2010/main" val="42791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3204" y="56619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DASHGEN</a:t>
            </a:r>
            <a:r>
              <a:rPr lang="pt-BR" dirty="0"/>
              <a:t/>
            </a:r>
            <a:br>
              <a:rPr lang="pt-BR" dirty="0"/>
            </a:br>
            <a:r>
              <a:rPr lang="pt-BR" sz="3100" dirty="0" smtClean="0"/>
              <a:t>Referencias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556792"/>
            <a:ext cx="75608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QLIK. </a:t>
            </a:r>
            <a:r>
              <a:rPr lang="pt-BR" sz="1400" b="1" dirty="0"/>
              <a:t>Qlik Sense - Plataforma de análise de dados</a:t>
            </a:r>
            <a:r>
              <a:rPr lang="pt-BR" sz="1400" dirty="0"/>
              <a:t>. Disponível em: &lt;https://www.qlik.com/pt-br/products/qlik-sense&gt;. Acesso em: 10 jan. 2020.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RAUDJÄRV, R. </a:t>
            </a:r>
            <a:r>
              <a:rPr lang="pt-BR" sz="1400" b="1" dirty="0"/>
              <a:t>ZT-ZIP</a:t>
            </a:r>
            <a:r>
              <a:rPr lang="pt-BR" sz="1400" dirty="0"/>
              <a:t>. Disponível em: &lt;https://github.com/zeroturnaround/zt-zip&gt;. Acesso em: 10 nov. 2019.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SHIMABUKURO JUNIOR, E. K. Um Gerador de aplicações configurável. 2006. </a:t>
            </a:r>
          </a:p>
          <a:p>
            <a:r>
              <a:rPr lang="pt-BR" sz="1400" dirty="0"/>
              <a:t>SOMATIVA. </a:t>
            </a:r>
            <a:r>
              <a:rPr lang="pt-BR" sz="1400" b="1" dirty="0"/>
              <a:t>Tableau Desktop</a:t>
            </a:r>
            <a:r>
              <a:rPr lang="pt-BR" sz="1400" dirty="0"/>
              <a:t>. Disponível em: &lt;http://www.somativa.com.br/tableau-desktop&gt;. Acesso em: 12 out. 2019.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SOMMERVILLE, I. </a:t>
            </a:r>
            <a:r>
              <a:rPr lang="pt-BR" sz="1400" b="1" dirty="0"/>
              <a:t>Engenharia de Software</a:t>
            </a:r>
            <a:r>
              <a:rPr lang="pt-BR" sz="1400" dirty="0"/>
              <a:t>. 3. ed. </a:t>
            </a:r>
            <a:r>
              <a:rPr lang="pt-BR" sz="1400" dirty="0" err="1"/>
              <a:t>Sao</a:t>
            </a:r>
            <a:r>
              <a:rPr lang="pt-BR" sz="1400" dirty="0"/>
              <a:t> Paulo: Pearson, 2013.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SYRIANI, E.; LUHUNU, L.; SAHRAOUI, H. </a:t>
            </a:r>
            <a:r>
              <a:rPr lang="pt-BR" sz="1400" dirty="0" err="1"/>
              <a:t>Systematic</a:t>
            </a:r>
            <a:r>
              <a:rPr lang="pt-BR" sz="1400" dirty="0"/>
              <a:t> </a:t>
            </a:r>
            <a:r>
              <a:rPr lang="pt-BR" sz="1400" dirty="0" err="1"/>
              <a:t>mapping</a:t>
            </a:r>
            <a:r>
              <a:rPr lang="pt-BR" sz="1400" dirty="0"/>
              <a:t> </a:t>
            </a:r>
            <a:r>
              <a:rPr lang="pt-BR" sz="1400" dirty="0" err="1"/>
              <a:t>study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template-based</a:t>
            </a:r>
            <a:r>
              <a:rPr lang="pt-BR" sz="1400" dirty="0"/>
              <a:t> </a:t>
            </a:r>
            <a:r>
              <a:rPr lang="pt-BR" sz="1400" dirty="0" err="1"/>
              <a:t>code</a:t>
            </a:r>
            <a:r>
              <a:rPr lang="pt-BR" sz="1400" dirty="0"/>
              <a:t> </a:t>
            </a:r>
            <a:r>
              <a:rPr lang="pt-BR" sz="1400" dirty="0" err="1"/>
              <a:t>generation</a:t>
            </a:r>
            <a:r>
              <a:rPr lang="pt-BR" sz="1400" dirty="0"/>
              <a:t>. </a:t>
            </a:r>
            <a:r>
              <a:rPr lang="pt-BR" sz="1400" b="1" dirty="0"/>
              <a:t>Computer </a:t>
            </a:r>
            <a:r>
              <a:rPr lang="pt-BR" sz="1400" b="1" dirty="0" err="1"/>
              <a:t>Languages</a:t>
            </a:r>
            <a:r>
              <a:rPr lang="pt-BR" sz="1400" b="1" dirty="0"/>
              <a:t>, Systems </a:t>
            </a:r>
            <a:r>
              <a:rPr lang="pt-BR" sz="1400" b="1" dirty="0" err="1"/>
              <a:t>and</a:t>
            </a:r>
            <a:r>
              <a:rPr lang="pt-BR" sz="1400" b="1" dirty="0"/>
              <a:t> </a:t>
            </a:r>
            <a:r>
              <a:rPr lang="pt-BR" sz="1400" b="1" dirty="0" err="1"/>
              <a:t>Structures</a:t>
            </a:r>
            <a:r>
              <a:rPr lang="pt-BR" sz="1400" dirty="0"/>
              <a:t>, v. 52, p. 43–62, 2018. </a:t>
            </a:r>
          </a:p>
          <a:p>
            <a:r>
              <a:rPr lang="pt-BR" sz="1400" dirty="0"/>
              <a:t>TABLEAU. </a:t>
            </a:r>
            <a:r>
              <a:rPr lang="pt-BR" sz="1400" b="1" dirty="0"/>
              <a:t>Tableau Desktop</a:t>
            </a:r>
            <a:r>
              <a:rPr lang="pt-BR" sz="1400" dirty="0"/>
              <a:t>. Disponível em: &lt;https://www.tableau.com/pt-br/products/desktop&gt;. Acesso em: 12 dez. 2019.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TEAM DC.JS. </a:t>
            </a:r>
            <a:r>
              <a:rPr lang="pt-BR" sz="1400" b="1" dirty="0"/>
              <a:t>dc.js - Dimensional </a:t>
            </a:r>
            <a:r>
              <a:rPr lang="pt-BR" sz="1400" b="1" dirty="0" err="1"/>
              <a:t>Charting</a:t>
            </a:r>
            <a:r>
              <a:rPr lang="pt-BR" sz="1400" b="1" dirty="0"/>
              <a:t> Javascript Library</a:t>
            </a:r>
            <a:r>
              <a:rPr lang="pt-BR" sz="1400" dirty="0"/>
              <a:t>. Disponível em: &lt;https://dc-js.github.io/dc.js/&gt;. Acesso em: 10 nov. 2019.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TUTORIALSPOINT. </a:t>
            </a:r>
            <a:r>
              <a:rPr lang="pt-BR" sz="1400" b="1" dirty="0" err="1"/>
              <a:t>Tutorialspoint</a:t>
            </a:r>
            <a:r>
              <a:rPr lang="pt-BR" sz="1400" b="1" dirty="0"/>
              <a:t> - DC.js </a:t>
            </a:r>
            <a:r>
              <a:rPr lang="pt-BR" sz="1400" b="1" dirty="0" err="1"/>
              <a:t>tutorials</a:t>
            </a:r>
            <a:r>
              <a:rPr lang="pt-BR" sz="1400" dirty="0"/>
              <a:t>. Disponível em: &lt;https://www.tutorialspoint.com/dcjs/&gt;. Acesso em: 11 nov. 2018. </a:t>
            </a:r>
          </a:p>
        </p:txBody>
      </p:sp>
    </p:spTree>
    <p:extLst>
      <p:ext uri="{BB962C8B-B14F-4D97-AF65-F5344CB8AC3E}">
        <p14:creationId xmlns:p14="http://schemas.microsoft.com/office/powerpoint/2010/main" val="18631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DASHGEN</a:t>
            </a:r>
            <a:r>
              <a:rPr lang="pt-BR" dirty="0"/>
              <a:t/>
            </a:r>
            <a:br>
              <a:rPr lang="pt-BR" dirty="0"/>
            </a:br>
            <a:r>
              <a:rPr lang="pt-BR" sz="3100" dirty="0" smtClean="0"/>
              <a:t>Referencias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0447" y="1484784"/>
            <a:ext cx="756084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WIKIPEDIA.ORG. </a:t>
            </a:r>
            <a:r>
              <a:rPr lang="pt-BR" sz="1400" b="1" dirty="0"/>
              <a:t>Apache FreeMarker</a:t>
            </a:r>
            <a:r>
              <a:rPr lang="pt-BR" sz="1400" dirty="0"/>
              <a:t>. Disponível em: &lt;https://en.wikipedia.org/wiki/Apache_FreeMarker&gt;. Acesso em: 25 nov. 2018</a:t>
            </a:r>
            <a:r>
              <a:rPr lang="pt-BR" sz="1400" dirty="0" smtClean="0"/>
              <a:t>.</a:t>
            </a:r>
          </a:p>
          <a:p>
            <a:r>
              <a:rPr lang="pt-BR" sz="1400" dirty="0" smtClean="0"/>
              <a:t> </a:t>
            </a:r>
            <a:endParaRPr lang="pt-BR" sz="1400" dirty="0"/>
          </a:p>
          <a:p>
            <a:r>
              <a:rPr lang="pt-BR" sz="1400" dirty="0"/>
              <a:t>WIKIPEDIA.ORG. </a:t>
            </a:r>
            <a:r>
              <a:rPr lang="pt-BR" sz="1400" b="1" dirty="0"/>
              <a:t>Apache Velocity</a:t>
            </a:r>
            <a:r>
              <a:rPr lang="pt-BR" sz="1400" dirty="0"/>
              <a:t>. Disponível em: &lt;https://en.wikipedia.org/wiki/Apache_Velocity&gt;. Acesso em: 10 fev. 2019a.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WIKIPEDIA.ORG. </a:t>
            </a:r>
            <a:r>
              <a:rPr lang="pt-BR" sz="1400" b="1" dirty="0"/>
              <a:t>Apache Maven</a:t>
            </a:r>
            <a:r>
              <a:rPr lang="pt-BR" sz="1400" dirty="0"/>
              <a:t>. Disponível em: &lt;https://pt.wikipedia.org/wiki/Apache_Maven&gt;. Acesso em: 22 ago. 2019b</a:t>
            </a:r>
            <a:r>
              <a:rPr lang="pt-BR" sz="1400" dirty="0" smtClean="0"/>
              <a:t>.</a:t>
            </a:r>
          </a:p>
          <a:p>
            <a:r>
              <a:rPr lang="pt-BR" sz="1400" dirty="0" smtClean="0"/>
              <a:t> </a:t>
            </a:r>
            <a:endParaRPr lang="pt-BR" sz="1400" dirty="0"/>
          </a:p>
          <a:p>
            <a:r>
              <a:rPr lang="pt-BR" sz="1400" dirty="0"/>
              <a:t>WIKIPEDIA.ORG. </a:t>
            </a:r>
            <a:r>
              <a:rPr lang="pt-BR" sz="1400" b="1" dirty="0"/>
              <a:t>JavaFX</a:t>
            </a:r>
            <a:r>
              <a:rPr lang="pt-BR" sz="1400" dirty="0"/>
              <a:t>. Disponível em: &lt;https://en.wikipedia.org/wiki/JavaFX&gt;. Acesso em: 11 nov. </a:t>
            </a:r>
            <a:r>
              <a:rPr lang="pt-BR" sz="1400" dirty="0" smtClean="0"/>
              <a:t>2019c</a:t>
            </a:r>
          </a:p>
          <a:p>
            <a:r>
              <a:rPr lang="pt-BR" sz="1400" dirty="0" smtClean="0"/>
              <a:t>. </a:t>
            </a:r>
            <a:endParaRPr lang="pt-BR" sz="1400" dirty="0"/>
          </a:p>
          <a:p>
            <a:r>
              <a:rPr lang="pt-BR" sz="1400" dirty="0"/>
              <a:t>WIKIPEDIA.ORG. </a:t>
            </a:r>
            <a:r>
              <a:rPr lang="pt-BR" sz="1400" b="1" dirty="0"/>
              <a:t>MVC</a:t>
            </a:r>
            <a:r>
              <a:rPr lang="pt-BR" sz="1400" dirty="0"/>
              <a:t>. Disponível em: &lt;https://pt.wikipedia.org/wiki/MVC&gt;. Acesso em: 11 dez. 2019d.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WIKIPEDIA.ORG. </a:t>
            </a:r>
            <a:r>
              <a:rPr lang="pt-BR" sz="1400" b="1" dirty="0"/>
              <a:t>JAR (file </a:t>
            </a:r>
            <a:r>
              <a:rPr lang="pt-BR" sz="1400" b="1" dirty="0" err="1"/>
              <a:t>format</a:t>
            </a:r>
            <a:r>
              <a:rPr lang="pt-BR" sz="1400" b="1" dirty="0"/>
              <a:t>)</a:t>
            </a:r>
            <a:r>
              <a:rPr lang="pt-BR" sz="1400" dirty="0"/>
              <a:t>. Disponível em: &lt;https://en.wikipedia.org/wiki/JAR_(file_format)&gt;. Acesso em: 10 jan. 2020e</a:t>
            </a:r>
            <a:r>
              <a:rPr lang="pt-BR" sz="1400" dirty="0" smtClean="0"/>
              <a:t>.</a:t>
            </a:r>
          </a:p>
          <a:p>
            <a:r>
              <a:rPr lang="pt-BR" sz="1400" dirty="0" smtClean="0"/>
              <a:t> </a:t>
            </a:r>
            <a:endParaRPr lang="pt-BR" sz="1400" dirty="0"/>
          </a:p>
          <a:p>
            <a:r>
              <a:rPr lang="pt-BR" sz="1400" dirty="0"/>
              <a:t>WIKIPEDIA.ORG. </a:t>
            </a:r>
            <a:r>
              <a:rPr lang="pt-BR" sz="1400" b="1" dirty="0"/>
              <a:t>Template Processor</a:t>
            </a:r>
            <a:r>
              <a:rPr lang="pt-BR" sz="1400" dirty="0"/>
              <a:t>. Disponível em: &lt;https://en.wikipedia.org/wiki/Template_processor&gt;. Acesso em: 6 fev. 2020.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XNAT.ORG. </a:t>
            </a:r>
            <a:r>
              <a:rPr lang="pt-BR" sz="1400" b="1" dirty="0"/>
              <a:t>Apache Velocity </a:t>
            </a:r>
            <a:r>
              <a:rPr lang="pt-BR" sz="1400" b="1" dirty="0" err="1"/>
              <a:t>Cheatsheet</a:t>
            </a:r>
            <a:r>
              <a:rPr lang="pt-BR" sz="1400" dirty="0"/>
              <a:t>. Disponível em: &lt;https://wiki.xnat.org/docs16/4-developer-documentation/xnat-codex/velocity-cheat-sheet&gt;. Acesso em: 7 ago. 2019.</a:t>
            </a:r>
          </a:p>
        </p:txBody>
      </p:sp>
    </p:spTree>
    <p:extLst>
      <p:ext uri="{BB962C8B-B14F-4D97-AF65-F5344CB8AC3E}">
        <p14:creationId xmlns:p14="http://schemas.microsoft.com/office/powerpoint/2010/main" val="15716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Pesquisa em artigos, teses e trabalhos científicos a respeito de reuso de software e geração de código fonte, além de bibliotecas gratuitas para geração de gráficos em páginas HTML5;</a:t>
            </a:r>
          </a:p>
          <a:p>
            <a:r>
              <a:rPr lang="pt-BR" dirty="0" smtClean="0"/>
              <a:t>Análise e modelagem do protótipo</a:t>
            </a:r>
          </a:p>
          <a:p>
            <a:r>
              <a:rPr lang="pt-BR" dirty="0" smtClean="0"/>
              <a:t>Desenvolvimento da aplicação e validação do Dashboard de saída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56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44144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/>
              <a:t>REÚSO DE SOFTWARE</a:t>
            </a:r>
          </a:p>
          <a:p>
            <a:pPr algn="just">
              <a:lnSpc>
                <a:spcPct val="110000"/>
              </a:lnSpc>
            </a:pPr>
            <a:r>
              <a:rPr lang="pt-BR" dirty="0" smtClean="0"/>
              <a:t>(KRUEGGER,1992) Reuso de software é o processo de se criar software a partir de software existente.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pt-BR" dirty="0" smtClean="0"/>
              <a:t>(</a:t>
            </a:r>
            <a:r>
              <a:rPr lang="pt-BR" sz="1800" b="1" dirty="0" smtClean="0"/>
              <a:t>SOFTWARE = código fonte, diagramas, documentação, bibliotecas ou até mesmo sistemas completos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GERADORES DE PROGRAMAS</a:t>
            </a:r>
          </a:p>
          <a:p>
            <a:r>
              <a:rPr lang="pt-BR" dirty="0" smtClean="0"/>
              <a:t>(SOMMERVILLE, 2013) Geradores de programas são software que geram outros softwares a partir de especificações de alto Nível.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953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dirty="0" smtClean="0"/>
              <a:t>Abordagem escolhida para geração do Dashboard</a:t>
            </a:r>
          </a:p>
          <a:p>
            <a:pPr>
              <a:lnSpc>
                <a:spcPct val="150000"/>
              </a:lnSpc>
            </a:pPr>
            <a:r>
              <a:rPr lang="pt-BR" sz="3200" b="1" dirty="0" smtClean="0"/>
              <a:t>Programação generativa baseada em gabaritos</a:t>
            </a:r>
            <a:endParaRPr lang="pt-BR" sz="2800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61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248472"/>
          </a:xfrm>
        </p:spPr>
        <p:txBody>
          <a:bodyPr>
            <a:normAutofit/>
          </a:bodyPr>
          <a:lstStyle/>
          <a:p>
            <a:r>
              <a:rPr lang="pt-BR" dirty="0"/>
              <a:t>Gabaritos consistem em partes parcialmente prontas do produto, com marcações que são substituídas por parâmetros fornecidos ao gerador, que faz a composição, gerando o produto final concluído (LUCRÉDIO, 2009).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Para aplicar a geração de código baseada em gabaritos, utilizamos </a:t>
            </a:r>
          </a:p>
          <a:p>
            <a:pPr marL="0" indent="0" algn="ctr">
              <a:buNone/>
            </a:pPr>
            <a:r>
              <a:rPr lang="pt-BR" sz="3600" b="1" dirty="0" smtClean="0"/>
              <a:t>MOTORES DE GABARITOS (TEMPLATE ENGINES)</a:t>
            </a:r>
            <a:r>
              <a:rPr lang="pt-BR" sz="2000" b="1" dirty="0" smtClean="0"/>
              <a:t> 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67553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2952328"/>
          </a:xfrm>
        </p:spPr>
        <p:txBody>
          <a:bodyPr>
            <a:noAutofit/>
          </a:bodyPr>
          <a:lstStyle/>
          <a:p>
            <a:r>
              <a:rPr lang="pt-BR" sz="2800" dirty="0"/>
              <a:t>partes ou componentes de software que têm a função de combinar um ou mais gabaritos com um dado modelo de dados, gerando um ou mais artefatos de saída como resultado de seu processamento(WIKIPEDIA.ORG, 2020). </a:t>
            </a:r>
          </a:p>
        </p:txBody>
      </p:sp>
    </p:spTree>
    <p:extLst>
      <p:ext uri="{BB962C8B-B14F-4D97-AF65-F5344CB8AC3E}">
        <p14:creationId xmlns:p14="http://schemas.microsoft.com/office/powerpoint/2010/main" val="186584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507</TotalTime>
  <Words>2574</Words>
  <Application>Microsoft Office PowerPoint</Application>
  <PresentationFormat>Apresentação na tela (4:3)</PresentationFormat>
  <Paragraphs>268</Paragraphs>
  <Slides>46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47" baseType="lpstr">
      <vt:lpstr>Brilho</vt:lpstr>
      <vt:lpstr>Defesa tcc</vt:lpstr>
      <vt:lpstr>Introdução</vt:lpstr>
      <vt:lpstr>Objetivo do Trabalho</vt:lpstr>
      <vt:lpstr>Como a aplicação deve funcionar?</vt:lpstr>
      <vt:lpstr>Metodologia</vt:lpstr>
      <vt:lpstr>Pesquisa</vt:lpstr>
      <vt:lpstr>Pesquisa</vt:lpstr>
      <vt:lpstr>Pesquisa</vt:lpstr>
      <vt:lpstr>Motores de Gabaritos</vt:lpstr>
      <vt:lpstr>Motores de Gabaritos</vt:lpstr>
      <vt:lpstr>Motores de Gabaritos</vt:lpstr>
      <vt:lpstr>Motores de Gabaritos</vt:lpstr>
      <vt:lpstr>Motores de Gabaritos</vt:lpstr>
      <vt:lpstr>Motores de Gabaritos</vt:lpstr>
      <vt:lpstr>Fundamentação Teórica Apache Freemarker</vt:lpstr>
      <vt:lpstr>Freemarker Template  Language</vt:lpstr>
      <vt:lpstr>Freemarker Template  Language</vt:lpstr>
      <vt:lpstr>Bibliotecas de suporte para o DashGen</vt:lpstr>
      <vt:lpstr>Bibliotecas de suporte para o DashGen</vt:lpstr>
      <vt:lpstr>Desenvolvimento da Aplicação Fase de análise</vt:lpstr>
      <vt:lpstr>Desenvolvimento da Aplicação Fase de Implementação</vt:lpstr>
      <vt:lpstr>Desenvolvimento da Aplicação GUI</vt:lpstr>
      <vt:lpstr>Desenvolvimento da Aplicação Classe Controller</vt:lpstr>
      <vt:lpstr>Desenvolvimento da Aplicação Classe Controller – setDataset()</vt:lpstr>
      <vt:lpstr>Desenvolvimento da Aplicação Classe Controller – addGrafico()</vt:lpstr>
      <vt:lpstr>Desenvolvimento da Aplicação Classe Controller – endDashboard()</vt:lpstr>
      <vt:lpstr>Desenvolvimento da Aplicação Classe Dataset</vt:lpstr>
      <vt:lpstr>Desenvolvimento da Aplicação Classe Dataset</vt:lpstr>
      <vt:lpstr>Desenvolvimento da Aplicação Classe Gerador</vt:lpstr>
      <vt:lpstr>Desenvolvimento da Aplicação Classe Gerador</vt:lpstr>
      <vt:lpstr>Desenvolvimento da Aplicação Gabarito FTL</vt:lpstr>
      <vt:lpstr>Desenvolvimento da Aplicação Gabarito FTL – Partes mais importantes</vt:lpstr>
      <vt:lpstr>Desenvolvimento da Aplicação Gabarito FTL – Partes mais importantes</vt:lpstr>
      <vt:lpstr>Desenvolvimento da Aplicação Gabarito FTL – Partes mais importantes</vt:lpstr>
      <vt:lpstr>Desenvolvimento da Aplicação Gabarito FTL – Partes mais importantes</vt:lpstr>
      <vt:lpstr>Desenvolvimento da Aplicação DashGen – Demonstração para Validação</vt:lpstr>
      <vt:lpstr>DashGen – Considerações Finais</vt:lpstr>
      <vt:lpstr>DashGen – Considerações Finais</vt:lpstr>
      <vt:lpstr>Desenvolvimento da Aplicação DashGen – Trabalhos Futuros</vt:lpstr>
      <vt:lpstr>Desenvolvimento da Aplicação DashGen – Trabalhos Futuros</vt:lpstr>
      <vt:lpstr>DASHGEN Referencias</vt:lpstr>
      <vt:lpstr>DASHGEN Referencias</vt:lpstr>
      <vt:lpstr>DASHGEN Referencias</vt:lpstr>
      <vt:lpstr>DASHGEN Referencias</vt:lpstr>
      <vt:lpstr>DASHGEN Referencias</vt:lpstr>
      <vt:lpstr>DASHGEN 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glaubergad</dc:creator>
  <cp:lastModifiedBy>Glauber Matteis Gadelha</cp:lastModifiedBy>
  <cp:revision>130</cp:revision>
  <dcterms:created xsi:type="dcterms:W3CDTF">2020-02-25T21:18:48Z</dcterms:created>
  <dcterms:modified xsi:type="dcterms:W3CDTF">2020-03-08T16:26:28Z</dcterms:modified>
</cp:coreProperties>
</file>