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72" r:id="rId11"/>
    <p:sldId id="268" r:id="rId12"/>
    <p:sldId id="270" r:id="rId13"/>
    <p:sldId id="269" r:id="rId14"/>
    <p:sldId id="273" r:id="rId15"/>
    <p:sldId id="274" r:id="rId16"/>
    <p:sldId id="276" r:id="rId17"/>
    <p:sldId id="277" r:id="rId18"/>
    <p:sldId id="305" r:id="rId19"/>
    <p:sldId id="306" r:id="rId20"/>
    <p:sldId id="280" r:id="rId21"/>
    <p:sldId id="309" r:id="rId22"/>
    <p:sldId id="308" r:id="rId23"/>
    <p:sldId id="310" r:id="rId24"/>
    <p:sldId id="311" r:id="rId25"/>
    <p:sldId id="312" r:id="rId26"/>
    <p:sldId id="313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76" d="100"/>
          <a:sy n="7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192688" cy="1296144"/>
          </a:xfrm>
        </p:spPr>
        <p:txBody>
          <a:bodyPr>
            <a:normAutofit/>
          </a:bodyPr>
          <a:lstStyle/>
          <a:p>
            <a:r>
              <a:rPr lang="pt-BR" b="1" dirty="0"/>
              <a:t>DashGen: </a:t>
            </a:r>
            <a:r>
              <a:rPr lang="pt-BR" dirty="0"/>
              <a:t>Gerador de quadros de apresentação de dados em formato de dashboards.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445224"/>
            <a:ext cx="8060940" cy="100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 smtClean="0"/>
              <a:t>Aluno: Glauber </a:t>
            </a:r>
            <a:r>
              <a:rPr lang="pt-BR" b="1" dirty="0" err="1" smtClean="0"/>
              <a:t>Matteis</a:t>
            </a:r>
            <a:r>
              <a:rPr lang="pt-BR" b="1" dirty="0" smtClean="0"/>
              <a:t> Gadelha</a:t>
            </a:r>
          </a:p>
          <a:p>
            <a:pPr algn="r"/>
            <a:r>
              <a:rPr lang="pt-BR" b="1" dirty="0" err="1" smtClean="0"/>
              <a:t>Orientador:</a:t>
            </a:r>
            <a:r>
              <a:rPr lang="pt-BR" dirty="0" err="1"/>
              <a:t>Prof</a:t>
            </a:r>
            <a:r>
              <a:rPr lang="pt-BR" dirty="0"/>
              <a:t>. Me. Claudio Roberto de Lima Martins</a:t>
            </a:r>
            <a:r>
              <a:rPr lang="pt-BR" b="1" dirty="0" smtClean="0"/>
              <a:t> </a:t>
            </a:r>
            <a:endParaRPr lang="pt-BR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323528" y="3429000"/>
            <a:ext cx="856895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Artefato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784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Composição de um Sistema de processamento </a:t>
            </a:r>
          </a:p>
          <a:p>
            <a:r>
              <a:rPr lang="pt-BR" sz="2800" dirty="0" smtClean="0"/>
              <a:t>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Template </a:t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</a:t>
            </a:r>
            <a:r>
              <a:rPr lang="pt-BR" sz="3100" dirty="0"/>
              <a:t>Template 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1789" y="1412776"/>
            <a:ext cx="77768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Apache Commons CSV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e iteração no conteúdo de arquivos padrão CSV)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Commons IO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a arquivos e cópia recursiva do conteúdo de diretórios)</a:t>
            </a:r>
          </a:p>
          <a:p>
            <a:pPr marL="457200" lvl="2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ZeroTurnaround</a:t>
            </a:r>
            <a:r>
              <a:rPr lang="pt-BR" sz="3200" dirty="0"/>
              <a:t> </a:t>
            </a:r>
            <a:r>
              <a:rPr lang="pt-BR" sz="3200" dirty="0" smtClean="0"/>
              <a:t>ZT-ZIP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(compactação de arquivos e diretórios recursivamente)</a:t>
            </a:r>
          </a:p>
          <a:p>
            <a:pPr marL="457200" lvl="2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(gerenciador de dependências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749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8452" y="170080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DC.js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(Geração de gráficos)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Dependências</a:t>
            </a:r>
            <a:endParaRPr lang="pt-BR" sz="32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err="1" smtClean="0"/>
              <a:t>Crossfilter</a:t>
            </a:r>
            <a:r>
              <a:rPr lang="pt-BR" sz="2800" dirty="0" smtClean="0"/>
              <a:t> </a:t>
            </a:r>
            <a:r>
              <a:rPr lang="pt-BR" sz="2000" dirty="0" smtClean="0"/>
              <a:t>(filtros cruzados dinâmicos)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D3 (Data-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Documents</a:t>
            </a:r>
            <a:r>
              <a:rPr lang="pt-BR" sz="2800" dirty="0" smtClean="0"/>
              <a:t>) </a:t>
            </a:r>
            <a:r>
              <a:rPr lang="pt-BR" sz="2000" dirty="0" smtClean="0"/>
              <a:t>(</a:t>
            </a:r>
            <a:r>
              <a:rPr lang="pt-BR" sz="2000" dirty="0" err="1" smtClean="0"/>
              <a:t>renderização</a:t>
            </a:r>
            <a:r>
              <a:rPr lang="pt-BR" sz="2000" dirty="0" smtClean="0"/>
              <a:t> de gráficos SVG)</a:t>
            </a:r>
          </a:p>
          <a:p>
            <a:pPr marL="457200"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400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Motivação da pesquisa: </a:t>
            </a:r>
            <a:r>
              <a:rPr lang="pt-BR" sz="2800" b="1" dirty="0"/>
              <a:t>Quadros de exibição de informações em formato de </a:t>
            </a:r>
            <a:r>
              <a:rPr lang="pt-BR" sz="2800" b="1" dirty="0" smtClean="0"/>
              <a:t>gráficos,  ou Dashboards, </a:t>
            </a:r>
            <a:r>
              <a:rPr lang="pt-BR" sz="2800" b="1" dirty="0"/>
              <a:t>facilitam o entendimento de conjuntos de dados volumosos. </a:t>
            </a:r>
            <a:endParaRPr lang="pt-BR" sz="2800" b="1" dirty="0" smtClean="0"/>
          </a:p>
          <a:p>
            <a:r>
              <a:rPr lang="pt-BR" sz="2800" b="1" dirty="0" smtClean="0"/>
              <a:t>Como facilitar a geração destes quadros com engenharia baseada em </a:t>
            </a:r>
            <a:r>
              <a:rPr lang="pt-BR" sz="2800" b="1" dirty="0" err="1" smtClean="0"/>
              <a:t>reúso</a:t>
            </a:r>
            <a:r>
              <a:rPr lang="pt-BR" sz="2800" b="1" dirty="0" smtClean="0"/>
              <a:t> de software?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xmlns="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análise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9477" y="162880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(Levantados os requisitos funcionais e não funcionais do DashGen)</a:t>
            </a:r>
            <a:endParaRPr lang="pt-BR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Casos de Uso</a:t>
            </a:r>
            <a:endParaRPr lang="pt-BR" sz="28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(Definido e especificado o caso de uso a partir da perspectiva do usuário do DashGen)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Classes de Análise e de Implementação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(Identificação das classes candidatas e posteriormente o modelo de implementação com atributos e operações)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sequência: Geral e da rotina do Gerador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(Análise da dinâmica  da aplicação)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Implementação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628799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Aplicação aderente ao padrão arquitetural MVC (Modelo – Visão – Controle);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Decidido o uso do JavaFX 8 para a GUI. Aplicação de tela única onde o usuário especifica todas as informações desejadas e finaliza o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Saída é copiada para o diretório de destino especificado e é gerado um arquivo compactado em formato ZIP.</a:t>
            </a:r>
          </a:p>
        </p:txBody>
      </p:sp>
    </p:spTree>
    <p:extLst>
      <p:ext uri="{BB962C8B-B14F-4D97-AF65-F5344CB8AC3E}">
        <p14:creationId xmlns:p14="http://schemas.microsoft.com/office/powerpoint/2010/main" xmlns="" val="16499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669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pela mediação entre as ações e entradas de dados do usuário e os modelos;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Merecem destaque os métodos </a:t>
            </a:r>
            <a:r>
              <a:rPr lang="pt-BR" sz="3200" dirty="0" err="1" smtClean="0"/>
              <a:t>setDataset</a:t>
            </a:r>
            <a:r>
              <a:rPr lang="pt-BR" sz="3200" dirty="0" smtClean="0"/>
              <a:t>(), </a:t>
            </a:r>
            <a:r>
              <a:rPr lang="pt-BR" sz="3200" dirty="0" err="1" smtClean="0"/>
              <a:t>addGrafico</a:t>
            </a:r>
            <a:r>
              <a:rPr lang="pt-BR" sz="3200" dirty="0" smtClean="0"/>
              <a:t>() e </a:t>
            </a:r>
            <a:r>
              <a:rPr lang="pt-BR" sz="3200" dirty="0" err="1" smtClean="0"/>
              <a:t>endDashboard</a:t>
            </a:r>
            <a:r>
              <a:rPr lang="pt-BR" sz="3200" dirty="0" smtClean="0"/>
              <a:t>().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11631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setDataset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451" y="1988840"/>
            <a:ext cx="813690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301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addGrafico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2493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474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endDashboard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98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2704"/>
            <a:ext cx="7632848" cy="504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96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</a:t>
            </a:r>
            <a:r>
              <a:rPr lang="pt-BR" sz="3200" dirty="0"/>
              <a:t>por operar o Motor de </a:t>
            </a:r>
            <a:r>
              <a:rPr lang="pt-BR" sz="3200" dirty="0" smtClean="0"/>
              <a:t>Gabaritos Apache </a:t>
            </a:r>
            <a:r>
              <a:rPr lang="pt-BR" sz="3200" dirty="0"/>
              <a:t>Freemarker. 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Deve </a:t>
            </a:r>
            <a:r>
              <a:rPr lang="pt-BR" sz="3200" dirty="0"/>
              <a:t>receber como parâmetro de construtor o </a:t>
            </a:r>
            <a:r>
              <a:rPr lang="pt-BR" sz="3200" dirty="0" smtClean="0"/>
              <a:t>objeto Dashboard </a:t>
            </a:r>
            <a:r>
              <a:rPr lang="pt-BR" sz="3200" dirty="0"/>
              <a:t>e o descritor File do diretório de destino especificado pelo </a:t>
            </a:r>
            <a:r>
              <a:rPr lang="pt-BR" sz="3200" dirty="0" smtClean="0"/>
              <a:t>usuário.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22393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Desenvolver aplicação em Java 8 SE que:</a:t>
            </a:r>
            <a:endParaRPr lang="pt-BR" sz="2800" b="1" dirty="0" smtClean="0"/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alguns tipos de gráficos e associá-los aos atributos do arquivo;</a:t>
            </a:r>
          </a:p>
          <a:p>
            <a:r>
              <a:rPr lang="pt-BR" sz="2800" dirty="0" smtClean="0"/>
              <a:t>Com base em um  gabarito predefinido e algumas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xmlns="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16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xmlns="" val="17825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Arquivo “modelo” de como deve ficar o artefato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Texto fixo entremeado pelas marcações FTL.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12195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325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054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8789942" cy="99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535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60848"/>
            <a:ext cx="8191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40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Arquivo CSV: “c:\</a:t>
            </a:r>
            <a:r>
              <a:rPr lang="pt-BR" sz="2800" dirty="0" err="1"/>
              <a:t>tccrepo</a:t>
            </a:r>
            <a:r>
              <a:rPr lang="pt-BR" sz="2800" dirty="0"/>
              <a:t>\</a:t>
            </a:r>
            <a:r>
              <a:rPr lang="pt-BR" sz="2800" dirty="0" err="1"/>
              <a:t>support</a:t>
            </a:r>
            <a:r>
              <a:rPr lang="pt-BR" sz="2800" dirty="0"/>
              <a:t>\teste_salario.csv”.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Pasta de destino: ”%USERPROFILE%\desktop\dashboard”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Título do dashboard: “Renda Bruta Brasil</a:t>
            </a:r>
            <a:r>
              <a:rPr lang="pt-BR" sz="2800" dirty="0" smtClean="0"/>
              <a:t>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319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</a:t>
            </a:r>
            <a:r>
              <a:rPr lang="pt-BR" sz="2800" dirty="0" smtClean="0"/>
              <a:t>painéis </a:t>
            </a:r>
            <a:r>
              <a:rPr lang="pt-BR" sz="2800" dirty="0" smtClean="0"/>
              <a:t>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76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painéis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469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Refatoração do código fonte, para otimização das relações entre as classes, melhorando o desempenho da aplicação;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Transformação do mecanismo de composição em uma biblioteca reutilizável em outros contextos além da geração de </a:t>
            </a:r>
            <a:r>
              <a:rPr lang="pt-BR" sz="2400" i="1" dirty="0"/>
              <a:t>dashboards</a:t>
            </a:r>
            <a:r>
              <a:rPr lang="pt-BR" sz="2400" dirty="0"/>
              <a:t>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Usando o DashGen como base, criar um artefato nos padrões do projeto Maven, a fim de disponibilizá-lo para a comunidade usuária de software livre, da mesma forma que as bibliotecas utilizadas neste projeto;</a:t>
            </a:r>
          </a:p>
          <a:p>
            <a:pPr marL="514350" lvl="0" indent="-51435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3851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Aprimoramento do projeto, embarcando inteligência artificial capaz de analisar os dados constantes no arquivo CSV a fim de propor quais seriam as melhores representações gráficas para cada tipo de dado identificado;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Permitir maior personalização do Dashboard, como seleção de cores e modelos de tela pré-definidos;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Otimização da interface gráfica do usuário, trazendo maior interatividade e tornando-a mais intuitiva.</a:t>
            </a:r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3435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412776"/>
            <a:ext cx="756084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ACADEMIAIN. </a:t>
            </a:r>
            <a:r>
              <a:rPr lang="pt-BR" sz="1600" b="1" dirty="0"/>
              <a:t>QLIK SENSE: O QUE É, COMO FUNCIONA E QUAIS AS VANTAGENS?</a:t>
            </a:r>
            <a:r>
              <a:rPr lang="pt-BR" sz="1600" dirty="0"/>
              <a:t> Disponível em: &lt;https://blog.academiain1.com.br/qlik-sense-o-que-e-como-funciona-e-quais-as-vantagens/&gt;.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The Apache Velocity Project</a:t>
            </a:r>
            <a:r>
              <a:rPr lang="pt-BR" sz="1600" dirty="0"/>
              <a:t>. Disponível em: &lt;https://velocity.apache.org/&gt;. Acesso em: 7 jan. 2019a.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Changes</a:t>
            </a:r>
            <a:r>
              <a:rPr lang="pt-BR" sz="1600" b="1" dirty="0"/>
              <a:t> </a:t>
            </a:r>
            <a:r>
              <a:rPr lang="pt-BR" sz="1600" b="1" dirty="0" err="1"/>
              <a:t>Report</a:t>
            </a:r>
            <a:r>
              <a:rPr lang="pt-BR" sz="1600" b="1" dirty="0"/>
              <a:t> - Apache Velocity</a:t>
            </a:r>
            <a:r>
              <a:rPr lang="pt-BR" sz="1600" dirty="0"/>
              <a:t>. Disponível em: &lt;https://velocity.apache.org/engine/devel/changes.html&gt;. Acesso em: 22 ago. 2019b.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Version</a:t>
            </a:r>
            <a:r>
              <a:rPr lang="pt-BR" sz="1600" b="1" dirty="0"/>
              <a:t> </a:t>
            </a:r>
            <a:r>
              <a:rPr lang="pt-BR" sz="1600" b="1" dirty="0" err="1"/>
              <a:t>History</a:t>
            </a:r>
            <a:r>
              <a:rPr lang="pt-BR" sz="1600" b="1" dirty="0"/>
              <a:t> - Apache Freemarker</a:t>
            </a:r>
            <a:r>
              <a:rPr lang="pt-BR" sz="1600" dirty="0"/>
              <a:t>. Disponível em: &lt;https://freemarker.apache.org/docs/app_versions.html&gt;. Acesso em: 25 ago. 2019c.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What</a:t>
            </a:r>
            <a:r>
              <a:rPr lang="pt-BR" sz="1600" b="1" dirty="0"/>
              <a:t> </a:t>
            </a:r>
            <a:r>
              <a:rPr lang="pt-BR" sz="1600" b="1" dirty="0" err="1"/>
              <a:t>is</a:t>
            </a:r>
            <a:r>
              <a:rPr lang="pt-BR" sz="1600" b="1" dirty="0"/>
              <a:t> Maven</a:t>
            </a:r>
            <a:r>
              <a:rPr lang="pt-BR" sz="1600" dirty="0"/>
              <a:t>. Disponível em: &lt;https://maven.apache.org/what-is-maven.html&gt;. Acesso em: 1 ago. 2019d.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Commons CSV</a:t>
            </a:r>
            <a:r>
              <a:rPr lang="pt-BR" sz="1600" dirty="0"/>
              <a:t>. Disponível em: &lt;https://commons.apache.org/proper/commons-csv/index.html&gt;. Acesso em: 2 nov. 2019e.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xmlns="" val="2518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1757" y="1278914"/>
            <a:ext cx="756084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APACHE.ORG. </a:t>
            </a:r>
            <a:r>
              <a:rPr lang="pt-BR" sz="1600" b="1" dirty="0"/>
              <a:t>Apache Commons IO</a:t>
            </a:r>
            <a:r>
              <a:rPr lang="pt-BR" sz="1600" dirty="0"/>
              <a:t>. Disponível em: &lt;https://commons.apache.org/proper/commons-io/&gt;. Acesso em: 10 nov. 2019f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</a:t>
            </a:r>
            <a:r>
              <a:rPr lang="pt-BR" sz="1600" b="1" dirty="0" err="1"/>
              <a:t>Netbeans</a:t>
            </a:r>
            <a:r>
              <a:rPr lang="pt-BR" sz="1600" dirty="0"/>
              <a:t>. Disponível em: &lt;https://netbeans.org/&gt;. Acesso em: 12 jan. 2019g.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FreeMarker Java Template </a:t>
            </a:r>
            <a:r>
              <a:rPr lang="pt-BR" sz="1600" b="1" dirty="0" err="1"/>
              <a:t>Engine</a:t>
            </a:r>
            <a:r>
              <a:rPr lang="pt-BR" sz="1600" dirty="0"/>
              <a:t>. Disponível em: &lt;https://freemarker.apache.org/index.html&gt;. Acesso em: 1 jun.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ASTAH. </a:t>
            </a:r>
            <a:r>
              <a:rPr lang="pt-BR" sz="1600" b="1" dirty="0"/>
              <a:t>Astah UML</a:t>
            </a:r>
            <a:r>
              <a:rPr lang="pt-BR" sz="1600" dirty="0"/>
              <a:t>. Disponível em: &lt;http://astah.net/editions/uml-new&gt;.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BAELDUNG.COM. </a:t>
            </a:r>
            <a:r>
              <a:rPr lang="pt-BR" sz="1600" b="1" dirty="0" err="1"/>
              <a:t>Introduction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Apache Velocity</a:t>
            </a:r>
            <a:r>
              <a:rPr lang="pt-BR" sz="1600" dirty="0"/>
              <a:t>. Disponível em: &lt;https://www.baeldung.com/apache-velocity&gt;. Acesso em: 7 jan.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BERGEN, J. VAN. </a:t>
            </a:r>
            <a:r>
              <a:rPr lang="pt-BR" sz="1600" b="1" dirty="0"/>
              <a:t>Velocity </a:t>
            </a:r>
            <a:r>
              <a:rPr lang="pt-BR" sz="1600" b="1" dirty="0" err="1"/>
              <a:t>or</a:t>
            </a:r>
            <a:r>
              <a:rPr lang="pt-BR" sz="1600" b="1" dirty="0"/>
              <a:t> FreeMarker? </a:t>
            </a:r>
            <a:r>
              <a:rPr lang="pt-BR" sz="1600" b="1" dirty="0" err="1"/>
              <a:t>Two</a:t>
            </a:r>
            <a:r>
              <a:rPr lang="pt-BR" sz="1600" b="1" dirty="0"/>
              <a:t> open </a:t>
            </a:r>
            <a:r>
              <a:rPr lang="pt-BR" sz="1600" b="1" dirty="0" err="1"/>
              <a:t>source</a:t>
            </a:r>
            <a:r>
              <a:rPr lang="pt-BR" sz="1600" b="1" dirty="0"/>
              <a:t> Java-</a:t>
            </a:r>
            <a:r>
              <a:rPr lang="pt-BR" sz="1600" b="1" dirty="0" err="1"/>
              <a:t>based</a:t>
            </a:r>
            <a:r>
              <a:rPr lang="pt-BR" sz="1600" b="1" dirty="0"/>
              <a:t> </a:t>
            </a:r>
            <a:r>
              <a:rPr lang="pt-BR" sz="1600" b="1" dirty="0" err="1"/>
              <a:t>template</a:t>
            </a:r>
            <a:r>
              <a:rPr lang="pt-BR" sz="1600" b="1" dirty="0"/>
              <a:t> </a:t>
            </a:r>
            <a:r>
              <a:rPr lang="pt-BR" sz="1600" b="1" dirty="0" err="1"/>
              <a:t>engines</a:t>
            </a:r>
            <a:r>
              <a:rPr lang="pt-BR" sz="1600" b="1" dirty="0"/>
              <a:t> </a:t>
            </a:r>
            <a:r>
              <a:rPr lang="pt-BR" sz="1600" b="1" dirty="0" err="1"/>
              <a:t>compared</a:t>
            </a:r>
            <a:r>
              <a:rPr lang="pt-BR" sz="1600" dirty="0"/>
              <a:t>. Disponível em: &lt;https://www.javaworld.com/article/2077797/open-source-tools/velocity-or-freemarker.html&gt;. Acesso em: 29 ago. 2018.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BEZERRA, E. </a:t>
            </a:r>
            <a:r>
              <a:rPr lang="pt-BR" sz="1600" b="1" dirty="0"/>
              <a:t>Princípios de Análise e Projeto de Sistemas com UML</a:t>
            </a:r>
            <a:r>
              <a:rPr lang="pt-BR" sz="1600" dirty="0"/>
              <a:t>. 3. ed. Rio de Janeiro: </a:t>
            </a:r>
            <a:r>
              <a:rPr lang="pt-BR" sz="1600" dirty="0" err="1"/>
              <a:t>Elsevier</a:t>
            </a:r>
            <a:r>
              <a:rPr lang="pt-BR" sz="1600" dirty="0"/>
              <a:t>, 2015.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xmlns="" val="448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6871" y="1556792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BOSTOCK, M. et al. </a:t>
            </a:r>
            <a:r>
              <a:rPr lang="pt-BR" sz="1600" b="1" dirty="0"/>
              <a:t>D3.js - Data 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Documents</a:t>
            </a:r>
            <a:r>
              <a:rPr lang="pt-BR" sz="1600" dirty="0"/>
              <a:t>. Disponível em: &lt;https://d3js.org/&gt;. Acesso em: 10 nov. 2018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COSTA, H. M. K. et al. Grandes Massas de Dados na Nuvem: Desafios e </a:t>
            </a:r>
            <a:r>
              <a:rPr lang="pt-BR" sz="1600" dirty="0" err="1"/>
              <a:t>Tecnicas</a:t>
            </a:r>
            <a:r>
              <a:rPr lang="pt-BR" sz="1600" dirty="0"/>
              <a:t> para Inovação. </a:t>
            </a:r>
            <a:r>
              <a:rPr lang="pt-BR" sz="1600" b="1" dirty="0" err="1"/>
              <a:t>Sbrc</a:t>
            </a:r>
            <a:r>
              <a:rPr lang="pt-BR" sz="1600" b="1" dirty="0"/>
              <a:t> 2012</a:t>
            </a:r>
            <a:r>
              <a:rPr lang="pt-BR" sz="1600" dirty="0"/>
              <a:t>, n. Ouro Preto, MG, Brasil, 2012.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CROSSFILTER ORGANIZATION. </a:t>
            </a:r>
            <a:r>
              <a:rPr lang="pt-BR" sz="1600" b="1" dirty="0" err="1"/>
              <a:t>Crossfilter</a:t>
            </a:r>
            <a:r>
              <a:rPr lang="pt-BR" sz="1600" b="1" dirty="0"/>
              <a:t> js </a:t>
            </a:r>
            <a:r>
              <a:rPr lang="pt-BR" sz="1600" b="1" dirty="0" err="1"/>
              <a:t>library</a:t>
            </a:r>
            <a:r>
              <a:rPr lang="pt-BR" sz="1600" dirty="0"/>
              <a:t>. Disponível em: &lt;https://github.com/crossfilter/crossfilter&gt;. Acesso em: 2 nov.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CRUZ, S. A. B.; MOURA, M. F. </a:t>
            </a:r>
            <a:r>
              <a:rPr lang="pt-BR" sz="1600" b="1" dirty="0"/>
              <a:t>Formatação de Dados Usando a Ferramenta </a:t>
            </a:r>
            <a:r>
              <a:rPr lang="pt-BR" sz="1600" b="1" dirty="0" err="1"/>
              <a:t>Velocity</a:t>
            </a:r>
            <a:r>
              <a:rPr lang="pt-BR" sz="1600" dirty="0" err="1"/>
              <a:t>Campinas</a:t>
            </a:r>
            <a:r>
              <a:rPr lang="pt-BR" sz="1600" dirty="0"/>
              <a:t>, 2002.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JETBRAINS. </a:t>
            </a:r>
            <a:r>
              <a:rPr lang="pt-BR" sz="1600" b="1" dirty="0"/>
              <a:t>IntelliJ IDEA</a:t>
            </a:r>
            <a:r>
              <a:rPr lang="pt-BR" sz="1600" dirty="0"/>
              <a:t>. Disponível em: &lt;https://www.jetbrains.com/idea/&gt;. Acesso em: 12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KRUEGER, C. W. Software reuse. </a:t>
            </a:r>
            <a:r>
              <a:rPr lang="pt-BR" sz="1600" b="1" dirty="0"/>
              <a:t>ACM </a:t>
            </a:r>
            <a:r>
              <a:rPr lang="pt-BR" sz="1600" b="1" dirty="0" err="1"/>
              <a:t>Computing</a:t>
            </a:r>
            <a:r>
              <a:rPr lang="pt-BR" sz="1600" b="1" dirty="0"/>
              <a:t> </a:t>
            </a:r>
            <a:r>
              <a:rPr lang="pt-BR" sz="1600" b="1" dirty="0" err="1"/>
              <a:t>Surveys</a:t>
            </a:r>
            <a:r>
              <a:rPr lang="pt-BR" sz="1600" dirty="0"/>
              <a:t>, v. 24, n. 2, p. 131–183, 1992.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LUCRÉDIO, D. Uma Abordagem Orientada a Modelos para Reutilização de Software. p. 277, 2009.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xmlns="" val="3448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br>
              <a:rPr lang="pt-BR" dirty="0" smtClean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LUIZ, A. </a:t>
            </a:r>
            <a:r>
              <a:rPr lang="pt-BR" sz="1400" b="1" dirty="0"/>
              <a:t>Visualização dos dados estatísticos da UERJ : proposta de dashboards baseados no trabalho de Jacques </a:t>
            </a:r>
            <a:r>
              <a:rPr lang="pt-BR" sz="1400" b="1" dirty="0" err="1"/>
              <a:t>Bertin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UERJ, 2013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Velocity</a:t>
            </a:r>
            <a:r>
              <a:rPr lang="pt-BR" sz="1400" dirty="0"/>
              <a:t>. Disponível em: &lt;https://mvnrepository.com/artifact/org.apache.velocity/velocity&gt;.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Freemarker</a:t>
            </a:r>
            <a:r>
              <a:rPr lang="pt-BR" sz="1400" dirty="0"/>
              <a:t>. Disponível em: &lt;https://mvnrepository.com/artifact/org.freemarker/freemarker&gt;. Acesso em: 10 jan.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MICROSOFT. </a:t>
            </a:r>
            <a:r>
              <a:rPr lang="pt-BR" sz="1400" b="1" dirty="0"/>
              <a:t>O que é o </a:t>
            </a:r>
            <a:r>
              <a:rPr lang="pt-BR" sz="1400" b="1" dirty="0" err="1"/>
              <a:t>PowerBI</a:t>
            </a:r>
            <a:r>
              <a:rPr lang="pt-BR" sz="1400" b="1" dirty="0"/>
              <a:t> desktop</a:t>
            </a:r>
            <a:r>
              <a:rPr lang="pt-BR" sz="1400" dirty="0"/>
              <a:t>. Disponível em: &lt;https://docs.microsoft.com/pt-br/power-bi/desktop-what-is-desktop&gt;.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MOURA, M. F. et al. </a:t>
            </a:r>
            <a:r>
              <a:rPr lang="pt-BR" sz="1400" b="1" dirty="0"/>
              <a:t>Comunicado Técnico Uma Análise Comparativa das Soluções Tecnológicas Utilizadas nas Apresentações de Dados da Agência de Informação Embrapa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Embrapa, 2004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ORACLE. </a:t>
            </a:r>
            <a:r>
              <a:rPr lang="pt-BR" sz="1400" b="1" dirty="0"/>
              <a:t>Oracle - JavaFX Overview(Release 8)</a:t>
            </a:r>
            <a:r>
              <a:rPr lang="pt-BR" sz="1400" dirty="0"/>
              <a:t>. Disponível em: &lt;https://docs.oracle.com/javase/8/javafx/get-started-tutorial/jfx-overview.htm&gt;. Acesso em: 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POTENCIER, F. </a:t>
            </a:r>
            <a:r>
              <a:rPr lang="pt-BR" sz="1400" b="1" dirty="0"/>
              <a:t>The </a:t>
            </a:r>
            <a:r>
              <a:rPr lang="pt-BR" sz="1400" b="1" dirty="0" err="1"/>
              <a:t>flexible</a:t>
            </a:r>
            <a:r>
              <a:rPr lang="pt-BR" sz="1400" b="1" dirty="0"/>
              <a:t>, </a:t>
            </a:r>
            <a:r>
              <a:rPr lang="pt-BR" sz="1400" b="1" dirty="0" err="1"/>
              <a:t>fast</a:t>
            </a:r>
            <a:r>
              <a:rPr lang="pt-BR" sz="1400" b="1" dirty="0"/>
              <a:t>,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template</a:t>
            </a:r>
            <a:r>
              <a:rPr lang="pt-BR" sz="1400" b="1" dirty="0"/>
              <a:t> </a:t>
            </a:r>
            <a:r>
              <a:rPr lang="pt-BR" sz="1400" b="1" dirty="0" err="1"/>
              <a:t>engine</a:t>
            </a:r>
            <a:r>
              <a:rPr lang="pt-BR" sz="1400" b="1" dirty="0"/>
              <a:t> for PHP</a:t>
            </a:r>
            <a:r>
              <a:rPr lang="pt-BR" sz="1400" dirty="0"/>
              <a:t>. Disponível em: &lt;https://twig.symfony.com/&gt;. Acesso em: 10 jan. 2020. </a:t>
            </a:r>
          </a:p>
        </p:txBody>
      </p:sp>
    </p:spTree>
    <p:extLst>
      <p:ext uri="{BB962C8B-B14F-4D97-AF65-F5344CB8AC3E}">
        <p14:creationId xmlns:p14="http://schemas.microsoft.com/office/powerpoint/2010/main" xmlns="" val="4279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5661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QLIK. </a:t>
            </a:r>
            <a:r>
              <a:rPr lang="pt-BR" sz="1400" b="1" dirty="0"/>
              <a:t>Qlik Sense - Plataforma de análise de dados</a:t>
            </a:r>
            <a:r>
              <a:rPr lang="pt-BR" sz="1400" dirty="0"/>
              <a:t>. Disponível em: &lt;https://www.qlik.com/pt-br/products/qlik-sense&gt;. Acesso em: 10 jan.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RAUDJÄRV, R. </a:t>
            </a:r>
            <a:r>
              <a:rPr lang="pt-BR" sz="1400" b="1" dirty="0"/>
              <a:t>ZT-ZIP</a:t>
            </a:r>
            <a:r>
              <a:rPr lang="pt-BR" sz="1400" dirty="0"/>
              <a:t>. Disponível em: &lt;https://github.com/zeroturnaround/zt-zip&gt;.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SHIMABUKURO JUNIOR, E. K. Um Gerador de aplicações configurável. 2006. </a:t>
            </a:r>
          </a:p>
          <a:p>
            <a:r>
              <a:rPr lang="pt-BR" sz="1400" dirty="0"/>
              <a:t>SOMATIVA.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&lt;http://www.somativa.com.br/tableau-desktop&gt;.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SOMMERVILLE, I. </a:t>
            </a:r>
            <a:r>
              <a:rPr lang="pt-BR" sz="1400" b="1" dirty="0"/>
              <a:t>Engenharia de Software</a:t>
            </a:r>
            <a:r>
              <a:rPr lang="pt-BR" sz="1400" dirty="0"/>
              <a:t>. 3. ed. </a:t>
            </a:r>
            <a:r>
              <a:rPr lang="pt-BR" sz="1400" dirty="0" err="1"/>
              <a:t>Sao</a:t>
            </a:r>
            <a:r>
              <a:rPr lang="pt-BR" sz="1400" dirty="0"/>
              <a:t> Paulo: Pearson, 2013.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SYRIANI, E.; LUHUNU, L.; SAHRAOUI, H.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mapping</a:t>
            </a:r>
            <a:r>
              <a:rPr lang="pt-BR" sz="1400" dirty="0"/>
              <a:t>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template-based</a:t>
            </a:r>
            <a:r>
              <a:rPr lang="pt-BR" sz="1400" dirty="0"/>
              <a:t> </a:t>
            </a:r>
            <a:r>
              <a:rPr lang="pt-BR" sz="1400" dirty="0" err="1"/>
              <a:t>code</a:t>
            </a:r>
            <a:r>
              <a:rPr lang="pt-BR" sz="1400" dirty="0"/>
              <a:t> </a:t>
            </a:r>
            <a:r>
              <a:rPr lang="pt-BR" sz="1400" dirty="0" err="1"/>
              <a:t>generation</a:t>
            </a:r>
            <a:r>
              <a:rPr lang="pt-BR" sz="1400" dirty="0"/>
              <a:t>. </a:t>
            </a:r>
            <a:r>
              <a:rPr lang="pt-BR" sz="1400" b="1" dirty="0"/>
              <a:t>Computer </a:t>
            </a:r>
            <a:r>
              <a:rPr lang="pt-BR" sz="1400" b="1" dirty="0" err="1"/>
              <a:t>Languages</a:t>
            </a:r>
            <a:r>
              <a:rPr lang="pt-BR" sz="1400" b="1" dirty="0"/>
              <a:t>, Systems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Structures</a:t>
            </a:r>
            <a:r>
              <a:rPr lang="pt-BR" sz="1400" dirty="0"/>
              <a:t>, v. 52, p. 43–62, 2018. </a:t>
            </a:r>
          </a:p>
          <a:p>
            <a:r>
              <a:rPr lang="pt-BR" sz="1400" dirty="0"/>
              <a:t>TABLEAU.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&lt;https://www.tableau.com/pt-br/products/desktop&gt;. Acesso em: 12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TEAM DC.JS. </a:t>
            </a:r>
            <a:r>
              <a:rPr lang="pt-BR" sz="1400" b="1" dirty="0"/>
              <a:t>dc.js - Dimensional </a:t>
            </a:r>
            <a:r>
              <a:rPr lang="pt-BR" sz="1400" b="1" dirty="0" err="1"/>
              <a:t>Charting</a:t>
            </a:r>
            <a:r>
              <a:rPr lang="pt-BR" sz="1400" b="1" dirty="0"/>
              <a:t> Javascript Library</a:t>
            </a:r>
            <a:r>
              <a:rPr lang="pt-BR" sz="1400" dirty="0"/>
              <a:t>. Disponível em: &lt;https://dc-js.github.io/dc.js/&gt;.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TUTORIALSPOINT. </a:t>
            </a:r>
            <a:r>
              <a:rPr lang="pt-BR" sz="1400" b="1" dirty="0" err="1"/>
              <a:t>Tutorialspoint</a:t>
            </a:r>
            <a:r>
              <a:rPr lang="pt-BR" sz="1400" b="1" dirty="0"/>
              <a:t> - DC.js </a:t>
            </a:r>
            <a:r>
              <a:rPr lang="pt-BR" sz="1400" b="1" dirty="0" err="1"/>
              <a:t>tutorials</a:t>
            </a:r>
            <a:r>
              <a:rPr lang="pt-BR" sz="1400" dirty="0"/>
              <a:t>. Disponível em: &lt;https://www.tutorialspoint.com/dcjs/&gt;. Acesso em: 11 nov. 2018. </a:t>
            </a:r>
          </a:p>
        </p:txBody>
      </p:sp>
    </p:spTree>
    <p:extLst>
      <p:ext uri="{BB962C8B-B14F-4D97-AF65-F5344CB8AC3E}">
        <p14:creationId xmlns:p14="http://schemas.microsoft.com/office/powerpoint/2010/main" xmlns="" val="186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0447" y="1484784"/>
            <a:ext cx="75608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WIKIPEDIA.ORG. </a:t>
            </a:r>
            <a:r>
              <a:rPr lang="pt-BR" sz="1400" b="1" dirty="0"/>
              <a:t>Apache FreeMarker</a:t>
            </a:r>
            <a:r>
              <a:rPr lang="pt-BR" sz="1400" dirty="0"/>
              <a:t>. Disponível em: &lt;https://en.wikipedia.org/wiki/Apache_FreeMarker&gt;. Acesso em: 25 nov. 2018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Velocity</a:t>
            </a:r>
            <a:r>
              <a:rPr lang="pt-BR" sz="1400" dirty="0"/>
              <a:t>. Disponível em: &lt;https://en.wikipedia.org/wiki/Apache_Velocity&gt;.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Maven</a:t>
            </a:r>
            <a:r>
              <a:rPr lang="pt-BR" sz="1400" dirty="0"/>
              <a:t>. Disponível em: &lt;https://pt.wikipedia.org/wiki/Apache_Maven&gt;. Acesso em: 22 ago.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JavaFX</a:t>
            </a:r>
            <a:r>
              <a:rPr lang="pt-BR" sz="1400" dirty="0"/>
              <a:t>. Disponível em: &lt;https://en.wikipedia.org/wiki/JavaFX&gt;. Acesso em: 11 nov. </a:t>
            </a:r>
            <a:r>
              <a:rPr lang="pt-BR" sz="1400" dirty="0" smtClean="0"/>
              <a:t>2019c</a:t>
            </a:r>
          </a:p>
          <a:p>
            <a:r>
              <a:rPr lang="pt-BR" sz="1400" dirty="0" smtClean="0"/>
              <a:t>.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MVC</a:t>
            </a:r>
            <a:r>
              <a:rPr lang="pt-BR" sz="1400" dirty="0"/>
              <a:t>. Disponível em: &lt;https://pt.wikipedia.org/wiki/MVC&gt;. Acesso em: 11 dez. 2019d.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JAR (file </a:t>
            </a:r>
            <a:r>
              <a:rPr lang="pt-BR" sz="1400" b="1" dirty="0" err="1"/>
              <a:t>format</a:t>
            </a:r>
            <a:r>
              <a:rPr lang="pt-BR" sz="1400" b="1" dirty="0"/>
              <a:t>)</a:t>
            </a:r>
            <a:r>
              <a:rPr lang="pt-BR" sz="1400" dirty="0"/>
              <a:t>. Disponível em: &lt;https://en.wikipedia.org/wiki/JAR_(file_format)&gt;. Acesso em: 10 jan. 2020e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Template Processor</a:t>
            </a:r>
            <a:r>
              <a:rPr lang="pt-BR" sz="1400" dirty="0"/>
              <a:t>. Disponível em: &lt;https://en.wikipedia.org/wiki/Template_processor&gt;. Acesso em: 6 fev.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XNAT.ORG. </a:t>
            </a:r>
            <a:r>
              <a:rPr lang="pt-BR" sz="1400" b="1" dirty="0"/>
              <a:t>Apache Velocity </a:t>
            </a:r>
            <a:r>
              <a:rPr lang="pt-BR" sz="1400" b="1" dirty="0" err="1"/>
              <a:t>Cheatsheet</a:t>
            </a:r>
            <a:r>
              <a:rPr lang="pt-BR" sz="1400" dirty="0"/>
              <a:t>. Disponível em: &lt;https://wiki.xnat.org/docs16/4-developer-documentation/xnat-codex/velocity-cheat-sheet&gt;. Acesso em: 7 ago. 2019.</a:t>
            </a:r>
          </a:p>
        </p:txBody>
      </p:sp>
    </p:spTree>
    <p:extLst>
      <p:ext uri="{BB962C8B-B14F-4D97-AF65-F5344CB8AC3E}">
        <p14:creationId xmlns:p14="http://schemas.microsoft.com/office/powerpoint/2010/main" xmlns="" val="1571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REÚSO DE SOFTWARE</a:t>
            </a:r>
          </a:p>
          <a:p>
            <a:pPr algn="just">
              <a:lnSpc>
                <a:spcPct val="110000"/>
              </a:lnSpc>
            </a:pPr>
            <a:r>
              <a:rPr lang="pt-BR" dirty="0" smtClean="0"/>
              <a:t>(KRUEGGER,1992) Reuso de software é o processo de se criar software a partir de software existente.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 smtClean="0"/>
              <a:t>(</a:t>
            </a:r>
            <a:r>
              <a:rPr lang="pt-BR" sz="1800" b="1" dirty="0" smtClean="0"/>
              <a:t>SOFTWARE = código fonte, diagramas, documentação, bibliotecas ou até mesmo sistemas completos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GERADORES DE PROGRAMAS</a:t>
            </a:r>
          </a:p>
          <a:p>
            <a:r>
              <a:rPr lang="pt-BR" dirty="0" smtClean="0"/>
              <a:t>(SOMMERVILLE, 2013) Geradores de programas são software que geram outros softwares a partir de especificações de alto Nível.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3600" b="1" dirty="0" smtClean="0"/>
              <a:t>MOTORES DE GABARITOS (TEMPLATE ENGINES)</a:t>
            </a:r>
            <a:r>
              <a:rPr lang="pt-BR" sz="2000" b="1" dirty="0" smtClean="0"/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28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xmlns="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510</TotalTime>
  <Words>2574</Words>
  <Application>Microsoft Office PowerPoint</Application>
  <PresentationFormat>Apresentação na tela (4:3)</PresentationFormat>
  <Paragraphs>268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Pesquisa</vt:lpstr>
      <vt:lpstr>Pesquisa</vt:lpstr>
      <vt:lpstr>Pesquisa</vt:lpstr>
      <vt:lpstr>Motores de Gabaritos</vt:lpstr>
      <vt:lpstr>Motores de Gabaritos</vt:lpstr>
      <vt:lpstr>Motores de Gabaritos</vt:lpstr>
      <vt:lpstr>Motores de Gabaritos</vt:lpstr>
      <vt:lpstr>Motores de Gabaritos</vt:lpstr>
      <vt:lpstr>Motores de Gabaritos</vt:lpstr>
      <vt:lpstr>Fundamentação Teórica Apache Freemarker</vt:lpstr>
      <vt:lpstr>Freemarker Template  Language</vt:lpstr>
      <vt:lpstr>Freemarker Template  Language</vt:lpstr>
      <vt:lpstr>Bibliotecas de suporte para o DashGen</vt:lpstr>
      <vt:lpstr>Bibliotecas de suporte para o DashGen</vt:lpstr>
      <vt:lpstr>Desenvolvimento da Aplicação Fase de análise</vt:lpstr>
      <vt:lpstr>Desenvolvimento da Aplicação Fase de Implementação</vt:lpstr>
      <vt:lpstr>Desenvolvimento da Aplicação GUI</vt:lpstr>
      <vt:lpstr>Desenvolvimento da Aplicação Classe Controller</vt:lpstr>
      <vt:lpstr>Desenvolvimento da Aplicação Classe Controller – setDataset()</vt:lpstr>
      <vt:lpstr>Desenvolvimento da Aplicação Classe Controller – addGrafico()</vt:lpstr>
      <vt:lpstr>Desenvolvimento da Aplicação Classe Controller – endDashboard()</vt:lpstr>
      <vt:lpstr>Desenvolvimento da Aplicação Classe Dataset</vt:lpstr>
      <vt:lpstr>Desenvolvimento da Aplicação Classe Dataset</vt:lpstr>
      <vt:lpstr>Desenvolvimento da Aplicação Classe Gerador</vt:lpstr>
      <vt:lpstr>Desenvolvimento da Aplicação Classe Gerador</vt:lpstr>
      <vt:lpstr>Desenvolvimento da Aplicação Gabarito FTL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DashGen – Demonstração para Validação</vt:lpstr>
      <vt:lpstr>DashGen – Considerações Finais</vt:lpstr>
      <vt:lpstr>DashGen – Considerações Finais</vt:lpstr>
      <vt:lpstr>Desenvolvimento da Aplicação DashGen – Trabalhos Futuros</vt:lpstr>
      <vt:lpstr>Desenvolvimento da Aplicação DashGen – Trabalhos Futuros</vt:lpstr>
      <vt:lpstr>DASHGEN Referencias</vt:lpstr>
      <vt:lpstr>DASHGEN Referencias</vt:lpstr>
      <vt:lpstr>DASHGEN Referencias</vt:lpstr>
      <vt:lpstr>DASHGEN Referencias</vt:lpstr>
      <vt:lpstr>DASHGEN Referencias</vt:lpstr>
      <vt:lpstr>DASHGEN 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glaubergad</cp:lastModifiedBy>
  <cp:revision>131</cp:revision>
  <dcterms:created xsi:type="dcterms:W3CDTF">2020-02-25T21:18:48Z</dcterms:created>
  <dcterms:modified xsi:type="dcterms:W3CDTF">2020-03-09T13:37:12Z</dcterms:modified>
</cp:coreProperties>
</file>