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1" r:id="rId4"/>
    <p:sldId id="275" r:id="rId5"/>
    <p:sldId id="272" r:id="rId6"/>
    <p:sldId id="258" r:id="rId7"/>
    <p:sldId id="273" r:id="rId8"/>
    <p:sldId id="274" r:id="rId9"/>
    <p:sldId id="276" r:id="rId10"/>
    <p:sldId id="278" r:id="rId11"/>
    <p:sldId id="279" r:id="rId12"/>
    <p:sldId id="259" r:id="rId13"/>
    <p:sldId id="267" r:id="rId14"/>
    <p:sldId id="262" r:id="rId15"/>
    <p:sldId id="263" r:id="rId16"/>
    <p:sldId id="264" r:id="rId17"/>
    <p:sldId id="269" r:id="rId18"/>
    <p:sldId id="270" r:id="rId19"/>
    <p:sldId id="265" r:id="rId20"/>
    <p:sldId id="261" r:id="rId21"/>
    <p:sldId id="26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5501" autoAdjust="0"/>
  </p:normalViewPr>
  <p:slideViewPr>
    <p:cSldViewPr snapToGrid="0">
      <p:cViewPr varScale="1">
        <p:scale>
          <a:sx n="62" d="100"/>
          <a:sy n="62" d="100"/>
        </p:scale>
        <p:origin x="13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pearsonvu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oracle.com/pls/web_prod-plq-dad/db_pages.getpage?page_id=5001&amp;get_params=p_exam_id:1Z0-062" TargetMode="External"/><Relationship Id="rId2" Type="http://schemas.openxmlformats.org/officeDocument/2006/relationships/hyperlink" Target="https://education.oracle.com/pls/web_prod-plq-dad/db_pages.getpage?page_id=5001&amp;get_params=p_exam_id:1Z0-0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oracle.com/pls/web_prod-plq-dad/db_pages.getpage?page_id=5001&amp;get_params=p_exam_id:1Z0-06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database/enterprise-edition/documentation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14A8E"/>
                </a:solidFill>
                <a:latin typeface="Helvetica" panose="020B0604020202020204" pitchFamily="34" charset="0"/>
              </a:rPr>
              <a:t>Oracle 12c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66092" y="4130998"/>
            <a:ext cx="9584788" cy="73081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Docente: Laércio Azevedo de Sá</a:t>
            </a:r>
            <a:br>
              <a:rPr lang="pt-BR" dirty="0"/>
            </a:br>
            <a:r>
              <a:rPr lang="pt-BR" dirty="0"/>
              <a:t>laercio.asa@sp.senac.br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9C172D1-364D-4EEB-BAA4-0B6AD357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II – Administração de Banco de Dados I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FBE999-98A3-4147-A4C1-12EE0F4E1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892" y="1132514"/>
            <a:ext cx="5784908" cy="50444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Exploring the Oracle Database Architecture</a:t>
            </a:r>
          </a:p>
          <a:p>
            <a:pPr lvl="1"/>
            <a:r>
              <a:rPr lang="en-US" dirty="0"/>
              <a:t>Oracle Software Installation Basics</a:t>
            </a:r>
          </a:p>
          <a:p>
            <a:pPr lvl="1"/>
            <a:r>
              <a:rPr lang="en-US" dirty="0"/>
              <a:t>Installing Oracle Database Software</a:t>
            </a:r>
          </a:p>
          <a:p>
            <a:pPr lvl="1"/>
            <a:r>
              <a:rPr lang="en-US" dirty="0"/>
              <a:t>Creating an Oracle Database by Using DBCA</a:t>
            </a:r>
          </a:p>
          <a:p>
            <a:pPr lvl="1"/>
            <a:r>
              <a:rPr lang="en-US" dirty="0"/>
              <a:t>Oracle Database Management Tools</a:t>
            </a:r>
          </a:p>
          <a:p>
            <a:pPr lvl="1"/>
            <a:r>
              <a:rPr lang="en-US" dirty="0"/>
              <a:t>Managing the Database Instance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Configuring the Oracle Network Environment</a:t>
            </a:r>
          </a:p>
          <a:p>
            <a:pPr lvl="1"/>
            <a:r>
              <a:rPr lang="en-US" dirty="0"/>
              <a:t>Administering User Security</a:t>
            </a:r>
          </a:p>
          <a:p>
            <a:pPr lvl="1"/>
            <a:r>
              <a:rPr lang="en-US" dirty="0"/>
              <a:t>Managing Database Storage Structures</a:t>
            </a:r>
          </a:p>
          <a:p>
            <a:pPr lvl="1"/>
            <a:r>
              <a:rPr lang="en-US" dirty="0"/>
              <a:t>Managing Space</a:t>
            </a:r>
            <a:endParaRPr lang="pt-BR" dirty="0"/>
          </a:p>
          <a:p>
            <a:r>
              <a:rPr lang="pt-BR" dirty="0"/>
              <a:t>Day 3</a:t>
            </a:r>
          </a:p>
          <a:p>
            <a:pPr lvl="1"/>
            <a:r>
              <a:rPr lang="en-US" dirty="0"/>
              <a:t>Managing Undo Data</a:t>
            </a:r>
          </a:p>
          <a:p>
            <a:pPr lvl="1"/>
            <a:r>
              <a:rPr lang="en-US" dirty="0"/>
              <a:t>Managing Data Concurrency</a:t>
            </a:r>
          </a:p>
          <a:p>
            <a:pPr lvl="1"/>
            <a:r>
              <a:rPr lang="en-US" dirty="0"/>
              <a:t>Implementing Oracle Database Auditing</a:t>
            </a:r>
          </a:p>
          <a:p>
            <a:pPr lvl="1"/>
            <a:r>
              <a:rPr lang="en-US" dirty="0"/>
              <a:t>Backup and Recovery: Concepts</a:t>
            </a:r>
          </a:p>
          <a:p>
            <a:pPr lvl="1"/>
            <a:r>
              <a:rPr lang="en-US" dirty="0"/>
              <a:t>Backup and Recovery: Configuration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382F984-DE6A-4B5C-820D-DF032A3A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32514"/>
            <a:ext cx="5706611" cy="5044449"/>
          </a:xfrm>
        </p:spPr>
        <p:txBody>
          <a:bodyPr>
            <a:normAutofit/>
          </a:bodyPr>
          <a:lstStyle/>
          <a:p>
            <a:r>
              <a:rPr lang="pt-BR" sz="2000" dirty="0"/>
              <a:t>Day 4</a:t>
            </a:r>
          </a:p>
          <a:p>
            <a:pPr lvl="1"/>
            <a:r>
              <a:rPr lang="en-US" sz="1700" dirty="0"/>
              <a:t>Performing Database Backups</a:t>
            </a:r>
          </a:p>
          <a:p>
            <a:pPr lvl="1"/>
            <a:r>
              <a:rPr lang="en-US" sz="1700" dirty="0"/>
              <a:t>Performing Database Recovery</a:t>
            </a:r>
          </a:p>
          <a:p>
            <a:pPr lvl="1"/>
            <a:r>
              <a:rPr lang="en-US" sz="1700" dirty="0"/>
              <a:t>Moving Data</a:t>
            </a:r>
          </a:p>
          <a:p>
            <a:pPr lvl="1"/>
            <a:r>
              <a:rPr lang="en-US" sz="1700" dirty="0"/>
              <a:t>Performing Database Maintenance</a:t>
            </a:r>
          </a:p>
          <a:p>
            <a:pPr lvl="1"/>
            <a:r>
              <a:rPr lang="en-US" sz="1700" dirty="0"/>
              <a:t>Managing Performance</a:t>
            </a:r>
          </a:p>
          <a:p>
            <a:r>
              <a:rPr lang="en-US" sz="2000" dirty="0"/>
              <a:t>Day 5</a:t>
            </a:r>
          </a:p>
          <a:p>
            <a:pPr lvl="1"/>
            <a:r>
              <a:rPr lang="en-US" sz="1700" dirty="0"/>
              <a:t>Managing Performance: SQL Tuning</a:t>
            </a:r>
          </a:p>
          <a:p>
            <a:pPr lvl="1"/>
            <a:r>
              <a:rPr lang="en-US" sz="1700" dirty="0"/>
              <a:t>Introduction to Upgrading to Oracle Database 12c</a:t>
            </a:r>
          </a:p>
          <a:p>
            <a:pPr lvl="1"/>
            <a:r>
              <a:rPr lang="en-US" sz="1700" dirty="0"/>
              <a:t>Preparing to Upgrade to Oracle Database 12c</a:t>
            </a:r>
          </a:p>
          <a:p>
            <a:pPr lvl="1"/>
            <a:r>
              <a:rPr lang="en-US" sz="1700" dirty="0"/>
              <a:t>Upgrading to Oracle Database 12c</a:t>
            </a:r>
          </a:p>
          <a:p>
            <a:pPr lvl="1"/>
            <a:r>
              <a:rPr lang="en-US" sz="1700" dirty="0"/>
              <a:t>Performing Post-Upgrade Tasks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73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3BA797-7258-42E9-864A-1C2F2CAE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Módulo III – Administração de Banco de Dados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101BD-40E8-4756-BCFB-E883A42D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059" y="1233182"/>
            <a:ext cx="5759741" cy="4943781"/>
          </a:xfrm>
        </p:spPr>
        <p:txBody>
          <a:bodyPr>
            <a:normAutofit/>
          </a:bodyPr>
          <a:lstStyle/>
          <a:p>
            <a:r>
              <a:rPr lang="en-US" sz="2000" dirty="0"/>
              <a:t>Day 1</a:t>
            </a:r>
          </a:p>
          <a:p>
            <a:pPr lvl="1"/>
            <a:r>
              <a:rPr lang="en-US" sz="1700" dirty="0"/>
              <a:t>Introduction</a:t>
            </a:r>
          </a:p>
          <a:p>
            <a:pPr lvl="1"/>
            <a:r>
              <a:rPr lang="en-US" sz="1700" dirty="0"/>
              <a:t>Getting Started</a:t>
            </a:r>
          </a:p>
          <a:p>
            <a:pPr lvl="1"/>
            <a:r>
              <a:rPr lang="en-US" sz="1700" dirty="0"/>
              <a:t>Configuring for Recoverability</a:t>
            </a:r>
          </a:p>
          <a:p>
            <a:pPr lvl="1"/>
            <a:r>
              <a:rPr lang="en-US" sz="1700" dirty="0"/>
              <a:t>Using the RMAN Recovery Catalog</a:t>
            </a:r>
          </a:p>
          <a:p>
            <a:r>
              <a:rPr lang="pt-BR" sz="2000" dirty="0"/>
              <a:t>Day 2</a:t>
            </a:r>
          </a:p>
          <a:p>
            <a:pPr lvl="1"/>
            <a:r>
              <a:rPr lang="en-US" sz="1700" dirty="0"/>
              <a:t>Backup Strategies and Terminology</a:t>
            </a:r>
          </a:p>
          <a:p>
            <a:pPr lvl="1"/>
            <a:r>
              <a:rPr lang="en-US" sz="1700" dirty="0"/>
              <a:t>Creating Backups</a:t>
            </a:r>
          </a:p>
          <a:p>
            <a:pPr lvl="1"/>
            <a:r>
              <a:rPr lang="en-US" sz="1700" dirty="0"/>
              <a:t>Improving Your Backups</a:t>
            </a:r>
          </a:p>
          <a:p>
            <a:pPr lvl="1"/>
            <a:r>
              <a:rPr lang="en-US" sz="1700" dirty="0"/>
              <a:t>Creating RMAN-Encrypted Backups</a:t>
            </a:r>
          </a:p>
          <a:p>
            <a:pPr lvl="1"/>
            <a:r>
              <a:rPr lang="en-US" sz="1700" dirty="0"/>
              <a:t>Diagnosing Failures</a:t>
            </a:r>
          </a:p>
          <a:p>
            <a:pPr lvl="1"/>
            <a:r>
              <a:rPr lang="en-US" sz="1700" dirty="0"/>
              <a:t>Restore and Recovery Concepts</a:t>
            </a:r>
          </a:p>
          <a:p>
            <a:endParaRPr lang="pt-BR" sz="20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7523F77-F560-4082-94D1-ABD11068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33182"/>
            <a:ext cx="5706611" cy="4943781"/>
          </a:xfrm>
        </p:spPr>
        <p:txBody>
          <a:bodyPr>
            <a:normAutofit/>
          </a:bodyPr>
          <a:lstStyle/>
          <a:p>
            <a:r>
              <a:rPr lang="pt-BR" sz="2000" dirty="0"/>
              <a:t>Day 3</a:t>
            </a:r>
          </a:p>
          <a:p>
            <a:pPr lvl="1"/>
            <a:r>
              <a:rPr lang="en-US" sz="1700" dirty="0"/>
              <a:t>Performing Recovery, Part 1</a:t>
            </a:r>
          </a:p>
          <a:p>
            <a:pPr lvl="1"/>
            <a:r>
              <a:rPr lang="en-US" sz="1700" dirty="0"/>
              <a:t>Performing Recovery, Part 2</a:t>
            </a:r>
          </a:p>
          <a:p>
            <a:pPr lvl="1"/>
            <a:r>
              <a:rPr lang="en-US" sz="1700" dirty="0"/>
              <a:t>RMAN and Oracle Secure Backup</a:t>
            </a:r>
          </a:p>
          <a:p>
            <a:pPr lvl="1"/>
            <a:r>
              <a:rPr lang="en-US" sz="1700" dirty="0"/>
              <a:t>Using Flashback Technologies</a:t>
            </a:r>
          </a:p>
          <a:p>
            <a:r>
              <a:rPr lang="en-US" sz="2000" dirty="0"/>
              <a:t>Day 4</a:t>
            </a:r>
          </a:p>
          <a:p>
            <a:pPr lvl="1"/>
            <a:r>
              <a:rPr lang="en-US" sz="1700" dirty="0"/>
              <a:t>Using Flashback Database</a:t>
            </a:r>
          </a:p>
          <a:p>
            <a:pPr lvl="1"/>
            <a:r>
              <a:rPr lang="en-US" sz="1700" dirty="0"/>
              <a:t>Transporting Data</a:t>
            </a:r>
          </a:p>
          <a:p>
            <a:pPr lvl="1"/>
            <a:r>
              <a:rPr lang="en-US" sz="1700" dirty="0"/>
              <a:t>Performing Point-in-Time Recovery</a:t>
            </a:r>
          </a:p>
          <a:p>
            <a:pPr lvl="1"/>
            <a:r>
              <a:rPr lang="en-US" sz="1700" dirty="0"/>
              <a:t>Duplicating a Database</a:t>
            </a:r>
          </a:p>
          <a:p>
            <a:pPr lvl="1"/>
            <a:r>
              <a:rPr lang="en-US" sz="1700" dirty="0"/>
              <a:t>RMAN Performance and Tuning</a:t>
            </a:r>
          </a:p>
          <a:p>
            <a:r>
              <a:rPr lang="en-US" sz="2000" dirty="0"/>
              <a:t>Day 5</a:t>
            </a:r>
          </a:p>
          <a:p>
            <a:pPr lvl="1"/>
            <a:r>
              <a:rPr lang="en-US" sz="1700" dirty="0"/>
              <a:t>Backup and Recovery Workshop</a:t>
            </a:r>
          </a:p>
          <a:p>
            <a:endParaRPr lang="en-US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126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21FB7-BAA1-49DD-B423-0FB2E6F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certificação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8CBB1-87FF-43A5-8C7F-E8B6636A1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Provas para certificação OCA</a:t>
            </a:r>
          </a:p>
          <a:p>
            <a:pPr lvl="1"/>
            <a:r>
              <a:rPr lang="pt-BR" dirty="0"/>
              <a:t>1Z0-061 – ORACLE DATABASE 12C: SQL FUNDAMENTALS</a:t>
            </a:r>
          </a:p>
          <a:p>
            <a:pPr lvl="1"/>
            <a:r>
              <a:rPr lang="pt-BR" dirty="0"/>
              <a:t>1Z0-062 – ORACLE DATABASE 12C: INSTALLATION AND ADMINISTRATION</a:t>
            </a:r>
          </a:p>
          <a:p>
            <a:r>
              <a:rPr lang="pt-BR" dirty="0"/>
              <a:t>Provas para certificação OCP</a:t>
            </a:r>
          </a:p>
          <a:p>
            <a:pPr lvl="1"/>
            <a:r>
              <a:rPr lang="en-US" dirty="0"/>
              <a:t>1Z0-063 – ORACLE DATABASE 12C: ADVANCED ADMINISTRATION</a:t>
            </a:r>
          </a:p>
          <a:p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as </a:t>
            </a:r>
            <a:r>
              <a:rPr lang="en-US" dirty="0" err="1"/>
              <a:t>provas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linkClick r:id="rId2"/>
              </a:rPr>
              <a:t>https://home.pearsonvue.com</a:t>
            </a:r>
            <a:r>
              <a:rPr lang="en-US" dirty="0"/>
              <a:t> </a:t>
            </a:r>
          </a:p>
          <a:p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Inglês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Japonês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3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4D535-B4C3-4A98-9A49-B01E839D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para </a:t>
            </a:r>
            <a:r>
              <a:rPr lang="pt-BR"/>
              <a:t>a prova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5F2DD-B66D-4B45-9743-429867E8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https://education.oracle.com/pls/web_prod-plq-dad/db_pages.getpage?page_id=5001&amp;get_params=p_exam_id:1Z0-061</a:t>
            </a:r>
            <a:endParaRPr lang="pt-BR" dirty="0"/>
          </a:p>
          <a:p>
            <a:r>
              <a:rPr lang="pt-BR" dirty="0">
                <a:hlinkClick r:id="rId3"/>
              </a:rPr>
              <a:t>https://education.oracle.com/pls/web_prod-plq-dad/db_pages.getpage?page_id=5001&amp;get_params=p_exam_id:1Z0-062</a:t>
            </a:r>
            <a:endParaRPr lang="pt-BR" dirty="0"/>
          </a:p>
          <a:p>
            <a:r>
              <a:rPr lang="pt-BR" dirty="0">
                <a:hlinkClick r:id="rId4"/>
              </a:rPr>
              <a:t>https://education.oracle.com/pls/web_prod-plq-dad/db_pages.getpage?page_id=5001&amp;get_params=p_exam_id:1Z0-063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954B-7655-44C1-801A-3B989E12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Windows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7A370-1684-493E-A448-5340B9E1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Ideal</a:t>
            </a:r>
          </a:p>
          <a:p>
            <a:pPr lvl="1"/>
            <a:r>
              <a:rPr lang="pt-BR" dirty="0"/>
              <a:t>Windows Server 2012</a:t>
            </a:r>
          </a:p>
          <a:p>
            <a:pPr lvl="1"/>
            <a:r>
              <a:rPr lang="pt-BR" dirty="0"/>
              <a:t>Windows Server 2016</a:t>
            </a:r>
          </a:p>
          <a:p>
            <a:r>
              <a:rPr lang="pt-BR" dirty="0"/>
              <a:t>Possível</a:t>
            </a:r>
          </a:p>
          <a:p>
            <a:pPr lvl="1"/>
            <a:r>
              <a:rPr lang="pt-BR" dirty="0"/>
              <a:t>Windows 7</a:t>
            </a:r>
          </a:p>
          <a:p>
            <a:pPr lvl="1"/>
            <a:r>
              <a:rPr lang="pt-BR" dirty="0"/>
              <a:t>Windows 8</a:t>
            </a:r>
          </a:p>
          <a:p>
            <a:pPr lvl="1"/>
            <a:r>
              <a:rPr lang="pt-BR" dirty="0"/>
              <a:t>Windows 10</a:t>
            </a:r>
          </a:p>
          <a:p>
            <a:r>
              <a:rPr lang="pt-BR" dirty="0"/>
              <a:t>Espaço em Disco: 45GB</a:t>
            </a:r>
          </a:p>
          <a:p>
            <a:r>
              <a:rPr lang="pt-BR" dirty="0"/>
              <a:t>Memória RAM: 2GB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1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54DA4-B9C3-41B7-9F62-FDDBD40D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A4380-7BCF-4D8B-BBD8-AA4833AB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Ideal</a:t>
            </a:r>
          </a:p>
          <a:p>
            <a:pPr lvl="1"/>
            <a:r>
              <a:rPr lang="pt-BR" dirty="0"/>
              <a:t>Oracle Enterprise Linux</a:t>
            </a:r>
          </a:p>
          <a:p>
            <a:pPr lvl="1"/>
            <a:r>
              <a:rPr lang="pt-BR" dirty="0"/>
              <a:t>RedHat</a:t>
            </a:r>
          </a:p>
          <a:p>
            <a:pPr lvl="1"/>
            <a:r>
              <a:rPr lang="pt-BR" dirty="0" err="1"/>
              <a:t>SuSe</a:t>
            </a:r>
            <a:endParaRPr lang="pt-BR" dirty="0"/>
          </a:p>
          <a:p>
            <a:pPr lvl="1"/>
            <a:r>
              <a:rPr lang="pt-BR" dirty="0"/>
              <a:t>Solaris</a:t>
            </a:r>
          </a:p>
          <a:p>
            <a:pPr lvl="1"/>
            <a:r>
              <a:rPr lang="pt-BR" dirty="0" err="1"/>
              <a:t>CentOS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F43D2-4CA8-4B00-8752-9E11A041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Oracle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AF46E-A192-4D6E-B165-26A618AC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Banco de Dados Oracle</a:t>
            </a:r>
          </a:p>
          <a:p>
            <a:r>
              <a:rPr lang="pt-BR" dirty="0"/>
              <a:t>Grid </a:t>
            </a:r>
            <a:r>
              <a:rPr lang="pt-BR" dirty="0" err="1"/>
              <a:t>Infrastructure</a:t>
            </a:r>
            <a:endParaRPr lang="pt-BR" dirty="0"/>
          </a:p>
          <a:p>
            <a:r>
              <a:rPr lang="fr-FR" dirty="0"/>
              <a:t>Oracle Enterprise Manager Cloud Control</a:t>
            </a:r>
          </a:p>
          <a:p>
            <a:r>
              <a:rPr lang="fr-FR" dirty="0"/>
              <a:t>SQL Developer</a:t>
            </a:r>
          </a:p>
          <a:p>
            <a:r>
              <a:rPr lang="fr-FR" dirty="0"/>
              <a:t>SQL Developer Data Modeler</a:t>
            </a:r>
          </a:p>
          <a:p>
            <a:r>
              <a:rPr lang="fr-FR" dirty="0"/>
              <a:t>Ferramentas modo texto</a:t>
            </a:r>
          </a:p>
          <a:p>
            <a:pPr lvl="1"/>
            <a:r>
              <a:rPr lang="fr-FR" dirty="0"/>
              <a:t>Sqlplus</a:t>
            </a:r>
          </a:p>
          <a:p>
            <a:pPr lvl="1"/>
            <a:r>
              <a:rPr lang="fr-FR" dirty="0"/>
              <a:t>Dbca</a:t>
            </a:r>
          </a:p>
          <a:p>
            <a:pPr lvl="1"/>
            <a:r>
              <a:rPr lang="fr-FR" dirty="0"/>
              <a:t>Netca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6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516A-1F70-401C-9BFF-0BCDB1A1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Single X </a:t>
            </a:r>
            <a:r>
              <a:rPr lang="pt-BR" dirty="0" err="1"/>
              <a:t>Rac</a:t>
            </a:r>
            <a:endParaRPr lang="pt-BR" dirty="0"/>
          </a:p>
        </p:txBody>
      </p:sp>
      <p:pic>
        <p:nvPicPr>
          <p:cNvPr id="2050" name="Picture 2" descr="Resultado de imagem para oracle database single">
            <a:extLst>
              <a:ext uri="{FF2B5EF4-FFF2-40B4-BE49-F238E27FC236}">
                <a16:creationId xmlns:a16="http://schemas.microsoft.com/office/drawing/2014/main" id="{B7BC3A2A-CE1A-4B05-9FFD-8C2D665F10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1" y="1350420"/>
            <a:ext cx="7731124" cy="42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FE582-251A-408D-81E6-506A87A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B2003A07-A693-41D5-8105-682CB272C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68" y="1290638"/>
            <a:ext cx="801808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18141-189B-4811-9BC2-592AAA45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7D2BA-A411-413C-8068-49A805E3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VirtualBox</a:t>
            </a:r>
            <a:endParaRPr lang="pt-BR" dirty="0"/>
          </a:p>
          <a:p>
            <a:r>
              <a:rPr lang="pt-BR" dirty="0" err="1"/>
              <a:t>Hyper</a:t>
            </a:r>
            <a:r>
              <a:rPr lang="pt-BR" dirty="0"/>
              <a:t>-V</a:t>
            </a:r>
          </a:p>
          <a:p>
            <a:r>
              <a:rPr lang="pt-BR" dirty="0" err="1"/>
              <a:t>VmWare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9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Coordenação Técnica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Andreia Cristina </a:t>
            </a:r>
            <a:r>
              <a:rPr lang="pt-BR" dirty="0" err="1" smtClean="0"/>
              <a:t>Hobuss</a:t>
            </a:r>
            <a:r>
              <a:rPr lang="pt-BR" dirty="0" smtClean="0"/>
              <a:t> dos Santos</a:t>
            </a:r>
          </a:p>
          <a:p>
            <a:pPr lvl="1"/>
            <a:r>
              <a:rPr lang="pt-BR" dirty="0" err="1" smtClean="0"/>
              <a:t>Tel</a:t>
            </a:r>
            <a:r>
              <a:rPr lang="pt-BR" dirty="0" smtClean="0"/>
              <a:t>: (12) 2134-9008</a:t>
            </a:r>
          </a:p>
          <a:p>
            <a:pPr lvl="1"/>
            <a:r>
              <a:rPr lang="pt-BR" dirty="0" smtClean="0"/>
              <a:t>e-mail: andreia.chsantos@sp.senac.br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8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8B3E-E238-4A3E-B7EA-928D83A4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modelos de dados</a:t>
            </a:r>
          </a:p>
        </p:txBody>
      </p:sp>
      <p:pic>
        <p:nvPicPr>
          <p:cNvPr id="1026" name="Picture 2" descr="Resultado de imagem para diagrama oracle hr">
            <a:extLst>
              <a:ext uri="{FF2B5EF4-FFF2-40B4-BE49-F238E27FC236}">
                <a16:creationId xmlns:a16="http://schemas.microsoft.com/office/drawing/2014/main" id="{A7AB47A0-29A4-47A5-B8D5-EBD93E45A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304131"/>
            <a:ext cx="60198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40F6-481A-48CB-A9FF-B12F0866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Documentos oficiais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72184-B7FE-4933-B280-7B3AE676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http://www.oracle.com/technetwork/database/enterprise-edition/documentation/index.html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3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5860E-1216-4960-9DAF-9900DE68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Informações da Escola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9BC88-6E35-4433-A2AD-2BAD647D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Toaletes</a:t>
            </a:r>
          </a:p>
          <a:p>
            <a:r>
              <a:rPr lang="pt-BR" dirty="0"/>
              <a:t>Biblioteca</a:t>
            </a:r>
          </a:p>
          <a:p>
            <a:r>
              <a:rPr lang="pt-BR" dirty="0"/>
              <a:t>Rede Wi-Fi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99A1-C63F-43D5-85A8-7ADA27A1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56104CD8-540E-40EB-B523-775158F95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972857"/>
              </p:ext>
            </p:extLst>
          </p:nvPr>
        </p:nvGraphicFramePr>
        <p:xfrm>
          <a:off x="1057013" y="2146928"/>
          <a:ext cx="2946792" cy="296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37">
                  <a:extLst>
                    <a:ext uri="{9D8B030D-6E8A-4147-A177-3AD203B41FA5}">
                      <a16:colId xmlns:a16="http://schemas.microsoft.com/office/drawing/2014/main" val="238097156"/>
                    </a:ext>
                  </a:extLst>
                </a:gridCol>
                <a:gridCol w="1240755">
                  <a:extLst>
                    <a:ext uri="{9D8B030D-6E8A-4147-A177-3AD203B41FA5}">
                      <a16:colId xmlns:a16="http://schemas.microsoft.com/office/drawing/2014/main" val="1123356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4395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27/05/2017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62922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03/06/2017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42193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10/06/2017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39438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17/06/2017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Feriado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52256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24/06/2017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37477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01/07/2017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5203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08/07/2017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Feriado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4747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15/07/2017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7555468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B523459-2AE1-4128-BFAC-5B60E064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56335"/>
              </p:ext>
            </p:extLst>
          </p:nvPr>
        </p:nvGraphicFramePr>
        <p:xfrm>
          <a:off x="4413738" y="2146928"/>
          <a:ext cx="2946792" cy="230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00">
                  <a:extLst>
                    <a:ext uri="{9D8B030D-6E8A-4147-A177-3AD203B41FA5}">
                      <a16:colId xmlns:a16="http://schemas.microsoft.com/office/drawing/2014/main" val="146826876"/>
                    </a:ext>
                  </a:extLst>
                </a:gridCol>
                <a:gridCol w="1245892">
                  <a:extLst>
                    <a:ext uri="{9D8B030D-6E8A-4147-A177-3AD203B41FA5}">
                      <a16:colId xmlns:a16="http://schemas.microsoft.com/office/drawing/2014/main" val="12726595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29856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22/07/2017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38814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29/07/2017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Feriado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40800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05/08/2017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6307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12/08/2017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92296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19/08/2017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95615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26/08/2017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4119248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EB1A6BC-8781-4678-A900-280659D5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61304"/>
              </p:ext>
            </p:extLst>
          </p:nvPr>
        </p:nvGraphicFramePr>
        <p:xfrm>
          <a:off x="7770463" y="2146928"/>
          <a:ext cx="2946792" cy="230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576">
                  <a:extLst>
                    <a:ext uri="{9D8B030D-6E8A-4147-A177-3AD203B41FA5}">
                      <a16:colId xmlns:a16="http://schemas.microsoft.com/office/drawing/2014/main" val="913356005"/>
                    </a:ext>
                  </a:extLst>
                </a:gridCol>
                <a:gridCol w="1252216">
                  <a:extLst>
                    <a:ext uri="{9D8B030D-6E8A-4147-A177-3AD203B41FA5}">
                      <a16:colId xmlns:a16="http://schemas.microsoft.com/office/drawing/2014/main" val="219185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15861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02/09/2017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9290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09/09/2017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Feriado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78585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16/09/2017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8253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23/09/2017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75177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30/09/2017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Módulo III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4184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07/10/2017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Módulo III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2416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2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460E-BA1F-444F-8DA2-76955939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9AA74-8ACB-4AC6-AEB4-0ADB958E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Carga horária total de 128 horas</a:t>
            </a:r>
          </a:p>
          <a:p>
            <a:r>
              <a:rPr lang="pt-BR" dirty="0"/>
              <a:t>Frequência mínima de 75% da carga horária = 96 horas</a:t>
            </a:r>
          </a:p>
          <a:p>
            <a:r>
              <a:rPr lang="pt-BR" dirty="0"/>
              <a:t>Limite de faltas = 32 horas ou 4 Sábados</a:t>
            </a:r>
          </a:p>
          <a:p>
            <a:r>
              <a:rPr lang="pt-BR" dirty="0"/>
              <a:t>Por tratar-se de um curso livre não há reposição de aulas nem abono de faltas mediante a apresentação de atestados</a:t>
            </a:r>
          </a:p>
          <a:p>
            <a:r>
              <a:rPr lang="pt-BR" dirty="0"/>
              <a:t>Horário do curso das 08:30 as 17:30</a:t>
            </a:r>
          </a:p>
          <a:p>
            <a:pPr lvl="1"/>
            <a:r>
              <a:rPr lang="pt-BR" dirty="0"/>
              <a:t>Intervalo da manhã das </a:t>
            </a:r>
            <a:r>
              <a:rPr lang="pt-BR" dirty="0" smtClean="0"/>
              <a:t>10:15 </a:t>
            </a:r>
            <a:r>
              <a:rPr lang="pt-BR" dirty="0"/>
              <a:t>as </a:t>
            </a:r>
            <a:r>
              <a:rPr lang="pt-BR" dirty="0" smtClean="0"/>
              <a:t>10:30</a:t>
            </a:r>
            <a:endParaRPr lang="pt-BR" dirty="0"/>
          </a:p>
          <a:p>
            <a:pPr lvl="1"/>
            <a:r>
              <a:rPr lang="pt-BR" dirty="0"/>
              <a:t>Intervalo do almoço das </a:t>
            </a:r>
            <a:r>
              <a:rPr lang="pt-BR" dirty="0" smtClean="0"/>
              <a:t>12:30 </a:t>
            </a:r>
            <a:r>
              <a:rPr lang="pt-BR" dirty="0"/>
              <a:t>as </a:t>
            </a:r>
            <a:r>
              <a:rPr lang="pt-BR" dirty="0" smtClean="0"/>
              <a:t>13:30</a:t>
            </a:r>
            <a:endParaRPr lang="pt-BR" dirty="0"/>
          </a:p>
          <a:p>
            <a:pPr lvl="1"/>
            <a:r>
              <a:rPr lang="pt-BR" dirty="0"/>
              <a:t>Intervalo da tarde das 16:00 as 16:15</a:t>
            </a:r>
          </a:p>
        </p:txBody>
      </p:sp>
    </p:spTree>
    <p:extLst>
      <p:ext uri="{BB962C8B-B14F-4D97-AF65-F5344CB8AC3E}">
        <p14:creationId xmlns:p14="http://schemas.microsoft.com/office/powerpoint/2010/main" val="12197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curso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curso é divido em três módulos, que são:</a:t>
            </a:r>
          </a:p>
          <a:p>
            <a:pPr lvl="1"/>
            <a:r>
              <a:rPr lang="pt-BR" dirty="0"/>
              <a:t>Módulo I – Fundamentos de instruções SQL (48hs)</a:t>
            </a:r>
          </a:p>
          <a:p>
            <a:pPr lvl="2"/>
            <a:r>
              <a:rPr lang="pt-BR" dirty="0"/>
              <a:t>Instruções SQL básicas e avançadas</a:t>
            </a:r>
          </a:p>
          <a:p>
            <a:pPr lvl="1"/>
            <a:r>
              <a:rPr lang="pt-BR" dirty="0"/>
              <a:t>Módulo II – Administração de Banco de Dados I (40hs)</a:t>
            </a:r>
          </a:p>
          <a:p>
            <a:pPr lvl="2"/>
            <a:r>
              <a:rPr lang="pt-BR" dirty="0"/>
              <a:t>Instalação e gerenciamento do Banco de Dados</a:t>
            </a:r>
          </a:p>
          <a:p>
            <a:pPr lvl="1"/>
            <a:r>
              <a:rPr lang="pt-BR" dirty="0"/>
              <a:t>Módulo III – Administração de Banco de Dados II (40hs)</a:t>
            </a:r>
          </a:p>
          <a:p>
            <a:pPr lvl="2"/>
            <a:r>
              <a:rPr lang="pt-BR" dirty="0"/>
              <a:t>Configuração, Backup e Recuperação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8655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9398-E60B-44F3-9A7B-E3A87156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630FB-D74C-4AB4-A268-490658EC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Certificado de conclusão</a:t>
            </a:r>
          </a:p>
          <a:p>
            <a:r>
              <a:rPr lang="pt-BR" dirty="0"/>
              <a:t>Oportunidade de realizar o exame aqui no Senac</a:t>
            </a:r>
          </a:p>
        </p:txBody>
      </p:sp>
    </p:spTree>
    <p:extLst>
      <p:ext uri="{BB962C8B-B14F-4D97-AF65-F5344CB8AC3E}">
        <p14:creationId xmlns:p14="http://schemas.microsoft.com/office/powerpoint/2010/main" val="4148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C1079-948F-4842-BC86-26AE49B5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9214A-7D63-40B0-B06A-84724D6C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Material oficial da Oracle em PDF</a:t>
            </a:r>
          </a:p>
          <a:p>
            <a:r>
              <a:rPr lang="pt-BR" dirty="0"/>
              <a:t>Material personalizado com o nome do aluno (não distribuir o material)</a:t>
            </a:r>
          </a:p>
          <a:p>
            <a:r>
              <a:rPr lang="pt-BR" dirty="0"/>
              <a:t>Nome completo e e-mail para envio do material</a:t>
            </a:r>
          </a:p>
        </p:txBody>
      </p:sp>
    </p:spTree>
    <p:extLst>
      <p:ext uri="{BB962C8B-B14F-4D97-AF65-F5344CB8AC3E}">
        <p14:creationId xmlns:p14="http://schemas.microsoft.com/office/powerpoint/2010/main" val="40230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3BB585-5617-4F55-A7E0-99BBBECC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 – Fundamentos de instruções 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EAEE19-A795-4654-A57D-ABD5A268A16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9725" y="1157681"/>
            <a:ext cx="5810075" cy="5019282"/>
          </a:xfrm>
        </p:spPr>
        <p:txBody>
          <a:bodyPr>
            <a:normAutofit fontScale="92500"/>
          </a:bodyPr>
          <a:lstStyle/>
          <a:p>
            <a:r>
              <a:rPr lang="en-US" altLang="pt-BR" sz="2200" dirty="0"/>
              <a:t>Day 1:</a:t>
            </a:r>
          </a:p>
          <a:p>
            <a:pPr lvl="1"/>
            <a:r>
              <a:rPr lang="en-US" altLang="pt-BR" sz="1800" dirty="0"/>
              <a:t>Introduction</a:t>
            </a:r>
          </a:p>
          <a:p>
            <a:pPr lvl="1"/>
            <a:r>
              <a:rPr lang="en-US" altLang="pt-BR" sz="1800" dirty="0"/>
              <a:t>Retrieving Data Using the SQL </a:t>
            </a:r>
            <a:r>
              <a:rPr lang="en-US" altLang="pt-BR" sz="1800" dirty="0">
                <a:latin typeface="Courier New" panose="02070309020205020404" pitchFamily="49" charset="0"/>
              </a:rPr>
              <a:t>SELECT</a:t>
            </a:r>
            <a:r>
              <a:rPr lang="en-US" altLang="pt-BR" sz="1800" dirty="0"/>
              <a:t> Statement</a:t>
            </a:r>
          </a:p>
          <a:p>
            <a:pPr lvl="1"/>
            <a:r>
              <a:rPr lang="en-US" altLang="pt-BR" sz="1800" dirty="0"/>
              <a:t>Restricting and Sorting Data</a:t>
            </a:r>
          </a:p>
          <a:p>
            <a:pPr lvl="1"/>
            <a:r>
              <a:rPr lang="en-US" altLang="pt-BR" sz="1800" dirty="0"/>
              <a:t>Using Single-Row Functions to Customize Output</a:t>
            </a:r>
          </a:p>
          <a:p>
            <a:r>
              <a:rPr lang="en-US" altLang="pt-BR" sz="2200" dirty="0"/>
              <a:t>Day 2:</a:t>
            </a:r>
          </a:p>
          <a:p>
            <a:pPr lvl="1"/>
            <a:r>
              <a:rPr lang="en-US" altLang="pt-BR" sz="1800" dirty="0"/>
              <a:t>Using Conversion Functions and Conditional Expressions</a:t>
            </a:r>
          </a:p>
          <a:p>
            <a:pPr lvl="1"/>
            <a:r>
              <a:rPr lang="en-US" altLang="pt-BR" sz="1800" dirty="0"/>
              <a:t>Reporting Aggregated Data Using the Group Functions</a:t>
            </a:r>
          </a:p>
          <a:p>
            <a:pPr lvl="1"/>
            <a:r>
              <a:rPr lang="en-US" altLang="pt-BR" sz="1800" dirty="0"/>
              <a:t>Displaying Data from Multiple Tables Using Joins</a:t>
            </a:r>
          </a:p>
          <a:p>
            <a:pPr lvl="1"/>
            <a:r>
              <a:rPr lang="en-US" altLang="pt-BR" sz="1800" dirty="0"/>
              <a:t>Using Subqueries to Solve Queries</a:t>
            </a:r>
          </a:p>
          <a:p>
            <a:r>
              <a:rPr lang="en-US" altLang="pt-BR" sz="2200" dirty="0"/>
              <a:t>Day 3:</a:t>
            </a:r>
          </a:p>
          <a:p>
            <a:pPr lvl="1"/>
            <a:r>
              <a:rPr lang="en-US" altLang="pt-BR" sz="1800" dirty="0"/>
              <a:t>Using the Set Operators</a:t>
            </a:r>
          </a:p>
          <a:p>
            <a:pPr lvl="1"/>
            <a:r>
              <a:rPr lang="en-US" altLang="pt-BR" sz="1800" dirty="0"/>
              <a:t>Managing Tables Using DML Statements</a:t>
            </a:r>
          </a:p>
          <a:p>
            <a:pPr lvl="1"/>
            <a:r>
              <a:rPr lang="en-US" altLang="pt-BR" sz="1800" dirty="0"/>
              <a:t>Introduction to Data Definition Language</a:t>
            </a:r>
          </a:p>
          <a:p>
            <a:pPr lvl="1"/>
            <a:endParaRPr lang="en-US" altLang="pt-BR" sz="18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5710C-D0B2-40F5-9AF4-994952D40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57681"/>
            <a:ext cx="5689833" cy="5019282"/>
          </a:xfrm>
        </p:spPr>
        <p:txBody>
          <a:bodyPr>
            <a:normAutofit/>
          </a:bodyPr>
          <a:lstStyle/>
          <a:p>
            <a:r>
              <a:rPr lang="en-US" altLang="pt-BR" sz="2000" dirty="0"/>
              <a:t>Day 3:</a:t>
            </a:r>
          </a:p>
          <a:p>
            <a:pPr lvl="1"/>
            <a:r>
              <a:rPr lang="en-US" altLang="pt-BR" sz="1700" dirty="0"/>
              <a:t>Introduction</a:t>
            </a:r>
          </a:p>
          <a:p>
            <a:pPr lvl="1"/>
            <a:r>
              <a:rPr lang="en-US" altLang="pt-BR" sz="1700" dirty="0"/>
              <a:t>Introduction to Data Dictionary Views </a:t>
            </a:r>
          </a:p>
          <a:p>
            <a:pPr lvl="1"/>
            <a:r>
              <a:rPr lang="en-US" altLang="pt-BR" sz="1700" dirty="0"/>
              <a:t>Creating Sequence, Synonyms, and Indexes</a:t>
            </a:r>
          </a:p>
          <a:p>
            <a:pPr lvl="1"/>
            <a:r>
              <a:rPr lang="en-US" altLang="pt-BR" sz="1700" dirty="0"/>
              <a:t>Creating Views</a:t>
            </a:r>
          </a:p>
          <a:p>
            <a:pPr lvl="1"/>
            <a:r>
              <a:rPr lang="en-US" altLang="pt-BR" sz="1700" dirty="0"/>
              <a:t>Managing Schema Objects</a:t>
            </a:r>
          </a:p>
          <a:p>
            <a:r>
              <a:rPr lang="en-US" altLang="pt-BR" sz="2000" dirty="0"/>
              <a:t>Day 5:</a:t>
            </a:r>
          </a:p>
          <a:p>
            <a:pPr lvl="1"/>
            <a:r>
              <a:rPr lang="en-US" altLang="pt-BR" sz="1700" dirty="0"/>
              <a:t>Retrieving Data by Using Subqueries </a:t>
            </a:r>
          </a:p>
          <a:p>
            <a:pPr lvl="1"/>
            <a:r>
              <a:rPr lang="en-US" altLang="pt-BR" sz="1700" dirty="0"/>
              <a:t>Manipulating Data by Using Subqueries</a:t>
            </a:r>
          </a:p>
          <a:p>
            <a:pPr lvl="1"/>
            <a:r>
              <a:rPr lang="en-US" altLang="pt-BR" sz="1700" dirty="0"/>
              <a:t>Controlling User Access</a:t>
            </a:r>
          </a:p>
          <a:p>
            <a:pPr lvl="1"/>
            <a:r>
              <a:rPr lang="en-US" altLang="pt-BR" sz="1700" dirty="0"/>
              <a:t>Manipulating Data</a:t>
            </a:r>
          </a:p>
          <a:p>
            <a:pPr lvl="1"/>
            <a:r>
              <a:rPr lang="en-US" altLang="pt-BR" sz="1700" dirty="0"/>
              <a:t>Managing Data in Different Time Zones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561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743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Tema do Office</vt:lpstr>
      <vt:lpstr>Oracle 12c</vt:lpstr>
      <vt:lpstr>Coordenação Técnica</vt:lpstr>
      <vt:lpstr>Informações da Escola</vt:lpstr>
      <vt:lpstr>Calendário</vt:lpstr>
      <vt:lpstr>O curso</vt:lpstr>
      <vt:lpstr>O curso</vt:lpstr>
      <vt:lpstr>Certificados</vt:lpstr>
      <vt:lpstr>Material</vt:lpstr>
      <vt:lpstr>Módulo I – Fundamentos de instruções SQL</vt:lpstr>
      <vt:lpstr>Módulo II – Administração de Banco de Dados I</vt:lpstr>
      <vt:lpstr>Módulo III – Administração de Banco de Dados II</vt:lpstr>
      <vt:lpstr>A certificação</vt:lpstr>
      <vt:lpstr>Links para a prova</vt:lpstr>
      <vt:lpstr>Instalação Windows</vt:lpstr>
      <vt:lpstr>Instalação Linux</vt:lpstr>
      <vt:lpstr>Ambiente Oracle</vt:lpstr>
      <vt:lpstr>Single X Rac</vt:lpstr>
      <vt:lpstr>Servidor</vt:lpstr>
      <vt:lpstr>Virtualização</vt:lpstr>
      <vt:lpstr>Os modelos de dados</vt:lpstr>
      <vt:lpstr>Documentos oficiais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LAERCIO AZEVEDO DE SA</cp:lastModifiedBy>
  <cp:revision>37</cp:revision>
  <dcterms:created xsi:type="dcterms:W3CDTF">2017-01-10T17:35:04Z</dcterms:created>
  <dcterms:modified xsi:type="dcterms:W3CDTF">2017-05-27T13:38:28Z</dcterms:modified>
</cp:coreProperties>
</file>