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315" r:id="rId2"/>
    <p:sldId id="316" r:id="rId3"/>
    <p:sldId id="378" r:id="rId4"/>
    <p:sldId id="379" r:id="rId5"/>
    <p:sldId id="384" r:id="rId6"/>
    <p:sldId id="382" r:id="rId7"/>
    <p:sldId id="383" r:id="rId8"/>
    <p:sldId id="380" r:id="rId9"/>
    <p:sldId id="376" r:id="rId10"/>
    <p:sldId id="385" r:id="rId11"/>
  </p:sldIdLst>
  <p:sldSz cx="9144000" cy="6858000" type="screen4x3"/>
  <p:notesSz cx="6991350" cy="9282113"/>
  <p:custDataLst>
    <p:tags r:id="rId14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1104">
          <p15:clr>
            <a:srgbClr val="A4A3A4"/>
          </p15:clr>
        </p15:guide>
        <p15:guide id="4" pos="2832">
          <p15:clr>
            <a:srgbClr val="A4A3A4"/>
          </p15:clr>
        </p15:guide>
        <p15:guide id="5" pos="432">
          <p15:clr>
            <a:srgbClr val="A4A3A4"/>
          </p15:clr>
        </p15:guide>
        <p15:guide id="6" pos="480">
          <p15:clr>
            <a:srgbClr val="A4A3A4"/>
          </p15:clr>
        </p15:guide>
        <p15:guide id="7" pos="816">
          <p15:clr>
            <a:srgbClr val="A4A3A4"/>
          </p15:clr>
        </p15:guide>
        <p15:guide id="8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F9F"/>
    <a:srgbClr val="66CCFF"/>
    <a:srgbClr val="CC6600"/>
    <a:srgbClr val="FFCC66"/>
    <a:srgbClr val="CC9900"/>
    <a:srgbClr val="00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34578" autoAdjust="0"/>
    <p:restoredTop sz="86372" autoAdjust="0"/>
  </p:normalViewPr>
  <p:slideViewPr>
    <p:cSldViewPr>
      <p:cViewPr varScale="1">
        <p:scale>
          <a:sx n="91" d="100"/>
          <a:sy n="91" d="100"/>
        </p:scale>
        <p:origin x="-2124" y="-114"/>
      </p:cViewPr>
      <p:guideLst>
        <p:guide orient="horz" pos="2160"/>
        <p:guide orient="horz" pos="480"/>
        <p:guide orient="horz" pos="1104"/>
        <p:guide pos="2832"/>
        <p:guide pos="432"/>
        <p:guide pos="480"/>
        <p:guide pos="816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30" d="100"/>
          <a:sy n="130" d="100"/>
        </p:scale>
        <p:origin x="-1800" y="-72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9F6C1B-F5EB-46D5-8B0B-62A785E4AD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BA382C7-ADD6-4BC2-94C1-AEE0C12701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227AAD87-AB27-4514-B170-ADF2EB22FC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5BD53BD8-7957-4CBC-891B-4646EEE319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defRPr sz="1200" b="1"/>
            </a:lvl1pPr>
          </a:lstStyle>
          <a:p>
            <a:fld id="{94F915D9-0EE6-40B5-903C-5815C5087F74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_Image_Placeholder">
            <a:extLst>
              <a:ext uri="{FF2B5EF4-FFF2-40B4-BE49-F238E27FC236}">
                <a16:creationId xmlns:a16="http://schemas.microsoft.com/office/drawing/2014/main" id="{62E986C9-24C1-47E5-9E47-F88FF0282F0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77838" y="463550"/>
            <a:ext cx="6035675" cy="4525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Notes_TextBox_Placeholder">
            <a:extLst>
              <a:ext uri="{FF2B5EF4-FFF2-40B4-BE49-F238E27FC236}">
                <a16:creationId xmlns:a16="http://schemas.microsoft.com/office/drawing/2014/main" id="{1E79FDC7-53A3-4467-A81B-4E01A3504F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E2811879-AA81-4E3E-80BF-F8288D8EA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Admin, Install and Upgrade Accelerated   1 - &lt;#&gt;</a:t>
            </a:r>
          </a:p>
        </p:txBody>
      </p:sp>
      <p:sp>
        <p:nvSpPr>
          <p:cNvPr id="4108" name="NotesMaster_TextBoxGuide" hidden="1">
            <a:extLst>
              <a:ext uri="{FF2B5EF4-FFF2-40B4-BE49-F238E27FC236}">
                <a16:creationId xmlns:a16="http://schemas.microsoft.com/office/drawing/2014/main" id="{01DCAC60-F81B-4EF0-A042-FE99E8AC8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ts val="4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ts val="40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4572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anose="02020603050405020304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8001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anose="02020603050405020304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9144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C793C5AE-98E9-4F1B-93F0-B738FA6D6B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A2A3B5CE-F9EA-458D-9742-9971BE69D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8">
            <a:extLst>
              <a:ext uri="{FF2B5EF4-FFF2-40B4-BE49-F238E27FC236}">
                <a16:creationId xmlns:a16="http://schemas.microsoft.com/office/drawing/2014/main" id="{2DFEC55C-3069-485B-B776-85F27542B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19">
            <a:extLst>
              <a:ext uri="{FF2B5EF4-FFF2-40B4-BE49-F238E27FC236}">
                <a16:creationId xmlns:a16="http://schemas.microsoft.com/office/drawing/2014/main" id="{BEAA9723-84C3-4EF6-B4D9-81E702734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793460E6-DC92-4837-92A2-FA456C6A0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C197D6DA-1F70-4948-A401-9423D5D1B859}" type="slidenum">
              <a:rPr lang="en-US" altLang="pt-BR" smtClean="0"/>
              <a:pPr eaLnBrk="1" hangingPunct="1"/>
              <a:t>2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5">
            <a:extLst>
              <a:ext uri="{FF2B5EF4-FFF2-40B4-BE49-F238E27FC236}">
                <a16:creationId xmlns:a16="http://schemas.microsoft.com/office/drawing/2014/main" id="{3B4CD5FD-4816-4DB5-9DB7-4771383AB0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6">
            <a:extLst>
              <a:ext uri="{FF2B5EF4-FFF2-40B4-BE49-F238E27FC236}">
                <a16:creationId xmlns:a16="http://schemas.microsoft.com/office/drawing/2014/main" id="{70AD32F9-2520-455A-9B54-9D555440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pt-BR"/>
              <a:t>In this course, you learn how to administer Oracle Database 12</a:t>
            </a:r>
            <a:r>
              <a:rPr lang="en-US" altLang="pt-BR" i="1"/>
              <a:t>c</a:t>
            </a:r>
            <a:r>
              <a:rPr lang="en-US" altLang="pt-BR"/>
              <a:t> Release 1.</a:t>
            </a:r>
          </a:p>
          <a:p>
            <a:pPr lvl="1"/>
            <a:r>
              <a:rPr lang="en-US" altLang="pt-BR"/>
              <a:t>You also configure the database to support an application and perform tasks such as creating users, defining storage structures, and setting up security. This course uses a fictional application. However, you perform all the core tasks that are necessary for a real application.</a:t>
            </a:r>
          </a:p>
          <a:p>
            <a:pPr lvl="1"/>
            <a:r>
              <a:rPr lang="en-US" altLang="pt-BR"/>
              <a:t>Database administration does not end after you configure your database. You also learn the basics of protecting it by designing a backup and recovery strategy. In addition, you learn how to monitor the database to ensure that it operates smoothly.</a:t>
            </a: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67F0E4F1-D91F-470D-9D7A-E27579DDE2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6977F381-C65E-41E9-8CDE-24D56128CD3A}" type="slidenum">
              <a:rPr lang="en-US" altLang="pt-BR" smtClean="0"/>
              <a:pPr eaLnBrk="1" hangingPunct="1"/>
              <a:t>3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5">
            <a:extLst>
              <a:ext uri="{FF2B5EF4-FFF2-40B4-BE49-F238E27FC236}">
                <a16:creationId xmlns:a16="http://schemas.microsoft.com/office/drawing/2014/main" id="{4A937D4B-5595-405A-B7D2-8641484BB9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6">
            <a:extLst>
              <a:ext uri="{FF2B5EF4-FFF2-40B4-BE49-F238E27FC236}">
                <a16:creationId xmlns:a16="http://schemas.microsoft.com/office/drawing/2014/main" id="{E3F0267B-3F0E-4F89-A407-9ACB58FE6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596C30BC-D3A6-41E5-A0BB-611F7E5E5D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D8DE6045-B116-4738-BAE1-7AAC791ED03E}" type="slidenum">
              <a:rPr lang="en-US" altLang="pt-BR" smtClean="0"/>
              <a:pPr eaLnBrk="1" hangingPunct="1"/>
              <a:t>4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5">
            <a:extLst>
              <a:ext uri="{FF2B5EF4-FFF2-40B4-BE49-F238E27FC236}">
                <a16:creationId xmlns:a16="http://schemas.microsoft.com/office/drawing/2014/main" id="{F5F15101-668B-4419-8E40-4216DCFE7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6">
            <a:extLst>
              <a:ext uri="{FF2B5EF4-FFF2-40B4-BE49-F238E27FC236}">
                <a16:creationId xmlns:a16="http://schemas.microsoft.com/office/drawing/2014/main" id="{FBB8295C-8CF8-495F-8490-54759672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B6845A75-9A5C-4D0C-B8E5-FA03FC2F31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8EFF5E58-3BC0-469C-BEB5-A69CF02D2741}" type="slidenum">
              <a:rPr lang="en-US" altLang="pt-BR" smtClean="0"/>
              <a:pPr eaLnBrk="1" hangingPunct="1"/>
              <a:t>5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A674C5E7-A910-4CD5-AA8C-91C348E8FC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E9C18CE4-29FB-47E8-8DCF-86798CA1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pt-BR"/>
              <a:t>As a result of its early focus on innovation, Oracle has maintained the lead in the industry with a large number of trend-setting products.</a:t>
            </a:r>
          </a:p>
          <a:p>
            <a:pPr lvl="1"/>
            <a:r>
              <a:rPr lang="en-US" altLang="pt-BR"/>
              <a:t>Some of the marquee areas in the Oracle Database 12</a:t>
            </a:r>
            <a:r>
              <a:rPr lang="en-US" altLang="pt-BR" i="1"/>
              <a:t>c</a:t>
            </a:r>
            <a:r>
              <a:rPr lang="en-US" altLang="pt-BR"/>
              <a:t> release are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Private Database Cloud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Defense in Depth including Oracle Data Redaction, Real Application 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Information Lifecycle Management (ILM), which includes hot/cold data classification, declarative compression and tiering, In-database Archiving, and Valid-Time Temporal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Flex Clusters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Extreme Availability, which includes Data Guard Far-Sync and Application Continuity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Lower Cost Migrations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Performance and Ease of Use, which includes “just-in-time” optimizations, attribute clustering, and zone maps for Exadata only</a:t>
            </a:r>
          </a:p>
          <a:p>
            <a:pPr lvl="1"/>
            <a:endParaRPr lang="en-US" altLang="pt-BR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2C7D153A-B6E8-4FA1-8DB4-8B35E7138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FA46DECE-FF06-440F-AA21-A2A76C6245BF}" type="slidenum">
              <a:rPr lang="en-US" altLang="pt-BR" smtClean="0"/>
              <a:pPr eaLnBrk="1" hangingPunct="1"/>
              <a:t>6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8">
            <a:extLst>
              <a:ext uri="{FF2B5EF4-FFF2-40B4-BE49-F238E27FC236}">
                <a16:creationId xmlns:a16="http://schemas.microsoft.com/office/drawing/2014/main" id="{222B6E9B-98FB-4B60-81A4-E565F85981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9">
            <a:extLst>
              <a:ext uri="{FF2B5EF4-FFF2-40B4-BE49-F238E27FC236}">
                <a16:creationId xmlns:a16="http://schemas.microsoft.com/office/drawing/2014/main" id="{61941045-B20E-495D-B73E-6934F5B2F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pt-BR"/>
              <a:t>Oracle Database 10</a:t>
            </a:r>
            <a:r>
              <a:rPr lang="en-US" altLang="pt-BR" i="1"/>
              <a:t>g</a:t>
            </a:r>
            <a:r>
              <a:rPr lang="en-US" altLang="pt-BR"/>
              <a:t> was the first database management system designed for grid computing.</a:t>
            </a:r>
          </a:p>
          <a:p>
            <a:pPr lvl="1"/>
            <a:r>
              <a:rPr lang="en-US" altLang="pt-BR"/>
              <a:t>Oracle Database 11</a:t>
            </a:r>
            <a:r>
              <a:rPr lang="en-US" altLang="pt-BR" i="1"/>
              <a:t>g</a:t>
            </a:r>
            <a:r>
              <a:rPr lang="en-US" altLang="pt-BR"/>
              <a:t> consolidates and extends Oracle’s unique ability to deliver the benefits of grid computing, transforming data centers from silos of isolated system resources to shared pools of servers and storage.</a:t>
            </a:r>
          </a:p>
          <a:p>
            <a:pPr lvl="1"/>
            <a:r>
              <a:rPr lang="fr-FR" altLang="ja-JP"/>
              <a:t>Oracle Database 12</a:t>
            </a:r>
            <a:r>
              <a:rPr lang="fr-FR" altLang="ja-JP" i="1"/>
              <a:t>c</a:t>
            </a:r>
            <a:r>
              <a:rPr lang="fr-FR" altLang="ja-JP"/>
              <a:t> and Enterprise Manager Cloud Control </a:t>
            </a:r>
            <a:r>
              <a:rPr lang="en-US" altLang="ja-JP"/>
              <a:t>are</a:t>
            </a:r>
            <a:r>
              <a:rPr lang="en-US" altLang="pt-BR"/>
              <a:t> designed for cloud computing. Cloud computing </a:t>
            </a:r>
            <a:r>
              <a:rPr lang="en-AU" altLang="pt-BR"/>
              <a:t>creates a complete, pre-integrated, off-the-shelf private cloud solution that allows you to quickly transform the enterprise data center into a private cloud.</a:t>
            </a:r>
          </a:p>
          <a:p>
            <a:pPr lvl="1"/>
            <a:r>
              <a:rPr lang="en-AU" altLang="pt-BR"/>
              <a:t>The key benefits are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Reduce server sprawl and improve CPU utilization by consolidating on fewer servers.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Reduce the amount of time a DBA spends installing and configuring databases, by automating deployment of standard database configurations.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A single console manages the entire Cloud life cycle—plan, set up, deliver, and operate.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Prevent resource hogging by setting quotas for individual users.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Forecast future resource needs by analyzing trending reports.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pt-BR"/>
              <a:t>Compute chargeback based on performance and configuration metrics.</a:t>
            </a:r>
            <a:endParaRPr lang="en-AU" altLang="pt-BR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E725CB9D-0617-4595-81EF-A65B89DDE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94575FF1-9555-48D1-BA7A-6FE4D009628B}" type="slidenum">
              <a:rPr lang="en-US" altLang="pt-BR" smtClean="0"/>
              <a:pPr eaLnBrk="1" hangingPunct="1"/>
              <a:t>7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5B44FAE-9C82-4CEA-98F6-8A7D4CF1D9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8C43AD9-3D42-4883-98A1-9089E05B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pt-BR"/>
              <a:t>The examples used in this course are from a human resources (</a:t>
            </a:r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altLang="pt-BR"/>
              <a:t>) schema, which can be created as part of the starter database. </a:t>
            </a:r>
          </a:p>
          <a:p>
            <a:pPr lvl="1" eaLnBrk="1" hangingPunct="1"/>
            <a:r>
              <a:rPr lang="en-US" altLang="pt-BR"/>
              <a:t>The following are some principal business rules implemented in the </a:t>
            </a:r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altLang="pt-BR"/>
              <a:t> schema: </a:t>
            </a:r>
          </a:p>
          <a:p>
            <a:pPr lvl="2" eaLnBrk="1" hangingPunct="1"/>
            <a:r>
              <a:rPr lang="en-US" altLang="pt-BR"/>
              <a:t>Each department may be the employer of one or more employees. Each employee may be assigned to only one department.</a:t>
            </a:r>
          </a:p>
          <a:p>
            <a:pPr lvl="2" eaLnBrk="1" hangingPunct="1"/>
            <a:r>
              <a:rPr lang="en-US" altLang="pt-BR"/>
              <a:t>Each job must be a job for one or more employees. Each employee must be currently assigned to only one job.</a:t>
            </a:r>
          </a:p>
          <a:p>
            <a:pPr lvl="2" eaLnBrk="1" hangingPunct="1"/>
            <a:r>
              <a:rPr lang="en-US" altLang="pt-BR"/>
              <a:t>When an employee changes his or her department or job, a record in the </a:t>
            </a:r>
            <a:r>
              <a:rPr lang="en-US" altLang="pt-BR">
                <a:latin typeface="Courier New" panose="02070309020205020404" pitchFamily="49" charset="0"/>
              </a:rPr>
              <a:t>JOB_HISTORY</a:t>
            </a:r>
            <a:r>
              <a:rPr lang="en-US" altLang="pt-BR"/>
              <a:t> table records the start and end dates of the past assignments.</a:t>
            </a:r>
          </a:p>
          <a:p>
            <a:pPr lvl="2" eaLnBrk="1" hangingPunct="1">
              <a:buSzPct val="70000"/>
            </a:pPr>
            <a:r>
              <a:rPr lang="en-US" altLang="pt-BR">
                <a:latin typeface="Courier New" panose="02070309020205020404" pitchFamily="49" charset="0"/>
              </a:rPr>
              <a:t>JOB_HISTORY</a:t>
            </a:r>
            <a:r>
              <a:rPr lang="en-US" altLang="pt-BR"/>
              <a:t> records are identified by a composite primary key (PK): the </a:t>
            </a:r>
            <a:r>
              <a:rPr lang="en-US" altLang="pt-BR">
                <a:latin typeface="Courier New" panose="02070309020205020404" pitchFamily="49" charset="0"/>
              </a:rPr>
              <a:t>EMPLOYEE_ID</a:t>
            </a:r>
            <a:r>
              <a:rPr lang="en-US" altLang="pt-BR"/>
              <a:t> and the </a:t>
            </a:r>
            <a:r>
              <a:rPr lang="en-US" altLang="pt-BR">
                <a:latin typeface="Courier New" panose="02070309020205020404" pitchFamily="49" charset="0"/>
              </a:rPr>
              <a:t>START_DATE</a:t>
            </a:r>
            <a:r>
              <a:rPr lang="en-US" altLang="pt-BR"/>
              <a:t> columns.</a:t>
            </a:r>
          </a:p>
          <a:p>
            <a:pPr lvl="1" eaLnBrk="1" hangingPunct="1"/>
            <a:r>
              <a:rPr lang="en-US" altLang="pt-BR" b="1"/>
              <a:t>Notation:</a:t>
            </a:r>
            <a:r>
              <a:rPr lang="en-US" altLang="pt-BR"/>
              <a:t> PK = Primary Key, FK = Foreign Key</a:t>
            </a:r>
          </a:p>
          <a:p>
            <a:pPr lvl="1" eaLnBrk="1" hangingPunct="1"/>
            <a:r>
              <a:rPr lang="en-US" altLang="pt-BR"/>
              <a:t>Solid lines represent mandatory foreign key (FK) constraints and dashed lines represent optional FK constraints.</a:t>
            </a:r>
          </a:p>
          <a:p>
            <a:pPr lvl="1" eaLnBrk="1" hangingPunct="1"/>
            <a:r>
              <a:rPr lang="en-US" altLang="pt-BR"/>
              <a:t>The </a:t>
            </a:r>
            <a:r>
              <a:rPr lang="en-US" altLang="pt-BR">
                <a:latin typeface="Courier New" panose="02070309020205020404" pitchFamily="49" charset="0"/>
              </a:rPr>
              <a:t>EMPLOYEES</a:t>
            </a:r>
            <a:r>
              <a:rPr lang="en-US" altLang="pt-BR"/>
              <a:t> table also has an FK constraint with itself. This is an implementation of the business rule: Each employee may be reporting directly to only one manager. The FK is optional because the top employee does not report to another employee.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A7EBE4D8-1C2A-47A3-B9BB-87B59B92BC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1FF6029A-6AFC-4484-9D94-CA89A9C38675}" type="slidenum">
              <a:rPr lang="en-US" altLang="pt-BR" smtClean="0"/>
              <a:pPr eaLnBrk="1" hangingPunct="1"/>
              <a:t>8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920F4ECA-CB2B-443F-9DB4-E88CC24064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DFFF674A-A836-429E-9FC6-16042B8B4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64CCDB27-29E1-485D-82FE-AA86B5512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Oracle Database 12</a:t>
            </a:r>
            <a:r>
              <a:rPr lang="en-US" altLang="pt-BR" i="1"/>
              <a:t>c</a:t>
            </a:r>
            <a:r>
              <a:rPr lang="en-US" altLang="pt-BR"/>
              <a:t>: Admin, Install and Upgrade Accelerated   1 - </a:t>
            </a:r>
            <a:fld id="{BDBA2AD4-B7E4-4D1E-9845-54BA2D9498B8}" type="slidenum">
              <a:rPr lang="en-US" altLang="pt-BR" smtClean="0"/>
              <a:pPr eaLnBrk="1" hangingPunct="1"/>
              <a:t>9</a:t>
            </a:fld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>
            <a:extLst>
              <a:ext uri="{FF2B5EF4-FFF2-40B4-BE49-F238E27FC236}">
                <a16:creationId xmlns:a16="http://schemas.microsoft.com/office/drawing/2014/main" id="{7C745A24-9D96-41F5-BCCD-A6DB93241C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2700" tIns="12700" rIns="12700" bIns="12700" anchor="ctr"/>
          <a:lstStyle/>
          <a:p>
            <a:pPr defTabSz="228600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27700" b="1">
                <a:solidFill>
                  <a:srgbClr val="CCCCCC"/>
                </a:solidFill>
                <a:latin typeface="Times New Roman" pitchFamily="18" charset="0"/>
              </a:rPr>
              <a:t>1</a:t>
            </a:r>
            <a:endParaRPr lang="en-US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pic>
        <p:nvPicPr>
          <p:cNvPr id="5" name="Picture 1045">
            <a:extLst>
              <a:ext uri="{FF2B5EF4-FFF2-40B4-BE49-F238E27FC236}">
                <a16:creationId xmlns:a16="http://schemas.microsoft.com/office/drawing/2014/main" id="{2B7974A4-E16C-40F1-A69B-507B65DB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440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63" hidden="1">
            <a:extLst>
              <a:ext uri="{FF2B5EF4-FFF2-40B4-BE49-F238E27FC236}">
                <a16:creationId xmlns:a16="http://schemas.microsoft.com/office/drawing/2014/main" id="{AE8ABAFF-C1E9-4B32-A837-5F1E63802E0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90525"/>
            <a:ext cx="7881938" cy="5857875"/>
            <a:chOff x="390" y="246"/>
            <a:chExt cx="4965" cy="3690"/>
          </a:xfrm>
        </p:grpSpPr>
        <p:sp>
          <p:nvSpPr>
            <p:cNvPr id="7" name="User95_Instruction_Box" hidden="1">
              <a:extLst>
                <a:ext uri="{FF2B5EF4-FFF2-40B4-BE49-F238E27FC236}">
                  <a16:creationId xmlns:a16="http://schemas.microsoft.com/office/drawing/2014/main" id="{1215047F-26C3-4E7D-9DB8-3612CB0ACB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20" y="1104"/>
              <a:ext cx="19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 anchor="ctr"/>
            <a:lstStyle/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Insert the correct lesson number in the Title Master.</a:t>
              </a:r>
            </a:p>
          </p:txBody>
        </p:sp>
        <p:sp>
          <p:nvSpPr>
            <p:cNvPr id="8" name="Release95_Information" hidden="1">
              <a:extLst>
                <a:ext uri="{FF2B5EF4-FFF2-40B4-BE49-F238E27FC236}">
                  <a16:creationId xmlns:a16="http://schemas.microsoft.com/office/drawing/2014/main" id="{6AD7152D-CD4C-4708-B35F-290082C5F7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3127"/>
              <a:ext cx="446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2700" tIns="12700" rIns="12700" bIns="12700"/>
            <a:lstStyle/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r>
                <a:rPr lang="en-US" sz="1200" b="1" dirty="0">
                  <a:solidFill>
                    <a:srgbClr val="FF0000"/>
                  </a:solidFill>
                </a:rPr>
                <a:t>Version: OU6_Jan12.pot</a:t>
              </a:r>
            </a:p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r>
                <a:rPr lang="en-US" sz="1200" b="1" dirty="0">
                  <a:solidFill>
                    <a:srgbClr val="FF0000"/>
                  </a:solidFill>
                </a:rPr>
                <a:t>January 2012</a:t>
              </a:r>
            </a:p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r>
                <a:rPr lang="en-US" sz="1200" b="1" dirty="0">
                  <a:solidFill>
                    <a:srgbClr val="FF0000"/>
                  </a:solidFill>
                </a:rPr>
                <a:t>This template is compatible with PowerPoint 2000 and 2003 (and not backward compatible).</a:t>
              </a:r>
              <a:br>
                <a:rPr lang="en-US" sz="1200" b="1" dirty="0">
                  <a:solidFill>
                    <a:srgbClr val="FF0000"/>
                  </a:solidFill>
                </a:rPr>
              </a:br>
              <a:r>
                <a:rPr lang="en-US" sz="1000" dirty="0">
                  <a:solidFill>
                    <a:srgbClr val="FF0000"/>
                  </a:solidFill>
                </a:rPr>
                <a:t>PowerPoint files created in MS Office 2007, when opened using earlier versions of MS Office, have some formatting issues. </a:t>
              </a:r>
              <a:br>
                <a:rPr lang="en-US" sz="1000" dirty="0">
                  <a:solidFill>
                    <a:srgbClr val="FF0000"/>
                  </a:solidFill>
                </a:rPr>
              </a:br>
              <a:r>
                <a:rPr lang="en-US" sz="1000" dirty="0">
                  <a:solidFill>
                    <a:srgbClr val="FF0000"/>
                  </a:solidFill>
                </a:rPr>
                <a:t>To avoid these formatting issues, save the PPTs as 'PowerPoint 97-2003: Presentation (*.ppt)' in PowerPoint 2007.</a:t>
              </a:r>
            </a:p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US" sz="1000" dirty="0">
                <a:solidFill>
                  <a:srgbClr val="FF0000"/>
                </a:solidFill>
              </a:endParaRPr>
            </a:p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r>
                <a:rPr lang="en-US" sz="1200" b="1" dirty="0">
                  <a:solidFill>
                    <a:srgbClr val="FF0000"/>
                  </a:solidFill>
                </a:rPr>
                <a:t>For details on OU6 template, visit https://kix.oraclecorp.com/KIX/index.php?labelId=7729 </a:t>
              </a:r>
            </a:p>
            <a:p>
              <a:pPr algn="l" defTabSz="228600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Group 1056" hidden="1">
              <a:extLst>
                <a:ext uri="{FF2B5EF4-FFF2-40B4-BE49-F238E27FC236}">
                  <a16:creationId xmlns:a16="http://schemas.microsoft.com/office/drawing/2014/main" id="{117B79E1-DA27-4971-AC8D-9913D1B47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" y="246"/>
              <a:ext cx="4965" cy="3690"/>
              <a:chOff x="374" y="246"/>
              <a:chExt cx="4965" cy="3690"/>
            </a:xfrm>
          </p:grpSpPr>
          <p:sp>
            <p:nvSpPr>
              <p:cNvPr id="10" name="Rectangle 1057" hidden="1">
                <a:extLst>
                  <a:ext uri="{FF2B5EF4-FFF2-40B4-BE49-F238E27FC236}">
                    <a16:creationId xmlns:a16="http://schemas.microsoft.com/office/drawing/2014/main" id="{47C46110-287F-4397-AA3B-E8B555C35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336"/>
                <a:ext cx="4965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Delete_Instruction_Box" hidden="1">
                <a:extLst>
                  <a:ext uri="{FF2B5EF4-FFF2-40B4-BE49-F238E27FC236}">
                    <a16:creationId xmlns:a16="http://schemas.microsoft.com/office/drawing/2014/main" id="{46341732-8B58-4EAF-9B3F-5F4989BEC6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026" y="246"/>
                <a:ext cx="1002" cy="1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sz="1000" dirty="0">
                    <a:solidFill>
                      <a:schemeClr val="folHlink"/>
                    </a:solidFill>
                  </a:rPr>
                  <a:t>[ Delete from Slide Master ]</a:t>
                </a:r>
              </a:p>
            </p:txBody>
          </p:sp>
        </p:grpSp>
      </p:grpSp>
      <p:sp>
        <p:nvSpPr>
          <p:cNvPr id="12" name="Slide_Copyright">
            <a:extLst>
              <a:ext uri="{FF2B5EF4-FFF2-40B4-BE49-F238E27FC236}">
                <a16:creationId xmlns:a16="http://schemas.microsoft.com/office/drawing/2014/main" id="{0D8D1BFD-34F3-4D92-8AEC-66ABDF432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1200"/>
              <a:t>Copyright © 2013, Oracle and/or its affiliates. All rights reserved.</a:t>
            </a:r>
            <a:endParaRPr lang="en-US" sz="1200" dirty="0"/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7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770467"/>
          </a:xfrm>
        </p:spPr>
        <p:txBody>
          <a:bodyPr/>
          <a:lstStyle>
            <a:lvl2pPr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7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58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7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>
            <a:extLst>
              <a:ext uri="{FF2B5EF4-FFF2-40B4-BE49-F238E27FC236}">
                <a16:creationId xmlns:a16="http://schemas.microsoft.com/office/drawing/2014/main" id="{F22E0E86-D85B-40AF-BFFC-CFC22BD92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pic>
        <p:nvPicPr>
          <p:cNvPr id="1027" name="Picture 13">
            <a:extLst>
              <a:ext uri="{FF2B5EF4-FFF2-40B4-BE49-F238E27FC236}">
                <a16:creationId xmlns:a16="http://schemas.microsoft.com/office/drawing/2014/main" id="{7B3F8FD9-0337-42FA-A7CC-4DACAE0E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440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2" name="Slide_Copyright">
            <a:extLst>
              <a:ext uri="{FF2B5EF4-FFF2-40B4-BE49-F238E27FC236}">
                <a16:creationId xmlns:a16="http://schemas.microsoft.com/office/drawing/2014/main" id="{5CCC45E0-8385-4CF9-B205-6C402EBD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1200"/>
              <a:t>Copyright © 2013, Oracle and/or its affiliates. All rights reserved.</a:t>
            </a:r>
            <a:endParaRPr lang="en-US" sz="1200" dirty="0"/>
          </a:p>
        </p:txBody>
      </p:sp>
      <p:grpSp>
        <p:nvGrpSpPr>
          <p:cNvPr id="1029" name="Group 29" hidden="1">
            <a:extLst>
              <a:ext uri="{FF2B5EF4-FFF2-40B4-BE49-F238E27FC236}">
                <a16:creationId xmlns:a16="http://schemas.microsoft.com/office/drawing/2014/main" id="{2D2CAB46-3B36-4AAB-A605-793F7DDD1FA0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90525"/>
            <a:ext cx="8153400" cy="5857875"/>
            <a:chOff x="296" y="246"/>
            <a:chExt cx="5136" cy="3690"/>
          </a:xfrm>
        </p:grpSpPr>
        <p:grpSp>
          <p:nvGrpSpPr>
            <p:cNvPr id="1032" name="Group 24" hidden="1">
              <a:extLst>
                <a:ext uri="{FF2B5EF4-FFF2-40B4-BE49-F238E27FC236}">
                  <a16:creationId xmlns:a16="http://schemas.microsoft.com/office/drawing/2014/main" id="{062827B9-1F55-48BF-AB59-24DF47769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246"/>
              <a:ext cx="4965" cy="3690"/>
              <a:chOff x="374" y="246"/>
              <a:chExt cx="4965" cy="3690"/>
            </a:xfrm>
          </p:grpSpPr>
          <p:sp>
            <p:nvSpPr>
              <p:cNvPr id="275470" name="Rectangle 14" hidden="1">
                <a:extLst>
                  <a:ext uri="{FF2B5EF4-FFF2-40B4-BE49-F238E27FC236}">
                    <a16:creationId xmlns:a16="http://schemas.microsoft.com/office/drawing/2014/main" id="{80759EA6-FCB1-456B-8489-5EE55FEE5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336"/>
                <a:ext cx="4965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465" name="Delete_Instruction_Box" hidden="1">
                <a:extLst>
                  <a:ext uri="{FF2B5EF4-FFF2-40B4-BE49-F238E27FC236}">
                    <a16:creationId xmlns:a16="http://schemas.microsoft.com/office/drawing/2014/main" id="{9B986F37-18C1-4B83-A576-183E5429CF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026" y="246"/>
                <a:ext cx="1002" cy="1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sz="1000" dirty="0">
                    <a:solidFill>
                      <a:schemeClr val="folHlink"/>
                    </a:solidFill>
                  </a:rPr>
                  <a:t>[ Delete from Slide Master ]</a:t>
                </a:r>
              </a:p>
            </p:txBody>
          </p:sp>
        </p:grpSp>
        <p:sp>
          <p:nvSpPr>
            <p:cNvPr id="275484" name="Line 28" hidden="1">
              <a:extLst>
                <a:ext uri="{FF2B5EF4-FFF2-40B4-BE49-F238E27FC236}">
                  <a16:creationId xmlns:a16="http://schemas.microsoft.com/office/drawing/2014/main" id="{220C657F-4C49-4869-88E8-6FAFCCA3C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816"/>
              <a:ext cx="5136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030" name="Slide_PlaceholderTitle">
            <a:extLst>
              <a:ext uri="{FF2B5EF4-FFF2-40B4-BE49-F238E27FC236}">
                <a16:creationId xmlns:a16="http://schemas.microsoft.com/office/drawing/2014/main" id="{220BB2C8-F05D-4313-9603-C286822A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275486" name="Slide_Page_Number">
            <a:extLst>
              <a:ext uri="{FF2B5EF4-FFF2-40B4-BE49-F238E27FC236}">
                <a16:creationId xmlns:a16="http://schemas.microsoft.com/office/drawing/2014/main" id="{7DFC1361-E303-4BB5-B558-2F419825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200"/>
              <a:t>1 - </a:t>
            </a:r>
            <a:fld id="{50F54D5A-6E5A-4E69-969D-B0BB254B8AA2}" type="slidenum">
              <a:rPr lang="en-US" altLang="pt-BR" sz="1200"/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8A3A36-5372-4DE8-B3D4-A836D3FCB8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/>
              <a:t>Introduction</a:t>
            </a:r>
          </a:p>
        </p:txBody>
      </p:sp>
      <p:sp>
        <p:nvSpPr>
          <p:cNvPr id="3075" name="Subtitle 4" hidden="1">
            <a:extLst>
              <a:ext uri="{FF2B5EF4-FFF2-40B4-BE49-F238E27FC236}">
                <a16:creationId xmlns:a16="http://schemas.microsoft.com/office/drawing/2014/main" id="{C2CB127E-7278-4A8B-82E0-F1200CF6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100" y="4419600"/>
            <a:ext cx="7302500" cy="363538"/>
          </a:xfrm>
        </p:spPr>
        <p:txBody>
          <a:bodyPr/>
          <a:lstStyle/>
          <a:p>
            <a:endParaRPr lang="pt-BR" altLang="pt-BR"/>
          </a:p>
        </p:txBody>
      </p:sp>
      <p:sp>
        <p:nvSpPr>
          <p:cNvPr id="3076" name="Line 6" hidden="1">
            <a:extLst>
              <a:ext uri="{FF2B5EF4-FFF2-40B4-BE49-F238E27FC236}">
                <a16:creationId xmlns:a16="http://schemas.microsoft.com/office/drawing/2014/main" id="{B60851CB-5BD1-4231-AE71-B700B6C7A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12700" tIns="12700" rIns="12700" bIns="12700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5">
            <a:extLst>
              <a:ext uri="{FF2B5EF4-FFF2-40B4-BE49-F238E27FC236}">
                <a16:creationId xmlns:a16="http://schemas.microsoft.com/office/drawing/2014/main" id="{C70CAB8C-6F55-4424-A02C-99106DFBF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Objectives</a:t>
            </a:r>
          </a:p>
        </p:txBody>
      </p:sp>
      <p:sp>
        <p:nvSpPr>
          <p:cNvPr id="4099" name="Rectangle 26">
            <a:extLst>
              <a:ext uri="{FF2B5EF4-FFF2-40B4-BE49-F238E27FC236}">
                <a16:creationId xmlns:a16="http://schemas.microsoft.com/office/drawing/2014/main" id="{F4307EAC-B270-412B-9798-5603EAAEB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395538"/>
          </a:xfrm>
        </p:spPr>
        <p:txBody>
          <a:bodyPr/>
          <a:lstStyle/>
          <a:p>
            <a:pPr eaLnBrk="1" hangingPunct="1"/>
            <a:r>
              <a:rPr lang="en-US" altLang="pt-BR"/>
              <a:t>After completing this lesson, you should be able to:</a:t>
            </a:r>
          </a:p>
          <a:p>
            <a:pPr lvl="1" eaLnBrk="1" hangingPunct="1"/>
            <a:r>
              <a:rPr lang="en-US" altLang="pt-BR"/>
              <a:t>Explain the course objectives</a:t>
            </a:r>
          </a:p>
          <a:p>
            <a:pPr lvl="1" eaLnBrk="1" hangingPunct="1"/>
            <a:r>
              <a:rPr lang="en-US" altLang="pt-BR"/>
              <a:t>Describe the course schedule</a:t>
            </a:r>
          </a:p>
          <a:p>
            <a:pPr lvl="1" eaLnBrk="1" hangingPunct="1"/>
            <a:r>
              <a:rPr lang="en-US" altLang="pt-BR"/>
              <a:t>Describe the evolution of Oracle Database</a:t>
            </a:r>
          </a:p>
          <a:p>
            <a:pPr lvl="1" eaLnBrk="1" hangingPunct="1"/>
            <a:r>
              <a:rPr lang="en-US" altLang="pt-BR"/>
              <a:t>Describe Enterprise Cloud Computing</a:t>
            </a:r>
          </a:p>
          <a:p>
            <a:pPr lvl="1" eaLnBrk="1" hangingPunct="1"/>
            <a:r>
              <a:rPr lang="en-US" altLang="pt-BR"/>
              <a:t>Describe the </a:t>
            </a:r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altLang="pt-BR"/>
              <a:t> schema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1BFB2F21-D1B4-4046-B7D8-C601324FD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Course Objectives</a:t>
            </a: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A28608B9-09F5-41B0-BB52-82AD08C95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3952875"/>
          </a:xfrm>
        </p:spPr>
        <p:txBody>
          <a:bodyPr/>
          <a:lstStyle/>
          <a:p>
            <a:pPr eaLnBrk="1" hangingPunct="1"/>
            <a:r>
              <a:rPr lang="en-US" altLang="pt-BR"/>
              <a:t>After completing this course, you should be able to:</a:t>
            </a:r>
          </a:p>
          <a:p>
            <a:pPr lvl="1" eaLnBrk="1" hangingPunct="1"/>
            <a:r>
              <a:rPr lang="en-US" altLang="pt-BR"/>
              <a:t>Describe Oracle Database architecture</a:t>
            </a:r>
          </a:p>
          <a:p>
            <a:pPr lvl="1" eaLnBrk="1" hangingPunct="1"/>
            <a:r>
              <a:rPr lang="en-US" altLang="pt-BR"/>
              <a:t>Configure the database to support your applications</a:t>
            </a:r>
          </a:p>
          <a:p>
            <a:pPr lvl="1" eaLnBrk="1" hangingPunct="1"/>
            <a:r>
              <a:rPr lang="en-US" altLang="pt-BR"/>
              <a:t>Manage database security and implement auditing</a:t>
            </a:r>
          </a:p>
          <a:p>
            <a:pPr lvl="1" eaLnBrk="1" hangingPunct="1"/>
            <a:r>
              <a:rPr lang="en-US" altLang="pt-BR"/>
              <a:t>Implement basic backup and recovery procedures</a:t>
            </a:r>
          </a:p>
          <a:p>
            <a:pPr lvl="1" eaLnBrk="1" hangingPunct="1"/>
            <a:r>
              <a:rPr lang="en-US" altLang="pt-BR"/>
              <a:t>Move data between databases and files</a:t>
            </a:r>
          </a:p>
          <a:p>
            <a:pPr lvl="1" eaLnBrk="1" hangingPunct="1"/>
            <a:r>
              <a:rPr lang="en-US" altLang="pt-BR"/>
              <a:t>Employ basic monitoring procedures and manage performance</a:t>
            </a:r>
          </a:p>
          <a:p>
            <a:pPr lvl="1" eaLnBrk="1" hangingPunct="1"/>
            <a:r>
              <a:rPr lang="en-US" altLang="pt-BR"/>
              <a:t>Manage resources and automate tasks</a:t>
            </a:r>
          </a:p>
          <a:p>
            <a:pPr lvl="1" eaLnBrk="1" hangingPunct="1"/>
            <a:r>
              <a:rPr lang="en-US" altLang="pt-BR"/>
              <a:t>Work with Oracle Support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2085E44D-1CE8-4791-BF8F-863A505A0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Suggested Schedule</a:t>
            </a:r>
            <a:endParaRPr lang="en-US" altLang="pt-BR">
              <a:solidFill>
                <a:srgbClr val="0000FF"/>
              </a:solidFill>
            </a:endParaRPr>
          </a:p>
        </p:txBody>
      </p:sp>
      <p:graphicFrame>
        <p:nvGraphicFramePr>
          <p:cNvPr id="318519" name="Group 55">
            <a:extLst>
              <a:ext uri="{FF2B5EF4-FFF2-40B4-BE49-F238E27FC236}">
                <a16:creationId xmlns:a16="http://schemas.microsoft.com/office/drawing/2014/main" id="{FB85E8E5-17B6-4DE2-B050-4229A6ABF980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60513"/>
          <a:ext cx="5791200" cy="3621087"/>
        </p:xfrm>
        <a:graphic>
          <a:graphicData uri="http://schemas.openxmlformats.org/drawingml/2006/table">
            <a:tbl>
              <a:tblPr/>
              <a:tblGrid>
                <a:gridCol w="66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91434" marB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Lessons</a:t>
                      </a:r>
                    </a:p>
                  </a:txBody>
                  <a:tcPr marT="91434" marB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311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91434" marB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Exploring the Oracle Database Architecture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 Software Installation Basics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Installing Oracle Database Software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Creating an Oracle Database by Using DBCA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 Database Management Tools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the Database Instance</a:t>
                      </a:r>
                    </a:p>
                  </a:txBody>
                  <a:tcPr marT="91434" marB="91434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604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91434" marB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8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Configuring the Oracle Network Environment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8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Administering User Security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8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Database Storage Structures</a:t>
                      </a:r>
                    </a:p>
                    <a:p>
                      <a:pPr marL="282575" marR="0" lvl="0" indent="-282575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8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Space</a:t>
                      </a:r>
                    </a:p>
                  </a:txBody>
                  <a:tcPr marT="91434" marB="91434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688E08FA-F36A-494E-B0FF-65EB339E5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Suggested Schedule</a:t>
            </a:r>
            <a:endParaRPr lang="en-US" altLang="pt-BR">
              <a:solidFill>
                <a:srgbClr val="0000FF"/>
              </a:solidFill>
            </a:endParaRPr>
          </a:p>
        </p:txBody>
      </p:sp>
      <p:graphicFrame>
        <p:nvGraphicFramePr>
          <p:cNvPr id="318513" name="Group 49">
            <a:extLst>
              <a:ext uri="{FF2B5EF4-FFF2-40B4-BE49-F238E27FC236}">
                <a16:creationId xmlns:a16="http://schemas.microsoft.com/office/drawing/2014/main" id="{500A00DA-EAF5-4ACA-9D86-48074EAF3FC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295400"/>
          <a:ext cx="6096000" cy="4624388"/>
        </p:xfrm>
        <a:graphic>
          <a:graphicData uri="http://schemas.openxmlformats.org/drawingml/2006/table">
            <a:tbl>
              <a:tblPr/>
              <a:tblGrid>
                <a:gridCol w="94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09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91426" marB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Lessons</a:t>
                      </a:r>
                    </a:p>
                  </a:txBody>
                  <a:tcPr marT="91426" marB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154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91426" marB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1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Undo Data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1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Data Concurrency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1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Implementing Oracle Database Auditing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Backup and Recovery: Concepts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Backup and Recovery: Configuration</a:t>
                      </a:r>
                    </a:p>
                  </a:txBody>
                  <a:tcPr marT="91426" marB="914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154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91426" marB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17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Performing Database Backups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7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Performing Database Recovery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7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Moving Data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7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Performing Database Maintenance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AutoNum type="arabicPeriod" startAt="17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Performance</a:t>
                      </a:r>
                    </a:p>
                  </a:txBody>
                  <a:tcPr marT="91426" marB="914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983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91426" marB="91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2286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2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Managing Performance: SQL Tuning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2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 to Upgrading to Oracle Database 12c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2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Preparing to Upgrade to Oracle Database 12c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2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Upgrading to Oracle Database 12c</a:t>
                      </a:r>
                    </a:p>
                    <a:p>
                      <a:pPr marL="381000" marR="0" lvl="0" indent="-381000" algn="l" defTabSz="2286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 startAt="22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Performing Post-Upgrade Tasks</a:t>
                      </a:r>
                    </a:p>
                  </a:txBody>
                  <a:tcPr marT="91426" marB="914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8">
            <a:extLst>
              <a:ext uri="{FF2B5EF4-FFF2-40B4-BE49-F238E27FC236}">
                <a16:creationId xmlns:a16="http://schemas.microsoft.com/office/drawing/2014/main" id="{6DB99D54-B519-4FC1-B35F-0431A7366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550862"/>
          </a:xfrm>
        </p:spPr>
        <p:txBody>
          <a:bodyPr/>
          <a:lstStyle/>
          <a:p>
            <a:pPr eaLnBrk="1" hangingPunct="1"/>
            <a:r>
              <a:rPr lang="en-US" altLang="pt-BR"/>
              <a:t>Oracle Database Innovation</a:t>
            </a:r>
          </a:p>
        </p:txBody>
      </p:sp>
      <p:sp>
        <p:nvSpPr>
          <p:cNvPr id="5123" name="Freeform 2053">
            <a:extLst>
              <a:ext uri="{FF2B5EF4-FFF2-40B4-BE49-F238E27FC236}">
                <a16:creationId xmlns:a16="http://schemas.microsoft.com/office/drawing/2014/main" id="{E974F628-74C3-43AC-B012-AB5E9A2C6114}"/>
              </a:ext>
            </a:extLst>
          </p:cNvPr>
          <p:cNvSpPr>
            <a:spLocks/>
          </p:cNvSpPr>
          <p:nvPr/>
        </p:nvSpPr>
        <p:spPr bwMode="ltGray">
          <a:xfrm>
            <a:off x="781050" y="914400"/>
            <a:ext cx="7981950" cy="5297488"/>
          </a:xfrm>
          <a:custGeom>
            <a:avLst/>
            <a:gdLst>
              <a:gd name="T0" fmla="*/ 0 w 5028"/>
              <a:gd name="T1" fmla="*/ 2147483647 h 3337"/>
              <a:gd name="T2" fmla="*/ 2147483647 w 5028"/>
              <a:gd name="T3" fmla="*/ 2147483647 h 3337"/>
              <a:gd name="T4" fmla="*/ 2147483647 w 5028"/>
              <a:gd name="T5" fmla="*/ 2147483647 h 3337"/>
              <a:gd name="T6" fmla="*/ 2147483647 w 5028"/>
              <a:gd name="T7" fmla="*/ 0 h 3337"/>
              <a:gd name="T8" fmla="*/ 2147483647 w 5028"/>
              <a:gd name="T9" fmla="*/ 2147483647 h 3337"/>
              <a:gd name="T10" fmla="*/ 2147483647 w 5028"/>
              <a:gd name="T11" fmla="*/ 2147483647 h 3337"/>
              <a:gd name="T12" fmla="*/ 2147483647 w 5028"/>
              <a:gd name="T13" fmla="*/ 2147483647 h 3337"/>
              <a:gd name="T14" fmla="*/ 2147483647 w 5028"/>
              <a:gd name="T15" fmla="*/ 2147483647 h 33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28"/>
              <a:gd name="T25" fmla="*/ 0 h 3337"/>
              <a:gd name="T26" fmla="*/ 5028 w 5028"/>
              <a:gd name="T27" fmla="*/ 3337 h 333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28" h="3337">
                <a:moveTo>
                  <a:pt x="0" y="3337"/>
                </a:moveTo>
                <a:lnTo>
                  <a:pt x="9" y="3136"/>
                </a:lnTo>
                <a:lnTo>
                  <a:pt x="4205" y="348"/>
                </a:lnTo>
                <a:lnTo>
                  <a:pt x="3959" y="0"/>
                </a:lnTo>
                <a:lnTo>
                  <a:pt x="5028" y="101"/>
                </a:lnTo>
                <a:lnTo>
                  <a:pt x="4846" y="1115"/>
                </a:lnTo>
                <a:lnTo>
                  <a:pt x="4589" y="814"/>
                </a:lnTo>
                <a:lnTo>
                  <a:pt x="1152" y="3301"/>
                </a:lnTo>
              </a:path>
            </a:pathLst>
          </a:custGeom>
          <a:gradFill rotWithShape="0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28575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3510" name="Rectangle 2054">
            <a:extLst>
              <a:ext uri="{FF2B5EF4-FFF2-40B4-BE49-F238E27FC236}">
                <a16:creationId xmlns:a16="http://schemas.microsoft.com/office/drawing/2014/main" id="{601A13B9-5745-440C-AFD1-BE3F4863E5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0338" y="1066800"/>
            <a:ext cx="87407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sz="2000" b="1" dirty="0">
                <a:solidFill>
                  <a:srgbClr val="C00000"/>
                </a:solidFill>
                <a:latin typeface="Arial" charset="0"/>
              </a:rPr>
              <a:t>                                                                                           Private DB Cloud</a:t>
            </a:r>
          </a:p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sz="2000" b="1" dirty="0">
                <a:solidFill>
                  <a:srgbClr val="C00000"/>
                </a:solidFill>
                <a:latin typeface="Arial" charset="0"/>
              </a:rPr>
              <a:t>                                                                                     Defense in Depth</a:t>
            </a:r>
          </a:p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sz="2000" b="1" dirty="0">
                <a:solidFill>
                  <a:srgbClr val="C00000"/>
                </a:solidFill>
                <a:latin typeface="Arial" charset="0"/>
              </a:rPr>
              <a:t>                                                                              Information Lifecycle Mgt</a:t>
            </a:r>
            <a:endParaRPr lang="en-US" sz="2000" b="1" dirty="0">
              <a:solidFill>
                <a:srgbClr val="C00000"/>
              </a:solidFill>
            </a:endParaRPr>
          </a:p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sz="2000" b="1" dirty="0">
                <a:solidFill>
                  <a:srgbClr val="C00000"/>
                </a:solidFill>
                <a:latin typeface="Arial" charset="0"/>
              </a:rPr>
              <a:t>                                                                           Extreme 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Availability</a:t>
            </a:r>
          </a:p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</a:rPr>
              <a:t>                                                                     Flex Clusters</a:t>
            </a:r>
            <a:endParaRPr lang="en-US" sz="2000" dirty="0"/>
          </a:p>
          <a:p>
            <a:pPr marL="274320" indent="-342900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</a:rPr>
              <a:t>                                                                Performance and Ease of Use</a:t>
            </a:r>
          </a:p>
          <a:p>
            <a:pPr marL="274320" indent="-256032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</a:rPr>
              <a:t>                                                            </a:t>
            </a:r>
            <a:r>
              <a:rPr lang="en-US" b="1" dirty="0">
                <a:solidFill>
                  <a:srgbClr val="FF0000"/>
                </a:solidFill>
              </a:rPr>
              <a:t>Oracle Grid Infrastructure</a:t>
            </a:r>
          </a:p>
          <a:p>
            <a:pPr marL="274320" indent="-256032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b="1" dirty="0">
                <a:solidFill>
                  <a:srgbClr val="FF0000"/>
                </a:solidFill>
              </a:rPr>
              <a:t>                                                             Real Application Testing</a:t>
            </a:r>
            <a:endParaRPr lang="en-US" b="1" dirty="0">
              <a:solidFill>
                <a:srgbClr val="FF0000"/>
              </a:solidFill>
            </a:endParaRPr>
          </a:p>
          <a:p>
            <a:pPr marL="274320" indent="-256032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b="1" dirty="0">
                <a:solidFill>
                  <a:srgbClr val="FF0000"/>
                </a:solidFill>
                <a:latin typeface="Arial" charset="0"/>
              </a:rPr>
              <a:t>                                                         Automatic SQL Tuning</a:t>
            </a:r>
          </a:p>
          <a:p>
            <a:pPr marL="274320" indent="-256032" algn="l" eaLnBrk="0" hangingPunct="0">
              <a:spcBef>
                <a:spcPts val="344"/>
              </a:spcBef>
              <a:buClrTx/>
              <a:buFontTx/>
              <a:buNone/>
              <a:tabLst>
                <a:tab pos="6286500" algn="l"/>
              </a:tabLst>
              <a:defRPr/>
            </a:pPr>
            <a:r>
              <a:rPr lang="fr-FR" b="1" dirty="0">
                <a:solidFill>
                  <a:srgbClr val="FF0000"/>
                </a:solidFill>
                <a:latin typeface="Arial" charset="0"/>
              </a:rPr>
              <a:t>                                                    Fault Management</a:t>
            </a:r>
          </a:p>
          <a:p>
            <a:pPr marL="342900" indent="-342900" algn="l" eaLnBrk="0" hangingPunct="0">
              <a:buClrTx/>
              <a:buFontTx/>
              <a:buNone/>
              <a:tabLst>
                <a:tab pos="628650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                                                    Audit Vault</a:t>
            </a:r>
            <a:br>
              <a:rPr lang="en-US" sz="1600" b="1" dirty="0">
                <a:solidFill>
                  <a:srgbClr val="0070C0"/>
                </a:solidFill>
                <a:latin typeface="Arial" charset="0"/>
              </a:rPr>
            </a:b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                                        Database Vault </a:t>
            </a:r>
            <a:br>
              <a:rPr lang="en-US" sz="1600" b="1" dirty="0">
                <a:solidFill>
                  <a:srgbClr val="000000"/>
                </a:solidFill>
                <a:latin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                                  </a:t>
            </a: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Secure Enterprise Search</a:t>
            </a:r>
            <a:br>
              <a:rPr lang="en-US" sz="1600" b="1" dirty="0">
                <a:solidFill>
                  <a:srgbClr val="0070C0"/>
                </a:solidFill>
                <a:latin typeface="Arial" charset="0"/>
              </a:rPr>
            </a:b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                           Grid Computing</a:t>
            </a:r>
            <a:br>
              <a:rPr lang="en-US" sz="1600" b="1" dirty="0">
                <a:solidFill>
                  <a:srgbClr val="0070C0"/>
                </a:solidFill>
                <a:latin typeface="Arial" charset="0"/>
              </a:rPr>
            </a:b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                     Automatic Storage Mgmt</a:t>
            </a:r>
            <a:br>
              <a:rPr lang="en-US" sz="1600" b="1" dirty="0">
                <a:solidFill>
                  <a:srgbClr val="0070C0"/>
                </a:solidFill>
                <a:latin typeface="Arial" charset="0"/>
              </a:rPr>
            </a:b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              Self Managing Database </a:t>
            </a:r>
            <a:br>
              <a:rPr lang="en-US" sz="1600" b="1" dirty="0">
                <a:latin typeface="Arial" charset="0"/>
              </a:rPr>
            </a:br>
            <a:r>
              <a:rPr lang="en-US" sz="1200" b="1" dirty="0">
                <a:latin typeface="Arial" charset="0"/>
              </a:rPr>
              <a:t>         </a:t>
            </a:r>
            <a:r>
              <a:rPr lang="en-US" sz="1400" b="1" dirty="0">
                <a:latin typeface="Arial" charset="0"/>
              </a:rPr>
              <a:t>XML Database, Oracle Data Guard, RAC, Flashback Query, Virtual Private Database</a:t>
            </a:r>
          </a:p>
          <a:p>
            <a:pPr marL="342900" algn="l" eaLnBrk="0" hangingPunct="0">
              <a:buClrTx/>
              <a:buFontTx/>
              <a:buNone/>
              <a:tabLst>
                <a:tab pos="6286500" algn="l"/>
              </a:tabLst>
              <a:defRPr/>
            </a:pPr>
            <a:r>
              <a:rPr lang="en-US" sz="1000" b="1" dirty="0">
                <a:latin typeface="Arial" charset="0"/>
              </a:rPr>
              <a:t>    </a:t>
            </a:r>
            <a:r>
              <a:rPr lang="en-US" sz="1200" b="1" dirty="0">
                <a:latin typeface="Arial" charset="0"/>
              </a:rPr>
              <a:t>Built-in Java VM , Partitioning Support, Built-in Messaging, Object Relational Support, Multimedia Support</a:t>
            </a:r>
            <a:br>
              <a:rPr lang="en-US" sz="1200" b="1" dirty="0">
                <a:latin typeface="Arial" charset="0"/>
              </a:rPr>
            </a:br>
            <a:endParaRPr lang="en-US" sz="1000" b="1" dirty="0">
              <a:latin typeface="Arial" charset="0"/>
            </a:endParaRPr>
          </a:p>
        </p:txBody>
      </p:sp>
      <p:sp>
        <p:nvSpPr>
          <p:cNvPr id="8197" name="Text Box 2056">
            <a:extLst>
              <a:ext uri="{FF2B5EF4-FFF2-40B4-BE49-F238E27FC236}">
                <a16:creationId xmlns:a16="http://schemas.microsoft.com/office/drawing/2014/main" id="{AD0C814B-B960-4408-9675-0DE181AEB3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5713" y="1371600"/>
            <a:ext cx="40020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pt-BR" sz="2000">
                <a:solidFill>
                  <a:srgbClr val="C00000"/>
                </a:solidFill>
              </a:rPr>
              <a:t>… continuing with</a:t>
            </a:r>
            <a:br>
              <a:rPr lang="en-US" altLang="pt-BR" sz="2000">
                <a:solidFill>
                  <a:srgbClr val="C00000"/>
                </a:solidFill>
              </a:rPr>
            </a:br>
            <a:r>
              <a:rPr lang="en-US" altLang="pt-BR" sz="2400">
                <a:solidFill>
                  <a:srgbClr val="C00000"/>
                </a:solidFill>
              </a:rPr>
              <a:t>      Oracle Database 12</a:t>
            </a:r>
            <a:r>
              <a:rPr lang="en-US" altLang="pt-BR" sz="2400" i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8198" name="Text Box 2056">
            <a:extLst>
              <a:ext uri="{FF2B5EF4-FFF2-40B4-BE49-F238E27FC236}">
                <a16:creationId xmlns:a16="http://schemas.microsoft.com/office/drawing/2014/main" id="{8722DDF2-F555-425E-972F-D71CE8055A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4800" y="3429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pt-BR">
                <a:solidFill>
                  <a:srgbClr val="FF0000"/>
                </a:solidFill>
              </a:rPr>
              <a:t>… with Oracle Database 11</a:t>
            </a:r>
            <a:r>
              <a:rPr lang="en-US" altLang="pt-BR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8199" name="Text Box 2056">
            <a:extLst>
              <a:ext uri="{FF2B5EF4-FFF2-40B4-BE49-F238E27FC236}">
                <a16:creationId xmlns:a16="http://schemas.microsoft.com/office/drawing/2014/main" id="{7D7694E7-F7BA-4E3F-BC3B-F7CB794B49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" y="4929188"/>
            <a:ext cx="2133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600">
                <a:solidFill>
                  <a:srgbClr val="0070C0"/>
                </a:solidFill>
              </a:rPr>
              <a:t>… with Oracle </a:t>
            </a:r>
          </a:p>
          <a:p>
            <a:pPr eaLnBrk="1" hangingPunct="1"/>
            <a:r>
              <a:rPr lang="en-US" altLang="pt-BR" sz="1600">
                <a:solidFill>
                  <a:srgbClr val="0070C0"/>
                </a:solidFill>
              </a:rPr>
              <a:t>Database 10</a:t>
            </a:r>
            <a:r>
              <a:rPr lang="en-US" altLang="pt-BR" sz="1600" i="1">
                <a:solidFill>
                  <a:srgbClr val="0070C0"/>
                </a:solidFill>
              </a:rPr>
              <a:t>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53F300-2436-4F70-85F9-4885928E6A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33400" y="1516063"/>
            <a:ext cx="1524000" cy="3733800"/>
          </a:xfrm>
          <a:prstGeom prst="rect">
            <a:avLst/>
          </a:prstGeom>
          <a:solidFill>
            <a:srgbClr val="FFDF9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699600-4A0C-4814-8667-96A04E0682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1524000"/>
            <a:ext cx="1741488" cy="3733800"/>
          </a:xfrm>
          <a:prstGeom prst="rect">
            <a:avLst/>
          </a:prstGeom>
          <a:solidFill>
            <a:srgbClr val="FFDF9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ECAC3D6A-C046-47AC-B383-710D7844D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Enterprise Cloud Computing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6B6EB5BE-9E60-46DD-AB21-720EAFA40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1479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RAC</a:t>
            </a:r>
            <a:br>
              <a:rPr lang="en-US" altLang="pt-BR" sz="2000"/>
            </a:br>
            <a:r>
              <a:rPr lang="en-US" altLang="pt-BR" sz="2000"/>
              <a:t>clusters</a:t>
            </a:r>
            <a:br>
              <a:rPr lang="en-US" altLang="pt-BR" sz="2000"/>
            </a:br>
            <a:r>
              <a:rPr lang="en-US" altLang="pt-BR" sz="2000"/>
              <a:t>for</a:t>
            </a:r>
            <a:br>
              <a:rPr lang="en-US" altLang="pt-BR" sz="2000"/>
            </a:br>
            <a:r>
              <a:rPr lang="en-US" altLang="pt-BR" sz="2000"/>
              <a:t>availability</a:t>
            </a:r>
          </a:p>
        </p:txBody>
      </p:sp>
      <p:pic>
        <p:nvPicPr>
          <p:cNvPr id="9222" name="Picture 9">
            <a:extLst>
              <a:ext uri="{FF2B5EF4-FFF2-40B4-BE49-F238E27FC236}">
                <a16:creationId xmlns:a16="http://schemas.microsoft.com/office/drawing/2014/main" id="{2D868B13-0ECA-4603-977B-3F49871CEA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66800" y="5410200"/>
            <a:ext cx="45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0" descr="dat10g_wht">
            <a:extLst>
              <a:ext uri="{FF2B5EF4-FFF2-40B4-BE49-F238E27FC236}">
                <a16:creationId xmlns:a16="http://schemas.microsoft.com/office/drawing/2014/main" id="{3F0383C6-6B3A-43A3-A0B4-43966D8A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57438" y="5410200"/>
            <a:ext cx="12350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20">
            <a:extLst>
              <a:ext uri="{FF2B5EF4-FFF2-40B4-BE49-F238E27FC236}">
                <a16:creationId xmlns:a16="http://schemas.microsoft.com/office/drawing/2014/main" id="{59DBBC82-14B6-485C-8677-6B3C463681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85975" y="4046538"/>
            <a:ext cx="1835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Grids of</a:t>
            </a:r>
            <a:br>
              <a:rPr lang="en-US" altLang="pt-BR" sz="2000"/>
            </a:br>
            <a:r>
              <a:rPr lang="en-US" altLang="pt-BR" sz="2000"/>
              <a:t>low-cost</a:t>
            </a:r>
            <a:br>
              <a:rPr lang="en-US" altLang="pt-BR" sz="2000"/>
            </a:br>
            <a:r>
              <a:rPr lang="en-US" altLang="pt-BR" sz="2000"/>
              <a:t>hardware and</a:t>
            </a:r>
            <a:br>
              <a:rPr lang="en-US" altLang="pt-BR" sz="2000"/>
            </a:br>
            <a:r>
              <a:rPr lang="en-US" altLang="pt-BR" sz="2000"/>
              <a:t>storage</a:t>
            </a:r>
          </a:p>
        </p:txBody>
      </p:sp>
      <p:grpSp>
        <p:nvGrpSpPr>
          <p:cNvPr id="9225" name="Group 21">
            <a:extLst>
              <a:ext uri="{FF2B5EF4-FFF2-40B4-BE49-F238E27FC236}">
                <a16:creationId xmlns:a16="http://schemas.microsoft.com/office/drawing/2014/main" id="{A8FA3A1D-07B7-408D-8F74-49D794FFC79A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1833563"/>
            <a:ext cx="1524000" cy="1944687"/>
            <a:chOff x="3646" y="1319"/>
            <a:chExt cx="960" cy="1225"/>
          </a:xfrm>
        </p:grpSpPr>
        <p:pic>
          <p:nvPicPr>
            <p:cNvPr id="9251" name="Picture 22" descr="iasicon17">
              <a:extLst>
                <a:ext uri="{FF2B5EF4-FFF2-40B4-BE49-F238E27FC236}">
                  <a16:creationId xmlns:a16="http://schemas.microsoft.com/office/drawing/2014/main" id="{1B1ED4FC-08E6-4B94-B2DE-4B2513F8D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46" y="1319"/>
              <a:ext cx="960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52" name="Group 23">
              <a:extLst>
                <a:ext uri="{FF2B5EF4-FFF2-40B4-BE49-F238E27FC236}">
                  <a16:creationId xmlns:a16="http://schemas.microsoft.com/office/drawing/2014/main" id="{ECDAA818-9050-4223-B9BC-5910656DF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6" y="1824"/>
              <a:ext cx="960" cy="720"/>
              <a:chOff x="3646" y="1824"/>
              <a:chExt cx="960" cy="720"/>
            </a:xfrm>
          </p:grpSpPr>
          <p:grpSp>
            <p:nvGrpSpPr>
              <p:cNvPr id="9253" name="Group 24">
                <a:extLst>
                  <a:ext uri="{FF2B5EF4-FFF2-40B4-BE49-F238E27FC236}">
                    <a16:creationId xmlns:a16="http://schemas.microsoft.com/office/drawing/2014/main" id="{60B05E64-D52C-42B1-995E-BEB8FF5CB8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824"/>
                <a:ext cx="624" cy="421"/>
                <a:chOff x="2400" y="2699"/>
                <a:chExt cx="624" cy="421"/>
              </a:xfrm>
            </p:grpSpPr>
            <p:pic>
              <p:nvPicPr>
                <p:cNvPr id="9261" name="Picture 25" descr="icon_db_blue">
                  <a:extLst>
                    <a:ext uri="{FF2B5EF4-FFF2-40B4-BE49-F238E27FC236}">
                      <a16:creationId xmlns:a16="http://schemas.microsoft.com/office/drawing/2014/main" id="{3A09243B-EF8E-436B-B3EB-F35462EF89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400" y="2699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62" name="Picture 26" descr="icon_db_blue">
                  <a:extLst>
                    <a:ext uri="{FF2B5EF4-FFF2-40B4-BE49-F238E27FC236}">
                      <a16:creationId xmlns:a16="http://schemas.microsoft.com/office/drawing/2014/main" id="{D0FAFE30-A024-4B4E-BAA4-48EE13B36C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592" y="2808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63" name="Picture 27" descr="icon_db_blue">
                  <a:extLst>
                    <a:ext uri="{FF2B5EF4-FFF2-40B4-BE49-F238E27FC236}">
                      <a16:creationId xmlns:a16="http://schemas.microsoft.com/office/drawing/2014/main" id="{989320C7-20EC-4F74-A18A-18080D99EB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784" y="2904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254" name="Group 28">
                <a:extLst>
                  <a:ext uri="{FF2B5EF4-FFF2-40B4-BE49-F238E27FC236}">
                    <a16:creationId xmlns:a16="http://schemas.microsoft.com/office/drawing/2014/main" id="{0E6C0727-5BF4-41FD-9BBE-12608223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0" y="1979"/>
                <a:ext cx="624" cy="421"/>
                <a:chOff x="2400" y="2699"/>
                <a:chExt cx="624" cy="421"/>
              </a:xfrm>
            </p:grpSpPr>
            <p:pic>
              <p:nvPicPr>
                <p:cNvPr id="9258" name="Picture 29" descr="icon_db_blue">
                  <a:extLst>
                    <a:ext uri="{FF2B5EF4-FFF2-40B4-BE49-F238E27FC236}">
                      <a16:creationId xmlns:a16="http://schemas.microsoft.com/office/drawing/2014/main" id="{2FFD22F1-4EEC-4E60-871C-5A490FA267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400" y="2699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59" name="Picture 30" descr="icon_db_blue">
                  <a:extLst>
                    <a:ext uri="{FF2B5EF4-FFF2-40B4-BE49-F238E27FC236}">
                      <a16:creationId xmlns:a16="http://schemas.microsoft.com/office/drawing/2014/main" id="{27FE04F0-3C7B-4F66-8E1C-0E87D3FECF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592" y="2808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60" name="Picture 31" descr="icon_db_blue">
                  <a:extLst>
                    <a:ext uri="{FF2B5EF4-FFF2-40B4-BE49-F238E27FC236}">
                      <a16:creationId xmlns:a16="http://schemas.microsoft.com/office/drawing/2014/main" id="{4709819C-B964-4A24-A446-416C4C7CCF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784" y="2904"/>
                  <a:ext cx="240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9255" name="Picture 32" descr="icon_db_blue">
                <a:extLst>
                  <a:ext uri="{FF2B5EF4-FFF2-40B4-BE49-F238E27FC236}">
                    <a16:creationId xmlns:a16="http://schemas.microsoft.com/office/drawing/2014/main" id="{4479863D-7D45-40D9-B211-FC6CF9FD3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646" y="2123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6" name="Picture 33" descr="icon_db_blue">
                <a:extLst>
                  <a:ext uri="{FF2B5EF4-FFF2-40B4-BE49-F238E27FC236}">
                    <a16:creationId xmlns:a16="http://schemas.microsoft.com/office/drawing/2014/main" id="{D135BC59-F0C2-46D1-908D-CF5A0DA81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838" y="2232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7" name="Picture 34" descr="icon_db_blue">
                <a:extLst>
                  <a:ext uri="{FF2B5EF4-FFF2-40B4-BE49-F238E27FC236}">
                    <a16:creationId xmlns:a16="http://schemas.microsoft.com/office/drawing/2014/main" id="{FDDFD03E-A1F3-4180-B42F-2D43A5C45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30" y="2328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226" name="Group 35">
            <a:extLst>
              <a:ext uri="{FF2B5EF4-FFF2-40B4-BE49-F238E27FC236}">
                <a16:creationId xmlns:a16="http://schemas.microsoft.com/office/drawing/2014/main" id="{1B1DD6E8-59A3-4CAC-8FA7-0B5AE107AAEC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1941513"/>
            <a:ext cx="977900" cy="1301750"/>
            <a:chOff x="2435" y="1392"/>
            <a:chExt cx="616" cy="820"/>
          </a:xfrm>
        </p:grpSpPr>
        <p:pic>
          <p:nvPicPr>
            <p:cNvPr id="9248" name="Picture 36" descr="iasicon18">
              <a:extLst>
                <a:ext uri="{FF2B5EF4-FFF2-40B4-BE49-F238E27FC236}">
                  <a16:creationId xmlns:a16="http://schemas.microsoft.com/office/drawing/2014/main" id="{B63E7851-F912-44D5-A177-0B67F1801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35" y="1392"/>
              <a:ext cx="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37" descr="iasicon18">
              <a:extLst>
                <a:ext uri="{FF2B5EF4-FFF2-40B4-BE49-F238E27FC236}">
                  <a16:creationId xmlns:a16="http://schemas.microsoft.com/office/drawing/2014/main" id="{0BEB155B-8D16-48C9-9AD3-99298502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723" y="1536"/>
              <a:ext cx="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38" descr="icon_db_blue">
              <a:extLst>
                <a:ext uri="{FF2B5EF4-FFF2-40B4-BE49-F238E27FC236}">
                  <a16:creationId xmlns:a16="http://schemas.microsoft.com/office/drawing/2014/main" id="{17ED7D17-B658-4E54-82F6-89AE452BD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544" y="1824"/>
              <a:ext cx="43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7" name="Rectangle 39">
            <a:extLst>
              <a:ext uri="{FF2B5EF4-FFF2-40B4-BE49-F238E27FC236}">
                <a16:creationId xmlns:a16="http://schemas.microsoft.com/office/drawing/2014/main" id="{D9825046-4E79-4CB4-83A3-8BA7F91694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73513" y="1524000"/>
            <a:ext cx="1741487" cy="3733800"/>
          </a:xfrm>
          <a:prstGeom prst="rect">
            <a:avLst/>
          </a:prstGeom>
          <a:solidFill>
            <a:srgbClr val="FFDF9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9228" name="Picture 40" descr="iasicon17">
            <a:extLst>
              <a:ext uri="{FF2B5EF4-FFF2-40B4-BE49-F238E27FC236}">
                <a16:creationId xmlns:a16="http://schemas.microsoft.com/office/drawing/2014/main" id="{B02C48CB-CEB7-4334-A08C-2A8AFD30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94163" y="1752600"/>
            <a:ext cx="15240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9" name="Group 41">
            <a:extLst>
              <a:ext uri="{FF2B5EF4-FFF2-40B4-BE49-F238E27FC236}">
                <a16:creationId xmlns:a16="http://schemas.microsoft.com/office/drawing/2014/main" id="{6F01E9D2-0F98-4145-B575-0E822E386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094163" y="2554288"/>
            <a:ext cx="1524000" cy="1143000"/>
            <a:chOff x="3646" y="1824"/>
            <a:chExt cx="960" cy="720"/>
          </a:xfrm>
        </p:grpSpPr>
        <p:grpSp>
          <p:nvGrpSpPr>
            <p:cNvPr id="9237" name="Group 42">
              <a:extLst>
                <a:ext uri="{FF2B5EF4-FFF2-40B4-BE49-F238E27FC236}">
                  <a16:creationId xmlns:a16="http://schemas.microsoft.com/office/drawing/2014/main" id="{B083E8D6-40D5-46EB-A2EE-CB0C74495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1824"/>
              <a:ext cx="624" cy="421"/>
              <a:chOff x="2400" y="2699"/>
              <a:chExt cx="624" cy="421"/>
            </a:xfrm>
          </p:grpSpPr>
          <p:pic>
            <p:nvPicPr>
              <p:cNvPr id="9245" name="Picture 43" descr="icon_db_blue">
                <a:extLst>
                  <a:ext uri="{FF2B5EF4-FFF2-40B4-BE49-F238E27FC236}">
                    <a16:creationId xmlns:a16="http://schemas.microsoft.com/office/drawing/2014/main" id="{B64719D4-4CDB-4133-A9AB-ACD209716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400" y="2699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6" name="Picture 44" descr="icon_db_blue">
                <a:extLst>
                  <a:ext uri="{FF2B5EF4-FFF2-40B4-BE49-F238E27FC236}">
                    <a16:creationId xmlns:a16="http://schemas.microsoft.com/office/drawing/2014/main" id="{20B33678-52BC-4F89-A2E4-3E9281C7E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592" y="2808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7" name="Picture 45" descr="icon_db_blue">
                <a:extLst>
                  <a:ext uri="{FF2B5EF4-FFF2-40B4-BE49-F238E27FC236}">
                    <a16:creationId xmlns:a16="http://schemas.microsoft.com/office/drawing/2014/main" id="{F9FF22FC-DCC9-4F4E-87E4-A9F07FFA37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784" y="2904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238" name="Group 46">
              <a:extLst>
                <a:ext uri="{FF2B5EF4-FFF2-40B4-BE49-F238E27FC236}">
                  <a16:creationId xmlns:a16="http://schemas.microsoft.com/office/drawing/2014/main" id="{F3848D53-8A82-441C-9159-B230EF995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0" y="1979"/>
              <a:ext cx="624" cy="421"/>
              <a:chOff x="2400" y="2699"/>
              <a:chExt cx="624" cy="421"/>
            </a:xfrm>
          </p:grpSpPr>
          <p:pic>
            <p:nvPicPr>
              <p:cNvPr id="9242" name="Picture 47" descr="icon_db_blue">
                <a:extLst>
                  <a:ext uri="{FF2B5EF4-FFF2-40B4-BE49-F238E27FC236}">
                    <a16:creationId xmlns:a16="http://schemas.microsoft.com/office/drawing/2014/main" id="{CFEF03ED-9FFE-4D62-A641-F95BF47D2A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400" y="2699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3" name="Picture 48" descr="icon_db_blue">
                <a:extLst>
                  <a:ext uri="{FF2B5EF4-FFF2-40B4-BE49-F238E27FC236}">
                    <a16:creationId xmlns:a16="http://schemas.microsoft.com/office/drawing/2014/main" id="{4C2F674B-F2E5-4014-B94F-91893FEE6F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592" y="2808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4" name="Picture 49" descr="icon_db_blue">
                <a:extLst>
                  <a:ext uri="{FF2B5EF4-FFF2-40B4-BE49-F238E27FC236}">
                    <a16:creationId xmlns:a16="http://schemas.microsoft.com/office/drawing/2014/main" id="{CA253923-8039-47AD-9F51-8B58C791D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V="1">
                <a:off x="2784" y="2904"/>
                <a:ext cx="24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" name="Picture 50" descr="icon_db_blue">
              <a:extLst>
                <a:ext uri="{FF2B5EF4-FFF2-40B4-BE49-F238E27FC236}">
                  <a16:creationId xmlns:a16="http://schemas.microsoft.com/office/drawing/2014/main" id="{F1FA02C2-FB90-476B-BFB1-67D09DAE9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V="1">
              <a:off x="3646" y="2123"/>
              <a:ext cx="2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51" descr="icon_db_blue">
              <a:extLst>
                <a:ext uri="{FF2B5EF4-FFF2-40B4-BE49-F238E27FC236}">
                  <a16:creationId xmlns:a16="http://schemas.microsoft.com/office/drawing/2014/main" id="{FC490872-0E52-4606-86F6-2C6E77A7E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V="1">
              <a:off x="3838" y="2232"/>
              <a:ext cx="2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52" descr="icon_db_blue">
              <a:extLst>
                <a:ext uri="{FF2B5EF4-FFF2-40B4-BE49-F238E27FC236}">
                  <a16:creationId xmlns:a16="http://schemas.microsoft.com/office/drawing/2014/main" id="{8420AE3D-5086-4D73-8773-F5DE12886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V="1">
              <a:off x="4030" y="2328"/>
              <a:ext cx="2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30" name="Picture 53" descr="oracle_db11g_clr">
            <a:extLst>
              <a:ext uri="{FF2B5EF4-FFF2-40B4-BE49-F238E27FC236}">
                <a16:creationId xmlns:a16="http://schemas.microsoft.com/office/drawing/2014/main" id="{0544B487-0F05-46AC-B92C-1BE84582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48138" y="5410200"/>
            <a:ext cx="1231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AutoShape 54">
            <a:extLst>
              <a:ext uri="{FF2B5EF4-FFF2-40B4-BE49-F238E27FC236}">
                <a16:creationId xmlns:a16="http://schemas.microsoft.com/office/drawing/2014/main" id="{2EE1F825-999C-4052-9048-EF59209928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1988" y="2049463"/>
            <a:ext cx="798512" cy="14509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6355" y="15904"/>
                </a:moveTo>
                <a:cubicBezTo>
                  <a:pt x="7587" y="16977"/>
                  <a:pt x="9166" y="17568"/>
                  <a:pt x="10800" y="17568"/>
                </a:cubicBezTo>
                <a:cubicBezTo>
                  <a:pt x="14537" y="17568"/>
                  <a:pt x="17568" y="14537"/>
                  <a:pt x="17568" y="10800"/>
                </a:cubicBezTo>
                <a:cubicBezTo>
                  <a:pt x="17568" y="7062"/>
                  <a:pt x="14537" y="4032"/>
                  <a:pt x="10800" y="4032"/>
                </a:cubicBezTo>
                <a:cubicBezTo>
                  <a:pt x="7062" y="4032"/>
                  <a:pt x="4032" y="7062"/>
                  <a:pt x="403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193" y="21600"/>
                  <a:pt x="5674" y="20657"/>
                  <a:pt x="3707" y="18945"/>
                </a:cubicBezTo>
                <a:lnTo>
                  <a:pt x="1934" y="20981"/>
                </a:lnTo>
                <a:lnTo>
                  <a:pt x="1474" y="14327"/>
                </a:lnTo>
                <a:lnTo>
                  <a:pt x="8128" y="13867"/>
                </a:lnTo>
                <a:lnTo>
                  <a:pt x="6355" y="15904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2" name="Text Box 55">
            <a:extLst>
              <a:ext uri="{FF2B5EF4-FFF2-40B4-BE49-F238E27FC236}">
                <a16:creationId xmlns:a16="http://schemas.microsoft.com/office/drawing/2014/main" id="{0080E398-CD9A-4B54-BAB6-DB6FBA2C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4078288"/>
            <a:ext cx="152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Managing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change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across the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enterprise</a:t>
            </a:r>
          </a:p>
        </p:txBody>
      </p:sp>
      <p:sp>
        <p:nvSpPr>
          <p:cNvPr id="9233" name="Rectangle 39">
            <a:extLst>
              <a:ext uri="{FF2B5EF4-FFF2-40B4-BE49-F238E27FC236}">
                <a16:creationId xmlns:a16="http://schemas.microsoft.com/office/drawing/2014/main" id="{99402280-0895-4A16-A56B-0D469DB9B7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67400" y="1524000"/>
            <a:ext cx="2743200" cy="3733800"/>
          </a:xfrm>
          <a:prstGeom prst="rect">
            <a:avLst/>
          </a:prstGeom>
          <a:gradFill rotWithShape="0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34" name="Text Box 55">
            <a:extLst>
              <a:ext uri="{FF2B5EF4-FFF2-40B4-BE49-F238E27FC236}">
                <a16:creationId xmlns:a16="http://schemas.microsoft.com/office/drawing/2014/main" id="{BB6596FC-3D54-4CCA-B184-BC9E15EB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57600"/>
            <a:ext cx="2514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pt-BR" sz="2000"/>
              <a:t>Enterprise Manager Cloud Control and database consolidation across the enterprise</a:t>
            </a:r>
          </a:p>
        </p:txBody>
      </p:sp>
      <p:pic>
        <p:nvPicPr>
          <p:cNvPr id="9235" name="Picture 4" descr="C:\Documents and Settings\sshmeltz\Desktop\bruce\latest\database.png">
            <a:extLst>
              <a:ext uri="{FF2B5EF4-FFF2-40B4-BE49-F238E27FC236}">
                <a16:creationId xmlns:a16="http://schemas.microsoft.com/office/drawing/2014/main" id="{D7389688-4C88-4BC6-9E00-D7E4969C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8911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50">
            <a:extLst>
              <a:ext uri="{FF2B5EF4-FFF2-40B4-BE49-F238E27FC236}">
                <a16:creationId xmlns:a16="http://schemas.microsoft.com/office/drawing/2014/main" id="{831A2A41-15C8-43A8-AF25-CC062E2B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0200"/>
            <a:ext cx="12350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490C78C-5369-4CFF-8D13-75E11D2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Course Examples: </a:t>
            </a:r>
            <a:r>
              <a:rPr lang="en-US" altLang="pt-BR">
                <a:latin typeface="Courier New" panose="02070309020205020404" pitchFamily="49" charset="0"/>
              </a:rPr>
              <a:t>HR</a:t>
            </a:r>
            <a:r>
              <a:rPr lang="en-US" altLang="pt-BR"/>
              <a:t> Sample Schema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1CBD4FD8-B2E8-4922-842A-BF26D451E816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1066800"/>
            <a:ext cx="6784975" cy="4956175"/>
            <a:chOff x="762" y="840"/>
            <a:chExt cx="4274" cy="3122"/>
          </a:xfrm>
        </p:grpSpPr>
        <p:grpSp>
          <p:nvGrpSpPr>
            <p:cNvPr id="10244" name="Group 4">
              <a:extLst>
                <a:ext uri="{FF2B5EF4-FFF2-40B4-BE49-F238E27FC236}">
                  <a16:creationId xmlns:a16="http://schemas.microsoft.com/office/drawing/2014/main" id="{6B403942-CCC5-4DC5-966F-F402DB8E8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4" y="2528"/>
              <a:ext cx="408" cy="470"/>
              <a:chOff x="2164" y="2528"/>
              <a:chExt cx="408" cy="470"/>
            </a:xfrm>
          </p:grpSpPr>
          <p:sp>
            <p:nvSpPr>
              <p:cNvPr id="111" name="Oval 5">
                <a:extLst>
                  <a:ext uri="{FF2B5EF4-FFF2-40B4-BE49-F238E27FC236}">
                    <a16:creationId xmlns:a16="http://schemas.microsoft.com/office/drawing/2014/main" id="{CF1F2206-4A0C-48BD-99EA-DC3887CC02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6726862">
                <a:off x="2164" y="2528"/>
                <a:ext cx="408" cy="40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grpSp>
            <p:nvGrpSpPr>
              <p:cNvPr id="10296" name="Group 6">
                <a:extLst>
                  <a:ext uri="{FF2B5EF4-FFF2-40B4-BE49-F238E27FC236}">
                    <a16:creationId xmlns:a16="http://schemas.microsoft.com/office/drawing/2014/main" id="{61D75642-63FD-4849-9AF4-9DA0655FF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262" y="2838"/>
                <a:ext cx="81" cy="160"/>
                <a:chOff x="1384" y="703"/>
                <a:chExt cx="81" cy="160"/>
              </a:xfrm>
            </p:grpSpPr>
            <p:sp>
              <p:nvSpPr>
                <p:cNvPr id="113" name="Line 7">
                  <a:extLst>
                    <a:ext uri="{FF2B5EF4-FFF2-40B4-BE49-F238E27FC236}">
                      <a16:creationId xmlns:a16="http://schemas.microsoft.com/office/drawing/2014/main" id="{19C052EB-60F2-485D-B10B-E1A77826C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 flipV="1">
                  <a:off x="1384" y="784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14" name="Line 8">
                  <a:extLst>
                    <a:ext uri="{FF2B5EF4-FFF2-40B4-BE49-F238E27FC236}">
                      <a16:creationId xmlns:a16="http://schemas.microsoft.com/office/drawing/2014/main" id="{76EBBB12-6FBC-4A99-A29B-63F0992A0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>
                  <a:off x="1384" y="703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E8A8DAE1-1A47-4BDF-B334-EA8ABF42E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3452"/>
              <a:ext cx="7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246" name="Group 10">
              <a:extLst>
                <a:ext uri="{FF2B5EF4-FFF2-40B4-BE49-F238E27FC236}">
                  <a16:creationId xmlns:a16="http://schemas.microsoft.com/office/drawing/2014/main" id="{DAC1328E-59E6-416B-B4CF-D652F6AFC5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254" y="3372"/>
              <a:ext cx="81" cy="160"/>
              <a:chOff x="1384" y="703"/>
              <a:chExt cx="81" cy="160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2D971EDD-15E8-4F85-9F8E-ECBBD52FDAD5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384" y="784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71F2A082-9CA2-4112-AECF-3FAE27135A02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384" y="703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0247" name="Group 13">
              <a:extLst>
                <a:ext uri="{FF2B5EF4-FFF2-40B4-BE49-F238E27FC236}">
                  <a16:creationId xmlns:a16="http://schemas.microsoft.com/office/drawing/2014/main" id="{CB72B605-9313-4FD7-99CB-14B701E09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3704"/>
              <a:ext cx="2454" cy="160"/>
              <a:chOff x="1672" y="3656"/>
              <a:chExt cx="2454" cy="160"/>
            </a:xfrm>
          </p:grpSpPr>
          <p:grpSp>
            <p:nvGrpSpPr>
              <p:cNvPr id="10289" name="Group 14">
                <a:extLst>
                  <a:ext uri="{FF2B5EF4-FFF2-40B4-BE49-F238E27FC236}">
                    <a16:creationId xmlns:a16="http://schemas.microsoft.com/office/drawing/2014/main" id="{8B280806-24F9-4F6F-AAA6-741BE7420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045" y="3656"/>
                <a:ext cx="81" cy="160"/>
                <a:chOff x="1384" y="703"/>
                <a:chExt cx="81" cy="160"/>
              </a:xfrm>
            </p:grpSpPr>
            <p:sp>
              <p:nvSpPr>
                <p:cNvPr id="107" name="Line 15">
                  <a:extLst>
                    <a:ext uri="{FF2B5EF4-FFF2-40B4-BE49-F238E27FC236}">
                      <a16:creationId xmlns:a16="http://schemas.microsoft.com/office/drawing/2014/main" id="{6CBE56BE-DAEB-481D-8DC6-D1CF94AB3F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 flipV="1">
                  <a:off x="1384" y="784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08" name="Line 16">
                  <a:extLst>
                    <a:ext uri="{FF2B5EF4-FFF2-40B4-BE49-F238E27FC236}">
                      <a16:creationId xmlns:a16="http://schemas.microsoft.com/office/drawing/2014/main" id="{9E676979-4BD0-4FB8-BBEF-286283B30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>
                  <a:off x="1384" y="703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06" name="Line 17">
                <a:extLst>
                  <a:ext uri="{FF2B5EF4-FFF2-40B4-BE49-F238E27FC236}">
                    <a16:creationId xmlns:a16="http://schemas.microsoft.com/office/drawing/2014/main" id="{7E4D859E-8DBF-4FB1-B759-1171BFBBE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2" y="3736"/>
                <a:ext cx="2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0248" name="Group 18">
              <a:extLst>
                <a:ext uri="{FF2B5EF4-FFF2-40B4-BE49-F238E27FC236}">
                  <a16:creationId xmlns:a16="http://schemas.microsoft.com/office/drawing/2014/main" id="{BE843B2D-511B-48BB-9586-3CACE2657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350"/>
              <a:ext cx="698" cy="160"/>
              <a:chOff x="3423" y="1948"/>
              <a:chExt cx="698" cy="160"/>
            </a:xfrm>
          </p:grpSpPr>
          <p:grpSp>
            <p:nvGrpSpPr>
              <p:cNvPr id="10285" name="Group 19">
                <a:extLst>
                  <a:ext uri="{FF2B5EF4-FFF2-40B4-BE49-F238E27FC236}">
                    <a16:creationId xmlns:a16="http://schemas.microsoft.com/office/drawing/2014/main" id="{40955BF2-C8B7-4A35-BE0C-D9B83988A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040" y="1948"/>
                <a:ext cx="81" cy="160"/>
                <a:chOff x="1384" y="703"/>
                <a:chExt cx="81" cy="160"/>
              </a:xfrm>
            </p:grpSpPr>
            <p:sp>
              <p:nvSpPr>
                <p:cNvPr id="103" name="Line 20">
                  <a:extLst>
                    <a:ext uri="{FF2B5EF4-FFF2-40B4-BE49-F238E27FC236}">
                      <a16:creationId xmlns:a16="http://schemas.microsoft.com/office/drawing/2014/main" id="{C1F74D22-9171-4F60-884C-9364BEBD1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 flipV="1">
                  <a:off x="1384" y="784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04" name="Line 21">
                  <a:extLst>
                    <a:ext uri="{FF2B5EF4-FFF2-40B4-BE49-F238E27FC236}">
                      <a16:creationId xmlns:a16="http://schemas.microsoft.com/office/drawing/2014/main" id="{D21C28F1-D46D-4A1D-A762-F5DD1400B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>
                  <a:off x="1384" y="703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D6EFF6DA-2A52-4AD5-A419-D4BC6C626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3" y="2028"/>
                <a:ext cx="6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0249" name="Group 23">
              <a:extLst>
                <a:ext uri="{FF2B5EF4-FFF2-40B4-BE49-F238E27FC236}">
                  <a16:creationId xmlns:a16="http://schemas.microsoft.com/office/drawing/2014/main" id="{E4077BA1-0EEB-468E-BB7A-2B149C756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1763"/>
              <a:ext cx="698" cy="160"/>
              <a:chOff x="3423" y="1948"/>
              <a:chExt cx="698" cy="160"/>
            </a:xfrm>
          </p:grpSpPr>
          <p:grpSp>
            <p:nvGrpSpPr>
              <p:cNvPr id="10281" name="Group 24">
                <a:extLst>
                  <a:ext uri="{FF2B5EF4-FFF2-40B4-BE49-F238E27FC236}">
                    <a16:creationId xmlns:a16="http://schemas.microsoft.com/office/drawing/2014/main" id="{51DA5099-F47D-45FC-A339-DB5BA7E0E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040" y="1948"/>
                <a:ext cx="81" cy="160"/>
                <a:chOff x="1384" y="703"/>
                <a:chExt cx="81" cy="160"/>
              </a:xfrm>
            </p:grpSpPr>
            <p:sp>
              <p:nvSpPr>
                <p:cNvPr id="99" name="Line 25">
                  <a:extLst>
                    <a:ext uri="{FF2B5EF4-FFF2-40B4-BE49-F238E27FC236}">
                      <a16:creationId xmlns:a16="http://schemas.microsoft.com/office/drawing/2014/main" id="{2EEDD859-CDBB-4F30-8F3B-E6CB213E1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 flipV="1">
                  <a:off x="1384" y="784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00" name="Line 26">
                  <a:extLst>
                    <a:ext uri="{FF2B5EF4-FFF2-40B4-BE49-F238E27FC236}">
                      <a16:creationId xmlns:a16="http://schemas.microsoft.com/office/drawing/2014/main" id="{0C61E490-D082-42FA-BCAE-63D797D48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blackWhite">
                <a:xfrm>
                  <a:off x="1384" y="703"/>
                  <a:ext cx="81" cy="7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46038" tIns="46038" rIns="46038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lang="en-US" b="1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1451812E-D896-47E9-8115-F832B05FF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3" y="2028"/>
                <a:ext cx="6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A86CF721-1F2A-42DC-8936-524E08418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938"/>
              <a:ext cx="1" cy="316"/>
            </a:xfrm>
            <a:custGeom>
              <a:avLst/>
              <a:gdLst>
                <a:gd name="T0" fmla="*/ 0 w 1"/>
                <a:gd name="T1" fmla="*/ 316 h 316"/>
                <a:gd name="T2" fmla="*/ 0 w 1"/>
                <a:gd name="T3" fmla="*/ 0 h 316"/>
                <a:gd name="T4" fmla="*/ 0 60000 65536"/>
                <a:gd name="T5" fmla="*/ 0 60000 65536"/>
                <a:gd name="T6" fmla="*/ 0 w 1"/>
                <a:gd name="T7" fmla="*/ 0 h 316"/>
                <a:gd name="T8" fmla="*/ 1 w 1"/>
                <a:gd name="T9" fmla="*/ 316 h 3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6">
                  <a:moveTo>
                    <a:pt x="0" y="316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251" name="Group 29">
              <a:extLst>
                <a:ext uri="{FF2B5EF4-FFF2-40B4-BE49-F238E27FC236}">
                  <a16:creationId xmlns:a16="http://schemas.microsoft.com/office/drawing/2014/main" id="{E81FF2D6-7160-4171-AE78-0B40D83E0A7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854" y="2146"/>
              <a:ext cx="81" cy="160"/>
              <a:chOff x="1384" y="703"/>
              <a:chExt cx="81" cy="160"/>
            </a:xfrm>
          </p:grpSpPr>
          <p:sp>
            <p:nvSpPr>
              <p:cNvPr id="95" name="Line 30">
                <a:extLst>
                  <a:ext uri="{FF2B5EF4-FFF2-40B4-BE49-F238E27FC236}">
                    <a16:creationId xmlns:a16="http://schemas.microsoft.com/office/drawing/2014/main" id="{BFE6A960-8F50-4AC7-97FE-E3E7D0935100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386" y="783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6" name="Line 31">
                <a:extLst>
                  <a:ext uri="{FF2B5EF4-FFF2-40B4-BE49-F238E27FC236}">
                    <a16:creationId xmlns:a16="http://schemas.microsoft.com/office/drawing/2014/main" id="{AA2A53D4-5325-4933-9375-887874C517E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386" y="701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0BAFE3F5-5162-4045-BC5B-90979A09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3050"/>
              <a:ext cx="1" cy="318"/>
            </a:xfrm>
            <a:custGeom>
              <a:avLst/>
              <a:gdLst>
                <a:gd name="T0" fmla="*/ 0 w 1"/>
                <a:gd name="T1" fmla="*/ 318 h 318"/>
                <a:gd name="T2" fmla="*/ 0 w 1"/>
                <a:gd name="T3" fmla="*/ 0 h 318"/>
                <a:gd name="T4" fmla="*/ 0 60000 65536"/>
                <a:gd name="T5" fmla="*/ 0 60000 65536"/>
                <a:gd name="T6" fmla="*/ 0 w 1"/>
                <a:gd name="T7" fmla="*/ 0 h 318"/>
                <a:gd name="T8" fmla="*/ 1 w 1"/>
                <a:gd name="T9" fmla="*/ 318 h 3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8">
                  <a:moveTo>
                    <a:pt x="0" y="31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253" name="Group 33">
              <a:extLst>
                <a:ext uri="{FF2B5EF4-FFF2-40B4-BE49-F238E27FC236}">
                  <a16:creationId xmlns:a16="http://schemas.microsoft.com/office/drawing/2014/main" id="{F67846D5-2975-455B-B266-B669E0F753D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282" y="3242"/>
              <a:ext cx="81" cy="160"/>
              <a:chOff x="1384" y="703"/>
              <a:chExt cx="81" cy="160"/>
            </a:xfrm>
          </p:grpSpPr>
          <p:sp>
            <p:nvSpPr>
              <p:cNvPr id="93" name="Line 34">
                <a:extLst>
                  <a:ext uri="{FF2B5EF4-FFF2-40B4-BE49-F238E27FC236}">
                    <a16:creationId xmlns:a16="http://schemas.microsoft.com/office/drawing/2014/main" id="{988B26B3-B4A4-46FC-9D56-CD432D3A5659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386" y="783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4" name="Line 35">
                <a:extLst>
                  <a:ext uri="{FF2B5EF4-FFF2-40B4-BE49-F238E27FC236}">
                    <a16:creationId xmlns:a16="http://schemas.microsoft.com/office/drawing/2014/main" id="{DAC39C8B-68B5-48DE-B6D8-69ADEF2CB24A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386" y="701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5E02CF39-3A49-403F-97B6-1DC7CEDF3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956"/>
              <a:ext cx="1" cy="316"/>
            </a:xfrm>
            <a:custGeom>
              <a:avLst/>
              <a:gdLst>
                <a:gd name="T0" fmla="*/ 0 w 1"/>
                <a:gd name="T1" fmla="*/ 316 h 316"/>
                <a:gd name="T2" fmla="*/ 0 w 1"/>
                <a:gd name="T3" fmla="*/ 0 h 316"/>
                <a:gd name="T4" fmla="*/ 0 60000 65536"/>
                <a:gd name="T5" fmla="*/ 0 60000 65536"/>
                <a:gd name="T6" fmla="*/ 0 w 1"/>
                <a:gd name="T7" fmla="*/ 0 h 316"/>
                <a:gd name="T8" fmla="*/ 1 w 1"/>
                <a:gd name="T9" fmla="*/ 316 h 3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6">
                  <a:moveTo>
                    <a:pt x="0" y="31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255" name="Group 37">
              <a:extLst>
                <a:ext uri="{FF2B5EF4-FFF2-40B4-BE49-F238E27FC236}">
                  <a16:creationId xmlns:a16="http://schemas.microsoft.com/office/drawing/2014/main" id="{98F8F8D8-CA91-4BD6-AF49-BE509CBAA79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282" y="2146"/>
              <a:ext cx="81" cy="160"/>
              <a:chOff x="1384" y="703"/>
              <a:chExt cx="81" cy="160"/>
            </a:xfrm>
          </p:grpSpPr>
          <p:sp>
            <p:nvSpPr>
              <p:cNvPr id="91" name="Line 38">
                <a:extLst>
                  <a:ext uri="{FF2B5EF4-FFF2-40B4-BE49-F238E27FC236}">
                    <a16:creationId xmlns:a16="http://schemas.microsoft.com/office/drawing/2014/main" id="{9152042B-9019-41C5-89C9-0147CD3FC857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386" y="783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2" name="Line 39">
                <a:extLst>
                  <a:ext uri="{FF2B5EF4-FFF2-40B4-BE49-F238E27FC236}">
                    <a16:creationId xmlns:a16="http://schemas.microsoft.com/office/drawing/2014/main" id="{2FA15A75-16F5-421C-ADAA-7D3425C4E187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386" y="701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016F2E3E-7F50-4E9E-A8A5-D54504E3F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180"/>
              <a:ext cx="4" cy="317"/>
            </a:xfrm>
            <a:custGeom>
              <a:avLst/>
              <a:gdLst>
                <a:gd name="T0" fmla="*/ 0 w 4"/>
                <a:gd name="T1" fmla="*/ 317 h 317"/>
                <a:gd name="T2" fmla="*/ 4 w 4"/>
                <a:gd name="T3" fmla="*/ 0 h 317"/>
                <a:gd name="T4" fmla="*/ 0 60000 65536"/>
                <a:gd name="T5" fmla="*/ 0 60000 65536"/>
                <a:gd name="T6" fmla="*/ 0 w 4"/>
                <a:gd name="T7" fmla="*/ 0 h 317"/>
                <a:gd name="T8" fmla="*/ 4 w 4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17">
                  <a:moveTo>
                    <a:pt x="0" y="317"/>
                  </a:move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257" name="Group 41">
              <a:extLst>
                <a:ext uri="{FF2B5EF4-FFF2-40B4-BE49-F238E27FC236}">
                  <a16:creationId xmlns:a16="http://schemas.microsoft.com/office/drawing/2014/main" id="{7863102C-0281-4F2B-B30E-838F6094D94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1282" y="1370"/>
              <a:ext cx="81" cy="160"/>
              <a:chOff x="1384" y="703"/>
              <a:chExt cx="81" cy="160"/>
            </a:xfrm>
          </p:grpSpPr>
          <p:sp>
            <p:nvSpPr>
              <p:cNvPr id="89" name="Line 42">
                <a:extLst>
                  <a:ext uri="{FF2B5EF4-FFF2-40B4-BE49-F238E27FC236}">
                    <a16:creationId xmlns:a16="http://schemas.microsoft.com/office/drawing/2014/main" id="{6C9D931D-DD0C-49AA-BD56-410F0C8E165D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1386" y="783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0" name="Line 43">
                <a:extLst>
                  <a:ext uri="{FF2B5EF4-FFF2-40B4-BE49-F238E27FC236}">
                    <a16:creationId xmlns:a16="http://schemas.microsoft.com/office/drawing/2014/main" id="{B4E6BB64-A884-4316-9C07-03AC5B4FE11D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>
                <a:off x="1386" y="701"/>
                <a:ext cx="81" cy="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lang="en-US" b="1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4" name="Rectangle 44">
              <a:extLst>
                <a:ext uri="{FF2B5EF4-FFF2-40B4-BE49-F238E27FC236}">
                  <a16:creationId xmlns:a16="http://schemas.microsoft.com/office/drawing/2014/main" id="{9951E559-E683-4E68-9401-5122463F6C5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62" y="840"/>
              <a:ext cx="1122" cy="38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REGIONS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REGION_ID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REGION_NAME</a:t>
              </a:r>
            </a:p>
          </p:txBody>
        </p:sp>
        <p:sp>
          <p:nvSpPr>
            <p:cNvPr id="75" name="Rectangle 45">
              <a:extLst>
                <a:ext uri="{FF2B5EF4-FFF2-40B4-BE49-F238E27FC236}">
                  <a16:creationId xmlns:a16="http://schemas.microsoft.com/office/drawing/2014/main" id="{124441BD-8581-4C41-9ED6-AAFAFDE57CF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62" y="1494"/>
              <a:ext cx="1122" cy="49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 anchor="ctr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COUNTRIES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COUNTRY_ID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COUNTRY_NAME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REGION_ID (FK)</a:t>
              </a:r>
            </a:p>
          </p:txBody>
        </p:sp>
        <p:sp>
          <p:nvSpPr>
            <p:cNvPr id="76" name="Rectangle 46">
              <a:extLst>
                <a:ext uri="{FF2B5EF4-FFF2-40B4-BE49-F238E27FC236}">
                  <a16:creationId xmlns:a16="http://schemas.microsoft.com/office/drawing/2014/main" id="{66714E4A-7DC6-4E93-BDCA-1FBCC5131F9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62" y="2262"/>
              <a:ext cx="1122" cy="82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 anchor="ctr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LOCATIONS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LOCATION_ID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STREET_ADDRESS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POSTAL_CODE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CITY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STATE_PROVINCE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COUNTRY_ID (FK)</a:t>
              </a:r>
            </a:p>
          </p:txBody>
        </p:sp>
        <p:sp>
          <p:nvSpPr>
            <p:cNvPr id="77" name="Rectangle 47">
              <a:extLst>
                <a:ext uri="{FF2B5EF4-FFF2-40B4-BE49-F238E27FC236}">
                  <a16:creationId xmlns:a16="http://schemas.microsoft.com/office/drawing/2014/main" id="{7E8B6546-5945-4A0E-81BB-B439E8E4D07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62" y="3357"/>
              <a:ext cx="1122" cy="60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 anchor="ctr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DEPARTMENT_NAME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MANAGER_ID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LOCATION_ID (FK)</a:t>
              </a: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2EC34707-8784-43AB-89B4-C5E0BB5F951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334" y="1391"/>
              <a:ext cx="1122" cy="60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JOB_TITLE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MIN_SALARY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MAX_SALARY</a:t>
              </a:r>
            </a:p>
          </p:txBody>
        </p:sp>
        <p:sp>
          <p:nvSpPr>
            <p:cNvPr id="79" name="Rectangle 49">
              <a:extLst>
                <a:ext uri="{FF2B5EF4-FFF2-40B4-BE49-F238E27FC236}">
                  <a16:creationId xmlns:a16="http://schemas.microsoft.com/office/drawing/2014/main" id="{AA7495E1-471E-475F-A52F-B3EDCA13987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334" y="2263"/>
              <a:ext cx="1122" cy="13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>
              <a:spAutoFit/>
            </a:bodyPr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EMPLOYEES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EMPLOYEE_ID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FIRST_NAME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LAST_NAME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EMAIL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PHONE_NUMBER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HIRE_DATE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JOB_ID (FK)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SALARY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COMMISION_PCT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MANAGER_ID (FK)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DEPARTMENT_ID (FK)</a:t>
              </a:r>
            </a:p>
          </p:txBody>
        </p:sp>
        <p:sp>
          <p:nvSpPr>
            <p:cNvPr id="80" name="Rectangle 50">
              <a:extLst>
                <a:ext uri="{FF2B5EF4-FFF2-40B4-BE49-F238E27FC236}">
                  <a16:creationId xmlns:a16="http://schemas.microsoft.com/office/drawing/2014/main" id="{E634A642-DBDB-44E1-8CAE-DC54A72FEA3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14" y="1677"/>
              <a:ext cx="1122" cy="225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10800" rIns="10800" bIns="10800"/>
            <a:lstStyle/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JOB_HISTORY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EMPLOYEE_ID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START_DATE (PK)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END_DATE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JOB_ID (FK)</a:t>
              </a:r>
            </a:p>
            <a:p>
              <a:pPr algn="l" defTabSz="822325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DEPARTMENT_ID (FK)</a:t>
              </a: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65EECA24-C749-490C-9382-7F16DEEB2DE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291" y="3451"/>
              <a:ext cx="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b="1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2" name="Text Box 52">
              <a:extLst>
                <a:ext uri="{FF2B5EF4-FFF2-40B4-BE49-F238E27FC236}">
                  <a16:creationId xmlns:a16="http://schemas.microsoft.com/office/drawing/2014/main" id="{416BC9E2-8340-476D-AC23-FF71EDF00EC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72" y="850"/>
              <a:ext cx="1107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REGIONS</a:t>
              </a:r>
              <a:endParaRPr lang="en-US" b="1" kern="0" dirty="0">
                <a:solidFill>
                  <a:sysClr val="windowText" lastClr="000000"/>
                </a:solidFill>
                <a:latin typeface="Courier New" pitchFamily="49" charset="0"/>
              </a:endParaRPr>
            </a:p>
          </p:txBody>
        </p:sp>
        <p:sp>
          <p:nvSpPr>
            <p:cNvPr id="83" name="Text Box 53">
              <a:extLst>
                <a:ext uri="{FF2B5EF4-FFF2-40B4-BE49-F238E27FC236}">
                  <a16:creationId xmlns:a16="http://schemas.microsoft.com/office/drawing/2014/main" id="{4CA6C205-733C-4BF6-B092-16E5781A2B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72" y="1506"/>
              <a:ext cx="1107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COUNTRIES</a:t>
              </a:r>
            </a:p>
          </p:txBody>
        </p:sp>
        <p:sp>
          <p:nvSpPr>
            <p:cNvPr id="84" name="Text Box 54">
              <a:extLst>
                <a:ext uri="{FF2B5EF4-FFF2-40B4-BE49-F238E27FC236}">
                  <a16:creationId xmlns:a16="http://schemas.microsoft.com/office/drawing/2014/main" id="{5BBC2756-B618-42D1-AC2C-3DFC00FCEF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73" y="2272"/>
              <a:ext cx="1105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LOCATIONS</a:t>
              </a:r>
            </a:p>
          </p:txBody>
        </p:sp>
        <p:sp>
          <p:nvSpPr>
            <p:cNvPr id="85" name="Text Box 55">
              <a:extLst>
                <a:ext uri="{FF2B5EF4-FFF2-40B4-BE49-F238E27FC236}">
                  <a16:creationId xmlns:a16="http://schemas.microsoft.com/office/drawing/2014/main" id="{E71D13BD-076C-426D-9164-1BB6F3A1A7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73" y="3368"/>
              <a:ext cx="1106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DEPARTMENTS</a:t>
              </a:r>
            </a:p>
          </p:txBody>
        </p:sp>
        <p:sp>
          <p:nvSpPr>
            <p:cNvPr id="86" name="Text Box 56">
              <a:extLst>
                <a:ext uri="{FF2B5EF4-FFF2-40B4-BE49-F238E27FC236}">
                  <a16:creationId xmlns:a16="http://schemas.microsoft.com/office/drawing/2014/main" id="{4F794EF3-70EC-44B7-B635-ECBE4F868A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48" y="1402"/>
              <a:ext cx="1102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JOBS</a:t>
              </a:r>
            </a:p>
          </p:txBody>
        </p:sp>
        <p:sp>
          <p:nvSpPr>
            <p:cNvPr id="87" name="Text Box 57">
              <a:extLst>
                <a:ext uri="{FF2B5EF4-FFF2-40B4-BE49-F238E27FC236}">
                  <a16:creationId xmlns:a16="http://schemas.microsoft.com/office/drawing/2014/main" id="{A271F9EA-3D47-433A-A2D0-7ABCBD4D01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48" y="2274"/>
              <a:ext cx="1102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EMPLOYEES</a:t>
              </a:r>
            </a:p>
          </p:txBody>
        </p:sp>
        <p:sp>
          <p:nvSpPr>
            <p:cNvPr id="88" name="Text Box 58">
              <a:extLst>
                <a:ext uri="{FF2B5EF4-FFF2-40B4-BE49-F238E27FC236}">
                  <a16:creationId xmlns:a16="http://schemas.microsoft.com/office/drawing/2014/main" id="{31B1FA28-87F1-4100-9E91-C6B78A5E836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24" y="1690"/>
              <a:ext cx="1102" cy="140"/>
            </a:xfrm>
            <a:prstGeom prst="rect">
              <a:avLst/>
            </a:prstGeom>
            <a:solidFill>
              <a:srgbClr val="99CC99"/>
            </a:solidFill>
            <a:ln w="3175">
              <a:noFill/>
              <a:miter lim="800000"/>
              <a:headEnd/>
              <a:tailEnd/>
            </a:ln>
          </p:spPr>
          <p:txBody>
            <a:bodyPr lIns="54000" tIns="0" rIns="0" bIns="0">
              <a:spAutoFit/>
            </a:bodyPr>
            <a:lstStyle/>
            <a:p>
              <a:pPr algn="l" defTabSz="228600" eaLnBrk="0" fontAlgn="auto" hangingPunct="0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sz="15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JOB_HISTORY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>
            <a:extLst>
              <a:ext uri="{FF2B5EF4-FFF2-40B4-BE49-F238E27FC236}">
                <a16:creationId xmlns:a16="http://schemas.microsoft.com/office/drawing/2014/main" id="{CBB84CC2-702E-41D1-B150-8549D7DBA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Summary</a:t>
            </a:r>
          </a:p>
        </p:txBody>
      </p:sp>
      <p:sp>
        <p:nvSpPr>
          <p:cNvPr id="11267" name="Rectangle 13">
            <a:extLst>
              <a:ext uri="{FF2B5EF4-FFF2-40B4-BE49-F238E27FC236}">
                <a16:creationId xmlns:a16="http://schemas.microsoft.com/office/drawing/2014/main" id="{40AF8046-C323-46B0-8966-C1E9E7BCD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395538"/>
          </a:xfrm>
        </p:spPr>
        <p:txBody>
          <a:bodyPr/>
          <a:lstStyle/>
          <a:p>
            <a:pPr eaLnBrk="1" hangingPunct="1"/>
            <a:r>
              <a:rPr lang="en-US" altLang="pt-BR"/>
              <a:t>In this lesson, you should have learned how to:</a:t>
            </a:r>
          </a:p>
          <a:p>
            <a:pPr lvl="1" eaLnBrk="1" hangingPunct="1"/>
            <a:r>
              <a:rPr lang="en-US" altLang="pt-BR"/>
              <a:t>Explain the course objectives</a:t>
            </a:r>
          </a:p>
          <a:p>
            <a:pPr lvl="1" eaLnBrk="1" hangingPunct="1"/>
            <a:r>
              <a:rPr lang="en-US" altLang="pt-BR"/>
              <a:t>Describe the course schedule</a:t>
            </a:r>
          </a:p>
          <a:p>
            <a:pPr lvl="1" eaLnBrk="1" hangingPunct="1"/>
            <a:r>
              <a:rPr lang="en-US" altLang="pt-BR"/>
              <a:t>Describe the evolution of Oracle Database</a:t>
            </a:r>
          </a:p>
          <a:p>
            <a:pPr lvl="1" eaLnBrk="1" hangingPunct="1"/>
            <a:r>
              <a:rPr lang="en-US" altLang="pt-BR"/>
              <a:t>Describe Enterprise Cloud Computing</a:t>
            </a:r>
          </a:p>
          <a:p>
            <a:pPr lvl="1" eaLnBrk="1" hangingPunct="1"/>
            <a:r>
              <a:rPr lang="en-US" altLang="pt-BR"/>
              <a:t>Describe the </a:t>
            </a:r>
            <a:r>
              <a:rPr lang="en-US" altLang="pt-BR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altLang="pt-BR"/>
              <a:t> schema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Course Objectiv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Suggested Schedu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Suggested Schedu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Enterprise Grid Computing"/>
</p:tagLst>
</file>

<file path=ppt/theme/theme1.xml><?xml version="1.0" encoding="utf-8"?>
<a:theme xmlns:a="http://schemas.openxmlformats.org/drawingml/2006/main" name="OU6_Jan1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OU6_Jan12</Template>
  <TotalTime>219</TotalTime>
  <Words>1136</Words>
  <Application>Microsoft Office PowerPoint</Application>
  <PresentationFormat>Apresentação na tela (4:3)</PresentationFormat>
  <Paragraphs>176</Paragraphs>
  <Slides>10</Slides>
  <Notes>10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OU6_Jan12</vt:lpstr>
      <vt:lpstr>Introduction</vt:lpstr>
      <vt:lpstr>Objectives</vt:lpstr>
      <vt:lpstr>Course Objectives</vt:lpstr>
      <vt:lpstr>Suggested Schedule</vt:lpstr>
      <vt:lpstr>Suggested Schedule</vt:lpstr>
      <vt:lpstr>Oracle Database Innovation</vt:lpstr>
      <vt:lpstr>Enterprise Cloud Computing</vt:lpstr>
      <vt:lpstr>Course Examples: HR Sample Schema</vt:lpstr>
      <vt:lpstr>Summary</vt:lpstr>
      <vt:lpstr>Apresentação do PowerPoint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OU6_Jan12</dc:subject>
  <dc:creator>Donna Keesling</dc:creator>
  <dc:description>Oracle University Production Services</dc:description>
  <cp:lastModifiedBy>vlnarasi</cp:lastModifiedBy>
  <cp:revision>28</cp:revision>
  <cp:lastPrinted>2002-03-28T23:57:22Z</cp:lastPrinted>
  <dcterms:created xsi:type="dcterms:W3CDTF">2012-10-16T15:15:41Z</dcterms:created>
  <dcterms:modified xsi:type="dcterms:W3CDTF">2021-01-24T05:00:06Z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