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0.xml" ContentType="application/vnd.openxmlformats-officedocument.presentationml.notesSlide+xml"/>
  <Override PartName="/ppt/tags/tag50.xml" ContentType="application/vnd.openxmlformats-officedocument.presentationml.tags+xml"/>
  <Override PartName="/ppt/notesSlides/notesSlide41.xml" ContentType="application/vnd.openxmlformats-officedocument.presentationml.notesSlide+xml"/>
  <Override PartName="/ppt/tags/tag51.xml" ContentType="application/vnd.openxmlformats-officedocument.presentationml.tags+xml"/>
  <Override PartName="/ppt/notesSlides/notesSlide42.xml" ContentType="application/vnd.openxmlformats-officedocument.presentationml.notesSlide+xml"/>
  <Override PartName="/ppt/tags/tag52.xml" ContentType="application/vnd.openxmlformats-officedocument.presentationml.tags+xml"/>
  <Override PartName="/ppt/notesSlides/notesSlide43.xml" ContentType="application/vnd.openxmlformats-officedocument.presentationml.notesSlide+xml"/>
  <Override PartName="/ppt/tags/tag5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0"/>
  </p:notesMasterIdLst>
  <p:handoutMasterIdLst>
    <p:handoutMasterId r:id="rId51"/>
  </p:handoutMasterIdLst>
  <p:sldIdLst>
    <p:sldId id="256" r:id="rId2"/>
    <p:sldId id="257" r:id="rId3"/>
    <p:sldId id="261" r:id="rId4"/>
    <p:sldId id="262" r:id="rId5"/>
    <p:sldId id="263" r:id="rId6"/>
    <p:sldId id="264" r:id="rId7"/>
    <p:sldId id="265" r:id="rId8"/>
    <p:sldId id="305" r:id="rId9"/>
    <p:sldId id="306" r:id="rId10"/>
    <p:sldId id="268" r:id="rId11"/>
    <p:sldId id="311" r:id="rId12"/>
    <p:sldId id="270" r:id="rId13"/>
    <p:sldId id="271" r:id="rId14"/>
    <p:sldId id="312" r:id="rId15"/>
    <p:sldId id="272" r:id="rId16"/>
    <p:sldId id="273" r:id="rId17"/>
    <p:sldId id="274" r:id="rId18"/>
    <p:sldId id="275" r:id="rId19"/>
    <p:sldId id="304" r:id="rId20"/>
    <p:sldId id="307" r:id="rId21"/>
    <p:sldId id="308" r:id="rId22"/>
    <p:sldId id="278" r:id="rId23"/>
    <p:sldId id="279" r:id="rId24"/>
    <p:sldId id="280" r:id="rId25"/>
    <p:sldId id="281" r:id="rId26"/>
    <p:sldId id="282" r:id="rId27"/>
    <p:sldId id="283" r:id="rId28"/>
    <p:sldId id="284" r:id="rId29"/>
    <p:sldId id="285" r:id="rId30"/>
    <p:sldId id="309" r:id="rId31"/>
    <p:sldId id="286" r:id="rId32"/>
    <p:sldId id="288" r:id="rId33"/>
    <p:sldId id="289" r:id="rId34"/>
    <p:sldId id="290" r:id="rId35"/>
    <p:sldId id="291" r:id="rId36"/>
    <p:sldId id="292" r:id="rId37"/>
    <p:sldId id="316" r:id="rId38"/>
    <p:sldId id="294" r:id="rId39"/>
    <p:sldId id="317" r:id="rId40"/>
    <p:sldId id="315" r:id="rId41"/>
    <p:sldId id="295" r:id="rId42"/>
    <p:sldId id="296" r:id="rId43"/>
    <p:sldId id="297" r:id="rId44"/>
    <p:sldId id="298" r:id="rId45"/>
    <p:sldId id="299" r:id="rId46"/>
    <p:sldId id="300" r:id="rId47"/>
    <p:sldId id="301" r:id="rId48"/>
    <p:sldId id="318" r:id="rId49"/>
  </p:sldIdLst>
  <p:sldSz cx="9144000" cy="6858000" type="screen4x3"/>
  <p:notesSz cx="6991350" cy="9282113"/>
  <p:custDataLst>
    <p:tags r:id="rId52"/>
  </p:custDataLst>
  <p:defaultTextStyle>
    <a:defPPr>
      <a:defRPr lang="en-US"/>
    </a:defPPr>
    <a:lvl1pPr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80">
          <p15:clr>
            <a:srgbClr val="A4A3A4"/>
          </p15:clr>
        </p15:guide>
        <p15:guide id="3" orient="horz" pos="960">
          <p15:clr>
            <a:srgbClr val="A4A3A4"/>
          </p15:clr>
        </p15:guide>
        <p15:guide id="4" pos="2880">
          <p15:clr>
            <a:srgbClr val="A4A3A4"/>
          </p15:clr>
        </p15:guide>
        <p15:guide id="5" pos="432">
          <p15:clr>
            <a:srgbClr val="A4A3A4"/>
          </p15:clr>
        </p15:guide>
        <p15:guide id="6" pos="480">
          <p15:clr>
            <a:srgbClr val="A4A3A4"/>
          </p15:clr>
        </p15:guide>
        <p15:guide id="7" pos="720">
          <p15:clr>
            <a:srgbClr val="A4A3A4"/>
          </p15:clr>
        </p15:guide>
      </p15:sldGuideLst>
    </p:ext>
    <p:ext uri="{2D200454-40CA-4A62-9FC3-DE9A4176ACB9}">
      <p15:notesGuideLst xmlns:p15="http://schemas.microsoft.com/office/powerpoint/2012/main">
        <p15:guide id="1" orient="horz" pos="2923">
          <p15:clr>
            <a:srgbClr val="A4A3A4"/>
          </p15:clr>
        </p15:guide>
        <p15:guide id="2" orient="horz" pos="3355">
          <p15:clr>
            <a:srgbClr val="A4A3A4"/>
          </p15:clr>
        </p15:guide>
        <p15:guide id="3" orient="horz" pos="283">
          <p15:clr>
            <a:srgbClr val="A4A3A4"/>
          </p15:clr>
        </p15:guide>
        <p15:guide id="4" pos="2202">
          <p15:clr>
            <a:srgbClr val="A4A3A4"/>
          </p15:clr>
        </p15:guide>
        <p15:guide id="5" pos="426">
          <p15:clr>
            <a:srgbClr val="A4A3A4"/>
          </p15:clr>
        </p15:guide>
        <p15:guide id="6" pos="522">
          <p15:clr>
            <a:srgbClr val="A4A3A4"/>
          </p15:clr>
        </p15:guide>
        <p15:guide id="7" pos="378">
          <p15:clr>
            <a:srgbClr val="A4A3A4"/>
          </p15:clr>
        </p15:guide>
        <p15:guide id="8" pos="666">
          <p15:clr>
            <a:srgbClr val="A4A3A4"/>
          </p15:clr>
        </p15:guide>
        <p15:guide id="9" pos="714">
          <p15:clr>
            <a:srgbClr val="A4A3A4"/>
          </p15:clr>
        </p15:guide>
        <p15:guide id="10" pos="8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DD"/>
    <a:srgbClr val="FFFF99"/>
    <a:srgbClr val="99CCFF"/>
    <a:srgbClr val="66CCFF"/>
    <a:srgbClr val="CC6600"/>
    <a:srgbClr val="FFCC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p:restoredLeft sz="47250" autoAdjust="0"/>
    <p:restoredTop sz="68841" autoAdjust="0"/>
  </p:normalViewPr>
  <p:slideViewPr>
    <p:cSldViewPr>
      <p:cViewPr>
        <p:scale>
          <a:sx n="90" d="100"/>
          <a:sy n="90" d="100"/>
        </p:scale>
        <p:origin x="-2154" y="1092"/>
      </p:cViewPr>
      <p:guideLst>
        <p:guide orient="horz" pos="2160"/>
        <p:guide orient="horz" pos="480"/>
        <p:guide orient="horz" pos="960"/>
        <p:guide pos="2880"/>
        <p:guide pos="432"/>
        <p:guide pos="480"/>
        <p:guide pos="720"/>
      </p:guideLst>
    </p:cSldViewPr>
  </p:slideViewPr>
  <p:outlineViewPr>
    <p:cViewPr>
      <p:scale>
        <a:sx n="33" d="100"/>
        <a:sy n="33" d="100"/>
      </p:scale>
      <p:origin x="258"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Lst>
  </p:outlineViewPr>
  <p:notesTextViewPr>
    <p:cViewPr>
      <p:scale>
        <a:sx n="66" d="100"/>
        <a:sy n="66" d="100"/>
      </p:scale>
      <p:origin x="0" y="0"/>
    </p:cViewPr>
  </p:notesTextViewPr>
  <p:sorterViewPr>
    <p:cViewPr>
      <p:scale>
        <a:sx n="100" d="100"/>
        <a:sy n="100" d="100"/>
      </p:scale>
      <p:origin x="0" y="3822"/>
    </p:cViewPr>
  </p:sorterViewPr>
  <p:notesViewPr>
    <p:cSldViewPr>
      <p:cViewPr>
        <p:scale>
          <a:sx n="140" d="100"/>
          <a:sy n="140" d="100"/>
        </p:scale>
        <p:origin x="-1596" y="-72"/>
      </p:cViewPr>
      <p:guideLst>
        <p:guide orient="horz" pos="2923"/>
        <p:guide orient="horz" pos="3355"/>
        <p:guide orient="horz" pos="283"/>
        <p:guide pos="2202"/>
        <p:guide pos="426"/>
        <p:guide pos="522"/>
        <p:guide pos="378"/>
        <p:guide pos="666"/>
        <p:guide pos="714"/>
        <p:guide pos="85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8" Type="http://schemas.openxmlformats.org/officeDocument/2006/relationships/slide" Target="slides/slide8.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20" Type="http://schemas.openxmlformats.org/officeDocument/2006/relationships/slide" Target="slides/slide20.xml"/><Relationship Id="rId41"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E8F426C-D56D-4B5F-A16A-0BB5B40B3310}"/>
              </a:ext>
            </a:extLst>
          </p:cNvPr>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5" name="Rectangle 3">
            <a:extLst>
              <a:ext uri="{FF2B5EF4-FFF2-40B4-BE49-F238E27FC236}">
                <a16:creationId xmlns:a16="http://schemas.microsoft.com/office/drawing/2014/main" id="{D8E3C646-0A0A-429B-B304-FA736882BC2E}"/>
              </a:ext>
            </a:extLst>
          </p:cNvPr>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6" name="Rectangle 4">
            <a:extLst>
              <a:ext uri="{FF2B5EF4-FFF2-40B4-BE49-F238E27FC236}">
                <a16:creationId xmlns:a16="http://schemas.microsoft.com/office/drawing/2014/main" id="{DB15325E-1F55-4C05-B747-8EB71E85BF87}"/>
              </a:ext>
            </a:extLst>
          </p:cNvPr>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7" name="Rectangle 5">
            <a:extLst>
              <a:ext uri="{FF2B5EF4-FFF2-40B4-BE49-F238E27FC236}">
                <a16:creationId xmlns:a16="http://schemas.microsoft.com/office/drawing/2014/main" id="{6F894B04-34AC-4403-AE9E-2A0B4AF8EF39}"/>
              </a:ext>
            </a:extLst>
          </p:cNvPr>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b="1"/>
            </a:lvl1pPr>
          </a:lstStyle>
          <a:p>
            <a:fld id="{946C64AE-D0BD-4441-9969-200D601A467E}" type="slidenum">
              <a:rPr lang="en-US" altLang="pt-BR"/>
              <a:pPr/>
              <a:t>‹nº›</a:t>
            </a:fld>
            <a:endParaRPr lang="en-US" altLang="pt-BR"/>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Slide_Image_Placeholder">
            <a:extLst>
              <a:ext uri="{FF2B5EF4-FFF2-40B4-BE49-F238E27FC236}">
                <a16:creationId xmlns:a16="http://schemas.microsoft.com/office/drawing/2014/main" id="{066520DE-D367-44AC-9BD0-C22D4D6C67E4}"/>
              </a:ext>
            </a:extLst>
          </p:cNvPr>
          <p:cNvSpPr>
            <a:spLocks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Notes_TextBox_Placeholder">
            <a:extLst>
              <a:ext uri="{FF2B5EF4-FFF2-40B4-BE49-F238E27FC236}">
                <a16:creationId xmlns:a16="http://schemas.microsoft.com/office/drawing/2014/main" id="{91FF73EA-CE84-4E4F-8D6F-13F1886B36B0}"/>
              </a:ext>
            </a:extLst>
          </p:cNvPr>
          <p:cNvSpPr>
            <a:spLocks noGrp="1" noChangeArrowheads="1"/>
          </p:cNvSpPr>
          <p:nvPr>
            <p:ph type="body" sz="quarter" idx="3"/>
          </p:nvPr>
        </p:nvSpPr>
        <p:spPr bwMode="auto">
          <a:xfrm>
            <a:off x="547688" y="5278438"/>
            <a:ext cx="5942012" cy="31988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a:extLst>
              <a:ext uri="{FF2B5EF4-FFF2-40B4-BE49-F238E27FC236}">
                <a16:creationId xmlns:a16="http://schemas.microsoft.com/office/drawing/2014/main" id="{7A02CAA9-3732-43C4-AD9E-4AC993E59C14}"/>
              </a:ext>
            </a:extLst>
          </p:cNvPr>
          <p:cNvSpPr>
            <a:spLocks noGrp="1" noChangeArrowheads="1"/>
          </p:cNvSpPr>
          <p:nvPr>
            <p:ph type="ftr" sz="quarter" idx="4"/>
          </p:nvPr>
        </p:nvSpPr>
        <p:spPr bwMode="auto">
          <a:xfrm>
            <a:off x="457200" y="879157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100" b="1">
                <a:latin typeface="Arial" pitchFamily="34" charset="0"/>
              </a:defRPr>
            </a:lvl1pPr>
          </a:lstStyle>
          <a:p>
            <a:pPr>
              <a:defRPr/>
            </a:pPr>
            <a:r>
              <a:rPr lang="en-US"/>
              <a:t>Oracle Database 12</a:t>
            </a:r>
            <a:r>
              <a:rPr lang="en-US" i="1"/>
              <a:t>c</a:t>
            </a:r>
            <a:r>
              <a:rPr lang="en-US"/>
              <a:t>: Admin, Install and Upgrade Accelerated   2 - &lt;#&gt;</a:t>
            </a:r>
          </a:p>
        </p:txBody>
      </p:sp>
      <p:sp>
        <p:nvSpPr>
          <p:cNvPr id="4108" name="NotesMaster_TextBoxGuide" hidden="1">
            <a:extLst>
              <a:ext uri="{FF2B5EF4-FFF2-40B4-BE49-F238E27FC236}">
                <a16:creationId xmlns:a16="http://schemas.microsoft.com/office/drawing/2014/main" id="{235C72A0-6EF3-4D45-B193-08DBF5D2B20E}"/>
              </a:ext>
            </a:extLst>
          </p:cNvPr>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hf sldNum="0" hdr="0" dt="0"/>
  <p:notesStyle>
    <a:lvl1pPr algn="l" defTabSz="457200" rtl="0" eaLnBrk="0" fontAlgn="base" hangingPunct="0">
      <a:spcBef>
        <a:spcPts val="400"/>
      </a:spcBef>
      <a:spcAft>
        <a:spcPct val="0"/>
      </a:spcAft>
      <a:buSzPct val="100000"/>
      <a:buFont typeface="Arial" panose="020B0604020202020204" pitchFamily="34"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anose="02020603050405020304"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itchFamily="34" charset="0"/>
        <a:ea typeface="+mn-ea"/>
        <a:cs typeface="+mn-cs"/>
      </a:defRPr>
    </a:lvl4pPr>
    <a:lvl5pPr marL="914400" algn="l" defTabSz="457200" rtl="0" eaLnBrk="0" fontAlgn="base" hangingPunct="0">
      <a:spcBef>
        <a:spcPts val="300"/>
      </a:spcBef>
      <a:spcAft>
        <a:spcPct val="0"/>
      </a:spcAft>
      <a:buSzPct val="100000"/>
      <a:buFont typeface="Times New Roman" panose="02020603050405020304" pitchFamily="18" charset="0"/>
      <a:defRPr sz="10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Slide Image Placeholder 3">
            <a:extLst>
              <a:ext uri="{FF2B5EF4-FFF2-40B4-BE49-F238E27FC236}">
                <a16:creationId xmlns:a16="http://schemas.microsoft.com/office/drawing/2014/main" id="{06F6BC97-84A6-4A1D-AAE7-A9FA7723C49E}"/>
              </a:ext>
            </a:extLst>
          </p:cNvPr>
          <p:cNvSpPr>
            <a:spLocks noGrp="1" noRot="1" noChangeAspect="1" noTextEdit="1"/>
          </p:cNvSpPr>
          <p:nvPr>
            <p:ph type="sldImg"/>
          </p:nvPr>
        </p:nvSpPr>
        <p:spPr>
          <a:ln/>
        </p:spPr>
      </p:sp>
      <p:sp>
        <p:nvSpPr>
          <p:cNvPr id="53251" name="Notes Placeholder 4">
            <a:extLst>
              <a:ext uri="{FF2B5EF4-FFF2-40B4-BE49-F238E27FC236}">
                <a16:creationId xmlns:a16="http://schemas.microsoft.com/office/drawing/2014/main" id="{6909015E-962F-404A-BC26-8899E00DCD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5">
            <a:extLst>
              <a:ext uri="{FF2B5EF4-FFF2-40B4-BE49-F238E27FC236}">
                <a16:creationId xmlns:a16="http://schemas.microsoft.com/office/drawing/2014/main" id="{415B80DB-C063-438C-98CD-38E2A620D356}"/>
              </a:ext>
            </a:extLst>
          </p:cNvPr>
          <p:cNvSpPr>
            <a:spLocks noGrp="1" noRot="1" noChangeAspect="1" noTextEdit="1"/>
          </p:cNvSpPr>
          <p:nvPr>
            <p:ph type="sldImg"/>
          </p:nvPr>
        </p:nvSpPr>
        <p:spPr>
          <a:ln/>
        </p:spPr>
      </p:sp>
      <p:sp>
        <p:nvSpPr>
          <p:cNvPr id="62467" name="Notes Placeholder 6">
            <a:extLst>
              <a:ext uri="{FF2B5EF4-FFF2-40B4-BE49-F238E27FC236}">
                <a16:creationId xmlns:a16="http://schemas.microsoft.com/office/drawing/2014/main" id="{CDE4D562-FD7E-4166-8B85-A4A6CD84F8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database buffer cache is the portion of the SGA that holds block images read from the data files or constructed dynamically to satisfy the read consistency model. All users who are concurrently connected to the instance share access to the database buffer cache.</a:t>
            </a:r>
          </a:p>
          <a:p>
            <a:pPr lvl="1"/>
            <a:r>
              <a:rPr lang="en-US" altLang="pt-BR"/>
              <a:t>The first time an Oracle Database user process requires a particular piece of data, it searches for the data in the database buffer cache. If the process finds the data already in the cache (a cache hit), it can read the data directly from memory. If the process cannot find the data in the cache (a cache miss), it must copy the data block from a data file on disk into a buffer in the cache before accessing the data. Accessing data through a cache hit is faster than accessing data through a cache miss.</a:t>
            </a:r>
          </a:p>
          <a:p>
            <a:pPr lvl="1"/>
            <a:r>
              <a:rPr lang="en-US" altLang="pt-BR"/>
              <a:t>The buffers in the cache are managed by a complex algorithm that uses a combination of least recently used (LRU) lists and touch count. The LRU helps to ensure that the most recently used blocks tend to stay in memory to minimize disk access.</a:t>
            </a:r>
          </a:p>
          <a:p>
            <a:pPr lvl="1"/>
            <a:r>
              <a:rPr lang="en-US" altLang="pt-BR">
                <a:solidFill>
                  <a:schemeClr val="tx1"/>
                </a:solidFill>
              </a:rPr>
              <a:t>The keep buffer pool and the recycle buffer pool are used for specialized buffer pool tuning. The keep buffer pool is designed to retain buffers in memory longer than the LRU would normally retain them. The recycle buffer pool is designed to flush buffers from memory faster than the LRU normally would.</a:t>
            </a:r>
          </a:p>
          <a:p>
            <a:pPr lvl="1"/>
            <a:r>
              <a:rPr lang="en-US" altLang="pt-BR"/>
              <a:t>Additional buffer caches can be configured to hold blocks of a size that is different from the default block size.</a:t>
            </a:r>
          </a:p>
        </p:txBody>
      </p:sp>
      <p:sp>
        <p:nvSpPr>
          <p:cNvPr id="62468" name="Footer Placeholder 4">
            <a:extLst>
              <a:ext uri="{FF2B5EF4-FFF2-40B4-BE49-F238E27FC236}">
                <a16:creationId xmlns:a16="http://schemas.microsoft.com/office/drawing/2014/main" id="{05E7FCB8-38F7-4FE8-B084-948EFC7C908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E5B77795-8C78-4320-9206-B2F3956CF4A3}" type="slidenum">
              <a:rPr lang="en-US" altLang="pt-BR" smtClean="0"/>
              <a:pPr eaLnBrk="1" hangingPunct="1"/>
              <a:t>10</a:t>
            </a:fld>
            <a:endParaRPr lang="en-US" alt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5">
            <a:extLst>
              <a:ext uri="{FF2B5EF4-FFF2-40B4-BE49-F238E27FC236}">
                <a16:creationId xmlns:a16="http://schemas.microsoft.com/office/drawing/2014/main" id="{507575CE-4490-418C-832A-5FD5E687E73C}"/>
              </a:ext>
            </a:extLst>
          </p:cNvPr>
          <p:cNvSpPr>
            <a:spLocks noGrp="1" noRot="1" noChangeAspect="1" noTextEdit="1"/>
          </p:cNvSpPr>
          <p:nvPr>
            <p:ph type="sldImg"/>
          </p:nvPr>
        </p:nvSpPr>
        <p:spPr>
          <a:ln/>
        </p:spPr>
      </p:sp>
      <p:sp>
        <p:nvSpPr>
          <p:cNvPr id="63491" name="Notes Placeholder 6">
            <a:extLst>
              <a:ext uri="{FF2B5EF4-FFF2-40B4-BE49-F238E27FC236}">
                <a16:creationId xmlns:a16="http://schemas.microsoft.com/office/drawing/2014/main" id="{CE732B2E-AB75-4943-9616-0662007350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redo log buffer is a circular buffer in the SGA that holds information about changes made to the database. This information is stored in redo entries. Redo entries contain the information necessary to reconstruct (or redo) changes that are made to the database by DML, DDL, or internal operations. Redo entries are used for database recovery if necessary.</a:t>
            </a:r>
          </a:p>
          <a:p>
            <a:pPr lvl="1"/>
            <a:r>
              <a:rPr lang="en-US" altLang="pt-BR"/>
              <a:t>As the server process makes changes to the buffer cache, redo entries are generated and written to the redo log buffer in the SGA. The redo entries take up continuous, sequential space in the buffer. The log writer background process writes the redo log buffer to the active redo log file (or group of files) on disk.</a:t>
            </a:r>
          </a:p>
        </p:txBody>
      </p:sp>
      <p:sp>
        <p:nvSpPr>
          <p:cNvPr id="63492" name="Footer Placeholder 4">
            <a:extLst>
              <a:ext uri="{FF2B5EF4-FFF2-40B4-BE49-F238E27FC236}">
                <a16:creationId xmlns:a16="http://schemas.microsoft.com/office/drawing/2014/main" id="{B7202064-BFBF-45B1-A4FF-AB96F052D8F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47B4637E-FF19-4A5D-A493-54EE6736E89C}" type="slidenum">
              <a:rPr lang="en-US" altLang="pt-BR" smtClean="0"/>
              <a:pPr eaLnBrk="1" hangingPunct="1"/>
              <a:t>11</a:t>
            </a:fld>
            <a:endParaRPr lang="en-US" alt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5">
            <a:extLst>
              <a:ext uri="{FF2B5EF4-FFF2-40B4-BE49-F238E27FC236}">
                <a16:creationId xmlns:a16="http://schemas.microsoft.com/office/drawing/2014/main" id="{AFCD6A4E-878F-47C8-8333-9F1D36C8D185}"/>
              </a:ext>
            </a:extLst>
          </p:cNvPr>
          <p:cNvSpPr>
            <a:spLocks noGrp="1" noRot="1" noChangeAspect="1" noTextEdit="1"/>
          </p:cNvSpPr>
          <p:nvPr>
            <p:ph type="sldImg"/>
          </p:nvPr>
        </p:nvSpPr>
        <p:spPr>
          <a:ln/>
        </p:spPr>
      </p:sp>
      <p:sp>
        <p:nvSpPr>
          <p:cNvPr id="64515" name="Notes Placeholder 6">
            <a:extLst>
              <a:ext uri="{FF2B5EF4-FFF2-40B4-BE49-F238E27FC236}">
                <a16:creationId xmlns:a16="http://schemas.microsoft.com/office/drawing/2014/main" id="{7A390E1E-F643-4BFD-8329-01F58E8A81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database administrator can configure an optional memory area called the </a:t>
            </a:r>
            <a:r>
              <a:rPr lang="en-US" altLang="pt-BR" i="1"/>
              <a:t>large pool</a:t>
            </a:r>
            <a:r>
              <a:rPr lang="en-US" altLang="pt-BR"/>
              <a:t> to provide large memory allocations for:</a:t>
            </a:r>
          </a:p>
          <a:p>
            <a:pPr lvl="2"/>
            <a:r>
              <a:rPr lang="en-US" altLang="pt-BR"/>
              <a:t>Session memory for the shared server and the Oracle XA interface (used where transactions interact with multiple databases)</a:t>
            </a:r>
          </a:p>
          <a:p>
            <a:pPr lvl="2"/>
            <a:r>
              <a:rPr lang="en-US" altLang="pt-BR"/>
              <a:t>I/O server processes</a:t>
            </a:r>
          </a:p>
          <a:p>
            <a:pPr lvl="2"/>
            <a:r>
              <a:rPr lang="en-US" altLang="pt-BR"/>
              <a:t>Oracle Database backup and restore operations</a:t>
            </a:r>
          </a:p>
          <a:p>
            <a:pPr lvl="2"/>
            <a:r>
              <a:rPr lang="en-US" altLang="pt-BR">
                <a:solidFill>
                  <a:schemeClr val="tx1"/>
                </a:solidFill>
              </a:rPr>
              <a:t>Parallel Query operations</a:t>
            </a:r>
          </a:p>
          <a:p>
            <a:pPr lvl="2"/>
            <a:r>
              <a:rPr lang="en-US" altLang="pt-BR">
                <a:solidFill>
                  <a:schemeClr val="tx1"/>
                </a:solidFill>
              </a:rPr>
              <a:t>Advanced Queuing memory table storage</a:t>
            </a:r>
          </a:p>
          <a:p>
            <a:pPr lvl="1"/>
            <a:r>
              <a:rPr lang="en-US" altLang="pt-BR"/>
              <a:t>By allocating session memory from the large pool for shared server, Oracle XA, or parallel query buffers, Oracle Database can use the shared pool primarily for caching shared SQL and avoid the performance overhead that is caused by shrinking the shared SQL cache.</a:t>
            </a:r>
          </a:p>
          <a:p>
            <a:pPr lvl="1"/>
            <a:r>
              <a:rPr lang="en-US" altLang="pt-BR"/>
              <a:t>In addition, the memory for Oracle Database backup and restore operations, for I/O server processes, and for parallel buffers is allocated in buffers of a few hundred kilobytes. The large pool is better able to satisfy such large memory requests than the shared pool.</a:t>
            </a:r>
          </a:p>
          <a:p>
            <a:pPr lvl="1"/>
            <a:r>
              <a:rPr lang="en-US" altLang="pt-BR"/>
              <a:t>The large pool is not managed by a least recently used (LRU) list.</a:t>
            </a:r>
          </a:p>
        </p:txBody>
      </p:sp>
      <p:sp>
        <p:nvSpPr>
          <p:cNvPr id="64516" name="Footer Placeholder 4">
            <a:extLst>
              <a:ext uri="{FF2B5EF4-FFF2-40B4-BE49-F238E27FC236}">
                <a16:creationId xmlns:a16="http://schemas.microsoft.com/office/drawing/2014/main" id="{27D520CF-5C37-4115-9A2F-7906CB886C4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0BCC6ED8-686D-44C5-9A7C-436849DA15B4}" type="slidenum">
              <a:rPr lang="en-US" altLang="pt-BR" smtClean="0"/>
              <a:pPr eaLnBrk="1" hangingPunct="1"/>
              <a:t>12</a:t>
            </a:fld>
            <a:endParaRPr lang="en-US" alt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5">
            <a:extLst>
              <a:ext uri="{FF2B5EF4-FFF2-40B4-BE49-F238E27FC236}">
                <a16:creationId xmlns:a16="http://schemas.microsoft.com/office/drawing/2014/main" id="{3E8605C0-5A94-4B74-A490-FA7C2E716042}"/>
              </a:ext>
            </a:extLst>
          </p:cNvPr>
          <p:cNvSpPr>
            <a:spLocks noGrp="1" noRot="1" noChangeAspect="1" noTextEdit="1"/>
          </p:cNvSpPr>
          <p:nvPr>
            <p:ph type="sldImg"/>
          </p:nvPr>
        </p:nvSpPr>
        <p:spPr>
          <a:ln/>
        </p:spPr>
      </p:sp>
      <p:sp>
        <p:nvSpPr>
          <p:cNvPr id="65539" name="Notes Placeholder 6">
            <a:extLst>
              <a:ext uri="{FF2B5EF4-FFF2-40B4-BE49-F238E27FC236}">
                <a16:creationId xmlns:a16="http://schemas.microsoft.com/office/drawing/2014/main" id="{EB3AAD76-3E48-4094-94C4-1F257321FE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Java pool memory is used to store all session-specific Java code and data in the Java Virtual Machine (JVM). Java pool memory is used in different ways, depending on the mode in which Oracle Database is running.</a:t>
            </a:r>
          </a:p>
        </p:txBody>
      </p:sp>
      <p:sp>
        <p:nvSpPr>
          <p:cNvPr id="65540" name="Footer Placeholder 4">
            <a:extLst>
              <a:ext uri="{FF2B5EF4-FFF2-40B4-BE49-F238E27FC236}">
                <a16:creationId xmlns:a16="http://schemas.microsoft.com/office/drawing/2014/main" id="{3C08601A-44F4-4F7F-929B-C73D04970C5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122C3291-B000-4CA3-81D0-D321377A9D7E}" type="slidenum">
              <a:rPr lang="en-US" altLang="pt-BR" smtClean="0"/>
              <a:pPr eaLnBrk="1" hangingPunct="1"/>
              <a:t>13</a:t>
            </a:fld>
            <a:endParaRPr lang="en-US" alt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5">
            <a:extLst>
              <a:ext uri="{FF2B5EF4-FFF2-40B4-BE49-F238E27FC236}">
                <a16:creationId xmlns:a16="http://schemas.microsoft.com/office/drawing/2014/main" id="{5A6802D0-D422-4D45-9A70-0BB98552D744}"/>
              </a:ext>
            </a:extLst>
          </p:cNvPr>
          <p:cNvSpPr>
            <a:spLocks noGrp="1" noRot="1" noChangeAspect="1" noTextEdit="1"/>
          </p:cNvSpPr>
          <p:nvPr>
            <p:ph type="sldImg"/>
          </p:nvPr>
        </p:nvSpPr>
        <p:spPr>
          <a:ln/>
        </p:spPr>
      </p:sp>
      <p:sp>
        <p:nvSpPr>
          <p:cNvPr id="66563" name="Notes Placeholder 6">
            <a:extLst>
              <a:ext uri="{FF2B5EF4-FFF2-40B4-BE49-F238E27FC236}">
                <a16:creationId xmlns:a16="http://schemas.microsoft.com/office/drawing/2014/main" id="{7D5B33AB-759C-4941-852F-9F809D3E9A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Streams pool is used exclusively by Oracle Streams. The Streams pool stores buffered queue messages, and it provides memory for Oracle Streams capture processes and apply processes.</a:t>
            </a:r>
          </a:p>
          <a:p>
            <a:pPr lvl="1"/>
            <a:r>
              <a:rPr lang="en-US" altLang="pt-BR"/>
              <a:t>Unless you specifically configure it, the size of the Streams pool starts at zero. The pool size grows dynamically as needed when Oracle Streams is used.</a:t>
            </a:r>
          </a:p>
        </p:txBody>
      </p:sp>
      <p:sp>
        <p:nvSpPr>
          <p:cNvPr id="66564" name="Footer Placeholder 4">
            <a:extLst>
              <a:ext uri="{FF2B5EF4-FFF2-40B4-BE49-F238E27FC236}">
                <a16:creationId xmlns:a16="http://schemas.microsoft.com/office/drawing/2014/main" id="{B757DFE2-FBB6-4AB1-A6C6-787B3D9468F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8BE66494-BD4D-46B8-A44E-F4A5C7B601EC}" type="slidenum">
              <a:rPr lang="en-US" altLang="pt-BR" smtClean="0"/>
              <a:pPr eaLnBrk="1" hangingPunct="1"/>
              <a:t>14</a:t>
            </a:fld>
            <a:endParaRPr lang="en-US" alt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6">
            <a:extLst>
              <a:ext uri="{FF2B5EF4-FFF2-40B4-BE49-F238E27FC236}">
                <a16:creationId xmlns:a16="http://schemas.microsoft.com/office/drawing/2014/main" id="{5FC3DCE6-B321-4D8B-B939-E4B2BFD0A5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Program Global Area (PGA) is a private memory region containing data and control information for a server process. Each server process has a distinct PGA. Access to it is exclusive to that server process and it is read only by Oracle code acting on behalf of it. It is not available for developer’s code.</a:t>
            </a:r>
          </a:p>
          <a:p>
            <a:pPr lvl="1"/>
            <a:r>
              <a:rPr lang="en-US" altLang="pt-BR"/>
              <a:t>Every PGA contains stack space. In a dedicated server environment, each user connecting to the database instance has a separate server process. For this type of connection, the PGA contains a subdivision of memory known as the user global area (UGA). The UGA is composed of the following:</a:t>
            </a:r>
          </a:p>
          <a:p>
            <a:pPr lvl="2"/>
            <a:r>
              <a:rPr lang="en-US" altLang="pt-BR"/>
              <a:t>Cursor area for storing runtime information on cursors</a:t>
            </a:r>
          </a:p>
          <a:p>
            <a:pPr lvl="2"/>
            <a:r>
              <a:rPr lang="en-US" altLang="pt-BR"/>
              <a:t>User session data storage area for control information about a session</a:t>
            </a:r>
          </a:p>
          <a:p>
            <a:pPr lvl="2"/>
            <a:r>
              <a:rPr lang="en-US" altLang="pt-BR"/>
              <a:t>SQL working areas for processing SQL statements consisting of:</a:t>
            </a:r>
          </a:p>
          <a:p>
            <a:pPr lvl="3"/>
            <a:r>
              <a:rPr lang="en-US" altLang="pt-BR"/>
              <a:t>A sort area for functions that order data such as </a:t>
            </a:r>
            <a:r>
              <a:rPr lang="en-US" altLang="pt-BR">
                <a:latin typeface="Courier New" panose="02070309020205020404" pitchFamily="49" charset="0"/>
                <a:cs typeface="Courier New" panose="02070309020205020404" pitchFamily="49" charset="0"/>
              </a:rPr>
              <a:t>ORDER</a:t>
            </a:r>
            <a:r>
              <a:rPr lang="en-US" altLang="pt-BR"/>
              <a:t> </a:t>
            </a:r>
            <a:r>
              <a:rPr lang="en-US" altLang="pt-BR">
                <a:latin typeface="Courier New" panose="02070309020205020404" pitchFamily="49" charset="0"/>
                <a:cs typeface="Courier New" panose="02070309020205020404" pitchFamily="49" charset="0"/>
              </a:rPr>
              <a:t>BY</a:t>
            </a:r>
            <a:r>
              <a:rPr lang="en-US" altLang="pt-BR"/>
              <a:t> and </a:t>
            </a:r>
            <a:r>
              <a:rPr lang="en-US" altLang="pt-BR">
                <a:latin typeface="Courier New" panose="02070309020205020404" pitchFamily="49" charset="0"/>
                <a:cs typeface="Courier New" panose="02070309020205020404" pitchFamily="49" charset="0"/>
              </a:rPr>
              <a:t>GROUP</a:t>
            </a:r>
            <a:r>
              <a:rPr lang="en-US" altLang="pt-BR"/>
              <a:t> </a:t>
            </a:r>
            <a:r>
              <a:rPr lang="en-US" altLang="pt-BR">
                <a:latin typeface="Courier New" panose="02070309020205020404" pitchFamily="49" charset="0"/>
                <a:cs typeface="Courier New" panose="02070309020205020404" pitchFamily="49" charset="0"/>
              </a:rPr>
              <a:t>BY</a:t>
            </a:r>
          </a:p>
          <a:p>
            <a:pPr lvl="3"/>
            <a:r>
              <a:rPr lang="en-US" altLang="pt-BR"/>
              <a:t>A hash area for performing hash joins of tables</a:t>
            </a:r>
          </a:p>
          <a:p>
            <a:pPr lvl="3"/>
            <a:r>
              <a:rPr lang="en-US" altLang="pt-BR"/>
              <a:t>A create bitmap area used in bitmap index creation common to data warehouses</a:t>
            </a:r>
          </a:p>
          <a:p>
            <a:pPr lvl="3"/>
            <a:r>
              <a:rPr lang="en-US" altLang="pt-BR"/>
              <a:t>A bitmap merge area used for resolving bitmap index plan execution</a:t>
            </a:r>
          </a:p>
          <a:p>
            <a:pPr lvl="1"/>
            <a:r>
              <a:rPr lang="en-US" altLang="pt-BR"/>
              <a:t>In a shared server environment, multiple client users share the server process. In this model, the UGA is moved into the SGA (shared pool or large pool if configured) leaving the PGA with only stack space.</a:t>
            </a:r>
          </a:p>
        </p:txBody>
      </p:sp>
      <p:sp>
        <p:nvSpPr>
          <p:cNvPr id="67587" name="Slide Image Placeholder 7">
            <a:extLst>
              <a:ext uri="{FF2B5EF4-FFF2-40B4-BE49-F238E27FC236}">
                <a16:creationId xmlns:a16="http://schemas.microsoft.com/office/drawing/2014/main" id="{B8443C50-7418-4140-8F74-A20C306117EB}"/>
              </a:ext>
            </a:extLst>
          </p:cNvPr>
          <p:cNvSpPr>
            <a:spLocks noGrp="1" noRot="1" noChangeAspect="1" noTextEdit="1"/>
          </p:cNvSpPr>
          <p:nvPr>
            <p:ph type="sldImg"/>
          </p:nvPr>
        </p:nvSpPr>
        <p:spPr>
          <a:ln/>
        </p:spPr>
      </p:sp>
      <p:sp>
        <p:nvSpPr>
          <p:cNvPr id="67588" name="Footer Placeholder 4">
            <a:extLst>
              <a:ext uri="{FF2B5EF4-FFF2-40B4-BE49-F238E27FC236}">
                <a16:creationId xmlns:a16="http://schemas.microsoft.com/office/drawing/2014/main" id="{EBF00FEB-8B6A-4BC4-A229-275323FDE1B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FA3B51A7-E805-4A50-B99F-00EFC749ADAB}" type="slidenum">
              <a:rPr lang="en-US" altLang="pt-BR" smtClean="0"/>
              <a:pPr eaLnBrk="1" hangingPunct="1"/>
              <a:t>15</a:t>
            </a:fld>
            <a:endParaRPr lang="en-US" alt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7">
            <a:extLst>
              <a:ext uri="{FF2B5EF4-FFF2-40B4-BE49-F238E27FC236}">
                <a16:creationId xmlns:a16="http://schemas.microsoft.com/office/drawing/2014/main" id="{9E21748E-C9B1-4A36-8B0A-F0598BCC56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Answer: b</a:t>
            </a:r>
          </a:p>
        </p:txBody>
      </p:sp>
      <p:sp>
        <p:nvSpPr>
          <p:cNvPr id="68611" name="Slide Image Placeholder 6">
            <a:extLst>
              <a:ext uri="{FF2B5EF4-FFF2-40B4-BE49-F238E27FC236}">
                <a16:creationId xmlns:a16="http://schemas.microsoft.com/office/drawing/2014/main" id="{EB989E8B-5D14-4242-9B2C-CD6D4D300DDF}"/>
              </a:ext>
            </a:extLst>
          </p:cNvPr>
          <p:cNvSpPr>
            <a:spLocks noGrp="1" noRot="1" noChangeAspect="1" noTextEdit="1"/>
          </p:cNvSpPr>
          <p:nvPr>
            <p:ph type="sldImg"/>
          </p:nvPr>
        </p:nvSpPr>
        <p:spPr>
          <a:ln/>
        </p:spPr>
      </p:sp>
      <p:sp>
        <p:nvSpPr>
          <p:cNvPr id="68612" name="Footer Placeholder 4">
            <a:extLst>
              <a:ext uri="{FF2B5EF4-FFF2-40B4-BE49-F238E27FC236}">
                <a16:creationId xmlns:a16="http://schemas.microsoft.com/office/drawing/2014/main" id="{3E98DE32-EE7B-4710-B744-C5A913F382C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DC7B8F84-A5FD-4A54-9DCF-1B5F1034B0D3}" type="slidenum">
              <a:rPr lang="en-US" altLang="pt-BR" smtClean="0"/>
              <a:pPr eaLnBrk="1" hangingPunct="1"/>
              <a:t>16</a:t>
            </a:fld>
            <a:endParaRPr lang="en-US" alt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7">
            <a:extLst>
              <a:ext uri="{FF2B5EF4-FFF2-40B4-BE49-F238E27FC236}">
                <a16:creationId xmlns:a16="http://schemas.microsoft.com/office/drawing/2014/main" id="{685F4E2D-38D3-4E6B-853D-AB4E417BA1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Answer: c</a:t>
            </a:r>
          </a:p>
        </p:txBody>
      </p:sp>
      <p:sp>
        <p:nvSpPr>
          <p:cNvPr id="69635" name="Slide Image Placeholder 6">
            <a:extLst>
              <a:ext uri="{FF2B5EF4-FFF2-40B4-BE49-F238E27FC236}">
                <a16:creationId xmlns:a16="http://schemas.microsoft.com/office/drawing/2014/main" id="{150BEF78-AF90-474D-BF99-51120CE0693E}"/>
              </a:ext>
            </a:extLst>
          </p:cNvPr>
          <p:cNvSpPr>
            <a:spLocks noGrp="1" noRot="1" noChangeAspect="1" noTextEdit="1"/>
          </p:cNvSpPr>
          <p:nvPr>
            <p:ph type="sldImg"/>
          </p:nvPr>
        </p:nvSpPr>
        <p:spPr>
          <a:ln/>
        </p:spPr>
      </p:sp>
      <p:sp>
        <p:nvSpPr>
          <p:cNvPr id="69636" name="Footer Placeholder 4">
            <a:extLst>
              <a:ext uri="{FF2B5EF4-FFF2-40B4-BE49-F238E27FC236}">
                <a16:creationId xmlns:a16="http://schemas.microsoft.com/office/drawing/2014/main" id="{4FB5E3A9-B3FD-41BE-9F35-4AC72933FFD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94BD6B6A-624A-4A4A-91BF-9A828F1E5A40}" type="slidenum">
              <a:rPr lang="en-US" altLang="pt-BR" smtClean="0"/>
              <a:pPr eaLnBrk="1" hangingPunct="1"/>
              <a:t>17</a:t>
            </a:fld>
            <a:endParaRPr lang="en-US" alt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a:extLst>
              <a:ext uri="{FF2B5EF4-FFF2-40B4-BE49-F238E27FC236}">
                <a16:creationId xmlns:a16="http://schemas.microsoft.com/office/drawing/2014/main" id="{724C1917-899E-4272-B338-045DF81EE7D3}"/>
              </a:ext>
            </a:extLst>
          </p:cNvPr>
          <p:cNvSpPr>
            <a:spLocks noChangeArrowheads="1" noTextEdit="1"/>
          </p:cNvSpPr>
          <p:nvPr>
            <p:ph type="sldImg"/>
          </p:nvPr>
        </p:nvSpPr>
        <p:spPr>
          <a:ln/>
        </p:spPr>
      </p:sp>
      <p:sp>
        <p:nvSpPr>
          <p:cNvPr id="70659" name="Rectangle 5">
            <a:extLst>
              <a:ext uri="{FF2B5EF4-FFF2-40B4-BE49-F238E27FC236}">
                <a16:creationId xmlns:a16="http://schemas.microsoft.com/office/drawing/2014/main" id="{8BD50037-5C3D-4E1F-A0BB-8109DA13CD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processes in an Oracle Database system can be divided into three major groups:</a:t>
            </a:r>
          </a:p>
          <a:p>
            <a:pPr lvl="2"/>
            <a:r>
              <a:rPr lang="en-US" altLang="pt-BR"/>
              <a:t>User processes that run the application or Oracle tool code</a:t>
            </a:r>
          </a:p>
          <a:p>
            <a:pPr lvl="2"/>
            <a:r>
              <a:rPr lang="en-US" altLang="pt-BR"/>
              <a:t>Oracle Database processes that run the Oracle Database server code (including server processes and background processes)</a:t>
            </a:r>
          </a:p>
          <a:p>
            <a:pPr lvl="2"/>
            <a:r>
              <a:rPr lang="en-US" altLang="pt-BR"/>
              <a:t>Oracle daemons and application processes not specific to a single database</a:t>
            </a:r>
          </a:p>
          <a:p>
            <a:pPr lvl="1"/>
            <a:r>
              <a:rPr lang="en-US" altLang="pt-BR"/>
              <a:t>When a user runs an application program or an Oracle tool such as SQL*Plus, the term </a:t>
            </a:r>
            <a:r>
              <a:rPr lang="en-US" altLang="pt-BR" i="1"/>
              <a:t>user process</a:t>
            </a:r>
            <a:r>
              <a:rPr lang="en-US" altLang="pt-BR"/>
              <a:t> is used to refer to the user’s application. The user process may or may not be on the database server machine. Oracle Database also creates a </a:t>
            </a:r>
            <a:r>
              <a:rPr lang="en-US" altLang="pt-BR" i="1"/>
              <a:t>server process</a:t>
            </a:r>
            <a:r>
              <a:rPr lang="en-US" altLang="pt-BR"/>
              <a:t> to execute the commands issued by the user process. In addition, the Oracle server also has a set of </a:t>
            </a:r>
            <a:r>
              <a:rPr lang="en-US" altLang="pt-BR" i="1"/>
              <a:t>background processes</a:t>
            </a:r>
            <a:r>
              <a:rPr lang="en-US" altLang="pt-BR"/>
              <a:t> for an instance that interact with each other and with the operating system to manage the memory structures, asynchronously perform I/O to write data to disk, and perform other required tasks. The process structure varies for different Oracle Database configurations, depending on the operating system and the choice of Oracle Database options. The code for connected users can be configured as a dedicated server or a shared server.</a:t>
            </a:r>
          </a:p>
        </p:txBody>
      </p:sp>
      <p:sp>
        <p:nvSpPr>
          <p:cNvPr id="70660" name="Footer Placeholder 4">
            <a:extLst>
              <a:ext uri="{FF2B5EF4-FFF2-40B4-BE49-F238E27FC236}">
                <a16:creationId xmlns:a16="http://schemas.microsoft.com/office/drawing/2014/main" id="{F94E6E88-C67D-4F40-9701-E657A9EB0DD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E670FC15-58F9-4F86-AECD-B2C167452FDA}" type="slidenum">
              <a:rPr lang="en-US" altLang="pt-BR" smtClean="0"/>
              <a:pPr eaLnBrk="1" hangingPunct="1"/>
              <a:t>18</a:t>
            </a:fld>
            <a:endParaRPr lang="en-US" alt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2">
            <a:extLst>
              <a:ext uri="{FF2B5EF4-FFF2-40B4-BE49-F238E27FC236}">
                <a16:creationId xmlns:a16="http://schemas.microsoft.com/office/drawing/2014/main" id="{2B7A1B5C-6D40-4A25-A988-CB4E99EBE49A}"/>
              </a:ext>
            </a:extLst>
          </p:cNvPr>
          <p:cNvSpPr>
            <a:spLocks noGrp="1"/>
          </p:cNvSpPr>
          <p:nvPr>
            <p:ph type="body" idx="1"/>
          </p:nvPr>
        </p:nvSpPr>
        <p:spPr>
          <a:xfrm>
            <a:off x="547688" y="449263"/>
            <a:ext cx="5942012" cy="8027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pt-BR" b="1"/>
              <a:t>Dedicated server:</a:t>
            </a:r>
            <a:r>
              <a:rPr lang="en-US" altLang="pt-BR"/>
              <a:t> For each session, the database application is run by a user process that is served by a dedicated server process that executes Oracle database server code.</a:t>
            </a:r>
          </a:p>
          <a:p>
            <a:pPr lvl="2"/>
            <a:r>
              <a:rPr lang="en-US" altLang="pt-BR" b="1"/>
              <a:t>Shared server:</a:t>
            </a:r>
            <a:r>
              <a:rPr lang="en-US" altLang="pt-BR"/>
              <a:t> Eliminates the need for a dedicated server process for each connection. A dispatcher directs multiple incoming network session requests to a pool of shared server processes. A shared server process serves any client request.</a:t>
            </a:r>
          </a:p>
        </p:txBody>
      </p:sp>
      <p:sp>
        <p:nvSpPr>
          <p:cNvPr id="71683" name="Footer Placeholder 3">
            <a:extLst>
              <a:ext uri="{FF2B5EF4-FFF2-40B4-BE49-F238E27FC236}">
                <a16:creationId xmlns:a16="http://schemas.microsoft.com/office/drawing/2014/main" id="{8F0EE8A4-7697-40E1-A833-9CD7FEE8827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4E4F6596-7048-4BC0-81FF-8555146B4EA1}" type="slidenum">
              <a:rPr lang="en-US" altLang="pt-BR" smtClean="0"/>
              <a:pPr eaLnBrk="1" hangingPunct="1"/>
              <a:t>19</a:t>
            </a:fld>
            <a:endParaRPr lang="en-US"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a:extLst>
              <a:ext uri="{FF2B5EF4-FFF2-40B4-BE49-F238E27FC236}">
                <a16:creationId xmlns:a16="http://schemas.microsoft.com/office/drawing/2014/main" id="{5193940C-90BC-44DC-A2DD-3F2A9EE12A87}"/>
              </a:ext>
            </a:extLst>
          </p:cNvPr>
          <p:cNvSpPr>
            <a:spLocks noChangeArrowheads="1" noTextEdit="1"/>
          </p:cNvSpPr>
          <p:nvPr>
            <p:ph type="sldImg"/>
          </p:nvPr>
        </p:nvSpPr>
        <p:spPr>
          <a:ln/>
        </p:spPr>
      </p:sp>
      <p:sp>
        <p:nvSpPr>
          <p:cNvPr id="54275" name="Rectangle 5">
            <a:extLst>
              <a:ext uri="{FF2B5EF4-FFF2-40B4-BE49-F238E27FC236}">
                <a16:creationId xmlns:a16="http://schemas.microsoft.com/office/drawing/2014/main" id="{460F7CF8-8F2C-4880-A888-002CC793FD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This lesson provides a detailed overview of the Oracle Database architecture. You learn about physical and logical structures and about various components. </a:t>
            </a:r>
          </a:p>
        </p:txBody>
      </p:sp>
      <p:sp>
        <p:nvSpPr>
          <p:cNvPr id="54276" name="Footer Placeholder 4">
            <a:extLst>
              <a:ext uri="{FF2B5EF4-FFF2-40B4-BE49-F238E27FC236}">
                <a16:creationId xmlns:a16="http://schemas.microsoft.com/office/drawing/2014/main" id="{7F9809AA-EF07-4452-9CA4-695957B42A7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17244036-FA0E-4B8D-A1D8-B24AE3928792}" type="slidenum">
              <a:rPr lang="en-US" altLang="pt-BR" smtClean="0"/>
              <a:pPr eaLnBrk="1" hangingPunct="1"/>
              <a:t>2</a:t>
            </a:fld>
            <a:endParaRPr lang="en-US" alt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5">
            <a:extLst>
              <a:ext uri="{FF2B5EF4-FFF2-40B4-BE49-F238E27FC236}">
                <a16:creationId xmlns:a16="http://schemas.microsoft.com/office/drawing/2014/main" id="{0CC2C1E7-0A54-4B61-BABB-442F6FE4C165}"/>
              </a:ext>
            </a:extLst>
          </p:cNvPr>
          <p:cNvSpPr>
            <a:spLocks noGrp="1" noRot="1" noChangeAspect="1" noTextEdit="1"/>
          </p:cNvSpPr>
          <p:nvPr>
            <p:ph type="sldImg"/>
          </p:nvPr>
        </p:nvSpPr>
        <p:spPr>
          <a:ln/>
        </p:spPr>
      </p:sp>
      <p:sp>
        <p:nvSpPr>
          <p:cNvPr id="72707" name="Notes Placeholder 6">
            <a:extLst>
              <a:ext uri="{FF2B5EF4-FFF2-40B4-BE49-F238E27FC236}">
                <a16:creationId xmlns:a16="http://schemas.microsoft.com/office/drawing/2014/main" id="{521FAEE8-A6D5-4F01-BD22-E15BD6607B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b="1"/>
              <a:t>Server Processes</a:t>
            </a:r>
          </a:p>
          <a:p>
            <a:pPr lvl="1"/>
            <a:r>
              <a:rPr lang="en-US" altLang="pt-BR"/>
              <a:t>Oracle Database creates server processes to handle the requests of user processes connected to the instance. The user process represents the application or tool that connects to the Oracle database. It may be on the same machine as the Oracle database, or it may exist on a remote client and use a network to reach the Oracle database. The user process first communicates with a listener process that creates a server process in a dedicated environment.</a:t>
            </a:r>
          </a:p>
          <a:p>
            <a:pPr lvl="1"/>
            <a:r>
              <a:rPr lang="en-US" altLang="pt-BR"/>
              <a:t>Server processes created on behalf of each user’s application can perform one or more of the following:</a:t>
            </a:r>
          </a:p>
          <a:p>
            <a:pPr lvl="2"/>
            <a:r>
              <a:rPr lang="en-US" altLang="pt-BR"/>
              <a:t>Parse and run SQL statements issued through the application.</a:t>
            </a:r>
          </a:p>
          <a:p>
            <a:pPr lvl="2"/>
            <a:r>
              <a:rPr lang="en-US" altLang="pt-BR"/>
              <a:t>Read necessary data blocks from data files on disk into the shared database buffers of the SGA (if the blocks are not already present in the SGA).</a:t>
            </a:r>
          </a:p>
          <a:p>
            <a:pPr lvl="2"/>
            <a:r>
              <a:rPr lang="en-US" altLang="pt-BR"/>
              <a:t>Return results in such a way that the application can process the information.</a:t>
            </a:r>
          </a:p>
          <a:p>
            <a:pPr lvl="1"/>
            <a:r>
              <a:rPr lang="en-US" altLang="pt-BR" b="1"/>
              <a:t>Background Processes</a:t>
            </a:r>
          </a:p>
          <a:p>
            <a:pPr lvl="1"/>
            <a:r>
              <a:rPr lang="en-US" altLang="pt-BR"/>
              <a:t>To maximize performance and accommodate many users, a multiprocess Oracle Database system uses some additional Oracle Database processes called </a:t>
            </a:r>
            <a:r>
              <a:rPr lang="en-US" altLang="pt-BR" i="1"/>
              <a:t>background processes</a:t>
            </a:r>
            <a:r>
              <a:rPr lang="en-US" altLang="pt-BR"/>
              <a:t>. An Oracle Database instance can have many background processes.</a:t>
            </a:r>
          </a:p>
        </p:txBody>
      </p:sp>
      <p:sp>
        <p:nvSpPr>
          <p:cNvPr id="72708" name="Footer Placeholder 4">
            <a:extLst>
              <a:ext uri="{FF2B5EF4-FFF2-40B4-BE49-F238E27FC236}">
                <a16:creationId xmlns:a16="http://schemas.microsoft.com/office/drawing/2014/main" id="{47D5192F-1AC8-42EE-B568-6645594D6F4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5ACCD38C-7CF7-474C-92CE-B60134E4F7EA}" type="slidenum">
              <a:rPr lang="en-US" altLang="pt-BR" smtClean="0"/>
              <a:pPr eaLnBrk="1" hangingPunct="1"/>
              <a:t>20</a:t>
            </a:fld>
            <a:endParaRPr lang="en-US" alt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77D1AA86-C184-4939-A6F5-850FD2FEB570}"/>
              </a:ext>
            </a:extLst>
          </p:cNvPr>
          <p:cNvSpPr>
            <a:spLocks noGrp="1" noChangeArrowheads="1"/>
          </p:cNvSpPr>
          <p:nvPr>
            <p:ph type="body" idx="1"/>
          </p:nvPr>
        </p:nvSpPr>
        <p:spPr>
          <a:xfrm>
            <a:off x="549275" y="447675"/>
            <a:ext cx="6076950" cy="8421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background processes </a:t>
            </a:r>
            <a:r>
              <a:rPr lang="en-US" altLang="pt-BR">
                <a:cs typeface="Arial" panose="020B0604020202020204" pitchFamily="34" charset="0"/>
              </a:rPr>
              <a:t>commonly seen in non-RAC, non-ASM environments </a:t>
            </a:r>
            <a:r>
              <a:rPr lang="en-US" altLang="pt-BR"/>
              <a:t>can include the following:</a:t>
            </a:r>
          </a:p>
          <a:p>
            <a:pPr lvl="2"/>
            <a:r>
              <a:rPr lang="en-US" altLang="pt-BR"/>
              <a:t>Database Writer process (DBW</a:t>
            </a:r>
            <a:r>
              <a:rPr lang="en-US" altLang="pt-BR" i="1"/>
              <a:t>n</a:t>
            </a:r>
            <a:r>
              <a:rPr lang="en-US" altLang="pt-BR"/>
              <a:t>)</a:t>
            </a:r>
          </a:p>
          <a:p>
            <a:pPr lvl="2"/>
            <a:r>
              <a:rPr lang="en-US" altLang="pt-BR"/>
              <a:t>Log Writer process (LGWR)</a:t>
            </a:r>
          </a:p>
          <a:p>
            <a:pPr lvl="2"/>
            <a:r>
              <a:rPr lang="en-US" altLang="pt-BR"/>
              <a:t>Checkpoint process (CKPT)</a:t>
            </a:r>
          </a:p>
          <a:p>
            <a:pPr lvl="2"/>
            <a:r>
              <a:rPr lang="en-US" altLang="pt-BR"/>
              <a:t>System monitor process (SMON)</a:t>
            </a:r>
          </a:p>
          <a:p>
            <a:pPr lvl="2"/>
            <a:r>
              <a:rPr lang="en-US" altLang="pt-BR"/>
              <a:t>Process monitor process (PMON)</a:t>
            </a:r>
          </a:p>
          <a:p>
            <a:pPr lvl="2"/>
            <a:r>
              <a:rPr lang="en-US" altLang="pt-BR"/>
              <a:t>Recoverer process (RECO)</a:t>
            </a:r>
          </a:p>
          <a:p>
            <a:pPr lvl="2"/>
            <a:r>
              <a:rPr lang="en-US" altLang="pt-BR"/>
              <a:t>Listener registration process (LREG)</a:t>
            </a:r>
          </a:p>
          <a:p>
            <a:pPr lvl="2"/>
            <a:r>
              <a:rPr lang="en-US" altLang="pt-BR"/>
              <a:t>Manageability monitor process (MMON)</a:t>
            </a:r>
          </a:p>
          <a:p>
            <a:pPr lvl="2"/>
            <a:r>
              <a:rPr lang="en-US" altLang="pt-BR"/>
              <a:t>Manageability monitor lite process (MMNL)</a:t>
            </a:r>
          </a:p>
          <a:p>
            <a:pPr lvl="2"/>
            <a:r>
              <a:rPr lang="en-US" altLang="pt-BR"/>
              <a:t>Job queue coordinator (CJQ0)</a:t>
            </a:r>
          </a:p>
          <a:p>
            <a:pPr lvl="2"/>
            <a:r>
              <a:rPr lang="en-US" altLang="pt-BR"/>
              <a:t>Job slave processes (J</a:t>
            </a:r>
            <a:r>
              <a:rPr lang="en-US" altLang="pt-BR" i="1"/>
              <a:t>nnn</a:t>
            </a:r>
            <a:r>
              <a:rPr lang="en-US" altLang="pt-BR"/>
              <a:t>)</a:t>
            </a:r>
          </a:p>
          <a:p>
            <a:pPr lvl="2"/>
            <a:r>
              <a:rPr lang="en-US" altLang="pt-BR"/>
              <a:t>Archiver processes (ARC</a:t>
            </a:r>
            <a:r>
              <a:rPr lang="en-US" altLang="pt-BR" i="1"/>
              <a:t>n</a:t>
            </a:r>
            <a:r>
              <a:rPr lang="en-US" altLang="pt-BR"/>
              <a:t>)</a:t>
            </a:r>
          </a:p>
          <a:p>
            <a:pPr lvl="2"/>
            <a:r>
              <a:rPr lang="en-US" altLang="pt-BR"/>
              <a:t>Queue monitor processes (QMN</a:t>
            </a:r>
            <a:r>
              <a:rPr lang="en-US" altLang="pt-BR" i="1"/>
              <a:t>n</a:t>
            </a:r>
            <a:r>
              <a:rPr lang="en-US" altLang="pt-BR"/>
              <a:t>)</a:t>
            </a:r>
          </a:p>
          <a:p>
            <a:pPr lvl="1"/>
            <a:r>
              <a:rPr lang="en-US" altLang="pt-BR"/>
              <a:t>Other background processes may be found in more advanced configurations such as RAC. See the </a:t>
            </a:r>
            <a:r>
              <a:rPr lang="en-US" altLang="pt-BR">
                <a:latin typeface="Courier New" panose="02070309020205020404" pitchFamily="49" charset="0"/>
              </a:rPr>
              <a:t>V$BGPROCESS</a:t>
            </a:r>
            <a:r>
              <a:rPr lang="en-US" altLang="pt-BR"/>
              <a:t> view for more information on the background processes.</a:t>
            </a:r>
          </a:p>
          <a:p>
            <a:pPr lvl="1"/>
            <a:r>
              <a:rPr lang="en-US" altLang="pt-BR"/>
              <a:t>Some background processes are created automatically when an instance is started, whereas others are started as required.</a:t>
            </a:r>
          </a:p>
          <a:p>
            <a:pPr lvl="1"/>
            <a:r>
              <a:rPr lang="en-US" altLang="pt-BR"/>
              <a:t>Other process structures are not specific to a single database, but rather can be shared among many databases on the same server. The Grid Infrastructure and networking processes fall into this category.</a:t>
            </a:r>
          </a:p>
          <a:p>
            <a:pPr lvl="1"/>
            <a:r>
              <a:rPr lang="en-US" altLang="pt-BR"/>
              <a:t>Oracle Grid Infrastructure processes on Linux and UNIX systems include the following:</a:t>
            </a:r>
          </a:p>
          <a:p>
            <a:pPr lvl="2"/>
            <a:r>
              <a:rPr lang="en-US" altLang="pt-BR">
                <a:latin typeface="Courier New" panose="02070309020205020404" pitchFamily="49" charset="0"/>
              </a:rPr>
              <a:t>ohasd</a:t>
            </a:r>
            <a:r>
              <a:rPr lang="en-US" altLang="pt-BR"/>
              <a:t> (Oracle High Availability Service daemon): Is responsible for starting Oracle Clusterware processes</a:t>
            </a:r>
          </a:p>
          <a:p>
            <a:pPr lvl="2"/>
            <a:r>
              <a:rPr lang="en-US" altLang="pt-BR">
                <a:latin typeface="Courier New" panose="02070309020205020404" pitchFamily="49" charset="0"/>
              </a:rPr>
              <a:t>ocssd</a:t>
            </a:r>
            <a:r>
              <a:rPr lang="en-US" altLang="pt-BR"/>
              <a:t>: Cluster Synchronization Service daemon</a:t>
            </a:r>
          </a:p>
          <a:p>
            <a:pPr lvl="2"/>
            <a:r>
              <a:rPr lang="en-US" altLang="pt-BR">
                <a:latin typeface="Courier New" panose="02070309020205020404" pitchFamily="49" charset="0"/>
              </a:rPr>
              <a:t>diskmon</a:t>
            </a:r>
            <a:r>
              <a:rPr lang="en-US" altLang="pt-BR"/>
              <a:t> (Disk Monitor daemon): Is responsible for input and output fencing for Oracle Exadata Storage</a:t>
            </a:r>
          </a:p>
          <a:p>
            <a:pPr lvl="2"/>
            <a:r>
              <a:rPr lang="en-US" altLang="pt-BR">
                <a:latin typeface="Courier New" panose="02070309020205020404" pitchFamily="49" charset="0"/>
              </a:rPr>
              <a:t>cssdagent</a:t>
            </a:r>
            <a:r>
              <a:rPr lang="en-US" altLang="pt-BR"/>
              <a:t>: Starts, stops, and check the status of the CSS daemon, </a:t>
            </a:r>
            <a:r>
              <a:rPr lang="en-US" altLang="pt-BR">
                <a:latin typeface="Courier New" panose="02070309020205020404" pitchFamily="49" charset="0"/>
                <a:cs typeface="Courier New" panose="02070309020205020404" pitchFamily="49" charset="0"/>
              </a:rPr>
              <a:t>ocssd</a:t>
            </a:r>
          </a:p>
          <a:p>
            <a:pPr lvl="2"/>
            <a:r>
              <a:rPr lang="en-US" altLang="pt-BR">
                <a:latin typeface="Courier New" panose="02070309020205020404" pitchFamily="49" charset="0"/>
              </a:rPr>
              <a:t>oraagent</a:t>
            </a:r>
            <a:r>
              <a:rPr lang="en-US" altLang="pt-BR"/>
              <a:t>: Extends clusterware to support Oracle-specific requirements and complex resources</a:t>
            </a:r>
          </a:p>
          <a:p>
            <a:pPr lvl="2"/>
            <a:r>
              <a:rPr lang="en-US" altLang="pt-BR">
                <a:latin typeface="Courier New" panose="02070309020205020404" pitchFamily="49" charset="0"/>
              </a:rPr>
              <a:t>orarootagent</a:t>
            </a:r>
            <a:r>
              <a:rPr lang="en-US" altLang="pt-BR"/>
              <a:t>: Is a specialized Oracle agent process that helps manage resources owned by root, such as the network.</a:t>
            </a:r>
          </a:p>
          <a:p>
            <a:pPr lvl="1"/>
            <a:r>
              <a:rPr lang="en-US" altLang="pt-BR" b="1"/>
              <a:t>Note:</a:t>
            </a:r>
            <a:r>
              <a:rPr lang="en-US" altLang="pt-BR"/>
              <a:t> For a more detailed list of the background processes, consult the </a:t>
            </a:r>
            <a:r>
              <a:rPr lang="en-US" altLang="pt-BR" i="1"/>
              <a:t>Oracle Database Reference</a:t>
            </a:r>
            <a:r>
              <a:rPr lang="en-US" altLang="pt-BR"/>
              <a:t> guide.</a:t>
            </a:r>
          </a:p>
        </p:txBody>
      </p:sp>
      <p:sp>
        <p:nvSpPr>
          <p:cNvPr id="73731" name="Footer Placeholder 3">
            <a:extLst>
              <a:ext uri="{FF2B5EF4-FFF2-40B4-BE49-F238E27FC236}">
                <a16:creationId xmlns:a16="http://schemas.microsoft.com/office/drawing/2014/main" id="{0A43AE3E-0114-4D69-9A35-9080C8733DE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9F2467DB-21BA-440B-BB8B-1CE5B17F2BA2}" type="slidenum">
              <a:rPr lang="en-US" altLang="pt-BR" smtClean="0"/>
              <a:pPr eaLnBrk="1" hangingPunct="1"/>
              <a:t>21</a:t>
            </a:fld>
            <a:endParaRPr lang="en-US" alt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a:extLst>
              <a:ext uri="{FF2B5EF4-FFF2-40B4-BE49-F238E27FC236}">
                <a16:creationId xmlns:a16="http://schemas.microsoft.com/office/drawing/2014/main" id="{83536E07-C430-4A3C-A13B-FA23338C2929}"/>
              </a:ext>
            </a:extLst>
          </p:cNvPr>
          <p:cNvSpPr>
            <a:spLocks noChangeArrowheads="1" noTextEdit="1"/>
          </p:cNvSpPr>
          <p:nvPr>
            <p:ph type="sldImg"/>
          </p:nvPr>
        </p:nvSpPr>
        <p:spPr>
          <a:ln/>
        </p:spPr>
      </p:sp>
      <p:sp>
        <p:nvSpPr>
          <p:cNvPr id="74755" name="Rectangle 5">
            <a:extLst>
              <a:ext uri="{FF2B5EF4-FFF2-40B4-BE49-F238E27FC236}">
                <a16:creationId xmlns:a16="http://schemas.microsoft.com/office/drawing/2014/main" id="{A27B06CE-7CF8-40ED-A783-F19B697607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Database Writer process (DBW</a:t>
            </a:r>
            <a:r>
              <a:rPr lang="en-US" altLang="pt-BR" i="1"/>
              <a:t>n</a:t>
            </a:r>
            <a:r>
              <a:rPr lang="en-US" altLang="pt-BR"/>
              <a:t>) writes the contents of buffers to data files. The DBW</a:t>
            </a:r>
            <a:r>
              <a:rPr lang="en-US" altLang="pt-BR" i="1"/>
              <a:t>n</a:t>
            </a:r>
            <a:r>
              <a:rPr lang="en-US" altLang="pt-BR"/>
              <a:t> processes are responsible for writing modified (dirty) buffers in the database buffer cache to disk. Although one Database Writer process (DBW</a:t>
            </a:r>
            <a:r>
              <a:rPr lang="en-US" altLang="pt-BR" i="1"/>
              <a:t>0</a:t>
            </a:r>
            <a:r>
              <a:rPr lang="en-US" altLang="pt-BR"/>
              <a:t>) is adequate for most systems, you can configure additional processes to improve write performance if your system modifies data heavily. The additional processes are named DBW1 through DBW9, DBWa through DBWz, and BW36-BW99.These additional DBW</a:t>
            </a:r>
            <a:r>
              <a:rPr lang="en-US" altLang="pt-BR" i="1"/>
              <a:t>n</a:t>
            </a:r>
            <a:r>
              <a:rPr lang="en-US" altLang="pt-BR"/>
              <a:t> processes are not useful on uniprocessor systems.</a:t>
            </a:r>
          </a:p>
          <a:p>
            <a:pPr lvl="1"/>
            <a:r>
              <a:rPr lang="en-US" altLang="pt-BR"/>
              <a:t>When a buffer in the database buffer cache is modified, it is marked dirty and is added to the head of the checkpoint queue that is kept in system change number (SCN) order. This order therefore matches the order of redo that is written to the redo logs for these changed buffers. When the number of available buffers in the buffer cache falls below an internal threshold (to the extent that server processes find it difficult to obtain available buffers), DBW</a:t>
            </a:r>
            <a:r>
              <a:rPr lang="en-US" altLang="pt-BR" i="1"/>
              <a:t>n</a:t>
            </a:r>
            <a:r>
              <a:rPr lang="en-US" altLang="pt-BR"/>
              <a:t> writes non-frequently used buffers to the data files from the tail of the LRU list so that processes can replace buffers when they need them. DBW</a:t>
            </a:r>
            <a:r>
              <a:rPr lang="en-US" altLang="pt-BR" i="1"/>
              <a:t>n</a:t>
            </a:r>
            <a:r>
              <a:rPr lang="en-US" altLang="pt-BR"/>
              <a:t> also writes from the tail of the checkpoint queue to keep the checkpoint advancing.</a:t>
            </a:r>
          </a:p>
        </p:txBody>
      </p:sp>
      <p:sp>
        <p:nvSpPr>
          <p:cNvPr id="74756" name="Footer Placeholder 4">
            <a:extLst>
              <a:ext uri="{FF2B5EF4-FFF2-40B4-BE49-F238E27FC236}">
                <a16:creationId xmlns:a16="http://schemas.microsoft.com/office/drawing/2014/main" id="{7C1FBC5D-D564-4F9A-84F5-3759C4C2697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EBF15EC9-AD7F-4CF4-888B-7E98DF875ED7}" type="slidenum">
              <a:rPr lang="en-US" altLang="pt-BR" smtClean="0"/>
              <a:pPr eaLnBrk="1" hangingPunct="1"/>
              <a:t>22</a:t>
            </a:fld>
            <a:endParaRPr lang="en-US" alt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Notes Placeholder 5">
            <a:extLst>
              <a:ext uri="{FF2B5EF4-FFF2-40B4-BE49-F238E27FC236}">
                <a16:creationId xmlns:a16="http://schemas.microsoft.com/office/drawing/2014/main" id="{050D3E30-AF1F-4B68-8EC0-B13E3FAA3CB3}"/>
              </a:ext>
            </a:extLst>
          </p:cNvPr>
          <p:cNvSpPr>
            <a:spLocks noGrp="1"/>
          </p:cNvSpPr>
          <p:nvPr>
            <p:ph type="body" idx="1"/>
          </p:nvPr>
        </p:nvSpPr>
        <p:spPr>
          <a:xfrm>
            <a:off x="547688" y="449263"/>
            <a:ext cx="5942012" cy="8027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cs typeface="Times New Roman" panose="02020603050405020304" pitchFamily="18" charset="0"/>
              </a:rPr>
              <a:t>The SGA contains a memory structure that has the redo byte address (RBA) of the position in the redo stream where recovery should begin in case of an instance failure. This structure acts as a pointer into the redo and is written to the control file by the CKPT process once every three seconds. Because the DBW</a:t>
            </a:r>
            <a:r>
              <a:rPr lang="en-US" altLang="pt-BR" i="1">
                <a:cs typeface="Times New Roman" panose="02020603050405020304" pitchFamily="18" charset="0"/>
              </a:rPr>
              <a:t>n</a:t>
            </a:r>
            <a:r>
              <a:rPr lang="en-US" altLang="pt-BR">
                <a:cs typeface="Times New Roman" panose="02020603050405020304" pitchFamily="18" charset="0"/>
              </a:rPr>
              <a:t> writes dirty buffers in SCN order, and because the redo is in SCN order, every time DBW</a:t>
            </a:r>
            <a:r>
              <a:rPr lang="en-US" altLang="pt-BR" i="1">
                <a:cs typeface="Times New Roman" panose="02020603050405020304" pitchFamily="18" charset="0"/>
              </a:rPr>
              <a:t>n</a:t>
            </a:r>
            <a:r>
              <a:rPr lang="en-US" altLang="pt-BR">
                <a:cs typeface="Times New Roman" panose="02020603050405020304" pitchFamily="18" charset="0"/>
              </a:rPr>
              <a:t> writes dirty buffers from the LRU list, it also advances the pointer held in the SGA memory structure so that instance recovery (if required) begins reading the redo from approximately the correct location and avoids unnecessary I/O. This is known as </a:t>
            </a:r>
            <a:r>
              <a:rPr lang="en-US" altLang="pt-BR" i="1">
                <a:cs typeface="Times New Roman" panose="02020603050405020304" pitchFamily="18" charset="0"/>
              </a:rPr>
              <a:t>incremental checkpointing</a:t>
            </a:r>
            <a:r>
              <a:rPr lang="en-US" altLang="pt-BR">
                <a:cs typeface="Times New Roman" panose="02020603050405020304" pitchFamily="18" charset="0"/>
              </a:rPr>
              <a:t>. </a:t>
            </a:r>
          </a:p>
          <a:p>
            <a:pPr lvl="1"/>
            <a:r>
              <a:rPr lang="en-US" altLang="pt-BR" b="1">
                <a:cs typeface="Times New Roman" panose="02020603050405020304" pitchFamily="18" charset="0"/>
              </a:rPr>
              <a:t>Note:</a:t>
            </a:r>
            <a:r>
              <a:rPr lang="en-US" altLang="pt-BR">
                <a:cs typeface="Times New Roman" panose="02020603050405020304" pitchFamily="18" charset="0"/>
              </a:rPr>
              <a:t> There are other cases when DBW</a:t>
            </a:r>
            <a:r>
              <a:rPr lang="en-US" altLang="pt-BR" i="1">
                <a:cs typeface="Times New Roman" panose="02020603050405020304" pitchFamily="18" charset="0"/>
              </a:rPr>
              <a:t>n</a:t>
            </a:r>
            <a:r>
              <a:rPr lang="en-US" altLang="pt-BR">
                <a:cs typeface="Times New Roman" panose="02020603050405020304" pitchFamily="18" charset="0"/>
              </a:rPr>
              <a:t> may write (for example, when tablespaces are made read-only or are placed offline). In such cases, no incremental checkpoint occurs because dirty buffers belonging only to the corresponding data files are written to the database unrelated to the SCN order</a:t>
            </a:r>
            <a:r>
              <a:rPr lang="en-US" altLang="pt-BR"/>
              <a:t>.</a:t>
            </a:r>
          </a:p>
          <a:p>
            <a:pPr lvl="1"/>
            <a:r>
              <a:rPr lang="en-US" altLang="pt-BR"/>
              <a:t>The LRU algorithm keeps more frequently accessed blocks in the buffer cache to minimize disk reads. A </a:t>
            </a:r>
            <a:r>
              <a:rPr lang="en-US" altLang="pt-BR">
                <a:latin typeface="Courier New" panose="02070309020205020404" pitchFamily="49" charset="0"/>
              </a:rPr>
              <a:t>CACHE</a:t>
            </a:r>
            <a:r>
              <a:rPr lang="en-US" altLang="pt-BR"/>
              <a:t> option can be placed on tables to help retain blocks even longer in memory.</a:t>
            </a:r>
          </a:p>
          <a:p>
            <a:pPr lvl="1"/>
            <a:r>
              <a:rPr lang="en-US" altLang="pt-BR"/>
              <a:t>The </a:t>
            </a:r>
            <a:r>
              <a:rPr lang="en-US" altLang="pt-BR">
                <a:latin typeface="Courier New" panose="02070309020205020404" pitchFamily="49" charset="0"/>
                <a:cs typeface="Courier New" panose="02070309020205020404" pitchFamily="49" charset="0"/>
              </a:rPr>
              <a:t>DB_WRITER_PROCESSES</a:t>
            </a:r>
            <a:r>
              <a:rPr lang="en-US" altLang="pt-BR"/>
              <a:t> initialization parameter specifies the number of DBW</a:t>
            </a:r>
            <a:r>
              <a:rPr lang="en-US" altLang="pt-BR" i="1"/>
              <a:t>n</a:t>
            </a:r>
            <a:r>
              <a:rPr lang="en-US" altLang="pt-BR"/>
              <a:t> processes. </a:t>
            </a:r>
            <a:r>
              <a:rPr lang="en-US" altLang="pt-BR">
                <a:solidFill>
                  <a:schemeClr val="tx1"/>
                </a:solidFill>
              </a:rPr>
              <a:t>The maximum number of Database Writer processes is 100. </a:t>
            </a:r>
            <a:r>
              <a:rPr lang="en-US" altLang="pt-BR"/>
              <a:t>If it is not specified by the user during startup, Oracle Database determines how to set </a:t>
            </a:r>
            <a:r>
              <a:rPr lang="en-US" altLang="pt-BR">
                <a:latin typeface="Courier New" panose="02070309020205020404" pitchFamily="49" charset="0"/>
                <a:cs typeface="Courier New" panose="02070309020205020404" pitchFamily="49" charset="0"/>
              </a:rPr>
              <a:t>DB_WRITER_PROCESSES</a:t>
            </a:r>
            <a:r>
              <a:rPr lang="en-US" altLang="pt-BR"/>
              <a:t> based on the number of CPUs and processor groups. </a:t>
            </a:r>
          </a:p>
          <a:p>
            <a:pPr lvl="1"/>
            <a:r>
              <a:rPr lang="en-US" altLang="pt-BR"/>
              <a:t>The DBW</a:t>
            </a:r>
            <a:r>
              <a:rPr lang="en-US" altLang="pt-BR" i="1"/>
              <a:t>n</a:t>
            </a:r>
            <a:r>
              <a:rPr lang="en-US" altLang="pt-BR"/>
              <a:t> process writes dirty buffers to disk under the following conditions:</a:t>
            </a:r>
          </a:p>
          <a:p>
            <a:pPr lvl="2"/>
            <a:r>
              <a:rPr lang="en-US" altLang="pt-BR"/>
              <a:t>When a server process cannot find a clean reusable buffer after scanning a threshold number of buffers, it signals DBW</a:t>
            </a:r>
            <a:r>
              <a:rPr lang="en-US" altLang="pt-BR" i="1"/>
              <a:t>n</a:t>
            </a:r>
            <a:r>
              <a:rPr lang="en-US" altLang="pt-BR"/>
              <a:t> to write. DBW</a:t>
            </a:r>
            <a:r>
              <a:rPr lang="en-US" altLang="pt-BR" i="1"/>
              <a:t>n</a:t>
            </a:r>
            <a:r>
              <a:rPr lang="en-US" altLang="pt-BR"/>
              <a:t> writes dirty buffers to disk asynchronously while performing other processing.</a:t>
            </a:r>
          </a:p>
          <a:p>
            <a:pPr lvl="2"/>
            <a:r>
              <a:rPr lang="en-US" altLang="pt-BR"/>
              <a:t>DBW</a:t>
            </a:r>
            <a:r>
              <a:rPr lang="en-US" altLang="pt-BR" i="1"/>
              <a:t>n</a:t>
            </a:r>
            <a:r>
              <a:rPr lang="en-US" altLang="pt-BR"/>
              <a:t> writes buffers to advance the checkpoint, which is the position in the redo thread (log) from which instance recovery begins. This log position is determined by the oldest dirty buffer in the buffer cache.</a:t>
            </a:r>
          </a:p>
          <a:p>
            <a:pPr lvl="1">
              <a:spcBef>
                <a:spcPct val="25000"/>
              </a:spcBef>
            </a:pPr>
            <a:r>
              <a:rPr lang="en-US" altLang="pt-BR">
                <a:cs typeface="Arial" panose="020B0604020202020204" pitchFamily="34" charset="0"/>
              </a:rPr>
              <a:t>In all cases, DBW</a:t>
            </a:r>
            <a:r>
              <a:rPr lang="en-US" altLang="pt-BR" i="1">
                <a:cs typeface="Arial" panose="020B0604020202020204" pitchFamily="34" charset="0"/>
              </a:rPr>
              <a:t>n</a:t>
            </a:r>
            <a:r>
              <a:rPr lang="en-US" altLang="pt-BR">
                <a:cs typeface="Arial" panose="020B0604020202020204" pitchFamily="34" charset="0"/>
              </a:rPr>
              <a:t> performs batched (multiblock) writes to improve efficiency. The number of blocks written in a multiblock write varies by operating system.</a:t>
            </a:r>
          </a:p>
        </p:txBody>
      </p:sp>
      <p:sp>
        <p:nvSpPr>
          <p:cNvPr id="75779" name="Footer Placeholder 3">
            <a:extLst>
              <a:ext uri="{FF2B5EF4-FFF2-40B4-BE49-F238E27FC236}">
                <a16:creationId xmlns:a16="http://schemas.microsoft.com/office/drawing/2014/main" id="{174A4D74-4690-4401-A52A-39DE533B903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5B3E3B14-847D-4034-8F02-BB727DF01847}" type="slidenum">
              <a:rPr lang="en-US" altLang="pt-BR" smtClean="0"/>
              <a:pPr eaLnBrk="1" hangingPunct="1"/>
              <a:t>23</a:t>
            </a:fld>
            <a:endParaRPr lang="en-US" alt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5">
            <a:extLst>
              <a:ext uri="{FF2B5EF4-FFF2-40B4-BE49-F238E27FC236}">
                <a16:creationId xmlns:a16="http://schemas.microsoft.com/office/drawing/2014/main" id="{2BEF1B0D-89F5-4086-B864-12D0F4429DD9}"/>
              </a:ext>
            </a:extLst>
          </p:cNvPr>
          <p:cNvSpPr>
            <a:spLocks noGrp="1" noRot="1" noChangeAspect="1" noTextEdit="1"/>
          </p:cNvSpPr>
          <p:nvPr>
            <p:ph type="sldImg"/>
          </p:nvPr>
        </p:nvSpPr>
        <p:spPr>
          <a:ln/>
        </p:spPr>
      </p:sp>
      <p:sp>
        <p:nvSpPr>
          <p:cNvPr id="76803" name="Notes Placeholder 6">
            <a:extLst>
              <a:ext uri="{FF2B5EF4-FFF2-40B4-BE49-F238E27FC236}">
                <a16:creationId xmlns:a16="http://schemas.microsoft.com/office/drawing/2014/main" id="{C75DCEFB-47CB-4FD9-B64C-F406169794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Log Writer process (LGWR) is responsible for redo log buffer management by writing the redo log buffer entries to a redo log file on disk. LGWR writes all redo entries that have been copied into the buffer since the last time it wrote.</a:t>
            </a:r>
          </a:p>
          <a:p>
            <a:pPr lvl="1"/>
            <a:r>
              <a:rPr lang="en-US" altLang="pt-BR">
                <a:solidFill>
                  <a:schemeClr val="tx1"/>
                </a:solidFill>
              </a:rPr>
              <a:t>LGWR starts and coordinates multiple helper processes that concurrently perform some of the work. LGWR handles the operations that are very fast, or must be coordinated, and delegates operations to the LG</a:t>
            </a:r>
            <a:r>
              <a:rPr lang="en-US" altLang="pt-BR" i="1">
                <a:solidFill>
                  <a:schemeClr val="tx1"/>
                </a:solidFill>
              </a:rPr>
              <a:t>nn</a:t>
            </a:r>
            <a:r>
              <a:rPr lang="en-US" altLang="pt-BR">
                <a:solidFill>
                  <a:schemeClr val="tx1"/>
                </a:solidFill>
              </a:rPr>
              <a:t> that could benefit from concurrent operations, primarily writing the redo from the log buffer to the redo log file and posting the completed write to the foreground process that is waiting.</a:t>
            </a:r>
          </a:p>
          <a:p>
            <a:pPr lvl="1"/>
            <a:r>
              <a:rPr lang="en-US" altLang="pt-BR">
                <a:solidFill>
                  <a:schemeClr val="tx1"/>
                </a:solidFill>
              </a:rPr>
              <a:t>Because LG</a:t>
            </a:r>
            <a:r>
              <a:rPr lang="en-US" altLang="pt-BR" i="1">
                <a:solidFill>
                  <a:schemeClr val="tx1"/>
                </a:solidFill>
              </a:rPr>
              <a:t>nn</a:t>
            </a:r>
            <a:r>
              <a:rPr lang="en-US" altLang="pt-BR">
                <a:solidFill>
                  <a:schemeClr val="tx1"/>
                </a:solidFill>
              </a:rPr>
              <a:t> processes work concurrently and certain operations must be performed in order, LGWR forces ordering so that even if the writes complete out of order, the posting to the foreground processes will be in the correct order.</a:t>
            </a:r>
          </a:p>
          <a:p>
            <a:pPr lvl="1"/>
            <a:r>
              <a:rPr lang="en-US" altLang="pt-BR"/>
              <a:t>The redo log buffer is a circular buffer. When LGWR writes redo entries from the redo log buffer to a redo log file, server processes can then copy new entries over the entries in the redo log buffer that have been written to disk. LGWR normally writes fast enough to ensure that space is always available in the buffer for new entries, even when access to the redo log is heavy. LGWR writes one contiguous portion of the buffer to disk.</a:t>
            </a:r>
          </a:p>
        </p:txBody>
      </p:sp>
      <p:sp>
        <p:nvSpPr>
          <p:cNvPr id="76804" name="Footer Placeholder 4">
            <a:extLst>
              <a:ext uri="{FF2B5EF4-FFF2-40B4-BE49-F238E27FC236}">
                <a16:creationId xmlns:a16="http://schemas.microsoft.com/office/drawing/2014/main" id="{7B349F64-2BA5-4F05-96FC-438A03D7B9E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3907C6BF-F4C7-4428-BBB6-8CBC890EE7BC}" type="slidenum">
              <a:rPr lang="en-US" altLang="pt-BR" smtClean="0"/>
              <a:pPr eaLnBrk="1" hangingPunct="1"/>
              <a:t>24</a:t>
            </a:fld>
            <a:endParaRPr lang="en-US" alt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a:extLst>
              <a:ext uri="{FF2B5EF4-FFF2-40B4-BE49-F238E27FC236}">
                <a16:creationId xmlns:a16="http://schemas.microsoft.com/office/drawing/2014/main" id="{B51AC9AE-3EF2-4CF3-970F-14A6ED5BCB6A}"/>
              </a:ext>
            </a:extLst>
          </p:cNvPr>
          <p:cNvSpPr>
            <a:spLocks noGrp="1" noChangeArrowheads="1"/>
          </p:cNvSpPr>
          <p:nvPr>
            <p:ph type="body" idx="1"/>
          </p:nvPr>
        </p:nvSpPr>
        <p:spPr>
          <a:xfrm>
            <a:off x="549275" y="447675"/>
            <a:ext cx="6076950" cy="8420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LGWR writes:</a:t>
            </a:r>
          </a:p>
          <a:p>
            <a:pPr lvl="2"/>
            <a:r>
              <a:rPr lang="en-US" altLang="pt-BR"/>
              <a:t>When a user process commits a transaction</a:t>
            </a:r>
          </a:p>
          <a:p>
            <a:pPr lvl="2"/>
            <a:r>
              <a:rPr lang="en-US" altLang="pt-BR"/>
              <a:t>When an online redo log switch occurs</a:t>
            </a:r>
          </a:p>
          <a:p>
            <a:pPr lvl="2"/>
            <a:r>
              <a:rPr lang="en-US" altLang="pt-BR"/>
              <a:t>When the redo log buffer is one-third full or contains 1 MB of buffered data</a:t>
            </a:r>
          </a:p>
          <a:p>
            <a:pPr lvl="2"/>
            <a:r>
              <a:rPr lang="en-US" altLang="pt-BR"/>
              <a:t>Before a DBWn process writes modified buffers to disk (if necessary)</a:t>
            </a:r>
          </a:p>
          <a:p>
            <a:pPr lvl="2"/>
            <a:r>
              <a:rPr lang="en-US" altLang="pt-BR"/>
              <a:t>When three seconds have passed since the last write to log files</a:t>
            </a:r>
          </a:p>
          <a:p>
            <a:pPr lvl="1"/>
            <a:r>
              <a:rPr lang="en-US" altLang="pt-BR"/>
              <a:t>Before DBW</a:t>
            </a:r>
            <a:r>
              <a:rPr lang="en-US" altLang="pt-BR" i="1"/>
              <a:t>n</a:t>
            </a:r>
            <a:r>
              <a:rPr lang="en-US" altLang="pt-BR"/>
              <a:t> can write a modified buffer, all redo records that are associated with the changes to the buffer must be written to disk (the write-ahead protocol). If DBW</a:t>
            </a:r>
            <a:r>
              <a:rPr lang="en-US" altLang="pt-BR" i="1"/>
              <a:t>n</a:t>
            </a:r>
            <a:r>
              <a:rPr lang="en-US" altLang="pt-BR"/>
              <a:t> finds that some redo records have not been written, it signals LGWR to write the redo records to disk and waits for LGWR to complete writing the redo log buffer before it can write out the data buffers. LGWR writes to the current log group. If one of the files in the group is damaged or unavailable, LGWR continues writing to other files in the group and logs an error in the LGWR trace file and in the system alert log. If all files in a group are damaged, or if the group is unavailable because it has not been archived, LGWR cannot continue to function.</a:t>
            </a:r>
          </a:p>
          <a:p>
            <a:pPr lvl="1"/>
            <a:r>
              <a:rPr lang="en-US" altLang="pt-BR"/>
              <a:t>When a user issues a </a:t>
            </a:r>
            <a:r>
              <a:rPr lang="en-US" altLang="pt-BR">
                <a:latin typeface="Courier New" panose="02070309020205020404" pitchFamily="49" charset="0"/>
              </a:rPr>
              <a:t>COMMIT</a:t>
            </a:r>
            <a:r>
              <a:rPr lang="en-US" altLang="pt-BR"/>
              <a:t> statement, LGWR puts a commit record in the redo log buffer and writes it to disk immediately, along with the transaction’s redo entries. The corresponding changes to data blocks are deferred until it is more efficient to write them. This is called a </a:t>
            </a:r>
            <a:r>
              <a:rPr lang="en-US" altLang="pt-BR" i="1"/>
              <a:t>fast commit mechanism</a:t>
            </a:r>
            <a:r>
              <a:rPr lang="en-US" altLang="pt-BR"/>
              <a:t>. The atomic write of the redo entry containing the transaction’s commit record is the single event that determines whether the transaction has committed. Oracle Database returns a success code to the committing transaction, although the data buffers have not yet been written to disk.</a:t>
            </a:r>
          </a:p>
          <a:p>
            <a:pPr lvl="1"/>
            <a:r>
              <a:rPr lang="en-US" altLang="pt-BR"/>
              <a:t>If more buffer space is needed, LGWR sometimes writes redo log entries before a transaction is committed. These entries become permanent only if the transaction is later committed. When a user commits a transaction, the transaction is assigned an SCN, which Oracle Database records along with the transaction’s redo entries in the redo log. SCNs are recorded in the redo log so that recovery operations can be synchronized in Real Application Clusters and distributed databases.</a:t>
            </a:r>
          </a:p>
          <a:p>
            <a:pPr lvl="1"/>
            <a:r>
              <a:rPr lang="en-US" altLang="pt-BR"/>
              <a:t>In times of high activity, LGWR can write to the redo log file by using group commits. For example, suppose that a user commits a transaction. LGWR must write the transaction’s redo entries to disk. As this happens, other users issue </a:t>
            </a:r>
            <a:r>
              <a:rPr lang="en-US" altLang="pt-BR">
                <a:latin typeface="Courier New" panose="02070309020205020404" pitchFamily="49" charset="0"/>
              </a:rPr>
              <a:t>COMMIT</a:t>
            </a:r>
            <a:r>
              <a:rPr lang="en-US" altLang="pt-BR"/>
              <a:t> statements. However, LGWR cannot write to the redo log file to commit these transactions until it has completed its previous write operation. After the first transaction’s entries are written to the redo log file, the entire list of redo entries of waiting transactions (not yet committed) can be written to disk in one operation, requiring less I/O than do transaction entries handled individually. Therefore, Oracle Database minimizes disk I/O and maximizes performance of LGWR. If requests to commit continue at a high rate, every write (by LGWR) from the redo log buffer can contain multiple commit records.</a:t>
            </a:r>
          </a:p>
        </p:txBody>
      </p:sp>
      <p:sp>
        <p:nvSpPr>
          <p:cNvPr id="77827" name="Footer Placeholder 3">
            <a:extLst>
              <a:ext uri="{FF2B5EF4-FFF2-40B4-BE49-F238E27FC236}">
                <a16:creationId xmlns:a16="http://schemas.microsoft.com/office/drawing/2014/main" id="{E3DF41A7-ED0F-40C1-AC2E-CF1556D8E79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81630943-AE46-4F94-8700-2C11547F2470}" type="slidenum">
              <a:rPr lang="en-US" altLang="pt-BR" smtClean="0"/>
              <a:pPr eaLnBrk="1" hangingPunct="1"/>
              <a:t>25</a:t>
            </a:fld>
            <a:endParaRPr lang="en-US" alt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5">
            <a:extLst>
              <a:ext uri="{FF2B5EF4-FFF2-40B4-BE49-F238E27FC236}">
                <a16:creationId xmlns:a16="http://schemas.microsoft.com/office/drawing/2014/main" id="{9AD1B1F2-1926-481A-B51B-1B3E78416FB4}"/>
              </a:ext>
            </a:extLst>
          </p:cNvPr>
          <p:cNvSpPr>
            <a:spLocks noGrp="1" noRot="1" noChangeAspect="1" noTextEdit="1"/>
          </p:cNvSpPr>
          <p:nvPr>
            <p:ph type="sldImg"/>
          </p:nvPr>
        </p:nvSpPr>
        <p:spPr>
          <a:ln/>
        </p:spPr>
      </p:sp>
      <p:sp>
        <p:nvSpPr>
          <p:cNvPr id="78851" name="Notes Placeholder 6">
            <a:extLst>
              <a:ext uri="{FF2B5EF4-FFF2-40B4-BE49-F238E27FC236}">
                <a16:creationId xmlns:a16="http://schemas.microsoft.com/office/drawing/2014/main" id="{304609C6-5A79-4B64-82E6-5C27ECB0BF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A </a:t>
            </a:r>
            <a:r>
              <a:rPr lang="en-US" altLang="pt-BR" i="1"/>
              <a:t>checkpoint</a:t>
            </a:r>
            <a:r>
              <a:rPr lang="en-US" altLang="pt-BR"/>
              <a:t> is a data structure that defines a system change number (SCN) in the redo thread of a database. Checkpoints are recorded in the control file and in each data file header. They are a crucial element of recovery.</a:t>
            </a:r>
          </a:p>
          <a:p>
            <a:pPr lvl="1"/>
            <a:r>
              <a:rPr lang="en-US" altLang="pt-BR"/>
              <a:t>When a checkpoint occurs, Oracle Database must update the headers of all data files to record the details of the checkpoint. This is done by the CKPT process. The CKPT process does not write blocks to disk; DBW</a:t>
            </a:r>
            <a:r>
              <a:rPr lang="en-US" altLang="pt-BR" i="1"/>
              <a:t>n</a:t>
            </a:r>
            <a:r>
              <a:rPr lang="en-US" altLang="pt-BR"/>
              <a:t> always performs that work. </a:t>
            </a:r>
            <a:r>
              <a:rPr lang="en-US" altLang="pt-BR">
                <a:cs typeface="Arial" panose="020B0604020202020204" pitchFamily="34" charset="0"/>
              </a:rPr>
              <a:t>The SCNs recorded in the file headers guarantee that all changes made to database blocks before that SCN have been written to disk.</a:t>
            </a:r>
            <a:endParaRPr lang="en-US" altLang="pt-BR"/>
          </a:p>
        </p:txBody>
      </p:sp>
      <p:sp>
        <p:nvSpPr>
          <p:cNvPr id="78852" name="Footer Placeholder 4">
            <a:extLst>
              <a:ext uri="{FF2B5EF4-FFF2-40B4-BE49-F238E27FC236}">
                <a16:creationId xmlns:a16="http://schemas.microsoft.com/office/drawing/2014/main" id="{A26609FF-7DCE-4A1F-80C7-1531C6484B6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355F6EB2-3326-4D90-9F73-3E7D584D11D6}" type="slidenum">
              <a:rPr lang="en-US" altLang="pt-BR" smtClean="0"/>
              <a:pPr eaLnBrk="1" hangingPunct="1"/>
              <a:t>26</a:t>
            </a:fld>
            <a:endParaRPr lang="en-US" alt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5">
            <a:extLst>
              <a:ext uri="{FF2B5EF4-FFF2-40B4-BE49-F238E27FC236}">
                <a16:creationId xmlns:a16="http://schemas.microsoft.com/office/drawing/2014/main" id="{FC40DBFA-C44F-4B1D-B017-E026AD3FF502}"/>
              </a:ext>
            </a:extLst>
          </p:cNvPr>
          <p:cNvSpPr>
            <a:spLocks noGrp="1" noRot="1" noChangeAspect="1" noTextEdit="1"/>
          </p:cNvSpPr>
          <p:nvPr>
            <p:ph type="sldImg"/>
          </p:nvPr>
        </p:nvSpPr>
        <p:spPr>
          <a:ln/>
        </p:spPr>
      </p:sp>
      <p:sp>
        <p:nvSpPr>
          <p:cNvPr id="79875" name="Notes Placeholder 6">
            <a:extLst>
              <a:ext uri="{FF2B5EF4-FFF2-40B4-BE49-F238E27FC236}">
                <a16:creationId xmlns:a16="http://schemas.microsoft.com/office/drawing/2014/main" id="{5F2EAE79-EE80-419F-A7D6-906F39B82E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System Monitor process (SMON) performs recovery at instance startup if necessary. SMON is also responsible for cleaning up temporary segments that are no longer in use. If any terminated transactions were skipped during instance recovery because of file-read or offline errors, SMON recovers them when the tablespace or file is brought back online. </a:t>
            </a:r>
          </a:p>
          <a:p>
            <a:pPr lvl="1"/>
            <a:r>
              <a:rPr lang="en-US" altLang="pt-BR">
                <a:solidFill>
                  <a:schemeClr val="tx1"/>
                </a:solidFill>
              </a:rPr>
              <a:t>SMON checks regularly to see whether the process is needed. </a:t>
            </a:r>
            <a:r>
              <a:rPr lang="en-US" altLang="pt-BR"/>
              <a:t>Other processes can call SMON if they detect a need for it.</a:t>
            </a:r>
          </a:p>
        </p:txBody>
      </p:sp>
      <p:sp>
        <p:nvSpPr>
          <p:cNvPr id="79876" name="Footer Placeholder 4">
            <a:extLst>
              <a:ext uri="{FF2B5EF4-FFF2-40B4-BE49-F238E27FC236}">
                <a16:creationId xmlns:a16="http://schemas.microsoft.com/office/drawing/2014/main" id="{F97A3D0A-627D-45C7-BB8A-A34FF36888D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29750F8D-1B14-4A1A-A4CB-FA9766CE568F}" type="slidenum">
              <a:rPr lang="en-US" altLang="pt-BR" smtClean="0"/>
              <a:pPr eaLnBrk="1" hangingPunct="1"/>
              <a:t>27</a:t>
            </a:fld>
            <a:endParaRPr lang="en-US" alt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5">
            <a:extLst>
              <a:ext uri="{FF2B5EF4-FFF2-40B4-BE49-F238E27FC236}">
                <a16:creationId xmlns:a16="http://schemas.microsoft.com/office/drawing/2014/main" id="{5B424C2B-AC94-4C8C-82C7-4BC78E946844}"/>
              </a:ext>
            </a:extLst>
          </p:cNvPr>
          <p:cNvSpPr>
            <a:spLocks noGrp="1" noRot="1" noChangeAspect="1" noTextEdit="1"/>
          </p:cNvSpPr>
          <p:nvPr>
            <p:ph type="sldImg"/>
          </p:nvPr>
        </p:nvSpPr>
        <p:spPr>
          <a:ln/>
        </p:spPr>
      </p:sp>
      <p:sp>
        <p:nvSpPr>
          <p:cNvPr id="80899" name="Notes Placeholder 6">
            <a:extLst>
              <a:ext uri="{FF2B5EF4-FFF2-40B4-BE49-F238E27FC236}">
                <a16:creationId xmlns:a16="http://schemas.microsoft.com/office/drawing/2014/main" id="{B817854F-A172-4B27-B4E7-9FD7427459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Process Monitor process (PMON) performs process recovery when a user process fails. PMON is responsible for cleaning up the database buffer cache and freeing resources that the user process was using. For example, it resets the status of the active transaction table, releases locks, and removes the process ID from the list of active processes.</a:t>
            </a:r>
          </a:p>
          <a:p>
            <a:pPr lvl="1"/>
            <a:r>
              <a:rPr lang="en-US" altLang="pt-BR"/>
              <a:t>PMON periodically checks the status of dispatcher and server processes, and restarts any that have stopped running (but not any that Oracle Database has terminated intentionally). </a:t>
            </a:r>
          </a:p>
          <a:p>
            <a:pPr lvl="1"/>
            <a:r>
              <a:rPr lang="en-US" altLang="pt-BR"/>
              <a:t>Like SMON, PMON checks regularly to see whether it is needed; it can be called if another process detects the need for it.</a:t>
            </a:r>
          </a:p>
        </p:txBody>
      </p:sp>
      <p:sp>
        <p:nvSpPr>
          <p:cNvPr id="80900" name="Footer Placeholder 4">
            <a:extLst>
              <a:ext uri="{FF2B5EF4-FFF2-40B4-BE49-F238E27FC236}">
                <a16:creationId xmlns:a16="http://schemas.microsoft.com/office/drawing/2014/main" id="{673C8EA6-01EC-48CB-95ED-51149216F92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8F4A0E05-C077-4D94-8E94-88ADDD206C05}" type="slidenum">
              <a:rPr lang="en-US" altLang="pt-BR" smtClean="0"/>
              <a:pPr eaLnBrk="1" hangingPunct="1"/>
              <a:t>28</a:t>
            </a:fld>
            <a:endParaRPr lang="en-US" alt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5">
            <a:extLst>
              <a:ext uri="{FF2B5EF4-FFF2-40B4-BE49-F238E27FC236}">
                <a16:creationId xmlns:a16="http://schemas.microsoft.com/office/drawing/2014/main" id="{6498EF32-5912-45D2-BEB1-22A4C7BF0581}"/>
              </a:ext>
            </a:extLst>
          </p:cNvPr>
          <p:cNvSpPr>
            <a:spLocks noGrp="1" noRot="1" noChangeAspect="1" noTextEdit="1"/>
          </p:cNvSpPr>
          <p:nvPr>
            <p:ph type="sldImg"/>
          </p:nvPr>
        </p:nvSpPr>
        <p:spPr>
          <a:ln/>
        </p:spPr>
      </p:sp>
      <p:sp>
        <p:nvSpPr>
          <p:cNvPr id="81923" name="Notes Placeholder 6">
            <a:extLst>
              <a:ext uri="{FF2B5EF4-FFF2-40B4-BE49-F238E27FC236}">
                <a16:creationId xmlns:a16="http://schemas.microsoft.com/office/drawing/2014/main" id="{9F403F13-D673-4FDD-84A6-DF931D2A7D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Recoverer process (RECO) is a background process that is used with the distributed database configuration that automatically resolves failures involving distributed transactions. The RECO process of an instance automatically connects to other databases involved in an in-doubt distributed transaction. When the RECO process re-establishes a connection between involved database servers, it automatically resolves all in-doubt transactions, removing from each database’s pending transaction table any rows that correspond to the resolved in-doubt transactions.</a:t>
            </a:r>
          </a:p>
          <a:p>
            <a:pPr lvl="1"/>
            <a:r>
              <a:rPr lang="en-US" altLang="pt-BR"/>
              <a:t>If the RECO process fails to connect with a remote server, RECO automatically tries to connect again after a timed interval. However, RECO waits an increasing amount of time (growing exponentially) before it attempts another connection.</a:t>
            </a:r>
          </a:p>
        </p:txBody>
      </p:sp>
      <p:sp>
        <p:nvSpPr>
          <p:cNvPr id="81924" name="Footer Placeholder 4">
            <a:extLst>
              <a:ext uri="{FF2B5EF4-FFF2-40B4-BE49-F238E27FC236}">
                <a16:creationId xmlns:a16="http://schemas.microsoft.com/office/drawing/2014/main" id="{74CD4EB5-2071-45D4-93A8-722059116D7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414758F2-B876-4847-B02D-0E18E5100C89}" type="slidenum">
              <a:rPr lang="en-US" altLang="pt-BR" smtClean="0"/>
              <a:pPr eaLnBrk="1" hangingPunct="1"/>
              <a:t>29</a:t>
            </a:fld>
            <a:endParaRPr lang="en-US"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5">
            <a:extLst>
              <a:ext uri="{FF2B5EF4-FFF2-40B4-BE49-F238E27FC236}">
                <a16:creationId xmlns:a16="http://schemas.microsoft.com/office/drawing/2014/main" id="{EB9AA40D-599E-42D2-8750-E76AE718FF16}"/>
              </a:ext>
            </a:extLst>
          </p:cNvPr>
          <p:cNvSpPr>
            <a:spLocks noGrp="1" noRot="1" noChangeAspect="1" noTextEdit="1"/>
          </p:cNvSpPr>
          <p:nvPr>
            <p:ph type="sldImg"/>
          </p:nvPr>
        </p:nvSpPr>
        <p:spPr>
          <a:ln/>
        </p:spPr>
      </p:sp>
      <p:sp>
        <p:nvSpPr>
          <p:cNvPr id="55299" name="Notes Placeholder 6">
            <a:extLst>
              <a:ext uri="{FF2B5EF4-FFF2-40B4-BE49-F238E27FC236}">
                <a16:creationId xmlns:a16="http://schemas.microsoft.com/office/drawing/2014/main" id="{DE8E15A9-3698-47D4-85B8-83E9EC16BE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There are three major structures in Oracle Database server architecture: memory structures, process structures, and storage structures. A basic Oracle database system consists of an Oracle database and a database instance.</a:t>
            </a:r>
          </a:p>
          <a:p>
            <a:pPr lvl="1"/>
            <a:r>
              <a:rPr lang="en-US" altLang="pt-BR"/>
              <a:t>The database consists of both physical structures and logical structures. Because the physical and logical structures are separate, the physical storage of data can be managed without affecting access to logical storage structures.</a:t>
            </a:r>
          </a:p>
          <a:p>
            <a:pPr lvl="1"/>
            <a:r>
              <a:rPr lang="en-US" altLang="pt-BR"/>
              <a:t>The instance consists of memory structures and background processes associated with that instance. Every time an instance is started, a shared memory area called the System Global Area (SGA) is allocated and the background processes are started. Processes are jobs that work in the memory of computers. A process is defined as a “thread of control” or a mechanism in an operating system that can run a series of steps. After starting a database instance, the Oracle software associates the instance with a specific database. This is called </a:t>
            </a:r>
            <a:r>
              <a:rPr lang="en-US" altLang="pt-BR" i="1"/>
              <a:t>mounting the database</a:t>
            </a:r>
            <a:r>
              <a:rPr lang="en-US" altLang="pt-BR"/>
              <a:t>. The database is then ready to be opened, which makes it accessible to authorized users.</a:t>
            </a:r>
          </a:p>
          <a:p>
            <a:pPr lvl="1"/>
            <a:r>
              <a:rPr lang="en-US" altLang="pt-BR" b="1"/>
              <a:t>Note:</a:t>
            </a:r>
            <a:r>
              <a:rPr lang="en-US" altLang="pt-BR"/>
              <a:t> Oracle Automatic Storage Management (ASM) uses the concept of an instance for the memory and process components, but is not associated with a specific database.</a:t>
            </a:r>
          </a:p>
        </p:txBody>
      </p:sp>
      <p:sp>
        <p:nvSpPr>
          <p:cNvPr id="55300" name="Footer Placeholder 4">
            <a:extLst>
              <a:ext uri="{FF2B5EF4-FFF2-40B4-BE49-F238E27FC236}">
                <a16:creationId xmlns:a16="http://schemas.microsoft.com/office/drawing/2014/main" id="{590C292F-C3E9-4548-A3A0-566D3431826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50BE9BB2-FC23-4CE0-AE9C-3D7A3CA0943A}" type="slidenum">
              <a:rPr lang="en-US" altLang="pt-BR" smtClean="0"/>
              <a:pPr eaLnBrk="1" hangingPunct="1"/>
              <a:t>3</a:t>
            </a:fld>
            <a:endParaRPr lang="en-US" alt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8">
            <a:extLst>
              <a:ext uri="{FF2B5EF4-FFF2-40B4-BE49-F238E27FC236}">
                <a16:creationId xmlns:a16="http://schemas.microsoft.com/office/drawing/2014/main" id="{5DADA838-999C-4B78-A170-D7E8F4BFD868}"/>
              </a:ext>
            </a:extLst>
          </p:cNvPr>
          <p:cNvSpPr>
            <a:spLocks noChangeArrowheads="1" noTextEdit="1"/>
          </p:cNvSpPr>
          <p:nvPr>
            <p:ph type="sldImg"/>
          </p:nvPr>
        </p:nvSpPr>
        <p:spPr>
          <a:ln/>
        </p:spPr>
      </p:sp>
      <p:sp>
        <p:nvSpPr>
          <p:cNvPr id="82947" name="Rectangle 19">
            <a:extLst>
              <a:ext uri="{FF2B5EF4-FFF2-40B4-BE49-F238E27FC236}">
                <a16:creationId xmlns:a16="http://schemas.microsoft.com/office/drawing/2014/main" id="{C0EFD7DC-BDB8-40F0-8D80-97F53A2831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The Listener Registration process, LREG, registers information about the database instance and dispatcher processes with the Oracle Net Listener. LREG provides the listener with the following information:</a:t>
            </a:r>
          </a:p>
          <a:p>
            <a:pPr lvl="2" eaLnBrk="1" hangingPunct="1"/>
            <a:r>
              <a:rPr lang="en-US" altLang="pt-BR"/>
              <a:t>Names of the database services</a:t>
            </a:r>
          </a:p>
          <a:p>
            <a:pPr lvl="2" eaLnBrk="1" hangingPunct="1"/>
            <a:r>
              <a:rPr lang="en-US" altLang="pt-BR"/>
              <a:t>Name of the database instance associated with the services and its current and maximum load</a:t>
            </a:r>
          </a:p>
          <a:p>
            <a:pPr lvl="2" eaLnBrk="1" hangingPunct="1"/>
            <a:r>
              <a:rPr lang="en-US" altLang="pt-BR"/>
              <a:t>Service handlers (dispatchers and dedicated servers) available for the instance, including their type, protocol addresses, and current and maximum load</a:t>
            </a:r>
          </a:p>
          <a:p>
            <a:pPr lvl="1" eaLnBrk="1" hangingPunct="1"/>
            <a:r>
              <a:rPr lang="en-US" altLang="pt-BR"/>
              <a:t>When the instance starts, LREG attempts to connect to the listener. If the listener is running, LREG passes information to it. If the listener is not running, LREG periodically attempts to connect to it. It may take up to 60 seconds for LREG to register the database instance with the listener after the listener has started.</a:t>
            </a:r>
          </a:p>
          <a:p>
            <a:pPr lvl="1" eaLnBrk="1" hangingPunct="1"/>
            <a:r>
              <a:rPr lang="en-US" altLang="pt-BR"/>
              <a:t>You can use the </a:t>
            </a:r>
            <a:r>
              <a:rPr lang="en-US" altLang="pt-BR">
                <a:latin typeface="Courier New" panose="02070309020205020404" pitchFamily="49" charset="0"/>
                <a:cs typeface="Courier New" panose="02070309020205020404" pitchFamily="49" charset="0"/>
              </a:rPr>
              <a:t>ALTER</a:t>
            </a:r>
            <a:r>
              <a:rPr lang="en-US" altLang="pt-BR"/>
              <a:t> </a:t>
            </a:r>
            <a:r>
              <a:rPr lang="en-US" altLang="pt-BR">
                <a:latin typeface="Courier New" panose="02070309020205020404" pitchFamily="49" charset="0"/>
                <a:cs typeface="Courier New" panose="02070309020205020404" pitchFamily="49" charset="0"/>
              </a:rPr>
              <a:t>SYSTEM</a:t>
            </a:r>
            <a:r>
              <a:rPr lang="en-US" altLang="pt-BR"/>
              <a:t> </a:t>
            </a:r>
            <a:r>
              <a:rPr lang="en-US" altLang="pt-BR">
                <a:latin typeface="Courier New" panose="02070309020205020404" pitchFamily="49" charset="0"/>
                <a:cs typeface="Courier New" panose="02070309020205020404" pitchFamily="49" charset="0"/>
              </a:rPr>
              <a:t>REGISTER</a:t>
            </a:r>
            <a:r>
              <a:rPr lang="en-US" altLang="pt-BR"/>
              <a:t> command to immediately initiate service registration after starting the listener.</a:t>
            </a:r>
          </a:p>
        </p:txBody>
      </p:sp>
      <p:sp>
        <p:nvSpPr>
          <p:cNvPr id="82948" name="Footer Placeholder 4">
            <a:extLst>
              <a:ext uri="{FF2B5EF4-FFF2-40B4-BE49-F238E27FC236}">
                <a16:creationId xmlns:a16="http://schemas.microsoft.com/office/drawing/2014/main" id="{06E39771-E4D2-422D-856C-9DE3AA257DE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71CD30C5-10A0-4808-B537-C8DE13684A46}" type="slidenum">
              <a:rPr lang="en-US" altLang="pt-BR" smtClean="0"/>
              <a:pPr eaLnBrk="1" hangingPunct="1"/>
              <a:t>30</a:t>
            </a:fld>
            <a:endParaRPr lang="en-US" altLang="pt-B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5">
            <a:extLst>
              <a:ext uri="{FF2B5EF4-FFF2-40B4-BE49-F238E27FC236}">
                <a16:creationId xmlns:a16="http://schemas.microsoft.com/office/drawing/2014/main" id="{4853CE03-A492-407F-BFE8-9A826908A6CA}"/>
              </a:ext>
            </a:extLst>
          </p:cNvPr>
          <p:cNvSpPr>
            <a:spLocks noGrp="1" noRot="1" noChangeAspect="1" noTextEdit="1"/>
          </p:cNvSpPr>
          <p:nvPr>
            <p:ph type="sldImg"/>
          </p:nvPr>
        </p:nvSpPr>
        <p:spPr>
          <a:ln/>
        </p:spPr>
      </p:sp>
      <p:sp>
        <p:nvSpPr>
          <p:cNvPr id="83971" name="Notes Placeholder 6">
            <a:extLst>
              <a:ext uri="{FF2B5EF4-FFF2-40B4-BE49-F238E27FC236}">
                <a16:creationId xmlns:a16="http://schemas.microsoft.com/office/drawing/2014/main" id="{6C2BD61D-02B3-4901-9954-4A57B25B57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Archiver processes (ARC</a:t>
            </a:r>
            <a:r>
              <a:rPr lang="en-US" altLang="pt-BR" i="1"/>
              <a:t>n</a:t>
            </a:r>
            <a:r>
              <a:rPr lang="en-US" altLang="pt-BR"/>
              <a:t>) copy redo log files to a designated storage device after a log switch has occurred. ARC</a:t>
            </a:r>
            <a:r>
              <a:rPr lang="en-US" altLang="pt-BR" i="1"/>
              <a:t>n</a:t>
            </a:r>
            <a:r>
              <a:rPr lang="en-US" altLang="pt-BR"/>
              <a:t> processes are present only when the database is in </a:t>
            </a:r>
            <a:r>
              <a:rPr lang="en-US" altLang="pt-BR">
                <a:latin typeface="Courier New" panose="02070309020205020404" pitchFamily="49" charset="0"/>
              </a:rPr>
              <a:t>ARCHIVELOG</a:t>
            </a:r>
            <a:r>
              <a:rPr lang="en-US" altLang="pt-BR"/>
              <a:t> mode and automatic archiving is enabled.</a:t>
            </a:r>
          </a:p>
          <a:p>
            <a:pPr lvl="1"/>
            <a:r>
              <a:rPr lang="en-US" altLang="pt-BR"/>
              <a:t>If you anticipate a heavy workload for archiving (such as during bulk loading of data), you can increase the maximum number of Archiver processes. There can also be multiple archive log destinations. It is recommended that there be at least one Archiver process for each destination. The default is to have four Archiver processes.</a:t>
            </a:r>
          </a:p>
        </p:txBody>
      </p:sp>
      <p:sp>
        <p:nvSpPr>
          <p:cNvPr id="83972" name="Footer Placeholder 4">
            <a:extLst>
              <a:ext uri="{FF2B5EF4-FFF2-40B4-BE49-F238E27FC236}">
                <a16:creationId xmlns:a16="http://schemas.microsoft.com/office/drawing/2014/main" id="{258B6E52-8887-43F8-9967-64059BE2679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E024B134-782A-4766-8BA3-48ACF60775E9}" type="slidenum">
              <a:rPr lang="en-US" altLang="pt-BR" smtClean="0"/>
              <a:pPr eaLnBrk="1" hangingPunct="1"/>
              <a:t>31</a:t>
            </a:fld>
            <a:endParaRPr lang="en-US" altLang="pt-B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5">
            <a:extLst>
              <a:ext uri="{FF2B5EF4-FFF2-40B4-BE49-F238E27FC236}">
                <a16:creationId xmlns:a16="http://schemas.microsoft.com/office/drawing/2014/main" id="{474ECFCE-FF5B-4AB9-B8F9-8C7491B2B88C}"/>
              </a:ext>
            </a:extLst>
          </p:cNvPr>
          <p:cNvSpPr>
            <a:spLocks noGrp="1" noRot="1" noChangeAspect="1" noTextEdit="1"/>
          </p:cNvSpPr>
          <p:nvPr>
            <p:ph type="sldImg"/>
          </p:nvPr>
        </p:nvSpPr>
        <p:spPr>
          <a:ln/>
        </p:spPr>
      </p:sp>
      <p:sp>
        <p:nvSpPr>
          <p:cNvPr id="84995" name="Notes Placeholder 6">
            <a:extLst>
              <a:ext uri="{FF2B5EF4-FFF2-40B4-BE49-F238E27FC236}">
                <a16:creationId xmlns:a16="http://schemas.microsoft.com/office/drawing/2014/main" id="{57E864A1-F955-4D05-BDA9-30EF158BF7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files that comprise an Oracle database are as follows:</a:t>
            </a:r>
            <a:endParaRPr lang="en-US" altLang="pt-BR">
              <a:solidFill>
                <a:srgbClr val="FF0000"/>
              </a:solidFill>
            </a:endParaRPr>
          </a:p>
          <a:p>
            <a:pPr lvl="2"/>
            <a:r>
              <a:rPr lang="en-US" altLang="pt-BR" b="1"/>
              <a:t>Control files:</a:t>
            </a:r>
            <a:r>
              <a:rPr lang="en-US" altLang="pt-BR"/>
              <a:t> Each database has one unique control file that contains data about the database itself (that is, physical database structure information). Multiple copies may be maintained to protect against total loss. It can also contain metadata related to backups. The control file is critical to the database. Without the control file, the database cannot be opened.</a:t>
            </a:r>
            <a:endParaRPr lang="en-US" altLang="pt-BR" i="1">
              <a:solidFill>
                <a:srgbClr val="FF0000"/>
              </a:solidFill>
            </a:endParaRPr>
          </a:p>
          <a:p>
            <a:pPr lvl="2"/>
            <a:r>
              <a:rPr lang="en-US" altLang="pt-BR" b="1"/>
              <a:t>Data files:</a:t>
            </a:r>
            <a:r>
              <a:rPr lang="en-US" altLang="pt-BR"/>
              <a:t> Contain the user or application data of the database, as well as metadata and the data dictionary</a:t>
            </a:r>
          </a:p>
          <a:p>
            <a:pPr lvl="2"/>
            <a:r>
              <a:rPr lang="en-US" altLang="pt-BR" b="1"/>
              <a:t>Online redo log files:</a:t>
            </a:r>
            <a:r>
              <a:rPr lang="en-US" altLang="pt-BR"/>
              <a:t> Allow for instance recovery of the database. If the database server crashes and does not lose any data files, the instance can recover the database with the information in these files.</a:t>
            </a:r>
          </a:p>
          <a:p>
            <a:pPr lvl="1"/>
            <a:r>
              <a:rPr lang="en-US" altLang="pt-BR"/>
              <a:t>The following additional files are used during the operation of the database:</a:t>
            </a:r>
          </a:p>
          <a:p>
            <a:pPr lvl="2"/>
            <a:r>
              <a:rPr lang="en-US" altLang="pt-BR" b="1"/>
              <a:t>Parameter file:</a:t>
            </a:r>
            <a:r>
              <a:rPr lang="en-US" altLang="pt-BR"/>
              <a:t> Is used to define how the instance is configured when it starts up</a:t>
            </a:r>
          </a:p>
          <a:p>
            <a:pPr lvl="2"/>
            <a:r>
              <a:rPr lang="en-US" altLang="pt-BR" b="1"/>
              <a:t>Password file:</a:t>
            </a:r>
            <a:r>
              <a:rPr lang="en-US" altLang="pt-BR"/>
              <a:t> Allows users using the </a:t>
            </a:r>
            <a:r>
              <a:rPr lang="en-US" altLang="pt-BR">
                <a:latin typeface="Courier New" panose="02070309020205020404" pitchFamily="49" charset="0"/>
                <a:cs typeface="Arial" panose="020B0604020202020204" pitchFamily="34" charset="0"/>
              </a:rPr>
              <a:t>SYSDBA</a:t>
            </a:r>
            <a:r>
              <a:rPr lang="en-US" altLang="pt-BR">
                <a:cs typeface="Arial" panose="020B0604020202020204" pitchFamily="34" charset="0"/>
              </a:rPr>
              <a:t>, </a:t>
            </a:r>
            <a:r>
              <a:rPr lang="en-US" altLang="pt-BR">
                <a:latin typeface="Courier New" panose="02070309020205020404" pitchFamily="49" charset="0"/>
                <a:cs typeface="Arial" panose="020B0604020202020204" pitchFamily="34" charset="0"/>
              </a:rPr>
              <a:t>SYSOPER</a:t>
            </a:r>
            <a:r>
              <a:rPr lang="en-US" altLang="pt-BR">
                <a:cs typeface="Arial" panose="020B0604020202020204" pitchFamily="34" charset="0"/>
              </a:rPr>
              <a:t>, </a:t>
            </a:r>
            <a:r>
              <a:rPr lang="en-US" altLang="pt-BR">
                <a:latin typeface="Courier New" panose="02070309020205020404" pitchFamily="49" charset="0"/>
                <a:cs typeface="Courier New" panose="02070309020205020404" pitchFamily="49" charset="0"/>
              </a:rPr>
              <a:t>SYSBACKUP</a:t>
            </a:r>
            <a:r>
              <a:rPr lang="en-US" altLang="pt-BR">
                <a:cs typeface="Arial" panose="020B0604020202020204" pitchFamily="34" charset="0"/>
              </a:rPr>
              <a:t>, </a:t>
            </a:r>
            <a:r>
              <a:rPr lang="en-US" altLang="pt-BR">
                <a:latin typeface="Courier New" panose="02070309020205020404" pitchFamily="49" charset="0"/>
                <a:cs typeface="Courier New" panose="02070309020205020404" pitchFamily="49" charset="0"/>
              </a:rPr>
              <a:t>SYSDG</a:t>
            </a:r>
            <a:r>
              <a:rPr lang="en-US" altLang="pt-BR">
                <a:cs typeface="Arial" panose="020B0604020202020204" pitchFamily="34" charset="0"/>
              </a:rPr>
              <a:t>, </a:t>
            </a:r>
            <a:r>
              <a:rPr lang="en-US" altLang="pt-BR">
                <a:latin typeface="Courier New" panose="02070309020205020404" pitchFamily="49" charset="0"/>
                <a:cs typeface="Courier New" panose="02070309020205020404" pitchFamily="49" charset="0"/>
              </a:rPr>
              <a:t>SYSKM</a:t>
            </a:r>
            <a:r>
              <a:rPr lang="en-US" altLang="pt-BR">
                <a:cs typeface="Arial" panose="020B0604020202020204" pitchFamily="34" charset="0"/>
              </a:rPr>
              <a:t>, and </a:t>
            </a:r>
            <a:r>
              <a:rPr lang="en-US" altLang="pt-BR">
                <a:latin typeface="Courier New" panose="02070309020205020404" pitchFamily="49" charset="0"/>
                <a:cs typeface="Arial" panose="020B0604020202020204" pitchFamily="34" charset="0"/>
              </a:rPr>
              <a:t>SYSASM</a:t>
            </a:r>
            <a:r>
              <a:rPr lang="en-US" altLang="pt-BR">
                <a:cs typeface="Arial" panose="020B0604020202020204" pitchFamily="34" charset="0"/>
              </a:rPr>
              <a:t> roles </a:t>
            </a:r>
            <a:r>
              <a:rPr lang="en-US" altLang="pt-BR"/>
              <a:t>to connect remotely to the instance and perform administrative tasks </a:t>
            </a:r>
          </a:p>
          <a:p>
            <a:pPr lvl="2"/>
            <a:r>
              <a:rPr lang="en-US" altLang="pt-BR" b="1"/>
              <a:t>Backup files:</a:t>
            </a:r>
            <a:r>
              <a:rPr lang="en-US" altLang="pt-BR"/>
              <a:t> Are used for database recovery. You typically restore a backup file when a media failure or user error has damaged or deleted the original file.</a:t>
            </a:r>
          </a:p>
        </p:txBody>
      </p:sp>
      <p:sp>
        <p:nvSpPr>
          <p:cNvPr id="84996" name="Footer Placeholder 4">
            <a:extLst>
              <a:ext uri="{FF2B5EF4-FFF2-40B4-BE49-F238E27FC236}">
                <a16:creationId xmlns:a16="http://schemas.microsoft.com/office/drawing/2014/main" id="{1D41AF76-4E6D-4349-922A-3F312D9444C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0D09C086-CCC0-4E8B-8CB3-322EEEE11C7D}" type="slidenum">
              <a:rPr lang="en-US" altLang="pt-BR" smtClean="0"/>
              <a:pPr eaLnBrk="1" hangingPunct="1"/>
              <a:t>32</a:t>
            </a:fld>
            <a:endParaRPr lang="en-US" altLang="pt-B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D965ECA4-DD10-4409-9257-9F30BD3D5523}"/>
              </a:ext>
            </a:extLst>
          </p:cNvPr>
          <p:cNvSpPr>
            <a:spLocks noGrp="1" noChangeArrowheads="1"/>
          </p:cNvSpPr>
          <p:nvPr>
            <p:ph type="body" idx="1"/>
          </p:nvPr>
        </p:nvSpPr>
        <p:spPr>
          <a:xfrm>
            <a:off x="549275" y="447675"/>
            <a:ext cx="6076950" cy="8421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spcBef>
                <a:spcPct val="25000"/>
              </a:spcBef>
            </a:pPr>
            <a:r>
              <a:rPr lang="en-US" altLang="pt-BR" b="1"/>
              <a:t>Archived redo log files: </a:t>
            </a:r>
            <a:r>
              <a:rPr lang="en-US" altLang="pt-BR"/>
              <a:t>Contain an ongoing history of the data changes (redo) that are generated by the instance. Using these files and a backup of the database, you can recover a lost data file. That is, archive logs enable the recovery of restored data files.</a:t>
            </a:r>
          </a:p>
          <a:p>
            <a:pPr lvl="2">
              <a:spcBef>
                <a:spcPct val="25000"/>
              </a:spcBef>
            </a:pPr>
            <a:r>
              <a:rPr lang="en-US" altLang="pt-BR" b="1"/>
              <a:t>Trace files:</a:t>
            </a:r>
            <a:r>
              <a:rPr lang="en-US" altLang="pt-BR"/>
              <a:t> Each server and background process can write to an associated trace file. When an internal error is detected by a process, the process dumps information about the error to its trace file. Some of the information written to a trace file is intended for the database administrator, whereas other information is for Oracle Support Services. </a:t>
            </a:r>
          </a:p>
          <a:p>
            <a:pPr lvl="2"/>
            <a:r>
              <a:rPr lang="en-US" altLang="pt-BR" b="1"/>
              <a:t>Alert log file:</a:t>
            </a:r>
            <a:r>
              <a:rPr lang="en-US" altLang="pt-BR"/>
              <a:t> These are special trace entries. The alert log of a database is a chronological log of messages and errors. Oracle recommends that you review the alert log periodically.</a:t>
            </a:r>
          </a:p>
          <a:p>
            <a:pPr lvl="1"/>
            <a:r>
              <a:rPr lang="en-US" altLang="pt-BR" b="1"/>
              <a:t>Note:</a:t>
            </a:r>
            <a:r>
              <a:rPr lang="en-US" altLang="pt-BR"/>
              <a:t> Parameter, password, alert, and trace files are covered in other lessons.</a:t>
            </a:r>
          </a:p>
          <a:p>
            <a:endParaRPr lang="en-US" altLang="pt-BR"/>
          </a:p>
          <a:p>
            <a:endParaRPr lang="en-US" altLang="pt-BR"/>
          </a:p>
        </p:txBody>
      </p:sp>
      <p:sp>
        <p:nvSpPr>
          <p:cNvPr id="86019" name="Footer Placeholder 3">
            <a:extLst>
              <a:ext uri="{FF2B5EF4-FFF2-40B4-BE49-F238E27FC236}">
                <a16:creationId xmlns:a16="http://schemas.microsoft.com/office/drawing/2014/main" id="{93C3BDD9-F1E6-49FB-B98E-85558C19ED4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25257AA4-D91D-49F1-A1E7-6F494E80A480}" type="slidenum">
              <a:rPr lang="en-US" altLang="pt-BR" smtClean="0"/>
              <a:pPr eaLnBrk="1" hangingPunct="1"/>
              <a:t>33</a:t>
            </a:fld>
            <a:endParaRPr lang="en-US" altLang="pt-B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5">
            <a:extLst>
              <a:ext uri="{FF2B5EF4-FFF2-40B4-BE49-F238E27FC236}">
                <a16:creationId xmlns:a16="http://schemas.microsoft.com/office/drawing/2014/main" id="{C7A0470E-1691-43E3-B66A-7FC494F65607}"/>
              </a:ext>
            </a:extLst>
          </p:cNvPr>
          <p:cNvSpPr>
            <a:spLocks noGrp="1" noRot="1" noChangeAspect="1" noTextEdit="1"/>
          </p:cNvSpPr>
          <p:nvPr>
            <p:ph type="sldImg"/>
          </p:nvPr>
        </p:nvSpPr>
        <p:spPr>
          <a:ln/>
        </p:spPr>
      </p:sp>
      <p:sp>
        <p:nvSpPr>
          <p:cNvPr id="87043" name="Notes Placeholder 6">
            <a:extLst>
              <a:ext uri="{FF2B5EF4-FFF2-40B4-BE49-F238E27FC236}">
                <a16:creationId xmlns:a16="http://schemas.microsoft.com/office/drawing/2014/main" id="{B44CC48D-7300-432F-B14F-1E90553FE8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database has logical structures and physical structures. </a:t>
            </a:r>
          </a:p>
          <a:p>
            <a:pPr lvl="1"/>
            <a:r>
              <a:rPr lang="en-US" altLang="pt-BR" b="1"/>
              <a:t>Databases, Tablespaces, and Data Files</a:t>
            </a:r>
          </a:p>
          <a:p>
            <a:pPr lvl="1"/>
            <a:r>
              <a:rPr lang="en-US" altLang="pt-BR"/>
              <a:t>The relationship among databases, tablespaces, and data files is illustrated in the slide. Each database is logically divided into two or more tablespaces. One or more data files are explicitly created for each tablespace to physically store the data of all segments in a tablespace. If it is a </a:t>
            </a:r>
            <a:r>
              <a:rPr lang="en-US" altLang="pt-BR">
                <a:latin typeface="Courier New" panose="02070309020205020404" pitchFamily="49" charset="0"/>
              </a:rPr>
              <a:t>TEMPORARY</a:t>
            </a:r>
            <a:r>
              <a:rPr lang="en-US" altLang="pt-BR"/>
              <a:t> tablespace, it has a temporary file instead of a data file. A tablespace’s data file can be physically stored on any supported storage technology.</a:t>
            </a:r>
          </a:p>
          <a:p>
            <a:pPr lvl="1"/>
            <a:r>
              <a:rPr lang="en-US" altLang="pt-BR" b="1"/>
              <a:t>Tablespaces</a:t>
            </a:r>
          </a:p>
          <a:p>
            <a:pPr lvl="1"/>
            <a:r>
              <a:rPr lang="en-US" altLang="pt-BR"/>
              <a:t>A database is divided into logical storage units called </a:t>
            </a:r>
            <a:r>
              <a:rPr lang="en-US" altLang="pt-BR" i="1"/>
              <a:t>tablespaces</a:t>
            </a:r>
            <a:r>
              <a:rPr lang="en-US" altLang="pt-BR"/>
              <a:t>, which group related logical structures or data files together. For example, tablespaces commonly group all of an application’s segments to simplify some administrative operations.</a:t>
            </a:r>
          </a:p>
          <a:p>
            <a:pPr lvl="1"/>
            <a:r>
              <a:rPr lang="en-US" altLang="pt-BR" b="1"/>
              <a:t>Data Blocks</a:t>
            </a:r>
          </a:p>
          <a:p>
            <a:pPr lvl="1"/>
            <a:r>
              <a:rPr lang="en-US" altLang="pt-BR"/>
              <a:t>At the finest level of granularity, an Oracle database’s data is stored in </a:t>
            </a:r>
            <a:r>
              <a:rPr lang="en-US" altLang="pt-BR" i="1"/>
              <a:t>data blocks</a:t>
            </a:r>
            <a:r>
              <a:rPr lang="en-US" altLang="pt-BR"/>
              <a:t>. One data block corresponds to a specific number of bytes of physical space on the disk. A data block size is specified for each tablespace when it is created. A database uses and allocates free database space in Oracle data blocks.</a:t>
            </a:r>
          </a:p>
        </p:txBody>
      </p:sp>
      <p:sp>
        <p:nvSpPr>
          <p:cNvPr id="87044" name="Footer Placeholder 4">
            <a:extLst>
              <a:ext uri="{FF2B5EF4-FFF2-40B4-BE49-F238E27FC236}">
                <a16:creationId xmlns:a16="http://schemas.microsoft.com/office/drawing/2014/main" id="{146EBF57-B172-479C-9C7D-E3F05A8C24F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C230BD3E-AD19-40DE-85CA-DB156B2FBDAC}" type="slidenum">
              <a:rPr lang="en-US" altLang="pt-BR" smtClean="0"/>
              <a:pPr eaLnBrk="1" hangingPunct="1"/>
              <a:t>34</a:t>
            </a:fld>
            <a:endParaRPr lang="en-US" altLang="pt-B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E3DC1015-D12C-40C7-965F-05352D07D0D4}"/>
              </a:ext>
            </a:extLst>
          </p:cNvPr>
          <p:cNvSpPr>
            <a:spLocks noGrp="1" noChangeArrowheads="1"/>
          </p:cNvSpPr>
          <p:nvPr>
            <p:ph type="body" idx="1"/>
          </p:nvPr>
        </p:nvSpPr>
        <p:spPr>
          <a:xfrm>
            <a:off x="549275" y="447675"/>
            <a:ext cx="6076950" cy="8421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b="1"/>
              <a:t>Extents </a:t>
            </a:r>
          </a:p>
          <a:p>
            <a:pPr lvl="1"/>
            <a:r>
              <a:rPr lang="en-US" altLang="pt-BR"/>
              <a:t>The next level of logical database space is an </a:t>
            </a:r>
            <a:r>
              <a:rPr lang="en-US" altLang="pt-BR" i="1"/>
              <a:t>extent</a:t>
            </a:r>
            <a:r>
              <a:rPr lang="en-US" altLang="pt-BR"/>
              <a:t>. An extent is a specific number of contiguous Oracle data blocks (obtained in a single allocation) that are used to store a specific type of information. Oracle data blocks in an extent are logically contiguous but can be physically spread out on disk because of RAID striping and file system implementations.</a:t>
            </a:r>
          </a:p>
          <a:p>
            <a:pPr lvl="1"/>
            <a:r>
              <a:rPr lang="en-US" altLang="pt-BR" b="1"/>
              <a:t>Segments </a:t>
            </a:r>
          </a:p>
          <a:p>
            <a:pPr lvl="1"/>
            <a:r>
              <a:rPr lang="en-US" altLang="pt-BR"/>
              <a:t>The level of logical database storage above an extent is called a </a:t>
            </a:r>
            <a:r>
              <a:rPr lang="en-US" altLang="pt-BR" i="1"/>
              <a:t>segment</a:t>
            </a:r>
            <a:r>
              <a:rPr lang="en-US" altLang="pt-BR"/>
              <a:t>. A segment is a set of extents allocated for a certain logical structure. Example:</a:t>
            </a:r>
          </a:p>
          <a:p>
            <a:pPr lvl="2"/>
            <a:r>
              <a:rPr lang="en-US" altLang="pt-BR" b="1"/>
              <a:t>Data segments:</a:t>
            </a:r>
            <a:r>
              <a:rPr lang="en-US" altLang="pt-BR" i="1"/>
              <a:t> </a:t>
            </a:r>
            <a:r>
              <a:rPr lang="en-US" altLang="pt-BR"/>
              <a:t>Each nonclustered, non-index-organized table has a data segment, with the exception of external tables, global temporary tables, and partitioned tables (in which each table has one or more segments). All of the table’s data is stored in the extents of its data segment. For a partitioned table, each partition has a data segment. Each cluster has a data segment. The data of every table in the cluster is stored in the cluster’s data segment. </a:t>
            </a:r>
          </a:p>
          <a:p>
            <a:pPr lvl="2"/>
            <a:r>
              <a:rPr lang="en-US" altLang="pt-BR" b="1"/>
              <a:t>Index segments:</a:t>
            </a:r>
            <a:r>
              <a:rPr lang="en-US" altLang="pt-BR" i="1"/>
              <a:t> </a:t>
            </a:r>
            <a:r>
              <a:rPr lang="en-US" altLang="pt-BR"/>
              <a:t>Each index has an index segment that stores all of its data. For a partitioned index, each partition has an index segment.</a:t>
            </a:r>
          </a:p>
          <a:p>
            <a:pPr lvl="2"/>
            <a:r>
              <a:rPr lang="en-US" altLang="pt-BR" b="1"/>
              <a:t>Undo segments:</a:t>
            </a:r>
            <a:r>
              <a:rPr lang="en-US" altLang="pt-BR" i="1"/>
              <a:t> </a:t>
            </a:r>
            <a:r>
              <a:rPr lang="en-US" altLang="pt-BR"/>
              <a:t>One </a:t>
            </a:r>
            <a:r>
              <a:rPr lang="en-US" altLang="pt-BR">
                <a:latin typeface="Courier New" panose="02070309020205020404" pitchFamily="49" charset="0"/>
              </a:rPr>
              <a:t>UNDO</a:t>
            </a:r>
            <a:r>
              <a:rPr lang="en-US" altLang="pt-BR"/>
              <a:t> tablespace is created for each database instance. This tablespace contains numerous undo segments to temporarily store undo information. The information in an undo segment is used to generate read-consistent database information and, during database recovery, to roll back uncommitted transactions for users.</a:t>
            </a:r>
          </a:p>
          <a:p>
            <a:pPr lvl="2"/>
            <a:r>
              <a:rPr lang="en-US" altLang="pt-BR" b="1"/>
              <a:t>Temporary segments:</a:t>
            </a:r>
            <a:r>
              <a:rPr lang="en-US" altLang="pt-BR"/>
              <a:t> Temporary segments are created by the Oracle database when a SQL statement needs a temporary work area to complete execution. When the statement finishes execution, the temporary segment’s extents are returned to the database for future use. Specify either a default temporary tablespace for every user, or a default temporary tablespace that is used database-wide.</a:t>
            </a:r>
          </a:p>
          <a:p>
            <a:pPr lvl="1"/>
            <a:r>
              <a:rPr lang="en-US" altLang="pt-BR" b="1"/>
              <a:t>Note:</a:t>
            </a:r>
            <a:r>
              <a:rPr lang="en-US" altLang="pt-BR"/>
              <a:t> There are other types of segments not listed here. There are also schema objects such as views, packages, triggers, and so on that are not considered segments even though they are database objects. A segment owns its respective disk space allocation. The other objects exist as rows stored in a system metadata segment.</a:t>
            </a:r>
          </a:p>
          <a:p>
            <a:pPr lvl="1"/>
            <a:r>
              <a:rPr lang="en-US" altLang="pt-BR"/>
              <a:t>The Oracle Database server dynamically allocates space. When the existing extents of a segment are full, additional extents are added. Because extents are allocated as needed, the extents of a segment may or may not be contiguous on the disk, and they can come from different data files belonging to the same tablespace.</a:t>
            </a:r>
          </a:p>
        </p:txBody>
      </p:sp>
      <p:sp>
        <p:nvSpPr>
          <p:cNvPr id="88067" name="Footer Placeholder 3">
            <a:extLst>
              <a:ext uri="{FF2B5EF4-FFF2-40B4-BE49-F238E27FC236}">
                <a16:creationId xmlns:a16="http://schemas.microsoft.com/office/drawing/2014/main" id="{3B552B60-A99C-44C9-A890-D41D18857DD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0A962296-9F9D-4DB4-B24E-FC5D20196BC0}" type="slidenum">
              <a:rPr lang="en-US" altLang="pt-BR" smtClean="0"/>
              <a:pPr eaLnBrk="1" hangingPunct="1"/>
              <a:t>35</a:t>
            </a:fld>
            <a:endParaRPr lang="en-US" altLang="pt-B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5">
            <a:extLst>
              <a:ext uri="{FF2B5EF4-FFF2-40B4-BE49-F238E27FC236}">
                <a16:creationId xmlns:a16="http://schemas.microsoft.com/office/drawing/2014/main" id="{4F75B373-E147-4D2C-A5D4-BFB8BE451C2A}"/>
              </a:ext>
            </a:extLst>
          </p:cNvPr>
          <p:cNvSpPr>
            <a:spLocks noGrp="1" noRot="1" noChangeAspect="1" noTextEdit="1"/>
          </p:cNvSpPr>
          <p:nvPr>
            <p:ph type="sldImg"/>
          </p:nvPr>
        </p:nvSpPr>
        <p:spPr>
          <a:ln/>
        </p:spPr>
      </p:sp>
      <p:sp>
        <p:nvSpPr>
          <p:cNvPr id="89091" name="Notes Placeholder 6">
            <a:extLst>
              <a:ext uri="{FF2B5EF4-FFF2-40B4-BE49-F238E27FC236}">
                <a16:creationId xmlns:a16="http://schemas.microsoft.com/office/drawing/2014/main" id="{7FFED2D6-639E-4AF7-8351-0B9F28C096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A subset of database objects, such as tables and indexes, is stored as segments in tablespaces. Each segment contains one or more extents. An extent consists of contiguous data blocks, which means that each extent can exist only in one data file. Data blocks are the smallest unit of I/O in the database.</a:t>
            </a:r>
          </a:p>
          <a:p>
            <a:pPr lvl="1"/>
            <a:r>
              <a:rPr lang="en-US" altLang="pt-BR"/>
              <a:t>When the database requests a set of data blocks from the operating system (OS), the OS maps this to an actual file system or disk block on the storage device. Because of this, you do not need to know the physical address of any of the data in your database. This also means that a data file can be striped or mirrored on several disks.</a:t>
            </a:r>
          </a:p>
          <a:p>
            <a:pPr lvl="1"/>
            <a:r>
              <a:rPr lang="en-US" altLang="pt-BR"/>
              <a:t>The size of the data block can be set at the time of database creation. The default size of 8 KB is adequate for most databases. If your database supports a data warehouse application that has large tables and indexes, a larger block size may be beneficial.</a:t>
            </a:r>
          </a:p>
          <a:p>
            <a:pPr lvl="1"/>
            <a:r>
              <a:rPr lang="en-US" altLang="pt-BR"/>
              <a:t>If your database supports a transactional application in which reads and writes are random, specifying a smaller block size may be beneficial. The maximum block size depends on your OS. The minimum Oracle block size is 2 KB; it should rarely (if ever) be used.</a:t>
            </a:r>
          </a:p>
          <a:p>
            <a:pPr lvl="1"/>
            <a:r>
              <a:rPr lang="en-US" altLang="pt-BR"/>
              <a:t>You can have tablespaces with a nonstandard block size. For details, see the </a:t>
            </a:r>
            <a:r>
              <a:rPr lang="en-US" altLang="pt-BR" i="1"/>
              <a:t>Oracle Database Administrator’s Guide</a:t>
            </a:r>
            <a:r>
              <a:rPr lang="en-US" altLang="pt-BR"/>
              <a:t>.</a:t>
            </a:r>
          </a:p>
        </p:txBody>
      </p:sp>
      <p:sp>
        <p:nvSpPr>
          <p:cNvPr id="89092" name="Footer Placeholder 4">
            <a:extLst>
              <a:ext uri="{FF2B5EF4-FFF2-40B4-BE49-F238E27FC236}">
                <a16:creationId xmlns:a16="http://schemas.microsoft.com/office/drawing/2014/main" id="{514A9C0F-CA19-4101-8963-C659007B599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7D5FB4C6-F3E9-475E-954F-9EF2DE15B677}" type="slidenum">
              <a:rPr lang="en-US" altLang="pt-BR" smtClean="0"/>
              <a:pPr eaLnBrk="1" hangingPunct="1"/>
              <a:t>36</a:t>
            </a:fld>
            <a:endParaRPr lang="en-US" altLang="pt-B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5">
            <a:extLst>
              <a:ext uri="{FF2B5EF4-FFF2-40B4-BE49-F238E27FC236}">
                <a16:creationId xmlns:a16="http://schemas.microsoft.com/office/drawing/2014/main" id="{26D05DB5-23E3-41A0-9759-B950EABF55CF}"/>
              </a:ext>
            </a:extLst>
          </p:cNvPr>
          <p:cNvSpPr>
            <a:spLocks noGrp="1" noRot="1" noChangeAspect="1" noTextEdit="1"/>
          </p:cNvSpPr>
          <p:nvPr>
            <p:ph type="sldImg"/>
          </p:nvPr>
        </p:nvSpPr>
        <p:spPr>
          <a:ln/>
        </p:spPr>
      </p:sp>
      <p:sp>
        <p:nvSpPr>
          <p:cNvPr id="90115" name="Notes Placeholder 6">
            <a:extLst>
              <a:ext uri="{FF2B5EF4-FFF2-40B4-BE49-F238E27FC236}">
                <a16:creationId xmlns:a16="http://schemas.microsoft.com/office/drawing/2014/main" id="{3B388CC6-1431-45FA-95E3-7D6B687A44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A database is divided into </a:t>
            </a:r>
            <a:r>
              <a:rPr lang="en-US" altLang="pt-BR" i="1"/>
              <a:t>tablespaces</a:t>
            </a:r>
            <a:r>
              <a:rPr lang="en-US" altLang="pt-BR"/>
              <a:t>, which are logical storage units that can be used to group related logical structures. One or more data files are explicitly created for each tablespace to physically store the data of all logical structures in a tablespace.</a:t>
            </a:r>
          </a:p>
          <a:p>
            <a:pPr lvl="1"/>
            <a:r>
              <a:rPr lang="en-US" altLang="pt-BR"/>
              <a:t>The graphic in the slide illustrates tablespace 1, composed of two data files. A segment of </a:t>
            </a:r>
            <a:br>
              <a:rPr lang="en-US" altLang="pt-BR"/>
            </a:br>
            <a:r>
              <a:rPr lang="en-US" altLang="pt-BR"/>
              <a:t>128 KB size, composed of two extents is spanning the two data files. The first extent of size 64 KB is in the first data file and the second extent, also of size 64 KB is in the second data file. Both extents are formed from contiguous 8 KB Oracle blocks.</a:t>
            </a:r>
          </a:p>
          <a:p>
            <a:pPr lvl="1"/>
            <a:r>
              <a:rPr lang="en-US" altLang="pt-BR" b="1"/>
              <a:t>Note:</a:t>
            </a:r>
            <a:r>
              <a:rPr lang="en-US" altLang="pt-BR"/>
              <a:t> You can also create bigfile tablespaces, which have only one file that is often very large. The file may be any size up to the maximum that the row ID architecture permits. The maximum size is the block size for the tablespace multiplied by 2</a:t>
            </a:r>
            <a:r>
              <a:rPr lang="en-US" altLang="pt-BR" baseline="30000"/>
              <a:t>36</a:t>
            </a:r>
            <a:r>
              <a:rPr lang="en-US" altLang="pt-BR"/>
              <a:t>, or 128 TB for a 32 KB block size. Traditional smallfile tablespaces (which are the default) may contain multiple data files, but the files cannot be as large. For more information about bigfile tablespaces, see the </a:t>
            </a:r>
            <a:r>
              <a:rPr lang="en-US" altLang="pt-BR" i="1"/>
              <a:t>Oracle</a:t>
            </a:r>
            <a:r>
              <a:rPr lang="en-US" altLang="pt-BR"/>
              <a:t> </a:t>
            </a:r>
            <a:r>
              <a:rPr lang="en-US" altLang="pt-BR" i="1"/>
              <a:t>Database Administrator’s Guide</a:t>
            </a:r>
            <a:r>
              <a:rPr lang="en-US" altLang="pt-BR"/>
              <a:t>.</a:t>
            </a:r>
          </a:p>
        </p:txBody>
      </p:sp>
      <p:sp>
        <p:nvSpPr>
          <p:cNvPr id="90116" name="Footer Placeholder 4">
            <a:extLst>
              <a:ext uri="{FF2B5EF4-FFF2-40B4-BE49-F238E27FC236}">
                <a16:creationId xmlns:a16="http://schemas.microsoft.com/office/drawing/2014/main" id="{BE3F2E86-370F-4403-A493-E3558D75129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93A46720-D8D0-456F-9F9E-51767390BA30}" type="slidenum">
              <a:rPr lang="en-US" altLang="pt-BR" smtClean="0"/>
              <a:pPr eaLnBrk="1" hangingPunct="1"/>
              <a:t>37</a:t>
            </a:fld>
            <a:endParaRPr lang="en-US" altLang="pt-B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5">
            <a:extLst>
              <a:ext uri="{FF2B5EF4-FFF2-40B4-BE49-F238E27FC236}">
                <a16:creationId xmlns:a16="http://schemas.microsoft.com/office/drawing/2014/main" id="{B3E19836-9513-45B8-9A03-AA1BA194361C}"/>
              </a:ext>
            </a:extLst>
          </p:cNvPr>
          <p:cNvSpPr>
            <a:spLocks noGrp="1" noRot="1" noChangeAspect="1" noTextEdit="1"/>
          </p:cNvSpPr>
          <p:nvPr>
            <p:ph type="sldImg"/>
          </p:nvPr>
        </p:nvSpPr>
        <p:spPr>
          <a:ln/>
        </p:spPr>
      </p:sp>
      <p:sp>
        <p:nvSpPr>
          <p:cNvPr id="91139" name="Notes Placeholder 6">
            <a:extLst>
              <a:ext uri="{FF2B5EF4-FFF2-40B4-BE49-F238E27FC236}">
                <a16:creationId xmlns:a16="http://schemas.microsoft.com/office/drawing/2014/main" id="{2AB2CAD3-A6F7-425D-BDFD-1050C2CC41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Each Oracle database must contain a </a:t>
            </a:r>
            <a:r>
              <a:rPr lang="en-US" altLang="pt-BR">
                <a:latin typeface="Courier New" panose="02070309020205020404" pitchFamily="49" charset="0"/>
              </a:rPr>
              <a:t>SYSTEM</a:t>
            </a:r>
            <a:r>
              <a:rPr lang="en-US" altLang="pt-BR"/>
              <a:t> tablespace and a </a:t>
            </a:r>
            <a:r>
              <a:rPr lang="en-US" altLang="pt-BR">
                <a:latin typeface="Courier New" panose="02070309020205020404" pitchFamily="49" charset="0"/>
              </a:rPr>
              <a:t>SYSAUX</a:t>
            </a:r>
            <a:r>
              <a:rPr lang="en-US" altLang="pt-BR"/>
              <a:t> tablespace. They are automatically created when the database is created. The system default is to create a smallfile tablespace. You can also create bigfile tablespaces, which enable the Oracle database to manage ultralarge files.</a:t>
            </a:r>
          </a:p>
          <a:p>
            <a:pPr lvl="1"/>
            <a:r>
              <a:rPr lang="en-US" altLang="pt-BR"/>
              <a:t>A tablespace can be online (accessible) or offline (not accessible). The </a:t>
            </a:r>
            <a:r>
              <a:rPr lang="en-US" altLang="pt-BR">
                <a:latin typeface="Courier New" panose="02070309020205020404" pitchFamily="49" charset="0"/>
              </a:rPr>
              <a:t>SYSTEM</a:t>
            </a:r>
            <a:r>
              <a:rPr lang="en-US" altLang="pt-BR"/>
              <a:t> tablespace is always online when the database is open. It stores tables that support the core functionality of the database, such as the data dictionary tables.</a:t>
            </a:r>
          </a:p>
          <a:p>
            <a:pPr lvl="1"/>
            <a:r>
              <a:rPr lang="en-US" altLang="pt-BR"/>
              <a:t>The </a:t>
            </a:r>
            <a:r>
              <a:rPr lang="en-US" altLang="pt-BR">
                <a:latin typeface="Courier New" panose="02070309020205020404" pitchFamily="49" charset="0"/>
              </a:rPr>
              <a:t>SYSAUX</a:t>
            </a:r>
            <a:r>
              <a:rPr lang="en-US" altLang="pt-BR"/>
              <a:t> tablespace is an auxiliary tablespace to the </a:t>
            </a:r>
            <a:r>
              <a:rPr lang="en-US" altLang="pt-BR">
                <a:latin typeface="Courier New" panose="02070309020205020404" pitchFamily="49" charset="0"/>
              </a:rPr>
              <a:t>SYSTEM</a:t>
            </a:r>
            <a:r>
              <a:rPr lang="en-US" altLang="pt-BR"/>
              <a:t> tablespace. The </a:t>
            </a:r>
            <a:r>
              <a:rPr lang="en-US" altLang="pt-BR">
                <a:latin typeface="Courier New" panose="02070309020205020404" pitchFamily="49" charset="0"/>
              </a:rPr>
              <a:t>SYSAUX</a:t>
            </a:r>
            <a:r>
              <a:rPr lang="en-US" altLang="pt-BR"/>
              <a:t> tablespace stores many database components, and it must be online for the correct functioning of all database components. The </a:t>
            </a:r>
            <a:r>
              <a:rPr lang="en-US" altLang="pt-BR">
                <a:latin typeface="Courier New" panose="02070309020205020404" pitchFamily="49" charset="0"/>
              </a:rPr>
              <a:t>SYSTEM</a:t>
            </a:r>
            <a:r>
              <a:rPr lang="en-US" altLang="pt-BR"/>
              <a:t> and </a:t>
            </a:r>
            <a:r>
              <a:rPr lang="en-US" altLang="pt-BR">
                <a:latin typeface="Courier New" panose="02070309020205020404" pitchFamily="49" charset="0"/>
              </a:rPr>
              <a:t>SYSAUX</a:t>
            </a:r>
            <a:r>
              <a:rPr lang="en-US" altLang="pt-BR"/>
              <a:t> tablespaces are not recommended for storing an application’s data. Additional tablespaces can be created for this purpose.</a:t>
            </a:r>
          </a:p>
          <a:p>
            <a:pPr lvl="1"/>
            <a:r>
              <a:rPr lang="en-US" altLang="pt-BR" b="1"/>
              <a:t>Note:</a:t>
            </a:r>
            <a:r>
              <a:rPr lang="en-US" altLang="pt-BR"/>
              <a:t> The </a:t>
            </a:r>
            <a:r>
              <a:rPr lang="en-US" altLang="pt-BR">
                <a:latin typeface="Courier New" panose="02070309020205020404" pitchFamily="49" charset="0"/>
                <a:cs typeface="Arial" panose="020B0604020202020204" pitchFamily="34" charset="0"/>
              </a:rPr>
              <a:t>SYSAUX</a:t>
            </a:r>
            <a:r>
              <a:rPr lang="en-US" altLang="pt-BR">
                <a:cs typeface="Arial" panose="020B0604020202020204" pitchFamily="34" charset="0"/>
              </a:rPr>
              <a:t> tablespace may be taken offline to perform tablespace recovery, whereas this is not possible for the </a:t>
            </a:r>
            <a:r>
              <a:rPr lang="en-US" altLang="pt-BR">
                <a:latin typeface="Courier New" panose="02070309020205020404" pitchFamily="49" charset="0"/>
                <a:cs typeface="Arial" panose="020B0604020202020204" pitchFamily="34" charset="0"/>
              </a:rPr>
              <a:t>SYSTEM</a:t>
            </a:r>
            <a:r>
              <a:rPr lang="en-US" altLang="pt-BR">
                <a:cs typeface="Arial" panose="020B0604020202020204" pitchFamily="34" charset="0"/>
              </a:rPr>
              <a:t> tablespace. Neither of them may be made read-only.</a:t>
            </a:r>
          </a:p>
        </p:txBody>
      </p:sp>
      <p:sp>
        <p:nvSpPr>
          <p:cNvPr id="91140" name="Footer Placeholder 4">
            <a:extLst>
              <a:ext uri="{FF2B5EF4-FFF2-40B4-BE49-F238E27FC236}">
                <a16:creationId xmlns:a16="http://schemas.microsoft.com/office/drawing/2014/main" id="{0E8F3BAE-8075-4396-AB4A-FCE554CDE9F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F5933064-D4D1-4CBD-9DCA-B2172148C067}" type="slidenum">
              <a:rPr lang="en-US" altLang="pt-BR" smtClean="0"/>
              <a:pPr eaLnBrk="1" hangingPunct="1"/>
              <a:t>38</a:t>
            </a:fld>
            <a:endParaRPr lang="en-US" altLang="pt-B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a:extLst>
              <a:ext uri="{FF2B5EF4-FFF2-40B4-BE49-F238E27FC236}">
                <a16:creationId xmlns:a16="http://schemas.microsoft.com/office/drawing/2014/main" id="{BF48B1BD-5BC6-41EE-8140-1BB495671B5E}"/>
              </a:ext>
            </a:extLst>
          </p:cNvPr>
          <p:cNvSpPr>
            <a:spLocks noChangeArrowheads="1" noTextEdit="1"/>
          </p:cNvSpPr>
          <p:nvPr>
            <p:ph type="sldImg"/>
          </p:nvPr>
        </p:nvSpPr>
        <p:spPr>
          <a:ln/>
        </p:spPr>
      </p:sp>
      <p:sp>
        <p:nvSpPr>
          <p:cNvPr id="92163" name="Rectangle 5">
            <a:extLst>
              <a:ext uri="{FF2B5EF4-FFF2-40B4-BE49-F238E27FC236}">
                <a16:creationId xmlns:a16="http://schemas.microsoft.com/office/drawing/2014/main" id="{A2BECEF0-7574-40D4-BDD9-4CD0E84916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A pluggable database (PDB) is a set of database schemas that appears logically to users and applications as a separate database. But at the physical level, the multitenant container database (CDB) has a database instance and database files, just as a non-container database does.</a:t>
            </a:r>
          </a:p>
          <a:p>
            <a:pPr lvl="1"/>
            <a:r>
              <a:rPr lang="en-US" altLang="pt-BR"/>
              <a:t>It is easy to plug non-CDBs into a CDB.</a:t>
            </a:r>
          </a:p>
          <a:p>
            <a:pPr lvl="1"/>
            <a:r>
              <a:rPr lang="en-US" altLang="pt-BR"/>
              <a:t>A CDB avoids redundancy of:</a:t>
            </a:r>
          </a:p>
          <a:p>
            <a:pPr lvl="2"/>
            <a:r>
              <a:rPr lang="en-US" altLang="pt-BR"/>
              <a:t>Background processes</a:t>
            </a:r>
          </a:p>
          <a:p>
            <a:pPr lvl="2"/>
            <a:r>
              <a:rPr lang="en-US" altLang="pt-BR"/>
              <a:t>Memory allocation</a:t>
            </a:r>
          </a:p>
          <a:p>
            <a:pPr lvl="2"/>
            <a:r>
              <a:rPr lang="en-US" altLang="pt-BR"/>
              <a:t>Oracle metadata in several data dictionaries</a:t>
            </a:r>
          </a:p>
          <a:p>
            <a:pPr lvl="1"/>
            <a:r>
              <a:rPr lang="en-US" altLang="pt-BR"/>
              <a:t>A CDB grouping several applications has one instance, consequently one set of background processes, one SGA allocation and one data dictionary in the root container, common for all PDBs, each PDB maintaining its own application data dictionary.</a:t>
            </a:r>
          </a:p>
          <a:p>
            <a:pPr lvl="1"/>
            <a:r>
              <a:rPr lang="en-US" altLang="pt-BR"/>
              <a:t>When applications need to be patched or upgraded, the maintenance operation is performed only once on the CDB and, consequently, all applications are updated at the same time.</a:t>
            </a:r>
          </a:p>
        </p:txBody>
      </p:sp>
      <p:sp>
        <p:nvSpPr>
          <p:cNvPr id="92164" name="Footer Placeholder 4">
            <a:extLst>
              <a:ext uri="{FF2B5EF4-FFF2-40B4-BE49-F238E27FC236}">
                <a16:creationId xmlns:a16="http://schemas.microsoft.com/office/drawing/2014/main" id="{E5BB902F-98FD-4F8B-AD24-1D2E826C5BF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6F797510-9333-4393-BFC0-8803A45DF942}" type="slidenum">
              <a:rPr lang="en-US" altLang="pt-BR" smtClean="0"/>
              <a:pPr eaLnBrk="1" hangingPunct="1"/>
              <a:t>39</a:t>
            </a:fld>
            <a:endParaRPr lang="en-US"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6">
            <a:extLst>
              <a:ext uri="{FF2B5EF4-FFF2-40B4-BE49-F238E27FC236}">
                <a16:creationId xmlns:a16="http://schemas.microsoft.com/office/drawing/2014/main" id="{0CBB4588-32B2-4BBD-B23B-47C0FD0902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Each database instance is associated with one and only one database. If there are multiple databases on the same server, then there is a separate and distinct database instance for each database. A database instance cannot be shared. A Real Applications Cluster (RAC) database usually has multiple instances on separate servers for the same shared database. In this model, the same database is associated with each RAC instance, which meets the requirement that, at most, only one database is associated with an instance.</a:t>
            </a:r>
          </a:p>
        </p:txBody>
      </p:sp>
      <p:sp>
        <p:nvSpPr>
          <p:cNvPr id="56323" name="Slide Image Placeholder 6">
            <a:extLst>
              <a:ext uri="{FF2B5EF4-FFF2-40B4-BE49-F238E27FC236}">
                <a16:creationId xmlns:a16="http://schemas.microsoft.com/office/drawing/2014/main" id="{C423B5EA-C1A0-4CB9-9722-947A055FC2EA}"/>
              </a:ext>
            </a:extLst>
          </p:cNvPr>
          <p:cNvSpPr>
            <a:spLocks noGrp="1" noRot="1" noChangeAspect="1" noTextEdit="1"/>
          </p:cNvSpPr>
          <p:nvPr>
            <p:ph type="sldImg"/>
          </p:nvPr>
        </p:nvSpPr>
        <p:spPr>
          <a:ln/>
        </p:spPr>
      </p:sp>
      <p:sp>
        <p:nvSpPr>
          <p:cNvPr id="56324" name="Footer Placeholder 4">
            <a:extLst>
              <a:ext uri="{FF2B5EF4-FFF2-40B4-BE49-F238E27FC236}">
                <a16:creationId xmlns:a16="http://schemas.microsoft.com/office/drawing/2014/main" id="{9095C82C-96DB-476C-9825-E1591A92296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DAAD2285-C792-47D0-89AA-E7DD49AF9F0B}" type="slidenum">
              <a:rPr lang="en-US" altLang="pt-BR" smtClean="0"/>
              <a:pPr eaLnBrk="1" hangingPunct="1"/>
              <a:t>4</a:t>
            </a:fld>
            <a:endParaRPr lang="en-US" altLang="pt-B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a:extLst>
              <a:ext uri="{FF2B5EF4-FFF2-40B4-BE49-F238E27FC236}">
                <a16:creationId xmlns:a16="http://schemas.microsoft.com/office/drawing/2014/main" id="{DCBC181F-D4F6-4D94-A1C2-9FCC4D6485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graphic in the slide shows a CDB with four containers: the </a:t>
            </a:r>
            <a:r>
              <a:rPr lang="en-US" altLang="pt-BR">
                <a:cs typeface="Courier New" panose="02070309020205020404" pitchFamily="49" charset="0"/>
              </a:rPr>
              <a:t>root</a:t>
            </a:r>
            <a:r>
              <a:rPr lang="en-US" altLang="pt-BR"/>
              <a:t>, the </a:t>
            </a:r>
            <a:r>
              <a:rPr lang="en-US" altLang="pt-BR">
                <a:cs typeface="Courier New" panose="02070309020205020404" pitchFamily="49" charset="0"/>
              </a:rPr>
              <a:t>seed</a:t>
            </a:r>
            <a:r>
              <a:rPr lang="en-US" altLang="pt-BR"/>
              <a:t>, and two PDBs. The two applications (HR and SALES) use a single instance and are maintained separately.</a:t>
            </a:r>
          </a:p>
          <a:p>
            <a:pPr lvl="1"/>
            <a:r>
              <a:rPr lang="en-US" altLang="pt-BR"/>
              <a:t>At the physical level, the CDB has a database instance and database files, just as a non-CDB does. </a:t>
            </a:r>
          </a:p>
          <a:p>
            <a:pPr lvl="2">
              <a:spcBef>
                <a:spcPts val="200"/>
              </a:spcBef>
              <a:buFont typeface="Arial" panose="020B0604020202020204" pitchFamily="34" charset="0"/>
              <a:buChar char="•"/>
            </a:pPr>
            <a:r>
              <a:rPr lang="en-US" altLang="pt-BR"/>
              <a:t>The redo log files are common for the whole CDB. The information it contains is annotated with the identity of the PDB where a change occurs. Oracle GoldenGate is enhanced to understand the format of the redo log for a CDB. All PDBs in a CDB share the ARCHIVELOG mode of the CDB.</a:t>
            </a:r>
          </a:p>
          <a:p>
            <a:pPr lvl="2">
              <a:spcBef>
                <a:spcPts val="250"/>
              </a:spcBef>
              <a:buFont typeface="Arial" panose="020B0604020202020204" pitchFamily="34" charset="0"/>
              <a:buChar char="•"/>
            </a:pPr>
            <a:r>
              <a:rPr lang="en-US" altLang="pt-BR"/>
              <a:t>The control files are common for the whole CDB. The control files are updated to reflect any additional tablespace and data files of plugged PDBs.</a:t>
            </a:r>
          </a:p>
          <a:p>
            <a:pPr lvl="2">
              <a:spcBef>
                <a:spcPts val="250"/>
              </a:spcBef>
              <a:buFont typeface="Arial" panose="020B0604020202020204" pitchFamily="34" charset="0"/>
              <a:buChar char="•"/>
            </a:pPr>
            <a:r>
              <a:rPr lang="en-US" altLang="pt-BR"/>
              <a:t>The UNDO tablespace is common for all containers.</a:t>
            </a:r>
          </a:p>
          <a:p>
            <a:pPr lvl="2">
              <a:spcBef>
                <a:spcPts val="250"/>
              </a:spcBef>
              <a:buFont typeface="Arial" panose="020B0604020202020204" pitchFamily="34" charset="0"/>
              <a:buChar char="•"/>
            </a:pPr>
            <a:r>
              <a:rPr lang="en-US" altLang="pt-BR"/>
              <a:t>A temporary tablespace common to all containers is required. But each PDB can hold its own temporary tablespace for its own local users.</a:t>
            </a:r>
          </a:p>
          <a:p>
            <a:pPr lvl="2">
              <a:spcBef>
                <a:spcPts val="250"/>
              </a:spcBef>
              <a:buFont typeface="Arial" panose="020B0604020202020204" pitchFamily="34" charset="0"/>
              <a:buChar char="•"/>
            </a:pPr>
            <a:r>
              <a:rPr lang="en-US" altLang="pt-BR"/>
              <a:t>Each container has its own data dictionary stored in its proper </a:t>
            </a:r>
            <a:r>
              <a:rPr lang="en-US" altLang="pt-BR">
                <a:latin typeface="Courier New" panose="02070309020205020404" pitchFamily="49" charset="0"/>
                <a:cs typeface="Courier New" panose="02070309020205020404" pitchFamily="49" charset="0"/>
              </a:rPr>
              <a:t>SYSTEM</a:t>
            </a:r>
            <a:r>
              <a:rPr lang="en-US" altLang="pt-BR"/>
              <a:t> tablespace, containing its own metadata, and a </a:t>
            </a:r>
            <a:r>
              <a:rPr lang="en-US" altLang="pt-BR">
                <a:latin typeface="Courier New" panose="02070309020205020404" pitchFamily="49" charset="0"/>
                <a:cs typeface="Courier New" panose="02070309020205020404" pitchFamily="49" charset="0"/>
              </a:rPr>
              <a:t>SYSAUX</a:t>
            </a:r>
            <a:r>
              <a:rPr lang="en-US" altLang="pt-BR"/>
              <a:t> tablespace.</a:t>
            </a:r>
          </a:p>
          <a:p>
            <a:pPr lvl="2">
              <a:spcBef>
                <a:spcPts val="250"/>
              </a:spcBef>
              <a:buFont typeface="Arial" panose="020B0604020202020204" pitchFamily="34" charset="0"/>
              <a:buChar char="•"/>
            </a:pPr>
            <a:r>
              <a:rPr lang="en-US" altLang="pt-BR"/>
              <a:t>The PDBs can create tablespaces within the PDB according to application needs.</a:t>
            </a:r>
          </a:p>
          <a:p>
            <a:pPr lvl="2">
              <a:spcBef>
                <a:spcPts val="250"/>
              </a:spcBef>
              <a:buFont typeface="Arial" panose="020B0604020202020204" pitchFamily="34" charset="0"/>
              <a:buChar char="•"/>
            </a:pPr>
            <a:r>
              <a:rPr lang="en-US" altLang="pt-BR"/>
              <a:t>Each data file is associated with a specific container, named </a:t>
            </a:r>
            <a:r>
              <a:rPr lang="en-US" altLang="pt-BR" i="1">
                <a:latin typeface="Courier New" panose="02070309020205020404" pitchFamily="49" charset="0"/>
                <a:cs typeface="Courier New" panose="02070309020205020404" pitchFamily="49" charset="0"/>
              </a:rPr>
              <a:t>CON_ID</a:t>
            </a:r>
            <a:r>
              <a:rPr lang="en-US" altLang="pt-BR"/>
              <a:t>.</a:t>
            </a:r>
          </a:p>
          <a:p>
            <a:pPr lvl="1"/>
            <a:r>
              <a:rPr lang="en-US" altLang="pt-BR"/>
              <a:t>Refer to the </a:t>
            </a:r>
            <a:r>
              <a:rPr lang="en-US" altLang="pt-BR" i="1"/>
              <a:t>Oracle Database 12c: Managing Multitenant </a:t>
            </a:r>
            <a:r>
              <a:rPr lang="en-US" altLang="pt-BR"/>
              <a:t>course for detailed information.</a:t>
            </a:r>
          </a:p>
        </p:txBody>
      </p:sp>
      <p:sp>
        <p:nvSpPr>
          <p:cNvPr id="93187" name="Slide Image Placeholder 6">
            <a:extLst>
              <a:ext uri="{FF2B5EF4-FFF2-40B4-BE49-F238E27FC236}">
                <a16:creationId xmlns:a16="http://schemas.microsoft.com/office/drawing/2014/main" id="{0FFACBD4-BF17-4DC1-AB9E-1E20CAC557D5}"/>
              </a:ext>
            </a:extLst>
          </p:cNvPr>
          <p:cNvSpPr>
            <a:spLocks noGrp="1" noRot="1" noChangeAspect="1" noTextEdit="1"/>
          </p:cNvSpPr>
          <p:nvPr>
            <p:ph type="sldImg"/>
          </p:nvPr>
        </p:nvSpPr>
        <p:spPr>
          <a:ln/>
        </p:spPr>
      </p:sp>
      <p:sp>
        <p:nvSpPr>
          <p:cNvPr id="93188" name="Footer Placeholder 4">
            <a:extLst>
              <a:ext uri="{FF2B5EF4-FFF2-40B4-BE49-F238E27FC236}">
                <a16:creationId xmlns:a16="http://schemas.microsoft.com/office/drawing/2014/main" id="{F99EC758-8247-49AB-9624-5C6F61B4563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4FE2BB71-2395-4275-B097-E5A49C53B4CF}" type="slidenum">
              <a:rPr lang="en-US" altLang="pt-BR" smtClean="0"/>
              <a:pPr eaLnBrk="1" hangingPunct="1"/>
              <a:t>40</a:t>
            </a:fld>
            <a:endParaRPr lang="en-US" altLang="pt-B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5">
            <a:extLst>
              <a:ext uri="{FF2B5EF4-FFF2-40B4-BE49-F238E27FC236}">
                <a16:creationId xmlns:a16="http://schemas.microsoft.com/office/drawing/2014/main" id="{E17A6FE5-8E46-45D1-A685-9A7461AC7528}"/>
              </a:ext>
            </a:extLst>
          </p:cNvPr>
          <p:cNvSpPr>
            <a:spLocks noGrp="1" noRot="1" noChangeAspect="1" noTextEdit="1"/>
          </p:cNvSpPr>
          <p:nvPr>
            <p:ph type="sldImg"/>
          </p:nvPr>
        </p:nvSpPr>
        <p:spPr>
          <a:ln/>
        </p:spPr>
      </p:sp>
      <p:sp>
        <p:nvSpPr>
          <p:cNvPr id="94211" name="Notes Placeholder 6">
            <a:extLst>
              <a:ext uri="{FF2B5EF4-FFF2-40B4-BE49-F238E27FC236}">
                <a16:creationId xmlns:a16="http://schemas.microsoft.com/office/drawing/2014/main" id="{AB966B6B-6455-411B-9522-5EC3A0CD98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Automatic Storage Management (ASM) provides vertical integration of the file system and the volume manager for Oracle database files. ASM can provide management for single symmetric multiprocessing (SMP) machines or across multiple nodes of a cluster for Oracle Real Application Clusters (RAC) support.</a:t>
            </a:r>
          </a:p>
          <a:p>
            <a:pPr lvl="1"/>
            <a:r>
              <a:rPr lang="en-US" altLang="pt-BR"/>
              <a:t>Oracle ASM Cluster File System (ACFS) is a multi-platform, scalable file system, and storage management technology that extends ASM functionality to support application files outside of the Oracle Database such as executables, reports, BFILEs, video, audio, text, images, and other general-purpose application file data.</a:t>
            </a:r>
          </a:p>
          <a:p>
            <a:pPr lvl="1"/>
            <a:r>
              <a:rPr lang="en-US" altLang="pt-BR"/>
              <a:t>ASM distributes input/output (I/O) load across all available resources to optimize performance while removing the need for manual I/O tuning. ASM helps database administrators (DBAs) manage a dynamic database environment by enabling them to increase the database size without having to shut down the database to adjust storage allocation.</a:t>
            </a:r>
          </a:p>
          <a:p>
            <a:pPr lvl="1"/>
            <a:r>
              <a:rPr lang="en-US" altLang="pt-BR"/>
              <a:t>ASM can maintain redundant copies of data to provide fault tolerance, or it can be built on top of vendor-supplied storage mechanisms. Data management is done by selecting the desired reliability and performance characteristics for classes of data rather than with human interaction on a per-file basis.</a:t>
            </a:r>
          </a:p>
          <a:p>
            <a:pPr lvl="1"/>
            <a:r>
              <a:rPr lang="en-US" altLang="pt-BR"/>
              <a:t>ASM capabilities save the DBA’s time by automating manual storage and thereby increasing the administrator’s ability to manage more and larger databases with increased efficiency.</a:t>
            </a:r>
          </a:p>
        </p:txBody>
      </p:sp>
      <p:sp>
        <p:nvSpPr>
          <p:cNvPr id="94212" name="Footer Placeholder 4">
            <a:extLst>
              <a:ext uri="{FF2B5EF4-FFF2-40B4-BE49-F238E27FC236}">
                <a16:creationId xmlns:a16="http://schemas.microsoft.com/office/drawing/2014/main" id="{84372EB3-B76D-40CE-88C0-14333C9D72A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AA97C23B-DC4E-477B-BB09-69603EBB178F}" type="slidenum">
              <a:rPr lang="en-US" altLang="pt-BR" smtClean="0"/>
              <a:pPr eaLnBrk="1" hangingPunct="1"/>
              <a:t>41</a:t>
            </a:fld>
            <a:endParaRPr lang="en-US" altLang="pt-B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5">
            <a:extLst>
              <a:ext uri="{FF2B5EF4-FFF2-40B4-BE49-F238E27FC236}">
                <a16:creationId xmlns:a16="http://schemas.microsoft.com/office/drawing/2014/main" id="{BFC834B5-FC1B-4BF0-B791-1746B94E3EA1}"/>
              </a:ext>
            </a:extLst>
          </p:cNvPr>
          <p:cNvSpPr>
            <a:spLocks noGrp="1" noRot="1" noChangeAspect="1" noTextEdit="1"/>
          </p:cNvSpPr>
          <p:nvPr>
            <p:ph type="sldImg"/>
          </p:nvPr>
        </p:nvSpPr>
        <p:spPr>
          <a:ln/>
        </p:spPr>
      </p:sp>
      <p:sp>
        <p:nvSpPr>
          <p:cNvPr id="95235" name="Notes Placeholder 6">
            <a:extLst>
              <a:ext uri="{FF2B5EF4-FFF2-40B4-BE49-F238E27FC236}">
                <a16:creationId xmlns:a16="http://schemas.microsoft.com/office/drawing/2014/main" id="{82AFCF94-5AB6-4908-BC11-8D46E7104B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ASM does not eliminate any existing database functionality. Existing databases are able to operate as they always have. New files may be created as ASM files, whereas existing ones are administered in the old way or can be migrated to ASM.</a:t>
            </a:r>
          </a:p>
          <a:p>
            <a:pPr lvl="1"/>
            <a:r>
              <a:rPr lang="en-US" altLang="pt-BR"/>
              <a:t>The diagram illustrates the relationships between an Oracle database data file and the ASM storage components. The crow’s foot notation represents a one-to-many relationship. An Oracle Database data file has a one-to-one relationship with either a file stored on the operating system in a file system or an ASM file.</a:t>
            </a:r>
          </a:p>
          <a:p>
            <a:pPr lvl="1"/>
            <a:r>
              <a:rPr lang="en-US" altLang="pt-BR"/>
              <a:t>An Oracle ASM disk group is a collection of one or more Oracle ASM disks managed as a logical unit. The data structures in a disk group are self-contained using some of the space for metadata needs. Oracle ASM disks are the storage devices provisioned to an Oracle ASM disk group and can be physical disk or partitions, a Logical Unit Number (LUN) from a storage array, a logical volume (LV), or a network-attached file. Each ASM disk is divided into many ASM allocation units, the smallest contiguous amount of disk space that ASM allocates. When you create an ASM disk group, you can set the ASM allocation unit size to 1, 2, 4, 8, 16, 32, or 64 MB depending on the disk group compatibility level. One or more ASM allocation units forms an ASM extent. An Oracle ASM extent is the raw storage used to hold the contents of an Oracle ASM file. An Oracle ASM file consists of one or more file extents. Variable extent sizes of 1*AU size, 4*AU size, and 16*AU size are used for supporting very large ASM files.</a:t>
            </a:r>
          </a:p>
        </p:txBody>
      </p:sp>
      <p:sp>
        <p:nvSpPr>
          <p:cNvPr id="95236" name="Footer Placeholder 4">
            <a:extLst>
              <a:ext uri="{FF2B5EF4-FFF2-40B4-BE49-F238E27FC236}">
                <a16:creationId xmlns:a16="http://schemas.microsoft.com/office/drawing/2014/main" id="{26FE0965-079C-4B00-927E-36D3A8D5602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C6809929-C4F0-4C2C-9B47-E3B55378E0FA}" type="slidenum">
              <a:rPr lang="en-US" altLang="pt-BR" smtClean="0"/>
              <a:pPr eaLnBrk="1" hangingPunct="1"/>
              <a:t>42</a:t>
            </a:fld>
            <a:endParaRPr lang="en-US" altLang="pt-B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5">
            <a:extLst>
              <a:ext uri="{FF2B5EF4-FFF2-40B4-BE49-F238E27FC236}">
                <a16:creationId xmlns:a16="http://schemas.microsoft.com/office/drawing/2014/main" id="{D13F94B5-B42D-4039-BE69-9653F5E27461}"/>
              </a:ext>
            </a:extLst>
          </p:cNvPr>
          <p:cNvSpPr>
            <a:spLocks noGrp="1" noRot="1" noChangeAspect="1" noTextEdit="1"/>
          </p:cNvSpPr>
          <p:nvPr>
            <p:ph type="sldImg"/>
          </p:nvPr>
        </p:nvSpPr>
        <p:spPr>
          <a:ln/>
        </p:spPr>
      </p:sp>
      <p:sp>
        <p:nvSpPr>
          <p:cNvPr id="96259" name="Notes Placeholder 6">
            <a:extLst>
              <a:ext uri="{FF2B5EF4-FFF2-40B4-BE49-F238E27FC236}">
                <a16:creationId xmlns:a16="http://schemas.microsoft.com/office/drawing/2014/main" id="{204178D8-E6C5-42BD-91C0-C2E88D88DB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following example describes Oracle database operations at the most basic level. It illustrates an Oracle database configuration in which the user and associated server process are on separate computers, connected through a network.</a:t>
            </a:r>
          </a:p>
          <a:p>
            <a:pPr lvl="2">
              <a:buFont typeface="Times New Roman" panose="02020603050405020304" pitchFamily="18" charset="0"/>
              <a:buNone/>
            </a:pPr>
            <a:r>
              <a:rPr lang="en-US" altLang="pt-BR"/>
              <a:t>1.	An instance has started on a node where Oracle Database is installed, often called the </a:t>
            </a:r>
            <a:r>
              <a:rPr lang="en-US" altLang="pt-BR" i="1"/>
              <a:t>host</a:t>
            </a:r>
            <a:r>
              <a:rPr lang="en-US" altLang="pt-BR"/>
              <a:t> or </a:t>
            </a:r>
            <a:r>
              <a:rPr lang="en-US" altLang="pt-BR" i="1"/>
              <a:t>database server</a:t>
            </a:r>
            <a:r>
              <a:rPr lang="en-US" altLang="pt-BR"/>
              <a:t>.</a:t>
            </a:r>
          </a:p>
          <a:p>
            <a:pPr lvl="2">
              <a:buFont typeface="Times New Roman" panose="02020603050405020304" pitchFamily="18" charset="0"/>
              <a:buNone/>
            </a:pPr>
            <a:r>
              <a:rPr lang="en-US" altLang="pt-BR"/>
              <a:t>2.	A user starts an application spawning a user process. The application attempts to establish a connection to the server. (The connection may be local, client/server, or a three-tier connection from a middle tier.)</a:t>
            </a:r>
          </a:p>
          <a:p>
            <a:pPr lvl="2">
              <a:buFont typeface="Times New Roman" panose="02020603050405020304" pitchFamily="18" charset="0"/>
              <a:buNone/>
            </a:pPr>
            <a:r>
              <a:rPr lang="en-US" altLang="pt-BR"/>
              <a:t>3.	The server runs a listener that has the appropriate Oracle Net Services handler. The listener detects the connection request from the application and creates a dedicated server process on behalf of the user process.</a:t>
            </a:r>
          </a:p>
          <a:p>
            <a:pPr lvl="2">
              <a:buFont typeface="Times New Roman" panose="02020603050405020304" pitchFamily="18" charset="0"/>
              <a:buNone/>
            </a:pPr>
            <a:r>
              <a:rPr lang="en-US" altLang="pt-BR"/>
              <a:t>4.	The user runs a DML-type SQL statement and commits the transaction. For example, the user changes the address of a customer in a table and commits the change.</a:t>
            </a:r>
          </a:p>
          <a:p>
            <a:pPr lvl="2">
              <a:buFont typeface="Times New Roman" panose="02020603050405020304" pitchFamily="18" charset="0"/>
              <a:buNone/>
            </a:pPr>
            <a:r>
              <a:rPr lang="en-US" altLang="pt-BR"/>
              <a:t>5.	The server process receives the statement and checks the shared pool (an SGA component) for any shared SQL area that contains an identical SQL statement. If a shared SQL area is found, the server process checks the user’s access privileges to the requested data, and the existing shared SQL area is used to process the statement. If a shared SQL area is not found, a new shared SQL area is allocated for the statement so that it can be parsed and processed.</a:t>
            </a:r>
          </a:p>
        </p:txBody>
      </p:sp>
      <p:sp>
        <p:nvSpPr>
          <p:cNvPr id="96260" name="Footer Placeholder 4">
            <a:extLst>
              <a:ext uri="{FF2B5EF4-FFF2-40B4-BE49-F238E27FC236}">
                <a16:creationId xmlns:a16="http://schemas.microsoft.com/office/drawing/2014/main" id="{C7776087-1C83-411E-B1FF-5A19183BEF5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BAC23AE4-98B5-402E-840E-54B3C4B2C6B9}" type="slidenum">
              <a:rPr lang="en-US" altLang="pt-BR" smtClean="0"/>
              <a:pPr eaLnBrk="1" hangingPunct="1"/>
              <a:t>43</a:t>
            </a:fld>
            <a:endParaRPr lang="en-US" altLang="pt-B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a:extLst>
              <a:ext uri="{FF2B5EF4-FFF2-40B4-BE49-F238E27FC236}">
                <a16:creationId xmlns:a16="http://schemas.microsoft.com/office/drawing/2014/main" id="{D85A6BB5-AD73-48D1-9DD0-9CF13F498791}"/>
              </a:ext>
            </a:extLst>
          </p:cNvPr>
          <p:cNvSpPr>
            <a:spLocks noGrp="1" noChangeArrowheads="1"/>
          </p:cNvSpPr>
          <p:nvPr>
            <p:ph type="body" idx="1"/>
          </p:nvPr>
        </p:nvSpPr>
        <p:spPr>
          <a:xfrm>
            <a:off x="549275" y="447675"/>
            <a:ext cx="6076950" cy="8420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spcBef>
                <a:spcPct val="25000"/>
              </a:spcBef>
              <a:buFont typeface="Times New Roman" panose="02020603050405020304" pitchFamily="18" charset="0"/>
              <a:buNone/>
            </a:pPr>
            <a:r>
              <a:rPr lang="en-US" altLang="pt-BR"/>
              <a:t>6.	The server process retrieves any necessary data values, either from the actual data file (table) or from values stored in the database buffer cache.</a:t>
            </a:r>
          </a:p>
          <a:p>
            <a:pPr lvl="2">
              <a:buFont typeface="Times New Roman" panose="02020603050405020304" pitchFamily="18" charset="0"/>
              <a:buNone/>
            </a:pPr>
            <a:r>
              <a:rPr lang="en-US" altLang="pt-BR"/>
              <a:t>7.	The server process modifies data in the SGA. Because the transaction is committed, the Log Writer process (LGWR) immediately records the transaction in the redo log file. The Database Writer process (DBW</a:t>
            </a:r>
            <a:r>
              <a:rPr lang="en-US" altLang="pt-BR" i="1"/>
              <a:t>n</a:t>
            </a:r>
            <a:r>
              <a:rPr lang="en-US" altLang="pt-BR"/>
              <a:t>) writes modified blocks permanently to disk when it is efficient to do so.</a:t>
            </a:r>
          </a:p>
          <a:p>
            <a:pPr lvl="2">
              <a:buFont typeface="Times New Roman" panose="02020603050405020304" pitchFamily="18" charset="0"/>
              <a:buNone/>
            </a:pPr>
            <a:r>
              <a:rPr lang="en-US" altLang="pt-BR"/>
              <a:t>8.	If the transaction is successful, the server process sends a message across the network to the application. If it is not successful, an error message is transmitted.</a:t>
            </a:r>
          </a:p>
          <a:p>
            <a:pPr lvl="2">
              <a:buFont typeface="Times New Roman" panose="02020603050405020304" pitchFamily="18" charset="0"/>
              <a:buNone/>
            </a:pPr>
            <a:r>
              <a:rPr lang="en-US" altLang="pt-BR"/>
              <a:t>9.	Throughout this entire procedure, the other background processes run, watching for conditions that require intervention. In addition, the database server manages other users’ transactions and prevents contention between transactions that request the same data.</a:t>
            </a:r>
          </a:p>
        </p:txBody>
      </p:sp>
      <p:sp>
        <p:nvSpPr>
          <p:cNvPr id="97283" name="Footer Placeholder 3">
            <a:extLst>
              <a:ext uri="{FF2B5EF4-FFF2-40B4-BE49-F238E27FC236}">
                <a16:creationId xmlns:a16="http://schemas.microsoft.com/office/drawing/2014/main" id="{53E8C9D1-18D3-4A22-ACA4-0D4CD799E72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43E79259-DB64-4FB2-B1B1-6863ED84F87D}" type="slidenum">
              <a:rPr lang="en-US" altLang="pt-BR" smtClean="0"/>
              <a:pPr eaLnBrk="1" hangingPunct="1"/>
              <a:t>44</a:t>
            </a:fld>
            <a:endParaRPr lang="en-US" altLang="pt-B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a:extLst>
              <a:ext uri="{FF2B5EF4-FFF2-40B4-BE49-F238E27FC236}">
                <a16:creationId xmlns:a16="http://schemas.microsoft.com/office/drawing/2014/main" id="{6D8B0CBD-20D6-41DC-9B50-7555F2067B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Answer: b</a:t>
            </a:r>
          </a:p>
        </p:txBody>
      </p:sp>
      <p:sp>
        <p:nvSpPr>
          <p:cNvPr id="98307" name="Slide Image Placeholder 6">
            <a:extLst>
              <a:ext uri="{FF2B5EF4-FFF2-40B4-BE49-F238E27FC236}">
                <a16:creationId xmlns:a16="http://schemas.microsoft.com/office/drawing/2014/main" id="{2A7CE67D-35E6-4D8A-8580-801FF1370CF0}"/>
              </a:ext>
            </a:extLst>
          </p:cNvPr>
          <p:cNvSpPr>
            <a:spLocks noGrp="1" noRot="1" noChangeAspect="1" noTextEdit="1"/>
          </p:cNvSpPr>
          <p:nvPr>
            <p:ph type="sldImg"/>
          </p:nvPr>
        </p:nvSpPr>
        <p:spPr>
          <a:ln/>
        </p:spPr>
      </p:sp>
      <p:sp>
        <p:nvSpPr>
          <p:cNvPr id="98308" name="Footer Placeholder 4">
            <a:extLst>
              <a:ext uri="{FF2B5EF4-FFF2-40B4-BE49-F238E27FC236}">
                <a16:creationId xmlns:a16="http://schemas.microsoft.com/office/drawing/2014/main" id="{A579F0B0-39B0-45E1-A655-AB72CDE6D59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6BF9F570-AC34-4997-8CDE-8A39E1C9C85A}" type="slidenum">
              <a:rPr lang="en-US" altLang="pt-BR" smtClean="0"/>
              <a:pPr eaLnBrk="1" hangingPunct="1"/>
              <a:t>45</a:t>
            </a:fld>
            <a:endParaRPr lang="en-US" altLang="pt-B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7">
            <a:extLst>
              <a:ext uri="{FF2B5EF4-FFF2-40B4-BE49-F238E27FC236}">
                <a16:creationId xmlns:a16="http://schemas.microsoft.com/office/drawing/2014/main" id="{334200C9-9DF1-43A1-BD35-0A7BD37ED9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Answer: c</a:t>
            </a:r>
          </a:p>
        </p:txBody>
      </p:sp>
      <p:sp>
        <p:nvSpPr>
          <p:cNvPr id="99331" name="Slide Image Placeholder 6">
            <a:extLst>
              <a:ext uri="{FF2B5EF4-FFF2-40B4-BE49-F238E27FC236}">
                <a16:creationId xmlns:a16="http://schemas.microsoft.com/office/drawing/2014/main" id="{6F42CAA1-B314-444A-9E4E-E703D5D46A1A}"/>
              </a:ext>
            </a:extLst>
          </p:cNvPr>
          <p:cNvSpPr>
            <a:spLocks noGrp="1" noRot="1" noChangeAspect="1" noTextEdit="1"/>
          </p:cNvSpPr>
          <p:nvPr>
            <p:ph type="sldImg"/>
          </p:nvPr>
        </p:nvSpPr>
        <p:spPr>
          <a:ln/>
        </p:spPr>
      </p:sp>
      <p:sp>
        <p:nvSpPr>
          <p:cNvPr id="99332" name="Footer Placeholder 4">
            <a:extLst>
              <a:ext uri="{FF2B5EF4-FFF2-40B4-BE49-F238E27FC236}">
                <a16:creationId xmlns:a16="http://schemas.microsoft.com/office/drawing/2014/main" id="{D55405D2-64E8-4750-9B2B-AB76CD89912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0B4E1A70-480E-42A8-AFA0-6F8DFC42A2B3}" type="slidenum">
              <a:rPr lang="en-US" altLang="pt-BR" smtClean="0"/>
              <a:pPr eaLnBrk="1" hangingPunct="1"/>
              <a:t>46</a:t>
            </a:fld>
            <a:endParaRPr lang="en-US" altLang="pt-B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8">
            <a:extLst>
              <a:ext uri="{FF2B5EF4-FFF2-40B4-BE49-F238E27FC236}">
                <a16:creationId xmlns:a16="http://schemas.microsoft.com/office/drawing/2014/main" id="{45858E3A-E582-42DB-B7A2-866F8A5EFD03}"/>
              </a:ext>
            </a:extLst>
          </p:cNvPr>
          <p:cNvSpPr>
            <a:spLocks noGrp="1" noRot="1" noChangeAspect="1" noTextEdit="1"/>
          </p:cNvSpPr>
          <p:nvPr>
            <p:ph type="sldImg"/>
          </p:nvPr>
        </p:nvSpPr>
        <p:spPr>
          <a:ln/>
        </p:spPr>
      </p:sp>
      <p:sp>
        <p:nvSpPr>
          <p:cNvPr id="100355" name="Notes Placeholder 9">
            <a:extLst>
              <a:ext uri="{FF2B5EF4-FFF2-40B4-BE49-F238E27FC236}">
                <a16:creationId xmlns:a16="http://schemas.microsoft.com/office/drawing/2014/main" id="{205D4280-4DB4-4840-9578-BEED9A4290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
        <p:nvSpPr>
          <p:cNvPr id="100356" name="Footer Placeholder 4">
            <a:extLst>
              <a:ext uri="{FF2B5EF4-FFF2-40B4-BE49-F238E27FC236}">
                <a16:creationId xmlns:a16="http://schemas.microsoft.com/office/drawing/2014/main" id="{DEA2ED5A-7D09-4BDB-911F-34E4D5DE00F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66CDFCDD-6363-434E-8745-A747F9AA88D6}" type="slidenum">
              <a:rPr lang="en-US" altLang="pt-BR" smtClean="0"/>
              <a:pPr eaLnBrk="1" hangingPunct="1"/>
              <a:t>47</a:t>
            </a:fld>
            <a:endParaRPr lang="en-US" altLang="pt-B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a:extLst>
              <a:ext uri="{FF2B5EF4-FFF2-40B4-BE49-F238E27FC236}">
                <a16:creationId xmlns:a16="http://schemas.microsoft.com/office/drawing/2014/main" id="{2BE85771-50FA-4DFF-9D4B-294E8A56D788}"/>
              </a:ext>
            </a:extLst>
          </p:cNvPr>
          <p:cNvSpPr>
            <a:spLocks noGrp="1" noRot="1" noChangeAspect="1" noChangeArrowheads="1" noTextEdit="1"/>
          </p:cNvSpPr>
          <p:nvPr>
            <p:ph type="sldImg"/>
          </p:nvPr>
        </p:nvSpPr>
        <p:spPr>
          <a:ln/>
        </p:spPr>
      </p:sp>
      <p:sp>
        <p:nvSpPr>
          <p:cNvPr id="101379" name="Rectangle 5">
            <a:extLst>
              <a:ext uri="{FF2B5EF4-FFF2-40B4-BE49-F238E27FC236}">
                <a16:creationId xmlns:a16="http://schemas.microsoft.com/office/drawing/2014/main" id="{5DF2ACDA-0DC3-4D4B-B996-41C4CEFB70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pt-BR" altLang="pt-BR">
              <a:cs typeface="Arial" panose="020B0604020202020204" pitchFamily="34" charset="0"/>
            </a:endParaRPr>
          </a:p>
        </p:txBody>
      </p:sp>
      <p:sp>
        <p:nvSpPr>
          <p:cNvPr id="101380" name="Footer Placeholder 4">
            <a:extLst>
              <a:ext uri="{FF2B5EF4-FFF2-40B4-BE49-F238E27FC236}">
                <a16:creationId xmlns:a16="http://schemas.microsoft.com/office/drawing/2014/main" id="{5222FE03-AAF5-4F90-AE36-2F46AC3C1AA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B6EB815F-C6E6-41BD-9799-ABF2951AB02E}" type="slidenum">
              <a:rPr lang="en-US" altLang="pt-BR" smtClean="0"/>
              <a:pPr eaLnBrk="1" hangingPunct="1"/>
              <a:t>48</a:t>
            </a:fld>
            <a:endParaRPr lang="en-US"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5">
            <a:extLst>
              <a:ext uri="{FF2B5EF4-FFF2-40B4-BE49-F238E27FC236}">
                <a16:creationId xmlns:a16="http://schemas.microsoft.com/office/drawing/2014/main" id="{E4FECBBA-5F3F-4B76-A3E6-3F36F79CAE72}"/>
              </a:ext>
            </a:extLst>
          </p:cNvPr>
          <p:cNvSpPr>
            <a:spLocks noGrp="1" noRot="1" noChangeAspect="1" noTextEdit="1"/>
          </p:cNvSpPr>
          <p:nvPr>
            <p:ph type="sldImg"/>
          </p:nvPr>
        </p:nvSpPr>
        <p:spPr>
          <a:ln/>
        </p:spPr>
      </p:sp>
      <p:sp>
        <p:nvSpPr>
          <p:cNvPr id="57347" name="Notes Placeholder 6">
            <a:extLst>
              <a:ext uri="{FF2B5EF4-FFF2-40B4-BE49-F238E27FC236}">
                <a16:creationId xmlns:a16="http://schemas.microsoft.com/office/drawing/2014/main" id="{5FC844A4-CA06-4D18-9C9C-F99220B3EE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Connections and sessions are closely related to user processes but are very different in meaning.</a:t>
            </a:r>
          </a:p>
          <a:p>
            <a:pPr lvl="1"/>
            <a:r>
              <a:rPr lang="en-US" altLang="pt-BR"/>
              <a:t>A </a:t>
            </a:r>
            <a:r>
              <a:rPr lang="en-US" altLang="pt-BR" i="1"/>
              <a:t>connection</a:t>
            </a:r>
            <a:r>
              <a:rPr lang="en-US" altLang="pt-BR"/>
              <a:t> is a communication pathway between a user process and an Oracle Database instance. A communication pathway is established using available interprocess communication mechanisms (on a computer that runs both the user process and Oracle Database) or network software (when different computers run the database application and Oracle Database, and communicate through a network).</a:t>
            </a:r>
          </a:p>
          <a:p>
            <a:pPr lvl="1"/>
            <a:r>
              <a:rPr lang="en-US" altLang="pt-BR"/>
              <a:t>A </a:t>
            </a:r>
            <a:r>
              <a:rPr lang="en-US" altLang="pt-BR" i="1"/>
              <a:t>session</a:t>
            </a:r>
            <a:r>
              <a:rPr lang="en-US" altLang="pt-BR"/>
              <a:t> </a:t>
            </a:r>
            <a:r>
              <a:rPr lang="en-US" altLang="pt-BR">
                <a:cs typeface="Arial" panose="020B0604020202020204" pitchFamily="34" charset="0"/>
              </a:rPr>
              <a:t>represents the state of a current user login to the database instance. </a:t>
            </a:r>
            <a:r>
              <a:rPr lang="en-US" altLang="pt-BR"/>
              <a:t>For example, when a user starts SQL*Plus, the user must provide a valid username and password, and then a session is established for that user. A session lasts from the time a user connects until the user disconnects or exits the database application.</a:t>
            </a:r>
          </a:p>
          <a:p>
            <a:pPr lvl="1"/>
            <a:r>
              <a:rPr lang="en-US" altLang="pt-BR"/>
              <a:t>Multiple sessions can be created and exist concurrently for a single Oracle database user using the same username. For example, a user with the username/password of </a:t>
            </a:r>
            <a:r>
              <a:rPr lang="en-US" altLang="pt-BR">
                <a:latin typeface="Courier New" panose="02070309020205020404" pitchFamily="49" charset="0"/>
              </a:rPr>
              <a:t>HR</a:t>
            </a:r>
            <a:r>
              <a:rPr lang="en-US" altLang="pt-BR"/>
              <a:t>/</a:t>
            </a:r>
            <a:r>
              <a:rPr lang="en-US" altLang="pt-BR">
                <a:latin typeface="Courier New" panose="02070309020205020404" pitchFamily="49" charset="0"/>
              </a:rPr>
              <a:t>HR</a:t>
            </a:r>
            <a:r>
              <a:rPr lang="en-US" altLang="pt-BR"/>
              <a:t> can connect to the same Oracle Database instance several times.</a:t>
            </a:r>
          </a:p>
        </p:txBody>
      </p:sp>
      <p:sp>
        <p:nvSpPr>
          <p:cNvPr id="57348" name="Footer Placeholder 4">
            <a:extLst>
              <a:ext uri="{FF2B5EF4-FFF2-40B4-BE49-F238E27FC236}">
                <a16:creationId xmlns:a16="http://schemas.microsoft.com/office/drawing/2014/main" id="{B7862D1A-AFE5-43BC-9543-18A6486D19F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028ED2D9-A0BE-46B5-AAE0-5C4A5F1070D5}" type="slidenum">
              <a:rPr lang="en-US" altLang="pt-BR" smtClean="0"/>
              <a:pPr eaLnBrk="1" hangingPunct="1"/>
              <a:t>5</a:t>
            </a:fld>
            <a:endParaRPr lang="en-US" alt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5">
            <a:extLst>
              <a:ext uri="{FF2B5EF4-FFF2-40B4-BE49-F238E27FC236}">
                <a16:creationId xmlns:a16="http://schemas.microsoft.com/office/drawing/2014/main" id="{428095B4-4F45-47FF-B7E1-08AB4E2447AE}"/>
              </a:ext>
            </a:extLst>
          </p:cNvPr>
          <p:cNvSpPr>
            <a:spLocks noGrp="1" noRot="1" noChangeAspect="1" noTextEdit="1"/>
          </p:cNvSpPr>
          <p:nvPr>
            <p:ph type="sldImg"/>
          </p:nvPr>
        </p:nvSpPr>
        <p:spPr>
          <a:ln/>
        </p:spPr>
      </p:sp>
      <p:sp>
        <p:nvSpPr>
          <p:cNvPr id="58371" name="Notes Placeholder 6">
            <a:extLst>
              <a:ext uri="{FF2B5EF4-FFF2-40B4-BE49-F238E27FC236}">
                <a16:creationId xmlns:a16="http://schemas.microsoft.com/office/drawing/2014/main" id="{7A016C0E-B63A-45DF-92F2-7C68B7306C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Oracle Database creates and uses memory structures for various purposes. For example, memory stores program code being run, data that is shared among users, and private data areas for each connected user.</a:t>
            </a:r>
          </a:p>
          <a:p>
            <a:pPr lvl="1"/>
            <a:r>
              <a:rPr lang="en-US" altLang="pt-BR"/>
              <a:t>Two basic memory structures are associated with an instance:</a:t>
            </a:r>
          </a:p>
          <a:p>
            <a:pPr lvl="2"/>
            <a:r>
              <a:rPr lang="en-US" altLang="pt-BR" b="1"/>
              <a:t>System Global Area (SGA):</a:t>
            </a:r>
            <a:r>
              <a:rPr lang="en-US" altLang="pt-BR"/>
              <a:t> Group of shared memory structures, known as SGA components, that contain data and control information for one Oracle Database instance. The SGA is shared by all server and background processes. Examples of data stored in the SGA include cached data blocks and shared SQL areas.</a:t>
            </a:r>
          </a:p>
          <a:p>
            <a:pPr lvl="2"/>
            <a:r>
              <a:rPr lang="en-US" altLang="pt-BR" b="1"/>
              <a:t>Program Global Area (PGA):</a:t>
            </a:r>
            <a:r>
              <a:rPr lang="en-US" altLang="pt-BR"/>
              <a:t> Memory regions that contain data and control information for a server or background process. A PGA is nonshared memory created by Oracle Database when a server or background process is started. Access to the PGA is exclusive to the server process. Each server process and background process has its own PGA.</a:t>
            </a:r>
          </a:p>
        </p:txBody>
      </p:sp>
      <p:sp>
        <p:nvSpPr>
          <p:cNvPr id="58372" name="Footer Placeholder 4">
            <a:extLst>
              <a:ext uri="{FF2B5EF4-FFF2-40B4-BE49-F238E27FC236}">
                <a16:creationId xmlns:a16="http://schemas.microsoft.com/office/drawing/2014/main" id="{8B26B4D6-B38F-4C86-8C09-8BF7E010FF7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AACD6B4A-27BA-43CA-95CD-80C2C035D3E0}" type="slidenum">
              <a:rPr lang="en-US" altLang="pt-BR" smtClean="0"/>
              <a:pPr eaLnBrk="1" hangingPunct="1"/>
              <a:t>6</a:t>
            </a:fld>
            <a:endParaRPr lang="en-US"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9418BA7-D695-4FEF-AC52-84527EB5C7EF}"/>
              </a:ext>
            </a:extLst>
          </p:cNvPr>
          <p:cNvSpPr>
            <a:spLocks noGrp="1" noChangeArrowheads="1"/>
          </p:cNvSpPr>
          <p:nvPr>
            <p:ph type="body" idx="1"/>
          </p:nvPr>
        </p:nvSpPr>
        <p:spPr>
          <a:xfrm>
            <a:off x="549275" y="447675"/>
            <a:ext cx="6076950" cy="8420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SGA is the memory area that contains data and control information for the instance. The SGA includes the following data structures:</a:t>
            </a:r>
          </a:p>
          <a:p>
            <a:pPr lvl="2"/>
            <a:r>
              <a:rPr lang="en-US" altLang="pt-BR" b="1"/>
              <a:t>Shared pool:</a:t>
            </a:r>
            <a:r>
              <a:rPr lang="en-US" altLang="pt-BR"/>
              <a:t> Caches various constructs that can be shared among users</a:t>
            </a:r>
          </a:p>
          <a:p>
            <a:pPr lvl="2"/>
            <a:r>
              <a:rPr lang="en-US" altLang="pt-BR" b="1"/>
              <a:t>Database buffer cache:</a:t>
            </a:r>
            <a:r>
              <a:rPr lang="en-US" altLang="pt-BR"/>
              <a:t> Caches blocks of data retrieved from the database </a:t>
            </a:r>
          </a:p>
          <a:p>
            <a:pPr lvl="2"/>
            <a:r>
              <a:rPr lang="en-US" altLang="pt-BR" b="1"/>
              <a:t>Redo log buffer:</a:t>
            </a:r>
            <a:r>
              <a:rPr lang="en-US" altLang="pt-BR"/>
              <a:t> Caches redo information (used for instance recovery) until it can be written to the physical redo log files stored on the disk</a:t>
            </a:r>
          </a:p>
          <a:p>
            <a:pPr lvl="2"/>
            <a:r>
              <a:rPr lang="en-US" altLang="pt-BR" b="1"/>
              <a:t>Large pool:</a:t>
            </a:r>
            <a:r>
              <a:rPr lang="en-US" altLang="pt-BR"/>
              <a:t> Optional area that provides large memory allocations for certain large processes, such as Oracle backup and recovery operations, and I/O server processes</a:t>
            </a:r>
          </a:p>
          <a:p>
            <a:pPr lvl="2"/>
            <a:r>
              <a:rPr lang="en-US" altLang="pt-BR" b="1"/>
              <a:t>Java pool:</a:t>
            </a:r>
            <a:r>
              <a:rPr lang="en-US" altLang="pt-BR"/>
              <a:t> Used for all session-specific Java code and data in the Java Virtual Machine (JVM)</a:t>
            </a:r>
          </a:p>
          <a:p>
            <a:pPr lvl="2"/>
            <a:r>
              <a:rPr lang="en-US" altLang="pt-BR" b="1"/>
              <a:t>Streams pool:</a:t>
            </a:r>
            <a:r>
              <a:rPr lang="en-US" altLang="pt-BR"/>
              <a:t> Used by Oracle Streams to store information required by capture and apply</a:t>
            </a:r>
          </a:p>
          <a:p>
            <a:pPr lvl="2"/>
            <a:r>
              <a:rPr lang="en-US" altLang="pt-BR" b="1"/>
              <a:t>Fixed SGA: </a:t>
            </a:r>
            <a:r>
              <a:rPr lang="en-US" altLang="pt-BR"/>
              <a:t>An internal housekeeping area containing general information about the state of the database and the instance, and information communicated between processes</a:t>
            </a:r>
          </a:p>
          <a:p>
            <a:pPr lvl="1"/>
            <a:r>
              <a:rPr lang="en-US" altLang="pt-BR"/>
              <a:t>When you start the instance, the amount of memory allocated for the SGA is displayed.</a:t>
            </a:r>
          </a:p>
          <a:p>
            <a:pPr lvl="1"/>
            <a:r>
              <a:rPr lang="en-US" altLang="en-US"/>
              <a:t>A Program Global Area (PGA) is a memory region that contains data and control information for each server process. An Oracle server process services a client’s requests. Each server process has its own private PGA that is allocated when the server process is started. Access to the PGA is exclusive to that server process, and the PGA is read and written only by the Oracle code acting on its behalf. The PGA is divided into two major areas: stack space and the user global area (UGA).</a:t>
            </a:r>
          </a:p>
          <a:p>
            <a:pPr lvl="1"/>
            <a:r>
              <a:rPr lang="en-US" altLang="pt-BR"/>
              <a:t>With the dynamic SGA infrastructure, the sizes of the database buffer cache, the shared pool, the large pool, the Java pool, and the Streams pool can change without shutting down the instance. </a:t>
            </a:r>
          </a:p>
          <a:p>
            <a:pPr lvl="1"/>
            <a:r>
              <a:rPr lang="en-US" altLang="pt-BR"/>
              <a:t>The Oracle Database server uses initialization parameters to create and manage memory structures. The simplest way to manage memory is to allow the database to automatically manage and tune it for you. To do so (on most platforms), you only have to set a target memory size initialization parameter (</a:t>
            </a:r>
            <a:r>
              <a:rPr lang="en-US" altLang="pt-BR">
                <a:latin typeface="Courier New" panose="02070309020205020404" pitchFamily="49" charset="0"/>
              </a:rPr>
              <a:t>MEMORY_TARGET</a:t>
            </a:r>
            <a:r>
              <a:rPr lang="en-US" altLang="pt-BR"/>
              <a:t>) and a maximum memory size initialization parameter (</a:t>
            </a:r>
            <a:r>
              <a:rPr lang="en-US" altLang="pt-BR">
                <a:latin typeface="Courier New" panose="02070309020205020404" pitchFamily="49" charset="0"/>
              </a:rPr>
              <a:t>MEMORY_MAX_TARGET</a:t>
            </a:r>
            <a:r>
              <a:rPr lang="en-US" altLang="pt-BR"/>
              <a:t>).</a:t>
            </a:r>
            <a:endParaRPr lang="en-US" altLang="en-US"/>
          </a:p>
        </p:txBody>
      </p:sp>
      <p:sp>
        <p:nvSpPr>
          <p:cNvPr id="59395" name="Footer Placeholder 3">
            <a:extLst>
              <a:ext uri="{FF2B5EF4-FFF2-40B4-BE49-F238E27FC236}">
                <a16:creationId xmlns:a16="http://schemas.microsoft.com/office/drawing/2014/main" id="{8866C8E7-C987-494A-A96B-93D751D9CA2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3EA7460F-F514-4A0B-B2A9-DAEE87A67585}" type="slidenum">
              <a:rPr lang="en-US" altLang="pt-BR" smtClean="0"/>
              <a:pPr eaLnBrk="1" hangingPunct="1"/>
              <a:t>7</a:t>
            </a:fld>
            <a:endParaRPr lang="en-US" alt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5">
            <a:extLst>
              <a:ext uri="{FF2B5EF4-FFF2-40B4-BE49-F238E27FC236}">
                <a16:creationId xmlns:a16="http://schemas.microsoft.com/office/drawing/2014/main" id="{475086C4-DF6E-40ED-AB2E-85F5CB53D370}"/>
              </a:ext>
            </a:extLst>
          </p:cNvPr>
          <p:cNvSpPr>
            <a:spLocks noGrp="1" noRot="1" noChangeAspect="1" noTextEdit="1"/>
          </p:cNvSpPr>
          <p:nvPr>
            <p:ph type="sldImg"/>
          </p:nvPr>
        </p:nvSpPr>
        <p:spPr>
          <a:ln/>
        </p:spPr>
      </p:sp>
      <p:sp>
        <p:nvSpPr>
          <p:cNvPr id="60419" name="Notes Placeholder 6">
            <a:extLst>
              <a:ext uri="{FF2B5EF4-FFF2-40B4-BE49-F238E27FC236}">
                <a16:creationId xmlns:a16="http://schemas.microsoft.com/office/drawing/2014/main" id="{2D4B7362-C82D-405A-B56B-91EF584CDD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The shared pool portion of the SGA contains the library cache, the data dictionary cache, the server result cache containing the SQL query result cache and the PL/SQL function result cache, buffers for parallel execution messages, and control structures.</a:t>
            </a:r>
          </a:p>
          <a:p>
            <a:pPr lvl="1"/>
            <a:r>
              <a:rPr lang="en-US" altLang="pt-BR"/>
              <a:t>The </a:t>
            </a:r>
            <a:r>
              <a:rPr lang="en-US" altLang="pt-BR" i="1"/>
              <a:t>data dictionary</a:t>
            </a:r>
            <a:r>
              <a:rPr lang="en-US" altLang="pt-BR"/>
              <a:t> is a collection of database tables and views containing reference information about the database, its structures, and its users. Oracle Database accesses the data dictionary frequently during SQL statement parsing. This access is essential to the continuing operation of Oracle Database.</a:t>
            </a:r>
          </a:p>
          <a:p>
            <a:pPr lvl="1"/>
            <a:r>
              <a:rPr lang="en-US" altLang="pt-BR"/>
              <a:t>The data dictionary is accessed so often by Oracle Database that two special locations in memory are designated to hold dictionary data. One area is called the </a:t>
            </a:r>
            <a:r>
              <a:rPr lang="en-US" altLang="pt-BR" i="1"/>
              <a:t>data dictionary cache</a:t>
            </a:r>
            <a:r>
              <a:rPr lang="en-US" altLang="pt-BR"/>
              <a:t>, also known as the row cache because it holds data as rows instead of buffers (buffers hold entire blocks of data). The other area in memory that holds dictionary data is the </a:t>
            </a:r>
            <a:r>
              <a:rPr lang="en-US" altLang="pt-BR" i="1"/>
              <a:t>library cache</a:t>
            </a:r>
            <a:r>
              <a:rPr lang="en-US" altLang="pt-BR"/>
              <a:t>. All Oracle Database user processes share these two caches for access to data dictionary information.</a:t>
            </a:r>
          </a:p>
          <a:p>
            <a:pPr lvl="1"/>
            <a:r>
              <a:rPr lang="en-US" altLang="pt-BR"/>
              <a:t>Oracle Database represents each SQL statement that it runs with a shared SQL area (as well as a private SQL area kept in the PGA). Oracle Database recognizes when two users are executing the same SQL statement and reuses the shared SQL area for those users.</a:t>
            </a:r>
          </a:p>
        </p:txBody>
      </p:sp>
      <p:sp>
        <p:nvSpPr>
          <p:cNvPr id="60420" name="Footer Placeholder 4">
            <a:extLst>
              <a:ext uri="{FF2B5EF4-FFF2-40B4-BE49-F238E27FC236}">
                <a16:creationId xmlns:a16="http://schemas.microsoft.com/office/drawing/2014/main" id="{034590F9-E739-4623-8333-6C85B742093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278902FA-A2C3-48EA-90BE-BCB57DACEAA4}" type="slidenum">
              <a:rPr lang="en-US" altLang="pt-BR" smtClean="0"/>
              <a:pPr eaLnBrk="1" hangingPunct="1"/>
              <a:t>8</a:t>
            </a:fld>
            <a:endParaRPr lang="en-US" alt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075">
            <a:extLst>
              <a:ext uri="{FF2B5EF4-FFF2-40B4-BE49-F238E27FC236}">
                <a16:creationId xmlns:a16="http://schemas.microsoft.com/office/drawing/2014/main" id="{1CF69355-ED4A-43F7-926D-7726F9F3C8E6}"/>
              </a:ext>
            </a:extLst>
          </p:cNvPr>
          <p:cNvSpPr>
            <a:spLocks noGrp="1" noChangeArrowheads="1"/>
          </p:cNvSpPr>
          <p:nvPr>
            <p:ph type="body" idx="1"/>
          </p:nvPr>
        </p:nvSpPr>
        <p:spPr>
          <a:xfrm>
            <a:off x="549275" y="447675"/>
            <a:ext cx="6076950" cy="8421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A shared SQL area contains the parse tree and execution plan for a given SQL statement. Oracle Database saves memory by using one shared SQL area for SQL statements run multiple times, which often happens when many users run the same application.</a:t>
            </a:r>
          </a:p>
          <a:p>
            <a:pPr lvl="1"/>
            <a:r>
              <a:rPr lang="en-US" altLang="pt-BR"/>
              <a:t>When a new SQL statement is parsed, Oracle Database allocates memory from the shared pool to store in the shared SQL area. The size of this memory depends on the complexity of the statement.</a:t>
            </a:r>
          </a:p>
          <a:p>
            <a:pPr lvl="1"/>
            <a:r>
              <a:rPr lang="en-US" altLang="pt-BR"/>
              <a:t>Oracle Database processes PL/SQL program units (procedures, functions, packages, anonymous blocks, and database triggers) in much the same way it processes individual SQL statements. Oracle Database allocates a shared area to hold the parsed, compiled form of a program unit. Oracle Database allocates a private area to hold values specific to the session that runs the program unit, including local, global, and package variables (also known as package instantiation) and buffers for executing SQL. If more than one user runs the same program unit, then a single, shared area is used by all users, while all users maintain separate copies of their own private SQL areas, holding values specific to their own sessions.</a:t>
            </a:r>
          </a:p>
          <a:p>
            <a:pPr lvl="1"/>
            <a:r>
              <a:rPr lang="en-US" altLang="pt-BR"/>
              <a:t>Individual SQL statements contained in a PL/SQL program unit are processed just like other SQL statements. Despite their origins in a PL/SQL program unit, these SQL statements use a shared area to hold their parsed representations and a private area for each session that runs the statement.</a:t>
            </a:r>
          </a:p>
          <a:p>
            <a:pPr lvl="1"/>
            <a:r>
              <a:rPr lang="en-US" altLang="pt-BR"/>
              <a:t>The </a:t>
            </a:r>
            <a:r>
              <a:rPr lang="en-US" altLang="pt-BR" i="1"/>
              <a:t>server result cache </a:t>
            </a:r>
            <a:r>
              <a:rPr lang="en-US" altLang="pt-BR"/>
              <a:t>contains the </a:t>
            </a:r>
            <a:r>
              <a:rPr lang="en-US" altLang="pt-BR" i="1"/>
              <a:t>SQL query result cache </a:t>
            </a:r>
            <a:r>
              <a:rPr lang="en-US" altLang="pt-BR"/>
              <a:t>and </a:t>
            </a:r>
            <a:r>
              <a:rPr lang="en-US" altLang="pt-BR" i="1"/>
              <a:t>PL/SQL function result cache</a:t>
            </a:r>
            <a:r>
              <a:rPr lang="en-US" altLang="pt-BR"/>
              <a:t>, which share the same infrastructure. The server result cache contains result sets, not data blocks.</a:t>
            </a:r>
          </a:p>
          <a:p>
            <a:pPr lvl="1"/>
            <a:r>
              <a:rPr lang="en-US" altLang="pt-BR"/>
              <a:t>Results of queries and query fragments can be cached in memory in the SQL query result cache. The database server can then use cached results to answer future executions of these queries and query fragments. Because retrieving results from the SQL query result cache is faster than rerunning a query, frequently run queries experience a significant performance improvement when their results are cached.</a:t>
            </a:r>
          </a:p>
          <a:p>
            <a:pPr lvl="1"/>
            <a:r>
              <a:rPr lang="en-US" altLang="pt-BR"/>
              <a:t>A PL/SQL function is sometimes used to return the result of a computation whose inputs are one or several parameterized queries issued by the function. In some cases, these queries access data that changes very infrequently compared to the frequency of calling the function. You can include syntax in the source text of a PL/SQL function to request that its results be cached in the PL/SQL function result cache and (to ensure correctness) that the cache be purged when tables in a list of tables experience data manipulation language (DML).</a:t>
            </a:r>
          </a:p>
          <a:p>
            <a:pPr lvl="1"/>
            <a:r>
              <a:rPr lang="en-US" altLang="pt-BR" i="1"/>
              <a:t>The reserved pool </a:t>
            </a:r>
            <a:r>
              <a:rPr lang="en-US" altLang="pt-BR"/>
              <a:t>is a memory area in the shared pool that Oracle Database can use to allocate large contiguous chunks of memory.</a:t>
            </a:r>
          </a:p>
        </p:txBody>
      </p:sp>
      <p:sp>
        <p:nvSpPr>
          <p:cNvPr id="61443" name="Footer Placeholder 3">
            <a:extLst>
              <a:ext uri="{FF2B5EF4-FFF2-40B4-BE49-F238E27FC236}">
                <a16:creationId xmlns:a16="http://schemas.microsoft.com/office/drawing/2014/main" id="{C084056E-63FA-4514-A2CE-4CD44AACEA79}"/>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Admin, Install and Upgrade Accelerated   2 - </a:t>
            </a:r>
            <a:fld id="{526A9C06-BCFB-40B9-84A9-C6A606EDBDE9}" type="slidenum">
              <a:rPr lang="en-US" altLang="pt-BR" smtClean="0"/>
              <a:pPr eaLnBrk="1" hangingPunct="1"/>
              <a:t>9</a:t>
            </a:fld>
            <a:endParaRPr lang="en-US" alt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a:extLst>
              <a:ext uri="{FF2B5EF4-FFF2-40B4-BE49-F238E27FC236}">
                <a16:creationId xmlns:a16="http://schemas.microsoft.com/office/drawing/2014/main" id="{4DB896D3-9542-4CDE-B58C-9254391579B9}"/>
              </a:ext>
            </a:extLst>
          </p:cNvP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defRPr/>
            </a:pPr>
            <a:r>
              <a:rPr lang="en-US" sz="27700" b="1" dirty="0">
                <a:solidFill>
                  <a:srgbClr val="CCCCCC"/>
                </a:solidFill>
                <a:latin typeface="Times New Roman" pitchFamily="18" charset="0"/>
              </a:rPr>
              <a:t>2</a:t>
            </a:r>
          </a:p>
        </p:txBody>
      </p:sp>
      <p:pic>
        <p:nvPicPr>
          <p:cNvPr id="5" name="Picture 1045">
            <a:extLst>
              <a:ext uri="{FF2B5EF4-FFF2-40B4-BE49-F238E27FC236}">
                <a16:creationId xmlns:a16="http://schemas.microsoft.com/office/drawing/2014/main" id="{138EFE26-9185-49F5-B14F-F04925ADB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63" hidden="1">
            <a:extLst>
              <a:ext uri="{FF2B5EF4-FFF2-40B4-BE49-F238E27FC236}">
                <a16:creationId xmlns:a16="http://schemas.microsoft.com/office/drawing/2014/main" id="{C0A9DB97-D638-41BA-B259-6CEFB024852D}"/>
              </a:ext>
            </a:extLst>
          </p:cNvPr>
          <p:cNvGrpSpPr>
            <a:grpSpLocks/>
          </p:cNvGrpSpPr>
          <p:nvPr/>
        </p:nvGrpSpPr>
        <p:grpSpPr bwMode="auto">
          <a:xfrm>
            <a:off x="619125" y="390525"/>
            <a:ext cx="7881938" cy="5857875"/>
            <a:chOff x="390" y="246"/>
            <a:chExt cx="4965" cy="3690"/>
          </a:xfrm>
        </p:grpSpPr>
        <p:sp>
          <p:nvSpPr>
            <p:cNvPr id="7" name="User95_Instruction_Box" hidden="1">
              <a:extLst>
                <a:ext uri="{FF2B5EF4-FFF2-40B4-BE49-F238E27FC236}">
                  <a16:creationId xmlns:a16="http://schemas.microsoft.com/office/drawing/2014/main" id="{68D7F625-48CC-46D1-B0DC-FF094E7341CF}"/>
                </a:ext>
              </a:extLst>
            </p:cNvPr>
            <p:cNvSpPr>
              <a:spLocks noChangeArrowheads="1"/>
            </p:cNvSpPr>
            <p:nvPr/>
          </p:nvSpPr>
          <p:spPr bwMode="gray">
            <a:xfrm>
              <a:off x="3120" y="1104"/>
              <a:ext cx="1968" cy="480"/>
            </a:xfrm>
            <a:prstGeom prst="rect">
              <a:avLst/>
            </a:prstGeom>
            <a:noFill/>
            <a:ln w="9525">
              <a:noFill/>
              <a:miter lim="800000"/>
              <a:headEnd/>
              <a:tailEnd/>
            </a:ln>
            <a:effectLst/>
          </p:spPr>
          <p:txBody>
            <a:bodyPr lIns="12700" tIns="12700" rIns="12700" bIns="12700" anchor="ctr"/>
            <a:lstStyle/>
            <a:p>
              <a:pPr algn="l" defTabSz="228600">
                <a:spcBef>
                  <a:spcPct val="0"/>
                </a:spcBef>
                <a:buClr>
                  <a:srgbClr val="000000"/>
                </a:buClr>
                <a:defRPr/>
              </a:pPr>
              <a:r>
                <a:rPr lang="en-US" b="1" dirty="0">
                  <a:solidFill>
                    <a:srgbClr val="FF0000"/>
                  </a:solidFill>
                </a:rPr>
                <a:t>Insert the correct lesson number in the Title Master.</a:t>
              </a:r>
            </a:p>
          </p:txBody>
        </p:sp>
        <p:sp>
          <p:nvSpPr>
            <p:cNvPr id="8" name="Release95_Information" hidden="1">
              <a:extLst>
                <a:ext uri="{FF2B5EF4-FFF2-40B4-BE49-F238E27FC236}">
                  <a16:creationId xmlns:a16="http://schemas.microsoft.com/office/drawing/2014/main" id="{3979085A-5EF1-4C8E-B4F7-3749CE08D78F}"/>
                </a:ext>
              </a:extLst>
            </p:cNvPr>
            <p:cNvSpPr>
              <a:spLocks noChangeArrowheads="1"/>
            </p:cNvSpPr>
            <p:nvPr/>
          </p:nvSpPr>
          <p:spPr bwMode="gray">
            <a:xfrm>
              <a:off x="624" y="3127"/>
              <a:ext cx="4464" cy="768"/>
            </a:xfrm>
            <a:prstGeom prst="rect">
              <a:avLst/>
            </a:prstGeom>
            <a:noFill/>
            <a:ln w="9525">
              <a:noFill/>
              <a:miter lim="800000"/>
              <a:headEnd/>
              <a:tailEnd/>
            </a:ln>
            <a:effectLst/>
          </p:spPr>
          <p:txBody>
            <a:bodyPr wrap="none" lIns="12700" tIns="12700" rIns="12700" bIns="12700"/>
            <a:lstStyle/>
            <a:p>
              <a:pPr algn="l" defTabSz="228600">
                <a:spcBef>
                  <a:spcPct val="0"/>
                </a:spcBef>
                <a:buClr>
                  <a:srgbClr val="000000"/>
                </a:buClr>
                <a:defRPr/>
              </a:pPr>
              <a:r>
                <a:rPr lang="en-US" sz="1200" b="1" dirty="0">
                  <a:solidFill>
                    <a:srgbClr val="FF0000"/>
                  </a:solidFill>
                </a:rPr>
                <a:t>Version: OU6_Jan12.pot</a:t>
              </a:r>
            </a:p>
            <a:p>
              <a:pPr algn="l" defTabSz="228600">
                <a:spcBef>
                  <a:spcPct val="0"/>
                </a:spcBef>
                <a:buClr>
                  <a:srgbClr val="000000"/>
                </a:buClr>
                <a:defRPr/>
              </a:pPr>
              <a:r>
                <a:rPr lang="en-US" sz="1200" b="1" dirty="0">
                  <a:solidFill>
                    <a:srgbClr val="FF0000"/>
                  </a:solidFill>
                </a:rPr>
                <a:t>January 2012</a:t>
              </a:r>
            </a:p>
            <a:p>
              <a:pPr algn="l" defTabSz="228600">
                <a:spcBef>
                  <a:spcPct val="0"/>
                </a:spcBef>
                <a:buClr>
                  <a:srgbClr val="000000"/>
                </a:buClr>
                <a:defRPr/>
              </a:pPr>
              <a:r>
                <a:rPr lang="en-US" sz="1200" b="1" dirty="0">
                  <a:solidFill>
                    <a:srgbClr val="FF0000"/>
                  </a:solidFill>
                </a:rPr>
                <a:t>This template is compatible with PowerPoint 2000 and 2003 (and not backward compatible).</a:t>
              </a:r>
              <a:br>
                <a:rPr lang="en-US" sz="1200" b="1" dirty="0">
                  <a:solidFill>
                    <a:srgbClr val="FF0000"/>
                  </a:solidFill>
                </a:rPr>
              </a:br>
              <a:r>
                <a:rPr lang="en-US" sz="1000" dirty="0">
                  <a:solidFill>
                    <a:srgbClr val="FF0000"/>
                  </a:solidFill>
                </a:rPr>
                <a:t>PowerPoint files created in MS Office 2007, when opened using earlier versions of MS Office, have some formatting issues. </a:t>
              </a:r>
              <a:br>
                <a:rPr lang="en-US" sz="1000" dirty="0">
                  <a:solidFill>
                    <a:srgbClr val="FF0000"/>
                  </a:solidFill>
                </a:rPr>
              </a:br>
              <a:r>
                <a:rPr lang="en-US" sz="1000" dirty="0">
                  <a:solidFill>
                    <a:srgbClr val="FF0000"/>
                  </a:solidFill>
                </a:rPr>
                <a:t>To avoid these formatting issues, save the PPTs as 'PowerPoint 97-2003: Presentation (*.ppt)' in PowerPoint 2007.</a:t>
              </a:r>
            </a:p>
            <a:p>
              <a:pPr algn="l" defTabSz="228600">
                <a:spcBef>
                  <a:spcPct val="0"/>
                </a:spcBef>
                <a:buClr>
                  <a:srgbClr val="000000"/>
                </a:buClr>
                <a:defRPr/>
              </a:pPr>
              <a:endParaRPr lang="en-US" sz="1000" dirty="0">
                <a:solidFill>
                  <a:srgbClr val="FF0000"/>
                </a:solidFill>
              </a:endParaRPr>
            </a:p>
            <a:p>
              <a:pPr algn="l" defTabSz="228600">
                <a:spcBef>
                  <a:spcPct val="0"/>
                </a:spcBef>
                <a:buClr>
                  <a:srgbClr val="000000"/>
                </a:buClr>
                <a:defRPr/>
              </a:pPr>
              <a:r>
                <a:rPr lang="en-US" sz="1200" b="1" dirty="0">
                  <a:solidFill>
                    <a:srgbClr val="FF0000"/>
                  </a:solidFill>
                </a:rPr>
                <a:t>For details on OU6 template, visit https://kix.oraclecorp.com/KIX/index.php?labelId=7729 </a:t>
              </a:r>
            </a:p>
            <a:p>
              <a:pPr algn="l" defTabSz="228600">
                <a:spcBef>
                  <a:spcPct val="0"/>
                </a:spcBef>
                <a:buClr>
                  <a:srgbClr val="000000"/>
                </a:buClr>
                <a:defRPr/>
              </a:pPr>
              <a:endParaRPr lang="en-US" sz="1000" dirty="0">
                <a:solidFill>
                  <a:srgbClr val="FF0000"/>
                </a:solidFill>
              </a:endParaRPr>
            </a:p>
          </p:txBody>
        </p:sp>
        <p:grpSp>
          <p:nvGrpSpPr>
            <p:cNvPr id="9" name="Group 1056" hidden="1">
              <a:extLst>
                <a:ext uri="{FF2B5EF4-FFF2-40B4-BE49-F238E27FC236}">
                  <a16:creationId xmlns:a16="http://schemas.microsoft.com/office/drawing/2014/main" id="{C4D51858-7791-46CC-87AE-06E77F6D0184}"/>
                </a:ext>
              </a:extLst>
            </p:cNvPr>
            <p:cNvGrpSpPr>
              <a:grpSpLocks/>
            </p:cNvGrpSpPr>
            <p:nvPr/>
          </p:nvGrpSpPr>
          <p:grpSpPr bwMode="auto">
            <a:xfrm>
              <a:off x="390" y="246"/>
              <a:ext cx="4965" cy="3690"/>
              <a:chOff x="374" y="246"/>
              <a:chExt cx="4965" cy="3690"/>
            </a:xfrm>
          </p:grpSpPr>
          <p:sp>
            <p:nvSpPr>
              <p:cNvPr id="10" name="Rectangle 1057" hidden="1">
                <a:extLst>
                  <a:ext uri="{FF2B5EF4-FFF2-40B4-BE49-F238E27FC236}">
                    <a16:creationId xmlns:a16="http://schemas.microsoft.com/office/drawing/2014/main" id="{E98AC00A-92FC-4CC6-AEC1-1CEDF2D9B23C}"/>
                  </a:ext>
                </a:extLst>
              </p:cNvPr>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defRPr/>
                </a:pPr>
                <a:endParaRPr lang="en-US" dirty="0"/>
              </a:p>
            </p:txBody>
          </p:sp>
          <p:sp>
            <p:nvSpPr>
              <p:cNvPr id="11" name="Delete_Instruction_Box" hidden="1">
                <a:extLst>
                  <a:ext uri="{FF2B5EF4-FFF2-40B4-BE49-F238E27FC236}">
                    <a16:creationId xmlns:a16="http://schemas.microsoft.com/office/drawing/2014/main" id="{7EDA6B38-B56F-4A4F-861A-9850FCD90A3B}"/>
                  </a:ext>
                </a:extLst>
              </p:cNvPr>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spcBef>
                    <a:spcPct val="0"/>
                  </a:spcBef>
                  <a:buClrTx/>
                  <a:buFontTx/>
                  <a:buNone/>
                  <a:defRPr/>
                </a:pPr>
                <a:r>
                  <a:rPr lang="en-US" sz="1000" dirty="0">
                    <a:solidFill>
                      <a:schemeClr val="folHlink"/>
                    </a:solidFill>
                  </a:rPr>
                  <a:t>[ Delete from Slide Master ]</a:t>
                </a:r>
              </a:p>
            </p:txBody>
          </p:sp>
        </p:grpSp>
      </p:grpSp>
      <p:sp>
        <p:nvSpPr>
          <p:cNvPr id="12" name="Slide_Copyright">
            <a:extLst>
              <a:ext uri="{FF2B5EF4-FFF2-40B4-BE49-F238E27FC236}">
                <a16:creationId xmlns:a16="http://schemas.microsoft.com/office/drawing/2014/main" id="{CDD557C1-70C9-4433-BAF0-9DC8BA491181}"/>
              </a:ext>
            </a:extLst>
          </p:cNvPr>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dirty="0"/>
              <a:t>Copyright © 2013, Oracle and/or its affiliates.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Click to edit Master title style</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Click to edit Master subtitle style</a:t>
            </a:r>
          </a:p>
        </p:txBody>
      </p:sp>
    </p:spTree>
    <p:extLst>
      <p:ext uri="{BB962C8B-B14F-4D97-AF65-F5344CB8AC3E}">
        <p14:creationId xmlns:p14="http://schemas.microsoft.com/office/powerpoint/2010/main" val="193000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581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405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21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3615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33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a:extLst>
              <a:ext uri="{FF2B5EF4-FFF2-40B4-BE49-F238E27FC236}">
                <a16:creationId xmlns:a16="http://schemas.microsoft.com/office/drawing/2014/main" id="{83E5F0F1-951F-4C7F-B7BA-64B713F02036}"/>
              </a:ext>
            </a:extLst>
          </p:cNvPr>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a:p>
            <a:pPr lvl="3"/>
            <a:r>
              <a:rPr lang="en-US" altLang="pt-BR"/>
              <a:t>Fourth level</a:t>
            </a:r>
          </a:p>
          <a:p>
            <a:pPr lvl="4"/>
            <a:r>
              <a:rPr lang="en-US" altLang="pt-BR"/>
              <a:t>Fifth level</a:t>
            </a:r>
          </a:p>
        </p:txBody>
      </p:sp>
      <p:pic>
        <p:nvPicPr>
          <p:cNvPr id="1027" name="Picture 13">
            <a:extLst>
              <a:ext uri="{FF2B5EF4-FFF2-40B4-BE49-F238E27FC236}">
                <a16:creationId xmlns:a16="http://schemas.microsoft.com/office/drawing/2014/main" id="{A188F154-80D2-4A00-92C7-66B9947354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2" name="Slide_Copyright">
            <a:extLst>
              <a:ext uri="{FF2B5EF4-FFF2-40B4-BE49-F238E27FC236}">
                <a16:creationId xmlns:a16="http://schemas.microsoft.com/office/drawing/2014/main" id="{0631AAE7-490C-4E6F-A7F7-6A5A136AA62C}"/>
              </a:ext>
            </a:extLst>
          </p:cNvPr>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dirty="0"/>
              <a:t>Copyright © 2013, Oracle and/or its affiliates. All rights reserved.</a:t>
            </a:r>
          </a:p>
        </p:txBody>
      </p:sp>
      <p:grpSp>
        <p:nvGrpSpPr>
          <p:cNvPr id="1029" name="Group 29" hidden="1">
            <a:extLst>
              <a:ext uri="{FF2B5EF4-FFF2-40B4-BE49-F238E27FC236}">
                <a16:creationId xmlns:a16="http://schemas.microsoft.com/office/drawing/2014/main" id="{E848AC0B-3503-4C74-BFF7-52AB6BA95A1C}"/>
              </a:ext>
            </a:extLst>
          </p:cNvPr>
          <p:cNvGrpSpPr>
            <a:grpSpLocks/>
          </p:cNvGrpSpPr>
          <p:nvPr/>
        </p:nvGrpSpPr>
        <p:grpSpPr bwMode="auto">
          <a:xfrm>
            <a:off x="495300" y="390525"/>
            <a:ext cx="8153400" cy="5857875"/>
            <a:chOff x="296" y="246"/>
            <a:chExt cx="5136" cy="3690"/>
          </a:xfrm>
        </p:grpSpPr>
        <p:grpSp>
          <p:nvGrpSpPr>
            <p:cNvPr id="1032" name="Group 24" hidden="1">
              <a:extLst>
                <a:ext uri="{FF2B5EF4-FFF2-40B4-BE49-F238E27FC236}">
                  <a16:creationId xmlns:a16="http://schemas.microsoft.com/office/drawing/2014/main" id="{98285C56-C87E-413D-8FE8-FD8F16CEED03}"/>
                </a:ext>
              </a:extLst>
            </p:cNvPr>
            <p:cNvGrpSpPr>
              <a:grpSpLocks/>
            </p:cNvGrpSpPr>
            <p:nvPr/>
          </p:nvGrpSpPr>
          <p:grpSpPr bwMode="auto">
            <a:xfrm>
              <a:off x="374" y="246"/>
              <a:ext cx="4965" cy="3690"/>
              <a:chOff x="374" y="246"/>
              <a:chExt cx="4965" cy="3690"/>
            </a:xfrm>
          </p:grpSpPr>
          <p:sp>
            <p:nvSpPr>
              <p:cNvPr id="275470" name="Rectangle 14" hidden="1">
                <a:extLst>
                  <a:ext uri="{FF2B5EF4-FFF2-40B4-BE49-F238E27FC236}">
                    <a16:creationId xmlns:a16="http://schemas.microsoft.com/office/drawing/2014/main" id="{74A484B9-806D-45D3-AF39-5298A1809584}"/>
                  </a:ext>
                </a:extLst>
              </p:cNvPr>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defRPr/>
                </a:pPr>
                <a:endParaRPr lang="en-US" dirty="0"/>
              </a:p>
            </p:txBody>
          </p:sp>
          <p:sp>
            <p:nvSpPr>
              <p:cNvPr id="275465" name="Delete_Instruction_Box" hidden="1">
                <a:extLst>
                  <a:ext uri="{FF2B5EF4-FFF2-40B4-BE49-F238E27FC236}">
                    <a16:creationId xmlns:a16="http://schemas.microsoft.com/office/drawing/2014/main" id="{93A2B6DB-DD1B-4305-8ED9-C5F944EE5D4E}"/>
                  </a:ext>
                </a:extLst>
              </p:cNvPr>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spcBef>
                    <a:spcPct val="0"/>
                  </a:spcBef>
                  <a:buClrTx/>
                  <a:buFontTx/>
                  <a:buNone/>
                  <a:defRPr/>
                </a:pPr>
                <a:r>
                  <a:rPr lang="en-US" sz="1000" dirty="0">
                    <a:solidFill>
                      <a:schemeClr val="folHlink"/>
                    </a:solidFill>
                  </a:rPr>
                  <a:t>[ Delete from Slide Master ]</a:t>
                </a:r>
              </a:p>
            </p:txBody>
          </p:sp>
        </p:grpSp>
        <p:sp>
          <p:nvSpPr>
            <p:cNvPr id="275484" name="Line 28" hidden="1">
              <a:extLst>
                <a:ext uri="{FF2B5EF4-FFF2-40B4-BE49-F238E27FC236}">
                  <a16:creationId xmlns:a16="http://schemas.microsoft.com/office/drawing/2014/main" id="{8FFDD275-3816-410F-B409-6CA5B6CD1FD9}"/>
                </a:ext>
              </a:extLst>
            </p:cNvPr>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pPr>
                <a:defRPr/>
              </a:pPr>
              <a:endParaRPr lang="en-US" dirty="0"/>
            </a:p>
          </p:txBody>
        </p:sp>
      </p:grpSp>
      <p:sp>
        <p:nvSpPr>
          <p:cNvPr id="1030" name="Slide_PlaceholderTitle">
            <a:extLst>
              <a:ext uri="{FF2B5EF4-FFF2-40B4-BE49-F238E27FC236}">
                <a16:creationId xmlns:a16="http://schemas.microsoft.com/office/drawing/2014/main" id="{85CCECDE-9DB4-49FC-9290-36876CB7C573}"/>
              </a:ext>
            </a:extLst>
          </p:cNvPr>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pt-BR"/>
              <a:t>Click to edit Master title style</a:t>
            </a:r>
          </a:p>
        </p:txBody>
      </p:sp>
      <p:sp>
        <p:nvSpPr>
          <p:cNvPr id="275486" name="Slide_Page_Number">
            <a:extLst>
              <a:ext uri="{FF2B5EF4-FFF2-40B4-BE49-F238E27FC236}">
                <a16:creationId xmlns:a16="http://schemas.microsoft.com/office/drawing/2014/main" id="{C009CC4E-D014-4527-AEB6-76BE605FA967}"/>
              </a:ext>
            </a:extLst>
          </p:cNvP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just" eaLnBrk="1" hangingPunct="1">
              <a:spcBef>
                <a:spcPct val="0"/>
              </a:spcBef>
              <a:buClrTx/>
              <a:buFontTx/>
              <a:buNone/>
            </a:pPr>
            <a:r>
              <a:rPr lang="en-US" altLang="pt-BR" sz="1200"/>
              <a:t>2 - </a:t>
            </a:r>
            <a:fld id="{2D8D8D35-3A47-4FEA-B986-744098323CBA}" type="slidenum">
              <a:rPr lang="en-US" altLang="pt-BR" sz="1200"/>
              <a:pPr algn="just" eaLnBrk="1" hangingPunct="1">
                <a:spcBef>
                  <a:spcPct val="0"/>
                </a:spcBef>
                <a:buClrTx/>
                <a:buFontTx/>
                <a:buNone/>
              </a:pPr>
              <a:t>‹nº›</a:t>
            </a:fld>
            <a:endParaRPr lang="en-US" altLang="pt-BR" sz="1200"/>
          </a:p>
        </p:txBody>
      </p:sp>
    </p:spTree>
  </p:cSld>
  <p:clrMap bg1="lt1" tx1="dk1" bg2="lt2" tx2="dk2" accent1="accent1" accent2="accent2" accent3="accent3" accent4="accent4" accent5="accent5" accent6="accent6" hlink="hlink" folHlink="folHlink"/>
  <p:sldLayoutIdLst>
    <p:sldLayoutId id="2147484380" r:id="rId1"/>
    <p:sldLayoutId id="2147484375" r:id="rId2"/>
    <p:sldLayoutId id="2147484376" r:id="rId3"/>
    <p:sldLayoutId id="2147484377" r:id="rId4"/>
    <p:sldLayoutId id="2147484378" r:id="rId5"/>
    <p:sldLayoutId id="2147484379" r:id="rId6"/>
  </p:sldLayoutIdLst>
  <p:txStyles>
    <p:titleStyle>
      <a:lvl1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panose="020B0604020202020204" pitchFamily="34"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panose="020B0604020202020204" pitchFamily="34"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panose="020B0604020202020204" pitchFamily="34"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panose="020B0604020202020204" pitchFamily="34"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2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image" Target="../media/image5.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image" Target="../media/image3.png"/><Relationship Id="rId2" Type="http://schemas.openxmlformats.org/officeDocument/2006/relationships/tags" Target="../tags/tag37.xml"/><Relationship Id="rId16" Type="http://schemas.openxmlformats.org/officeDocument/2006/relationships/notesSlide" Target="../notesSlides/notesSlide40.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slideLayout" Target="../slideLayouts/slideLayout2.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188192F-DAA7-4036-B611-1716B3ECBA4D}"/>
              </a:ext>
            </a:extLst>
          </p:cNvPr>
          <p:cNvSpPr>
            <a:spLocks noGrp="1" noChangeArrowheads="1"/>
          </p:cNvSpPr>
          <p:nvPr>
            <p:ph type="ctrTitle"/>
          </p:nvPr>
        </p:nvSpPr>
        <p:spPr/>
        <p:txBody>
          <a:bodyPr/>
          <a:lstStyle/>
          <a:p>
            <a:r>
              <a:rPr lang="en-US" altLang="pt-BR"/>
              <a:t>Exploring the Oracle Database Architecture</a:t>
            </a:r>
          </a:p>
        </p:txBody>
      </p:sp>
      <p:sp>
        <p:nvSpPr>
          <p:cNvPr id="3075" name="Subtitle 6" hidden="1">
            <a:extLst>
              <a:ext uri="{FF2B5EF4-FFF2-40B4-BE49-F238E27FC236}">
                <a16:creationId xmlns:a16="http://schemas.microsoft.com/office/drawing/2014/main" id="{0298110E-2D73-4329-AE1A-E3745FDC8D5C}"/>
              </a:ext>
            </a:extLst>
          </p:cNvPr>
          <p:cNvSpPr>
            <a:spLocks noGrp="1"/>
          </p:cNvSpPr>
          <p:nvPr>
            <p:ph type="subTitle" idx="1"/>
          </p:nvPr>
        </p:nvSpPr>
        <p:spPr>
          <a:xfrm>
            <a:off x="927100" y="4419600"/>
            <a:ext cx="7302500" cy="363538"/>
          </a:xfrm>
        </p:spPr>
        <p:txBody>
          <a:bodyPr/>
          <a:lstStyle/>
          <a:p>
            <a:endParaRPr lang="pt-BR" altLang="pt-BR"/>
          </a:p>
        </p:txBody>
      </p:sp>
      <p:sp>
        <p:nvSpPr>
          <p:cNvPr id="3076" name="Rectangle 4" hidden="1">
            <a:extLst>
              <a:ext uri="{FF2B5EF4-FFF2-40B4-BE49-F238E27FC236}">
                <a16:creationId xmlns:a16="http://schemas.microsoft.com/office/drawing/2014/main" id="{CB9E2D1D-9AAB-4EF3-B664-93F1AEB8F782}"/>
              </a:ext>
            </a:extLst>
          </p:cNvPr>
          <p:cNvSpPr>
            <a:spLocks noChangeArrowheads="1"/>
          </p:cNvSpPr>
          <p:nvPr/>
        </p:nvSpPr>
        <p:spPr bwMode="auto">
          <a:xfrm>
            <a:off x="927100" y="4419600"/>
            <a:ext cx="7327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571500" algn="l"/>
              </a:tabLst>
              <a:defRPr>
                <a:solidFill>
                  <a:schemeClr val="tx1"/>
                </a:solidFill>
                <a:latin typeface="Arial" panose="020B0604020202020204" pitchFamily="34" charset="0"/>
              </a:defRPr>
            </a:lvl1pPr>
            <a:lvl2pPr marL="742950" indent="-285750" eaLnBrk="0" hangingPunct="0">
              <a:tabLst>
                <a:tab pos="571500" algn="l"/>
              </a:tabLst>
              <a:defRPr>
                <a:solidFill>
                  <a:schemeClr val="tx1"/>
                </a:solidFill>
                <a:latin typeface="Arial" panose="020B0604020202020204" pitchFamily="34" charset="0"/>
              </a:defRPr>
            </a:lvl2pPr>
            <a:lvl3pPr marL="1143000" indent="-228600" eaLnBrk="0" hangingPunct="0">
              <a:tabLst>
                <a:tab pos="571500" algn="l"/>
              </a:tabLst>
              <a:defRPr>
                <a:solidFill>
                  <a:schemeClr val="tx1"/>
                </a:solidFill>
                <a:latin typeface="Arial" panose="020B0604020202020204" pitchFamily="34" charset="0"/>
              </a:defRPr>
            </a:lvl3pPr>
            <a:lvl4pPr marL="1600200" indent="-228600" eaLnBrk="0" hangingPunct="0">
              <a:tabLst>
                <a:tab pos="571500" algn="l"/>
              </a:tabLst>
              <a:defRPr>
                <a:solidFill>
                  <a:schemeClr val="tx1"/>
                </a:solidFill>
                <a:latin typeface="Arial" panose="020B0604020202020204" pitchFamily="34" charset="0"/>
              </a:defRPr>
            </a:lvl4pPr>
            <a:lvl5pPr marL="2057400" indent="-228600" eaLnBrk="0" hangingPunct="0">
              <a:tabLst>
                <a:tab pos="571500" algn="l"/>
              </a:tabLst>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9pPr>
          </a:lstStyle>
          <a:p>
            <a:pPr eaLnBrk="1" hangingPunct="1">
              <a:buClr>
                <a:srgbClr val="FF3300"/>
              </a:buClr>
              <a:buSzPct val="125000"/>
              <a:buFontTx/>
              <a:buNone/>
            </a:pPr>
            <a:endParaRPr lang="pt-BR" altLang="pt-BR" sz="2200"/>
          </a:p>
        </p:txBody>
      </p:sp>
      <p:sp>
        <p:nvSpPr>
          <p:cNvPr id="3077" name="Line 6">
            <a:extLst>
              <a:ext uri="{FF2B5EF4-FFF2-40B4-BE49-F238E27FC236}">
                <a16:creationId xmlns:a16="http://schemas.microsoft.com/office/drawing/2014/main" id="{AAB369BA-1B79-4376-AE14-0E40C791BC65}"/>
              </a:ext>
            </a:extLst>
          </p:cNvPr>
          <p:cNvSpPr>
            <a:spLocks noChangeShapeType="1"/>
          </p:cNvSpPr>
          <p:nvPr/>
        </p:nvSpPr>
        <p:spPr bwMode="auto">
          <a:xfrm>
            <a:off x="1828800" y="4495800"/>
            <a:ext cx="990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2700" tIns="12700" rIns="12700" bIns="12700">
            <a:spAutoFit/>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63">
            <a:extLst>
              <a:ext uri="{FF2B5EF4-FFF2-40B4-BE49-F238E27FC236}">
                <a16:creationId xmlns:a16="http://schemas.microsoft.com/office/drawing/2014/main" id="{B81E1A48-66D7-4845-A9FB-75079FC5E3B4}"/>
              </a:ext>
            </a:extLst>
          </p:cNvPr>
          <p:cNvSpPr>
            <a:spLocks noChangeArrowheads="1"/>
          </p:cNvSpPr>
          <p:nvPr/>
        </p:nvSpPr>
        <p:spPr bwMode="blackWhite">
          <a:xfrm>
            <a:off x="2438400"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12291" name="Rectangle 64">
            <a:extLst>
              <a:ext uri="{FF2B5EF4-FFF2-40B4-BE49-F238E27FC236}">
                <a16:creationId xmlns:a16="http://schemas.microsoft.com/office/drawing/2014/main" id="{BECEC0B1-2BD5-4044-9427-B9840D0501B4}"/>
              </a:ext>
            </a:extLst>
          </p:cNvPr>
          <p:cNvSpPr>
            <a:spLocks noChangeArrowheads="1"/>
          </p:cNvSpPr>
          <p:nvPr/>
        </p:nvSpPr>
        <p:spPr bwMode="blackWhite">
          <a:xfrm>
            <a:off x="2590800"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2292" name="Rectangle 68">
            <a:extLst>
              <a:ext uri="{FF2B5EF4-FFF2-40B4-BE49-F238E27FC236}">
                <a16:creationId xmlns:a16="http://schemas.microsoft.com/office/drawing/2014/main" id="{9CB17C2F-0E0D-48F6-954D-123C2A1F012A}"/>
              </a:ext>
            </a:extLst>
          </p:cNvPr>
          <p:cNvSpPr>
            <a:spLocks noChangeArrowheads="1"/>
          </p:cNvSpPr>
          <p:nvPr/>
        </p:nvSpPr>
        <p:spPr bwMode="blackWhite">
          <a:xfrm>
            <a:off x="1066800" y="3505200"/>
            <a:ext cx="3276600" cy="1752600"/>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endParaRPr lang="pt-BR" altLang="pt-BR" sz="1400">
              <a:solidFill>
                <a:schemeClr val="bg2"/>
              </a:solidFill>
            </a:endParaRPr>
          </a:p>
        </p:txBody>
      </p:sp>
      <p:sp>
        <p:nvSpPr>
          <p:cNvPr id="12293" name="Rectangle 65">
            <a:extLst>
              <a:ext uri="{FF2B5EF4-FFF2-40B4-BE49-F238E27FC236}">
                <a16:creationId xmlns:a16="http://schemas.microsoft.com/office/drawing/2014/main" id="{778ED929-81AC-4BD7-8AF0-7CB00A85AAFE}"/>
              </a:ext>
            </a:extLst>
          </p:cNvPr>
          <p:cNvSpPr>
            <a:spLocks noChangeArrowheads="1"/>
          </p:cNvSpPr>
          <p:nvPr/>
        </p:nvSpPr>
        <p:spPr bwMode="blackWhite">
          <a:xfrm>
            <a:off x="4365625"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2294" name="Rectangle 66">
            <a:extLst>
              <a:ext uri="{FF2B5EF4-FFF2-40B4-BE49-F238E27FC236}">
                <a16:creationId xmlns:a16="http://schemas.microsoft.com/office/drawing/2014/main" id="{2663FF4B-596D-49E2-A6B3-62115DCACEF5}"/>
              </a:ext>
            </a:extLst>
          </p:cNvPr>
          <p:cNvSpPr>
            <a:spLocks noChangeArrowheads="1"/>
          </p:cNvSpPr>
          <p:nvPr/>
        </p:nvSpPr>
        <p:spPr bwMode="blackWhite">
          <a:xfrm>
            <a:off x="2590800" y="3868738"/>
            <a:ext cx="12795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2295" name="Text Box 67">
            <a:extLst>
              <a:ext uri="{FF2B5EF4-FFF2-40B4-BE49-F238E27FC236}">
                <a16:creationId xmlns:a16="http://schemas.microsoft.com/office/drawing/2014/main" id="{9BAE5EBA-61C0-402F-8C02-F90066844CA6}"/>
              </a:ext>
            </a:extLst>
          </p:cNvPr>
          <p:cNvSpPr txBox="1">
            <a:spLocks noChangeArrowheads="1"/>
          </p:cNvSpPr>
          <p:nvPr/>
        </p:nvSpPr>
        <p:spPr bwMode="gray">
          <a:xfrm>
            <a:off x="2590800"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Shared pool</a:t>
            </a:r>
          </a:p>
        </p:txBody>
      </p:sp>
      <p:sp>
        <p:nvSpPr>
          <p:cNvPr id="12296" name="Rectangle 68">
            <a:extLst>
              <a:ext uri="{FF2B5EF4-FFF2-40B4-BE49-F238E27FC236}">
                <a16:creationId xmlns:a16="http://schemas.microsoft.com/office/drawing/2014/main" id="{4304EC75-3B26-4E52-B89C-DE231CC4EB2A}"/>
              </a:ext>
            </a:extLst>
          </p:cNvPr>
          <p:cNvSpPr>
            <a:spLocks noChangeArrowheads="1"/>
          </p:cNvSpPr>
          <p:nvPr/>
        </p:nvSpPr>
        <p:spPr bwMode="blackWhite">
          <a:xfrm>
            <a:off x="5164138" y="3854450"/>
            <a:ext cx="1465262" cy="1044575"/>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Database</a:t>
            </a:r>
            <a:br>
              <a:rPr lang="en-US" altLang="pt-BR" sz="1400">
                <a:solidFill>
                  <a:schemeClr val="bg2"/>
                </a:solidFill>
              </a:rPr>
            </a:br>
            <a:r>
              <a:rPr lang="en-US" altLang="pt-BR" sz="1400">
                <a:solidFill>
                  <a:schemeClr val="bg2"/>
                </a:solidFill>
              </a:rPr>
              <a:t>buffer</a:t>
            </a:r>
            <a:br>
              <a:rPr lang="en-US" altLang="pt-BR" sz="1400">
                <a:solidFill>
                  <a:schemeClr val="bg2"/>
                </a:solidFill>
              </a:rPr>
            </a:br>
            <a:r>
              <a:rPr lang="en-US" altLang="pt-BR" sz="1400">
                <a:solidFill>
                  <a:schemeClr val="bg2"/>
                </a:solidFill>
              </a:rPr>
              <a:t>cache</a:t>
            </a:r>
          </a:p>
        </p:txBody>
      </p:sp>
      <p:sp>
        <p:nvSpPr>
          <p:cNvPr id="12297" name="Rectangle 70">
            <a:extLst>
              <a:ext uri="{FF2B5EF4-FFF2-40B4-BE49-F238E27FC236}">
                <a16:creationId xmlns:a16="http://schemas.microsoft.com/office/drawing/2014/main" id="{F348E7B0-8142-45ED-8C3C-C6A974711FA1}"/>
              </a:ext>
            </a:extLst>
          </p:cNvPr>
          <p:cNvSpPr>
            <a:spLocks noChangeArrowheads="1"/>
          </p:cNvSpPr>
          <p:nvPr/>
        </p:nvSpPr>
        <p:spPr bwMode="blackWhite">
          <a:xfrm>
            <a:off x="5470525"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ym typeface="Wingdings" panose="05000000000000000000" pitchFamily="2" charset="2"/>
            </a:endParaRPr>
          </a:p>
        </p:txBody>
      </p:sp>
      <p:sp>
        <p:nvSpPr>
          <p:cNvPr id="12298" name="Text Box 71">
            <a:extLst>
              <a:ext uri="{FF2B5EF4-FFF2-40B4-BE49-F238E27FC236}">
                <a16:creationId xmlns:a16="http://schemas.microsoft.com/office/drawing/2014/main" id="{233B56C0-BFD3-4737-BB19-50A6D1C8CECF}"/>
              </a:ext>
            </a:extLst>
          </p:cNvPr>
          <p:cNvSpPr txBox="1">
            <a:spLocks noChangeArrowheads="1"/>
          </p:cNvSpPr>
          <p:nvPr/>
        </p:nvSpPr>
        <p:spPr bwMode="gray">
          <a:xfrm>
            <a:off x="5432425" y="5060950"/>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Streams pool</a:t>
            </a:r>
          </a:p>
        </p:txBody>
      </p:sp>
      <p:sp>
        <p:nvSpPr>
          <p:cNvPr id="12299" name="Text Box 72">
            <a:extLst>
              <a:ext uri="{FF2B5EF4-FFF2-40B4-BE49-F238E27FC236}">
                <a16:creationId xmlns:a16="http://schemas.microsoft.com/office/drawing/2014/main" id="{476BA15C-A7B8-4D43-B753-E24F8B4206DA}"/>
              </a:ext>
            </a:extLst>
          </p:cNvPr>
          <p:cNvSpPr txBox="1">
            <a:spLocks noChangeArrowheads="1"/>
          </p:cNvSpPr>
          <p:nvPr/>
        </p:nvSpPr>
        <p:spPr bwMode="gray">
          <a:xfrm>
            <a:off x="2755900" y="52006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Large pool</a:t>
            </a:r>
          </a:p>
        </p:txBody>
      </p:sp>
      <p:sp>
        <p:nvSpPr>
          <p:cNvPr id="12300" name="Text Box 73">
            <a:extLst>
              <a:ext uri="{FF2B5EF4-FFF2-40B4-BE49-F238E27FC236}">
                <a16:creationId xmlns:a16="http://schemas.microsoft.com/office/drawing/2014/main" id="{17245703-6751-4D96-8513-2ADDFAE12F09}"/>
              </a:ext>
            </a:extLst>
          </p:cNvPr>
          <p:cNvSpPr txBox="1">
            <a:spLocks noChangeArrowheads="1"/>
          </p:cNvSpPr>
          <p:nvPr/>
        </p:nvSpPr>
        <p:spPr bwMode="gray">
          <a:xfrm>
            <a:off x="4335463"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Java pool</a:t>
            </a:r>
          </a:p>
        </p:txBody>
      </p:sp>
      <p:sp>
        <p:nvSpPr>
          <p:cNvPr id="12301" name="Text Box 74">
            <a:extLst>
              <a:ext uri="{FF2B5EF4-FFF2-40B4-BE49-F238E27FC236}">
                <a16:creationId xmlns:a16="http://schemas.microsoft.com/office/drawing/2014/main" id="{4644957D-CC6F-4528-A597-E3931A7C604F}"/>
              </a:ext>
            </a:extLst>
          </p:cNvPr>
          <p:cNvSpPr txBox="1">
            <a:spLocks noChangeArrowheads="1"/>
          </p:cNvSpPr>
          <p:nvPr/>
        </p:nvSpPr>
        <p:spPr bwMode="auto">
          <a:xfrm>
            <a:off x="3810000" y="5791200"/>
            <a:ext cx="305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System Global Area (SGA)</a:t>
            </a:r>
          </a:p>
        </p:txBody>
      </p:sp>
      <p:sp>
        <p:nvSpPr>
          <p:cNvPr id="12302" name="Text Box 75">
            <a:extLst>
              <a:ext uri="{FF2B5EF4-FFF2-40B4-BE49-F238E27FC236}">
                <a16:creationId xmlns:a16="http://schemas.microsoft.com/office/drawing/2014/main" id="{B717FBF4-F231-4C7E-8CEA-41A85B96DC18}"/>
              </a:ext>
            </a:extLst>
          </p:cNvPr>
          <p:cNvSpPr txBox="1">
            <a:spLocks noChangeArrowheads="1"/>
          </p:cNvSpPr>
          <p:nvPr/>
        </p:nvSpPr>
        <p:spPr bwMode="gray">
          <a:xfrm>
            <a:off x="1201738" y="3578225"/>
            <a:ext cx="1143000" cy="3079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Keep pool</a:t>
            </a:r>
          </a:p>
        </p:txBody>
      </p:sp>
      <p:sp>
        <p:nvSpPr>
          <p:cNvPr id="12303" name="Text Box 76">
            <a:extLst>
              <a:ext uri="{FF2B5EF4-FFF2-40B4-BE49-F238E27FC236}">
                <a16:creationId xmlns:a16="http://schemas.microsoft.com/office/drawing/2014/main" id="{DF078D7E-3916-4F91-93BD-B7C7EB9DB6DB}"/>
              </a:ext>
            </a:extLst>
          </p:cNvPr>
          <p:cNvSpPr txBox="1">
            <a:spLocks noChangeArrowheads="1"/>
          </p:cNvSpPr>
          <p:nvPr/>
        </p:nvSpPr>
        <p:spPr bwMode="gray">
          <a:xfrm>
            <a:off x="1201738" y="3962400"/>
            <a:ext cx="1143000" cy="5238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Recycle pool</a:t>
            </a:r>
          </a:p>
        </p:txBody>
      </p:sp>
      <p:sp>
        <p:nvSpPr>
          <p:cNvPr id="12304" name="Text Box 77">
            <a:extLst>
              <a:ext uri="{FF2B5EF4-FFF2-40B4-BE49-F238E27FC236}">
                <a16:creationId xmlns:a16="http://schemas.microsoft.com/office/drawing/2014/main" id="{58B24E01-5D36-4CF6-AFDF-35BD131E47C4}"/>
              </a:ext>
            </a:extLst>
          </p:cNvPr>
          <p:cNvSpPr txBox="1">
            <a:spLocks noChangeArrowheads="1"/>
          </p:cNvSpPr>
          <p:nvPr/>
        </p:nvSpPr>
        <p:spPr bwMode="gray">
          <a:xfrm>
            <a:off x="1201738" y="4572000"/>
            <a:ext cx="1143000" cy="5238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nK buffer cache</a:t>
            </a:r>
          </a:p>
        </p:txBody>
      </p:sp>
      <p:sp>
        <p:nvSpPr>
          <p:cNvPr id="12305" name="Rectangle 79">
            <a:extLst>
              <a:ext uri="{FF2B5EF4-FFF2-40B4-BE49-F238E27FC236}">
                <a16:creationId xmlns:a16="http://schemas.microsoft.com/office/drawing/2014/main" id="{21577ED4-40A1-4BAA-BA59-85BF35845CCB}"/>
              </a:ext>
            </a:extLst>
          </p:cNvPr>
          <p:cNvSpPr>
            <a:spLocks noGrp="1" noChangeArrowheads="1"/>
          </p:cNvSpPr>
          <p:nvPr>
            <p:ph type="title"/>
          </p:nvPr>
        </p:nvSpPr>
        <p:spPr/>
        <p:txBody>
          <a:bodyPr/>
          <a:lstStyle/>
          <a:p>
            <a:pPr eaLnBrk="1" hangingPunct="1"/>
            <a:r>
              <a:rPr lang="en-US" altLang="pt-BR"/>
              <a:t>Database Buffer Cache</a:t>
            </a:r>
            <a:endParaRPr lang="en-US" altLang="pt-BR">
              <a:solidFill>
                <a:srgbClr val="FF0000"/>
              </a:solidFill>
            </a:endParaRPr>
          </a:p>
        </p:txBody>
      </p:sp>
      <p:sp>
        <p:nvSpPr>
          <p:cNvPr id="12306" name="Rectangle 80">
            <a:extLst>
              <a:ext uri="{FF2B5EF4-FFF2-40B4-BE49-F238E27FC236}">
                <a16:creationId xmlns:a16="http://schemas.microsoft.com/office/drawing/2014/main" id="{0C1C27C9-07F8-450B-8793-2B0DC95230CB}"/>
              </a:ext>
            </a:extLst>
          </p:cNvPr>
          <p:cNvSpPr>
            <a:spLocks noGrp="1" noChangeArrowheads="1"/>
          </p:cNvSpPr>
          <p:nvPr>
            <p:ph type="body" idx="1"/>
          </p:nvPr>
        </p:nvSpPr>
        <p:spPr/>
        <p:txBody>
          <a:bodyPr/>
          <a:lstStyle/>
          <a:p>
            <a:pPr lvl="1" eaLnBrk="1" hangingPunct="1"/>
            <a:r>
              <a:rPr lang="en-US" altLang="pt-BR"/>
              <a:t>Is part of the SGA </a:t>
            </a:r>
          </a:p>
          <a:p>
            <a:pPr lvl="1" eaLnBrk="1" hangingPunct="1"/>
            <a:r>
              <a:rPr lang="en-US" altLang="pt-BR"/>
              <a:t>Holds copies of data blocks that are read from data files</a:t>
            </a:r>
          </a:p>
          <a:p>
            <a:pPr lvl="1" eaLnBrk="1" hangingPunct="1"/>
            <a:r>
              <a:rPr lang="en-US" altLang="pt-BR"/>
              <a:t>Is shared by all concurrent users</a:t>
            </a:r>
          </a:p>
        </p:txBody>
      </p:sp>
      <p:sp>
        <p:nvSpPr>
          <p:cNvPr id="12307" name="Freeform 21">
            <a:extLst>
              <a:ext uri="{FF2B5EF4-FFF2-40B4-BE49-F238E27FC236}">
                <a16:creationId xmlns:a16="http://schemas.microsoft.com/office/drawing/2014/main" id="{387150BE-3CB5-4C04-8081-4B1CA0EC0C02}"/>
              </a:ext>
            </a:extLst>
          </p:cNvPr>
          <p:cNvSpPr>
            <a:spLocks/>
          </p:cNvSpPr>
          <p:nvPr/>
        </p:nvSpPr>
        <p:spPr bwMode="blackWhite">
          <a:xfrm>
            <a:off x="4343400" y="3505200"/>
            <a:ext cx="820738" cy="1752600"/>
          </a:xfrm>
          <a:custGeom>
            <a:avLst/>
            <a:gdLst>
              <a:gd name="T0" fmla="*/ 2147483647 w 504"/>
              <a:gd name="T1" fmla="*/ 2147483647 h 1017"/>
              <a:gd name="T2" fmla="*/ 0 w 504"/>
              <a:gd name="T3" fmla="*/ 0 h 1017"/>
              <a:gd name="T4" fmla="*/ 2147483647 w 504"/>
              <a:gd name="T5" fmla="*/ 2147483647 h 1017"/>
              <a:gd name="T6" fmla="*/ 2147483647 w 504"/>
              <a:gd name="T7" fmla="*/ 2147483647 h 1017"/>
              <a:gd name="T8" fmla="*/ 2147483647 w 504"/>
              <a:gd name="T9" fmla="*/ 2147483647 h 1017"/>
              <a:gd name="T10" fmla="*/ 0 60000 65536"/>
              <a:gd name="T11" fmla="*/ 0 60000 65536"/>
              <a:gd name="T12" fmla="*/ 0 60000 65536"/>
              <a:gd name="T13" fmla="*/ 0 60000 65536"/>
              <a:gd name="T14" fmla="*/ 0 60000 65536"/>
              <a:gd name="T15" fmla="*/ 0 w 504"/>
              <a:gd name="T16" fmla="*/ 0 h 1017"/>
              <a:gd name="T17" fmla="*/ 504 w 504"/>
              <a:gd name="T18" fmla="*/ 1017 h 1017"/>
            </a:gdLst>
            <a:ahLst/>
            <a:cxnLst>
              <a:cxn ang="T10">
                <a:pos x="T0" y="T1"/>
              </a:cxn>
              <a:cxn ang="T11">
                <a:pos x="T2" y="T3"/>
              </a:cxn>
              <a:cxn ang="T12">
                <a:pos x="T4" y="T5"/>
              </a:cxn>
              <a:cxn ang="T13">
                <a:pos x="T6" y="T7"/>
              </a:cxn>
              <a:cxn ang="T14">
                <a:pos x="T8" y="T9"/>
              </a:cxn>
            </a:cxnLst>
            <a:rect l="T15" t="T16" r="T17" b="T18"/>
            <a:pathLst>
              <a:path w="504" h="1017">
                <a:moveTo>
                  <a:pt x="504" y="194"/>
                </a:moveTo>
                <a:lnTo>
                  <a:pt x="0" y="0"/>
                </a:lnTo>
                <a:lnTo>
                  <a:pt x="3" y="1017"/>
                </a:lnTo>
                <a:lnTo>
                  <a:pt x="501" y="852"/>
                </a:lnTo>
                <a:lnTo>
                  <a:pt x="504" y="194"/>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pt-BR"/>
          </a:p>
        </p:txBody>
      </p:sp>
      <p:sp>
        <p:nvSpPr>
          <p:cNvPr id="12308" name="Rectangle 22">
            <a:extLst>
              <a:ext uri="{FF2B5EF4-FFF2-40B4-BE49-F238E27FC236}">
                <a16:creationId xmlns:a16="http://schemas.microsoft.com/office/drawing/2014/main" id="{31B889E7-8607-4ABC-9404-5EE1DCB851BC}"/>
              </a:ext>
            </a:extLst>
          </p:cNvPr>
          <p:cNvSpPr>
            <a:spLocks noChangeArrowheads="1"/>
          </p:cNvSpPr>
          <p:nvPr/>
        </p:nvSpPr>
        <p:spPr bwMode="blackWhite">
          <a:xfrm>
            <a:off x="2422525" y="3552825"/>
            <a:ext cx="1947863" cy="1604963"/>
          </a:xfrm>
          <a:prstGeom prst="rect">
            <a:avLst/>
          </a:prstGeom>
          <a:solidFill>
            <a:srgbClr val="FFCC99"/>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nvGrpSpPr>
          <p:cNvPr id="12309" name="Group 23">
            <a:extLst>
              <a:ext uri="{FF2B5EF4-FFF2-40B4-BE49-F238E27FC236}">
                <a16:creationId xmlns:a16="http://schemas.microsoft.com/office/drawing/2014/main" id="{BF067801-8442-4C67-AB11-81702E4EA6FA}"/>
              </a:ext>
            </a:extLst>
          </p:cNvPr>
          <p:cNvGrpSpPr>
            <a:grpSpLocks/>
          </p:cNvGrpSpPr>
          <p:nvPr/>
        </p:nvGrpSpPr>
        <p:grpSpPr bwMode="auto">
          <a:xfrm>
            <a:off x="2420938" y="3552825"/>
            <a:ext cx="1951037" cy="1604963"/>
            <a:chOff x="781" y="2013"/>
            <a:chExt cx="1073" cy="1059"/>
          </a:xfrm>
        </p:grpSpPr>
        <p:sp>
          <p:nvSpPr>
            <p:cNvPr id="12314" name="Line 24">
              <a:extLst>
                <a:ext uri="{FF2B5EF4-FFF2-40B4-BE49-F238E27FC236}">
                  <a16:creationId xmlns:a16="http://schemas.microsoft.com/office/drawing/2014/main" id="{649BB80B-E5B5-4027-B6B9-6BDE51AD98C8}"/>
                </a:ext>
              </a:extLst>
            </p:cNvPr>
            <p:cNvSpPr>
              <a:spLocks noChangeShapeType="1"/>
            </p:cNvSpPr>
            <p:nvPr/>
          </p:nvSpPr>
          <p:spPr bwMode="blackWhite">
            <a:xfrm>
              <a:off x="782" y="2013"/>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15" name="Line 25">
              <a:extLst>
                <a:ext uri="{FF2B5EF4-FFF2-40B4-BE49-F238E27FC236}">
                  <a16:creationId xmlns:a16="http://schemas.microsoft.com/office/drawing/2014/main" id="{59B3CFE6-D3CC-4858-88A0-885DE0E282B4}"/>
                </a:ext>
              </a:extLst>
            </p:cNvPr>
            <p:cNvSpPr>
              <a:spLocks noChangeShapeType="1"/>
            </p:cNvSpPr>
            <p:nvPr/>
          </p:nvSpPr>
          <p:spPr bwMode="blackWhite">
            <a:xfrm>
              <a:off x="889"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16" name="Line 26">
              <a:extLst>
                <a:ext uri="{FF2B5EF4-FFF2-40B4-BE49-F238E27FC236}">
                  <a16:creationId xmlns:a16="http://schemas.microsoft.com/office/drawing/2014/main" id="{1722172E-2F00-4795-9B00-473058D02299}"/>
                </a:ext>
              </a:extLst>
            </p:cNvPr>
            <p:cNvSpPr>
              <a:spLocks noChangeShapeType="1"/>
            </p:cNvSpPr>
            <p:nvPr/>
          </p:nvSpPr>
          <p:spPr bwMode="blackWhite">
            <a:xfrm>
              <a:off x="996"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17" name="Line 27">
              <a:extLst>
                <a:ext uri="{FF2B5EF4-FFF2-40B4-BE49-F238E27FC236}">
                  <a16:creationId xmlns:a16="http://schemas.microsoft.com/office/drawing/2014/main" id="{D28D629F-865F-4C35-B07D-20592D265E52}"/>
                </a:ext>
              </a:extLst>
            </p:cNvPr>
            <p:cNvSpPr>
              <a:spLocks noChangeShapeType="1"/>
            </p:cNvSpPr>
            <p:nvPr/>
          </p:nvSpPr>
          <p:spPr bwMode="blackWhite">
            <a:xfrm>
              <a:off x="1103"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18" name="Line 28">
              <a:extLst>
                <a:ext uri="{FF2B5EF4-FFF2-40B4-BE49-F238E27FC236}">
                  <a16:creationId xmlns:a16="http://schemas.microsoft.com/office/drawing/2014/main" id="{72C5E52C-D17A-44B9-BBA9-DCF0851148BF}"/>
                </a:ext>
              </a:extLst>
            </p:cNvPr>
            <p:cNvSpPr>
              <a:spLocks noChangeShapeType="1"/>
            </p:cNvSpPr>
            <p:nvPr/>
          </p:nvSpPr>
          <p:spPr bwMode="blackWhite">
            <a:xfrm>
              <a:off x="1210"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19" name="Line 29">
              <a:extLst>
                <a:ext uri="{FF2B5EF4-FFF2-40B4-BE49-F238E27FC236}">
                  <a16:creationId xmlns:a16="http://schemas.microsoft.com/office/drawing/2014/main" id="{8D8FFF23-908A-4DFA-9D35-93C2B4F3454D}"/>
                </a:ext>
              </a:extLst>
            </p:cNvPr>
            <p:cNvSpPr>
              <a:spLocks noChangeShapeType="1"/>
            </p:cNvSpPr>
            <p:nvPr/>
          </p:nvSpPr>
          <p:spPr bwMode="blackWhite">
            <a:xfrm>
              <a:off x="1318"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20" name="Line 30">
              <a:extLst>
                <a:ext uri="{FF2B5EF4-FFF2-40B4-BE49-F238E27FC236}">
                  <a16:creationId xmlns:a16="http://schemas.microsoft.com/office/drawing/2014/main" id="{995900B0-248E-4030-9D86-1E03A497C44F}"/>
                </a:ext>
              </a:extLst>
            </p:cNvPr>
            <p:cNvSpPr>
              <a:spLocks noChangeShapeType="1"/>
            </p:cNvSpPr>
            <p:nvPr/>
          </p:nvSpPr>
          <p:spPr bwMode="blackWhite">
            <a:xfrm>
              <a:off x="1425"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21" name="Line 31">
              <a:extLst>
                <a:ext uri="{FF2B5EF4-FFF2-40B4-BE49-F238E27FC236}">
                  <a16:creationId xmlns:a16="http://schemas.microsoft.com/office/drawing/2014/main" id="{0E85FA64-49F1-42B7-9C0E-7DAB02AD1D28}"/>
                </a:ext>
              </a:extLst>
            </p:cNvPr>
            <p:cNvSpPr>
              <a:spLocks noChangeShapeType="1"/>
            </p:cNvSpPr>
            <p:nvPr/>
          </p:nvSpPr>
          <p:spPr bwMode="blackWhite">
            <a:xfrm>
              <a:off x="1532"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22" name="Line 32">
              <a:extLst>
                <a:ext uri="{FF2B5EF4-FFF2-40B4-BE49-F238E27FC236}">
                  <a16:creationId xmlns:a16="http://schemas.microsoft.com/office/drawing/2014/main" id="{4D3ADB9B-7318-46B2-BFDD-D5343E444F76}"/>
                </a:ext>
              </a:extLst>
            </p:cNvPr>
            <p:cNvSpPr>
              <a:spLocks noChangeShapeType="1"/>
            </p:cNvSpPr>
            <p:nvPr/>
          </p:nvSpPr>
          <p:spPr bwMode="blackWhite">
            <a:xfrm>
              <a:off x="1639"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23" name="Line 33">
              <a:extLst>
                <a:ext uri="{FF2B5EF4-FFF2-40B4-BE49-F238E27FC236}">
                  <a16:creationId xmlns:a16="http://schemas.microsoft.com/office/drawing/2014/main" id="{FD44F9F8-70B0-48A6-A0A0-16916BBC8EFB}"/>
                </a:ext>
              </a:extLst>
            </p:cNvPr>
            <p:cNvSpPr>
              <a:spLocks noChangeShapeType="1"/>
            </p:cNvSpPr>
            <p:nvPr/>
          </p:nvSpPr>
          <p:spPr bwMode="blackWhite">
            <a:xfrm>
              <a:off x="1746"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24" name="Line 34">
              <a:extLst>
                <a:ext uri="{FF2B5EF4-FFF2-40B4-BE49-F238E27FC236}">
                  <a16:creationId xmlns:a16="http://schemas.microsoft.com/office/drawing/2014/main" id="{FBC6698D-9A87-47CA-A19D-89E97A5D1FA2}"/>
                </a:ext>
              </a:extLst>
            </p:cNvPr>
            <p:cNvSpPr>
              <a:spLocks noChangeShapeType="1"/>
            </p:cNvSpPr>
            <p:nvPr/>
          </p:nvSpPr>
          <p:spPr bwMode="blackWhite">
            <a:xfrm>
              <a:off x="1854" y="2013"/>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25" name="Line 35">
              <a:extLst>
                <a:ext uri="{FF2B5EF4-FFF2-40B4-BE49-F238E27FC236}">
                  <a16:creationId xmlns:a16="http://schemas.microsoft.com/office/drawing/2014/main" id="{626EDBAB-AA20-4E82-869D-0B16BB5926C4}"/>
                </a:ext>
              </a:extLst>
            </p:cNvPr>
            <p:cNvSpPr>
              <a:spLocks noChangeShapeType="1"/>
            </p:cNvSpPr>
            <p:nvPr/>
          </p:nvSpPr>
          <p:spPr bwMode="blackWhite">
            <a:xfrm>
              <a:off x="781" y="2190"/>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26" name="Line 36">
              <a:extLst>
                <a:ext uri="{FF2B5EF4-FFF2-40B4-BE49-F238E27FC236}">
                  <a16:creationId xmlns:a16="http://schemas.microsoft.com/office/drawing/2014/main" id="{54AAB6E5-328B-4D93-B0BE-D06DD704706B}"/>
                </a:ext>
              </a:extLst>
            </p:cNvPr>
            <p:cNvSpPr>
              <a:spLocks noChangeShapeType="1"/>
            </p:cNvSpPr>
            <p:nvPr/>
          </p:nvSpPr>
          <p:spPr bwMode="blackWhite">
            <a:xfrm>
              <a:off x="781" y="236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27" name="Line 37">
              <a:extLst>
                <a:ext uri="{FF2B5EF4-FFF2-40B4-BE49-F238E27FC236}">
                  <a16:creationId xmlns:a16="http://schemas.microsoft.com/office/drawing/2014/main" id="{4877F1B2-7727-40D0-9181-C1ABC00CA194}"/>
                </a:ext>
              </a:extLst>
            </p:cNvPr>
            <p:cNvSpPr>
              <a:spLocks noChangeShapeType="1"/>
            </p:cNvSpPr>
            <p:nvPr/>
          </p:nvSpPr>
          <p:spPr bwMode="blackWhite">
            <a:xfrm>
              <a:off x="781" y="2543"/>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28" name="Line 38">
              <a:extLst>
                <a:ext uri="{FF2B5EF4-FFF2-40B4-BE49-F238E27FC236}">
                  <a16:creationId xmlns:a16="http://schemas.microsoft.com/office/drawing/2014/main" id="{61CF0096-9B62-4AD7-B250-93783BD92580}"/>
                </a:ext>
              </a:extLst>
            </p:cNvPr>
            <p:cNvSpPr>
              <a:spLocks noChangeShapeType="1"/>
            </p:cNvSpPr>
            <p:nvPr/>
          </p:nvSpPr>
          <p:spPr bwMode="blackWhite">
            <a:xfrm>
              <a:off x="781" y="2719"/>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29" name="Line 39">
              <a:extLst>
                <a:ext uri="{FF2B5EF4-FFF2-40B4-BE49-F238E27FC236}">
                  <a16:creationId xmlns:a16="http://schemas.microsoft.com/office/drawing/2014/main" id="{964DCBB1-6522-4B21-9D24-5F8150349FBC}"/>
                </a:ext>
              </a:extLst>
            </p:cNvPr>
            <p:cNvSpPr>
              <a:spLocks noChangeShapeType="1"/>
            </p:cNvSpPr>
            <p:nvPr/>
          </p:nvSpPr>
          <p:spPr bwMode="blackWhite">
            <a:xfrm>
              <a:off x="781" y="289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30" name="Line 40">
              <a:extLst>
                <a:ext uri="{FF2B5EF4-FFF2-40B4-BE49-F238E27FC236}">
                  <a16:creationId xmlns:a16="http://schemas.microsoft.com/office/drawing/2014/main" id="{D785FEBE-3533-463F-9F91-0D6AC19D9E87}"/>
                </a:ext>
              </a:extLst>
            </p:cNvPr>
            <p:cNvSpPr>
              <a:spLocks noChangeShapeType="1"/>
            </p:cNvSpPr>
            <p:nvPr/>
          </p:nvSpPr>
          <p:spPr bwMode="blackWhite">
            <a:xfrm>
              <a:off x="781" y="307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31" name="Line 41">
              <a:extLst>
                <a:ext uri="{FF2B5EF4-FFF2-40B4-BE49-F238E27FC236}">
                  <a16:creationId xmlns:a16="http://schemas.microsoft.com/office/drawing/2014/main" id="{6B0EE108-853F-4551-B1F0-9F208A180122}"/>
                </a:ext>
              </a:extLst>
            </p:cNvPr>
            <p:cNvSpPr>
              <a:spLocks noChangeShapeType="1"/>
            </p:cNvSpPr>
            <p:nvPr/>
          </p:nvSpPr>
          <p:spPr bwMode="blackWhite">
            <a:xfrm>
              <a:off x="781" y="210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32" name="Line 42">
              <a:extLst>
                <a:ext uri="{FF2B5EF4-FFF2-40B4-BE49-F238E27FC236}">
                  <a16:creationId xmlns:a16="http://schemas.microsoft.com/office/drawing/2014/main" id="{0262BD8D-E2F2-431C-84D3-9193BB225781}"/>
                </a:ext>
              </a:extLst>
            </p:cNvPr>
            <p:cNvSpPr>
              <a:spLocks noChangeShapeType="1"/>
            </p:cNvSpPr>
            <p:nvPr/>
          </p:nvSpPr>
          <p:spPr bwMode="blackWhite">
            <a:xfrm>
              <a:off x="781" y="2278"/>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33" name="Line 43">
              <a:extLst>
                <a:ext uri="{FF2B5EF4-FFF2-40B4-BE49-F238E27FC236}">
                  <a16:creationId xmlns:a16="http://schemas.microsoft.com/office/drawing/2014/main" id="{86AF96A8-25B6-4A5A-836D-12BD647DB35E}"/>
                </a:ext>
              </a:extLst>
            </p:cNvPr>
            <p:cNvSpPr>
              <a:spLocks noChangeShapeType="1"/>
            </p:cNvSpPr>
            <p:nvPr/>
          </p:nvSpPr>
          <p:spPr bwMode="blackWhite">
            <a:xfrm>
              <a:off x="781" y="2454"/>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34" name="Line 44">
              <a:extLst>
                <a:ext uri="{FF2B5EF4-FFF2-40B4-BE49-F238E27FC236}">
                  <a16:creationId xmlns:a16="http://schemas.microsoft.com/office/drawing/2014/main" id="{88AAF88C-30F1-44BA-A915-EB15743C621F}"/>
                </a:ext>
              </a:extLst>
            </p:cNvPr>
            <p:cNvSpPr>
              <a:spLocks noChangeShapeType="1"/>
            </p:cNvSpPr>
            <p:nvPr/>
          </p:nvSpPr>
          <p:spPr bwMode="blackWhite">
            <a:xfrm>
              <a:off x="781" y="263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35" name="Line 45">
              <a:extLst>
                <a:ext uri="{FF2B5EF4-FFF2-40B4-BE49-F238E27FC236}">
                  <a16:creationId xmlns:a16="http://schemas.microsoft.com/office/drawing/2014/main" id="{C7DA449F-EFCC-4B21-A292-7AF99AAF2C12}"/>
                </a:ext>
              </a:extLst>
            </p:cNvPr>
            <p:cNvSpPr>
              <a:spLocks noChangeShapeType="1"/>
            </p:cNvSpPr>
            <p:nvPr/>
          </p:nvSpPr>
          <p:spPr bwMode="blackWhite">
            <a:xfrm>
              <a:off x="781" y="280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36" name="Line 46">
              <a:extLst>
                <a:ext uri="{FF2B5EF4-FFF2-40B4-BE49-F238E27FC236}">
                  <a16:creationId xmlns:a16="http://schemas.microsoft.com/office/drawing/2014/main" id="{BDFA2973-FCC0-4DA1-AEEA-A495307BF8D4}"/>
                </a:ext>
              </a:extLst>
            </p:cNvPr>
            <p:cNvSpPr>
              <a:spLocks noChangeShapeType="1"/>
            </p:cNvSpPr>
            <p:nvPr/>
          </p:nvSpPr>
          <p:spPr bwMode="blackWhite">
            <a:xfrm>
              <a:off x="781" y="2984"/>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37" name="Line 47">
              <a:extLst>
                <a:ext uri="{FF2B5EF4-FFF2-40B4-BE49-F238E27FC236}">
                  <a16:creationId xmlns:a16="http://schemas.microsoft.com/office/drawing/2014/main" id="{C7466A31-97C5-4476-A88B-04E38495628B}"/>
                </a:ext>
              </a:extLst>
            </p:cNvPr>
            <p:cNvSpPr>
              <a:spLocks noChangeShapeType="1"/>
            </p:cNvSpPr>
            <p:nvPr/>
          </p:nvSpPr>
          <p:spPr bwMode="blackWhite">
            <a:xfrm>
              <a:off x="781" y="2013"/>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12338" name="Rectangle 48">
              <a:extLst>
                <a:ext uri="{FF2B5EF4-FFF2-40B4-BE49-F238E27FC236}">
                  <a16:creationId xmlns:a16="http://schemas.microsoft.com/office/drawing/2014/main" id="{7B432746-7E50-4C99-A26B-B27AFAA67BA4}"/>
                </a:ext>
              </a:extLst>
            </p:cNvPr>
            <p:cNvSpPr>
              <a:spLocks noChangeArrowheads="1"/>
            </p:cNvSpPr>
            <p:nvPr/>
          </p:nvSpPr>
          <p:spPr bwMode="blackWhite">
            <a:xfrm>
              <a:off x="789" y="254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39" name="Rectangle 49">
              <a:extLst>
                <a:ext uri="{FF2B5EF4-FFF2-40B4-BE49-F238E27FC236}">
                  <a16:creationId xmlns:a16="http://schemas.microsoft.com/office/drawing/2014/main" id="{47AC576D-FADC-407D-B564-4DEFFCAFF979}"/>
                </a:ext>
              </a:extLst>
            </p:cNvPr>
            <p:cNvSpPr>
              <a:spLocks noChangeArrowheads="1"/>
            </p:cNvSpPr>
            <p:nvPr/>
          </p:nvSpPr>
          <p:spPr bwMode="blackWhite">
            <a:xfrm>
              <a:off x="1109" y="2454"/>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40" name="Rectangle 50">
              <a:extLst>
                <a:ext uri="{FF2B5EF4-FFF2-40B4-BE49-F238E27FC236}">
                  <a16:creationId xmlns:a16="http://schemas.microsoft.com/office/drawing/2014/main" id="{4B246EB7-79FC-4277-8BDF-0C248DAEF82E}"/>
                </a:ext>
              </a:extLst>
            </p:cNvPr>
            <p:cNvSpPr>
              <a:spLocks noChangeArrowheads="1"/>
            </p:cNvSpPr>
            <p:nvPr/>
          </p:nvSpPr>
          <p:spPr bwMode="blackWhite">
            <a:xfrm>
              <a:off x="1112" y="2366"/>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41" name="Rectangle 51">
              <a:extLst>
                <a:ext uri="{FF2B5EF4-FFF2-40B4-BE49-F238E27FC236}">
                  <a16:creationId xmlns:a16="http://schemas.microsoft.com/office/drawing/2014/main" id="{5A99C701-8965-4834-BC4C-C0216967CB75}"/>
                </a:ext>
              </a:extLst>
            </p:cNvPr>
            <p:cNvSpPr>
              <a:spLocks noChangeArrowheads="1"/>
            </p:cNvSpPr>
            <p:nvPr/>
          </p:nvSpPr>
          <p:spPr bwMode="blackWhite">
            <a:xfrm>
              <a:off x="1007" y="2366"/>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42" name="Rectangle 52">
              <a:extLst>
                <a:ext uri="{FF2B5EF4-FFF2-40B4-BE49-F238E27FC236}">
                  <a16:creationId xmlns:a16="http://schemas.microsoft.com/office/drawing/2014/main" id="{4F9C6692-F4C3-4D63-95A9-781E1D161A8E}"/>
                </a:ext>
              </a:extLst>
            </p:cNvPr>
            <p:cNvSpPr>
              <a:spLocks noChangeArrowheads="1"/>
            </p:cNvSpPr>
            <p:nvPr/>
          </p:nvSpPr>
          <p:spPr bwMode="blackWhite">
            <a:xfrm>
              <a:off x="1433" y="2190"/>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43" name="Rectangle 53">
              <a:extLst>
                <a:ext uri="{FF2B5EF4-FFF2-40B4-BE49-F238E27FC236}">
                  <a16:creationId xmlns:a16="http://schemas.microsoft.com/office/drawing/2014/main" id="{985191DF-26CD-4AB7-A494-7FE826CF6CB1}"/>
                </a:ext>
              </a:extLst>
            </p:cNvPr>
            <p:cNvSpPr>
              <a:spLocks noChangeArrowheads="1"/>
            </p:cNvSpPr>
            <p:nvPr/>
          </p:nvSpPr>
          <p:spPr bwMode="blackWhite">
            <a:xfrm>
              <a:off x="1433" y="2101"/>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44" name="Rectangle 54">
              <a:extLst>
                <a:ext uri="{FF2B5EF4-FFF2-40B4-BE49-F238E27FC236}">
                  <a16:creationId xmlns:a16="http://schemas.microsoft.com/office/drawing/2014/main" id="{B98C73D2-D6F6-47D3-A988-C62C9779291B}"/>
                </a:ext>
              </a:extLst>
            </p:cNvPr>
            <p:cNvSpPr>
              <a:spLocks noChangeArrowheads="1"/>
            </p:cNvSpPr>
            <p:nvPr/>
          </p:nvSpPr>
          <p:spPr bwMode="blackWhite">
            <a:xfrm>
              <a:off x="1325" y="2101"/>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45" name="Rectangle 55">
              <a:extLst>
                <a:ext uri="{FF2B5EF4-FFF2-40B4-BE49-F238E27FC236}">
                  <a16:creationId xmlns:a16="http://schemas.microsoft.com/office/drawing/2014/main" id="{BEF1008E-4774-4E54-B704-0B9FA15823BB}"/>
                </a:ext>
              </a:extLst>
            </p:cNvPr>
            <p:cNvSpPr>
              <a:spLocks noChangeArrowheads="1"/>
            </p:cNvSpPr>
            <p:nvPr/>
          </p:nvSpPr>
          <p:spPr bwMode="blackWhite">
            <a:xfrm>
              <a:off x="1642" y="2454"/>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46" name="Rectangle 56">
              <a:extLst>
                <a:ext uri="{FF2B5EF4-FFF2-40B4-BE49-F238E27FC236}">
                  <a16:creationId xmlns:a16="http://schemas.microsoft.com/office/drawing/2014/main" id="{C210C973-6E06-40C8-8722-893D73D7B17A}"/>
                </a:ext>
              </a:extLst>
            </p:cNvPr>
            <p:cNvSpPr>
              <a:spLocks noChangeArrowheads="1"/>
            </p:cNvSpPr>
            <p:nvPr/>
          </p:nvSpPr>
          <p:spPr bwMode="blackWhite">
            <a:xfrm>
              <a:off x="1752" y="254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47" name="Rectangle 57">
              <a:extLst>
                <a:ext uri="{FF2B5EF4-FFF2-40B4-BE49-F238E27FC236}">
                  <a16:creationId xmlns:a16="http://schemas.microsoft.com/office/drawing/2014/main" id="{F3AFD94B-ABB0-4DDC-BA2D-CFF367709DAB}"/>
                </a:ext>
              </a:extLst>
            </p:cNvPr>
            <p:cNvSpPr>
              <a:spLocks noChangeArrowheads="1"/>
            </p:cNvSpPr>
            <p:nvPr/>
          </p:nvSpPr>
          <p:spPr bwMode="blackWhite">
            <a:xfrm>
              <a:off x="1531" y="262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48" name="Rectangle 58">
              <a:extLst>
                <a:ext uri="{FF2B5EF4-FFF2-40B4-BE49-F238E27FC236}">
                  <a16:creationId xmlns:a16="http://schemas.microsoft.com/office/drawing/2014/main" id="{108EA05A-AF30-4944-9354-07F7F89E5091}"/>
                </a:ext>
              </a:extLst>
            </p:cNvPr>
            <p:cNvSpPr>
              <a:spLocks noChangeArrowheads="1"/>
            </p:cNvSpPr>
            <p:nvPr/>
          </p:nvSpPr>
          <p:spPr bwMode="blackWhite">
            <a:xfrm>
              <a:off x="1432" y="262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49" name="Rectangle 59">
              <a:extLst>
                <a:ext uri="{FF2B5EF4-FFF2-40B4-BE49-F238E27FC236}">
                  <a16:creationId xmlns:a16="http://schemas.microsoft.com/office/drawing/2014/main" id="{2AF343C0-3F3D-4D66-81FC-E476D2DA4A9C}"/>
                </a:ext>
              </a:extLst>
            </p:cNvPr>
            <p:cNvSpPr>
              <a:spLocks noChangeArrowheads="1"/>
            </p:cNvSpPr>
            <p:nvPr/>
          </p:nvSpPr>
          <p:spPr bwMode="blackWhite">
            <a:xfrm>
              <a:off x="1106" y="2807"/>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50" name="Rectangle 60">
              <a:extLst>
                <a:ext uri="{FF2B5EF4-FFF2-40B4-BE49-F238E27FC236}">
                  <a16:creationId xmlns:a16="http://schemas.microsoft.com/office/drawing/2014/main" id="{46DBC14B-801A-4B82-8E8B-D20CDA8D2268}"/>
                </a:ext>
              </a:extLst>
            </p:cNvPr>
            <p:cNvSpPr>
              <a:spLocks noChangeArrowheads="1"/>
            </p:cNvSpPr>
            <p:nvPr/>
          </p:nvSpPr>
          <p:spPr bwMode="blackWhite">
            <a:xfrm>
              <a:off x="1002" y="2807"/>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51" name="Rectangle 61">
              <a:extLst>
                <a:ext uri="{FF2B5EF4-FFF2-40B4-BE49-F238E27FC236}">
                  <a16:creationId xmlns:a16="http://schemas.microsoft.com/office/drawing/2014/main" id="{454DF17F-52E2-49E2-B8DA-8ECE35F63A99}"/>
                </a:ext>
              </a:extLst>
            </p:cNvPr>
            <p:cNvSpPr>
              <a:spLocks noChangeArrowheads="1"/>
            </p:cNvSpPr>
            <p:nvPr/>
          </p:nvSpPr>
          <p:spPr bwMode="blackWhite">
            <a:xfrm>
              <a:off x="1217" y="2807"/>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12352" name="Rectangle 62">
              <a:extLst>
                <a:ext uri="{FF2B5EF4-FFF2-40B4-BE49-F238E27FC236}">
                  <a16:creationId xmlns:a16="http://schemas.microsoft.com/office/drawing/2014/main" id="{F42DAC25-8FCE-4A51-B727-FC039C154E0C}"/>
                </a:ext>
              </a:extLst>
            </p:cNvPr>
            <p:cNvSpPr>
              <a:spLocks noChangeArrowheads="1"/>
            </p:cNvSpPr>
            <p:nvPr/>
          </p:nvSpPr>
          <p:spPr bwMode="blackWhite">
            <a:xfrm>
              <a:off x="1534" y="2807"/>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grpSp>
      <p:sp>
        <p:nvSpPr>
          <p:cNvPr id="12310" name="Rectangle 110">
            <a:extLst>
              <a:ext uri="{FF2B5EF4-FFF2-40B4-BE49-F238E27FC236}">
                <a16:creationId xmlns:a16="http://schemas.microsoft.com/office/drawing/2014/main" id="{F7AEC97C-C767-4092-BB19-AD68C005C61B}"/>
              </a:ext>
            </a:extLst>
          </p:cNvPr>
          <p:cNvSpPr>
            <a:spLocks noChangeArrowheads="1"/>
          </p:cNvSpPr>
          <p:nvPr/>
        </p:nvSpPr>
        <p:spPr bwMode="blackWhite">
          <a:xfrm>
            <a:off x="6819900"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2311" name="Text Box 118">
            <a:extLst>
              <a:ext uri="{FF2B5EF4-FFF2-40B4-BE49-F238E27FC236}">
                <a16:creationId xmlns:a16="http://schemas.microsoft.com/office/drawing/2014/main" id="{855241E8-28C6-4506-A685-01AD843AC689}"/>
              </a:ext>
            </a:extLst>
          </p:cNvPr>
          <p:cNvSpPr txBox="1">
            <a:spLocks noChangeArrowheads="1"/>
          </p:cNvSpPr>
          <p:nvPr/>
        </p:nvSpPr>
        <p:spPr bwMode="gray">
          <a:xfrm>
            <a:off x="6777038" y="5181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Fixed SGA</a:t>
            </a:r>
          </a:p>
        </p:txBody>
      </p:sp>
      <p:grpSp>
        <p:nvGrpSpPr>
          <p:cNvPr id="3" name="Group 129">
            <a:extLst>
              <a:ext uri="{FF2B5EF4-FFF2-40B4-BE49-F238E27FC236}">
                <a16:creationId xmlns:a16="http://schemas.microsoft.com/office/drawing/2014/main" id="{A7FE76B3-0CEB-4ECA-98C9-9FE321EC3C80}"/>
              </a:ext>
            </a:extLst>
          </p:cNvPr>
          <p:cNvGrpSpPr>
            <a:grpSpLocks/>
          </p:cNvGrpSpPr>
          <p:nvPr/>
        </p:nvGrpSpPr>
        <p:grpSpPr bwMode="auto">
          <a:xfrm>
            <a:off x="6705600" y="3886199"/>
            <a:ext cx="1295395" cy="1016000"/>
            <a:chOff x="3168" y="2680"/>
            <a:chExt cx="1283" cy="984"/>
          </a:xfrm>
          <a:solidFill>
            <a:srgbClr val="FFFF99"/>
          </a:solidFill>
        </p:grpSpPr>
        <p:sp>
          <p:nvSpPr>
            <p:cNvPr id="65" name="Oval 82">
              <a:extLst>
                <a:ext uri="{FF2B5EF4-FFF2-40B4-BE49-F238E27FC236}">
                  <a16:creationId xmlns:a16="http://schemas.microsoft.com/office/drawing/2014/main" id="{C45A2795-1BE4-4098-9EE5-46F68C191429}"/>
                </a:ext>
              </a:extLst>
            </p:cNvPr>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buFont typeface="Arial" charset="0"/>
                <a:buNone/>
                <a:defRPr/>
              </a:pPr>
              <a:endParaRPr lang="en-US" dirty="0">
                <a:latin typeface="Arial" charset="0"/>
              </a:endParaRPr>
            </a:p>
          </p:txBody>
        </p:sp>
        <p:sp>
          <p:nvSpPr>
            <p:cNvPr id="66" name="Oval 83">
              <a:extLst>
                <a:ext uri="{FF2B5EF4-FFF2-40B4-BE49-F238E27FC236}">
                  <a16:creationId xmlns:a16="http://schemas.microsoft.com/office/drawing/2014/main" id="{5073A119-29D4-4FEE-83C5-EE3BAFD4E82C}"/>
                </a:ext>
              </a:extLst>
            </p:cNvPr>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defTabSz="228600">
                <a:buFont typeface="Arial" charset="0"/>
                <a:buNone/>
                <a:defRPr/>
              </a:pPr>
              <a:endParaRPr lang="en-US" b="1" dirty="0">
                <a:latin typeface="Arial" charset="0"/>
              </a:endParaRPr>
            </a:p>
          </p:txBody>
        </p:sp>
        <p:sp>
          <p:nvSpPr>
            <p:cNvPr id="67" name="Line 84">
              <a:extLst>
                <a:ext uri="{FF2B5EF4-FFF2-40B4-BE49-F238E27FC236}">
                  <a16:creationId xmlns:a16="http://schemas.microsoft.com/office/drawing/2014/main" id="{CD12C3D1-FB28-47B7-BA20-CE93615B92F0}"/>
                </a:ext>
              </a:extLst>
            </p:cNvPr>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8" name="Line 85">
              <a:extLst>
                <a:ext uri="{FF2B5EF4-FFF2-40B4-BE49-F238E27FC236}">
                  <a16:creationId xmlns:a16="http://schemas.microsoft.com/office/drawing/2014/main" id="{C362CCE7-9BC2-495E-A6C9-EE3C52692BF1}"/>
                </a:ext>
              </a:extLst>
            </p:cNvPr>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9" name="Line 86">
              <a:extLst>
                <a:ext uri="{FF2B5EF4-FFF2-40B4-BE49-F238E27FC236}">
                  <a16:creationId xmlns:a16="http://schemas.microsoft.com/office/drawing/2014/main" id="{E0A731A4-C364-403F-B9B6-76347E932354}"/>
                </a:ext>
              </a:extLst>
            </p:cNvPr>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0" name="Line 87">
              <a:extLst>
                <a:ext uri="{FF2B5EF4-FFF2-40B4-BE49-F238E27FC236}">
                  <a16:creationId xmlns:a16="http://schemas.microsoft.com/office/drawing/2014/main" id="{53BDD6B1-5064-4A6D-B3C3-4869B045FA6E}"/>
                </a:ext>
              </a:extLst>
            </p:cNvPr>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1" name="Line 88">
              <a:extLst>
                <a:ext uri="{FF2B5EF4-FFF2-40B4-BE49-F238E27FC236}">
                  <a16:creationId xmlns:a16="http://schemas.microsoft.com/office/drawing/2014/main" id="{9151B70E-AF67-4CEF-B09A-6E0675DB7951}"/>
                </a:ext>
              </a:extLst>
            </p:cNvPr>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2" name="Line 89">
              <a:extLst>
                <a:ext uri="{FF2B5EF4-FFF2-40B4-BE49-F238E27FC236}">
                  <a16:creationId xmlns:a16="http://schemas.microsoft.com/office/drawing/2014/main" id="{61397795-EB08-47C8-8B9A-EC17C4F2AEE3}"/>
                </a:ext>
              </a:extLst>
            </p:cNvPr>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3" name="Line 90">
              <a:extLst>
                <a:ext uri="{FF2B5EF4-FFF2-40B4-BE49-F238E27FC236}">
                  <a16:creationId xmlns:a16="http://schemas.microsoft.com/office/drawing/2014/main" id="{0D1177FD-AE63-45B0-8CBE-82E95794F132}"/>
                </a:ext>
              </a:extLst>
            </p:cNvPr>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4" name="Line 91">
              <a:extLst>
                <a:ext uri="{FF2B5EF4-FFF2-40B4-BE49-F238E27FC236}">
                  <a16:creationId xmlns:a16="http://schemas.microsoft.com/office/drawing/2014/main" id="{62E68539-E9A4-4300-B9E4-BA6A7A18A579}"/>
                </a:ext>
              </a:extLst>
            </p:cNvPr>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5" name="Line 92">
              <a:extLst>
                <a:ext uri="{FF2B5EF4-FFF2-40B4-BE49-F238E27FC236}">
                  <a16:creationId xmlns:a16="http://schemas.microsoft.com/office/drawing/2014/main" id="{929C588D-8D00-47C2-B93D-56E6FDEE85B2}"/>
                </a:ext>
              </a:extLst>
            </p:cNvPr>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6" name="Line 93">
              <a:extLst>
                <a:ext uri="{FF2B5EF4-FFF2-40B4-BE49-F238E27FC236}">
                  <a16:creationId xmlns:a16="http://schemas.microsoft.com/office/drawing/2014/main" id="{CC026211-552F-482B-9480-98AC33F7DF30}"/>
                </a:ext>
              </a:extLst>
            </p:cNvPr>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7" name="Line 94">
              <a:extLst>
                <a:ext uri="{FF2B5EF4-FFF2-40B4-BE49-F238E27FC236}">
                  <a16:creationId xmlns:a16="http://schemas.microsoft.com/office/drawing/2014/main" id="{8997085A-475C-415E-AE23-E7D9D09CCFC3}"/>
                </a:ext>
              </a:extLst>
            </p:cNvPr>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8" name="Line 95">
              <a:extLst>
                <a:ext uri="{FF2B5EF4-FFF2-40B4-BE49-F238E27FC236}">
                  <a16:creationId xmlns:a16="http://schemas.microsoft.com/office/drawing/2014/main" id="{F30A3F37-D4E2-45EE-B3F6-F676FF3C4890}"/>
                </a:ext>
              </a:extLst>
            </p:cNvPr>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9" name="Line 96">
              <a:extLst>
                <a:ext uri="{FF2B5EF4-FFF2-40B4-BE49-F238E27FC236}">
                  <a16:creationId xmlns:a16="http://schemas.microsoft.com/office/drawing/2014/main" id="{66C16CAB-0831-4AB7-B64A-DDDC99CA4D12}"/>
                </a:ext>
              </a:extLst>
            </p:cNvPr>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80" name="Line 97">
              <a:extLst>
                <a:ext uri="{FF2B5EF4-FFF2-40B4-BE49-F238E27FC236}">
                  <a16:creationId xmlns:a16="http://schemas.microsoft.com/office/drawing/2014/main" id="{C970EE31-0FC1-46F9-BB11-C3E4261CAC37}"/>
                </a:ext>
              </a:extLst>
            </p:cNvPr>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81" name="Line 98">
              <a:extLst>
                <a:ext uri="{FF2B5EF4-FFF2-40B4-BE49-F238E27FC236}">
                  <a16:creationId xmlns:a16="http://schemas.microsoft.com/office/drawing/2014/main" id="{BCCA3CF7-A8DD-40B3-8663-7713B05E38B8}"/>
                </a:ext>
              </a:extLst>
            </p:cNvPr>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82" name="Line 99">
              <a:extLst>
                <a:ext uri="{FF2B5EF4-FFF2-40B4-BE49-F238E27FC236}">
                  <a16:creationId xmlns:a16="http://schemas.microsoft.com/office/drawing/2014/main" id="{906898D4-5031-4CAB-B06C-6B7AE25AAEE1}"/>
                </a:ext>
              </a:extLst>
            </p:cNvPr>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83" name="Freeform 101">
              <a:extLst>
                <a:ext uri="{FF2B5EF4-FFF2-40B4-BE49-F238E27FC236}">
                  <a16:creationId xmlns:a16="http://schemas.microsoft.com/office/drawing/2014/main" id="{762957FC-C247-4704-8C49-5EDFD62B171C}"/>
                </a:ext>
              </a:extLst>
            </p:cNvPr>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med" len="med"/>
            </a:ln>
            <a:effectLst/>
          </p:spPr>
          <p:txBody>
            <a:bodyPr/>
            <a:lstStyle/>
            <a:p>
              <a:pPr>
                <a:buFont typeface="Arial" charset="0"/>
                <a:buNone/>
                <a:defRPr/>
              </a:pPr>
              <a:endParaRPr lang="en-US" dirty="0">
                <a:latin typeface="Arial" charset="0"/>
              </a:endParaRPr>
            </a:p>
          </p:txBody>
        </p:sp>
        <p:sp>
          <p:nvSpPr>
            <p:cNvPr id="84" name="Freeform 102">
              <a:extLst>
                <a:ext uri="{FF2B5EF4-FFF2-40B4-BE49-F238E27FC236}">
                  <a16:creationId xmlns:a16="http://schemas.microsoft.com/office/drawing/2014/main" id="{11524D7E-B393-415E-9059-90E7BA5F3B1A}"/>
                </a:ext>
              </a:extLst>
            </p:cNvPr>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med" len="med"/>
            </a:ln>
            <a:effectLst/>
          </p:spPr>
          <p:txBody>
            <a:bodyPr/>
            <a:lstStyle/>
            <a:p>
              <a:pPr>
                <a:buFont typeface="Arial" charset="0"/>
                <a:buNone/>
                <a:defRPr/>
              </a:pPr>
              <a:endParaRPr lang="en-US" dirty="0">
                <a:latin typeface="Arial" charset="0"/>
              </a:endParaRPr>
            </a:p>
          </p:txBody>
        </p:sp>
      </p:grpSp>
      <p:sp>
        <p:nvSpPr>
          <p:cNvPr id="12313" name="Text Box 46">
            <a:extLst>
              <a:ext uri="{FF2B5EF4-FFF2-40B4-BE49-F238E27FC236}">
                <a16:creationId xmlns:a16="http://schemas.microsoft.com/office/drawing/2014/main" id="{F5E0ACC9-3869-4FD1-BDD4-4FFEBE852822}"/>
              </a:ext>
            </a:extLst>
          </p:cNvPr>
          <p:cNvSpPr txBox="1">
            <a:spLocks noChangeArrowheads="1"/>
          </p:cNvSpPr>
          <p:nvPr/>
        </p:nvSpPr>
        <p:spPr bwMode="gray">
          <a:xfrm>
            <a:off x="6781800" y="41148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Redo log buffer</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5">
            <a:extLst>
              <a:ext uri="{FF2B5EF4-FFF2-40B4-BE49-F238E27FC236}">
                <a16:creationId xmlns:a16="http://schemas.microsoft.com/office/drawing/2014/main" id="{C83B5E98-0AC5-4E98-8FB9-76176D6B4597}"/>
              </a:ext>
            </a:extLst>
          </p:cNvPr>
          <p:cNvSpPr>
            <a:spLocks noGrp="1" noChangeArrowheads="1"/>
          </p:cNvSpPr>
          <p:nvPr>
            <p:ph type="title"/>
          </p:nvPr>
        </p:nvSpPr>
        <p:spPr/>
        <p:txBody>
          <a:bodyPr/>
          <a:lstStyle/>
          <a:p>
            <a:pPr eaLnBrk="1" hangingPunct="1"/>
            <a:r>
              <a:rPr lang="en-US" altLang="pt-BR"/>
              <a:t>Redo Log Buffer</a:t>
            </a:r>
            <a:endParaRPr lang="en-US" altLang="pt-BR">
              <a:solidFill>
                <a:srgbClr val="0000FF"/>
              </a:solidFill>
            </a:endParaRPr>
          </a:p>
        </p:txBody>
      </p:sp>
      <p:sp>
        <p:nvSpPr>
          <p:cNvPr id="13315" name="Rectangle 56">
            <a:extLst>
              <a:ext uri="{FF2B5EF4-FFF2-40B4-BE49-F238E27FC236}">
                <a16:creationId xmlns:a16="http://schemas.microsoft.com/office/drawing/2014/main" id="{57EACD77-D37C-4A54-BE36-FECB1401E25C}"/>
              </a:ext>
            </a:extLst>
          </p:cNvPr>
          <p:cNvSpPr>
            <a:spLocks noGrp="1" noChangeArrowheads="1"/>
          </p:cNvSpPr>
          <p:nvPr>
            <p:ph type="body" idx="1"/>
          </p:nvPr>
        </p:nvSpPr>
        <p:spPr/>
        <p:txBody>
          <a:bodyPr/>
          <a:lstStyle/>
          <a:p>
            <a:pPr lvl="1" eaLnBrk="1" hangingPunct="1"/>
            <a:r>
              <a:rPr lang="en-US" altLang="pt-BR"/>
              <a:t>Is a circular buffer in the SGA </a:t>
            </a:r>
          </a:p>
          <a:p>
            <a:pPr lvl="1" eaLnBrk="1" hangingPunct="1"/>
            <a:r>
              <a:rPr lang="en-US" altLang="pt-BR"/>
              <a:t>Holds information about changes made to the database</a:t>
            </a:r>
          </a:p>
          <a:p>
            <a:pPr lvl="1" eaLnBrk="1" hangingPunct="1"/>
            <a:r>
              <a:rPr lang="en-US" altLang="pt-BR"/>
              <a:t>Contains redo entries that have the information to redo changes made by operations such as DML and DDL</a:t>
            </a:r>
          </a:p>
        </p:txBody>
      </p:sp>
      <p:grpSp>
        <p:nvGrpSpPr>
          <p:cNvPr id="13316" name="Group 80">
            <a:extLst>
              <a:ext uri="{FF2B5EF4-FFF2-40B4-BE49-F238E27FC236}">
                <a16:creationId xmlns:a16="http://schemas.microsoft.com/office/drawing/2014/main" id="{A7B36A44-8C55-47FC-96D8-C5F848A26FC6}"/>
              </a:ext>
            </a:extLst>
          </p:cNvPr>
          <p:cNvGrpSpPr>
            <a:grpSpLocks/>
          </p:cNvGrpSpPr>
          <p:nvPr/>
        </p:nvGrpSpPr>
        <p:grpSpPr bwMode="auto">
          <a:xfrm>
            <a:off x="1250950" y="3657600"/>
            <a:ext cx="6629400" cy="2514600"/>
            <a:chOff x="1752614" y="3733800"/>
            <a:chExt cx="6629386" cy="2514600"/>
          </a:xfrm>
        </p:grpSpPr>
        <p:sp>
          <p:nvSpPr>
            <p:cNvPr id="13317" name="AutoShape 38">
              <a:extLst>
                <a:ext uri="{FF2B5EF4-FFF2-40B4-BE49-F238E27FC236}">
                  <a16:creationId xmlns:a16="http://schemas.microsoft.com/office/drawing/2014/main" id="{23492814-9975-4336-B497-A43FB9460792}"/>
                </a:ext>
              </a:extLst>
            </p:cNvPr>
            <p:cNvSpPr>
              <a:spLocks noChangeArrowheads="1"/>
            </p:cNvSpPr>
            <p:nvPr/>
          </p:nvSpPr>
          <p:spPr bwMode="blackWhite">
            <a:xfrm>
              <a:off x="2667000"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grpSp>
          <p:nvGrpSpPr>
            <p:cNvPr id="3" name="Group 129">
              <a:extLst>
                <a:ext uri="{FF2B5EF4-FFF2-40B4-BE49-F238E27FC236}">
                  <a16:creationId xmlns:a16="http://schemas.microsoft.com/office/drawing/2014/main" id="{C2700CFC-A34B-4A1B-B68E-1F3B58A193D3}"/>
                </a:ext>
              </a:extLst>
            </p:cNvPr>
            <p:cNvGrpSpPr>
              <a:grpSpLocks/>
            </p:cNvGrpSpPr>
            <p:nvPr/>
          </p:nvGrpSpPr>
          <p:grpSpPr bwMode="auto">
            <a:xfrm>
              <a:off x="6934205" y="3886199"/>
              <a:ext cx="1295395" cy="1016000"/>
              <a:chOff x="3168" y="2680"/>
              <a:chExt cx="1283" cy="984"/>
            </a:xfrm>
            <a:solidFill>
              <a:srgbClr val="FFFF99"/>
            </a:solidFill>
          </p:grpSpPr>
          <p:sp>
            <p:nvSpPr>
              <p:cNvPr id="38" name="Oval 82">
                <a:extLst>
                  <a:ext uri="{FF2B5EF4-FFF2-40B4-BE49-F238E27FC236}">
                    <a16:creationId xmlns:a16="http://schemas.microsoft.com/office/drawing/2014/main" id="{964C054E-1E73-47C5-A842-E9B425A5EDF4}"/>
                  </a:ext>
                </a:extLst>
              </p:cNvPr>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buFont typeface="Arial" charset="0"/>
                  <a:buNone/>
                  <a:defRPr/>
                </a:pPr>
                <a:endParaRPr lang="en-US" dirty="0">
                  <a:latin typeface="Arial" charset="0"/>
                </a:endParaRPr>
              </a:p>
            </p:txBody>
          </p:sp>
          <p:sp>
            <p:nvSpPr>
              <p:cNvPr id="39" name="Oval 83">
                <a:extLst>
                  <a:ext uri="{FF2B5EF4-FFF2-40B4-BE49-F238E27FC236}">
                    <a16:creationId xmlns:a16="http://schemas.microsoft.com/office/drawing/2014/main" id="{8B83CA63-5487-47F2-9BF4-2819AA50D2A4}"/>
                  </a:ext>
                </a:extLst>
              </p:cNvPr>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defTabSz="228600">
                  <a:buFont typeface="Arial" charset="0"/>
                  <a:buNone/>
                  <a:defRPr/>
                </a:pPr>
                <a:endParaRPr lang="en-US" b="1" dirty="0">
                  <a:latin typeface="Arial" charset="0"/>
                </a:endParaRPr>
              </a:p>
            </p:txBody>
          </p:sp>
          <p:sp>
            <p:nvSpPr>
              <p:cNvPr id="40" name="Line 84">
                <a:extLst>
                  <a:ext uri="{FF2B5EF4-FFF2-40B4-BE49-F238E27FC236}">
                    <a16:creationId xmlns:a16="http://schemas.microsoft.com/office/drawing/2014/main" id="{511BB8A0-658A-49FF-AA2E-906FE193C3D6}"/>
                  </a:ext>
                </a:extLst>
              </p:cNvPr>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1" name="Line 85">
                <a:extLst>
                  <a:ext uri="{FF2B5EF4-FFF2-40B4-BE49-F238E27FC236}">
                    <a16:creationId xmlns:a16="http://schemas.microsoft.com/office/drawing/2014/main" id="{FAEF4B85-30F9-45D5-9EEB-75C88DE3DBC2}"/>
                  </a:ext>
                </a:extLst>
              </p:cNvPr>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2" name="Line 86">
                <a:extLst>
                  <a:ext uri="{FF2B5EF4-FFF2-40B4-BE49-F238E27FC236}">
                    <a16:creationId xmlns:a16="http://schemas.microsoft.com/office/drawing/2014/main" id="{E29211FA-439B-488E-9A59-8A86D692DFEC}"/>
                  </a:ext>
                </a:extLst>
              </p:cNvPr>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3" name="Line 87">
                <a:extLst>
                  <a:ext uri="{FF2B5EF4-FFF2-40B4-BE49-F238E27FC236}">
                    <a16:creationId xmlns:a16="http://schemas.microsoft.com/office/drawing/2014/main" id="{D55FD0D6-B42A-4459-884A-DDFB4D239930}"/>
                  </a:ext>
                </a:extLst>
              </p:cNvPr>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4" name="Line 88">
                <a:extLst>
                  <a:ext uri="{FF2B5EF4-FFF2-40B4-BE49-F238E27FC236}">
                    <a16:creationId xmlns:a16="http://schemas.microsoft.com/office/drawing/2014/main" id="{9E31A5EA-8973-48D1-ADDA-42A4518685D1}"/>
                  </a:ext>
                </a:extLst>
              </p:cNvPr>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5" name="Line 89">
                <a:extLst>
                  <a:ext uri="{FF2B5EF4-FFF2-40B4-BE49-F238E27FC236}">
                    <a16:creationId xmlns:a16="http://schemas.microsoft.com/office/drawing/2014/main" id="{CF682953-5E5A-4392-B69F-4B002CE5957D}"/>
                  </a:ext>
                </a:extLst>
              </p:cNvPr>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6" name="Line 90">
                <a:extLst>
                  <a:ext uri="{FF2B5EF4-FFF2-40B4-BE49-F238E27FC236}">
                    <a16:creationId xmlns:a16="http://schemas.microsoft.com/office/drawing/2014/main" id="{DCCC478F-2EE5-49C9-B173-89759E47963C}"/>
                  </a:ext>
                </a:extLst>
              </p:cNvPr>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7" name="Line 91">
                <a:extLst>
                  <a:ext uri="{FF2B5EF4-FFF2-40B4-BE49-F238E27FC236}">
                    <a16:creationId xmlns:a16="http://schemas.microsoft.com/office/drawing/2014/main" id="{19E77800-914E-4B72-B7D7-AA401BB80DB1}"/>
                  </a:ext>
                </a:extLst>
              </p:cNvPr>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8" name="Line 92">
                <a:extLst>
                  <a:ext uri="{FF2B5EF4-FFF2-40B4-BE49-F238E27FC236}">
                    <a16:creationId xmlns:a16="http://schemas.microsoft.com/office/drawing/2014/main" id="{E76BCBB5-62FD-43DE-8973-5EA17C5FFCE4}"/>
                  </a:ext>
                </a:extLst>
              </p:cNvPr>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9" name="Line 93">
                <a:extLst>
                  <a:ext uri="{FF2B5EF4-FFF2-40B4-BE49-F238E27FC236}">
                    <a16:creationId xmlns:a16="http://schemas.microsoft.com/office/drawing/2014/main" id="{7A3AED95-5276-4C4D-90AF-96DE491EF60B}"/>
                  </a:ext>
                </a:extLst>
              </p:cNvPr>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0" name="Line 94">
                <a:extLst>
                  <a:ext uri="{FF2B5EF4-FFF2-40B4-BE49-F238E27FC236}">
                    <a16:creationId xmlns:a16="http://schemas.microsoft.com/office/drawing/2014/main" id="{6146AB2B-BA4F-4AA1-9FD0-5CBB9B13820B}"/>
                  </a:ext>
                </a:extLst>
              </p:cNvPr>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1" name="Line 95">
                <a:extLst>
                  <a:ext uri="{FF2B5EF4-FFF2-40B4-BE49-F238E27FC236}">
                    <a16:creationId xmlns:a16="http://schemas.microsoft.com/office/drawing/2014/main" id="{C59D0777-9D5B-4606-95C6-668A419754BD}"/>
                  </a:ext>
                </a:extLst>
              </p:cNvPr>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2" name="Line 96">
                <a:extLst>
                  <a:ext uri="{FF2B5EF4-FFF2-40B4-BE49-F238E27FC236}">
                    <a16:creationId xmlns:a16="http://schemas.microsoft.com/office/drawing/2014/main" id="{9F4E7E54-57D6-4767-9DD1-EE60D25E98E0}"/>
                  </a:ext>
                </a:extLst>
              </p:cNvPr>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3" name="Line 97">
                <a:extLst>
                  <a:ext uri="{FF2B5EF4-FFF2-40B4-BE49-F238E27FC236}">
                    <a16:creationId xmlns:a16="http://schemas.microsoft.com/office/drawing/2014/main" id="{861DE977-C0F5-4DB0-8B50-8BA3D6979880}"/>
                  </a:ext>
                </a:extLst>
              </p:cNvPr>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4" name="Line 98">
                <a:extLst>
                  <a:ext uri="{FF2B5EF4-FFF2-40B4-BE49-F238E27FC236}">
                    <a16:creationId xmlns:a16="http://schemas.microsoft.com/office/drawing/2014/main" id="{7958C944-8365-4561-9685-90B54EC2ED45}"/>
                  </a:ext>
                </a:extLst>
              </p:cNvPr>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5" name="Line 99">
                <a:extLst>
                  <a:ext uri="{FF2B5EF4-FFF2-40B4-BE49-F238E27FC236}">
                    <a16:creationId xmlns:a16="http://schemas.microsoft.com/office/drawing/2014/main" id="{E8A54C44-860E-419F-91F8-89DDC0B67A6F}"/>
                  </a:ext>
                </a:extLst>
              </p:cNvPr>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7" name="Freeform 101">
                <a:extLst>
                  <a:ext uri="{FF2B5EF4-FFF2-40B4-BE49-F238E27FC236}">
                    <a16:creationId xmlns:a16="http://schemas.microsoft.com/office/drawing/2014/main" id="{26B18552-D31E-4DF8-A846-227DEAB3CA82}"/>
                  </a:ext>
                </a:extLst>
              </p:cNvPr>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med" len="med"/>
              </a:ln>
              <a:effectLst/>
            </p:spPr>
            <p:txBody>
              <a:bodyPr/>
              <a:lstStyle/>
              <a:p>
                <a:pPr>
                  <a:buFont typeface="Arial" charset="0"/>
                  <a:buNone/>
                  <a:defRPr/>
                </a:pPr>
                <a:endParaRPr lang="en-US" dirty="0">
                  <a:latin typeface="Arial" charset="0"/>
                </a:endParaRPr>
              </a:p>
            </p:txBody>
          </p:sp>
          <p:sp>
            <p:nvSpPr>
              <p:cNvPr id="58" name="Freeform 102">
                <a:extLst>
                  <a:ext uri="{FF2B5EF4-FFF2-40B4-BE49-F238E27FC236}">
                    <a16:creationId xmlns:a16="http://schemas.microsoft.com/office/drawing/2014/main" id="{BCE06B40-3956-4D45-8F49-DDEF1B406273}"/>
                  </a:ext>
                </a:extLst>
              </p:cNvPr>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sm" len="sm"/>
                <a:tailEnd type="triangle" w="sm" len="sm"/>
              </a:ln>
              <a:effectLst/>
            </p:spPr>
            <p:txBody>
              <a:bodyPr/>
              <a:lstStyle/>
              <a:p>
                <a:pPr>
                  <a:buFont typeface="Arial" charset="0"/>
                  <a:buNone/>
                  <a:defRPr/>
                </a:pPr>
                <a:endParaRPr lang="en-US" dirty="0">
                  <a:latin typeface="Arial" charset="0"/>
                </a:endParaRPr>
              </a:p>
            </p:txBody>
          </p:sp>
        </p:grpSp>
        <p:sp>
          <p:nvSpPr>
            <p:cNvPr id="13319" name="Rectangle 39">
              <a:extLst>
                <a:ext uri="{FF2B5EF4-FFF2-40B4-BE49-F238E27FC236}">
                  <a16:creationId xmlns:a16="http://schemas.microsoft.com/office/drawing/2014/main" id="{0C90CB10-7223-438F-897B-685F9A1AF2B5}"/>
                </a:ext>
              </a:extLst>
            </p:cNvPr>
            <p:cNvSpPr>
              <a:spLocks noChangeArrowheads="1"/>
            </p:cNvSpPr>
            <p:nvPr/>
          </p:nvSpPr>
          <p:spPr bwMode="blackWhite">
            <a:xfrm>
              <a:off x="2819400"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3320" name="Rectangle 40">
              <a:extLst>
                <a:ext uri="{FF2B5EF4-FFF2-40B4-BE49-F238E27FC236}">
                  <a16:creationId xmlns:a16="http://schemas.microsoft.com/office/drawing/2014/main" id="{5DFE6176-FF6C-415F-B0BE-DBC6C5FBD647}"/>
                </a:ext>
              </a:extLst>
            </p:cNvPr>
            <p:cNvSpPr>
              <a:spLocks noChangeArrowheads="1"/>
            </p:cNvSpPr>
            <p:nvPr/>
          </p:nvSpPr>
          <p:spPr bwMode="blackWhite">
            <a:xfrm>
              <a:off x="4594225"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3321" name="Rectangle 41">
              <a:extLst>
                <a:ext uri="{FF2B5EF4-FFF2-40B4-BE49-F238E27FC236}">
                  <a16:creationId xmlns:a16="http://schemas.microsoft.com/office/drawing/2014/main" id="{5429FF70-B840-42CA-AC7E-BDA245FBB337}"/>
                </a:ext>
              </a:extLst>
            </p:cNvPr>
            <p:cNvSpPr>
              <a:spLocks noChangeArrowheads="1"/>
            </p:cNvSpPr>
            <p:nvPr/>
          </p:nvSpPr>
          <p:spPr bwMode="blackWhite">
            <a:xfrm>
              <a:off x="2819400" y="3868738"/>
              <a:ext cx="12795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3322" name="Text Box 42">
              <a:extLst>
                <a:ext uri="{FF2B5EF4-FFF2-40B4-BE49-F238E27FC236}">
                  <a16:creationId xmlns:a16="http://schemas.microsoft.com/office/drawing/2014/main" id="{E4E19D90-C9A5-4C6F-92B2-8F756BD5C7AA}"/>
                </a:ext>
              </a:extLst>
            </p:cNvPr>
            <p:cNvSpPr txBox="1">
              <a:spLocks noChangeArrowheads="1"/>
            </p:cNvSpPr>
            <p:nvPr/>
          </p:nvSpPr>
          <p:spPr bwMode="gray">
            <a:xfrm>
              <a:off x="2819400"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Shared pool</a:t>
              </a:r>
            </a:p>
          </p:txBody>
        </p:sp>
        <p:sp>
          <p:nvSpPr>
            <p:cNvPr id="13323" name="Rectangle 43">
              <a:extLst>
                <a:ext uri="{FF2B5EF4-FFF2-40B4-BE49-F238E27FC236}">
                  <a16:creationId xmlns:a16="http://schemas.microsoft.com/office/drawing/2014/main" id="{14ABE081-D968-4F5E-BDD6-4CCC830473A1}"/>
                </a:ext>
              </a:extLst>
            </p:cNvPr>
            <p:cNvSpPr>
              <a:spLocks noChangeArrowheads="1"/>
            </p:cNvSpPr>
            <p:nvPr/>
          </p:nvSpPr>
          <p:spPr bwMode="blackWhite">
            <a:xfrm>
              <a:off x="4267200" y="3854450"/>
              <a:ext cx="2590800" cy="1044575"/>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Database</a:t>
              </a:r>
              <a:br>
                <a:rPr lang="en-US" altLang="pt-BR" sz="1400">
                  <a:solidFill>
                    <a:schemeClr val="bg2"/>
                  </a:solidFill>
                </a:rPr>
              </a:br>
              <a:r>
                <a:rPr lang="en-US" altLang="pt-BR" sz="1400">
                  <a:solidFill>
                    <a:schemeClr val="bg2"/>
                  </a:solidFill>
                </a:rPr>
                <a:t>buffer</a:t>
              </a:r>
              <a:br>
                <a:rPr lang="en-US" altLang="pt-BR" sz="1400">
                  <a:solidFill>
                    <a:schemeClr val="bg2"/>
                  </a:solidFill>
                </a:rPr>
              </a:br>
              <a:r>
                <a:rPr lang="en-US" altLang="pt-BR" sz="1400">
                  <a:solidFill>
                    <a:schemeClr val="bg2"/>
                  </a:solidFill>
                </a:rPr>
                <a:t>cache</a:t>
              </a:r>
            </a:p>
          </p:txBody>
        </p:sp>
        <p:sp>
          <p:nvSpPr>
            <p:cNvPr id="13324" name="Rectangle 45">
              <a:extLst>
                <a:ext uri="{FF2B5EF4-FFF2-40B4-BE49-F238E27FC236}">
                  <a16:creationId xmlns:a16="http://schemas.microsoft.com/office/drawing/2014/main" id="{354B3F39-85F5-4FE1-9BD6-84B8B6917F55}"/>
                </a:ext>
              </a:extLst>
            </p:cNvPr>
            <p:cNvSpPr>
              <a:spLocks noChangeArrowheads="1"/>
            </p:cNvSpPr>
            <p:nvPr/>
          </p:nvSpPr>
          <p:spPr bwMode="blackWhite">
            <a:xfrm>
              <a:off x="5699125"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ym typeface="Wingdings" panose="05000000000000000000" pitchFamily="2" charset="2"/>
              </a:endParaRPr>
            </a:p>
          </p:txBody>
        </p:sp>
        <p:sp>
          <p:nvSpPr>
            <p:cNvPr id="13325" name="Text Box 46">
              <a:extLst>
                <a:ext uri="{FF2B5EF4-FFF2-40B4-BE49-F238E27FC236}">
                  <a16:creationId xmlns:a16="http://schemas.microsoft.com/office/drawing/2014/main" id="{D6678F23-EB2C-4ADD-B491-61EC4EC46109}"/>
                </a:ext>
              </a:extLst>
            </p:cNvPr>
            <p:cNvSpPr txBox="1">
              <a:spLocks noChangeArrowheads="1"/>
            </p:cNvSpPr>
            <p:nvPr/>
          </p:nvSpPr>
          <p:spPr bwMode="gray">
            <a:xfrm>
              <a:off x="5661025" y="5060950"/>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Streams pool</a:t>
              </a:r>
            </a:p>
          </p:txBody>
        </p:sp>
        <p:sp>
          <p:nvSpPr>
            <p:cNvPr id="13326" name="Text Box 47">
              <a:extLst>
                <a:ext uri="{FF2B5EF4-FFF2-40B4-BE49-F238E27FC236}">
                  <a16:creationId xmlns:a16="http://schemas.microsoft.com/office/drawing/2014/main" id="{FC517347-4980-474E-BB79-707E0D5059D9}"/>
                </a:ext>
              </a:extLst>
            </p:cNvPr>
            <p:cNvSpPr txBox="1">
              <a:spLocks noChangeArrowheads="1"/>
            </p:cNvSpPr>
            <p:nvPr/>
          </p:nvSpPr>
          <p:spPr bwMode="gray">
            <a:xfrm>
              <a:off x="2984500" y="52006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Large pool</a:t>
              </a:r>
            </a:p>
          </p:txBody>
        </p:sp>
        <p:sp>
          <p:nvSpPr>
            <p:cNvPr id="13327" name="Text Box 48">
              <a:extLst>
                <a:ext uri="{FF2B5EF4-FFF2-40B4-BE49-F238E27FC236}">
                  <a16:creationId xmlns:a16="http://schemas.microsoft.com/office/drawing/2014/main" id="{B8BB406E-273F-4BA4-B858-A97BAF596BEB}"/>
                </a:ext>
              </a:extLst>
            </p:cNvPr>
            <p:cNvSpPr txBox="1">
              <a:spLocks noChangeArrowheads="1"/>
            </p:cNvSpPr>
            <p:nvPr/>
          </p:nvSpPr>
          <p:spPr bwMode="gray">
            <a:xfrm>
              <a:off x="4564063"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Java pool</a:t>
              </a:r>
            </a:p>
          </p:txBody>
        </p:sp>
        <p:sp>
          <p:nvSpPr>
            <p:cNvPr id="13328" name="Text Box 49">
              <a:extLst>
                <a:ext uri="{FF2B5EF4-FFF2-40B4-BE49-F238E27FC236}">
                  <a16:creationId xmlns:a16="http://schemas.microsoft.com/office/drawing/2014/main" id="{5199FBB6-CC96-4987-BF89-7C2750EC7626}"/>
                </a:ext>
              </a:extLst>
            </p:cNvPr>
            <p:cNvSpPr txBox="1">
              <a:spLocks noChangeArrowheads="1"/>
            </p:cNvSpPr>
            <p:nvPr/>
          </p:nvSpPr>
          <p:spPr bwMode="auto">
            <a:xfrm>
              <a:off x="4152903" y="5881687"/>
              <a:ext cx="305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System Global Area (SGA)</a:t>
              </a:r>
            </a:p>
          </p:txBody>
        </p:sp>
        <p:sp>
          <p:nvSpPr>
            <p:cNvPr id="13329" name="AutoShape 54">
              <a:extLst>
                <a:ext uri="{FF2B5EF4-FFF2-40B4-BE49-F238E27FC236}">
                  <a16:creationId xmlns:a16="http://schemas.microsoft.com/office/drawing/2014/main" id="{9B0DC086-F063-4B49-9DBE-9DD3DC0DB4E2}"/>
                </a:ext>
              </a:extLst>
            </p:cNvPr>
            <p:cNvSpPr>
              <a:spLocks noChangeArrowheads="1"/>
            </p:cNvSpPr>
            <p:nvPr/>
          </p:nvSpPr>
          <p:spPr bwMode="gray">
            <a:xfrm flipH="1">
              <a:off x="2352675" y="3851275"/>
              <a:ext cx="4835525" cy="639763"/>
            </a:xfrm>
            <a:prstGeom prst="triangle">
              <a:avLst>
                <a:gd name="adj" fmla="val 0"/>
              </a:avLst>
            </a:prstGeom>
            <a:solidFill>
              <a:srgbClr val="CC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3330" name="Freeform 37">
              <a:extLst>
                <a:ext uri="{FF2B5EF4-FFF2-40B4-BE49-F238E27FC236}">
                  <a16:creationId xmlns:a16="http://schemas.microsoft.com/office/drawing/2014/main" id="{C8146BE5-B500-4081-A9D1-176F55A7CB1F}"/>
                </a:ext>
              </a:extLst>
            </p:cNvPr>
            <p:cNvSpPr>
              <a:spLocks/>
            </p:cNvSpPr>
            <p:nvPr/>
          </p:nvSpPr>
          <p:spPr bwMode="blackWhite">
            <a:xfrm>
              <a:off x="3571875" y="3857625"/>
              <a:ext cx="3619500" cy="2305050"/>
            </a:xfrm>
            <a:custGeom>
              <a:avLst/>
              <a:gdLst>
                <a:gd name="T0" fmla="*/ 2147483647 w 2280"/>
                <a:gd name="T1" fmla="*/ 0 h 1452"/>
                <a:gd name="T2" fmla="*/ 0 w 2280"/>
                <a:gd name="T3" fmla="*/ 2147483647 h 1452"/>
                <a:gd name="T4" fmla="*/ 0 w 2280"/>
                <a:gd name="T5" fmla="*/ 2147483647 h 1452"/>
                <a:gd name="T6" fmla="*/ 2147483647 w 2280"/>
                <a:gd name="T7" fmla="*/ 2147483647 h 1452"/>
                <a:gd name="T8" fmla="*/ 2147483647 w 2280"/>
                <a:gd name="T9" fmla="*/ 0 h 1452"/>
                <a:gd name="T10" fmla="*/ 0 60000 65536"/>
                <a:gd name="T11" fmla="*/ 0 60000 65536"/>
                <a:gd name="T12" fmla="*/ 0 60000 65536"/>
                <a:gd name="T13" fmla="*/ 0 60000 65536"/>
                <a:gd name="T14" fmla="*/ 0 60000 65536"/>
                <a:gd name="T15" fmla="*/ 0 w 2280"/>
                <a:gd name="T16" fmla="*/ 0 h 1452"/>
                <a:gd name="T17" fmla="*/ 2280 w 2280"/>
                <a:gd name="T18" fmla="*/ 1452 h 1452"/>
              </a:gdLst>
              <a:ahLst/>
              <a:cxnLst>
                <a:cxn ang="T10">
                  <a:pos x="T0" y="T1"/>
                </a:cxn>
                <a:cxn ang="T11">
                  <a:pos x="T2" y="T3"/>
                </a:cxn>
                <a:cxn ang="T12">
                  <a:pos x="T4" y="T5"/>
                </a:cxn>
                <a:cxn ang="T13">
                  <a:pos x="T6" y="T7"/>
                </a:cxn>
                <a:cxn ang="T14">
                  <a:pos x="T8" y="T9"/>
                </a:cxn>
              </a:cxnLst>
              <a:rect l="T15" t="T16" r="T17" b="T18"/>
              <a:pathLst>
                <a:path w="2280" h="1452">
                  <a:moveTo>
                    <a:pt x="2280" y="0"/>
                  </a:moveTo>
                  <a:lnTo>
                    <a:pt x="0" y="396"/>
                  </a:lnTo>
                  <a:lnTo>
                    <a:pt x="0" y="1452"/>
                  </a:lnTo>
                  <a:lnTo>
                    <a:pt x="2274" y="648"/>
                  </a:lnTo>
                  <a:lnTo>
                    <a:pt x="2280"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pt-BR"/>
            </a:p>
          </p:txBody>
        </p:sp>
        <p:sp>
          <p:nvSpPr>
            <p:cNvPr id="13331" name="Text Box 46">
              <a:extLst>
                <a:ext uri="{FF2B5EF4-FFF2-40B4-BE49-F238E27FC236}">
                  <a16:creationId xmlns:a16="http://schemas.microsoft.com/office/drawing/2014/main" id="{63201C64-22C5-4F0E-966E-71703B90B007}"/>
                </a:ext>
              </a:extLst>
            </p:cNvPr>
            <p:cNvSpPr txBox="1">
              <a:spLocks noChangeArrowheads="1"/>
            </p:cNvSpPr>
            <p:nvPr/>
          </p:nvSpPr>
          <p:spPr bwMode="gray">
            <a:xfrm>
              <a:off x="7010400" y="41148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Redo log buffer</a:t>
              </a:r>
            </a:p>
          </p:txBody>
        </p:sp>
        <p:grpSp>
          <p:nvGrpSpPr>
            <p:cNvPr id="4" name="Group 129">
              <a:extLst>
                <a:ext uri="{FF2B5EF4-FFF2-40B4-BE49-F238E27FC236}">
                  <a16:creationId xmlns:a16="http://schemas.microsoft.com/office/drawing/2014/main" id="{7E46D95F-5291-4064-A0E8-DC063044B4DC}"/>
                </a:ext>
              </a:extLst>
            </p:cNvPr>
            <p:cNvGrpSpPr>
              <a:grpSpLocks/>
            </p:cNvGrpSpPr>
            <p:nvPr/>
          </p:nvGrpSpPr>
          <p:grpSpPr bwMode="auto">
            <a:xfrm>
              <a:off x="1752614" y="4572000"/>
              <a:ext cx="1752595" cy="1524000"/>
              <a:chOff x="3168" y="2680"/>
              <a:chExt cx="1283" cy="984"/>
            </a:xfrm>
            <a:solidFill>
              <a:srgbClr val="FFFF99"/>
            </a:solidFill>
          </p:grpSpPr>
          <p:sp>
            <p:nvSpPr>
              <p:cNvPr id="61" name="Oval 82">
                <a:extLst>
                  <a:ext uri="{FF2B5EF4-FFF2-40B4-BE49-F238E27FC236}">
                    <a16:creationId xmlns:a16="http://schemas.microsoft.com/office/drawing/2014/main" id="{A2B95068-B130-4BF3-8625-B1F41990C694}"/>
                  </a:ext>
                </a:extLst>
              </p:cNvPr>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buFont typeface="Arial" charset="0"/>
                  <a:buNone/>
                  <a:defRPr/>
                </a:pPr>
                <a:endParaRPr lang="en-US" dirty="0">
                  <a:latin typeface="Arial" charset="0"/>
                </a:endParaRPr>
              </a:p>
            </p:txBody>
          </p:sp>
          <p:sp>
            <p:nvSpPr>
              <p:cNvPr id="62" name="Oval 83">
                <a:extLst>
                  <a:ext uri="{FF2B5EF4-FFF2-40B4-BE49-F238E27FC236}">
                    <a16:creationId xmlns:a16="http://schemas.microsoft.com/office/drawing/2014/main" id="{110C056F-0491-43FB-BC70-15CFCFD90F07}"/>
                  </a:ext>
                </a:extLst>
              </p:cNvPr>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defTabSz="228600">
                  <a:buFont typeface="Arial" charset="0"/>
                  <a:buNone/>
                  <a:defRPr/>
                </a:pPr>
                <a:endParaRPr lang="en-US" b="1" dirty="0">
                  <a:latin typeface="Arial" charset="0"/>
                </a:endParaRPr>
              </a:p>
            </p:txBody>
          </p:sp>
          <p:sp>
            <p:nvSpPr>
              <p:cNvPr id="63" name="Line 84">
                <a:extLst>
                  <a:ext uri="{FF2B5EF4-FFF2-40B4-BE49-F238E27FC236}">
                    <a16:creationId xmlns:a16="http://schemas.microsoft.com/office/drawing/2014/main" id="{B8CB8849-FD29-4CF0-92ED-D14AD7A1D556}"/>
                  </a:ext>
                </a:extLst>
              </p:cNvPr>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4" name="Line 85">
                <a:extLst>
                  <a:ext uri="{FF2B5EF4-FFF2-40B4-BE49-F238E27FC236}">
                    <a16:creationId xmlns:a16="http://schemas.microsoft.com/office/drawing/2014/main" id="{B0DC5C36-18D3-43D1-B00B-891DFD3AA539}"/>
                  </a:ext>
                </a:extLst>
              </p:cNvPr>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5" name="Line 86">
                <a:extLst>
                  <a:ext uri="{FF2B5EF4-FFF2-40B4-BE49-F238E27FC236}">
                    <a16:creationId xmlns:a16="http://schemas.microsoft.com/office/drawing/2014/main" id="{AC12457C-EC44-4703-ADCA-A8A49D337FE6}"/>
                  </a:ext>
                </a:extLst>
              </p:cNvPr>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6" name="Line 87">
                <a:extLst>
                  <a:ext uri="{FF2B5EF4-FFF2-40B4-BE49-F238E27FC236}">
                    <a16:creationId xmlns:a16="http://schemas.microsoft.com/office/drawing/2014/main" id="{514473A4-962C-462C-B31E-DE57542F02F6}"/>
                  </a:ext>
                </a:extLst>
              </p:cNvPr>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7" name="Line 88">
                <a:extLst>
                  <a:ext uri="{FF2B5EF4-FFF2-40B4-BE49-F238E27FC236}">
                    <a16:creationId xmlns:a16="http://schemas.microsoft.com/office/drawing/2014/main" id="{0F23B624-C9B5-4C00-A9B3-978DF5870B6C}"/>
                  </a:ext>
                </a:extLst>
              </p:cNvPr>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8" name="Line 89">
                <a:extLst>
                  <a:ext uri="{FF2B5EF4-FFF2-40B4-BE49-F238E27FC236}">
                    <a16:creationId xmlns:a16="http://schemas.microsoft.com/office/drawing/2014/main" id="{E3B60295-74C2-43C4-8222-D7F93C8432FA}"/>
                  </a:ext>
                </a:extLst>
              </p:cNvPr>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9" name="Line 90">
                <a:extLst>
                  <a:ext uri="{FF2B5EF4-FFF2-40B4-BE49-F238E27FC236}">
                    <a16:creationId xmlns:a16="http://schemas.microsoft.com/office/drawing/2014/main" id="{711B8AB0-0B71-4838-884E-F06E37E8FE51}"/>
                  </a:ext>
                </a:extLst>
              </p:cNvPr>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0" name="Line 91">
                <a:extLst>
                  <a:ext uri="{FF2B5EF4-FFF2-40B4-BE49-F238E27FC236}">
                    <a16:creationId xmlns:a16="http://schemas.microsoft.com/office/drawing/2014/main" id="{14F8124F-3AD8-459C-9168-1FE344E42856}"/>
                  </a:ext>
                </a:extLst>
              </p:cNvPr>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1" name="Line 92">
                <a:extLst>
                  <a:ext uri="{FF2B5EF4-FFF2-40B4-BE49-F238E27FC236}">
                    <a16:creationId xmlns:a16="http://schemas.microsoft.com/office/drawing/2014/main" id="{849DBCFA-7074-4812-B892-6ABE81BD3949}"/>
                  </a:ext>
                </a:extLst>
              </p:cNvPr>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2" name="Line 93">
                <a:extLst>
                  <a:ext uri="{FF2B5EF4-FFF2-40B4-BE49-F238E27FC236}">
                    <a16:creationId xmlns:a16="http://schemas.microsoft.com/office/drawing/2014/main" id="{3E043423-0580-4577-8A6E-78E96F0EFDB4}"/>
                  </a:ext>
                </a:extLst>
              </p:cNvPr>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3" name="Line 94">
                <a:extLst>
                  <a:ext uri="{FF2B5EF4-FFF2-40B4-BE49-F238E27FC236}">
                    <a16:creationId xmlns:a16="http://schemas.microsoft.com/office/drawing/2014/main" id="{4BF8EF11-0C08-40BA-AD49-0A32BB41F741}"/>
                  </a:ext>
                </a:extLst>
              </p:cNvPr>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4" name="Line 95">
                <a:extLst>
                  <a:ext uri="{FF2B5EF4-FFF2-40B4-BE49-F238E27FC236}">
                    <a16:creationId xmlns:a16="http://schemas.microsoft.com/office/drawing/2014/main" id="{781A3D55-F4D6-4ACF-99AC-5212425F6352}"/>
                  </a:ext>
                </a:extLst>
              </p:cNvPr>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5" name="Line 96">
                <a:extLst>
                  <a:ext uri="{FF2B5EF4-FFF2-40B4-BE49-F238E27FC236}">
                    <a16:creationId xmlns:a16="http://schemas.microsoft.com/office/drawing/2014/main" id="{CB79D17E-C059-455B-8F3D-E426F8EF1AB3}"/>
                  </a:ext>
                </a:extLst>
              </p:cNvPr>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6" name="Line 97">
                <a:extLst>
                  <a:ext uri="{FF2B5EF4-FFF2-40B4-BE49-F238E27FC236}">
                    <a16:creationId xmlns:a16="http://schemas.microsoft.com/office/drawing/2014/main" id="{017DBF5F-2A86-4176-9EC1-754C78487B4B}"/>
                  </a:ext>
                </a:extLst>
              </p:cNvPr>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7" name="Line 98">
                <a:extLst>
                  <a:ext uri="{FF2B5EF4-FFF2-40B4-BE49-F238E27FC236}">
                    <a16:creationId xmlns:a16="http://schemas.microsoft.com/office/drawing/2014/main" id="{6E660918-D7EA-4664-AEDB-808935F1041D}"/>
                  </a:ext>
                </a:extLst>
              </p:cNvPr>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8" name="Line 99">
                <a:extLst>
                  <a:ext uri="{FF2B5EF4-FFF2-40B4-BE49-F238E27FC236}">
                    <a16:creationId xmlns:a16="http://schemas.microsoft.com/office/drawing/2014/main" id="{9A74813A-8EE2-468D-9B8A-9C085091C523}"/>
                  </a:ext>
                </a:extLst>
              </p:cNvPr>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79" name="Freeform 101">
                <a:extLst>
                  <a:ext uri="{FF2B5EF4-FFF2-40B4-BE49-F238E27FC236}">
                    <a16:creationId xmlns:a16="http://schemas.microsoft.com/office/drawing/2014/main" id="{EFBADEEA-85EE-4078-8D2F-10428F2785E5}"/>
                  </a:ext>
                </a:extLst>
              </p:cNvPr>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med" len="med"/>
              </a:ln>
              <a:effectLst/>
            </p:spPr>
            <p:txBody>
              <a:bodyPr/>
              <a:lstStyle/>
              <a:p>
                <a:pPr>
                  <a:buFont typeface="Arial" charset="0"/>
                  <a:buNone/>
                  <a:defRPr/>
                </a:pPr>
                <a:endParaRPr lang="en-US" dirty="0">
                  <a:latin typeface="Arial" charset="0"/>
                </a:endParaRPr>
              </a:p>
            </p:txBody>
          </p:sp>
          <p:sp>
            <p:nvSpPr>
              <p:cNvPr id="80" name="Freeform 102">
                <a:extLst>
                  <a:ext uri="{FF2B5EF4-FFF2-40B4-BE49-F238E27FC236}">
                    <a16:creationId xmlns:a16="http://schemas.microsoft.com/office/drawing/2014/main" id="{BCE8165E-E2A5-40DF-880D-B54F99C42C2C}"/>
                  </a:ext>
                </a:extLst>
              </p:cNvPr>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med" len="med"/>
              </a:ln>
              <a:effectLst/>
            </p:spPr>
            <p:txBody>
              <a:bodyPr/>
              <a:lstStyle/>
              <a:p>
                <a:pPr>
                  <a:buFont typeface="Arial" charset="0"/>
                  <a:buNone/>
                  <a:defRPr/>
                </a:pPr>
                <a:endParaRPr lang="en-US" dirty="0">
                  <a:latin typeface="Arial" charset="0"/>
                </a:endParaRPr>
              </a:p>
            </p:txBody>
          </p:sp>
        </p:grpSp>
        <p:sp>
          <p:nvSpPr>
            <p:cNvPr id="13333" name="Text Box 46">
              <a:extLst>
                <a:ext uri="{FF2B5EF4-FFF2-40B4-BE49-F238E27FC236}">
                  <a16:creationId xmlns:a16="http://schemas.microsoft.com/office/drawing/2014/main" id="{0B269966-8923-4412-A4F1-F0DE79306F6C}"/>
                </a:ext>
              </a:extLst>
            </p:cNvPr>
            <p:cNvSpPr txBox="1">
              <a:spLocks noChangeArrowheads="1"/>
            </p:cNvSpPr>
            <p:nvPr/>
          </p:nvSpPr>
          <p:spPr bwMode="gray">
            <a:xfrm>
              <a:off x="1882775" y="5072063"/>
              <a:ext cx="15462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Redo log</a:t>
              </a:r>
            </a:p>
            <a:p>
              <a:pPr eaLnBrk="1" hangingPunct="1"/>
              <a:r>
                <a:rPr lang="en-US" altLang="pt-BR" sz="1400"/>
                <a:t>buffer</a:t>
              </a:r>
            </a:p>
          </p:txBody>
        </p:sp>
        <p:sp>
          <p:nvSpPr>
            <p:cNvPr id="13334" name="Rectangle 110">
              <a:extLst>
                <a:ext uri="{FF2B5EF4-FFF2-40B4-BE49-F238E27FC236}">
                  <a16:creationId xmlns:a16="http://schemas.microsoft.com/office/drawing/2014/main" id="{873E1EEC-E2FE-4F88-B185-FDCD3B58CD1D}"/>
                </a:ext>
              </a:extLst>
            </p:cNvPr>
            <p:cNvSpPr>
              <a:spLocks noChangeArrowheads="1"/>
            </p:cNvSpPr>
            <p:nvPr/>
          </p:nvSpPr>
          <p:spPr bwMode="blackWhite">
            <a:xfrm>
              <a:off x="7124700"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3335" name="Text Box 118">
              <a:extLst>
                <a:ext uri="{FF2B5EF4-FFF2-40B4-BE49-F238E27FC236}">
                  <a16:creationId xmlns:a16="http://schemas.microsoft.com/office/drawing/2014/main" id="{A4C5D607-2FE9-4DBA-8880-FD2D7D2AA608}"/>
                </a:ext>
              </a:extLst>
            </p:cNvPr>
            <p:cNvSpPr txBox="1">
              <a:spLocks noChangeArrowheads="1"/>
            </p:cNvSpPr>
            <p:nvPr/>
          </p:nvSpPr>
          <p:spPr bwMode="gray">
            <a:xfrm>
              <a:off x="7081838" y="5181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Fixed SGA</a:t>
              </a:r>
            </a:p>
          </p:txBody>
        </p:sp>
      </p:gr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6">
            <a:extLst>
              <a:ext uri="{FF2B5EF4-FFF2-40B4-BE49-F238E27FC236}">
                <a16:creationId xmlns:a16="http://schemas.microsoft.com/office/drawing/2014/main" id="{4DF06886-817A-430C-BCB6-341FD90D1B9B}"/>
              </a:ext>
            </a:extLst>
          </p:cNvPr>
          <p:cNvSpPr>
            <a:spLocks noGrp="1" noChangeArrowheads="1"/>
          </p:cNvSpPr>
          <p:nvPr>
            <p:ph type="title"/>
          </p:nvPr>
        </p:nvSpPr>
        <p:spPr/>
        <p:txBody>
          <a:bodyPr/>
          <a:lstStyle/>
          <a:p>
            <a:pPr eaLnBrk="1" hangingPunct="1"/>
            <a:r>
              <a:rPr lang="en-US" altLang="pt-BR"/>
              <a:t>Large Pool</a:t>
            </a:r>
          </a:p>
        </p:txBody>
      </p:sp>
      <p:sp>
        <p:nvSpPr>
          <p:cNvPr id="14339" name="Rectangle 57">
            <a:extLst>
              <a:ext uri="{FF2B5EF4-FFF2-40B4-BE49-F238E27FC236}">
                <a16:creationId xmlns:a16="http://schemas.microsoft.com/office/drawing/2014/main" id="{B0A150C7-ABD1-4874-82A6-F3D7D7A49A2F}"/>
              </a:ext>
            </a:extLst>
          </p:cNvPr>
          <p:cNvSpPr>
            <a:spLocks noGrp="1" noChangeArrowheads="1"/>
          </p:cNvSpPr>
          <p:nvPr>
            <p:ph type="body" idx="1"/>
          </p:nvPr>
        </p:nvSpPr>
        <p:spPr/>
        <p:txBody>
          <a:bodyPr/>
          <a:lstStyle/>
          <a:p>
            <a:pPr eaLnBrk="1" hangingPunct="1"/>
            <a:r>
              <a:rPr lang="en-US" altLang="pt-BR"/>
              <a:t>Provides large memory allocations for:</a:t>
            </a:r>
          </a:p>
          <a:p>
            <a:pPr lvl="1" eaLnBrk="1" hangingPunct="1"/>
            <a:r>
              <a:rPr lang="en-US" altLang="pt-BR"/>
              <a:t>Session memory for the shared server and the Oracle XA interface</a:t>
            </a:r>
          </a:p>
          <a:p>
            <a:pPr lvl="1" eaLnBrk="1" hangingPunct="1"/>
            <a:r>
              <a:rPr lang="en-US" altLang="pt-BR"/>
              <a:t>I/O server processes</a:t>
            </a:r>
          </a:p>
          <a:p>
            <a:pPr lvl="1" eaLnBrk="1" hangingPunct="1"/>
            <a:r>
              <a:rPr lang="en-US" altLang="pt-BR"/>
              <a:t>Oracle Database backup and restore operations</a:t>
            </a:r>
          </a:p>
          <a:p>
            <a:pPr eaLnBrk="1" hangingPunct="1"/>
            <a:endParaRPr lang="en-US" altLang="pt-BR"/>
          </a:p>
        </p:txBody>
      </p:sp>
      <p:grpSp>
        <p:nvGrpSpPr>
          <p:cNvPr id="14340" name="Group 55">
            <a:extLst>
              <a:ext uri="{FF2B5EF4-FFF2-40B4-BE49-F238E27FC236}">
                <a16:creationId xmlns:a16="http://schemas.microsoft.com/office/drawing/2014/main" id="{7E2BE63B-C880-40FE-B149-BEE6E98F737D}"/>
              </a:ext>
            </a:extLst>
          </p:cNvPr>
          <p:cNvGrpSpPr>
            <a:grpSpLocks/>
          </p:cNvGrpSpPr>
          <p:nvPr/>
        </p:nvGrpSpPr>
        <p:grpSpPr bwMode="auto">
          <a:xfrm>
            <a:off x="795338" y="3824288"/>
            <a:ext cx="7548562" cy="2424112"/>
            <a:chOff x="838200" y="3824288"/>
            <a:chExt cx="7548563" cy="2424112"/>
          </a:xfrm>
        </p:grpSpPr>
        <p:grpSp>
          <p:nvGrpSpPr>
            <p:cNvPr id="14341" name="Group 35">
              <a:extLst>
                <a:ext uri="{FF2B5EF4-FFF2-40B4-BE49-F238E27FC236}">
                  <a16:creationId xmlns:a16="http://schemas.microsoft.com/office/drawing/2014/main" id="{8C491869-3471-46C6-A3E5-1C5E8D2052E8}"/>
                </a:ext>
              </a:extLst>
            </p:cNvPr>
            <p:cNvGrpSpPr>
              <a:grpSpLocks/>
            </p:cNvGrpSpPr>
            <p:nvPr/>
          </p:nvGrpSpPr>
          <p:grpSpPr bwMode="auto">
            <a:xfrm>
              <a:off x="838200" y="3824288"/>
              <a:ext cx="5715000" cy="2424112"/>
              <a:chOff x="576" y="2352"/>
              <a:chExt cx="3600" cy="1527"/>
            </a:xfrm>
          </p:grpSpPr>
          <p:sp>
            <p:nvSpPr>
              <p:cNvPr id="14381" name="AutoShape 36">
                <a:extLst>
                  <a:ext uri="{FF2B5EF4-FFF2-40B4-BE49-F238E27FC236}">
                    <a16:creationId xmlns:a16="http://schemas.microsoft.com/office/drawing/2014/main" id="{8DE32228-BA36-49B5-A0A7-5DCE096EEA00}"/>
                  </a:ext>
                </a:extLst>
              </p:cNvPr>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14382" name="Rectangle 37">
                <a:extLst>
                  <a:ext uri="{FF2B5EF4-FFF2-40B4-BE49-F238E27FC236}">
                    <a16:creationId xmlns:a16="http://schemas.microsoft.com/office/drawing/2014/main" id="{5CDECB85-93C0-49A2-87B9-10107EAC810E}"/>
                  </a:ext>
                </a:extLst>
              </p:cNvPr>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83" name="Rectangle 38">
                <a:extLst>
                  <a:ext uri="{FF2B5EF4-FFF2-40B4-BE49-F238E27FC236}">
                    <a16:creationId xmlns:a16="http://schemas.microsoft.com/office/drawing/2014/main" id="{66E6DBAB-2689-4E84-A6F7-53EDE4767264}"/>
                  </a:ext>
                </a:extLst>
              </p:cNvPr>
              <p:cNvSpPr>
                <a:spLocks noChangeArrowheads="1"/>
              </p:cNvSpPr>
              <p:nvPr/>
            </p:nvSpPr>
            <p:spPr bwMode="blackWhite">
              <a:xfrm>
                <a:off x="1790" y="3140"/>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84" name="Rectangle 39">
                <a:extLst>
                  <a:ext uri="{FF2B5EF4-FFF2-40B4-BE49-F238E27FC236}">
                    <a16:creationId xmlns:a16="http://schemas.microsoft.com/office/drawing/2014/main" id="{525BB345-956E-4950-858C-855CF9E21EF8}"/>
                  </a:ext>
                </a:extLst>
              </p:cNvPr>
              <p:cNvSpPr>
                <a:spLocks noChangeArrowheads="1"/>
              </p:cNvSpPr>
              <p:nvPr/>
            </p:nvSpPr>
            <p:spPr bwMode="blackWhite">
              <a:xfrm>
                <a:off x="672" y="2437"/>
                <a:ext cx="806"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85" name="Text Box 40">
                <a:extLst>
                  <a:ext uri="{FF2B5EF4-FFF2-40B4-BE49-F238E27FC236}">
                    <a16:creationId xmlns:a16="http://schemas.microsoft.com/office/drawing/2014/main" id="{EADEF341-6B66-45BA-BD3E-231A89A7893E}"/>
                  </a:ext>
                </a:extLst>
              </p:cNvPr>
              <p:cNvSpPr txBox="1">
                <a:spLocks noChangeArrowheads="1"/>
              </p:cNvSpPr>
              <p:nvPr/>
            </p:nvSpPr>
            <p:spPr bwMode="gray">
              <a:xfrm>
                <a:off x="672" y="266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Shared pool</a:t>
                </a:r>
              </a:p>
            </p:txBody>
          </p:sp>
          <p:sp>
            <p:nvSpPr>
              <p:cNvPr id="14386" name="Rectangle 41">
                <a:extLst>
                  <a:ext uri="{FF2B5EF4-FFF2-40B4-BE49-F238E27FC236}">
                    <a16:creationId xmlns:a16="http://schemas.microsoft.com/office/drawing/2014/main" id="{5950457A-42E1-4AAD-8F0D-4CC11DF8AFEA}"/>
                  </a:ext>
                </a:extLst>
              </p:cNvPr>
              <p:cNvSpPr>
                <a:spLocks noChangeArrowheads="1"/>
              </p:cNvSpPr>
              <p:nvPr/>
            </p:nvSpPr>
            <p:spPr bwMode="blackWhite">
              <a:xfrm>
                <a:off x="1765" y="2428"/>
                <a:ext cx="1403" cy="658"/>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Database</a:t>
                </a:r>
                <a:br>
                  <a:rPr lang="en-US" altLang="pt-BR" sz="1400">
                    <a:solidFill>
                      <a:schemeClr val="bg2"/>
                    </a:solidFill>
                  </a:rPr>
                </a:br>
                <a:r>
                  <a:rPr lang="en-US" altLang="pt-BR" sz="1400">
                    <a:solidFill>
                      <a:schemeClr val="bg2"/>
                    </a:solidFill>
                  </a:rPr>
                  <a:t>buffer</a:t>
                </a:r>
                <a:br>
                  <a:rPr lang="en-US" altLang="pt-BR" sz="1400">
                    <a:solidFill>
                      <a:schemeClr val="bg2"/>
                    </a:solidFill>
                  </a:rPr>
                </a:br>
                <a:r>
                  <a:rPr lang="en-US" altLang="pt-BR" sz="1400">
                    <a:solidFill>
                      <a:schemeClr val="bg2"/>
                    </a:solidFill>
                  </a:rPr>
                  <a:t>cache</a:t>
                </a:r>
              </a:p>
            </p:txBody>
          </p:sp>
          <p:sp>
            <p:nvSpPr>
              <p:cNvPr id="14387" name="Rectangle 43">
                <a:extLst>
                  <a:ext uri="{FF2B5EF4-FFF2-40B4-BE49-F238E27FC236}">
                    <a16:creationId xmlns:a16="http://schemas.microsoft.com/office/drawing/2014/main" id="{80DA30C8-782C-437E-896B-C14A700820FF}"/>
                  </a:ext>
                </a:extLst>
              </p:cNvPr>
              <p:cNvSpPr>
                <a:spLocks noChangeArrowheads="1"/>
              </p:cNvSpPr>
              <p:nvPr/>
            </p:nvSpPr>
            <p:spPr bwMode="blackWhite">
              <a:xfrm>
                <a:off x="2486" y="3132"/>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ym typeface="Wingdings" panose="05000000000000000000" pitchFamily="2" charset="2"/>
                </a:endParaRPr>
              </a:p>
            </p:txBody>
          </p:sp>
          <p:sp>
            <p:nvSpPr>
              <p:cNvPr id="14388" name="Text Box 44">
                <a:extLst>
                  <a:ext uri="{FF2B5EF4-FFF2-40B4-BE49-F238E27FC236}">
                    <a16:creationId xmlns:a16="http://schemas.microsoft.com/office/drawing/2014/main" id="{41B03CE0-2DE5-4447-A5AF-4C901531E7EC}"/>
                  </a:ext>
                </a:extLst>
              </p:cNvPr>
              <p:cNvSpPr txBox="1">
                <a:spLocks noChangeArrowheads="1"/>
              </p:cNvSpPr>
              <p:nvPr/>
            </p:nvSpPr>
            <p:spPr bwMode="gray">
              <a:xfrm>
                <a:off x="2462" y="3188"/>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Streams pool</a:t>
                </a:r>
              </a:p>
            </p:txBody>
          </p:sp>
          <p:sp>
            <p:nvSpPr>
              <p:cNvPr id="14389" name="Text Box 45">
                <a:extLst>
                  <a:ext uri="{FF2B5EF4-FFF2-40B4-BE49-F238E27FC236}">
                    <a16:creationId xmlns:a16="http://schemas.microsoft.com/office/drawing/2014/main" id="{C8EEFA89-C152-43DF-B3E1-0D323D2E53A0}"/>
                  </a:ext>
                </a:extLst>
              </p:cNvPr>
              <p:cNvSpPr txBox="1">
                <a:spLocks noChangeArrowheads="1"/>
              </p:cNvSpPr>
              <p:nvPr/>
            </p:nvSpPr>
            <p:spPr bwMode="gray">
              <a:xfrm>
                <a:off x="776" y="3276"/>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Large pool</a:t>
                </a:r>
              </a:p>
            </p:txBody>
          </p:sp>
          <p:sp>
            <p:nvSpPr>
              <p:cNvPr id="14390" name="Text Box 46">
                <a:extLst>
                  <a:ext uri="{FF2B5EF4-FFF2-40B4-BE49-F238E27FC236}">
                    <a16:creationId xmlns:a16="http://schemas.microsoft.com/office/drawing/2014/main" id="{8330F2B8-5065-48B8-AE01-18FA6F0D6634}"/>
                  </a:ext>
                </a:extLst>
              </p:cNvPr>
              <p:cNvSpPr txBox="1">
                <a:spLocks noChangeArrowheads="1"/>
              </p:cNvSpPr>
              <p:nvPr/>
            </p:nvSpPr>
            <p:spPr bwMode="gray">
              <a:xfrm>
                <a:off x="1771" y="3244"/>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Java pool</a:t>
                </a:r>
              </a:p>
            </p:txBody>
          </p:sp>
          <p:sp>
            <p:nvSpPr>
              <p:cNvPr id="14391" name="Text Box 47">
                <a:extLst>
                  <a:ext uri="{FF2B5EF4-FFF2-40B4-BE49-F238E27FC236}">
                    <a16:creationId xmlns:a16="http://schemas.microsoft.com/office/drawing/2014/main" id="{5EF4F4A6-240C-4E72-8E34-7C42E0B0CA47}"/>
                  </a:ext>
                </a:extLst>
              </p:cNvPr>
              <p:cNvSpPr txBox="1">
                <a:spLocks noChangeArrowheads="1"/>
              </p:cNvSpPr>
              <p:nvPr/>
            </p:nvSpPr>
            <p:spPr bwMode="auto">
              <a:xfrm>
                <a:off x="1440" y="3648"/>
                <a:ext cx="19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System Global Area (SGA)</a:t>
                </a:r>
              </a:p>
            </p:txBody>
          </p:sp>
          <p:sp>
            <p:nvSpPr>
              <p:cNvPr id="14392" name="Text Box 49">
                <a:extLst>
                  <a:ext uri="{FF2B5EF4-FFF2-40B4-BE49-F238E27FC236}">
                    <a16:creationId xmlns:a16="http://schemas.microsoft.com/office/drawing/2014/main" id="{0B08096A-E8F5-42BB-841C-857DE3CD41B7}"/>
                  </a:ext>
                </a:extLst>
              </p:cNvPr>
              <p:cNvSpPr txBox="1">
                <a:spLocks noChangeArrowheads="1"/>
              </p:cNvSpPr>
              <p:nvPr/>
            </p:nvSpPr>
            <p:spPr bwMode="gray">
              <a:xfrm>
                <a:off x="3312" y="2832"/>
                <a:ext cx="720" cy="344"/>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RECYCLE buffer pool</a:t>
                </a:r>
              </a:p>
            </p:txBody>
          </p:sp>
        </p:grpSp>
        <p:sp>
          <p:nvSpPr>
            <p:cNvPr id="14342" name="Rectangle 110">
              <a:extLst>
                <a:ext uri="{FF2B5EF4-FFF2-40B4-BE49-F238E27FC236}">
                  <a16:creationId xmlns:a16="http://schemas.microsoft.com/office/drawing/2014/main" id="{B96C21E4-2292-4EAA-84DB-D6A6F7948872}"/>
                </a:ext>
              </a:extLst>
            </p:cNvPr>
            <p:cNvSpPr>
              <a:spLocks noChangeArrowheads="1"/>
            </p:cNvSpPr>
            <p:nvPr/>
          </p:nvSpPr>
          <p:spPr bwMode="blackWhite">
            <a:xfrm>
              <a:off x="5300663" y="50292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43" name="Text Box 118">
              <a:extLst>
                <a:ext uri="{FF2B5EF4-FFF2-40B4-BE49-F238E27FC236}">
                  <a16:creationId xmlns:a16="http://schemas.microsoft.com/office/drawing/2014/main" id="{F2F882F9-43A1-4DF4-8F06-FBAD285EF564}"/>
                </a:ext>
              </a:extLst>
            </p:cNvPr>
            <p:cNvSpPr txBox="1">
              <a:spLocks noChangeArrowheads="1"/>
            </p:cNvSpPr>
            <p:nvPr/>
          </p:nvSpPr>
          <p:spPr bwMode="gray">
            <a:xfrm>
              <a:off x="5257800" y="525780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Fixed SGA</a:t>
              </a:r>
            </a:p>
          </p:txBody>
        </p:sp>
        <p:sp>
          <p:nvSpPr>
            <p:cNvPr id="14344" name="Oval 82">
              <a:extLst>
                <a:ext uri="{FF2B5EF4-FFF2-40B4-BE49-F238E27FC236}">
                  <a16:creationId xmlns:a16="http://schemas.microsoft.com/office/drawing/2014/main" id="{2EE50611-A942-4066-B1F4-D957C0ACCE69}"/>
                </a:ext>
              </a:extLst>
            </p:cNvPr>
            <p:cNvSpPr>
              <a:spLocks noChangeArrowheads="1"/>
            </p:cNvSpPr>
            <p:nvPr/>
          </p:nvSpPr>
          <p:spPr bwMode="blackWhite">
            <a:xfrm>
              <a:off x="5189538" y="3886200"/>
              <a:ext cx="1146175" cy="1016000"/>
            </a:xfrm>
            <a:prstGeom prst="ellipse">
              <a:avLst/>
            </a:prstGeom>
            <a:solidFill>
              <a:srgbClr val="FFFF99"/>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45" name="Oval 83">
              <a:extLst>
                <a:ext uri="{FF2B5EF4-FFF2-40B4-BE49-F238E27FC236}">
                  <a16:creationId xmlns:a16="http://schemas.microsoft.com/office/drawing/2014/main" id="{86F7299A-E4CE-40C1-846F-5A30E9A609C2}"/>
                </a:ext>
              </a:extLst>
            </p:cNvPr>
            <p:cNvSpPr>
              <a:spLocks noChangeArrowheads="1"/>
            </p:cNvSpPr>
            <p:nvPr/>
          </p:nvSpPr>
          <p:spPr bwMode="blackWhite">
            <a:xfrm>
              <a:off x="5414963" y="4108450"/>
              <a:ext cx="687387" cy="587375"/>
            </a:xfrm>
            <a:prstGeom prst="ellipse">
              <a:avLst/>
            </a:prstGeom>
            <a:solidFill>
              <a:srgbClr val="FFFF99"/>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b="1"/>
            </a:p>
          </p:txBody>
        </p:sp>
        <p:sp>
          <p:nvSpPr>
            <p:cNvPr id="14346" name="Line 84">
              <a:extLst>
                <a:ext uri="{FF2B5EF4-FFF2-40B4-BE49-F238E27FC236}">
                  <a16:creationId xmlns:a16="http://schemas.microsoft.com/office/drawing/2014/main" id="{DA495D03-31EC-4F75-867A-FE3EBE174AC1}"/>
                </a:ext>
              </a:extLst>
            </p:cNvPr>
            <p:cNvSpPr>
              <a:spLocks noChangeShapeType="1"/>
            </p:cNvSpPr>
            <p:nvPr/>
          </p:nvSpPr>
          <p:spPr bwMode="blackWhite">
            <a:xfrm>
              <a:off x="5762625" y="3894138"/>
              <a:ext cx="0" cy="2317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47" name="Line 85">
              <a:extLst>
                <a:ext uri="{FF2B5EF4-FFF2-40B4-BE49-F238E27FC236}">
                  <a16:creationId xmlns:a16="http://schemas.microsoft.com/office/drawing/2014/main" id="{AC371E90-EB6E-44ED-B7D9-D06DABBA554F}"/>
                </a:ext>
              </a:extLst>
            </p:cNvPr>
            <p:cNvSpPr>
              <a:spLocks noChangeShapeType="1"/>
            </p:cNvSpPr>
            <p:nvPr/>
          </p:nvSpPr>
          <p:spPr bwMode="blackWhite">
            <a:xfrm>
              <a:off x="5770563" y="4695825"/>
              <a:ext cx="0" cy="1984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48" name="Line 86">
              <a:extLst>
                <a:ext uri="{FF2B5EF4-FFF2-40B4-BE49-F238E27FC236}">
                  <a16:creationId xmlns:a16="http://schemas.microsoft.com/office/drawing/2014/main" id="{CA0E4DBD-05C4-4DB2-BDFE-1B2A065493AE}"/>
                </a:ext>
              </a:extLst>
            </p:cNvPr>
            <p:cNvSpPr>
              <a:spLocks noChangeShapeType="1"/>
            </p:cNvSpPr>
            <p:nvPr/>
          </p:nvSpPr>
          <p:spPr bwMode="blackWhite">
            <a:xfrm>
              <a:off x="6102350" y="4414838"/>
              <a:ext cx="2333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49" name="Line 87">
              <a:extLst>
                <a:ext uri="{FF2B5EF4-FFF2-40B4-BE49-F238E27FC236}">
                  <a16:creationId xmlns:a16="http://schemas.microsoft.com/office/drawing/2014/main" id="{2B8B13CE-9DAF-426E-825C-27AA978BA4C2}"/>
                </a:ext>
              </a:extLst>
            </p:cNvPr>
            <p:cNvSpPr>
              <a:spLocks noChangeShapeType="1"/>
            </p:cNvSpPr>
            <p:nvPr/>
          </p:nvSpPr>
          <p:spPr bwMode="blackWhite">
            <a:xfrm flipH="1">
              <a:off x="5197475" y="4414838"/>
              <a:ext cx="21748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50" name="Line 88">
              <a:extLst>
                <a:ext uri="{FF2B5EF4-FFF2-40B4-BE49-F238E27FC236}">
                  <a16:creationId xmlns:a16="http://schemas.microsoft.com/office/drawing/2014/main" id="{78CBE358-FEC5-492C-A2B5-7C48D695A651}"/>
                </a:ext>
              </a:extLst>
            </p:cNvPr>
            <p:cNvSpPr>
              <a:spLocks noChangeShapeType="1"/>
            </p:cNvSpPr>
            <p:nvPr/>
          </p:nvSpPr>
          <p:spPr bwMode="blackWhite">
            <a:xfrm>
              <a:off x="5341938" y="4051300"/>
              <a:ext cx="153987" cy="157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51" name="Line 89">
              <a:extLst>
                <a:ext uri="{FF2B5EF4-FFF2-40B4-BE49-F238E27FC236}">
                  <a16:creationId xmlns:a16="http://schemas.microsoft.com/office/drawing/2014/main" id="{93081809-F84D-4161-8E1E-A36B9D5E7A77}"/>
                </a:ext>
              </a:extLst>
            </p:cNvPr>
            <p:cNvSpPr>
              <a:spLocks noChangeShapeType="1"/>
            </p:cNvSpPr>
            <p:nvPr/>
          </p:nvSpPr>
          <p:spPr bwMode="blackWhite">
            <a:xfrm>
              <a:off x="6029325" y="4587875"/>
              <a:ext cx="146050" cy="1492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52" name="Line 90">
              <a:extLst>
                <a:ext uri="{FF2B5EF4-FFF2-40B4-BE49-F238E27FC236}">
                  <a16:creationId xmlns:a16="http://schemas.microsoft.com/office/drawing/2014/main" id="{EE47816B-829A-406F-9187-04CF72F65596}"/>
                </a:ext>
              </a:extLst>
            </p:cNvPr>
            <p:cNvSpPr>
              <a:spLocks noChangeShapeType="1"/>
            </p:cNvSpPr>
            <p:nvPr/>
          </p:nvSpPr>
          <p:spPr bwMode="blackWhite">
            <a:xfrm flipH="1">
              <a:off x="6013450" y="4043363"/>
              <a:ext cx="161925" cy="1651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53" name="Line 91">
              <a:extLst>
                <a:ext uri="{FF2B5EF4-FFF2-40B4-BE49-F238E27FC236}">
                  <a16:creationId xmlns:a16="http://schemas.microsoft.com/office/drawing/2014/main" id="{9715F4A5-053B-4324-852D-A21915BE4B9A}"/>
                </a:ext>
              </a:extLst>
            </p:cNvPr>
            <p:cNvSpPr>
              <a:spLocks noChangeShapeType="1"/>
            </p:cNvSpPr>
            <p:nvPr/>
          </p:nvSpPr>
          <p:spPr bwMode="blackWhite">
            <a:xfrm flipV="1">
              <a:off x="5367338" y="4613275"/>
              <a:ext cx="152400" cy="157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54" name="Line 92">
              <a:extLst>
                <a:ext uri="{FF2B5EF4-FFF2-40B4-BE49-F238E27FC236}">
                  <a16:creationId xmlns:a16="http://schemas.microsoft.com/office/drawing/2014/main" id="{A20865A1-B2D3-4690-9F29-18E3A8FC4D27}"/>
                </a:ext>
              </a:extLst>
            </p:cNvPr>
            <p:cNvSpPr>
              <a:spLocks noChangeShapeType="1"/>
            </p:cNvSpPr>
            <p:nvPr/>
          </p:nvSpPr>
          <p:spPr bwMode="blackWhite">
            <a:xfrm>
              <a:off x="5561013" y="3927475"/>
              <a:ext cx="73025" cy="2143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55" name="Line 93">
              <a:extLst>
                <a:ext uri="{FF2B5EF4-FFF2-40B4-BE49-F238E27FC236}">
                  <a16:creationId xmlns:a16="http://schemas.microsoft.com/office/drawing/2014/main" id="{BC8F10F4-A640-4AFB-99B9-92CF9AD21C35}"/>
                </a:ext>
              </a:extLst>
            </p:cNvPr>
            <p:cNvSpPr>
              <a:spLocks noChangeShapeType="1"/>
            </p:cNvSpPr>
            <p:nvPr/>
          </p:nvSpPr>
          <p:spPr bwMode="blackWhite">
            <a:xfrm flipH="1">
              <a:off x="5908675" y="3935413"/>
              <a:ext cx="80963" cy="2063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56" name="Line 94">
              <a:extLst>
                <a:ext uri="{FF2B5EF4-FFF2-40B4-BE49-F238E27FC236}">
                  <a16:creationId xmlns:a16="http://schemas.microsoft.com/office/drawing/2014/main" id="{B4B37293-938D-43FF-A4C4-450267A7E676}"/>
                </a:ext>
              </a:extLst>
            </p:cNvPr>
            <p:cNvSpPr>
              <a:spLocks noChangeShapeType="1"/>
            </p:cNvSpPr>
            <p:nvPr/>
          </p:nvSpPr>
          <p:spPr bwMode="blackWhite">
            <a:xfrm flipV="1">
              <a:off x="6086475" y="4216400"/>
              <a:ext cx="209550" cy="825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57" name="Line 95">
              <a:extLst>
                <a:ext uri="{FF2B5EF4-FFF2-40B4-BE49-F238E27FC236}">
                  <a16:creationId xmlns:a16="http://schemas.microsoft.com/office/drawing/2014/main" id="{0F2892D9-ED4B-4D90-A20A-B40415E84480}"/>
                </a:ext>
              </a:extLst>
            </p:cNvPr>
            <p:cNvSpPr>
              <a:spLocks noChangeShapeType="1"/>
            </p:cNvSpPr>
            <p:nvPr/>
          </p:nvSpPr>
          <p:spPr bwMode="blackWhite">
            <a:xfrm>
              <a:off x="6076950" y="4505325"/>
              <a:ext cx="203200" cy="1079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58" name="Line 96">
              <a:extLst>
                <a:ext uri="{FF2B5EF4-FFF2-40B4-BE49-F238E27FC236}">
                  <a16:creationId xmlns:a16="http://schemas.microsoft.com/office/drawing/2014/main" id="{78529E99-003F-4D64-AF55-C5B8A619348A}"/>
                </a:ext>
              </a:extLst>
            </p:cNvPr>
            <p:cNvSpPr>
              <a:spLocks noChangeShapeType="1"/>
            </p:cNvSpPr>
            <p:nvPr/>
          </p:nvSpPr>
          <p:spPr bwMode="blackWhite">
            <a:xfrm>
              <a:off x="5916613" y="4654550"/>
              <a:ext cx="73025" cy="2063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59" name="Line 97">
              <a:extLst>
                <a:ext uri="{FF2B5EF4-FFF2-40B4-BE49-F238E27FC236}">
                  <a16:creationId xmlns:a16="http://schemas.microsoft.com/office/drawing/2014/main" id="{80940878-BC10-4424-AC33-3DA6646FC866}"/>
                </a:ext>
              </a:extLst>
            </p:cNvPr>
            <p:cNvSpPr>
              <a:spLocks noChangeShapeType="1"/>
            </p:cNvSpPr>
            <p:nvPr/>
          </p:nvSpPr>
          <p:spPr bwMode="blackWhite">
            <a:xfrm flipH="1">
              <a:off x="5561013" y="4679950"/>
              <a:ext cx="73025" cy="188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60" name="Line 98">
              <a:extLst>
                <a:ext uri="{FF2B5EF4-FFF2-40B4-BE49-F238E27FC236}">
                  <a16:creationId xmlns:a16="http://schemas.microsoft.com/office/drawing/2014/main" id="{FFDEC305-80F5-42C4-84E7-043EFBB5D638}"/>
                </a:ext>
              </a:extLst>
            </p:cNvPr>
            <p:cNvSpPr>
              <a:spLocks noChangeShapeType="1"/>
            </p:cNvSpPr>
            <p:nvPr/>
          </p:nvSpPr>
          <p:spPr bwMode="blackWhite">
            <a:xfrm flipH="1">
              <a:off x="5237163" y="4513263"/>
              <a:ext cx="203200" cy="1000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61" name="Line 99">
              <a:extLst>
                <a:ext uri="{FF2B5EF4-FFF2-40B4-BE49-F238E27FC236}">
                  <a16:creationId xmlns:a16="http://schemas.microsoft.com/office/drawing/2014/main" id="{D7BE8D38-6E08-4728-9172-F5F10FB4F811}"/>
                </a:ext>
              </a:extLst>
            </p:cNvPr>
            <p:cNvSpPr>
              <a:spLocks noChangeShapeType="1"/>
            </p:cNvSpPr>
            <p:nvPr/>
          </p:nvSpPr>
          <p:spPr bwMode="blackWhite">
            <a:xfrm flipH="1" flipV="1">
              <a:off x="5229225" y="4216400"/>
              <a:ext cx="201613" cy="904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4362" name="Freeform 101">
              <a:extLst>
                <a:ext uri="{FF2B5EF4-FFF2-40B4-BE49-F238E27FC236}">
                  <a16:creationId xmlns:a16="http://schemas.microsoft.com/office/drawing/2014/main" id="{148F1BBE-D4EC-4E05-8FA8-7F33B0AEECC2}"/>
                </a:ext>
              </a:extLst>
            </p:cNvPr>
            <p:cNvSpPr>
              <a:spLocks/>
            </p:cNvSpPr>
            <p:nvPr/>
          </p:nvSpPr>
          <p:spPr bwMode="blackWhite">
            <a:xfrm>
              <a:off x="6207125" y="4414838"/>
              <a:ext cx="193675" cy="388937"/>
            </a:xfrm>
            <a:custGeom>
              <a:avLst/>
              <a:gdLst>
                <a:gd name="T0" fmla="*/ 2147483647 w 192"/>
                <a:gd name="T1" fmla="*/ 0 h 376"/>
                <a:gd name="T2" fmla="*/ 2147483647 w 192"/>
                <a:gd name="T3" fmla="*/ 2147483647 h 376"/>
                <a:gd name="T4" fmla="*/ 2147483647 w 192"/>
                <a:gd name="T5" fmla="*/ 2147483647 h 376"/>
                <a:gd name="T6" fmla="*/ 2147483647 w 192"/>
                <a:gd name="T7" fmla="*/ 2147483647 h 376"/>
                <a:gd name="T8" fmla="*/ 2147483647 w 192"/>
                <a:gd name="T9" fmla="*/ 2147483647 h 376"/>
                <a:gd name="T10" fmla="*/ 0 w 192"/>
                <a:gd name="T11" fmla="*/ 2147483647 h 376"/>
                <a:gd name="T12" fmla="*/ 0 60000 65536"/>
                <a:gd name="T13" fmla="*/ 0 60000 65536"/>
                <a:gd name="T14" fmla="*/ 0 60000 65536"/>
                <a:gd name="T15" fmla="*/ 0 60000 65536"/>
                <a:gd name="T16" fmla="*/ 0 60000 65536"/>
                <a:gd name="T17" fmla="*/ 0 60000 65536"/>
                <a:gd name="T18" fmla="*/ 0 w 192"/>
                <a:gd name="T19" fmla="*/ 0 h 376"/>
                <a:gd name="T20" fmla="*/ 192 w 192"/>
                <a:gd name="T21" fmla="*/ 376 h 376"/>
              </a:gdLst>
              <a:ahLst/>
              <a:cxnLst>
                <a:cxn ang="T12">
                  <a:pos x="T0" y="T1"/>
                </a:cxn>
                <a:cxn ang="T13">
                  <a:pos x="T2" y="T3"/>
                </a:cxn>
                <a:cxn ang="T14">
                  <a:pos x="T4" y="T5"/>
                </a:cxn>
                <a:cxn ang="T15">
                  <a:pos x="T6" y="T7"/>
                </a:cxn>
                <a:cxn ang="T16">
                  <a:pos x="T8" y="T9"/>
                </a:cxn>
                <a:cxn ang="T17">
                  <a:pos x="T10" y="T11"/>
                </a:cxn>
              </a:cxnLst>
              <a:rect l="T18" t="T19" r="T20" b="T21"/>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solidFill>
              <a:srgbClr val="FFFF99"/>
            </a:solidFill>
            <a:ln w="28575" cap="flat" cmpd="sng">
              <a:solidFill>
                <a:schemeClr val="tx1"/>
              </a:solidFill>
              <a:prstDash val="sysDot"/>
              <a:round/>
              <a:headEnd type="none" w="sm" len="sm"/>
              <a:tailEnd type="triangle" w="sm" len="sm"/>
            </a:ln>
          </p:spPr>
          <p:txBody>
            <a:bodyPr/>
            <a:lstStyle/>
            <a:p>
              <a:endParaRPr lang="pt-BR"/>
            </a:p>
          </p:txBody>
        </p:sp>
        <p:sp>
          <p:nvSpPr>
            <p:cNvPr id="14363" name="Freeform 102">
              <a:extLst>
                <a:ext uri="{FF2B5EF4-FFF2-40B4-BE49-F238E27FC236}">
                  <a16:creationId xmlns:a16="http://schemas.microsoft.com/office/drawing/2014/main" id="{0B081E33-2372-471A-8887-9C05C3285E05}"/>
                </a:ext>
              </a:extLst>
            </p:cNvPr>
            <p:cNvSpPr>
              <a:spLocks/>
            </p:cNvSpPr>
            <p:nvPr/>
          </p:nvSpPr>
          <p:spPr bwMode="blackWhite">
            <a:xfrm>
              <a:off x="5105400" y="4067175"/>
              <a:ext cx="115888" cy="339725"/>
            </a:xfrm>
            <a:custGeom>
              <a:avLst/>
              <a:gdLst>
                <a:gd name="T0" fmla="*/ 2147483647 w 115"/>
                <a:gd name="T1" fmla="*/ 2147483647 h 328"/>
                <a:gd name="T2" fmla="*/ 2147483647 w 115"/>
                <a:gd name="T3" fmla="*/ 2147483647 h 328"/>
                <a:gd name="T4" fmla="*/ 2147483647 w 115"/>
                <a:gd name="T5" fmla="*/ 2147483647 h 328"/>
                <a:gd name="T6" fmla="*/ 2147483647 w 115"/>
                <a:gd name="T7" fmla="*/ 2147483647 h 328"/>
                <a:gd name="T8" fmla="*/ 2147483647 w 115"/>
                <a:gd name="T9" fmla="*/ 0 h 328"/>
                <a:gd name="T10" fmla="*/ 0 60000 65536"/>
                <a:gd name="T11" fmla="*/ 0 60000 65536"/>
                <a:gd name="T12" fmla="*/ 0 60000 65536"/>
                <a:gd name="T13" fmla="*/ 0 60000 65536"/>
                <a:gd name="T14" fmla="*/ 0 60000 65536"/>
                <a:gd name="T15" fmla="*/ 0 w 115"/>
                <a:gd name="T16" fmla="*/ 0 h 328"/>
                <a:gd name="T17" fmla="*/ 115 w 115"/>
                <a:gd name="T18" fmla="*/ 328 h 328"/>
              </a:gdLst>
              <a:ahLst/>
              <a:cxnLst>
                <a:cxn ang="T10">
                  <a:pos x="T0" y="T1"/>
                </a:cxn>
                <a:cxn ang="T11">
                  <a:pos x="T2" y="T3"/>
                </a:cxn>
                <a:cxn ang="T12">
                  <a:pos x="T4" y="T5"/>
                </a:cxn>
                <a:cxn ang="T13">
                  <a:pos x="T6" y="T7"/>
                </a:cxn>
                <a:cxn ang="T14">
                  <a:pos x="T8" y="T9"/>
                </a:cxn>
              </a:cxnLst>
              <a:rect l="T15" t="T16" r="T17" b="T18"/>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solidFill>
              <a:srgbClr val="FFFF99"/>
            </a:solidFill>
            <a:ln w="28575" cap="flat" cmpd="sng">
              <a:solidFill>
                <a:schemeClr val="tx1"/>
              </a:solidFill>
              <a:prstDash val="solid"/>
              <a:round/>
              <a:headEnd type="none" w="med" len="med"/>
              <a:tailEnd type="triangle" w="med" len="med"/>
            </a:ln>
          </p:spPr>
          <p:txBody>
            <a:bodyPr/>
            <a:lstStyle/>
            <a:p>
              <a:endParaRPr lang="pt-BR"/>
            </a:p>
          </p:txBody>
        </p:sp>
        <p:sp>
          <p:nvSpPr>
            <p:cNvPr id="14364" name="Text Box 46">
              <a:extLst>
                <a:ext uri="{FF2B5EF4-FFF2-40B4-BE49-F238E27FC236}">
                  <a16:creationId xmlns:a16="http://schemas.microsoft.com/office/drawing/2014/main" id="{AF3C03CC-B290-4134-82CA-D4D3274D902F}"/>
                </a:ext>
              </a:extLst>
            </p:cNvPr>
            <p:cNvSpPr txBox="1">
              <a:spLocks noChangeArrowheads="1"/>
            </p:cNvSpPr>
            <p:nvPr/>
          </p:nvSpPr>
          <p:spPr bwMode="gray">
            <a:xfrm>
              <a:off x="5210175" y="4076700"/>
              <a:ext cx="114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000" b="1"/>
                <a:t>Redo log </a:t>
              </a:r>
            </a:p>
            <a:p>
              <a:pPr eaLnBrk="1" hangingPunct="1"/>
              <a:r>
                <a:rPr lang="en-US" altLang="pt-BR" sz="1000" b="1"/>
                <a:t>buffer</a:t>
              </a:r>
            </a:p>
          </p:txBody>
        </p:sp>
        <p:sp>
          <p:nvSpPr>
            <p:cNvPr id="14365" name="Text Box 4">
              <a:extLst>
                <a:ext uri="{FF2B5EF4-FFF2-40B4-BE49-F238E27FC236}">
                  <a16:creationId xmlns:a16="http://schemas.microsoft.com/office/drawing/2014/main" id="{57B928CE-5D0C-4EE9-A544-EA4F71630D80}"/>
                </a:ext>
              </a:extLst>
            </p:cNvPr>
            <p:cNvSpPr txBox="1">
              <a:spLocks noChangeArrowheads="1"/>
            </p:cNvSpPr>
            <p:nvPr/>
          </p:nvSpPr>
          <p:spPr bwMode="gray">
            <a:xfrm>
              <a:off x="6553200" y="5638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Large pool</a:t>
              </a:r>
            </a:p>
          </p:txBody>
        </p:sp>
        <p:sp>
          <p:nvSpPr>
            <p:cNvPr id="14366" name="Rectangle 5">
              <a:extLst>
                <a:ext uri="{FF2B5EF4-FFF2-40B4-BE49-F238E27FC236}">
                  <a16:creationId xmlns:a16="http://schemas.microsoft.com/office/drawing/2014/main" id="{4EF629EC-6355-4273-8064-D3D3A1826E93}"/>
                </a:ext>
              </a:extLst>
            </p:cNvPr>
            <p:cNvSpPr>
              <a:spLocks noChangeArrowheads="1"/>
            </p:cNvSpPr>
            <p:nvPr/>
          </p:nvSpPr>
          <p:spPr bwMode="blackWhite">
            <a:xfrm>
              <a:off x="4808538" y="4419600"/>
              <a:ext cx="3578225" cy="11430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67" name="Rectangle 6">
              <a:extLst>
                <a:ext uri="{FF2B5EF4-FFF2-40B4-BE49-F238E27FC236}">
                  <a16:creationId xmlns:a16="http://schemas.microsoft.com/office/drawing/2014/main" id="{6BA135D5-689B-4C2D-8700-D5ED87FDC7A1}"/>
                </a:ext>
              </a:extLst>
            </p:cNvPr>
            <p:cNvSpPr>
              <a:spLocks noChangeArrowheads="1"/>
            </p:cNvSpPr>
            <p:nvPr/>
          </p:nvSpPr>
          <p:spPr bwMode="blackWhite">
            <a:xfrm>
              <a:off x="4914900" y="4478338"/>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68" name="Rectangle 7">
              <a:extLst>
                <a:ext uri="{FF2B5EF4-FFF2-40B4-BE49-F238E27FC236}">
                  <a16:creationId xmlns:a16="http://schemas.microsoft.com/office/drawing/2014/main" id="{AC2EA470-3530-4F76-898E-6A9371AA57B3}"/>
                </a:ext>
              </a:extLst>
            </p:cNvPr>
            <p:cNvSpPr>
              <a:spLocks noChangeArrowheads="1"/>
            </p:cNvSpPr>
            <p:nvPr/>
          </p:nvSpPr>
          <p:spPr bwMode="blackWhite">
            <a:xfrm>
              <a:off x="4914900" y="5029200"/>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69" name="Rectangle 8">
              <a:extLst>
                <a:ext uri="{FF2B5EF4-FFF2-40B4-BE49-F238E27FC236}">
                  <a16:creationId xmlns:a16="http://schemas.microsoft.com/office/drawing/2014/main" id="{8E7A89B1-5DBF-4867-A9F1-24C696B689AA}"/>
                </a:ext>
              </a:extLst>
            </p:cNvPr>
            <p:cNvSpPr>
              <a:spLocks noChangeArrowheads="1"/>
            </p:cNvSpPr>
            <p:nvPr/>
          </p:nvSpPr>
          <p:spPr bwMode="blackWhite">
            <a:xfrm>
              <a:off x="6029325" y="4495800"/>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70" name="Rectangle 9">
              <a:extLst>
                <a:ext uri="{FF2B5EF4-FFF2-40B4-BE49-F238E27FC236}">
                  <a16:creationId xmlns:a16="http://schemas.microsoft.com/office/drawing/2014/main" id="{2F9AC441-CBA4-467D-A0AF-BBFE8B680ADB}"/>
                </a:ext>
              </a:extLst>
            </p:cNvPr>
            <p:cNvSpPr>
              <a:spLocks noChangeArrowheads="1"/>
            </p:cNvSpPr>
            <p:nvPr/>
          </p:nvSpPr>
          <p:spPr bwMode="blackWhite">
            <a:xfrm>
              <a:off x="6007100" y="5029200"/>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71" name="Text Box 10">
              <a:extLst>
                <a:ext uri="{FF2B5EF4-FFF2-40B4-BE49-F238E27FC236}">
                  <a16:creationId xmlns:a16="http://schemas.microsoft.com/office/drawing/2014/main" id="{BBB99856-025D-437D-8334-12EFEA17774F}"/>
                </a:ext>
              </a:extLst>
            </p:cNvPr>
            <p:cNvSpPr txBox="1">
              <a:spLocks noChangeArrowheads="1"/>
            </p:cNvSpPr>
            <p:nvPr/>
          </p:nvSpPr>
          <p:spPr bwMode="gray">
            <a:xfrm>
              <a:off x="4800600" y="4554538"/>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I/O buffer</a:t>
              </a:r>
            </a:p>
          </p:txBody>
        </p:sp>
        <p:sp>
          <p:nvSpPr>
            <p:cNvPr id="14372" name="Text Box 11">
              <a:extLst>
                <a:ext uri="{FF2B5EF4-FFF2-40B4-BE49-F238E27FC236}">
                  <a16:creationId xmlns:a16="http://schemas.microsoft.com/office/drawing/2014/main" id="{AB0B5510-AE54-4468-B0A4-77E8A17F958F}"/>
                </a:ext>
              </a:extLst>
            </p:cNvPr>
            <p:cNvSpPr txBox="1">
              <a:spLocks noChangeArrowheads="1"/>
            </p:cNvSpPr>
            <p:nvPr/>
          </p:nvSpPr>
          <p:spPr bwMode="gray">
            <a:xfrm>
              <a:off x="4800600" y="4973638"/>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Response queue</a:t>
              </a:r>
            </a:p>
          </p:txBody>
        </p:sp>
        <p:sp>
          <p:nvSpPr>
            <p:cNvPr id="14373" name="Text Box 12">
              <a:extLst>
                <a:ext uri="{FF2B5EF4-FFF2-40B4-BE49-F238E27FC236}">
                  <a16:creationId xmlns:a16="http://schemas.microsoft.com/office/drawing/2014/main" id="{F028AC3C-4767-4ECD-B362-B7B745C044AC}"/>
                </a:ext>
              </a:extLst>
            </p:cNvPr>
            <p:cNvSpPr txBox="1">
              <a:spLocks noChangeArrowheads="1"/>
            </p:cNvSpPr>
            <p:nvPr/>
          </p:nvSpPr>
          <p:spPr bwMode="gray">
            <a:xfrm>
              <a:off x="5892800" y="4973638"/>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Request queue</a:t>
              </a:r>
            </a:p>
          </p:txBody>
        </p:sp>
        <p:sp>
          <p:nvSpPr>
            <p:cNvPr id="14374" name="Text Box 13">
              <a:extLst>
                <a:ext uri="{FF2B5EF4-FFF2-40B4-BE49-F238E27FC236}">
                  <a16:creationId xmlns:a16="http://schemas.microsoft.com/office/drawing/2014/main" id="{9C1147FB-DCED-402B-8B8A-186667597C48}"/>
                </a:ext>
              </a:extLst>
            </p:cNvPr>
            <p:cNvSpPr txBox="1">
              <a:spLocks noChangeArrowheads="1"/>
            </p:cNvSpPr>
            <p:nvPr/>
          </p:nvSpPr>
          <p:spPr bwMode="gray">
            <a:xfrm>
              <a:off x="5892800" y="4448175"/>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Free memory</a:t>
              </a:r>
            </a:p>
          </p:txBody>
        </p:sp>
        <p:sp>
          <p:nvSpPr>
            <p:cNvPr id="14375" name="Rectangle 51">
              <a:extLst>
                <a:ext uri="{FF2B5EF4-FFF2-40B4-BE49-F238E27FC236}">
                  <a16:creationId xmlns:a16="http://schemas.microsoft.com/office/drawing/2014/main" id="{A3FAE309-CEB8-461C-B1FC-250B39F45715}"/>
                </a:ext>
              </a:extLst>
            </p:cNvPr>
            <p:cNvSpPr>
              <a:spLocks noChangeArrowheads="1"/>
            </p:cNvSpPr>
            <p:nvPr/>
          </p:nvSpPr>
          <p:spPr bwMode="blackWhite">
            <a:xfrm>
              <a:off x="7158038" y="4495800"/>
              <a:ext cx="1004887"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76" name="Rectangle 52">
              <a:extLst>
                <a:ext uri="{FF2B5EF4-FFF2-40B4-BE49-F238E27FC236}">
                  <a16:creationId xmlns:a16="http://schemas.microsoft.com/office/drawing/2014/main" id="{511B435F-7949-40EA-BF51-556CCCB414DB}"/>
                </a:ext>
              </a:extLst>
            </p:cNvPr>
            <p:cNvSpPr>
              <a:spLocks noChangeArrowheads="1"/>
            </p:cNvSpPr>
            <p:nvPr/>
          </p:nvSpPr>
          <p:spPr bwMode="blackWhite">
            <a:xfrm>
              <a:off x="7158038" y="5029200"/>
              <a:ext cx="1004887"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77" name="Text Box 53">
              <a:extLst>
                <a:ext uri="{FF2B5EF4-FFF2-40B4-BE49-F238E27FC236}">
                  <a16:creationId xmlns:a16="http://schemas.microsoft.com/office/drawing/2014/main" id="{E4A2B485-C94B-46A4-A125-AA6003D838C9}"/>
                </a:ext>
              </a:extLst>
            </p:cNvPr>
            <p:cNvSpPr txBox="1">
              <a:spLocks noChangeArrowheads="1"/>
            </p:cNvSpPr>
            <p:nvPr/>
          </p:nvSpPr>
          <p:spPr bwMode="gray">
            <a:xfrm>
              <a:off x="7019925" y="4467225"/>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Parallel Query</a:t>
              </a:r>
            </a:p>
          </p:txBody>
        </p:sp>
        <p:sp>
          <p:nvSpPr>
            <p:cNvPr id="14378" name="Text Box 54">
              <a:extLst>
                <a:ext uri="{FF2B5EF4-FFF2-40B4-BE49-F238E27FC236}">
                  <a16:creationId xmlns:a16="http://schemas.microsoft.com/office/drawing/2014/main" id="{6306AC00-F19D-41C2-AFAA-EBBA2A8496E5}"/>
                </a:ext>
              </a:extLst>
            </p:cNvPr>
            <p:cNvSpPr txBox="1">
              <a:spLocks noChangeArrowheads="1"/>
            </p:cNvSpPr>
            <p:nvPr/>
          </p:nvSpPr>
          <p:spPr bwMode="gray">
            <a:xfrm>
              <a:off x="7019925" y="499745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Advanced Queuing</a:t>
              </a:r>
            </a:p>
          </p:txBody>
        </p:sp>
        <p:sp>
          <p:nvSpPr>
            <p:cNvPr id="14379" name="AutoShape 55">
              <a:extLst>
                <a:ext uri="{FF2B5EF4-FFF2-40B4-BE49-F238E27FC236}">
                  <a16:creationId xmlns:a16="http://schemas.microsoft.com/office/drawing/2014/main" id="{386986D5-4C21-47F0-86EF-34E170C04F8A}"/>
                </a:ext>
              </a:extLst>
            </p:cNvPr>
            <p:cNvSpPr>
              <a:spLocks noChangeArrowheads="1"/>
            </p:cNvSpPr>
            <p:nvPr/>
          </p:nvSpPr>
          <p:spPr bwMode="gray">
            <a:xfrm flipV="1">
              <a:off x="2613025" y="5568950"/>
              <a:ext cx="5703888" cy="209550"/>
            </a:xfrm>
            <a:prstGeom prst="triangle">
              <a:avLst>
                <a:gd name="adj" fmla="val 0"/>
              </a:avLst>
            </a:prstGeom>
            <a:solidFill>
              <a:srgbClr val="CC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80" name="Freeform 24">
              <a:extLst>
                <a:ext uri="{FF2B5EF4-FFF2-40B4-BE49-F238E27FC236}">
                  <a16:creationId xmlns:a16="http://schemas.microsoft.com/office/drawing/2014/main" id="{5AA9C6E6-1F75-4198-9CDC-539CB9D7176B}"/>
                </a:ext>
              </a:extLst>
            </p:cNvPr>
            <p:cNvSpPr>
              <a:spLocks/>
            </p:cNvSpPr>
            <p:nvPr/>
          </p:nvSpPr>
          <p:spPr bwMode="blackWhite">
            <a:xfrm>
              <a:off x="2600325" y="4414838"/>
              <a:ext cx="2205038" cy="1347787"/>
            </a:xfrm>
            <a:custGeom>
              <a:avLst/>
              <a:gdLst>
                <a:gd name="T0" fmla="*/ 2147483647 w 1389"/>
                <a:gd name="T1" fmla="*/ 0 h 831"/>
                <a:gd name="T2" fmla="*/ 0 w 1389"/>
                <a:gd name="T3" fmla="*/ 2147483647 h 831"/>
                <a:gd name="T4" fmla="*/ 2147483647 w 1389"/>
                <a:gd name="T5" fmla="*/ 2147483647 h 831"/>
                <a:gd name="T6" fmla="*/ 2147483647 w 1389"/>
                <a:gd name="T7" fmla="*/ 2147483647 h 831"/>
                <a:gd name="T8" fmla="*/ 2147483647 w 1389"/>
                <a:gd name="T9" fmla="*/ 0 h 831"/>
                <a:gd name="T10" fmla="*/ 0 60000 65536"/>
                <a:gd name="T11" fmla="*/ 0 60000 65536"/>
                <a:gd name="T12" fmla="*/ 0 60000 65536"/>
                <a:gd name="T13" fmla="*/ 0 60000 65536"/>
                <a:gd name="T14" fmla="*/ 0 60000 65536"/>
                <a:gd name="T15" fmla="*/ 0 w 1389"/>
                <a:gd name="T16" fmla="*/ 0 h 831"/>
                <a:gd name="T17" fmla="*/ 1389 w 1389"/>
                <a:gd name="T18" fmla="*/ 831 h 831"/>
              </a:gdLst>
              <a:ahLst/>
              <a:cxnLst>
                <a:cxn ang="T10">
                  <a:pos x="T0" y="T1"/>
                </a:cxn>
                <a:cxn ang="T11">
                  <a:pos x="T2" y="T3"/>
                </a:cxn>
                <a:cxn ang="T12">
                  <a:pos x="T4" y="T5"/>
                </a:cxn>
                <a:cxn ang="T13">
                  <a:pos x="T6" y="T7"/>
                </a:cxn>
                <a:cxn ang="T14">
                  <a:pos x="T8" y="T9"/>
                </a:cxn>
              </a:cxnLst>
              <a:rect l="T15" t="T16" r="T17" b="T18"/>
              <a:pathLst>
                <a:path w="1389" h="831">
                  <a:moveTo>
                    <a:pt x="1389" y="0"/>
                  </a:moveTo>
                  <a:lnTo>
                    <a:pt x="0" y="411"/>
                  </a:lnTo>
                  <a:lnTo>
                    <a:pt x="3" y="831"/>
                  </a:lnTo>
                  <a:lnTo>
                    <a:pt x="1389" y="711"/>
                  </a:lnTo>
                  <a:lnTo>
                    <a:pt x="1389"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pt-B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6">
            <a:extLst>
              <a:ext uri="{FF2B5EF4-FFF2-40B4-BE49-F238E27FC236}">
                <a16:creationId xmlns:a16="http://schemas.microsoft.com/office/drawing/2014/main" id="{2112FA66-0830-4DC8-AFDF-FF2B7174BBFE}"/>
              </a:ext>
            </a:extLst>
          </p:cNvPr>
          <p:cNvSpPr>
            <a:spLocks noGrp="1" noChangeArrowheads="1"/>
          </p:cNvSpPr>
          <p:nvPr>
            <p:ph type="title"/>
          </p:nvPr>
        </p:nvSpPr>
        <p:spPr/>
        <p:txBody>
          <a:bodyPr/>
          <a:lstStyle/>
          <a:p>
            <a:pPr eaLnBrk="1" hangingPunct="1"/>
            <a:r>
              <a:rPr lang="en-US" altLang="pt-BR"/>
              <a:t>Java Pool</a:t>
            </a:r>
          </a:p>
        </p:txBody>
      </p:sp>
      <p:sp>
        <p:nvSpPr>
          <p:cNvPr id="15363" name="Rectangle 37">
            <a:extLst>
              <a:ext uri="{FF2B5EF4-FFF2-40B4-BE49-F238E27FC236}">
                <a16:creationId xmlns:a16="http://schemas.microsoft.com/office/drawing/2014/main" id="{00307634-5051-4DFD-864F-14B5809A0BD5}"/>
              </a:ext>
            </a:extLst>
          </p:cNvPr>
          <p:cNvSpPr>
            <a:spLocks noGrp="1" noChangeArrowheads="1"/>
          </p:cNvSpPr>
          <p:nvPr>
            <p:ph type="body" idx="1"/>
          </p:nvPr>
        </p:nvSpPr>
        <p:spPr>
          <a:xfrm>
            <a:off x="609600" y="1447800"/>
            <a:ext cx="7918450" cy="703263"/>
          </a:xfrm>
        </p:spPr>
        <p:txBody>
          <a:bodyPr/>
          <a:lstStyle/>
          <a:p>
            <a:pPr eaLnBrk="1" hangingPunct="1"/>
            <a:r>
              <a:rPr lang="en-US" altLang="pt-BR"/>
              <a:t>Java pool memory is used to store all session-specific Java code and data in the JVM.</a:t>
            </a:r>
          </a:p>
        </p:txBody>
      </p:sp>
      <p:grpSp>
        <p:nvGrpSpPr>
          <p:cNvPr id="15364" name="Group 55">
            <a:extLst>
              <a:ext uri="{FF2B5EF4-FFF2-40B4-BE49-F238E27FC236}">
                <a16:creationId xmlns:a16="http://schemas.microsoft.com/office/drawing/2014/main" id="{9A2DCB23-ABB1-44D6-B27E-28E19B483F63}"/>
              </a:ext>
            </a:extLst>
          </p:cNvPr>
          <p:cNvGrpSpPr>
            <a:grpSpLocks/>
          </p:cNvGrpSpPr>
          <p:nvPr/>
        </p:nvGrpSpPr>
        <p:grpSpPr bwMode="auto">
          <a:xfrm>
            <a:off x="1687513" y="3505200"/>
            <a:ext cx="5753100" cy="2424113"/>
            <a:chOff x="1714500" y="3810000"/>
            <a:chExt cx="5753100" cy="2424113"/>
          </a:xfrm>
        </p:grpSpPr>
        <p:grpSp>
          <p:nvGrpSpPr>
            <p:cNvPr id="15365" name="Group 13">
              <a:extLst>
                <a:ext uri="{FF2B5EF4-FFF2-40B4-BE49-F238E27FC236}">
                  <a16:creationId xmlns:a16="http://schemas.microsoft.com/office/drawing/2014/main" id="{E0081952-5C8F-4051-B411-F61B11180F27}"/>
                </a:ext>
              </a:extLst>
            </p:cNvPr>
            <p:cNvGrpSpPr>
              <a:grpSpLocks/>
            </p:cNvGrpSpPr>
            <p:nvPr/>
          </p:nvGrpSpPr>
          <p:grpSpPr bwMode="auto">
            <a:xfrm>
              <a:off x="1752600" y="3810000"/>
              <a:ext cx="5715000" cy="2424113"/>
              <a:chOff x="576" y="2352"/>
              <a:chExt cx="3600" cy="1527"/>
            </a:xfrm>
          </p:grpSpPr>
          <p:sp>
            <p:nvSpPr>
              <p:cNvPr id="15375" name="AutoShape 14">
                <a:extLst>
                  <a:ext uri="{FF2B5EF4-FFF2-40B4-BE49-F238E27FC236}">
                    <a16:creationId xmlns:a16="http://schemas.microsoft.com/office/drawing/2014/main" id="{323FC42A-F5AF-449A-8F47-B44A1219DEDA}"/>
                  </a:ext>
                </a:extLst>
              </p:cNvPr>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15376" name="Rectangle 15">
                <a:extLst>
                  <a:ext uri="{FF2B5EF4-FFF2-40B4-BE49-F238E27FC236}">
                    <a16:creationId xmlns:a16="http://schemas.microsoft.com/office/drawing/2014/main" id="{46A61FAB-1E63-4386-BF61-48F9AC517B66}"/>
                  </a:ext>
                </a:extLst>
              </p:cNvPr>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5377" name="Rectangle 16">
                <a:extLst>
                  <a:ext uri="{FF2B5EF4-FFF2-40B4-BE49-F238E27FC236}">
                    <a16:creationId xmlns:a16="http://schemas.microsoft.com/office/drawing/2014/main" id="{75E89BA4-1D3E-4524-8B73-42CC00A6ABE9}"/>
                  </a:ext>
                </a:extLst>
              </p:cNvPr>
              <p:cNvSpPr>
                <a:spLocks noChangeArrowheads="1"/>
              </p:cNvSpPr>
              <p:nvPr/>
            </p:nvSpPr>
            <p:spPr bwMode="blackWhite">
              <a:xfrm>
                <a:off x="1790" y="3140"/>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5378" name="Rectangle 17">
                <a:extLst>
                  <a:ext uri="{FF2B5EF4-FFF2-40B4-BE49-F238E27FC236}">
                    <a16:creationId xmlns:a16="http://schemas.microsoft.com/office/drawing/2014/main" id="{B5F0519A-0592-49D4-A274-F0B82F931B47}"/>
                  </a:ext>
                </a:extLst>
              </p:cNvPr>
              <p:cNvSpPr>
                <a:spLocks noChangeArrowheads="1"/>
              </p:cNvSpPr>
              <p:nvPr/>
            </p:nvSpPr>
            <p:spPr bwMode="blackWhite">
              <a:xfrm>
                <a:off x="672" y="2437"/>
                <a:ext cx="806"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5379" name="Text Box 18">
                <a:extLst>
                  <a:ext uri="{FF2B5EF4-FFF2-40B4-BE49-F238E27FC236}">
                    <a16:creationId xmlns:a16="http://schemas.microsoft.com/office/drawing/2014/main" id="{2F9B2459-3496-4E76-88B1-B2832F327C56}"/>
                  </a:ext>
                </a:extLst>
              </p:cNvPr>
              <p:cNvSpPr txBox="1">
                <a:spLocks noChangeArrowheads="1"/>
              </p:cNvSpPr>
              <p:nvPr/>
            </p:nvSpPr>
            <p:spPr bwMode="gray">
              <a:xfrm>
                <a:off x="672" y="266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Shared pool</a:t>
                </a:r>
              </a:p>
            </p:txBody>
          </p:sp>
          <p:sp>
            <p:nvSpPr>
              <p:cNvPr id="15380" name="Rectangle 19">
                <a:extLst>
                  <a:ext uri="{FF2B5EF4-FFF2-40B4-BE49-F238E27FC236}">
                    <a16:creationId xmlns:a16="http://schemas.microsoft.com/office/drawing/2014/main" id="{4EBDB5FF-3034-4CBB-B7AA-B9F350233F10}"/>
                  </a:ext>
                </a:extLst>
              </p:cNvPr>
              <p:cNvSpPr>
                <a:spLocks noChangeArrowheads="1"/>
              </p:cNvSpPr>
              <p:nvPr/>
            </p:nvSpPr>
            <p:spPr bwMode="blackWhite">
              <a:xfrm>
                <a:off x="1621" y="2428"/>
                <a:ext cx="1595" cy="658"/>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Database</a:t>
                </a:r>
                <a:br>
                  <a:rPr lang="en-US" altLang="pt-BR" sz="1400">
                    <a:solidFill>
                      <a:schemeClr val="bg2"/>
                    </a:solidFill>
                  </a:rPr>
                </a:br>
                <a:r>
                  <a:rPr lang="en-US" altLang="pt-BR" sz="1400">
                    <a:solidFill>
                      <a:schemeClr val="bg2"/>
                    </a:solidFill>
                  </a:rPr>
                  <a:t>buffer</a:t>
                </a:r>
                <a:br>
                  <a:rPr lang="en-US" altLang="pt-BR" sz="1400">
                    <a:solidFill>
                      <a:schemeClr val="bg2"/>
                    </a:solidFill>
                  </a:rPr>
                </a:br>
                <a:r>
                  <a:rPr lang="en-US" altLang="pt-BR" sz="1400">
                    <a:solidFill>
                      <a:schemeClr val="bg2"/>
                    </a:solidFill>
                  </a:rPr>
                  <a:t>cache</a:t>
                </a:r>
              </a:p>
            </p:txBody>
          </p:sp>
          <p:sp>
            <p:nvSpPr>
              <p:cNvPr id="15381" name="Rectangle 21">
                <a:extLst>
                  <a:ext uri="{FF2B5EF4-FFF2-40B4-BE49-F238E27FC236}">
                    <a16:creationId xmlns:a16="http://schemas.microsoft.com/office/drawing/2014/main" id="{8C639432-51DD-48A4-9BFB-64BC32D7F070}"/>
                  </a:ext>
                </a:extLst>
              </p:cNvPr>
              <p:cNvSpPr>
                <a:spLocks noChangeArrowheads="1"/>
              </p:cNvSpPr>
              <p:nvPr/>
            </p:nvSpPr>
            <p:spPr bwMode="blackWhite">
              <a:xfrm>
                <a:off x="2486" y="3132"/>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ym typeface="Wingdings" panose="05000000000000000000" pitchFamily="2" charset="2"/>
                </a:endParaRPr>
              </a:p>
            </p:txBody>
          </p:sp>
          <p:sp>
            <p:nvSpPr>
              <p:cNvPr id="15382" name="Text Box 22">
                <a:extLst>
                  <a:ext uri="{FF2B5EF4-FFF2-40B4-BE49-F238E27FC236}">
                    <a16:creationId xmlns:a16="http://schemas.microsoft.com/office/drawing/2014/main" id="{A20EEC94-B25E-461D-99D8-EE9D5F161BE0}"/>
                  </a:ext>
                </a:extLst>
              </p:cNvPr>
              <p:cNvSpPr txBox="1">
                <a:spLocks noChangeArrowheads="1"/>
              </p:cNvSpPr>
              <p:nvPr/>
            </p:nvSpPr>
            <p:spPr bwMode="gray">
              <a:xfrm>
                <a:off x="2462" y="3188"/>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Streams pool</a:t>
                </a:r>
              </a:p>
            </p:txBody>
          </p:sp>
          <p:sp>
            <p:nvSpPr>
              <p:cNvPr id="15383" name="Text Box 23">
                <a:extLst>
                  <a:ext uri="{FF2B5EF4-FFF2-40B4-BE49-F238E27FC236}">
                    <a16:creationId xmlns:a16="http://schemas.microsoft.com/office/drawing/2014/main" id="{1F9371C5-802E-45FA-A4A7-7A6DC935B2FE}"/>
                  </a:ext>
                </a:extLst>
              </p:cNvPr>
              <p:cNvSpPr txBox="1">
                <a:spLocks noChangeArrowheads="1"/>
              </p:cNvSpPr>
              <p:nvPr/>
            </p:nvSpPr>
            <p:spPr bwMode="gray">
              <a:xfrm>
                <a:off x="776" y="3276"/>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Large pool</a:t>
                </a:r>
              </a:p>
            </p:txBody>
          </p:sp>
          <p:sp>
            <p:nvSpPr>
              <p:cNvPr id="15384" name="Text Box 24">
                <a:extLst>
                  <a:ext uri="{FF2B5EF4-FFF2-40B4-BE49-F238E27FC236}">
                    <a16:creationId xmlns:a16="http://schemas.microsoft.com/office/drawing/2014/main" id="{4AA2E4EA-800D-4788-AE9E-5C742CC13BB8}"/>
                  </a:ext>
                </a:extLst>
              </p:cNvPr>
              <p:cNvSpPr txBox="1">
                <a:spLocks noChangeArrowheads="1"/>
              </p:cNvSpPr>
              <p:nvPr/>
            </p:nvSpPr>
            <p:spPr bwMode="gray">
              <a:xfrm>
                <a:off x="1771" y="3244"/>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Java pool</a:t>
                </a:r>
              </a:p>
            </p:txBody>
          </p:sp>
          <p:sp>
            <p:nvSpPr>
              <p:cNvPr id="15385" name="Text Box 25">
                <a:extLst>
                  <a:ext uri="{FF2B5EF4-FFF2-40B4-BE49-F238E27FC236}">
                    <a16:creationId xmlns:a16="http://schemas.microsoft.com/office/drawing/2014/main" id="{35308A7D-AC9D-4A7D-B4FC-6B4CB7BD2B93}"/>
                  </a:ext>
                </a:extLst>
              </p:cNvPr>
              <p:cNvSpPr txBox="1">
                <a:spLocks noChangeArrowheads="1"/>
              </p:cNvSpPr>
              <p:nvPr/>
            </p:nvSpPr>
            <p:spPr bwMode="auto">
              <a:xfrm>
                <a:off x="1440" y="3648"/>
                <a:ext cx="19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System Global Area (SGA)</a:t>
                </a:r>
              </a:p>
            </p:txBody>
          </p:sp>
        </p:grpSp>
        <p:grpSp>
          <p:nvGrpSpPr>
            <p:cNvPr id="15366" name="Group 30">
              <a:extLst>
                <a:ext uri="{FF2B5EF4-FFF2-40B4-BE49-F238E27FC236}">
                  <a16:creationId xmlns:a16="http://schemas.microsoft.com/office/drawing/2014/main" id="{C8D3C050-5AE4-4477-9928-7C1949947FDC}"/>
                </a:ext>
              </a:extLst>
            </p:cNvPr>
            <p:cNvGrpSpPr>
              <a:grpSpLocks/>
            </p:cNvGrpSpPr>
            <p:nvPr/>
          </p:nvGrpSpPr>
          <p:grpSpPr bwMode="auto">
            <a:xfrm>
              <a:off x="1714500" y="4724400"/>
              <a:ext cx="1333500" cy="1409700"/>
              <a:chOff x="240" y="2784"/>
              <a:chExt cx="840" cy="888"/>
            </a:xfrm>
          </p:grpSpPr>
          <p:sp>
            <p:nvSpPr>
              <p:cNvPr id="15372" name="Text Box 5">
                <a:extLst>
                  <a:ext uri="{FF2B5EF4-FFF2-40B4-BE49-F238E27FC236}">
                    <a16:creationId xmlns:a16="http://schemas.microsoft.com/office/drawing/2014/main" id="{D2E1B07C-E30F-4ACC-8DCC-CAF84A264C8B}"/>
                  </a:ext>
                </a:extLst>
              </p:cNvPr>
              <p:cNvSpPr txBox="1">
                <a:spLocks noChangeArrowheads="1"/>
              </p:cNvSpPr>
              <p:nvPr/>
            </p:nvSpPr>
            <p:spPr bwMode="gray">
              <a:xfrm>
                <a:off x="240" y="3480"/>
                <a:ext cx="8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Java pool</a:t>
                </a:r>
              </a:p>
            </p:txBody>
          </p:sp>
          <p:sp>
            <p:nvSpPr>
              <p:cNvPr id="15373" name="Rectangle 7">
                <a:extLst>
                  <a:ext uri="{FF2B5EF4-FFF2-40B4-BE49-F238E27FC236}">
                    <a16:creationId xmlns:a16="http://schemas.microsoft.com/office/drawing/2014/main" id="{A7A51630-3451-45AD-88A4-F3677DAAFBAE}"/>
                  </a:ext>
                </a:extLst>
              </p:cNvPr>
              <p:cNvSpPr>
                <a:spLocks noChangeArrowheads="1"/>
              </p:cNvSpPr>
              <p:nvPr/>
            </p:nvSpPr>
            <p:spPr bwMode="blackWhite">
              <a:xfrm>
                <a:off x="304" y="2784"/>
                <a:ext cx="720" cy="72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pic>
            <p:nvPicPr>
              <p:cNvPr id="15374" name="Picture 8" descr="java">
                <a:extLst>
                  <a:ext uri="{FF2B5EF4-FFF2-40B4-BE49-F238E27FC236}">
                    <a16:creationId xmlns:a16="http://schemas.microsoft.com/office/drawing/2014/main" id="{FCD4C2C9-1402-4B24-96F5-8CCB8324A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 y="2784"/>
                <a:ext cx="561"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7" name="Freeform 33">
              <a:extLst>
                <a:ext uri="{FF2B5EF4-FFF2-40B4-BE49-F238E27FC236}">
                  <a16:creationId xmlns:a16="http://schemas.microsoft.com/office/drawing/2014/main" id="{C066BA7F-5E52-4A44-A0B2-43823DFEC855}"/>
                </a:ext>
              </a:extLst>
            </p:cNvPr>
            <p:cNvSpPr>
              <a:spLocks/>
            </p:cNvSpPr>
            <p:nvPr/>
          </p:nvSpPr>
          <p:spPr bwMode="blackWhite">
            <a:xfrm>
              <a:off x="2955925" y="4721225"/>
              <a:ext cx="720725" cy="1146175"/>
            </a:xfrm>
            <a:custGeom>
              <a:avLst/>
              <a:gdLst>
                <a:gd name="T0" fmla="*/ 2147483647 w 454"/>
                <a:gd name="T1" fmla="*/ 2147483647 h 722"/>
                <a:gd name="T2" fmla="*/ 0 w 454"/>
                <a:gd name="T3" fmla="*/ 0 h 722"/>
                <a:gd name="T4" fmla="*/ 0 w 454"/>
                <a:gd name="T5" fmla="*/ 2147483647 h 722"/>
                <a:gd name="T6" fmla="*/ 2147483647 w 454"/>
                <a:gd name="T7" fmla="*/ 2147483647 h 722"/>
                <a:gd name="T8" fmla="*/ 2147483647 w 454"/>
                <a:gd name="T9" fmla="*/ 2147483647 h 722"/>
                <a:gd name="T10" fmla="*/ 0 60000 65536"/>
                <a:gd name="T11" fmla="*/ 0 60000 65536"/>
                <a:gd name="T12" fmla="*/ 0 60000 65536"/>
                <a:gd name="T13" fmla="*/ 0 60000 65536"/>
                <a:gd name="T14" fmla="*/ 0 60000 65536"/>
                <a:gd name="T15" fmla="*/ 0 w 454"/>
                <a:gd name="T16" fmla="*/ 0 h 722"/>
                <a:gd name="T17" fmla="*/ 454 w 454"/>
                <a:gd name="T18" fmla="*/ 722 h 722"/>
              </a:gdLst>
              <a:ahLst/>
              <a:cxnLst>
                <a:cxn ang="T10">
                  <a:pos x="T0" y="T1"/>
                </a:cxn>
                <a:cxn ang="T11">
                  <a:pos x="T2" y="T3"/>
                </a:cxn>
                <a:cxn ang="T12">
                  <a:pos x="T4" y="T5"/>
                </a:cxn>
                <a:cxn ang="T13">
                  <a:pos x="T6" y="T7"/>
                </a:cxn>
                <a:cxn ang="T14">
                  <a:pos x="T8" y="T9"/>
                </a:cxn>
              </a:cxnLst>
              <a:rect l="T15" t="T16" r="T17" b="T18"/>
              <a:pathLst>
                <a:path w="454" h="722">
                  <a:moveTo>
                    <a:pt x="454" y="214"/>
                  </a:moveTo>
                  <a:lnTo>
                    <a:pt x="0" y="0"/>
                  </a:lnTo>
                  <a:lnTo>
                    <a:pt x="0" y="722"/>
                  </a:lnTo>
                  <a:lnTo>
                    <a:pt x="452" y="644"/>
                  </a:lnTo>
                  <a:lnTo>
                    <a:pt x="454" y="214"/>
                  </a:lnTo>
                  <a:close/>
                </a:path>
              </a:pathLst>
            </a:custGeom>
            <a:solidFill>
              <a:srgbClr val="CCFFFF"/>
            </a:solidFill>
            <a:ln w="28575" cap="flat" cmpd="sng">
              <a:solidFill>
                <a:schemeClr val="tx1"/>
              </a:solidFill>
              <a:prstDash val="solid"/>
              <a:round/>
              <a:headEnd/>
              <a:tailEnd/>
            </a:ln>
          </p:spPr>
          <p:txBody>
            <a:bodyPr wrap="none" lIns="92075" tIns="46038" rIns="92075" bIns="46038" anchor="ctr"/>
            <a:lstStyle/>
            <a:p>
              <a:endParaRPr lang="pt-BR"/>
            </a:p>
          </p:txBody>
        </p:sp>
        <p:grpSp>
          <p:nvGrpSpPr>
            <p:cNvPr id="5" name="Group 129">
              <a:extLst>
                <a:ext uri="{FF2B5EF4-FFF2-40B4-BE49-F238E27FC236}">
                  <a16:creationId xmlns:a16="http://schemas.microsoft.com/office/drawing/2014/main" id="{28A8B824-CFE0-4650-AA36-F0A30786BBCD}"/>
                </a:ext>
              </a:extLst>
            </p:cNvPr>
            <p:cNvGrpSpPr>
              <a:grpSpLocks/>
            </p:cNvGrpSpPr>
            <p:nvPr/>
          </p:nvGrpSpPr>
          <p:grpSpPr bwMode="auto">
            <a:xfrm>
              <a:off x="6096000" y="3886199"/>
              <a:ext cx="1295395" cy="1016000"/>
              <a:chOff x="3168" y="2680"/>
              <a:chExt cx="1283" cy="984"/>
            </a:xfrm>
            <a:solidFill>
              <a:srgbClr val="FFFF99"/>
            </a:solidFill>
          </p:grpSpPr>
          <p:sp>
            <p:nvSpPr>
              <p:cNvPr id="36" name="Oval 82">
                <a:extLst>
                  <a:ext uri="{FF2B5EF4-FFF2-40B4-BE49-F238E27FC236}">
                    <a16:creationId xmlns:a16="http://schemas.microsoft.com/office/drawing/2014/main" id="{79ADE769-5FFD-4FE7-9450-1067C845AA87}"/>
                  </a:ext>
                </a:extLst>
              </p:cNvPr>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buFont typeface="Arial" charset="0"/>
                  <a:buNone/>
                  <a:defRPr/>
                </a:pPr>
                <a:endParaRPr lang="en-US" dirty="0">
                  <a:latin typeface="Arial" charset="0"/>
                </a:endParaRPr>
              </a:p>
            </p:txBody>
          </p:sp>
          <p:sp>
            <p:nvSpPr>
              <p:cNvPr id="37" name="Oval 83">
                <a:extLst>
                  <a:ext uri="{FF2B5EF4-FFF2-40B4-BE49-F238E27FC236}">
                    <a16:creationId xmlns:a16="http://schemas.microsoft.com/office/drawing/2014/main" id="{C0E2FD2A-4D5D-40C3-8939-FA7CCDAF8622}"/>
                  </a:ext>
                </a:extLst>
              </p:cNvPr>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defTabSz="228600">
                  <a:buFont typeface="Arial" charset="0"/>
                  <a:buNone/>
                  <a:defRPr/>
                </a:pPr>
                <a:endParaRPr lang="en-US" b="1" dirty="0">
                  <a:latin typeface="Arial" charset="0"/>
                </a:endParaRPr>
              </a:p>
            </p:txBody>
          </p:sp>
          <p:sp>
            <p:nvSpPr>
              <p:cNvPr id="38" name="Line 84">
                <a:extLst>
                  <a:ext uri="{FF2B5EF4-FFF2-40B4-BE49-F238E27FC236}">
                    <a16:creationId xmlns:a16="http://schemas.microsoft.com/office/drawing/2014/main" id="{1F449AC3-84DB-48EC-AA3F-D463DB967866}"/>
                  </a:ext>
                </a:extLst>
              </p:cNvPr>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9" name="Line 85">
                <a:extLst>
                  <a:ext uri="{FF2B5EF4-FFF2-40B4-BE49-F238E27FC236}">
                    <a16:creationId xmlns:a16="http://schemas.microsoft.com/office/drawing/2014/main" id="{A27AACC1-8BF4-4ED7-BDDF-9D6734786CFF}"/>
                  </a:ext>
                </a:extLst>
              </p:cNvPr>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0" name="Line 86">
                <a:extLst>
                  <a:ext uri="{FF2B5EF4-FFF2-40B4-BE49-F238E27FC236}">
                    <a16:creationId xmlns:a16="http://schemas.microsoft.com/office/drawing/2014/main" id="{2FDD0C6A-0D69-4CF8-A370-0F8A5E6CF24D}"/>
                  </a:ext>
                </a:extLst>
              </p:cNvPr>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1" name="Line 87">
                <a:extLst>
                  <a:ext uri="{FF2B5EF4-FFF2-40B4-BE49-F238E27FC236}">
                    <a16:creationId xmlns:a16="http://schemas.microsoft.com/office/drawing/2014/main" id="{5B4018D4-4929-4B2F-B3DD-570A883D923A}"/>
                  </a:ext>
                </a:extLst>
              </p:cNvPr>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2" name="Line 88">
                <a:extLst>
                  <a:ext uri="{FF2B5EF4-FFF2-40B4-BE49-F238E27FC236}">
                    <a16:creationId xmlns:a16="http://schemas.microsoft.com/office/drawing/2014/main" id="{997FB866-967B-40D2-84F8-6BF41F1C515D}"/>
                  </a:ext>
                </a:extLst>
              </p:cNvPr>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3" name="Line 89">
                <a:extLst>
                  <a:ext uri="{FF2B5EF4-FFF2-40B4-BE49-F238E27FC236}">
                    <a16:creationId xmlns:a16="http://schemas.microsoft.com/office/drawing/2014/main" id="{DC829547-B68A-4AAB-B25F-936E63A7BACD}"/>
                  </a:ext>
                </a:extLst>
              </p:cNvPr>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4" name="Line 90">
                <a:extLst>
                  <a:ext uri="{FF2B5EF4-FFF2-40B4-BE49-F238E27FC236}">
                    <a16:creationId xmlns:a16="http://schemas.microsoft.com/office/drawing/2014/main" id="{34D31B97-7EAC-4DB0-B2B1-134C07D6B626}"/>
                  </a:ext>
                </a:extLst>
              </p:cNvPr>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5" name="Line 91">
                <a:extLst>
                  <a:ext uri="{FF2B5EF4-FFF2-40B4-BE49-F238E27FC236}">
                    <a16:creationId xmlns:a16="http://schemas.microsoft.com/office/drawing/2014/main" id="{6732B309-B58B-4679-B763-1BA199FC8E7E}"/>
                  </a:ext>
                </a:extLst>
              </p:cNvPr>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6" name="Line 92">
                <a:extLst>
                  <a:ext uri="{FF2B5EF4-FFF2-40B4-BE49-F238E27FC236}">
                    <a16:creationId xmlns:a16="http://schemas.microsoft.com/office/drawing/2014/main" id="{BB9EB1C1-42A6-41AB-8E85-21B870051CEA}"/>
                  </a:ext>
                </a:extLst>
              </p:cNvPr>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7" name="Line 93">
                <a:extLst>
                  <a:ext uri="{FF2B5EF4-FFF2-40B4-BE49-F238E27FC236}">
                    <a16:creationId xmlns:a16="http://schemas.microsoft.com/office/drawing/2014/main" id="{26B194C8-2B77-4B82-9AD2-6731D4B071BC}"/>
                  </a:ext>
                </a:extLst>
              </p:cNvPr>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8" name="Line 94">
                <a:extLst>
                  <a:ext uri="{FF2B5EF4-FFF2-40B4-BE49-F238E27FC236}">
                    <a16:creationId xmlns:a16="http://schemas.microsoft.com/office/drawing/2014/main" id="{E92C0F07-9F8A-4ABB-8452-DAE8CF8BCF23}"/>
                  </a:ext>
                </a:extLst>
              </p:cNvPr>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9" name="Line 95">
                <a:extLst>
                  <a:ext uri="{FF2B5EF4-FFF2-40B4-BE49-F238E27FC236}">
                    <a16:creationId xmlns:a16="http://schemas.microsoft.com/office/drawing/2014/main" id="{110C7361-75B8-487D-883D-509FD055B85D}"/>
                  </a:ext>
                </a:extLst>
              </p:cNvPr>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0" name="Line 96">
                <a:extLst>
                  <a:ext uri="{FF2B5EF4-FFF2-40B4-BE49-F238E27FC236}">
                    <a16:creationId xmlns:a16="http://schemas.microsoft.com/office/drawing/2014/main" id="{FE1C74EB-85EF-4175-9C95-66342AC00D44}"/>
                  </a:ext>
                </a:extLst>
              </p:cNvPr>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1" name="Line 97">
                <a:extLst>
                  <a:ext uri="{FF2B5EF4-FFF2-40B4-BE49-F238E27FC236}">
                    <a16:creationId xmlns:a16="http://schemas.microsoft.com/office/drawing/2014/main" id="{84817E90-B87F-4617-9684-FCB78F456BE6}"/>
                  </a:ext>
                </a:extLst>
              </p:cNvPr>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2" name="Line 98">
                <a:extLst>
                  <a:ext uri="{FF2B5EF4-FFF2-40B4-BE49-F238E27FC236}">
                    <a16:creationId xmlns:a16="http://schemas.microsoft.com/office/drawing/2014/main" id="{2937D849-C500-48FF-A06E-D218F6C8A0C1}"/>
                  </a:ext>
                </a:extLst>
              </p:cNvPr>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3" name="Line 99">
                <a:extLst>
                  <a:ext uri="{FF2B5EF4-FFF2-40B4-BE49-F238E27FC236}">
                    <a16:creationId xmlns:a16="http://schemas.microsoft.com/office/drawing/2014/main" id="{D73863E3-DB48-44E5-869A-432FDBA1A6A8}"/>
                  </a:ext>
                </a:extLst>
              </p:cNvPr>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4" name="Freeform 101">
                <a:extLst>
                  <a:ext uri="{FF2B5EF4-FFF2-40B4-BE49-F238E27FC236}">
                    <a16:creationId xmlns:a16="http://schemas.microsoft.com/office/drawing/2014/main" id="{2BC90D27-36A9-4FE6-84C4-CC4012CB9E6A}"/>
                  </a:ext>
                </a:extLst>
              </p:cNvPr>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med" len="med"/>
              </a:ln>
              <a:effectLst/>
            </p:spPr>
            <p:txBody>
              <a:bodyPr/>
              <a:lstStyle/>
              <a:p>
                <a:pPr>
                  <a:buFont typeface="Arial" charset="0"/>
                  <a:buNone/>
                  <a:defRPr/>
                </a:pPr>
                <a:endParaRPr lang="en-US" dirty="0">
                  <a:latin typeface="Arial" charset="0"/>
                </a:endParaRPr>
              </a:p>
            </p:txBody>
          </p:sp>
          <p:sp>
            <p:nvSpPr>
              <p:cNvPr id="55" name="Freeform 102">
                <a:extLst>
                  <a:ext uri="{FF2B5EF4-FFF2-40B4-BE49-F238E27FC236}">
                    <a16:creationId xmlns:a16="http://schemas.microsoft.com/office/drawing/2014/main" id="{D10E461F-0BC3-436A-928F-30D380030B79}"/>
                  </a:ext>
                </a:extLst>
              </p:cNvPr>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med" len="med"/>
              </a:ln>
              <a:effectLst/>
            </p:spPr>
            <p:txBody>
              <a:bodyPr/>
              <a:lstStyle/>
              <a:p>
                <a:pPr>
                  <a:buFont typeface="Arial" charset="0"/>
                  <a:buNone/>
                  <a:defRPr/>
                </a:pPr>
                <a:endParaRPr lang="en-US" dirty="0">
                  <a:latin typeface="Arial" charset="0"/>
                </a:endParaRPr>
              </a:p>
            </p:txBody>
          </p:sp>
        </p:grpSp>
        <p:sp>
          <p:nvSpPr>
            <p:cNvPr id="15369" name="Rectangle 110">
              <a:extLst>
                <a:ext uri="{FF2B5EF4-FFF2-40B4-BE49-F238E27FC236}">
                  <a16:creationId xmlns:a16="http://schemas.microsoft.com/office/drawing/2014/main" id="{331951B8-CC42-4B92-8A6D-005BB74800F5}"/>
                </a:ext>
              </a:extLst>
            </p:cNvPr>
            <p:cNvSpPr>
              <a:spLocks noChangeArrowheads="1"/>
            </p:cNvSpPr>
            <p:nvPr/>
          </p:nvSpPr>
          <p:spPr bwMode="blackWhite">
            <a:xfrm>
              <a:off x="6215063" y="50292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5370" name="Text Box 118">
              <a:extLst>
                <a:ext uri="{FF2B5EF4-FFF2-40B4-BE49-F238E27FC236}">
                  <a16:creationId xmlns:a16="http://schemas.microsoft.com/office/drawing/2014/main" id="{7CA6FF68-B925-4AE1-8B9D-A808E28EC435}"/>
                </a:ext>
              </a:extLst>
            </p:cNvPr>
            <p:cNvSpPr txBox="1">
              <a:spLocks noChangeArrowheads="1"/>
            </p:cNvSpPr>
            <p:nvPr/>
          </p:nvSpPr>
          <p:spPr bwMode="gray">
            <a:xfrm>
              <a:off x="6172200" y="525780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Fixed SGA</a:t>
              </a:r>
            </a:p>
          </p:txBody>
        </p:sp>
        <p:sp>
          <p:nvSpPr>
            <p:cNvPr id="15371" name="Text Box 46">
              <a:extLst>
                <a:ext uri="{FF2B5EF4-FFF2-40B4-BE49-F238E27FC236}">
                  <a16:creationId xmlns:a16="http://schemas.microsoft.com/office/drawing/2014/main" id="{3D6491D1-D09B-421B-8E2D-A29E8FC6BAAE}"/>
                </a:ext>
              </a:extLst>
            </p:cNvPr>
            <p:cNvSpPr txBox="1">
              <a:spLocks noChangeArrowheads="1"/>
            </p:cNvSpPr>
            <p:nvPr/>
          </p:nvSpPr>
          <p:spPr bwMode="gray">
            <a:xfrm>
              <a:off x="6184900" y="4205288"/>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100" b="1"/>
                <a:t>Redo log buffer</a:t>
              </a:r>
            </a:p>
          </p:txBody>
        </p:sp>
      </p:gr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6">
            <a:extLst>
              <a:ext uri="{FF2B5EF4-FFF2-40B4-BE49-F238E27FC236}">
                <a16:creationId xmlns:a16="http://schemas.microsoft.com/office/drawing/2014/main" id="{382F9C9A-B572-4F08-A401-419B27FB6281}"/>
              </a:ext>
            </a:extLst>
          </p:cNvPr>
          <p:cNvSpPr>
            <a:spLocks noGrp="1" noChangeArrowheads="1"/>
          </p:cNvSpPr>
          <p:nvPr>
            <p:ph type="title"/>
          </p:nvPr>
        </p:nvSpPr>
        <p:spPr/>
        <p:txBody>
          <a:bodyPr/>
          <a:lstStyle/>
          <a:p>
            <a:pPr eaLnBrk="1" hangingPunct="1"/>
            <a:r>
              <a:rPr lang="en-US" altLang="pt-BR"/>
              <a:t>Streams Pool</a:t>
            </a:r>
          </a:p>
        </p:txBody>
      </p:sp>
      <p:sp>
        <p:nvSpPr>
          <p:cNvPr id="16387" name="Rectangle 37">
            <a:extLst>
              <a:ext uri="{FF2B5EF4-FFF2-40B4-BE49-F238E27FC236}">
                <a16:creationId xmlns:a16="http://schemas.microsoft.com/office/drawing/2014/main" id="{38CCEB21-3B2C-4A72-A887-6AE6077D043D}"/>
              </a:ext>
            </a:extLst>
          </p:cNvPr>
          <p:cNvSpPr>
            <a:spLocks noGrp="1" noChangeArrowheads="1"/>
          </p:cNvSpPr>
          <p:nvPr>
            <p:ph type="body" idx="1"/>
          </p:nvPr>
        </p:nvSpPr>
        <p:spPr>
          <a:xfrm>
            <a:off x="609600" y="1447800"/>
            <a:ext cx="7918450" cy="1516063"/>
          </a:xfrm>
        </p:spPr>
        <p:txBody>
          <a:bodyPr/>
          <a:lstStyle/>
          <a:p>
            <a:pPr eaLnBrk="1" hangingPunct="1"/>
            <a:r>
              <a:rPr lang="en-US" altLang="pt-BR"/>
              <a:t>Streams pool memory is used exclusively by Oracle Streams to:</a:t>
            </a:r>
          </a:p>
          <a:p>
            <a:pPr lvl="1" eaLnBrk="1" hangingPunct="1"/>
            <a:r>
              <a:rPr lang="en-US" altLang="pt-BR"/>
              <a:t> Store buffered queue messages</a:t>
            </a:r>
          </a:p>
          <a:p>
            <a:pPr lvl="1" eaLnBrk="1" hangingPunct="1"/>
            <a:r>
              <a:rPr lang="en-US" altLang="pt-BR"/>
              <a:t> Provide memory for Oracle Streams processes</a:t>
            </a:r>
          </a:p>
        </p:txBody>
      </p:sp>
      <p:grpSp>
        <p:nvGrpSpPr>
          <p:cNvPr id="16388" name="Group 55">
            <a:extLst>
              <a:ext uri="{FF2B5EF4-FFF2-40B4-BE49-F238E27FC236}">
                <a16:creationId xmlns:a16="http://schemas.microsoft.com/office/drawing/2014/main" id="{F470C256-6B24-4B1D-907E-5DE7C84A1C2E}"/>
              </a:ext>
            </a:extLst>
          </p:cNvPr>
          <p:cNvGrpSpPr>
            <a:grpSpLocks/>
          </p:cNvGrpSpPr>
          <p:nvPr/>
        </p:nvGrpSpPr>
        <p:grpSpPr bwMode="auto">
          <a:xfrm>
            <a:off x="1447800" y="3581400"/>
            <a:ext cx="6248400" cy="2424113"/>
            <a:chOff x="1752600" y="3810000"/>
            <a:chExt cx="6248400" cy="2424113"/>
          </a:xfrm>
        </p:grpSpPr>
        <p:grpSp>
          <p:nvGrpSpPr>
            <p:cNvPr id="16389" name="Group 13">
              <a:extLst>
                <a:ext uri="{FF2B5EF4-FFF2-40B4-BE49-F238E27FC236}">
                  <a16:creationId xmlns:a16="http://schemas.microsoft.com/office/drawing/2014/main" id="{F2EB8D97-431F-4A66-A1A1-F1027BFC3936}"/>
                </a:ext>
              </a:extLst>
            </p:cNvPr>
            <p:cNvGrpSpPr>
              <a:grpSpLocks/>
            </p:cNvGrpSpPr>
            <p:nvPr/>
          </p:nvGrpSpPr>
          <p:grpSpPr bwMode="auto">
            <a:xfrm>
              <a:off x="1752600" y="3810000"/>
              <a:ext cx="5715000" cy="2424113"/>
              <a:chOff x="576" y="2352"/>
              <a:chExt cx="3600" cy="1527"/>
            </a:xfrm>
          </p:grpSpPr>
          <p:sp>
            <p:nvSpPr>
              <p:cNvPr id="16402" name="AutoShape 14">
                <a:extLst>
                  <a:ext uri="{FF2B5EF4-FFF2-40B4-BE49-F238E27FC236}">
                    <a16:creationId xmlns:a16="http://schemas.microsoft.com/office/drawing/2014/main" id="{47B307F2-1970-47BE-B413-0B40F09F3E53}"/>
                  </a:ext>
                </a:extLst>
              </p:cNvPr>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16403" name="Rectangle 15">
                <a:extLst>
                  <a:ext uri="{FF2B5EF4-FFF2-40B4-BE49-F238E27FC236}">
                    <a16:creationId xmlns:a16="http://schemas.microsoft.com/office/drawing/2014/main" id="{31361FDB-AF1C-4EE1-9292-383C6F4C1C45}"/>
                  </a:ext>
                </a:extLst>
              </p:cNvPr>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6404" name="Rectangle 16">
                <a:extLst>
                  <a:ext uri="{FF2B5EF4-FFF2-40B4-BE49-F238E27FC236}">
                    <a16:creationId xmlns:a16="http://schemas.microsoft.com/office/drawing/2014/main" id="{720D0668-6D0F-4690-A7CB-456A7DF32120}"/>
                  </a:ext>
                </a:extLst>
              </p:cNvPr>
              <p:cNvSpPr>
                <a:spLocks noChangeArrowheads="1"/>
              </p:cNvSpPr>
              <p:nvPr/>
            </p:nvSpPr>
            <p:spPr bwMode="blackWhite">
              <a:xfrm>
                <a:off x="1790" y="3140"/>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6405" name="Rectangle 17">
                <a:extLst>
                  <a:ext uri="{FF2B5EF4-FFF2-40B4-BE49-F238E27FC236}">
                    <a16:creationId xmlns:a16="http://schemas.microsoft.com/office/drawing/2014/main" id="{D8BA3372-54A0-4B14-A13F-98AEB634CC8B}"/>
                  </a:ext>
                </a:extLst>
              </p:cNvPr>
              <p:cNvSpPr>
                <a:spLocks noChangeArrowheads="1"/>
              </p:cNvSpPr>
              <p:nvPr/>
            </p:nvSpPr>
            <p:spPr bwMode="blackWhite">
              <a:xfrm>
                <a:off x="672" y="2437"/>
                <a:ext cx="1008"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6406" name="Text Box 18">
                <a:extLst>
                  <a:ext uri="{FF2B5EF4-FFF2-40B4-BE49-F238E27FC236}">
                    <a16:creationId xmlns:a16="http://schemas.microsoft.com/office/drawing/2014/main" id="{FE53488D-F9C7-4678-9D29-2BCF32E19BB9}"/>
                  </a:ext>
                </a:extLst>
              </p:cNvPr>
              <p:cNvSpPr txBox="1">
                <a:spLocks noChangeArrowheads="1"/>
              </p:cNvSpPr>
              <p:nvPr/>
            </p:nvSpPr>
            <p:spPr bwMode="gray">
              <a:xfrm>
                <a:off x="768" y="266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Shared pool</a:t>
                </a:r>
              </a:p>
            </p:txBody>
          </p:sp>
          <p:sp>
            <p:nvSpPr>
              <p:cNvPr id="16407" name="Rectangle 19">
                <a:extLst>
                  <a:ext uri="{FF2B5EF4-FFF2-40B4-BE49-F238E27FC236}">
                    <a16:creationId xmlns:a16="http://schemas.microsoft.com/office/drawing/2014/main" id="{628EE222-9065-4C07-B670-0797630256FC}"/>
                  </a:ext>
                </a:extLst>
              </p:cNvPr>
              <p:cNvSpPr>
                <a:spLocks noChangeArrowheads="1"/>
              </p:cNvSpPr>
              <p:nvPr/>
            </p:nvSpPr>
            <p:spPr bwMode="blackWhite">
              <a:xfrm>
                <a:off x="1813" y="2428"/>
                <a:ext cx="1403" cy="658"/>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Database</a:t>
                </a:r>
                <a:br>
                  <a:rPr lang="en-US" altLang="pt-BR" sz="1400">
                    <a:solidFill>
                      <a:schemeClr val="bg2"/>
                    </a:solidFill>
                  </a:rPr>
                </a:br>
                <a:r>
                  <a:rPr lang="en-US" altLang="pt-BR" sz="1400">
                    <a:solidFill>
                      <a:schemeClr val="bg2"/>
                    </a:solidFill>
                  </a:rPr>
                  <a:t>buffer</a:t>
                </a:r>
                <a:br>
                  <a:rPr lang="en-US" altLang="pt-BR" sz="1400">
                    <a:solidFill>
                      <a:schemeClr val="bg2"/>
                    </a:solidFill>
                  </a:rPr>
                </a:br>
                <a:r>
                  <a:rPr lang="en-US" altLang="pt-BR" sz="1400">
                    <a:solidFill>
                      <a:schemeClr val="bg2"/>
                    </a:solidFill>
                  </a:rPr>
                  <a:t>cache</a:t>
                </a:r>
              </a:p>
            </p:txBody>
          </p:sp>
          <p:sp>
            <p:nvSpPr>
              <p:cNvPr id="16408" name="Rectangle 21">
                <a:extLst>
                  <a:ext uri="{FF2B5EF4-FFF2-40B4-BE49-F238E27FC236}">
                    <a16:creationId xmlns:a16="http://schemas.microsoft.com/office/drawing/2014/main" id="{BA014611-7560-4B88-9D62-AA7361CFF97D}"/>
                  </a:ext>
                </a:extLst>
              </p:cNvPr>
              <p:cNvSpPr>
                <a:spLocks noChangeArrowheads="1"/>
              </p:cNvSpPr>
              <p:nvPr/>
            </p:nvSpPr>
            <p:spPr bwMode="blackWhite">
              <a:xfrm>
                <a:off x="2486" y="3132"/>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ym typeface="Wingdings" panose="05000000000000000000" pitchFamily="2" charset="2"/>
                </a:endParaRPr>
              </a:p>
            </p:txBody>
          </p:sp>
          <p:sp>
            <p:nvSpPr>
              <p:cNvPr id="16409" name="Text Box 22">
                <a:extLst>
                  <a:ext uri="{FF2B5EF4-FFF2-40B4-BE49-F238E27FC236}">
                    <a16:creationId xmlns:a16="http://schemas.microsoft.com/office/drawing/2014/main" id="{7BFB334F-8BD5-4CCD-B5D9-835305470233}"/>
                  </a:ext>
                </a:extLst>
              </p:cNvPr>
              <p:cNvSpPr txBox="1">
                <a:spLocks noChangeArrowheads="1"/>
              </p:cNvSpPr>
              <p:nvPr/>
            </p:nvSpPr>
            <p:spPr bwMode="gray">
              <a:xfrm>
                <a:off x="2462" y="3188"/>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Streams pool</a:t>
                </a:r>
              </a:p>
            </p:txBody>
          </p:sp>
          <p:sp>
            <p:nvSpPr>
              <p:cNvPr id="16410" name="Text Box 23">
                <a:extLst>
                  <a:ext uri="{FF2B5EF4-FFF2-40B4-BE49-F238E27FC236}">
                    <a16:creationId xmlns:a16="http://schemas.microsoft.com/office/drawing/2014/main" id="{441003DC-90D1-4827-99F1-3350210EB616}"/>
                  </a:ext>
                </a:extLst>
              </p:cNvPr>
              <p:cNvSpPr txBox="1">
                <a:spLocks noChangeArrowheads="1"/>
              </p:cNvSpPr>
              <p:nvPr/>
            </p:nvSpPr>
            <p:spPr bwMode="gray">
              <a:xfrm>
                <a:off x="776" y="3276"/>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Large pool</a:t>
                </a:r>
              </a:p>
            </p:txBody>
          </p:sp>
          <p:sp>
            <p:nvSpPr>
              <p:cNvPr id="16411" name="Text Box 24">
                <a:extLst>
                  <a:ext uri="{FF2B5EF4-FFF2-40B4-BE49-F238E27FC236}">
                    <a16:creationId xmlns:a16="http://schemas.microsoft.com/office/drawing/2014/main" id="{FE3A5A7A-2C56-4D20-9556-28C4B249B404}"/>
                  </a:ext>
                </a:extLst>
              </p:cNvPr>
              <p:cNvSpPr txBox="1">
                <a:spLocks noChangeArrowheads="1"/>
              </p:cNvSpPr>
              <p:nvPr/>
            </p:nvSpPr>
            <p:spPr bwMode="gray">
              <a:xfrm>
                <a:off x="1771" y="3244"/>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Java pool</a:t>
                </a:r>
              </a:p>
            </p:txBody>
          </p:sp>
          <p:sp>
            <p:nvSpPr>
              <p:cNvPr id="16412" name="Text Box 25">
                <a:extLst>
                  <a:ext uri="{FF2B5EF4-FFF2-40B4-BE49-F238E27FC236}">
                    <a16:creationId xmlns:a16="http://schemas.microsoft.com/office/drawing/2014/main" id="{955C926F-DDD2-4B7B-B8B9-FE7197AAFF9A}"/>
                  </a:ext>
                </a:extLst>
              </p:cNvPr>
              <p:cNvSpPr txBox="1">
                <a:spLocks noChangeArrowheads="1"/>
              </p:cNvSpPr>
              <p:nvPr/>
            </p:nvSpPr>
            <p:spPr bwMode="auto">
              <a:xfrm>
                <a:off x="1440" y="3648"/>
                <a:ext cx="19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System Global Area (SGA)</a:t>
                </a:r>
              </a:p>
            </p:txBody>
          </p:sp>
          <p:sp>
            <p:nvSpPr>
              <p:cNvPr id="16413" name="Text Box 28">
                <a:extLst>
                  <a:ext uri="{FF2B5EF4-FFF2-40B4-BE49-F238E27FC236}">
                    <a16:creationId xmlns:a16="http://schemas.microsoft.com/office/drawing/2014/main" id="{4D62A2AA-FD0D-47AC-854B-B98192B352D0}"/>
                  </a:ext>
                </a:extLst>
              </p:cNvPr>
              <p:cNvSpPr txBox="1">
                <a:spLocks noChangeArrowheads="1"/>
              </p:cNvSpPr>
              <p:nvPr/>
            </p:nvSpPr>
            <p:spPr bwMode="gray">
              <a:xfrm>
                <a:off x="3312" y="3216"/>
                <a:ext cx="720" cy="344"/>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nK buffer cache</a:t>
                </a:r>
              </a:p>
            </p:txBody>
          </p:sp>
        </p:grpSp>
        <p:grpSp>
          <p:nvGrpSpPr>
            <p:cNvPr id="4" name="Group 129">
              <a:extLst>
                <a:ext uri="{FF2B5EF4-FFF2-40B4-BE49-F238E27FC236}">
                  <a16:creationId xmlns:a16="http://schemas.microsoft.com/office/drawing/2014/main" id="{DD10EB48-418F-41DF-B4E3-F635C519E496}"/>
                </a:ext>
              </a:extLst>
            </p:cNvPr>
            <p:cNvGrpSpPr>
              <a:grpSpLocks/>
            </p:cNvGrpSpPr>
            <p:nvPr/>
          </p:nvGrpSpPr>
          <p:grpSpPr bwMode="auto">
            <a:xfrm>
              <a:off x="6096001" y="3886199"/>
              <a:ext cx="1371120" cy="1016000"/>
              <a:chOff x="3168" y="2680"/>
              <a:chExt cx="1358" cy="984"/>
            </a:xfrm>
            <a:solidFill>
              <a:srgbClr val="FFFF99"/>
            </a:solidFill>
          </p:grpSpPr>
          <p:sp>
            <p:nvSpPr>
              <p:cNvPr id="36" name="Oval 82">
                <a:extLst>
                  <a:ext uri="{FF2B5EF4-FFF2-40B4-BE49-F238E27FC236}">
                    <a16:creationId xmlns:a16="http://schemas.microsoft.com/office/drawing/2014/main" id="{526687EB-059A-4A1E-A9E3-F36BF9242809}"/>
                  </a:ext>
                </a:extLst>
              </p:cNvPr>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buFont typeface="Arial" charset="0"/>
                  <a:buNone/>
                  <a:defRPr/>
                </a:pPr>
                <a:endParaRPr lang="en-US" dirty="0">
                  <a:latin typeface="Arial" charset="0"/>
                </a:endParaRPr>
              </a:p>
            </p:txBody>
          </p:sp>
          <p:sp>
            <p:nvSpPr>
              <p:cNvPr id="37" name="Oval 83">
                <a:extLst>
                  <a:ext uri="{FF2B5EF4-FFF2-40B4-BE49-F238E27FC236}">
                    <a16:creationId xmlns:a16="http://schemas.microsoft.com/office/drawing/2014/main" id="{99FF1DE4-568B-4E40-A630-80BBAAAC0479}"/>
                  </a:ext>
                </a:extLst>
              </p:cNvPr>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defTabSz="228600">
                  <a:buFont typeface="Arial" charset="0"/>
                  <a:buNone/>
                  <a:defRPr/>
                </a:pPr>
                <a:endParaRPr lang="en-US" b="1" dirty="0">
                  <a:latin typeface="Arial" charset="0"/>
                </a:endParaRPr>
              </a:p>
            </p:txBody>
          </p:sp>
          <p:sp>
            <p:nvSpPr>
              <p:cNvPr id="38" name="Line 84">
                <a:extLst>
                  <a:ext uri="{FF2B5EF4-FFF2-40B4-BE49-F238E27FC236}">
                    <a16:creationId xmlns:a16="http://schemas.microsoft.com/office/drawing/2014/main" id="{1F0AC207-410C-43D1-A08C-F4763B60D84C}"/>
                  </a:ext>
                </a:extLst>
              </p:cNvPr>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9" name="Line 85">
                <a:extLst>
                  <a:ext uri="{FF2B5EF4-FFF2-40B4-BE49-F238E27FC236}">
                    <a16:creationId xmlns:a16="http://schemas.microsoft.com/office/drawing/2014/main" id="{EAE3E8D6-68A9-4559-9455-64D52A9526FB}"/>
                  </a:ext>
                </a:extLst>
              </p:cNvPr>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0" name="Line 86">
                <a:extLst>
                  <a:ext uri="{FF2B5EF4-FFF2-40B4-BE49-F238E27FC236}">
                    <a16:creationId xmlns:a16="http://schemas.microsoft.com/office/drawing/2014/main" id="{4F118E83-EEA4-47B2-8E87-DD4B38545E22}"/>
                  </a:ext>
                </a:extLst>
              </p:cNvPr>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1" name="Line 87">
                <a:extLst>
                  <a:ext uri="{FF2B5EF4-FFF2-40B4-BE49-F238E27FC236}">
                    <a16:creationId xmlns:a16="http://schemas.microsoft.com/office/drawing/2014/main" id="{45A680DF-7576-4775-A6E0-1C8283406398}"/>
                  </a:ext>
                </a:extLst>
              </p:cNvPr>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2" name="Line 88">
                <a:extLst>
                  <a:ext uri="{FF2B5EF4-FFF2-40B4-BE49-F238E27FC236}">
                    <a16:creationId xmlns:a16="http://schemas.microsoft.com/office/drawing/2014/main" id="{F5D37000-00DF-45D1-AA5A-A2C88AF741E4}"/>
                  </a:ext>
                </a:extLst>
              </p:cNvPr>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3" name="Line 89">
                <a:extLst>
                  <a:ext uri="{FF2B5EF4-FFF2-40B4-BE49-F238E27FC236}">
                    <a16:creationId xmlns:a16="http://schemas.microsoft.com/office/drawing/2014/main" id="{01F22B4E-AD15-472A-AB76-3DB87D2B7AF4}"/>
                  </a:ext>
                </a:extLst>
              </p:cNvPr>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4" name="Line 90">
                <a:extLst>
                  <a:ext uri="{FF2B5EF4-FFF2-40B4-BE49-F238E27FC236}">
                    <a16:creationId xmlns:a16="http://schemas.microsoft.com/office/drawing/2014/main" id="{F5E443EB-9D0A-4479-9849-BBA5D02BB1B0}"/>
                  </a:ext>
                </a:extLst>
              </p:cNvPr>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5" name="Line 91">
                <a:extLst>
                  <a:ext uri="{FF2B5EF4-FFF2-40B4-BE49-F238E27FC236}">
                    <a16:creationId xmlns:a16="http://schemas.microsoft.com/office/drawing/2014/main" id="{AD11631B-E13E-4A0F-9B5E-5EF49FB09973}"/>
                  </a:ext>
                </a:extLst>
              </p:cNvPr>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6" name="Line 92">
                <a:extLst>
                  <a:ext uri="{FF2B5EF4-FFF2-40B4-BE49-F238E27FC236}">
                    <a16:creationId xmlns:a16="http://schemas.microsoft.com/office/drawing/2014/main" id="{43A856EC-7C70-4FFD-8706-15D25AE025D1}"/>
                  </a:ext>
                </a:extLst>
              </p:cNvPr>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7" name="Line 93">
                <a:extLst>
                  <a:ext uri="{FF2B5EF4-FFF2-40B4-BE49-F238E27FC236}">
                    <a16:creationId xmlns:a16="http://schemas.microsoft.com/office/drawing/2014/main" id="{12130908-7E49-484C-878F-A610FE85EDB8}"/>
                  </a:ext>
                </a:extLst>
              </p:cNvPr>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8" name="Line 94">
                <a:extLst>
                  <a:ext uri="{FF2B5EF4-FFF2-40B4-BE49-F238E27FC236}">
                    <a16:creationId xmlns:a16="http://schemas.microsoft.com/office/drawing/2014/main" id="{DCA5B77E-EF8F-47F8-90C3-2C3DD4D99944}"/>
                  </a:ext>
                </a:extLst>
              </p:cNvPr>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9" name="Line 95">
                <a:extLst>
                  <a:ext uri="{FF2B5EF4-FFF2-40B4-BE49-F238E27FC236}">
                    <a16:creationId xmlns:a16="http://schemas.microsoft.com/office/drawing/2014/main" id="{668052D1-DE02-4C8C-870D-5B511864CC76}"/>
                  </a:ext>
                </a:extLst>
              </p:cNvPr>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0" name="Line 96">
                <a:extLst>
                  <a:ext uri="{FF2B5EF4-FFF2-40B4-BE49-F238E27FC236}">
                    <a16:creationId xmlns:a16="http://schemas.microsoft.com/office/drawing/2014/main" id="{ECC3BD59-A965-45BC-AA09-3B3E60A456AF}"/>
                  </a:ext>
                </a:extLst>
              </p:cNvPr>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1" name="Line 97">
                <a:extLst>
                  <a:ext uri="{FF2B5EF4-FFF2-40B4-BE49-F238E27FC236}">
                    <a16:creationId xmlns:a16="http://schemas.microsoft.com/office/drawing/2014/main" id="{7AAC311A-7EC2-4954-A434-85B1B5C10A33}"/>
                  </a:ext>
                </a:extLst>
              </p:cNvPr>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2" name="Line 98">
                <a:extLst>
                  <a:ext uri="{FF2B5EF4-FFF2-40B4-BE49-F238E27FC236}">
                    <a16:creationId xmlns:a16="http://schemas.microsoft.com/office/drawing/2014/main" id="{2CA9CF02-6CE7-4ED1-B65C-34607DBE63F1}"/>
                  </a:ext>
                </a:extLst>
              </p:cNvPr>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3" name="Line 99">
                <a:extLst>
                  <a:ext uri="{FF2B5EF4-FFF2-40B4-BE49-F238E27FC236}">
                    <a16:creationId xmlns:a16="http://schemas.microsoft.com/office/drawing/2014/main" id="{C724CFB9-3EC4-4C4D-A8BD-CC202F031045}"/>
                  </a:ext>
                </a:extLst>
              </p:cNvPr>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4" name="Freeform 101">
                <a:extLst>
                  <a:ext uri="{FF2B5EF4-FFF2-40B4-BE49-F238E27FC236}">
                    <a16:creationId xmlns:a16="http://schemas.microsoft.com/office/drawing/2014/main" id="{247076B1-9314-4F4E-9863-4753D940C47A}"/>
                  </a:ext>
                </a:extLst>
              </p:cNvPr>
              <p:cNvSpPr>
                <a:spLocks/>
              </p:cNvSpPr>
              <p:nvPr/>
            </p:nvSpPr>
            <p:spPr bwMode="blackWhite">
              <a:xfrm>
                <a:off x="4334" y="3123"/>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med" len="med"/>
              </a:ln>
              <a:effectLst/>
            </p:spPr>
            <p:txBody>
              <a:bodyPr/>
              <a:lstStyle/>
              <a:p>
                <a:pPr>
                  <a:buFont typeface="Arial" charset="0"/>
                  <a:buNone/>
                  <a:defRPr/>
                </a:pPr>
                <a:endParaRPr lang="en-US" dirty="0">
                  <a:latin typeface="Arial" charset="0"/>
                </a:endParaRPr>
              </a:p>
            </p:txBody>
          </p:sp>
          <p:sp>
            <p:nvSpPr>
              <p:cNvPr id="55" name="Freeform 102">
                <a:extLst>
                  <a:ext uri="{FF2B5EF4-FFF2-40B4-BE49-F238E27FC236}">
                    <a16:creationId xmlns:a16="http://schemas.microsoft.com/office/drawing/2014/main" id="{F8E41A35-CC33-4917-BB13-3BA2C2191FB4}"/>
                  </a:ext>
                </a:extLst>
              </p:cNvPr>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med" len="med"/>
              </a:ln>
              <a:effectLst/>
            </p:spPr>
            <p:txBody>
              <a:bodyPr/>
              <a:lstStyle/>
              <a:p>
                <a:pPr>
                  <a:buFont typeface="Arial" charset="0"/>
                  <a:buNone/>
                  <a:defRPr/>
                </a:pPr>
                <a:endParaRPr lang="en-US" dirty="0">
                  <a:latin typeface="Arial" charset="0"/>
                </a:endParaRPr>
              </a:p>
            </p:txBody>
          </p:sp>
        </p:grpSp>
        <p:sp>
          <p:nvSpPr>
            <p:cNvPr id="16391" name="Text Box 46">
              <a:extLst>
                <a:ext uri="{FF2B5EF4-FFF2-40B4-BE49-F238E27FC236}">
                  <a16:creationId xmlns:a16="http://schemas.microsoft.com/office/drawing/2014/main" id="{996697CD-055C-4C61-B0A9-9F0912F8F918}"/>
                </a:ext>
              </a:extLst>
            </p:cNvPr>
            <p:cNvSpPr txBox="1">
              <a:spLocks noChangeArrowheads="1"/>
            </p:cNvSpPr>
            <p:nvPr/>
          </p:nvSpPr>
          <p:spPr bwMode="gray">
            <a:xfrm>
              <a:off x="6184900" y="4205288"/>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100" b="1"/>
                <a:t>Redo log buffer</a:t>
              </a:r>
            </a:p>
          </p:txBody>
        </p:sp>
        <p:grpSp>
          <p:nvGrpSpPr>
            <p:cNvPr id="16392" name="Group 34">
              <a:extLst>
                <a:ext uri="{FF2B5EF4-FFF2-40B4-BE49-F238E27FC236}">
                  <a16:creationId xmlns:a16="http://schemas.microsoft.com/office/drawing/2014/main" id="{7AE7114A-3BEF-4A2B-B8B1-03C95F56CD6A}"/>
                </a:ext>
              </a:extLst>
            </p:cNvPr>
            <p:cNvGrpSpPr>
              <a:grpSpLocks/>
            </p:cNvGrpSpPr>
            <p:nvPr/>
          </p:nvGrpSpPr>
          <p:grpSpPr bwMode="auto">
            <a:xfrm>
              <a:off x="6692900" y="4762500"/>
              <a:ext cx="1308100" cy="1409700"/>
              <a:chOff x="4216" y="3000"/>
              <a:chExt cx="824" cy="888"/>
            </a:xfrm>
          </p:grpSpPr>
          <p:grpSp>
            <p:nvGrpSpPr>
              <p:cNvPr id="16394" name="Group 31">
                <a:extLst>
                  <a:ext uri="{FF2B5EF4-FFF2-40B4-BE49-F238E27FC236}">
                    <a16:creationId xmlns:a16="http://schemas.microsoft.com/office/drawing/2014/main" id="{169F842B-A51C-404E-BDF5-F7D50CB66251}"/>
                  </a:ext>
                </a:extLst>
              </p:cNvPr>
              <p:cNvGrpSpPr>
                <a:grpSpLocks/>
              </p:cNvGrpSpPr>
              <p:nvPr/>
            </p:nvGrpSpPr>
            <p:grpSpPr bwMode="auto">
              <a:xfrm>
                <a:off x="4216" y="3000"/>
                <a:ext cx="824" cy="888"/>
                <a:chOff x="4648" y="2784"/>
                <a:chExt cx="824" cy="888"/>
              </a:xfrm>
            </p:grpSpPr>
            <p:grpSp>
              <p:nvGrpSpPr>
                <p:cNvPr id="16398" name="Group 29">
                  <a:extLst>
                    <a:ext uri="{FF2B5EF4-FFF2-40B4-BE49-F238E27FC236}">
                      <a16:creationId xmlns:a16="http://schemas.microsoft.com/office/drawing/2014/main" id="{6DD17093-8F9B-44D8-802C-6959F46BB6DF}"/>
                    </a:ext>
                  </a:extLst>
                </p:cNvPr>
                <p:cNvGrpSpPr>
                  <a:grpSpLocks/>
                </p:cNvGrpSpPr>
                <p:nvPr/>
              </p:nvGrpSpPr>
              <p:grpSpPr bwMode="auto">
                <a:xfrm>
                  <a:off x="4648" y="2784"/>
                  <a:ext cx="824" cy="888"/>
                  <a:chOff x="4648" y="2784"/>
                  <a:chExt cx="824" cy="888"/>
                </a:xfrm>
              </p:grpSpPr>
              <p:sp>
                <p:nvSpPr>
                  <p:cNvPr id="16400" name="Rectangle 2">
                    <a:extLst>
                      <a:ext uri="{FF2B5EF4-FFF2-40B4-BE49-F238E27FC236}">
                        <a16:creationId xmlns:a16="http://schemas.microsoft.com/office/drawing/2014/main" id="{96F3CDED-CB13-4C9D-B6ED-A598617CF482}"/>
                      </a:ext>
                    </a:extLst>
                  </p:cNvPr>
                  <p:cNvSpPr>
                    <a:spLocks noChangeArrowheads="1"/>
                  </p:cNvSpPr>
                  <p:nvPr/>
                </p:nvSpPr>
                <p:spPr bwMode="blackWhite">
                  <a:xfrm>
                    <a:off x="4708" y="2784"/>
                    <a:ext cx="720" cy="72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ym typeface="Wingdings" panose="05000000000000000000" pitchFamily="2" charset="2"/>
                    </a:endParaRPr>
                  </a:p>
                </p:txBody>
              </p:sp>
              <p:sp>
                <p:nvSpPr>
                  <p:cNvPr id="16401" name="Text Box 6">
                    <a:extLst>
                      <a:ext uri="{FF2B5EF4-FFF2-40B4-BE49-F238E27FC236}">
                        <a16:creationId xmlns:a16="http://schemas.microsoft.com/office/drawing/2014/main" id="{ED90B8AF-732D-4117-9AE6-AD7CF35F20C9}"/>
                      </a:ext>
                    </a:extLst>
                  </p:cNvPr>
                  <p:cNvSpPr txBox="1">
                    <a:spLocks noChangeArrowheads="1"/>
                  </p:cNvSpPr>
                  <p:nvPr/>
                </p:nvSpPr>
                <p:spPr bwMode="gray">
                  <a:xfrm>
                    <a:off x="4648" y="3480"/>
                    <a:ext cx="8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Streams pool</a:t>
                    </a:r>
                  </a:p>
                </p:txBody>
              </p:sp>
            </p:grpSp>
            <p:pic>
              <p:nvPicPr>
                <p:cNvPr id="16399" name="Picture 9" descr="stream">
                  <a:extLst>
                    <a:ext uri="{FF2B5EF4-FFF2-40B4-BE49-F238E27FC236}">
                      <a16:creationId xmlns:a16="http://schemas.microsoft.com/office/drawing/2014/main" id="{0C877EFE-68EB-491B-B584-4D96E819F9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 y="2898"/>
                  <a:ext cx="69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5" name="AutoShape 10">
                <a:extLst>
                  <a:ext uri="{FF2B5EF4-FFF2-40B4-BE49-F238E27FC236}">
                    <a16:creationId xmlns:a16="http://schemas.microsoft.com/office/drawing/2014/main" id="{BF963EFF-BEF5-434B-84EF-485BCC87E175}"/>
                  </a:ext>
                </a:extLst>
              </p:cNvPr>
              <p:cNvSpPr>
                <a:spLocks noChangeArrowheads="1"/>
              </p:cNvSpPr>
              <p:nvPr/>
            </p:nvSpPr>
            <p:spPr bwMode="auto">
              <a:xfrm>
                <a:off x="4400" y="3264"/>
                <a:ext cx="144"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00 w 21600"/>
                  <a:gd name="T13" fmla="*/ 5400 h 21600"/>
                  <a:gd name="T14" fmla="*/ 14850 w 21600"/>
                  <a:gd name="T15" fmla="*/ 16200 h 21600"/>
                </a:gdLst>
                <a:ahLst/>
                <a:cxnLst>
                  <a:cxn ang="T8">
                    <a:pos x="T0" y="T1"/>
                  </a:cxn>
                  <a:cxn ang="T9">
                    <a:pos x="T2" y="T3"/>
                  </a:cxn>
                  <a:cxn ang="T10">
                    <a:pos x="T4" y="T5"/>
                  </a:cxn>
                  <a:cxn ang="T11">
                    <a:pos x="T6" y="T7"/>
                  </a:cxn>
                </a:cxnLst>
                <a:rect l="T12" t="T13" r="T14" b="T15"/>
                <a:pathLst>
                  <a:path w="21600" h="21600">
                    <a:moveTo>
                      <a:pt x="8031" y="0"/>
                    </a:moveTo>
                    <a:lnTo>
                      <a:pt x="8031" y="5400"/>
                    </a:lnTo>
                    <a:lnTo>
                      <a:pt x="3375" y="5400"/>
                    </a:lnTo>
                    <a:lnTo>
                      <a:pt x="3375" y="16200"/>
                    </a:lnTo>
                    <a:lnTo>
                      <a:pt x="8031" y="16200"/>
                    </a:lnTo>
                    <a:lnTo>
                      <a:pt x="8031"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33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pt-BR"/>
              </a:p>
            </p:txBody>
          </p:sp>
          <p:sp>
            <p:nvSpPr>
              <p:cNvPr id="16396" name="AutoShape 11">
                <a:extLst>
                  <a:ext uri="{FF2B5EF4-FFF2-40B4-BE49-F238E27FC236}">
                    <a16:creationId xmlns:a16="http://schemas.microsoft.com/office/drawing/2014/main" id="{D7B53AA7-97D8-4152-9C59-17305E4FEC40}"/>
                  </a:ext>
                </a:extLst>
              </p:cNvPr>
              <p:cNvSpPr>
                <a:spLocks noChangeArrowheads="1"/>
              </p:cNvSpPr>
              <p:nvPr/>
            </p:nvSpPr>
            <p:spPr bwMode="auto">
              <a:xfrm>
                <a:off x="4752" y="3264"/>
                <a:ext cx="144"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00 w 21600"/>
                  <a:gd name="T13" fmla="*/ 5100 h 21600"/>
                  <a:gd name="T14" fmla="*/ 14700 w 21600"/>
                  <a:gd name="T15" fmla="*/ 16500 h 21600"/>
                </a:gdLst>
                <a:ahLst/>
                <a:cxnLst>
                  <a:cxn ang="T8">
                    <a:pos x="T0" y="T1"/>
                  </a:cxn>
                  <a:cxn ang="T9">
                    <a:pos x="T2" y="T3"/>
                  </a:cxn>
                  <a:cxn ang="T10">
                    <a:pos x="T4" y="T5"/>
                  </a:cxn>
                  <a:cxn ang="T11">
                    <a:pos x="T6" y="T7"/>
                  </a:cxn>
                </a:cxnLst>
                <a:rect l="T12" t="T13" r="T14" b="T15"/>
                <a:pathLst>
                  <a:path w="21600" h="21600">
                    <a:moveTo>
                      <a:pt x="8554" y="0"/>
                    </a:moveTo>
                    <a:lnTo>
                      <a:pt x="8554" y="5026"/>
                    </a:lnTo>
                    <a:lnTo>
                      <a:pt x="3375" y="5026"/>
                    </a:lnTo>
                    <a:lnTo>
                      <a:pt x="3375" y="16574"/>
                    </a:lnTo>
                    <a:lnTo>
                      <a:pt x="8554" y="16574"/>
                    </a:lnTo>
                    <a:lnTo>
                      <a:pt x="8554" y="21600"/>
                    </a:lnTo>
                    <a:lnTo>
                      <a:pt x="21600" y="10800"/>
                    </a:lnTo>
                    <a:close/>
                  </a:path>
                  <a:path w="21600" h="21600">
                    <a:moveTo>
                      <a:pt x="1350" y="5026"/>
                    </a:moveTo>
                    <a:lnTo>
                      <a:pt x="1350" y="16574"/>
                    </a:lnTo>
                    <a:lnTo>
                      <a:pt x="2700" y="16574"/>
                    </a:lnTo>
                    <a:lnTo>
                      <a:pt x="2700" y="5026"/>
                    </a:lnTo>
                    <a:close/>
                  </a:path>
                  <a:path w="21600" h="21600">
                    <a:moveTo>
                      <a:pt x="0" y="5026"/>
                    </a:moveTo>
                    <a:lnTo>
                      <a:pt x="0" y="16574"/>
                    </a:lnTo>
                    <a:lnTo>
                      <a:pt x="675" y="16574"/>
                    </a:lnTo>
                    <a:lnTo>
                      <a:pt x="675" y="5026"/>
                    </a:lnTo>
                    <a:close/>
                  </a:path>
                </a:pathLst>
              </a:custGeom>
              <a:solidFill>
                <a:srgbClr val="00FF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pt-BR"/>
              </a:p>
            </p:txBody>
          </p:sp>
          <p:sp>
            <p:nvSpPr>
              <p:cNvPr id="16397" name="AutoShape 12">
                <a:extLst>
                  <a:ext uri="{FF2B5EF4-FFF2-40B4-BE49-F238E27FC236}">
                    <a16:creationId xmlns:a16="http://schemas.microsoft.com/office/drawing/2014/main" id="{9E442463-EEB6-4222-891E-67EB57A22C48}"/>
                  </a:ext>
                </a:extLst>
              </p:cNvPr>
              <p:cNvSpPr>
                <a:spLocks noChangeArrowheads="1"/>
              </p:cNvSpPr>
              <p:nvPr/>
            </p:nvSpPr>
            <p:spPr bwMode="auto">
              <a:xfrm>
                <a:off x="4576" y="3264"/>
                <a:ext cx="144"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00 w 21600"/>
                  <a:gd name="T13" fmla="*/ 5100 h 21600"/>
                  <a:gd name="T14" fmla="*/ 14100 w 21600"/>
                  <a:gd name="T15" fmla="*/ 16500 h 21600"/>
                </a:gdLst>
                <a:ahLst/>
                <a:cxnLst>
                  <a:cxn ang="T8">
                    <a:pos x="T0" y="T1"/>
                  </a:cxn>
                  <a:cxn ang="T9">
                    <a:pos x="T2" y="T3"/>
                  </a:cxn>
                  <a:cxn ang="T10">
                    <a:pos x="T4" y="T5"/>
                  </a:cxn>
                  <a:cxn ang="T11">
                    <a:pos x="T6" y="T7"/>
                  </a:cxn>
                </a:cxnLst>
                <a:rect l="T12" t="T13" r="T14" b="T15"/>
                <a:pathLst>
                  <a:path w="21600" h="21600">
                    <a:moveTo>
                      <a:pt x="7699" y="0"/>
                    </a:moveTo>
                    <a:lnTo>
                      <a:pt x="7699" y="5026"/>
                    </a:lnTo>
                    <a:lnTo>
                      <a:pt x="3375" y="5026"/>
                    </a:lnTo>
                    <a:lnTo>
                      <a:pt x="3375" y="16574"/>
                    </a:lnTo>
                    <a:lnTo>
                      <a:pt x="7699" y="16574"/>
                    </a:lnTo>
                    <a:lnTo>
                      <a:pt x="7699" y="21600"/>
                    </a:lnTo>
                    <a:lnTo>
                      <a:pt x="21600" y="10800"/>
                    </a:lnTo>
                    <a:close/>
                  </a:path>
                  <a:path w="21600" h="21600">
                    <a:moveTo>
                      <a:pt x="1350" y="5026"/>
                    </a:moveTo>
                    <a:lnTo>
                      <a:pt x="1350" y="16574"/>
                    </a:lnTo>
                    <a:lnTo>
                      <a:pt x="2700" y="16574"/>
                    </a:lnTo>
                    <a:lnTo>
                      <a:pt x="2700" y="5026"/>
                    </a:lnTo>
                    <a:close/>
                  </a:path>
                  <a:path w="21600" h="21600">
                    <a:moveTo>
                      <a:pt x="0" y="5026"/>
                    </a:moveTo>
                    <a:lnTo>
                      <a:pt x="0" y="16574"/>
                    </a:lnTo>
                    <a:lnTo>
                      <a:pt x="675" y="16574"/>
                    </a:lnTo>
                    <a:lnTo>
                      <a:pt x="675" y="5026"/>
                    </a:lnTo>
                    <a:close/>
                  </a:path>
                </a:pathLst>
              </a:custGeom>
              <a:solidFill>
                <a:srgbClr val="FFFF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pt-BR"/>
              </a:p>
            </p:txBody>
          </p:sp>
        </p:grpSp>
        <p:sp>
          <p:nvSpPr>
            <p:cNvPr id="16393" name="Freeform 32">
              <a:extLst>
                <a:ext uri="{FF2B5EF4-FFF2-40B4-BE49-F238E27FC236}">
                  <a16:creationId xmlns:a16="http://schemas.microsoft.com/office/drawing/2014/main" id="{042DB112-D6F0-4766-88EB-77BAE15D30D6}"/>
                </a:ext>
              </a:extLst>
            </p:cNvPr>
            <p:cNvSpPr>
              <a:spLocks/>
            </p:cNvSpPr>
            <p:nvPr/>
          </p:nvSpPr>
          <p:spPr bwMode="blackWhite">
            <a:xfrm>
              <a:off x="5930900" y="4762500"/>
              <a:ext cx="860425" cy="1136650"/>
            </a:xfrm>
            <a:custGeom>
              <a:avLst/>
              <a:gdLst>
                <a:gd name="T0" fmla="*/ 2147483647 w 542"/>
                <a:gd name="T1" fmla="*/ 0 h 716"/>
                <a:gd name="T2" fmla="*/ 2147483647 w 542"/>
                <a:gd name="T3" fmla="*/ 2147483647 h 716"/>
                <a:gd name="T4" fmla="*/ 0 w 542"/>
                <a:gd name="T5" fmla="*/ 2147483647 h 716"/>
                <a:gd name="T6" fmla="*/ 2147483647 w 542"/>
                <a:gd name="T7" fmla="*/ 2147483647 h 716"/>
                <a:gd name="T8" fmla="*/ 2147483647 w 542"/>
                <a:gd name="T9" fmla="*/ 0 h 716"/>
                <a:gd name="T10" fmla="*/ 0 60000 65536"/>
                <a:gd name="T11" fmla="*/ 0 60000 65536"/>
                <a:gd name="T12" fmla="*/ 0 60000 65536"/>
                <a:gd name="T13" fmla="*/ 0 60000 65536"/>
                <a:gd name="T14" fmla="*/ 0 60000 65536"/>
                <a:gd name="T15" fmla="*/ 0 w 542"/>
                <a:gd name="T16" fmla="*/ 0 h 716"/>
                <a:gd name="T17" fmla="*/ 542 w 542"/>
                <a:gd name="T18" fmla="*/ 716 h 716"/>
              </a:gdLst>
              <a:ahLst/>
              <a:cxnLst>
                <a:cxn ang="T10">
                  <a:pos x="T0" y="T1"/>
                </a:cxn>
                <a:cxn ang="T11">
                  <a:pos x="T2" y="T3"/>
                </a:cxn>
                <a:cxn ang="T12">
                  <a:pos x="T4" y="T5"/>
                </a:cxn>
                <a:cxn ang="T13">
                  <a:pos x="T6" y="T7"/>
                </a:cxn>
                <a:cxn ang="T14">
                  <a:pos x="T8" y="T9"/>
                </a:cxn>
              </a:cxnLst>
              <a:rect l="T15" t="T16" r="T17" b="T18"/>
              <a:pathLst>
                <a:path w="542" h="716">
                  <a:moveTo>
                    <a:pt x="542" y="0"/>
                  </a:moveTo>
                  <a:lnTo>
                    <a:pt x="4" y="178"/>
                  </a:lnTo>
                  <a:lnTo>
                    <a:pt x="0" y="608"/>
                  </a:lnTo>
                  <a:lnTo>
                    <a:pt x="540" y="716"/>
                  </a:lnTo>
                  <a:lnTo>
                    <a:pt x="542"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pt-BR"/>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a:extLst>
              <a:ext uri="{FF2B5EF4-FFF2-40B4-BE49-F238E27FC236}">
                <a16:creationId xmlns:a16="http://schemas.microsoft.com/office/drawing/2014/main" id="{9B72DC3C-E682-4D1A-99C0-1D734DBA5EF8}"/>
              </a:ext>
            </a:extLst>
          </p:cNvPr>
          <p:cNvSpPr>
            <a:spLocks noGrp="1" noChangeArrowheads="1"/>
          </p:cNvSpPr>
          <p:nvPr>
            <p:ph type="title"/>
          </p:nvPr>
        </p:nvSpPr>
        <p:spPr/>
        <p:txBody>
          <a:bodyPr/>
          <a:lstStyle/>
          <a:p>
            <a:pPr eaLnBrk="1" hangingPunct="1"/>
            <a:r>
              <a:rPr lang="en-US" altLang="pt-BR"/>
              <a:t>Program Global Area (PGA)</a:t>
            </a:r>
            <a:endParaRPr lang="en-US" altLang="pt-BR">
              <a:solidFill>
                <a:srgbClr val="FF0000"/>
              </a:solidFill>
            </a:endParaRPr>
          </a:p>
        </p:txBody>
      </p:sp>
      <p:grpSp>
        <p:nvGrpSpPr>
          <p:cNvPr id="17411" name="Group 58">
            <a:extLst>
              <a:ext uri="{FF2B5EF4-FFF2-40B4-BE49-F238E27FC236}">
                <a16:creationId xmlns:a16="http://schemas.microsoft.com/office/drawing/2014/main" id="{6032E3E1-C647-452F-AB69-EC575561A21B}"/>
              </a:ext>
            </a:extLst>
          </p:cNvPr>
          <p:cNvGrpSpPr>
            <a:grpSpLocks/>
          </p:cNvGrpSpPr>
          <p:nvPr/>
        </p:nvGrpSpPr>
        <p:grpSpPr bwMode="auto">
          <a:xfrm>
            <a:off x="795338" y="1295400"/>
            <a:ext cx="7543800" cy="4919663"/>
            <a:chOff x="914400" y="1404938"/>
            <a:chExt cx="7543800" cy="4919662"/>
          </a:xfrm>
        </p:grpSpPr>
        <p:sp>
          <p:nvSpPr>
            <p:cNvPr id="17412" name="Oval 1028">
              <a:extLst>
                <a:ext uri="{FF2B5EF4-FFF2-40B4-BE49-F238E27FC236}">
                  <a16:creationId xmlns:a16="http://schemas.microsoft.com/office/drawing/2014/main" id="{2E571D2A-2D5B-4209-89A2-AE8DBDD2464D}"/>
                </a:ext>
              </a:extLst>
            </p:cNvPr>
            <p:cNvSpPr>
              <a:spLocks noChangeArrowheads="1"/>
            </p:cNvSpPr>
            <p:nvPr/>
          </p:nvSpPr>
          <p:spPr bwMode="blackWhite">
            <a:xfrm>
              <a:off x="1162050" y="2743200"/>
              <a:ext cx="1279525" cy="731838"/>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Server</a:t>
              </a:r>
              <a:br>
                <a:rPr lang="en-US" altLang="pt-BR" sz="1400">
                  <a:solidFill>
                    <a:schemeClr val="bg2"/>
                  </a:solidFill>
                </a:rPr>
              </a:br>
              <a:r>
                <a:rPr lang="en-US" altLang="pt-BR" sz="1400">
                  <a:solidFill>
                    <a:schemeClr val="bg2"/>
                  </a:solidFill>
                </a:rPr>
                <a:t>process 1</a:t>
              </a:r>
            </a:p>
          </p:txBody>
        </p:sp>
        <p:sp>
          <p:nvSpPr>
            <p:cNvPr id="17413" name="AutoShape 1040">
              <a:extLst>
                <a:ext uri="{FF2B5EF4-FFF2-40B4-BE49-F238E27FC236}">
                  <a16:creationId xmlns:a16="http://schemas.microsoft.com/office/drawing/2014/main" id="{A918AAC2-8E4D-4599-90A3-7FCD7EC7753C}"/>
                </a:ext>
              </a:extLst>
            </p:cNvPr>
            <p:cNvSpPr>
              <a:spLocks noChangeArrowheads="1"/>
            </p:cNvSpPr>
            <p:nvPr/>
          </p:nvSpPr>
          <p:spPr bwMode="blackWhite">
            <a:xfrm>
              <a:off x="2228850" y="1919288"/>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17414" name="Text Box 1041">
              <a:extLst>
                <a:ext uri="{FF2B5EF4-FFF2-40B4-BE49-F238E27FC236}">
                  <a16:creationId xmlns:a16="http://schemas.microsoft.com/office/drawing/2014/main" id="{8AABDF5E-B0D0-413B-B1E1-4697B3CF0519}"/>
                </a:ext>
              </a:extLst>
            </p:cNvPr>
            <p:cNvSpPr txBox="1">
              <a:spLocks noChangeArrowheads="1"/>
            </p:cNvSpPr>
            <p:nvPr/>
          </p:nvSpPr>
          <p:spPr bwMode="gray">
            <a:xfrm>
              <a:off x="2381250" y="1995488"/>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Stack</a:t>
              </a:r>
            </a:p>
            <a:p>
              <a:pPr eaLnBrk="1" hangingPunct="1">
                <a:spcBef>
                  <a:spcPct val="50000"/>
                </a:spcBef>
              </a:pPr>
              <a:r>
                <a:rPr lang="en-US" altLang="pt-BR" sz="1400"/>
                <a:t>Space</a:t>
              </a:r>
            </a:p>
            <a:p>
              <a:pPr eaLnBrk="1" hangingPunct="1">
                <a:spcBef>
                  <a:spcPct val="50000"/>
                </a:spcBef>
              </a:pPr>
              <a:endParaRPr lang="en-US" altLang="pt-BR" sz="1400"/>
            </a:p>
          </p:txBody>
        </p:sp>
        <p:sp>
          <p:nvSpPr>
            <p:cNvPr id="17415" name="Text Box 1042">
              <a:extLst>
                <a:ext uri="{FF2B5EF4-FFF2-40B4-BE49-F238E27FC236}">
                  <a16:creationId xmlns:a16="http://schemas.microsoft.com/office/drawing/2014/main" id="{16517E50-9EEF-438F-B3FF-795F632C205C}"/>
                </a:ext>
              </a:extLst>
            </p:cNvPr>
            <p:cNvSpPr txBox="1">
              <a:spLocks noChangeArrowheads="1"/>
            </p:cNvSpPr>
            <p:nvPr/>
          </p:nvSpPr>
          <p:spPr bwMode="auto">
            <a:xfrm>
              <a:off x="2286000" y="5957888"/>
              <a:ext cx="305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System Global Area (SGA)</a:t>
              </a:r>
            </a:p>
          </p:txBody>
        </p:sp>
        <p:sp>
          <p:nvSpPr>
            <p:cNvPr id="17416" name="Text Box 1043">
              <a:extLst>
                <a:ext uri="{FF2B5EF4-FFF2-40B4-BE49-F238E27FC236}">
                  <a16:creationId xmlns:a16="http://schemas.microsoft.com/office/drawing/2014/main" id="{13B61DE6-DA79-4AEC-BF74-6730658052B7}"/>
                </a:ext>
              </a:extLst>
            </p:cNvPr>
            <p:cNvSpPr txBox="1">
              <a:spLocks noChangeArrowheads="1"/>
            </p:cNvSpPr>
            <p:nvPr/>
          </p:nvSpPr>
          <p:spPr bwMode="auto">
            <a:xfrm>
              <a:off x="2400300" y="15240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PGA</a:t>
              </a:r>
            </a:p>
          </p:txBody>
        </p:sp>
        <p:grpSp>
          <p:nvGrpSpPr>
            <p:cNvPr id="17417" name="Group 1074">
              <a:extLst>
                <a:ext uri="{FF2B5EF4-FFF2-40B4-BE49-F238E27FC236}">
                  <a16:creationId xmlns:a16="http://schemas.microsoft.com/office/drawing/2014/main" id="{73D42364-2126-4A10-B132-C790D438720E}"/>
                </a:ext>
              </a:extLst>
            </p:cNvPr>
            <p:cNvGrpSpPr>
              <a:grpSpLocks/>
            </p:cNvGrpSpPr>
            <p:nvPr/>
          </p:nvGrpSpPr>
          <p:grpSpPr bwMode="auto">
            <a:xfrm>
              <a:off x="914400" y="3900488"/>
              <a:ext cx="5715000" cy="2044700"/>
              <a:chOff x="576" y="2457"/>
              <a:chExt cx="3600" cy="1288"/>
            </a:xfrm>
          </p:grpSpPr>
          <p:sp>
            <p:nvSpPr>
              <p:cNvPr id="17437" name="AutoShape 1029">
                <a:extLst>
                  <a:ext uri="{FF2B5EF4-FFF2-40B4-BE49-F238E27FC236}">
                    <a16:creationId xmlns:a16="http://schemas.microsoft.com/office/drawing/2014/main" id="{C05D363F-1430-4308-B964-BC01DEC62693}"/>
                  </a:ext>
                </a:extLst>
              </p:cNvPr>
              <p:cNvSpPr>
                <a:spLocks noChangeArrowheads="1"/>
              </p:cNvSpPr>
              <p:nvPr/>
            </p:nvSpPr>
            <p:spPr bwMode="blackWhite">
              <a:xfrm>
                <a:off x="576" y="2457"/>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17438" name="Rectangle 1030">
                <a:extLst>
                  <a:ext uri="{FF2B5EF4-FFF2-40B4-BE49-F238E27FC236}">
                    <a16:creationId xmlns:a16="http://schemas.microsoft.com/office/drawing/2014/main" id="{A40195AA-F708-4B76-835C-AE71C683529B}"/>
                  </a:ext>
                </a:extLst>
              </p:cNvPr>
              <p:cNvSpPr>
                <a:spLocks noChangeArrowheads="1"/>
              </p:cNvSpPr>
              <p:nvPr/>
            </p:nvSpPr>
            <p:spPr bwMode="blackWhite">
              <a:xfrm>
                <a:off x="672" y="3245"/>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7439" name="Rectangle 1031">
                <a:extLst>
                  <a:ext uri="{FF2B5EF4-FFF2-40B4-BE49-F238E27FC236}">
                    <a16:creationId xmlns:a16="http://schemas.microsoft.com/office/drawing/2014/main" id="{D54A881F-E282-4427-962B-3B243E335DF1}"/>
                  </a:ext>
                </a:extLst>
              </p:cNvPr>
              <p:cNvSpPr>
                <a:spLocks noChangeArrowheads="1"/>
              </p:cNvSpPr>
              <p:nvPr/>
            </p:nvSpPr>
            <p:spPr bwMode="blackWhite">
              <a:xfrm>
                <a:off x="1790" y="3245"/>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7440" name="Rectangle 1032">
                <a:extLst>
                  <a:ext uri="{FF2B5EF4-FFF2-40B4-BE49-F238E27FC236}">
                    <a16:creationId xmlns:a16="http://schemas.microsoft.com/office/drawing/2014/main" id="{B0E714EA-8A2C-46AB-A8D0-DBA048EE53E7}"/>
                  </a:ext>
                </a:extLst>
              </p:cNvPr>
              <p:cNvSpPr>
                <a:spLocks noChangeArrowheads="1"/>
              </p:cNvSpPr>
              <p:nvPr/>
            </p:nvSpPr>
            <p:spPr bwMode="blackWhite">
              <a:xfrm>
                <a:off x="672" y="2542"/>
                <a:ext cx="1008"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7441" name="Text Box 1033">
                <a:extLst>
                  <a:ext uri="{FF2B5EF4-FFF2-40B4-BE49-F238E27FC236}">
                    <a16:creationId xmlns:a16="http://schemas.microsoft.com/office/drawing/2014/main" id="{0FF0842B-BBDB-4604-B446-3FA3752F0715}"/>
                  </a:ext>
                </a:extLst>
              </p:cNvPr>
              <p:cNvSpPr txBox="1">
                <a:spLocks noChangeArrowheads="1"/>
              </p:cNvSpPr>
              <p:nvPr/>
            </p:nvSpPr>
            <p:spPr bwMode="gray">
              <a:xfrm>
                <a:off x="672" y="2766"/>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Shared pool</a:t>
                </a:r>
              </a:p>
            </p:txBody>
          </p:sp>
          <p:sp>
            <p:nvSpPr>
              <p:cNvPr id="17442" name="Rectangle 1034">
                <a:extLst>
                  <a:ext uri="{FF2B5EF4-FFF2-40B4-BE49-F238E27FC236}">
                    <a16:creationId xmlns:a16="http://schemas.microsoft.com/office/drawing/2014/main" id="{A990FCFF-43C8-4BCF-B95A-A0C6690DEE3A}"/>
                  </a:ext>
                </a:extLst>
              </p:cNvPr>
              <p:cNvSpPr>
                <a:spLocks noChangeArrowheads="1"/>
              </p:cNvSpPr>
              <p:nvPr/>
            </p:nvSpPr>
            <p:spPr bwMode="blackWhite">
              <a:xfrm>
                <a:off x="1813" y="2533"/>
                <a:ext cx="1403" cy="658"/>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Database</a:t>
                </a:r>
                <a:br>
                  <a:rPr lang="en-US" altLang="pt-BR" sz="1400">
                    <a:solidFill>
                      <a:schemeClr val="bg2"/>
                    </a:solidFill>
                  </a:rPr>
                </a:br>
                <a:r>
                  <a:rPr lang="en-US" altLang="pt-BR" sz="1400">
                    <a:solidFill>
                      <a:schemeClr val="bg2"/>
                    </a:solidFill>
                  </a:rPr>
                  <a:t>buffer</a:t>
                </a:r>
                <a:br>
                  <a:rPr lang="en-US" altLang="pt-BR" sz="1400">
                    <a:solidFill>
                      <a:schemeClr val="bg2"/>
                    </a:solidFill>
                  </a:rPr>
                </a:br>
                <a:r>
                  <a:rPr lang="en-US" altLang="pt-BR" sz="1400">
                    <a:solidFill>
                      <a:schemeClr val="bg2"/>
                    </a:solidFill>
                  </a:rPr>
                  <a:t>cache</a:t>
                </a:r>
              </a:p>
            </p:txBody>
          </p:sp>
          <p:sp>
            <p:nvSpPr>
              <p:cNvPr id="17443" name="Rectangle 1036">
                <a:extLst>
                  <a:ext uri="{FF2B5EF4-FFF2-40B4-BE49-F238E27FC236}">
                    <a16:creationId xmlns:a16="http://schemas.microsoft.com/office/drawing/2014/main" id="{D4975D2E-0A8F-4BD0-8344-579948E79045}"/>
                  </a:ext>
                </a:extLst>
              </p:cNvPr>
              <p:cNvSpPr>
                <a:spLocks noChangeArrowheads="1"/>
              </p:cNvSpPr>
              <p:nvPr/>
            </p:nvSpPr>
            <p:spPr bwMode="blackWhite">
              <a:xfrm>
                <a:off x="2486" y="3237"/>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ym typeface="Wingdings" panose="05000000000000000000" pitchFamily="2" charset="2"/>
                </a:endParaRPr>
              </a:p>
            </p:txBody>
          </p:sp>
          <p:sp>
            <p:nvSpPr>
              <p:cNvPr id="17444" name="Text Box 1037">
                <a:extLst>
                  <a:ext uri="{FF2B5EF4-FFF2-40B4-BE49-F238E27FC236}">
                    <a16:creationId xmlns:a16="http://schemas.microsoft.com/office/drawing/2014/main" id="{47186875-6B8F-4863-BF57-60B747109778}"/>
                  </a:ext>
                </a:extLst>
              </p:cNvPr>
              <p:cNvSpPr txBox="1">
                <a:spLocks noChangeArrowheads="1"/>
              </p:cNvSpPr>
              <p:nvPr/>
            </p:nvSpPr>
            <p:spPr bwMode="gray">
              <a:xfrm>
                <a:off x="2462" y="3293"/>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Streams pool</a:t>
                </a:r>
              </a:p>
            </p:txBody>
          </p:sp>
          <p:sp>
            <p:nvSpPr>
              <p:cNvPr id="17445" name="Text Box 1038">
                <a:extLst>
                  <a:ext uri="{FF2B5EF4-FFF2-40B4-BE49-F238E27FC236}">
                    <a16:creationId xmlns:a16="http://schemas.microsoft.com/office/drawing/2014/main" id="{9D655D66-CB88-4955-ACFA-A0BC2B2E3AF7}"/>
                  </a:ext>
                </a:extLst>
              </p:cNvPr>
              <p:cNvSpPr txBox="1">
                <a:spLocks noChangeArrowheads="1"/>
              </p:cNvSpPr>
              <p:nvPr/>
            </p:nvSpPr>
            <p:spPr bwMode="gray">
              <a:xfrm>
                <a:off x="776" y="338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Large pool</a:t>
                </a:r>
              </a:p>
            </p:txBody>
          </p:sp>
          <p:sp>
            <p:nvSpPr>
              <p:cNvPr id="17446" name="Text Box 1039">
                <a:extLst>
                  <a:ext uri="{FF2B5EF4-FFF2-40B4-BE49-F238E27FC236}">
                    <a16:creationId xmlns:a16="http://schemas.microsoft.com/office/drawing/2014/main" id="{CB11E1B8-610C-4D7C-BB4D-310DCC8F038E}"/>
                  </a:ext>
                </a:extLst>
              </p:cNvPr>
              <p:cNvSpPr txBox="1">
                <a:spLocks noChangeArrowheads="1"/>
              </p:cNvSpPr>
              <p:nvPr/>
            </p:nvSpPr>
            <p:spPr bwMode="gray">
              <a:xfrm>
                <a:off x="1771" y="3349"/>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Java pool</a:t>
                </a:r>
              </a:p>
            </p:txBody>
          </p:sp>
        </p:grpSp>
        <p:sp>
          <p:nvSpPr>
            <p:cNvPr id="17418" name="Line 1048">
              <a:extLst>
                <a:ext uri="{FF2B5EF4-FFF2-40B4-BE49-F238E27FC236}">
                  <a16:creationId xmlns:a16="http://schemas.microsoft.com/office/drawing/2014/main" id="{DD3205F6-83C9-4EF0-8F91-12F2CC77EFD0}"/>
                </a:ext>
              </a:extLst>
            </p:cNvPr>
            <p:cNvSpPr>
              <a:spLocks noChangeShapeType="1"/>
            </p:cNvSpPr>
            <p:nvPr/>
          </p:nvSpPr>
          <p:spPr bwMode="gray">
            <a:xfrm>
              <a:off x="1771650" y="3505200"/>
              <a:ext cx="0" cy="3810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7419" name="Rectangle 1049">
              <a:extLst>
                <a:ext uri="{FF2B5EF4-FFF2-40B4-BE49-F238E27FC236}">
                  <a16:creationId xmlns:a16="http://schemas.microsoft.com/office/drawing/2014/main" id="{D80B4765-B2E1-4B1D-ACE7-842D7CFFB82D}"/>
                </a:ext>
              </a:extLst>
            </p:cNvPr>
            <p:cNvSpPr>
              <a:spLocks noChangeArrowheads="1"/>
            </p:cNvSpPr>
            <p:nvPr/>
          </p:nvSpPr>
          <p:spPr bwMode="blackWhite">
            <a:xfrm>
              <a:off x="3448050" y="1981200"/>
              <a:ext cx="962025" cy="990600"/>
            </a:xfrm>
            <a:prstGeom prst="rect">
              <a:avLst/>
            </a:prstGeom>
            <a:solidFill>
              <a:srgbClr val="FFFF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User</a:t>
              </a:r>
            </a:p>
            <a:p>
              <a:pPr>
                <a:spcBef>
                  <a:spcPct val="50000"/>
                </a:spcBef>
                <a:buClrTx/>
                <a:buFontTx/>
                <a:buNone/>
              </a:pPr>
              <a:r>
                <a:rPr lang="en-US" altLang="pt-BR" sz="1400">
                  <a:solidFill>
                    <a:schemeClr val="bg2"/>
                  </a:solidFill>
                </a:rPr>
                <a:t>Global</a:t>
              </a:r>
            </a:p>
            <a:p>
              <a:pPr>
                <a:spcBef>
                  <a:spcPct val="50000"/>
                </a:spcBef>
                <a:buClrTx/>
                <a:buFontTx/>
                <a:buNone/>
              </a:pPr>
              <a:r>
                <a:rPr lang="en-US" altLang="pt-BR" sz="1400">
                  <a:solidFill>
                    <a:schemeClr val="bg2"/>
                  </a:solidFill>
                </a:rPr>
                <a:t>Area</a:t>
              </a:r>
            </a:p>
          </p:txBody>
        </p:sp>
        <p:sp>
          <p:nvSpPr>
            <p:cNvPr id="17420" name="Freeform 1056">
              <a:extLst>
                <a:ext uri="{FF2B5EF4-FFF2-40B4-BE49-F238E27FC236}">
                  <a16:creationId xmlns:a16="http://schemas.microsoft.com/office/drawing/2014/main" id="{11A8D519-0E87-4A83-A342-85C5FD78DE67}"/>
                </a:ext>
              </a:extLst>
            </p:cNvPr>
            <p:cNvSpPr>
              <a:spLocks/>
            </p:cNvSpPr>
            <p:nvPr/>
          </p:nvSpPr>
          <p:spPr bwMode="blackWhite">
            <a:xfrm>
              <a:off x="4405313" y="1447800"/>
              <a:ext cx="595312" cy="1547813"/>
            </a:xfrm>
            <a:custGeom>
              <a:avLst/>
              <a:gdLst>
                <a:gd name="T0" fmla="*/ 2147483647 w 375"/>
                <a:gd name="T1" fmla="*/ 0 h 975"/>
                <a:gd name="T2" fmla="*/ 0 w 375"/>
                <a:gd name="T3" fmla="*/ 2147483647 h 975"/>
                <a:gd name="T4" fmla="*/ 2147483647 w 375"/>
                <a:gd name="T5" fmla="*/ 2147483647 h 975"/>
                <a:gd name="T6" fmla="*/ 2147483647 w 375"/>
                <a:gd name="T7" fmla="*/ 2147483647 h 975"/>
                <a:gd name="T8" fmla="*/ 2147483647 w 375"/>
                <a:gd name="T9" fmla="*/ 0 h 975"/>
                <a:gd name="T10" fmla="*/ 0 60000 65536"/>
                <a:gd name="T11" fmla="*/ 0 60000 65536"/>
                <a:gd name="T12" fmla="*/ 0 60000 65536"/>
                <a:gd name="T13" fmla="*/ 0 60000 65536"/>
                <a:gd name="T14" fmla="*/ 0 60000 65536"/>
                <a:gd name="T15" fmla="*/ 0 w 375"/>
                <a:gd name="T16" fmla="*/ 0 h 975"/>
                <a:gd name="T17" fmla="*/ 375 w 375"/>
                <a:gd name="T18" fmla="*/ 975 h 975"/>
              </a:gdLst>
              <a:ahLst/>
              <a:cxnLst>
                <a:cxn ang="T10">
                  <a:pos x="T0" y="T1"/>
                </a:cxn>
                <a:cxn ang="T11">
                  <a:pos x="T2" y="T3"/>
                </a:cxn>
                <a:cxn ang="T12">
                  <a:pos x="T4" y="T5"/>
                </a:cxn>
                <a:cxn ang="T13">
                  <a:pos x="T6" y="T7"/>
                </a:cxn>
                <a:cxn ang="T14">
                  <a:pos x="T8" y="T9"/>
                </a:cxn>
              </a:cxnLst>
              <a:rect l="T15" t="T16" r="T17" b="T18"/>
              <a:pathLst>
                <a:path w="375" h="975">
                  <a:moveTo>
                    <a:pt x="339" y="0"/>
                  </a:moveTo>
                  <a:lnTo>
                    <a:pt x="0" y="336"/>
                  </a:lnTo>
                  <a:lnTo>
                    <a:pt x="6" y="954"/>
                  </a:lnTo>
                  <a:lnTo>
                    <a:pt x="375" y="975"/>
                  </a:lnTo>
                  <a:lnTo>
                    <a:pt x="339"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pt-BR"/>
            </a:p>
          </p:txBody>
        </p:sp>
        <p:sp>
          <p:nvSpPr>
            <p:cNvPr id="17421" name="AutoShape 1057">
              <a:extLst>
                <a:ext uri="{FF2B5EF4-FFF2-40B4-BE49-F238E27FC236}">
                  <a16:creationId xmlns:a16="http://schemas.microsoft.com/office/drawing/2014/main" id="{9AA2066C-3212-45A3-9607-A56D491FDE54}"/>
                </a:ext>
              </a:extLst>
            </p:cNvPr>
            <p:cNvSpPr>
              <a:spLocks noChangeArrowheads="1"/>
            </p:cNvSpPr>
            <p:nvPr/>
          </p:nvSpPr>
          <p:spPr bwMode="blackWhite">
            <a:xfrm>
              <a:off x="4876800" y="1404938"/>
              <a:ext cx="3581400" cy="1600200"/>
            </a:xfrm>
            <a:prstGeom prst="roundRect">
              <a:avLst>
                <a:gd name="adj" fmla="val 12495"/>
              </a:avLst>
            </a:prstGeom>
            <a:solidFill>
              <a:srgbClr val="FFFF99"/>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17422" name="Text Box 1058">
              <a:extLst>
                <a:ext uri="{FF2B5EF4-FFF2-40B4-BE49-F238E27FC236}">
                  <a16:creationId xmlns:a16="http://schemas.microsoft.com/office/drawing/2014/main" id="{5C1645B1-EBDC-483B-8415-2D96EC91B171}"/>
                </a:ext>
              </a:extLst>
            </p:cNvPr>
            <p:cNvSpPr txBox="1">
              <a:spLocks noChangeArrowheads="1"/>
            </p:cNvSpPr>
            <p:nvPr/>
          </p:nvSpPr>
          <p:spPr bwMode="gray">
            <a:xfrm>
              <a:off x="4953000" y="2349500"/>
              <a:ext cx="1371600" cy="546100"/>
            </a:xfrm>
            <a:prstGeom prst="rect">
              <a:avLst/>
            </a:prstGeom>
            <a:solidFill>
              <a:srgbClr val="00FF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User Session Data</a:t>
              </a:r>
            </a:p>
          </p:txBody>
        </p:sp>
        <p:sp>
          <p:nvSpPr>
            <p:cNvPr id="17423" name="Text Box 1059">
              <a:extLst>
                <a:ext uri="{FF2B5EF4-FFF2-40B4-BE49-F238E27FC236}">
                  <a16:creationId xmlns:a16="http://schemas.microsoft.com/office/drawing/2014/main" id="{ADDAF754-F2BD-4B1B-B7EA-BF2054219FEF}"/>
                </a:ext>
              </a:extLst>
            </p:cNvPr>
            <p:cNvSpPr txBox="1">
              <a:spLocks noChangeArrowheads="1"/>
            </p:cNvSpPr>
            <p:nvPr/>
          </p:nvSpPr>
          <p:spPr bwMode="gray">
            <a:xfrm>
              <a:off x="4953000" y="1524000"/>
              <a:ext cx="1371600" cy="652463"/>
            </a:xfrm>
            <a:prstGeom prst="rect">
              <a:avLst/>
            </a:prstGeom>
            <a:solidFill>
              <a:srgbClr val="00FF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Cursor </a:t>
              </a:r>
            </a:p>
            <a:p>
              <a:pPr eaLnBrk="1" hangingPunct="1">
                <a:spcBef>
                  <a:spcPct val="50000"/>
                </a:spcBef>
              </a:pPr>
              <a:r>
                <a:rPr lang="en-US" altLang="pt-BR" sz="1400"/>
                <a:t>State </a:t>
              </a:r>
            </a:p>
          </p:txBody>
        </p:sp>
        <p:sp>
          <p:nvSpPr>
            <p:cNvPr id="17424" name="Text Box 1060">
              <a:extLst>
                <a:ext uri="{FF2B5EF4-FFF2-40B4-BE49-F238E27FC236}">
                  <a16:creationId xmlns:a16="http://schemas.microsoft.com/office/drawing/2014/main" id="{825B83D0-4190-4F6A-961E-64AB346C17D0}"/>
                </a:ext>
              </a:extLst>
            </p:cNvPr>
            <p:cNvSpPr txBox="1">
              <a:spLocks noChangeArrowheads="1"/>
            </p:cNvSpPr>
            <p:nvPr/>
          </p:nvSpPr>
          <p:spPr bwMode="gray">
            <a:xfrm>
              <a:off x="6400800" y="1524000"/>
              <a:ext cx="914400" cy="54610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Sort Area</a:t>
              </a:r>
            </a:p>
          </p:txBody>
        </p:sp>
        <p:sp>
          <p:nvSpPr>
            <p:cNvPr id="17425" name="Text Box 1061">
              <a:extLst>
                <a:ext uri="{FF2B5EF4-FFF2-40B4-BE49-F238E27FC236}">
                  <a16:creationId xmlns:a16="http://schemas.microsoft.com/office/drawing/2014/main" id="{289AA327-D530-4541-8031-FEBE93CF9FE8}"/>
                </a:ext>
              </a:extLst>
            </p:cNvPr>
            <p:cNvSpPr txBox="1">
              <a:spLocks noChangeArrowheads="1"/>
            </p:cNvSpPr>
            <p:nvPr/>
          </p:nvSpPr>
          <p:spPr bwMode="gray">
            <a:xfrm>
              <a:off x="7391400" y="1524000"/>
              <a:ext cx="914400" cy="54610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Hash Area</a:t>
              </a:r>
            </a:p>
          </p:txBody>
        </p:sp>
        <p:sp>
          <p:nvSpPr>
            <p:cNvPr id="17426" name="Text Box 1062">
              <a:extLst>
                <a:ext uri="{FF2B5EF4-FFF2-40B4-BE49-F238E27FC236}">
                  <a16:creationId xmlns:a16="http://schemas.microsoft.com/office/drawing/2014/main" id="{76956819-A3D9-47FC-A187-2043E11C1080}"/>
                </a:ext>
              </a:extLst>
            </p:cNvPr>
            <p:cNvSpPr txBox="1">
              <a:spLocks noChangeArrowheads="1"/>
            </p:cNvSpPr>
            <p:nvPr/>
          </p:nvSpPr>
          <p:spPr bwMode="gray">
            <a:xfrm>
              <a:off x="6400800" y="2166938"/>
              <a:ext cx="1905000" cy="3333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Create Bitmap Area</a:t>
              </a:r>
            </a:p>
          </p:txBody>
        </p:sp>
        <p:sp>
          <p:nvSpPr>
            <p:cNvPr id="17427" name="Text Box 1063">
              <a:extLst>
                <a:ext uri="{FF2B5EF4-FFF2-40B4-BE49-F238E27FC236}">
                  <a16:creationId xmlns:a16="http://schemas.microsoft.com/office/drawing/2014/main" id="{A8446CA1-E4C6-4546-8141-A4CB6380A532}"/>
                </a:ext>
              </a:extLst>
            </p:cNvPr>
            <p:cNvSpPr txBox="1">
              <a:spLocks noChangeArrowheads="1"/>
            </p:cNvSpPr>
            <p:nvPr/>
          </p:nvSpPr>
          <p:spPr bwMode="auto">
            <a:xfrm>
              <a:off x="6662738" y="3113088"/>
              <a:ext cx="1425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SQL </a:t>
              </a:r>
            </a:p>
            <a:p>
              <a:pPr eaLnBrk="1" hangingPunct="1"/>
              <a:r>
                <a:rPr lang="en-US" altLang="pt-BR"/>
                <a:t>Work Areas</a:t>
              </a:r>
            </a:p>
          </p:txBody>
        </p:sp>
        <p:sp>
          <p:nvSpPr>
            <p:cNvPr id="17428" name="Line 1069">
              <a:extLst>
                <a:ext uri="{FF2B5EF4-FFF2-40B4-BE49-F238E27FC236}">
                  <a16:creationId xmlns:a16="http://schemas.microsoft.com/office/drawing/2014/main" id="{8FAA4F04-F58E-49A7-AD07-1C2302B9D6F6}"/>
                </a:ext>
              </a:extLst>
            </p:cNvPr>
            <p:cNvSpPr>
              <a:spLocks noChangeShapeType="1"/>
            </p:cNvSpPr>
            <p:nvPr/>
          </p:nvSpPr>
          <p:spPr bwMode="gray">
            <a:xfrm>
              <a:off x="6343650" y="3505200"/>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17429" name="Line 1070">
              <a:extLst>
                <a:ext uri="{FF2B5EF4-FFF2-40B4-BE49-F238E27FC236}">
                  <a16:creationId xmlns:a16="http://schemas.microsoft.com/office/drawing/2014/main" id="{921B9D4A-693D-450B-8993-7818CA42A9AD}"/>
                </a:ext>
              </a:extLst>
            </p:cNvPr>
            <p:cNvSpPr>
              <a:spLocks noChangeShapeType="1"/>
            </p:cNvSpPr>
            <p:nvPr/>
          </p:nvSpPr>
          <p:spPr bwMode="gray">
            <a:xfrm>
              <a:off x="8229600" y="3505200"/>
              <a:ext cx="7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17430" name="Text Box 1071">
              <a:extLst>
                <a:ext uri="{FF2B5EF4-FFF2-40B4-BE49-F238E27FC236}">
                  <a16:creationId xmlns:a16="http://schemas.microsoft.com/office/drawing/2014/main" id="{4A1B5FED-07CE-47F9-9361-E5A0114B13BA}"/>
                </a:ext>
              </a:extLst>
            </p:cNvPr>
            <p:cNvSpPr txBox="1">
              <a:spLocks noChangeArrowheads="1"/>
            </p:cNvSpPr>
            <p:nvPr/>
          </p:nvSpPr>
          <p:spPr bwMode="gray">
            <a:xfrm>
              <a:off x="6400800" y="2590800"/>
              <a:ext cx="1905000" cy="3333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Bitmap Merge Area</a:t>
              </a:r>
            </a:p>
          </p:txBody>
        </p:sp>
        <p:sp>
          <p:nvSpPr>
            <p:cNvPr id="17431" name="Line 1072">
              <a:extLst>
                <a:ext uri="{FF2B5EF4-FFF2-40B4-BE49-F238E27FC236}">
                  <a16:creationId xmlns:a16="http://schemas.microsoft.com/office/drawing/2014/main" id="{B0E7D284-818C-4CE5-8251-9238E6D3953A}"/>
                </a:ext>
              </a:extLst>
            </p:cNvPr>
            <p:cNvSpPr>
              <a:spLocks noChangeShapeType="1"/>
            </p:cNvSpPr>
            <p:nvPr/>
          </p:nvSpPr>
          <p:spPr bwMode="gray">
            <a:xfrm flipV="1">
              <a:off x="6348413" y="30480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7432" name="Line 1073">
              <a:extLst>
                <a:ext uri="{FF2B5EF4-FFF2-40B4-BE49-F238E27FC236}">
                  <a16:creationId xmlns:a16="http://schemas.microsoft.com/office/drawing/2014/main" id="{B5A47D4F-8CF1-4FEB-BCF0-F835F5DB3649}"/>
                </a:ext>
              </a:extLst>
            </p:cNvPr>
            <p:cNvSpPr>
              <a:spLocks noChangeShapeType="1"/>
            </p:cNvSpPr>
            <p:nvPr/>
          </p:nvSpPr>
          <p:spPr bwMode="gray">
            <a:xfrm flipV="1">
              <a:off x="8305800" y="30480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grpSp>
          <p:nvGrpSpPr>
            <p:cNvPr id="4" name="Group 129">
              <a:extLst>
                <a:ext uri="{FF2B5EF4-FFF2-40B4-BE49-F238E27FC236}">
                  <a16:creationId xmlns:a16="http://schemas.microsoft.com/office/drawing/2014/main" id="{4C4F1354-6C13-4E9C-86F3-ED20E46BE0A1}"/>
                </a:ext>
              </a:extLst>
            </p:cNvPr>
            <p:cNvGrpSpPr>
              <a:grpSpLocks/>
            </p:cNvGrpSpPr>
            <p:nvPr/>
          </p:nvGrpSpPr>
          <p:grpSpPr bwMode="auto">
            <a:xfrm>
              <a:off x="5257805" y="4013200"/>
              <a:ext cx="1314580" cy="1016000"/>
              <a:chOff x="3168" y="2680"/>
              <a:chExt cx="1302" cy="984"/>
            </a:xfrm>
            <a:solidFill>
              <a:srgbClr val="FFFF99"/>
            </a:solidFill>
          </p:grpSpPr>
          <p:sp>
            <p:nvSpPr>
              <p:cNvPr id="39" name="Oval 82">
                <a:extLst>
                  <a:ext uri="{FF2B5EF4-FFF2-40B4-BE49-F238E27FC236}">
                    <a16:creationId xmlns:a16="http://schemas.microsoft.com/office/drawing/2014/main" id="{C3C308EB-DE6D-44AA-AA54-18D1F1CB063A}"/>
                  </a:ext>
                </a:extLst>
              </p:cNvPr>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buFont typeface="Arial" charset="0"/>
                  <a:buNone/>
                  <a:defRPr/>
                </a:pPr>
                <a:endParaRPr lang="en-US" dirty="0">
                  <a:latin typeface="Arial" charset="0"/>
                </a:endParaRPr>
              </a:p>
            </p:txBody>
          </p:sp>
          <p:sp>
            <p:nvSpPr>
              <p:cNvPr id="40" name="Oval 83">
                <a:extLst>
                  <a:ext uri="{FF2B5EF4-FFF2-40B4-BE49-F238E27FC236}">
                    <a16:creationId xmlns:a16="http://schemas.microsoft.com/office/drawing/2014/main" id="{482F5948-EDE9-4C30-BCA4-771000F2424A}"/>
                  </a:ext>
                </a:extLst>
              </p:cNvPr>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defTabSz="228600">
                  <a:buFont typeface="Arial" charset="0"/>
                  <a:buNone/>
                  <a:defRPr/>
                </a:pPr>
                <a:endParaRPr lang="en-US" b="1" dirty="0">
                  <a:latin typeface="Arial" charset="0"/>
                </a:endParaRPr>
              </a:p>
            </p:txBody>
          </p:sp>
          <p:sp>
            <p:nvSpPr>
              <p:cNvPr id="41" name="Line 84">
                <a:extLst>
                  <a:ext uri="{FF2B5EF4-FFF2-40B4-BE49-F238E27FC236}">
                    <a16:creationId xmlns:a16="http://schemas.microsoft.com/office/drawing/2014/main" id="{22DED9A5-048F-41EB-878B-A24952D57B10}"/>
                  </a:ext>
                </a:extLst>
              </p:cNvPr>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2" name="Line 85">
                <a:extLst>
                  <a:ext uri="{FF2B5EF4-FFF2-40B4-BE49-F238E27FC236}">
                    <a16:creationId xmlns:a16="http://schemas.microsoft.com/office/drawing/2014/main" id="{5293F1C3-DB17-4239-82F9-356FB6783AE1}"/>
                  </a:ext>
                </a:extLst>
              </p:cNvPr>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3" name="Line 86">
                <a:extLst>
                  <a:ext uri="{FF2B5EF4-FFF2-40B4-BE49-F238E27FC236}">
                    <a16:creationId xmlns:a16="http://schemas.microsoft.com/office/drawing/2014/main" id="{99138E33-7AF6-4BCB-A8E1-20FC1630FABD}"/>
                  </a:ext>
                </a:extLst>
              </p:cNvPr>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4" name="Line 87">
                <a:extLst>
                  <a:ext uri="{FF2B5EF4-FFF2-40B4-BE49-F238E27FC236}">
                    <a16:creationId xmlns:a16="http://schemas.microsoft.com/office/drawing/2014/main" id="{F19B61D6-8BDD-4FF3-9D52-95A4B615469A}"/>
                  </a:ext>
                </a:extLst>
              </p:cNvPr>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5" name="Line 88">
                <a:extLst>
                  <a:ext uri="{FF2B5EF4-FFF2-40B4-BE49-F238E27FC236}">
                    <a16:creationId xmlns:a16="http://schemas.microsoft.com/office/drawing/2014/main" id="{FB9B98D6-B804-4444-99E1-57A9BBB35FD3}"/>
                  </a:ext>
                </a:extLst>
              </p:cNvPr>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6" name="Line 89">
                <a:extLst>
                  <a:ext uri="{FF2B5EF4-FFF2-40B4-BE49-F238E27FC236}">
                    <a16:creationId xmlns:a16="http://schemas.microsoft.com/office/drawing/2014/main" id="{3BF7EFB5-87BA-4B25-82C3-CF2EC814A9EF}"/>
                  </a:ext>
                </a:extLst>
              </p:cNvPr>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7" name="Line 90">
                <a:extLst>
                  <a:ext uri="{FF2B5EF4-FFF2-40B4-BE49-F238E27FC236}">
                    <a16:creationId xmlns:a16="http://schemas.microsoft.com/office/drawing/2014/main" id="{767E0EB9-4664-4AB7-9F0F-ADE05CA51A6F}"/>
                  </a:ext>
                </a:extLst>
              </p:cNvPr>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8" name="Line 91">
                <a:extLst>
                  <a:ext uri="{FF2B5EF4-FFF2-40B4-BE49-F238E27FC236}">
                    <a16:creationId xmlns:a16="http://schemas.microsoft.com/office/drawing/2014/main" id="{C80172A1-B6D1-4256-B17B-737F1155220E}"/>
                  </a:ext>
                </a:extLst>
              </p:cNvPr>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9" name="Line 92">
                <a:extLst>
                  <a:ext uri="{FF2B5EF4-FFF2-40B4-BE49-F238E27FC236}">
                    <a16:creationId xmlns:a16="http://schemas.microsoft.com/office/drawing/2014/main" id="{16AE1292-C3DA-48DC-84C1-6757D130AE7F}"/>
                  </a:ext>
                </a:extLst>
              </p:cNvPr>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0" name="Line 93">
                <a:extLst>
                  <a:ext uri="{FF2B5EF4-FFF2-40B4-BE49-F238E27FC236}">
                    <a16:creationId xmlns:a16="http://schemas.microsoft.com/office/drawing/2014/main" id="{EFC6348B-3F30-414C-A3AD-B66A9E10A2EA}"/>
                  </a:ext>
                </a:extLst>
              </p:cNvPr>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1" name="Line 94">
                <a:extLst>
                  <a:ext uri="{FF2B5EF4-FFF2-40B4-BE49-F238E27FC236}">
                    <a16:creationId xmlns:a16="http://schemas.microsoft.com/office/drawing/2014/main" id="{E9F6C453-4C64-482A-80F8-80F6482188FF}"/>
                  </a:ext>
                </a:extLst>
              </p:cNvPr>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2" name="Line 95">
                <a:extLst>
                  <a:ext uri="{FF2B5EF4-FFF2-40B4-BE49-F238E27FC236}">
                    <a16:creationId xmlns:a16="http://schemas.microsoft.com/office/drawing/2014/main" id="{168A66CE-A4CF-44C5-AE74-1542627AC303}"/>
                  </a:ext>
                </a:extLst>
              </p:cNvPr>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3" name="Line 96">
                <a:extLst>
                  <a:ext uri="{FF2B5EF4-FFF2-40B4-BE49-F238E27FC236}">
                    <a16:creationId xmlns:a16="http://schemas.microsoft.com/office/drawing/2014/main" id="{D31B521A-7E92-4C0D-B671-E39C36B77E16}"/>
                  </a:ext>
                </a:extLst>
              </p:cNvPr>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4" name="Line 97">
                <a:extLst>
                  <a:ext uri="{FF2B5EF4-FFF2-40B4-BE49-F238E27FC236}">
                    <a16:creationId xmlns:a16="http://schemas.microsoft.com/office/drawing/2014/main" id="{D136BBAF-C703-4DB2-94F3-EC7530BD7912}"/>
                  </a:ext>
                </a:extLst>
              </p:cNvPr>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5" name="Line 98">
                <a:extLst>
                  <a:ext uri="{FF2B5EF4-FFF2-40B4-BE49-F238E27FC236}">
                    <a16:creationId xmlns:a16="http://schemas.microsoft.com/office/drawing/2014/main" id="{6D4B8CBF-B630-4ECC-A55D-C513120FA9B4}"/>
                  </a:ext>
                </a:extLst>
              </p:cNvPr>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6" name="Line 99">
                <a:extLst>
                  <a:ext uri="{FF2B5EF4-FFF2-40B4-BE49-F238E27FC236}">
                    <a16:creationId xmlns:a16="http://schemas.microsoft.com/office/drawing/2014/main" id="{58D35370-9CB5-4C2F-925D-CEFA1AEC8869}"/>
                  </a:ext>
                </a:extLst>
              </p:cNvPr>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7" name="Freeform 101">
                <a:extLst>
                  <a:ext uri="{FF2B5EF4-FFF2-40B4-BE49-F238E27FC236}">
                    <a16:creationId xmlns:a16="http://schemas.microsoft.com/office/drawing/2014/main" id="{87B1B6ED-335A-420B-90BD-7113975A9DF7}"/>
                  </a:ext>
                </a:extLst>
              </p:cNvPr>
              <p:cNvSpPr>
                <a:spLocks/>
              </p:cNvSpPr>
              <p:nvPr/>
            </p:nvSpPr>
            <p:spPr bwMode="blackWhite">
              <a:xfrm>
                <a:off x="4278"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med" len="med"/>
              </a:ln>
              <a:effectLst/>
            </p:spPr>
            <p:txBody>
              <a:bodyPr/>
              <a:lstStyle/>
              <a:p>
                <a:pPr>
                  <a:buFont typeface="Arial" charset="0"/>
                  <a:buNone/>
                  <a:defRPr/>
                </a:pPr>
                <a:endParaRPr lang="en-US" dirty="0">
                  <a:latin typeface="Arial" charset="0"/>
                </a:endParaRPr>
              </a:p>
            </p:txBody>
          </p:sp>
          <p:sp>
            <p:nvSpPr>
              <p:cNvPr id="58" name="Freeform 102">
                <a:extLst>
                  <a:ext uri="{FF2B5EF4-FFF2-40B4-BE49-F238E27FC236}">
                    <a16:creationId xmlns:a16="http://schemas.microsoft.com/office/drawing/2014/main" id="{2A50FD05-E036-4DDF-9745-F86801C6454E}"/>
                  </a:ext>
                </a:extLst>
              </p:cNvPr>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med" len="med"/>
              </a:ln>
              <a:effectLst/>
            </p:spPr>
            <p:txBody>
              <a:bodyPr/>
              <a:lstStyle/>
              <a:p>
                <a:pPr>
                  <a:buFont typeface="Arial" charset="0"/>
                  <a:buNone/>
                  <a:defRPr/>
                </a:pPr>
                <a:endParaRPr lang="en-US" dirty="0">
                  <a:latin typeface="Arial" charset="0"/>
                </a:endParaRPr>
              </a:p>
            </p:txBody>
          </p:sp>
        </p:grpSp>
        <p:sp>
          <p:nvSpPr>
            <p:cNvPr id="17434" name="Rectangle 110">
              <a:extLst>
                <a:ext uri="{FF2B5EF4-FFF2-40B4-BE49-F238E27FC236}">
                  <a16:creationId xmlns:a16="http://schemas.microsoft.com/office/drawing/2014/main" id="{D07BA1ED-EA1B-453F-9DC4-4C7CFFB19063}"/>
                </a:ext>
              </a:extLst>
            </p:cNvPr>
            <p:cNvSpPr>
              <a:spLocks noChangeArrowheads="1"/>
            </p:cNvSpPr>
            <p:nvPr/>
          </p:nvSpPr>
          <p:spPr bwMode="blackWhite">
            <a:xfrm>
              <a:off x="5376863" y="51054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7435" name="Text Box 118">
              <a:extLst>
                <a:ext uri="{FF2B5EF4-FFF2-40B4-BE49-F238E27FC236}">
                  <a16:creationId xmlns:a16="http://schemas.microsoft.com/office/drawing/2014/main" id="{E15DFE3E-B3BB-4113-8A26-8987ECB7943B}"/>
                </a:ext>
              </a:extLst>
            </p:cNvPr>
            <p:cNvSpPr txBox="1">
              <a:spLocks noChangeArrowheads="1"/>
            </p:cNvSpPr>
            <p:nvPr/>
          </p:nvSpPr>
          <p:spPr bwMode="gray">
            <a:xfrm>
              <a:off x="5334000" y="533400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Fixed SGA</a:t>
              </a:r>
            </a:p>
          </p:txBody>
        </p:sp>
        <p:sp>
          <p:nvSpPr>
            <p:cNvPr id="17436" name="Text Box 46">
              <a:extLst>
                <a:ext uri="{FF2B5EF4-FFF2-40B4-BE49-F238E27FC236}">
                  <a16:creationId xmlns:a16="http://schemas.microsoft.com/office/drawing/2014/main" id="{F16C4482-557D-418F-B2D9-6884A3EA3CA1}"/>
                </a:ext>
              </a:extLst>
            </p:cNvPr>
            <p:cNvSpPr txBox="1">
              <a:spLocks noChangeArrowheads="1"/>
            </p:cNvSpPr>
            <p:nvPr/>
          </p:nvSpPr>
          <p:spPr bwMode="gray">
            <a:xfrm>
              <a:off x="5345113" y="4324350"/>
              <a:ext cx="114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100" b="1"/>
                <a:t>Redo log buffer</a:t>
              </a:r>
            </a:p>
          </p:txBody>
        </p:sp>
      </p:grpSp>
    </p:spTree>
    <p:custDataLst>
      <p:tags r:id="rId1"/>
    </p:custData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96D18E2D-9A2C-4B3A-810F-A64008ABA1CF}"/>
              </a:ext>
            </a:extLst>
          </p:cNvPr>
          <p:cNvSpPr>
            <a:spLocks noGrp="1" noChangeArrowheads="1"/>
          </p:cNvSpPr>
          <p:nvPr>
            <p:ph type="title"/>
          </p:nvPr>
        </p:nvSpPr>
        <p:spPr/>
        <p:txBody>
          <a:bodyPr/>
          <a:lstStyle/>
          <a:p>
            <a:pPr eaLnBrk="1" hangingPunct="1"/>
            <a:r>
              <a:rPr lang="en-US" altLang="pt-BR"/>
              <a:t>Quiz</a:t>
            </a:r>
          </a:p>
        </p:txBody>
      </p:sp>
      <p:sp>
        <p:nvSpPr>
          <p:cNvPr id="18435" name="Rectangle 1027">
            <a:extLst>
              <a:ext uri="{FF2B5EF4-FFF2-40B4-BE49-F238E27FC236}">
                <a16:creationId xmlns:a16="http://schemas.microsoft.com/office/drawing/2014/main" id="{91A5DB0B-9C8E-4F1B-8CCB-3DA7CB4D224D}"/>
              </a:ext>
            </a:extLst>
          </p:cNvPr>
          <p:cNvSpPr>
            <a:spLocks noGrp="1" noChangeArrowheads="1"/>
          </p:cNvSpPr>
          <p:nvPr>
            <p:ph idx="1"/>
          </p:nvPr>
        </p:nvSpPr>
        <p:spPr>
          <a:xfrm>
            <a:off x="609600" y="1447800"/>
            <a:ext cx="7918450" cy="2327275"/>
          </a:xfrm>
        </p:spPr>
        <p:txBody>
          <a:bodyPr/>
          <a:lstStyle/>
          <a:p>
            <a:pPr eaLnBrk="1" hangingPunct="1"/>
            <a:r>
              <a:rPr lang="en-US" altLang="pt-BR"/>
              <a:t>The memory region that contains data and control information for a server or background process is called:</a:t>
            </a:r>
          </a:p>
          <a:p>
            <a:pPr lvl="1" eaLnBrk="1" hangingPunct="1">
              <a:buFont typeface="Arial" panose="020B0604020202020204" pitchFamily="34" charset="0"/>
              <a:buAutoNum type="alphaLcPeriod"/>
            </a:pPr>
            <a:r>
              <a:rPr lang="en-US" altLang="pt-BR"/>
              <a:t>Shared pool</a:t>
            </a:r>
          </a:p>
          <a:p>
            <a:pPr lvl="1" eaLnBrk="1" hangingPunct="1">
              <a:buFont typeface="Arial" panose="020B0604020202020204" pitchFamily="34" charset="0"/>
              <a:buAutoNum type="alphaLcPeriod"/>
            </a:pPr>
            <a:r>
              <a:rPr lang="en-US" altLang="pt-BR"/>
              <a:t>PGA</a:t>
            </a:r>
          </a:p>
          <a:p>
            <a:pPr lvl="1" eaLnBrk="1" hangingPunct="1">
              <a:buFont typeface="Arial" panose="020B0604020202020204" pitchFamily="34" charset="0"/>
              <a:buAutoNum type="alphaLcPeriod"/>
            </a:pPr>
            <a:r>
              <a:rPr lang="en-US" altLang="pt-BR"/>
              <a:t>Buffer cache</a:t>
            </a:r>
          </a:p>
          <a:p>
            <a:pPr lvl="1" eaLnBrk="1" hangingPunct="1">
              <a:buFont typeface="Arial" panose="020B0604020202020204" pitchFamily="34" charset="0"/>
              <a:buAutoNum type="alphaLcPeriod"/>
            </a:pPr>
            <a:r>
              <a:rPr lang="en-US" altLang="pt-BR"/>
              <a:t>User session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50">
            <a:extLst>
              <a:ext uri="{FF2B5EF4-FFF2-40B4-BE49-F238E27FC236}">
                <a16:creationId xmlns:a16="http://schemas.microsoft.com/office/drawing/2014/main" id="{80876301-5AE5-4281-82A6-2D591FA07216}"/>
              </a:ext>
            </a:extLst>
          </p:cNvPr>
          <p:cNvSpPr>
            <a:spLocks noGrp="1" noChangeArrowheads="1"/>
          </p:cNvSpPr>
          <p:nvPr>
            <p:ph type="title"/>
          </p:nvPr>
        </p:nvSpPr>
        <p:spPr/>
        <p:txBody>
          <a:bodyPr/>
          <a:lstStyle/>
          <a:p>
            <a:pPr eaLnBrk="1" hangingPunct="1"/>
            <a:r>
              <a:rPr lang="en-US" altLang="pt-BR"/>
              <a:t>Quiz</a:t>
            </a:r>
          </a:p>
        </p:txBody>
      </p:sp>
      <p:sp>
        <p:nvSpPr>
          <p:cNvPr id="19459" name="Rectangle 2051">
            <a:extLst>
              <a:ext uri="{FF2B5EF4-FFF2-40B4-BE49-F238E27FC236}">
                <a16:creationId xmlns:a16="http://schemas.microsoft.com/office/drawing/2014/main" id="{46BB67CF-7408-40FC-8C6F-F7ED18FB0770}"/>
              </a:ext>
            </a:extLst>
          </p:cNvPr>
          <p:cNvSpPr>
            <a:spLocks noGrp="1" noChangeArrowheads="1"/>
          </p:cNvSpPr>
          <p:nvPr>
            <p:ph idx="1"/>
          </p:nvPr>
        </p:nvSpPr>
        <p:spPr>
          <a:xfrm>
            <a:off x="609600" y="1447800"/>
            <a:ext cx="7918450" cy="1989138"/>
          </a:xfrm>
        </p:spPr>
        <p:txBody>
          <a:bodyPr/>
          <a:lstStyle/>
          <a:p>
            <a:pPr eaLnBrk="1" hangingPunct="1"/>
            <a:r>
              <a:rPr lang="en-US" altLang="pt-BR"/>
              <a:t>What is read into the database buffer cache from data files? </a:t>
            </a:r>
          </a:p>
          <a:p>
            <a:pPr lvl="1" eaLnBrk="1" hangingPunct="1">
              <a:buFont typeface="Arial" panose="020B0604020202020204" pitchFamily="34" charset="0"/>
              <a:buAutoNum type="alphaLcPeriod"/>
            </a:pPr>
            <a:r>
              <a:rPr lang="en-US" altLang="pt-BR"/>
              <a:t>Rows</a:t>
            </a:r>
          </a:p>
          <a:p>
            <a:pPr lvl="1" eaLnBrk="1" hangingPunct="1">
              <a:buFont typeface="Arial" panose="020B0604020202020204" pitchFamily="34" charset="0"/>
              <a:buAutoNum type="alphaLcPeriod"/>
            </a:pPr>
            <a:r>
              <a:rPr lang="en-US" altLang="pt-BR"/>
              <a:t>Changes</a:t>
            </a:r>
          </a:p>
          <a:p>
            <a:pPr lvl="1" eaLnBrk="1" hangingPunct="1">
              <a:buFont typeface="Arial" panose="020B0604020202020204" pitchFamily="34" charset="0"/>
              <a:buAutoNum type="alphaLcPeriod"/>
            </a:pPr>
            <a:r>
              <a:rPr lang="en-US" altLang="pt-BR"/>
              <a:t>Blocks</a:t>
            </a:r>
          </a:p>
          <a:p>
            <a:pPr lvl="1" eaLnBrk="1" hangingPunct="1">
              <a:buFont typeface="Arial" panose="020B0604020202020204" pitchFamily="34" charset="0"/>
              <a:buAutoNum type="alphaLcPeriod"/>
            </a:pPr>
            <a:r>
              <a:rPr lang="en-US" altLang="pt-BR"/>
              <a:t>SQL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0">
            <a:extLst>
              <a:ext uri="{FF2B5EF4-FFF2-40B4-BE49-F238E27FC236}">
                <a16:creationId xmlns:a16="http://schemas.microsoft.com/office/drawing/2014/main" id="{339DC32C-51CA-4839-BED0-D486FD9503CC}"/>
              </a:ext>
            </a:extLst>
          </p:cNvPr>
          <p:cNvSpPr>
            <a:spLocks noGrp="1" noChangeArrowheads="1"/>
          </p:cNvSpPr>
          <p:nvPr>
            <p:ph type="title"/>
          </p:nvPr>
        </p:nvSpPr>
        <p:spPr/>
        <p:txBody>
          <a:bodyPr/>
          <a:lstStyle/>
          <a:p>
            <a:pPr eaLnBrk="1" hangingPunct="1"/>
            <a:r>
              <a:rPr lang="en-US" altLang="pt-BR"/>
              <a:t>Process Architecture</a:t>
            </a:r>
          </a:p>
        </p:txBody>
      </p:sp>
      <p:sp>
        <p:nvSpPr>
          <p:cNvPr id="20483" name="Rectangle 31">
            <a:extLst>
              <a:ext uri="{FF2B5EF4-FFF2-40B4-BE49-F238E27FC236}">
                <a16:creationId xmlns:a16="http://schemas.microsoft.com/office/drawing/2014/main" id="{AD2AFE9E-474A-4E33-A4BF-86F18DCCBFC2}"/>
              </a:ext>
            </a:extLst>
          </p:cNvPr>
          <p:cNvSpPr>
            <a:spLocks noGrp="1" noChangeArrowheads="1"/>
          </p:cNvSpPr>
          <p:nvPr>
            <p:ph type="body" idx="1"/>
          </p:nvPr>
        </p:nvSpPr>
        <p:spPr>
          <a:xfrm>
            <a:off x="609600" y="1447800"/>
            <a:ext cx="7918450" cy="4316413"/>
          </a:xfrm>
        </p:spPr>
        <p:txBody>
          <a:bodyPr/>
          <a:lstStyle/>
          <a:p>
            <a:pPr lvl="1" eaLnBrk="1" hangingPunct="1"/>
            <a:r>
              <a:rPr lang="en-US" altLang="pt-BR"/>
              <a:t>User process</a:t>
            </a:r>
          </a:p>
          <a:p>
            <a:pPr lvl="2" eaLnBrk="1" hangingPunct="1"/>
            <a:r>
              <a:rPr lang="en-US" altLang="pt-BR"/>
              <a:t>Is the application or tool that connects to the Oracle database</a:t>
            </a:r>
          </a:p>
          <a:p>
            <a:pPr lvl="1" eaLnBrk="1" hangingPunct="1"/>
            <a:r>
              <a:rPr lang="en-US" altLang="pt-BR"/>
              <a:t>Database processes</a:t>
            </a:r>
          </a:p>
          <a:p>
            <a:pPr lvl="2" eaLnBrk="1" hangingPunct="1"/>
            <a:r>
              <a:rPr lang="en-US" altLang="pt-BR"/>
              <a:t>Server process: Connects to the Oracle instance and is started when a user establishes a session</a:t>
            </a:r>
          </a:p>
          <a:p>
            <a:pPr lvl="2" eaLnBrk="1" hangingPunct="1"/>
            <a:r>
              <a:rPr lang="en-US" altLang="pt-BR"/>
              <a:t>Background processes: Are started when an Oracle instance is started</a:t>
            </a:r>
          </a:p>
          <a:p>
            <a:pPr lvl="1" eaLnBrk="1" hangingPunct="1"/>
            <a:r>
              <a:rPr lang="en-US" altLang="pt-BR"/>
              <a:t>Daemon / Application processes</a:t>
            </a:r>
          </a:p>
          <a:p>
            <a:pPr lvl="2" eaLnBrk="1" hangingPunct="1"/>
            <a:r>
              <a:rPr lang="en-US" altLang="pt-BR"/>
              <a:t>Networking listeners</a:t>
            </a:r>
          </a:p>
          <a:p>
            <a:pPr lvl="2" eaLnBrk="1" hangingPunct="1"/>
            <a:r>
              <a:rPr lang="en-US" altLang="pt-BR"/>
              <a:t>Grid Infrastructure daemons</a:t>
            </a:r>
          </a:p>
          <a:p>
            <a:pPr lvl="2" eaLnBrk="1" hangingPunct="1"/>
            <a:endParaRPr lang="en-US" altLang="pt-B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A8FB551-8CBD-40AD-AF15-57DAD1F57052}"/>
              </a:ext>
            </a:extLst>
          </p:cNvPr>
          <p:cNvSpPr>
            <a:spLocks noGrp="1"/>
          </p:cNvSpPr>
          <p:nvPr>
            <p:ph type="title"/>
          </p:nvPr>
        </p:nvSpPr>
        <p:spPr/>
        <p:txBody>
          <a:bodyPr/>
          <a:lstStyle/>
          <a:p>
            <a:pPr eaLnBrk="1" hangingPunct="1"/>
            <a:endParaRPr lang="pt-BR" altLang="pt-BR"/>
          </a:p>
        </p:txBody>
      </p:sp>
      <p:sp>
        <p:nvSpPr>
          <p:cNvPr id="21507" name="Content Placeholder 2">
            <a:extLst>
              <a:ext uri="{FF2B5EF4-FFF2-40B4-BE49-F238E27FC236}">
                <a16:creationId xmlns:a16="http://schemas.microsoft.com/office/drawing/2014/main" id="{2C5C45A0-CBCB-4BA6-8B15-329E9BE087B5}"/>
              </a:ext>
            </a:extLst>
          </p:cNvPr>
          <p:cNvSpPr>
            <a:spLocks noGrp="1"/>
          </p:cNvSpPr>
          <p:nvPr>
            <p:ph idx="1"/>
          </p:nvPr>
        </p:nvSpPr>
        <p:spPr/>
        <p:txBody>
          <a:bodyPr/>
          <a:lstStyle/>
          <a:p>
            <a:pPr eaLnBrk="1" hangingPunct="1"/>
            <a:endParaRPr lang="pt-BR" altLang="pt-B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E88A57D4-F67F-41DB-A276-CFBC4BA39B54}"/>
              </a:ext>
            </a:extLst>
          </p:cNvPr>
          <p:cNvSpPr>
            <a:spLocks noGrp="1" noChangeArrowheads="1"/>
          </p:cNvSpPr>
          <p:nvPr>
            <p:ph type="title"/>
          </p:nvPr>
        </p:nvSpPr>
        <p:spPr/>
        <p:txBody>
          <a:bodyPr/>
          <a:lstStyle/>
          <a:p>
            <a:r>
              <a:rPr lang="en-US" altLang="pt-BR"/>
              <a:t>Objectives</a:t>
            </a:r>
          </a:p>
        </p:txBody>
      </p:sp>
      <p:sp>
        <p:nvSpPr>
          <p:cNvPr id="4099" name="Rectangle 8">
            <a:extLst>
              <a:ext uri="{FF2B5EF4-FFF2-40B4-BE49-F238E27FC236}">
                <a16:creationId xmlns:a16="http://schemas.microsoft.com/office/drawing/2014/main" id="{2510A3D0-E5AA-4215-85F4-BF010D269B0B}"/>
              </a:ext>
            </a:extLst>
          </p:cNvPr>
          <p:cNvSpPr>
            <a:spLocks noGrp="1" noChangeArrowheads="1"/>
          </p:cNvSpPr>
          <p:nvPr>
            <p:ph type="body" idx="1"/>
          </p:nvPr>
        </p:nvSpPr>
        <p:spPr/>
        <p:txBody>
          <a:bodyPr/>
          <a:lstStyle/>
          <a:p>
            <a:r>
              <a:rPr lang="en-US" altLang="pt-BR"/>
              <a:t>After completing this lesson, you should be able to:</a:t>
            </a:r>
          </a:p>
          <a:p>
            <a:pPr lvl="1"/>
            <a:r>
              <a:rPr lang="en-US" altLang="pt-BR"/>
              <a:t>List the major architectural components of Oracle Database</a:t>
            </a:r>
          </a:p>
          <a:p>
            <a:pPr lvl="1"/>
            <a:r>
              <a:rPr lang="en-US" altLang="pt-BR"/>
              <a:t>Explain memory structures</a:t>
            </a:r>
          </a:p>
          <a:p>
            <a:pPr lvl="1"/>
            <a:r>
              <a:rPr lang="en-US" altLang="pt-BR"/>
              <a:t>Describe background processes </a:t>
            </a:r>
          </a:p>
          <a:p>
            <a:pPr lvl="1"/>
            <a:r>
              <a:rPr lang="en-US" altLang="pt-BR"/>
              <a:t>Correlate logical and physical storage structures</a:t>
            </a:r>
          </a:p>
          <a:p>
            <a:pPr lvl="1"/>
            <a:r>
              <a:rPr lang="en-US" altLang="pt-BR"/>
              <a:t>Describe pluggable databases</a:t>
            </a:r>
          </a:p>
          <a:p>
            <a:pPr lvl="1"/>
            <a:r>
              <a:rPr lang="en-US" altLang="pt-BR"/>
              <a:t>Describe ASM storage components</a:t>
            </a:r>
          </a:p>
        </p:txBody>
      </p:sp>
      <p:pic>
        <p:nvPicPr>
          <p:cNvPr id="4100" name="Picture 4" descr="People: Instructor-Led Computer Course">
            <a:extLst>
              <a:ext uri="{FF2B5EF4-FFF2-40B4-BE49-F238E27FC236}">
                <a16:creationId xmlns:a16="http://schemas.microsoft.com/office/drawing/2014/main" id="{30D711A0-DC2E-47DB-82F6-2D90A05F9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400800" y="4495800"/>
            <a:ext cx="18176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A7DFFCC-8D45-4F44-A3AF-BB4138026479}"/>
              </a:ext>
            </a:extLst>
          </p:cNvPr>
          <p:cNvSpPr>
            <a:spLocks noGrp="1" noChangeArrowheads="1"/>
          </p:cNvSpPr>
          <p:nvPr>
            <p:ph type="title"/>
          </p:nvPr>
        </p:nvSpPr>
        <p:spPr/>
        <p:txBody>
          <a:bodyPr/>
          <a:lstStyle/>
          <a:p>
            <a:pPr eaLnBrk="1" hangingPunct="1"/>
            <a:r>
              <a:rPr lang="en-US" altLang="pt-BR"/>
              <a:t>Process Structures</a:t>
            </a:r>
            <a:endParaRPr lang="en-US" altLang="pt-BR">
              <a:solidFill>
                <a:srgbClr val="0000FF"/>
              </a:solidFill>
            </a:endParaRPr>
          </a:p>
        </p:txBody>
      </p:sp>
      <p:sp>
        <p:nvSpPr>
          <p:cNvPr id="22531" name="Rectangle 37">
            <a:extLst>
              <a:ext uri="{FF2B5EF4-FFF2-40B4-BE49-F238E27FC236}">
                <a16:creationId xmlns:a16="http://schemas.microsoft.com/office/drawing/2014/main" id="{0FEF9616-C49D-41BC-9B55-E930F6077B8E}"/>
              </a:ext>
            </a:extLst>
          </p:cNvPr>
          <p:cNvSpPr>
            <a:spLocks noChangeArrowheads="1"/>
          </p:cNvSpPr>
          <p:nvPr/>
        </p:nvSpPr>
        <p:spPr bwMode="blackWhite">
          <a:xfrm>
            <a:off x="3352800" y="1371600"/>
            <a:ext cx="5105400" cy="25146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en-US" altLang="pt-BR" sz="1400"/>
          </a:p>
          <a:p>
            <a:pPr>
              <a:spcBef>
                <a:spcPct val="0"/>
              </a:spcBef>
              <a:buClrTx/>
              <a:buFontTx/>
              <a:buNone/>
            </a:pPr>
            <a:endParaRPr lang="en-US" altLang="pt-BR" sz="1400"/>
          </a:p>
        </p:txBody>
      </p:sp>
      <p:sp>
        <p:nvSpPr>
          <p:cNvPr id="22532" name="Oval 38">
            <a:extLst>
              <a:ext uri="{FF2B5EF4-FFF2-40B4-BE49-F238E27FC236}">
                <a16:creationId xmlns:a16="http://schemas.microsoft.com/office/drawing/2014/main" id="{844F8456-9AFE-4AC7-9137-3C2E41D8B283}"/>
              </a:ext>
            </a:extLst>
          </p:cNvPr>
          <p:cNvSpPr>
            <a:spLocks noChangeArrowheads="1"/>
          </p:cNvSpPr>
          <p:nvPr/>
        </p:nvSpPr>
        <p:spPr bwMode="blackWhite">
          <a:xfrm>
            <a:off x="6965950"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PMON</a:t>
            </a:r>
          </a:p>
        </p:txBody>
      </p:sp>
      <p:sp>
        <p:nvSpPr>
          <p:cNvPr id="22533" name="Oval 39">
            <a:extLst>
              <a:ext uri="{FF2B5EF4-FFF2-40B4-BE49-F238E27FC236}">
                <a16:creationId xmlns:a16="http://schemas.microsoft.com/office/drawing/2014/main" id="{31F4AED8-6645-4AAF-A2AF-ACCEC62C1B6A}"/>
              </a:ext>
            </a:extLst>
          </p:cNvPr>
          <p:cNvSpPr>
            <a:spLocks noChangeArrowheads="1"/>
          </p:cNvSpPr>
          <p:nvPr/>
        </p:nvSpPr>
        <p:spPr bwMode="blackWhite">
          <a:xfrm>
            <a:off x="6330950"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SMON</a:t>
            </a:r>
          </a:p>
        </p:txBody>
      </p:sp>
      <p:sp>
        <p:nvSpPr>
          <p:cNvPr id="22534" name="Oval 40">
            <a:extLst>
              <a:ext uri="{FF2B5EF4-FFF2-40B4-BE49-F238E27FC236}">
                <a16:creationId xmlns:a16="http://schemas.microsoft.com/office/drawing/2014/main" id="{16580812-DD99-40A6-926E-EA2744AE440A}"/>
              </a:ext>
            </a:extLst>
          </p:cNvPr>
          <p:cNvSpPr>
            <a:spLocks noChangeArrowheads="1"/>
          </p:cNvSpPr>
          <p:nvPr/>
        </p:nvSpPr>
        <p:spPr bwMode="blackWhite">
          <a:xfrm>
            <a:off x="5105400" y="353536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Others</a:t>
            </a:r>
          </a:p>
        </p:txBody>
      </p:sp>
      <p:sp>
        <p:nvSpPr>
          <p:cNvPr id="22535" name="Text Box 41">
            <a:extLst>
              <a:ext uri="{FF2B5EF4-FFF2-40B4-BE49-F238E27FC236}">
                <a16:creationId xmlns:a16="http://schemas.microsoft.com/office/drawing/2014/main" id="{59EDD0E3-8B26-42A7-8C37-C169418584C5}"/>
              </a:ext>
            </a:extLst>
          </p:cNvPr>
          <p:cNvSpPr txBox="1">
            <a:spLocks noChangeArrowheads="1"/>
          </p:cNvSpPr>
          <p:nvPr/>
        </p:nvSpPr>
        <p:spPr bwMode="blackWhite">
          <a:xfrm>
            <a:off x="3886200" y="1414463"/>
            <a:ext cx="4038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400">
                <a:solidFill>
                  <a:schemeClr val="bg2"/>
                </a:solidFill>
              </a:rPr>
              <a:t>Instances (ASM and Database separate)</a:t>
            </a:r>
          </a:p>
        </p:txBody>
      </p:sp>
      <p:sp>
        <p:nvSpPr>
          <p:cNvPr id="22536" name="Oval 42">
            <a:extLst>
              <a:ext uri="{FF2B5EF4-FFF2-40B4-BE49-F238E27FC236}">
                <a16:creationId xmlns:a16="http://schemas.microsoft.com/office/drawing/2014/main" id="{0911D9A2-6B6B-4655-976A-43BA14607A5F}"/>
              </a:ext>
            </a:extLst>
          </p:cNvPr>
          <p:cNvSpPr>
            <a:spLocks noChangeArrowheads="1"/>
          </p:cNvSpPr>
          <p:nvPr/>
        </p:nvSpPr>
        <p:spPr bwMode="blackWhite">
          <a:xfrm>
            <a:off x="5334000"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LREG</a:t>
            </a:r>
          </a:p>
        </p:txBody>
      </p:sp>
      <p:sp>
        <p:nvSpPr>
          <p:cNvPr id="22537" name="Oval 43">
            <a:extLst>
              <a:ext uri="{FF2B5EF4-FFF2-40B4-BE49-F238E27FC236}">
                <a16:creationId xmlns:a16="http://schemas.microsoft.com/office/drawing/2014/main" id="{7089647C-B93F-4C0D-B81E-DB677C5BDC7E}"/>
              </a:ext>
            </a:extLst>
          </p:cNvPr>
          <p:cNvSpPr>
            <a:spLocks noChangeArrowheads="1"/>
          </p:cNvSpPr>
          <p:nvPr/>
        </p:nvSpPr>
        <p:spPr bwMode="blackWhite">
          <a:xfrm>
            <a:off x="4419600" y="353536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ARC</a:t>
            </a:r>
            <a:r>
              <a:rPr lang="en-US" altLang="pt-BR" sz="1200" i="1"/>
              <a:t>n</a:t>
            </a:r>
          </a:p>
        </p:txBody>
      </p:sp>
      <p:sp>
        <p:nvSpPr>
          <p:cNvPr id="22538" name="Oval 44">
            <a:extLst>
              <a:ext uri="{FF2B5EF4-FFF2-40B4-BE49-F238E27FC236}">
                <a16:creationId xmlns:a16="http://schemas.microsoft.com/office/drawing/2014/main" id="{E6116528-F972-47AD-8FBB-F2813F869015}"/>
              </a:ext>
            </a:extLst>
          </p:cNvPr>
          <p:cNvSpPr>
            <a:spLocks noChangeArrowheads="1"/>
          </p:cNvSpPr>
          <p:nvPr/>
        </p:nvSpPr>
        <p:spPr bwMode="blackWhite">
          <a:xfrm>
            <a:off x="4406900"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DBW</a:t>
            </a:r>
            <a:r>
              <a:rPr lang="en-US" altLang="pt-BR" sz="1200" i="1"/>
              <a:t>n</a:t>
            </a:r>
          </a:p>
        </p:txBody>
      </p:sp>
      <p:sp>
        <p:nvSpPr>
          <p:cNvPr id="22539" name="Oval 45">
            <a:extLst>
              <a:ext uri="{FF2B5EF4-FFF2-40B4-BE49-F238E27FC236}">
                <a16:creationId xmlns:a16="http://schemas.microsoft.com/office/drawing/2014/main" id="{2BDEA479-0DF5-4DB9-B76A-D1C86CB93706}"/>
              </a:ext>
            </a:extLst>
          </p:cNvPr>
          <p:cNvSpPr>
            <a:spLocks noChangeArrowheads="1"/>
          </p:cNvSpPr>
          <p:nvPr/>
        </p:nvSpPr>
        <p:spPr bwMode="blackWhite">
          <a:xfrm>
            <a:off x="5676900"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LGWR</a:t>
            </a:r>
          </a:p>
        </p:txBody>
      </p:sp>
      <p:sp>
        <p:nvSpPr>
          <p:cNvPr id="22540" name="Oval 46">
            <a:extLst>
              <a:ext uri="{FF2B5EF4-FFF2-40B4-BE49-F238E27FC236}">
                <a16:creationId xmlns:a16="http://schemas.microsoft.com/office/drawing/2014/main" id="{166422FC-F173-4172-B7BE-FC203B11A7F8}"/>
              </a:ext>
            </a:extLst>
          </p:cNvPr>
          <p:cNvSpPr>
            <a:spLocks noChangeArrowheads="1"/>
          </p:cNvSpPr>
          <p:nvPr/>
        </p:nvSpPr>
        <p:spPr bwMode="blackWhite">
          <a:xfrm>
            <a:off x="5041900"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CKPT</a:t>
            </a:r>
          </a:p>
        </p:txBody>
      </p:sp>
      <p:sp>
        <p:nvSpPr>
          <p:cNvPr id="22541" name="Rectangle 47">
            <a:extLst>
              <a:ext uri="{FF2B5EF4-FFF2-40B4-BE49-F238E27FC236}">
                <a16:creationId xmlns:a16="http://schemas.microsoft.com/office/drawing/2014/main" id="{BF279509-D683-44A1-8306-D07E4353CD2E}"/>
              </a:ext>
            </a:extLst>
          </p:cNvPr>
          <p:cNvSpPr>
            <a:spLocks noChangeArrowheads="1"/>
          </p:cNvSpPr>
          <p:nvPr/>
        </p:nvSpPr>
        <p:spPr bwMode="blackWhite">
          <a:xfrm>
            <a:off x="2667000" y="2286000"/>
            <a:ext cx="587375" cy="311150"/>
          </a:xfrm>
          <a:prstGeom prst="rect">
            <a:avLst/>
          </a:prstGeom>
          <a:solidFill>
            <a:srgbClr val="99CC00"/>
          </a:solidFill>
          <a:ln w="28575">
            <a:solidFill>
              <a:schemeClr val="bg2"/>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PGA</a:t>
            </a:r>
          </a:p>
        </p:txBody>
      </p:sp>
      <p:sp>
        <p:nvSpPr>
          <p:cNvPr id="22542" name="Text Box 52">
            <a:extLst>
              <a:ext uri="{FF2B5EF4-FFF2-40B4-BE49-F238E27FC236}">
                <a16:creationId xmlns:a16="http://schemas.microsoft.com/office/drawing/2014/main" id="{3221AD63-14B5-4D4E-B662-261DC0264B63}"/>
              </a:ext>
            </a:extLst>
          </p:cNvPr>
          <p:cNvSpPr txBox="1">
            <a:spLocks noChangeArrowheads="1"/>
          </p:cNvSpPr>
          <p:nvPr/>
        </p:nvSpPr>
        <p:spPr bwMode="blackWhite">
          <a:xfrm>
            <a:off x="4419600" y="2590800"/>
            <a:ext cx="3200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400">
                <a:solidFill>
                  <a:schemeClr val="bg2"/>
                </a:solidFill>
              </a:rPr>
              <a:t>Background processes</a:t>
            </a:r>
          </a:p>
        </p:txBody>
      </p:sp>
      <p:sp>
        <p:nvSpPr>
          <p:cNvPr id="22543" name="AutoShape 53">
            <a:extLst>
              <a:ext uri="{FF2B5EF4-FFF2-40B4-BE49-F238E27FC236}">
                <a16:creationId xmlns:a16="http://schemas.microsoft.com/office/drawing/2014/main" id="{980E88C9-AA28-4EEF-A7A2-1F9F197830C2}"/>
              </a:ext>
            </a:extLst>
          </p:cNvPr>
          <p:cNvSpPr>
            <a:spLocks noChangeArrowheads="1"/>
          </p:cNvSpPr>
          <p:nvPr/>
        </p:nvSpPr>
        <p:spPr bwMode="blackWhite">
          <a:xfrm>
            <a:off x="3657600" y="1676400"/>
            <a:ext cx="4495800" cy="8382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400"/>
              <a:t>System Global Area (SGA)</a:t>
            </a:r>
          </a:p>
        </p:txBody>
      </p:sp>
      <p:sp>
        <p:nvSpPr>
          <p:cNvPr id="22544" name="Text Box 55">
            <a:extLst>
              <a:ext uri="{FF2B5EF4-FFF2-40B4-BE49-F238E27FC236}">
                <a16:creationId xmlns:a16="http://schemas.microsoft.com/office/drawing/2014/main" id="{F641AC33-C3B1-43E4-8767-02241D446FD8}"/>
              </a:ext>
            </a:extLst>
          </p:cNvPr>
          <p:cNvSpPr txBox="1">
            <a:spLocks noChangeArrowheads="1"/>
          </p:cNvSpPr>
          <p:nvPr/>
        </p:nvSpPr>
        <p:spPr bwMode="blackWhite">
          <a:xfrm>
            <a:off x="3276600" y="2895600"/>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400">
                <a:solidFill>
                  <a:schemeClr val="bg2"/>
                </a:solidFill>
              </a:rPr>
              <a:t>Required:</a:t>
            </a:r>
          </a:p>
        </p:txBody>
      </p:sp>
      <p:sp>
        <p:nvSpPr>
          <p:cNvPr id="22545" name="Text Box 58">
            <a:extLst>
              <a:ext uri="{FF2B5EF4-FFF2-40B4-BE49-F238E27FC236}">
                <a16:creationId xmlns:a16="http://schemas.microsoft.com/office/drawing/2014/main" id="{CEBDAB63-371E-4AAA-82C0-75C46D0BCB8C}"/>
              </a:ext>
            </a:extLst>
          </p:cNvPr>
          <p:cNvSpPr txBox="1">
            <a:spLocks noChangeArrowheads="1"/>
          </p:cNvSpPr>
          <p:nvPr/>
        </p:nvSpPr>
        <p:spPr bwMode="blackWhite">
          <a:xfrm>
            <a:off x="3381375" y="3548063"/>
            <a:ext cx="1066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lnSpc>
                <a:spcPct val="80000"/>
              </a:lnSpc>
              <a:spcBef>
                <a:spcPct val="50000"/>
              </a:spcBef>
              <a:buClrTx/>
              <a:buFontTx/>
              <a:buNone/>
            </a:pPr>
            <a:r>
              <a:rPr lang="en-US" altLang="pt-BR" sz="1400">
                <a:solidFill>
                  <a:schemeClr val="bg2"/>
                </a:solidFill>
              </a:rPr>
              <a:t>Optional:</a:t>
            </a:r>
          </a:p>
        </p:txBody>
      </p:sp>
      <p:sp>
        <p:nvSpPr>
          <p:cNvPr id="22546" name="Rectangle 65">
            <a:extLst>
              <a:ext uri="{FF2B5EF4-FFF2-40B4-BE49-F238E27FC236}">
                <a16:creationId xmlns:a16="http://schemas.microsoft.com/office/drawing/2014/main" id="{B47EEEB9-558B-461F-A90B-53673FADFE15}"/>
              </a:ext>
            </a:extLst>
          </p:cNvPr>
          <p:cNvSpPr>
            <a:spLocks noChangeArrowheads="1"/>
          </p:cNvSpPr>
          <p:nvPr/>
        </p:nvSpPr>
        <p:spPr bwMode="gray">
          <a:xfrm>
            <a:off x="3429000" y="4191000"/>
            <a:ext cx="4953000" cy="1716088"/>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Grid Infrastructure Processes</a:t>
            </a:r>
          </a:p>
          <a:p>
            <a:pPr eaLnBrk="1" hangingPunct="1"/>
            <a:r>
              <a:rPr lang="en-US" altLang="pt-BR"/>
              <a:t>(ASM and Oracle Restart)</a:t>
            </a:r>
          </a:p>
          <a:p>
            <a:pPr eaLnBrk="1" hangingPunct="1"/>
            <a:endParaRPr lang="en-US" altLang="pt-BR"/>
          </a:p>
          <a:p>
            <a:pPr eaLnBrk="1" hangingPunct="1"/>
            <a:endParaRPr lang="en-US" altLang="pt-BR"/>
          </a:p>
          <a:p>
            <a:pPr eaLnBrk="1" hangingPunct="1"/>
            <a:endParaRPr lang="en-US" altLang="pt-BR"/>
          </a:p>
        </p:txBody>
      </p:sp>
      <p:sp>
        <p:nvSpPr>
          <p:cNvPr id="22547" name="Oval 68">
            <a:extLst>
              <a:ext uri="{FF2B5EF4-FFF2-40B4-BE49-F238E27FC236}">
                <a16:creationId xmlns:a16="http://schemas.microsoft.com/office/drawing/2014/main" id="{FB47C249-AA52-404E-84D8-C550AAC21F66}"/>
              </a:ext>
            </a:extLst>
          </p:cNvPr>
          <p:cNvSpPr>
            <a:spLocks noChangeArrowheads="1"/>
          </p:cNvSpPr>
          <p:nvPr/>
        </p:nvSpPr>
        <p:spPr bwMode="blackWhite">
          <a:xfrm>
            <a:off x="3581400" y="5429250"/>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orarootagent</a:t>
            </a:r>
          </a:p>
        </p:txBody>
      </p:sp>
      <p:sp>
        <p:nvSpPr>
          <p:cNvPr id="22548" name="Oval 69">
            <a:extLst>
              <a:ext uri="{FF2B5EF4-FFF2-40B4-BE49-F238E27FC236}">
                <a16:creationId xmlns:a16="http://schemas.microsoft.com/office/drawing/2014/main" id="{40504800-8C06-4E29-BEF2-212432BD3C07}"/>
              </a:ext>
            </a:extLst>
          </p:cNvPr>
          <p:cNvSpPr>
            <a:spLocks noChangeArrowheads="1"/>
          </p:cNvSpPr>
          <p:nvPr/>
        </p:nvSpPr>
        <p:spPr bwMode="blackWhite">
          <a:xfrm>
            <a:off x="3581400" y="4895850"/>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ohas</a:t>
            </a:r>
          </a:p>
        </p:txBody>
      </p:sp>
      <p:sp>
        <p:nvSpPr>
          <p:cNvPr id="22549" name="Oval 70">
            <a:extLst>
              <a:ext uri="{FF2B5EF4-FFF2-40B4-BE49-F238E27FC236}">
                <a16:creationId xmlns:a16="http://schemas.microsoft.com/office/drawing/2014/main" id="{AD088895-2AC9-4EA8-85D4-E8C85F6127A3}"/>
              </a:ext>
            </a:extLst>
          </p:cNvPr>
          <p:cNvSpPr>
            <a:spLocks noChangeArrowheads="1"/>
          </p:cNvSpPr>
          <p:nvPr/>
        </p:nvSpPr>
        <p:spPr bwMode="blackWhite">
          <a:xfrm>
            <a:off x="5181600" y="4895850"/>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ocssd</a:t>
            </a:r>
          </a:p>
        </p:txBody>
      </p:sp>
      <p:sp>
        <p:nvSpPr>
          <p:cNvPr id="22550" name="Oval 71">
            <a:extLst>
              <a:ext uri="{FF2B5EF4-FFF2-40B4-BE49-F238E27FC236}">
                <a16:creationId xmlns:a16="http://schemas.microsoft.com/office/drawing/2014/main" id="{5EC899ED-7414-4B7B-8243-2FBE06E06A58}"/>
              </a:ext>
            </a:extLst>
          </p:cNvPr>
          <p:cNvSpPr>
            <a:spLocks noChangeArrowheads="1"/>
          </p:cNvSpPr>
          <p:nvPr/>
        </p:nvSpPr>
        <p:spPr bwMode="blackWhite">
          <a:xfrm>
            <a:off x="6781800" y="4895850"/>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diskmon</a:t>
            </a:r>
          </a:p>
        </p:txBody>
      </p:sp>
      <p:sp>
        <p:nvSpPr>
          <p:cNvPr id="22551" name="Oval 72">
            <a:extLst>
              <a:ext uri="{FF2B5EF4-FFF2-40B4-BE49-F238E27FC236}">
                <a16:creationId xmlns:a16="http://schemas.microsoft.com/office/drawing/2014/main" id="{89A3851D-FBB5-476D-8B2A-B75A2E6FDA9D}"/>
              </a:ext>
            </a:extLst>
          </p:cNvPr>
          <p:cNvSpPr>
            <a:spLocks noChangeArrowheads="1"/>
          </p:cNvSpPr>
          <p:nvPr/>
        </p:nvSpPr>
        <p:spPr bwMode="blackWhite">
          <a:xfrm>
            <a:off x="5181600" y="5429250"/>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oraagent</a:t>
            </a:r>
          </a:p>
        </p:txBody>
      </p:sp>
      <p:sp>
        <p:nvSpPr>
          <p:cNvPr id="22552" name="Oval 73">
            <a:extLst>
              <a:ext uri="{FF2B5EF4-FFF2-40B4-BE49-F238E27FC236}">
                <a16:creationId xmlns:a16="http://schemas.microsoft.com/office/drawing/2014/main" id="{1A384889-B3CA-434C-9E8D-D9EA2DDB1417}"/>
              </a:ext>
            </a:extLst>
          </p:cNvPr>
          <p:cNvSpPr>
            <a:spLocks noChangeArrowheads="1"/>
          </p:cNvSpPr>
          <p:nvPr/>
        </p:nvSpPr>
        <p:spPr bwMode="blackWhite">
          <a:xfrm>
            <a:off x="6781800" y="5429250"/>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cssdagent</a:t>
            </a:r>
          </a:p>
        </p:txBody>
      </p:sp>
      <p:sp>
        <p:nvSpPr>
          <p:cNvPr id="22553" name="Oval 74">
            <a:extLst>
              <a:ext uri="{FF2B5EF4-FFF2-40B4-BE49-F238E27FC236}">
                <a16:creationId xmlns:a16="http://schemas.microsoft.com/office/drawing/2014/main" id="{9E97D07D-A2A6-4A54-AF0A-A67E17C90A48}"/>
              </a:ext>
            </a:extLst>
          </p:cNvPr>
          <p:cNvSpPr>
            <a:spLocks noChangeArrowheads="1"/>
          </p:cNvSpPr>
          <p:nvPr/>
        </p:nvSpPr>
        <p:spPr bwMode="blackWhite">
          <a:xfrm>
            <a:off x="1066800" y="4876800"/>
            <a:ext cx="914400" cy="533400"/>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200">
                <a:solidFill>
                  <a:schemeClr val="bg2"/>
                </a:solidFill>
              </a:rPr>
              <a:t>User</a:t>
            </a:r>
            <a:br>
              <a:rPr lang="en-US" altLang="pt-BR" sz="1200">
                <a:solidFill>
                  <a:schemeClr val="bg2"/>
                </a:solidFill>
              </a:rPr>
            </a:br>
            <a:r>
              <a:rPr lang="en-US" altLang="pt-BR" sz="1200">
                <a:solidFill>
                  <a:schemeClr val="bg2"/>
                </a:solidFill>
              </a:rPr>
              <a:t>process</a:t>
            </a:r>
          </a:p>
        </p:txBody>
      </p:sp>
      <p:sp>
        <p:nvSpPr>
          <p:cNvPr id="22554" name="Oval 75">
            <a:extLst>
              <a:ext uri="{FF2B5EF4-FFF2-40B4-BE49-F238E27FC236}">
                <a16:creationId xmlns:a16="http://schemas.microsoft.com/office/drawing/2014/main" id="{F7B5BF02-231B-4F54-8302-EBFB29A221CB}"/>
              </a:ext>
            </a:extLst>
          </p:cNvPr>
          <p:cNvSpPr>
            <a:spLocks noChangeArrowheads="1"/>
          </p:cNvSpPr>
          <p:nvPr/>
        </p:nvSpPr>
        <p:spPr bwMode="blackWhite">
          <a:xfrm>
            <a:off x="2057400" y="25146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Server</a:t>
            </a:r>
            <a:br>
              <a:rPr lang="en-US" altLang="pt-BR" sz="1200"/>
            </a:br>
            <a:r>
              <a:rPr lang="en-US" altLang="pt-BR" sz="1200"/>
              <a:t>process</a:t>
            </a:r>
          </a:p>
        </p:txBody>
      </p:sp>
      <p:sp>
        <p:nvSpPr>
          <p:cNvPr id="22555" name="Oval 76">
            <a:extLst>
              <a:ext uri="{FF2B5EF4-FFF2-40B4-BE49-F238E27FC236}">
                <a16:creationId xmlns:a16="http://schemas.microsoft.com/office/drawing/2014/main" id="{20B00FD2-EDA6-4B2F-8641-C5EBFD34BAD3}"/>
              </a:ext>
            </a:extLst>
          </p:cNvPr>
          <p:cNvSpPr>
            <a:spLocks noChangeArrowheads="1"/>
          </p:cNvSpPr>
          <p:nvPr/>
        </p:nvSpPr>
        <p:spPr bwMode="blackWhite">
          <a:xfrm>
            <a:off x="1066800" y="32004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200">
                <a:solidFill>
                  <a:schemeClr val="bg2"/>
                </a:solidFill>
              </a:rPr>
              <a:t>Listener</a:t>
            </a:r>
          </a:p>
        </p:txBody>
      </p:sp>
      <p:sp>
        <p:nvSpPr>
          <p:cNvPr id="22556" name="Line 77">
            <a:extLst>
              <a:ext uri="{FF2B5EF4-FFF2-40B4-BE49-F238E27FC236}">
                <a16:creationId xmlns:a16="http://schemas.microsoft.com/office/drawing/2014/main" id="{666AF894-EF77-44F0-83D0-15C76A09BD5F}"/>
              </a:ext>
            </a:extLst>
          </p:cNvPr>
          <p:cNvSpPr>
            <a:spLocks noChangeShapeType="1"/>
          </p:cNvSpPr>
          <p:nvPr/>
        </p:nvSpPr>
        <p:spPr bwMode="gray">
          <a:xfrm flipH="1">
            <a:off x="1638300" y="3733800"/>
            <a:ext cx="0" cy="11430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22557" name="Line 78">
            <a:extLst>
              <a:ext uri="{FF2B5EF4-FFF2-40B4-BE49-F238E27FC236}">
                <a16:creationId xmlns:a16="http://schemas.microsoft.com/office/drawing/2014/main" id="{42164794-DCEF-4510-BBB1-180149C0691A}"/>
              </a:ext>
            </a:extLst>
          </p:cNvPr>
          <p:cNvSpPr>
            <a:spLocks noChangeShapeType="1"/>
          </p:cNvSpPr>
          <p:nvPr/>
        </p:nvSpPr>
        <p:spPr bwMode="gray">
          <a:xfrm>
            <a:off x="1371600" y="3708400"/>
            <a:ext cx="0" cy="1219200"/>
          </a:xfrm>
          <a:prstGeom prst="line">
            <a:avLst/>
          </a:prstGeom>
          <a:noFill/>
          <a:ln w="2857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pt-BR"/>
          </a:p>
        </p:txBody>
      </p:sp>
      <p:sp>
        <p:nvSpPr>
          <p:cNvPr id="22558" name="Freeform 79">
            <a:extLst>
              <a:ext uri="{FF2B5EF4-FFF2-40B4-BE49-F238E27FC236}">
                <a16:creationId xmlns:a16="http://schemas.microsoft.com/office/drawing/2014/main" id="{E5CEBF83-8CAF-45E4-9E3D-B1D2271BA804}"/>
              </a:ext>
            </a:extLst>
          </p:cNvPr>
          <p:cNvSpPr>
            <a:spLocks/>
          </p:cNvSpPr>
          <p:nvPr/>
        </p:nvSpPr>
        <p:spPr bwMode="auto">
          <a:xfrm>
            <a:off x="1828800" y="3048000"/>
            <a:ext cx="685800" cy="1905000"/>
          </a:xfrm>
          <a:custGeom>
            <a:avLst/>
            <a:gdLst>
              <a:gd name="T0" fmla="*/ 0 w 432"/>
              <a:gd name="T1" fmla="*/ 2147483647 h 1200"/>
              <a:gd name="T2" fmla="*/ 0 w 432"/>
              <a:gd name="T3" fmla="*/ 2147483647 h 1200"/>
              <a:gd name="T4" fmla="*/ 2147483647 w 432"/>
              <a:gd name="T5" fmla="*/ 2147483647 h 1200"/>
              <a:gd name="T6" fmla="*/ 2147483647 w 432"/>
              <a:gd name="T7" fmla="*/ 0 h 1200"/>
              <a:gd name="T8" fmla="*/ 0 60000 65536"/>
              <a:gd name="T9" fmla="*/ 0 60000 65536"/>
              <a:gd name="T10" fmla="*/ 0 60000 65536"/>
              <a:gd name="T11" fmla="*/ 0 60000 65536"/>
              <a:gd name="T12" fmla="*/ 0 w 432"/>
              <a:gd name="T13" fmla="*/ 0 h 1200"/>
              <a:gd name="T14" fmla="*/ 432 w 432"/>
              <a:gd name="T15" fmla="*/ 1200 h 1200"/>
            </a:gdLst>
            <a:ahLst/>
            <a:cxnLst>
              <a:cxn ang="T8">
                <a:pos x="T0" y="T1"/>
              </a:cxn>
              <a:cxn ang="T9">
                <a:pos x="T2" y="T3"/>
              </a:cxn>
              <a:cxn ang="T10">
                <a:pos x="T4" y="T5"/>
              </a:cxn>
              <a:cxn ang="T11">
                <a:pos x="T6" y="T7"/>
              </a:cxn>
            </a:cxnLst>
            <a:rect l="T12" t="T13" r="T14" b="T15"/>
            <a:pathLst>
              <a:path w="432" h="1200">
                <a:moveTo>
                  <a:pt x="0" y="1200"/>
                </a:moveTo>
                <a:lnTo>
                  <a:pt x="0" y="576"/>
                </a:lnTo>
                <a:lnTo>
                  <a:pt x="432" y="576"/>
                </a:lnTo>
                <a:lnTo>
                  <a:pt x="432" y="0"/>
                </a:lnTo>
              </a:path>
            </a:pathLst>
          </a:custGeom>
          <a:noFill/>
          <a:ln w="28575" cap="flat" cmpd="sng">
            <a:solidFill>
              <a:schemeClr val="tx1"/>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559" name="Freeform 80">
            <a:extLst>
              <a:ext uri="{FF2B5EF4-FFF2-40B4-BE49-F238E27FC236}">
                <a16:creationId xmlns:a16="http://schemas.microsoft.com/office/drawing/2014/main" id="{EEA10945-EBC8-4593-B08C-D90396222E70}"/>
              </a:ext>
            </a:extLst>
          </p:cNvPr>
          <p:cNvSpPr>
            <a:spLocks/>
          </p:cNvSpPr>
          <p:nvPr/>
        </p:nvSpPr>
        <p:spPr bwMode="gray">
          <a:xfrm>
            <a:off x="1295400" y="2667000"/>
            <a:ext cx="762000" cy="533400"/>
          </a:xfrm>
          <a:custGeom>
            <a:avLst/>
            <a:gdLst>
              <a:gd name="T0" fmla="*/ 0 w 480"/>
              <a:gd name="T1" fmla="*/ 2147483647 h 336"/>
              <a:gd name="T2" fmla="*/ 0 w 480"/>
              <a:gd name="T3" fmla="*/ 0 h 336"/>
              <a:gd name="T4" fmla="*/ 2147483647 w 480"/>
              <a:gd name="T5" fmla="*/ 0 h 336"/>
              <a:gd name="T6" fmla="*/ 0 60000 65536"/>
              <a:gd name="T7" fmla="*/ 0 60000 65536"/>
              <a:gd name="T8" fmla="*/ 0 60000 65536"/>
              <a:gd name="T9" fmla="*/ 0 w 480"/>
              <a:gd name="T10" fmla="*/ 0 h 336"/>
              <a:gd name="T11" fmla="*/ 480 w 480"/>
              <a:gd name="T12" fmla="*/ 336 h 336"/>
            </a:gdLst>
            <a:ahLst/>
            <a:cxnLst>
              <a:cxn ang="T6">
                <a:pos x="T0" y="T1"/>
              </a:cxn>
              <a:cxn ang="T7">
                <a:pos x="T2" y="T3"/>
              </a:cxn>
              <a:cxn ang="T8">
                <a:pos x="T4" y="T5"/>
              </a:cxn>
            </a:cxnLst>
            <a:rect l="T9" t="T10" r="T11" b="T12"/>
            <a:pathLst>
              <a:path w="480" h="336">
                <a:moveTo>
                  <a:pt x="0" y="336"/>
                </a:moveTo>
                <a:lnTo>
                  <a:pt x="0" y="0"/>
                </a:lnTo>
                <a:lnTo>
                  <a:pt x="480" y="0"/>
                </a:lnTo>
              </a:path>
            </a:pathLst>
          </a:custGeom>
          <a:noFill/>
          <a:ln w="28575"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560" name="Freeform 81">
            <a:extLst>
              <a:ext uri="{FF2B5EF4-FFF2-40B4-BE49-F238E27FC236}">
                <a16:creationId xmlns:a16="http://schemas.microsoft.com/office/drawing/2014/main" id="{72194F8F-498E-4D12-B417-0135C58BCEDC}"/>
              </a:ext>
            </a:extLst>
          </p:cNvPr>
          <p:cNvSpPr>
            <a:spLocks/>
          </p:cNvSpPr>
          <p:nvPr/>
        </p:nvSpPr>
        <p:spPr bwMode="gray">
          <a:xfrm>
            <a:off x="1676400" y="2895600"/>
            <a:ext cx="381000" cy="304800"/>
          </a:xfrm>
          <a:custGeom>
            <a:avLst/>
            <a:gdLst>
              <a:gd name="T0" fmla="*/ 2147483647 w 240"/>
              <a:gd name="T1" fmla="*/ 0 h 192"/>
              <a:gd name="T2" fmla="*/ 0 w 240"/>
              <a:gd name="T3" fmla="*/ 0 h 192"/>
              <a:gd name="T4" fmla="*/ 0 w 240"/>
              <a:gd name="T5" fmla="*/ 2147483647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240" y="0"/>
                </a:moveTo>
                <a:lnTo>
                  <a:pt x="0" y="0"/>
                </a:lnTo>
                <a:lnTo>
                  <a:pt x="0" y="192"/>
                </a:lnTo>
              </a:path>
            </a:pathLst>
          </a:custGeom>
          <a:noFill/>
          <a:ln w="28575"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561" name="Oval 42">
            <a:extLst>
              <a:ext uri="{FF2B5EF4-FFF2-40B4-BE49-F238E27FC236}">
                <a16:creationId xmlns:a16="http://schemas.microsoft.com/office/drawing/2014/main" id="{AFEA81CC-457D-4248-A694-6544190292E8}"/>
              </a:ext>
            </a:extLst>
          </p:cNvPr>
          <p:cNvSpPr>
            <a:spLocks noChangeArrowheads="1"/>
          </p:cNvSpPr>
          <p:nvPr/>
        </p:nvSpPr>
        <p:spPr bwMode="blackWhite">
          <a:xfrm>
            <a:off x="4724400"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RECO</a:t>
            </a:r>
          </a:p>
        </p:txBody>
      </p:sp>
      <p:sp>
        <p:nvSpPr>
          <p:cNvPr id="22562" name="Oval 42">
            <a:extLst>
              <a:ext uri="{FF2B5EF4-FFF2-40B4-BE49-F238E27FC236}">
                <a16:creationId xmlns:a16="http://schemas.microsoft.com/office/drawing/2014/main" id="{4EE375EC-5F0F-4A1B-BE9C-CDBC1131D535}"/>
              </a:ext>
            </a:extLst>
          </p:cNvPr>
          <p:cNvSpPr>
            <a:spLocks noChangeArrowheads="1"/>
          </p:cNvSpPr>
          <p:nvPr/>
        </p:nvSpPr>
        <p:spPr bwMode="blackWhite">
          <a:xfrm>
            <a:off x="6019800"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MMON</a:t>
            </a:r>
          </a:p>
        </p:txBody>
      </p:sp>
      <p:sp>
        <p:nvSpPr>
          <p:cNvPr id="22563" name="Oval 42">
            <a:extLst>
              <a:ext uri="{FF2B5EF4-FFF2-40B4-BE49-F238E27FC236}">
                <a16:creationId xmlns:a16="http://schemas.microsoft.com/office/drawing/2014/main" id="{282D1026-A912-439C-91B9-E427434A4A81}"/>
              </a:ext>
            </a:extLst>
          </p:cNvPr>
          <p:cNvSpPr>
            <a:spLocks noChangeArrowheads="1"/>
          </p:cNvSpPr>
          <p:nvPr/>
        </p:nvSpPr>
        <p:spPr bwMode="blackWhite">
          <a:xfrm>
            <a:off x="6645275"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MMNL</a:t>
            </a:r>
          </a:p>
        </p:txBody>
      </p:sp>
      <p:sp>
        <p:nvSpPr>
          <p:cNvPr id="22564" name="Oval 40">
            <a:extLst>
              <a:ext uri="{FF2B5EF4-FFF2-40B4-BE49-F238E27FC236}">
                <a16:creationId xmlns:a16="http://schemas.microsoft.com/office/drawing/2014/main" id="{E6AD306E-1B83-48F9-96B0-6F59535FFC5B}"/>
              </a:ext>
            </a:extLst>
          </p:cNvPr>
          <p:cNvSpPr>
            <a:spLocks noChangeArrowheads="1"/>
          </p:cNvSpPr>
          <p:nvPr/>
        </p:nvSpPr>
        <p:spPr bwMode="blackWhite">
          <a:xfrm>
            <a:off x="7331075"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Others</a:t>
            </a:r>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1027">
            <a:extLst>
              <a:ext uri="{FF2B5EF4-FFF2-40B4-BE49-F238E27FC236}">
                <a16:creationId xmlns:a16="http://schemas.microsoft.com/office/drawing/2014/main" id="{8FEBB2F4-AD68-499C-8447-3E425F2DEF4C}"/>
              </a:ext>
            </a:extLst>
          </p:cNvPr>
          <p:cNvSpPr>
            <a:spLocks noGrp="1" noChangeArrowheads="1"/>
          </p:cNvSpPr>
          <p:nvPr>
            <p:ph type="body" idx="1"/>
          </p:nvPr>
        </p:nvSpPr>
        <p:spPr/>
        <p:txBody>
          <a:bodyPr/>
          <a:lstStyle/>
          <a:p>
            <a:pPr eaLnBrk="1" hangingPunct="1"/>
            <a:endParaRPr lang="pt-BR" altLang="pt-BR"/>
          </a:p>
        </p:txBody>
      </p:sp>
      <p:sp>
        <p:nvSpPr>
          <p:cNvPr id="23555" name="Title 3">
            <a:extLst>
              <a:ext uri="{FF2B5EF4-FFF2-40B4-BE49-F238E27FC236}">
                <a16:creationId xmlns:a16="http://schemas.microsoft.com/office/drawing/2014/main" id="{FC56CE3B-DCA7-4A29-8783-F1EC99DF8205}"/>
              </a:ext>
            </a:extLst>
          </p:cNvPr>
          <p:cNvSpPr>
            <a:spLocks noGrp="1"/>
          </p:cNvSpPr>
          <p:nvPr>
            <p:ph type="title"/>
          </p:nvPr>
        </p:nvSpPr>
        <p:spPr/>
        <p:txBody>
          <a:bodyPr/>
          <a:lstStyle/>
          <a:p>
            <a:endParaRPr lang="pt-BR" altLang="pt-BR"/>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1">
            <a:extLst>
              <a:ext uri="{FF2B5EF4-FFF2-40B4-BE49-F238E27FC236}">
                <a16:creationId xmlns:a16="http://schemas.microsoft.com/office/drawing/2014/main" id="{5A17DEED-B458-4096-BCA8-DA17A49F6A90}"/>
              </a:ext>
            </a:extLst>
          </p:cNvPr>
          <p:cNvSpPr>
            <a:spLocks noGrp="1" noChangeArrowheads="1"/>
          </p:cNvSpPr>
          <p:nvPr>
            <p:ph type="title"/>
          </p:nvPr>
        </p:nvSpPr>
        <p:spPr/>
        <p:txBody>
          <a:bodyPr/>
          <a:lstStyle/>
          <a:p>
            <a:pPr eaLnBrk="1" hangingPunct="1"/>
            <a:r>
              <a:rPr lang="en-US" altLang="pt-BR"/>
              <a:t>Database Writer Process (DBWn)</a:t>
            </a:r>
            <a:endParaRPr lang="en-US" altLang="pt-BR">
              <a:solidFill>
                <a:srgbClr val="0000FF"/>
              </a:solidFill>
            </a:endParaRPr>
          </a:p>
        </p:txBody>
      </p:sp>
      <p:sp>
        <p:nvSpPr>
          <p:cNvPr id="24579" name="Rectangle 62">
            <a:extLst>
              <a:ext uri="{FF2B5EF4-FFF2-40B4-BE49-F238E27FC236}">
                <a16:creationId xmlns:a16="http://schemas.microsoft.com/office/drawing/2014/main" id="{EF36F417-C4A5-438B-B2EC-0A0F1C17A088}"/>
              </a:ext>
            </a:extLst>
          </p:cNvPr>
          <p:cNvSpPr>
            <a:spLocks noGrp="1" noChangeArrowheads="1"/>
          </p:cNvSpPr>
          <p:nvPr>
            <p:ph type="body" idx="1"/>
          </p:nvPr>
        </p:nvSpPr>
        <p:spPr>
          <a:xfrm>
            <a:off x="609600" y="1447800"/>
            <a:ext cx="7918450" cy="1498600"/>
          </a:xfrm>
        </p:spPr>
        <p:txBody>
          <a:bodyPr/>
          <a:lstStyle/>
          <a:p>
            <a:pPr eaLnBrk="1" hangingPunct="1"/>
            <a:r>
              <a:rPr lang="en-US" altLang="pt-BR"/>
              <a:t>Writes modified (dirty) buffers in the database buffer cache to disk:</a:t>
            </a:r>
          </a:p>
          <a:p>
            <a:pPr lvl="1" eaLnBrk="1" hangingPunct="1"/>
            <a:r>
              <a:rPr lang="en-US" altLang="pt-BR"/>
              <a:t>Asynchronously while performing other processing</a:t>
            </a:r>
          </a:p>
          <a:p>
            <a:pPr lvl="1" eaLnBrk="1" hangingPunct="1"/>
            <a:r>
              <a:rPr lang="en-US" altLang="pt-BR"/>
              <a:t>To advance the checkpoint</a:t>
            </a:r>
          </a:p>
        </p:txBody>
      </p:sp>
      <p:grpSp>
        <p:nvGrpSpPr>
          <p:cNvPr id="24580" name="Group 60">
            <a:extLst>
              <a:ext uri="{FF2B5EF4-FFF2-40B4-BE49-F238E27FC236}">
                <a16:creationId xmlns:a16="http://schemas.microsoft.com/office/drawing/2014/main" id="{8C86C6AB-BD56-45DF-8B8B-9C3307235FC3}"/>
              </a:ext>
            </a:extLst>
          </p:cNvPr>
          <p:cNvGrpSpPr>
            <a:grpSpLocks/>
          </p:cNvGrpSpPr>
          <p:nvPr/>
        </p:nvGrpSpPr>
        <p:grpSpPr bwMode="auto">
          <a:xfrm>
            <a:off x="1387475" y="3663950"/>
            <a:ext cx="6362700" cy="2127250"/>
            <a:chOff x="1219200" y="3663950"/>
            <a:chExt cx="6362700" cy="2127250"/>
          </a:xfrm>
        </p:grpSpPr>
        <p:sp>
          <p:nvSpPr>
            <p:cNvPr id="24581" name="Rectangle 2">
              <a:extLst>
                <a:ext uri="{FF2B5EF4-FFF2-40B4-BE49-F238E27FC236}">
                  <a16:creationId xmlns:a16="http://schemas.microsoft.com/office/drawing/2014/main" id="{61F9BD75-2377-4FAE-8829-7AB119D8A94F}"/>
                </a:ext>
              </a:extLst>
            </p:cNvPr>
            <p:cNvSpPr>
              <a:spLocks noChangeArrowheads="1"/>
            </p:cNvSpPr>
            <p:nvPr/>
          </p:nvSpPr>
          <p:spPr bwMode="blackWhite">
            <a:xfrm>
              <a:off x="6081713" y="4124325"/>
              <a:ext cx="1325562" cy="1143000"/>
            </a:xfrm>
            <a:prstGeom prst="rect">
              <a:avLst/>
            </a:prstGeom>
            <a:solidFill>
              <a:srgbClr val="666699"/>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pt-BR" altLang="pt-BR">
                <a:solidFill>
                  <a:schemeClr val="bg2"/>
                </a:solidFill>
              </a:endParaRPr>
            </a:p>
          </p:txBody>
        </p:sp>
        <p:sp>
          <p:nvSpPr>
            <p:cNvPr id="24582" name="Line 5">
              <a:extLst>
                <a:ext uri="{FF2B5EF4-FFF2-40B4-BE49-F238E27FC236}">
                  <a16:creationId xmlns:a16="http://schemas.microsoft.com/office/drawing/2014/main" id="{2DCE2DD1-F85B-49B5-BFD8-60DAD321FF2B}"/>
                </a:ext>
              </a:extLst>
            </p:cNvPr>
            <p:cNvSpPr>
              <a:spLocks noChangeShapeType="1"/>
            </p:cNvSpPr>
            <p:nvPr/>
          </p:nvSpPr>
          <p:spPr bwMode="auto">
            <a:xfrm>
              <a:off x="2921000" y="4975225"/>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4583" name="Line 6">
              <a:extLst>
                <a:ext uri="{FF2B5EF4-FFF2-40B4-BE49-F238E27FC236}">
                  <a16:creationId xmlns:a16="http://schemas.microsoft.com/office/drawing/2014/main" id="{F3B1424F-E3CF-466D-8D82-39E9AD50E3A0}"/>
                </a:ext>
              </a:extLst>
            </p:cNvPr>
            <p:cNvSpPr>
              <a:spLocks noChangeShapeType="1"/>
            </p:cNvSpPr>
            <p:nvPr/>
          </p:nvSpPr>
          <p:spPr bwMode="auto">
            <a:xfrm>
              <a:off x="4681538" y="4975225"/>
              <a:ext cx="1371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4584" name="Text Box 7">
              <a:extLst>
                <a:ext uri="{FF2B5EF4-FFF2-40B4-BE49-F238E27FC236}">
                  <a16:creationId xmlns:a16="http://schemas.microsoft.com/office/drawing/2014/main" id="{4D1DA577-4953-4C9E-B88D-54C767DE4958}"/>
                </a:ext>
              </a:extLst>
            </p:cNvPr>
            <p:cNvSpPr txBox="1">
              <a:spLocks noChangeArrowheads="1"/>
            </p:cNvSpPr>
            <p:nvPr/>
          </p:nvSpPr>
          <p:spPr bwMode="auto">
            <a:xfrm>
              <a:off x="1233488" y="5334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Database buffer cache</a:t>
              </a:r>
            </a:p>
          </p:txBody>
        </p:sp>
        <p:sp>
          <p:nvSpPr>
            <p:cNvPr id="24585" name="Text Box 8">
              <a:extLst>
                <a:ext uri="{FF2B5EF4-FFF2-40B4-BE49-F238E27FC236}">
                  <a16:creationId xmlns:a16="http://schemas.microsoft.com/office/drawing/2014/main" id="{7A5C4BD6-AC56-465F-A6DB-0E7A711E5810}"/>
                </a:ext>
              </a:extLst>
            </p:cNvPr>
            <p:cNvSpPr txBox="1">
              <a:spLocks noChangeArrowheads="1"/>
            </p:cNvSpPr>
            <p:nvPr/>
          </p:nvSpPr>
          <p:spPr bwMode="auto">
            <a:xfrm>
              <a:off x="3530600" y="5334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Database Writer process</a:t>
              </a:r>
            </a:p>
          </p:txBody>
        </p:sp>
        <p:sp>
          <p:nvSpPr>
            <p:cNvPr id="24586" name="Text Box 9">
              <a:extLst>
                <a:ext uri="{FF2B5EF4-FFF2-40B4-BE49-F238E27FC236}">
                  <a16:creationId xmlns:a16="http://schemas.microsoft.com/office/drawing/2014/main" id="{0B73912B-FCF9-4AF0-B8F7-455DE5F1EB60}"/>
                </a:ext>
              </a:extLst>
            </p:cNvPr>
            <p:cNvSpPr txBox="1">
              <a:spLocks noChangeArrowheads="1"/>
            </p:cNvSpPr>
            <p:nvPr/>
          </p:nvSpPr>
          <p:spPr bwMode="auto">
            <a:xfrm>
              <a:off x="5905500" y="5334000"/>
              <a:ext cx="1676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Data files</a:t>
              </a:r>
            </a:p>
          </p:txBody>
        </p:sp>
        <p:sp>
          <p:nvSpPr>
            <p:cNvPr id="24587" name="Oval 10">
              <a:extLst>
                <a:ext uri="{FF2B5EF4-FFF2-40B4-BE49-F238E27FC236}">
                  <a16:creationId xmlns:a16="http://schemas.microsoft.com/office/drawing/2014/main" id="{380B2101-C457-4F6A-8A63-614783F9FCD5}"/>
                </a:ext>
              </a:extLst>
            </p:cNvPr>
            <p:cNvSpPr>
              <a:spLocks noChangeArrowheads="1"/>
            </p:cNvSpPr>
            <p:nvPr/>
          </p:nvSpPr>
          <p:spPr bwMode="blackWhite">
            <a:xfrm>
              <a:off x="4071938" y="483711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DBW</a:t>
              </a:r>
              <a:r>
                <a:rPr lang="en-US" altLang="pt-BR" sz="1200" i="1"/>
                <a:t>n</a:t>
              </a:r>
            </a:p>
          </p:txBody>
        </p:sp>
        <p:grpSp>
          <p:nvGrpSpPr>
            <p:cNvPr id="24588" name="Group 11">
              <a:extLst>
                <a:ext uri="{FF2B5EF4-FFF2-40B4-BE49-F238E27FC236}">
                  <a16:creationId xmlns:a16="http://schemas.microsoft.com/office/drawing/2014/main" id="{E2B246A9-F377-4032-9D57-9FD6FA8F5A51}"/>
                </a:ext>
              </a:extLst>
            </p:cNvPr>
            <p:cNvGrpSpPr>
              <a:grpSpLocks/>
            </p:cNvGrpSpPr>
            <p:nvPr/>
          </p:nvGrpSpPr>
          <p:grpSpPr bwMode="auto">
            <a:xfrm>
              <a:off x="6397625" y="4216400"/>
              <a:ext cx="692150" cy="958850"/>
              <a:chOff x="2593" y="2912"/>
              <a:chExt cx="436" cy="604"/>
            </a:xfrm>
          </p:grpSpPr>
          <p:grpSp>
            <p:nvGrpSpPr>
              <p:cNvPr id="24630" name="Group 12">
                <a:extLst>
                  <a:ext uri="{FF2B5EF4-FFF2-40B4-BE49-F238E27FC236}">
                    <a16:creationId xmlns:a16="http://schemas.microsoft.com/office/drawing/2014/main" id="{C43115B8-7741-4BE0-A053-DC069377F186}"/>
                  </a:ext>
                </a:extLst>
              </p:cNvPr>
              <p:cNvGrpSpPr>
                <a:grpSpLocks/>
              </p:cNvGrpSpPr>
              <p:nvPr/>
            </p:nvGrpSpPr>
            <p:grpSpPr bwMode="auto">
              <a:xfrm>
                <a:off x="2593" y="3178"/>
                <a:ext cx="436" cy="338"/>
                <a:chOff x="2128" y="3492"/>
                <a:chExt cx="532" cy="412"/>
              </a:xfrm>
            </p:grpSpPr>
            <p:sp>
              <p:nvSpPr>
                <p:cNvPr id="24635" name="Rectangle 13">
                  <a:extLst>
                    <a:ext uri="{FF2B5EF4-FFF2-40B4-BE49-F238E27FC236}">
                      <a16:creationId xmlns:a16="http://schemas.microsoft.com/office/drawing/2014/main" id="{ACD4FE5B-BE29-4A22-A83F-253B0E412B5C}"/>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4636" name="Oval 14">
                  <a:extLst>
                    <a:ext uri="{FF2B5EF4-FFF2-40B4-BE49-F238E27FC236}">
                      <a16:creationId xmlns:a16="http://schemas.microsoft.com/office/drawing/2014/main" id="{428C8461-915C-4AEF-A0CB-7AB3FF510AA3}"/>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4637" name="Oval 15">
                  <a:extLst>
                    <a:ext uri="{FF2B5EF4-FFF2-40B4-BE49-F238E27FC236}">
                      <a16:creationId xmlns:a16="http://schemas.microsoft.com/office/drawing/2014/main" id="{5C8F3370-DD6A-4827-8D60-410DF959547D}"/>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24631" name="Group 16">
                <a:extLst>
                  <a:ext uri="{FF2B5EF4-FFF2-40B4-BE49-F238E27FC236}">
                    <a16:creationId xmlns:a16="http://schemas.microsoft.com/office/drawing/2014/main" id="{B3714873-3476-4488-BCDA-508B441C66C0}"/>
                  </a:ext>
                </a:extLst>
              </p:cNvPr>
              <p:cNvGrpSpPr>
                <a:grpSpLocks/>
              </p:cNvGrpSpPr>
              <p:nvPr/>
            </p:nvGrpSpPr>
            <p:grpSpPr bwMode="auto">
              <a:xfrm>
                <a:off x="2593" y="2912"/>
                <a:ext cx="436" cy="338"/>
                <a:chOff x="2128" y="2685"/>
                <a:chExt cx="532" cy="412"/>
              </a:xfrm>
            </p:grpSpPr>
            <p:sp>
              <p:nvSpPr>
                <p:cNvPr id="24632" name="Rectangle 17">
                  <a:extLst>
                    <a:ext uri="{FF2B5EF4-FFF2-40B4-BE49-F238E27FC236}">
                      <a16:creationId xmlns:a16="http://schemas.microsoft.com/office/drawing/2014/main" id="{8BFFEA42-B05D-4EBD-9C75-4CC74EA13205}"/>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4633" name="Oval 18">
                  <a:extLst>
                    <a:ext uri="{FF2B5EF4-FFF2-40B4-BE49-F238E27FC236}">
                      <a16:creationId xmlns:a16="http://schemas.microsoft.com/office/drawing/2014/main" id="{396888DD-77E8-4D11-9A4B-F47D337875A8}"/>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4634" name="Oval 19">
                  <a:extLst>
                    <a:ext uri="{FF2B5EF4-FFF2-40B4-BE49-F238E27FC236}">
                      <a16:creationId xmlns:a16="http://schemas.microsoft.com/office/drawing/2014/main" id="{0E4ACA4E-9028-4CB7-9C72-944D5C028C02}"/>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sp>
          <p:nvSpPr>
            <p:cNvPr id="24589" name="Rectangle 20">
              <a:extLst>
                <a:ext uri="{FF2B5EF4-FFF2-40B4-BE49-F238E27FC236}">
                  <a16:creationId xmlns:a16="http://schemas.microsoft.com/office/drawing/2014/main" id="{9AAA0D41-841F-46A9-B2C8-477FF63A39FD}"/>
                </a:ext>
              </a:extLst>
            </p:cNvPr>
            <p:cNvSpPr>
              <a:spLocks noChangeArrowheads="1"/>
            </p:cNvSpPr>
            <p:nvPr/>
          </p:nvSpPr>
          <p:spPr bwMode="blackWhite">
            <a:xfrm>
              <a:off x="1220788" y="3663950"/>
              <a:ext cx="1700212" cy="1681163"/>
            </a:xfrm>
            <a:prstGeom prst="rect">
              <a:avLst/>
            </a:prstGeom>
            <a:solidFill>
              <a:srgbClr val="FFCC99"/>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nvGrpSpPr>
            <p:cNvPr id="24590" name="Group 21">
              <a:extLst>
                <a:ext uri="{FF2B5EF4-FFF2-40B4-BE49-F238E27FC236}">
                  <a16:creationId xmlns:a16="http://schemas.microsoft.com/office/drawing/2014/main" id="{4256D277-9B25-4762-9A34-DF51573BAD3C}"/>
                </a:ext>
              </a:extLst>
            </p:cNvPr>
            <p:cNvGrpSpPr>
              <a:grpSpLocks/>
            </p:cNvGrpSpPr>
            <p:nvPr/>
          </p:nvGrpSpPr>
          <p:grpSpPr bwMode="auto">
            <a:xfrm>
              <a:off x="1219200" y="3663950"/>
              <a:ext cx="1703388" cy="1681163"/>
              <a:chOff x="768" y="2308"/>
              <a:chExt cx="1073" cy="1059"/>
            </a:xfrm>
          </p:grpSpPr>
          <p:sp>
            <p:nvSpPr>
              <p:cNvPr id="24591" name="Line 22">
                <a:extLst>
                  <a:ext uri="{FF2B5EF4-FFF2-40B4-BE49-F238E27FC236}">
                    <a16:creationId xmlns:a16="http://schemas.microsoft.com/office/drawing/2014/main" id="{920ED512-4AD4-4761-858F-FD63E20DC6AE}"/>
                  </a:ext>
                </a:extLst>
              </p:cNvPr>
              <p:cNvSpPr>
                <a:spLocks noChangeShapeType="1"/>
              </p:cNvSpPr>
              <p:nvPr/>
            </p:nvSpPr>
            <p:spPr bwMode="blackWhite">
              <a:xfrm>
                <a:off x="769" y="2308"/>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592" name="Line 23">
                <a:extLst>
                  <a:ext uri="{FF2B5EF4-FFF2-40B4-BE49-F238E27FC236}">
                    <a16:creationId xmlns:a16="http://schemas.microsoft.com/office/drawing/2014/main" id="{8EEFB19C-2C0C-419E-AA24-9BE77D24978B}"/>
                  </a:ext>
                </a:extLst>
              </p:cNvPr>
              <p:cNvSpPr>
                <a:spLocks noChangeShapeType="1"/>
              </p:cNvSpPr>
              <p:nvPr/>
            </p:nvSpPr>
            <p:spPr bwMode="blackWhite">
              <a:xfrm>
                <a:off x="876"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593" name="Line 24">
                <a:extLst>
                  <a:ext uri="{FF2B5EF4-FFF2-40B4-BE49-F238E27FC236}">
                    <a16:creationId xmlns:a16="http://schemas.microsoft.com/office/drawing/2014/main" id="{663849A9-0092-436B-ADAB-54254DE055B4}"/>
                  </a:ext>
                </a:extLst>
              </p:cNvPr>
              <p:cNvSpPr>
                <a:spLocks noChangeShapeType="1"/>
              </p:cNvSpPr>
              <p:nvPr/>
            </p:nvSpPr>
            <p:spPr bwMode="blackWhite">
              <a:xfrm>
                <a:off x="983"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594" name="Line 25">
                <a:extLst>
                  <a:ext uri="{FF2B5EF4-FFF2-40B4-BE49-F238E27FC236}">
                    <a16:creationId xmlns:a16="http://schemas.microsoft.com/office/drawing/2014/main" id="{4B9A74F1-B608-4A38-8ED6-67B157005679}"/>
                  </a:ext>
                </a:extLst>
              </p:cNvPr>
              <p:cNvSpPr>
                <a:spLocks noChangeShapeType="1"/>
              </p:cNvSpPr>
              <p:nvPr/>
            </p:nvSpPr>
            <p:spPr bwMode="blackWhite">
              <a:xfrm>
                <a:off x="1090"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595" name="Line 26">
                <a:extLst>
                  <a:ext uri="{FF2B5EF4-FFF2-40B4-BE49-F238E27FC236}">
                    <a16:creationId xmlns:a16="http://schemas.microsoft.com/office/drawing/2014/main" id="{C1FE4C71-19DF-423D-B81B-79A80FB58C30}"/>
                  </a:ext>
                </a:extLst>
              </p:cNvPr>
              <p:cNvSpPr>
                <a:spLocks noChangeShapeType="1"/>
              </p:cNvSpPr>
              <p:nvPr/>
            </p:nvSpPr>
            <p:spPr bwMode="blackWhite">
              <a:xfrm>
                <a:off x="1197"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596" name="Line 27">
                <a:extLst>
                  <a:ext uri="{FF2B5EF4-FFF2-40B4-BE49-F238E27FC236}">
                    <a16:creationId xmlns:a16="http://schemas.microsoft.com/office/drawing/2014/main" id="{C383CFC7-71B9-4470-9ED4-985C23D82C1B}"/>
                  </a:ext>
                </a:extLst>
              </p:cNvPr>
              <p:cNvSpPr>
                <a:spLocks noChangeShapeType="1"/>
              </p:cNvSpPr>
              <p:nvPr/>
            </p:nvSpPr>
            <p:spPr bwMode="blackWhite">
              <a:xfrm>
                <a:off x="1305"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597" name="Line 28">
                <a:extLst>
                  <a:ext uri="{FF2B5EF4-FFF2-40B4-BE49-F238E27FC236}">
                    <a16:creationId xmlns:a16="http://schemas.microsoft.com/office/drawing/2014/main" id="{A88BA454-E30E-4300-AD8D-5824D8172CA2}"/>
                  </a:ext>
                </a:extLst>
              </p:cNvPr>
              <p:cNvSpPr>
                <a:spLocks noChangeShapeType="1"/>
              </p:cNvSpPr>
              <p:nvPr/>
            </p:nvSpPr>
            <p:spPr bwMode="blackWhite">
              <a:xfrm>
                <a:off x="1412"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598" name="Line 29">
                <a:extLst>
                  <a:ext uri="{FF2B5EF4-FFF2-40B4-BE49-F238E27FC236}">
                    <a16:creationId xmlns:a16="http://schemas.microsoft.com/office/drawing/2014/main" id="{314DE49F-ED7F-4366-B5C4-82C29DAE1494}"/>
                  </a:ext>
                </a:extLst>
              </p:cNvPr>
              <p:cNvSpPr>
                <a:spLocks noChangeShapeType="1"/>
              </p:cNvSpPr>
              <p:nvPr/>
            </p:nvSpPr>
            <p:spPr bwMode="blackWhite">
              <a:xfrm>
                <a:off x="1519"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599" name="Line 30">
                <a:extLst>
                  <a:ext uri="{FF2B5EF4-FFF2-40B4-BE49-F238E27FC236}">
                    <a16:creationId xmlns:a16="http://schemas.microsoft.com/office/drawing/2014/main" id="{ADFA7595-E8DF-4C5A-B694-87D9A772F710}"/>
                  </a:ext>
                </a:extLst>
              </p:cNvPr>
              <p:cNvSpPr>
                <a:spLocks noChangeShapeType="1"/>
              </p:cNvSpPr>
              <p:nvPr/>
            </p:nvSpPr>
            <p:spPr bwMode="blackWhite">
              <a:xfrm>
                <a:off x="1626"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00" name="Line 31">
                <a:extLst>
                  <a:ext uri="{FF2B5EF4-FFF2-40B4-BE49-F238E27FC236}">
                    <a16:creationId xmlns:a16="http://schemas.microsoft.com/office/drawing/2014/main" id="{377B41C2-297D-49EE-9AB4-7E2D7B367A7E}"/>
                  </a:ext>
                </a:extLst>
              </p:cNvPr>
              <p:cNvSpPr>
                <a:spLocks noChangeShapeType="1"/>
              </p:cNvSpPr>
              <p:nvPr/>
            </p:nvSpPr>
            <p:spPr bwMode="blackWhite">
              <a:xfrm>
                <a:off x="1733"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01" name="Line 32">
                <a:extLst>
                  <a:ext uri="{FF2B5EF4-FFF2-40B4-BE49-F238E27FC236}">
                    <a16:creationId xmlns:a16="http://schemas.microsoft.com/office/drawing/2014/main" id="{32651E01-4A74-4DB6-AE71-3A91365AD9AB}"/>
                  </a:ext>
                </a:extLst>
              </p:cNvPr>
              <p:cNvSpPr>
                <a:spLocks noChangeShapeType="1"/>
              </p:cNvSpPr>
              <p:nvPr/>
            </p:nvSpPr>
            <p:spPr bwMode="blackWhite">
              <a:xfrm>
                <a:off x="1841" y="2308"/>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02" name="Line 33">
                <a:extLst>
                  <a:ext uri="{FF2B5EF4-FFF2-40B4-BE49-F238E27FC236}">
                    <a16:creationId xmlns:a16="http://schemas.microsoft.com/office/drawing/2014/main" id="{15AB9EC0-931E-4302-97E4-21CF74D7ACE6}"/>
                  </a:ext>
                </a:extLst>
              </p:cNvPr>
              <p:cNvSpPr>
                <a:spLocks noChangeShapeType="1"/>
              </p:cNvSpPr>
              <p:nvPr/>
            </p:nvSpPr>
            <p:spPr bwMode="blackWhite">
              <a:xfrm>
                <a:off x="768" y="2485"/>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03" name="Line 34">
                <a:extLst>
                  <a:ext uri="{FF2B5EF4-FFF2-40B4-BE49-F238E27FC236}">
                    <a16:creationId xmlns:a16="http://schemas.microsoft.com/office/drawing/2014/main" id="{2ACCF2F6-3D81-454B-A350-944887EC035D}"/>
                  </a:ext>
                </a:extLst>
              </p:cNvPr>
              <p:cNvSpPr>
                <a:spLocks noChangeShapeType="1"/>
              </p:cNvSpPr>
              <p:nvPr/>
            </p:nvSpPr>
            <p:spPr bwMode="blackWhite">
              <a:xfrm>
                <a:off x="768" y="266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04" name="Line 35">
                <a:extLst>
                  <a:ext uri="{FF2B5EF4-FFF2-40B4-BE49-F238E27FC236}">
                    <a16:creationId xmlns:a16="http://schemas.microsoft.com/office/drawing/2014/main" id="{F391131A-3057-48A4-98B2-01522C791C90}"/>
                  </a:ext>
                </a:extLst>
              </p:cNvPr>
              <p:cNvSpPr>
                <a:spLocks noChangeShapeType="1"/>
              </p:cNvSpPr>
              <p:nvPr/>
            </p:nvSpPr>
            <p:spPr bwMode="blackWhite">
              <a:xfrm>
                <a:off x="768" y="2838"/>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05" name="Line 36">
                <a:extLst>
                  <a:ext uri="{FF2B5EF4-FFF2-40B4-BE49-F238E27FC236}">
                    <a16:creationId xmlns:a16="http://schemas.microsoft.com/office/drawing/2014/main" id="{07044B1E-AB2A-4F17-8671-EC7D4D0ECA54}"/>
                  </a:ext>
                </a:extLst>
              </p:cNvPr>
              <p:cNvSpPr>
                <a:spLocks noChangeShapeType="1"/>
              </p:cNvSpPr>
              <p:nvPr/>
            </p:nvSpPr>
            <p:spPr bwMode="blackWhite">
              <a:xfrm>
                <a:off x="768" y="3014"/>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06" name="Line 37">
                <a:extLst>
                  <a:ext uri="{FF2B5EF4-FFF2-40B4-BE49-F238E27FC236}">
                    <a16:creationId xmlns:a16="http://schemas.microsoft.com/office/drawing/2014/main" id="{E13DF1B0-BF5C-46EC-BA42-E893548A5F14}"/>
                  </a:ext>
                </a:extLst>
              </p:cNvPr>
              <p:cNvSpPr>
                <a:spLocks noChangeShapeType="1"/>
              </p:cNvSpPr>
              <p:nvPr/>
            </p:nvSpPr>
            <p:spPr bwMode="blackWhite">
              <a:xfrm>
                <a:off x="768" y="319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07" name="Line 38">
                <a:extLst>
                  <a:ext uri="{FF2B5EF4-FFF2-40B4-BE49-F238E27FC236}">
                    <a16:creationId xmlns:a16="http://schemas.microsoft.com/office/drawing/2014/main" id="{1FF7AE01-882B-4AC8-85FE-F9E58A155BAA}"/>
                  </a:ext>
                </a:extLst>
              </p:cNvPr>
              <p:cNvSpPr>
                <a:spLocks noChangeShapeType="1"/>
              </p:cNvSpPr>
              <p:nvPr/>
            </p:nvSpPr>
            <p:spPr bwMode="blackWhite">
              <a:xfrm>
                <a:off x="768" y="336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08" name="Line 39">
                <a:extLst>
                  <a:ext uri="{FF2B5EF4-FFF2-40B4-BE49-F238E27FC236}">
                    <a16:creationId xmlns:a16="http://schemas.microsoft.com/office/drawing/2014/main" id="{3BD39F3D-2173-4776-A7CB-F44EFC29D0A3}"/>
                  </a:ext>
                </a:extLst>
              </p:cNvPr>
              <p:cNvSpPr>
                <a:spLocks noChangeShapeType="1"/>
              </p:cNvSpPr>
              <p:nvPr/>
            </p:nvSpPr>
            <p:spPr bwMode="blackWhite">
              <a:xfrm>
                <a:off x="768" y="239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09" name="Line 40">
                <a:extLst>
                  <a:ext uri="{FF2B5EF4-FFF2-40B4-BE49-F238E27FC236}">
                    <a16:creationId xmlns:a16="http://schemas.microsoft.com/office/drawing/2014/main" id="{D1DA8938-1DAD-446A-A266-9F96C0E68688}"/>
                  </a:ext>
                </a:extLst>
              </p:cNvPr>
              <p:cNvSpPr>
                <a:spLocks noChangeShapeType="1"/>
              </p:cNvSpPr>
              <p:nvPr/>
            </p:nvSpPr>
            <p:spPr bwMode="blackWhite">
              <a:xfrm>
                <a:off x="768" y="2573"/>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10" name="Line 41">
                <a:extLst>
                  <a:ext uri="{FF2B5EF4-FFF2-40B4-BE49-F238E27FC236}">
                    <a16:creationId xmlns:a16="http://schemas.microsoft.com/office/drawing/2014/main" id="{A33B61D5-1B5F-4C1D-B8B2-52EE1BF830FB}"/>
                  </a:ext>
                </a:extLst>
              </p:cNvPr>
              <p:cNvSpPr>
                <a:spLocks noChangeShapeType="1"/>
              </p:cNvSpPr>
              <p:nvPr/>
            </p:nvSpPr>
            <p:spPr bwMode="blackWhite">
              <a:xfrm>
                <a:off x="768" y="2749"/>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11" name="Line 42">
                <a:extLst>
                  <a:ext uri="{FF2B5EF4-FFF2-40B4-BE49-F238E27FC236}">
                    <a16:creationId xmlns:a16="http://schemas.microsoft.com/office/drawing/2014/main" id="{921E5E24-C6AC-4D5F-87DD-4BD7C4497ED5}"/>
                  </a:ext>
                </a:extLst>
              </p:cNvPr>
              <p:cNvSpPr>
                <a:spLocks noChangeShapeType="1"/>
              </p:cNvSpPr>
              <p:nvPr/>
            </p:nvSpPr>
            <p:spPr bwMode="blackWhite">
              <a:xfrm>
                <a:off x="768" y="292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12" name="Line 43">
                <a:extLst>
                  <a:ext uri="{FF2B5EF4-FFF2-40B4-BE49-F238E27FC236}">
                    <a16:creationId xmlns:a16="http://schemas.microsoft.com/office/drawing/2014/main" id="{C8386B03-25B1-449F-9CD0-99A884133521}"/>
                  </a:ext>
                </a:extLst>
              </p:cNvPr>
              <p:cNvSpPr>
                <a:spLocks noChangeShapeType="1"/>
              </p:cNvSpPr>
              <p:nvPr/>
            </p:nvSpPr>
            <p:spPr bwMode="blackWhite">
              <a:xfrm>
                <a:off x="768" y="310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13" name="Line 44">
                <a:extLst>
                  <a:ext uri="{FF2B5EF4-FFF2-40B4-BE49-F238E27FC236}">
                    <a16:creationId xmlns:a16="http://schemas.microsoft.com/office/drawing/2014/main" id="{1DC8C0CE-9574-406B-A328-97FF94B307F6}"/>
                  </a:ext>
                </a:extLst>
              </p:cNvPr>
              <p:cNvSpPr>
                <a:spLocks noChangeShapeType="1"/>
              </p:cNvSpPr>
              <p:nvPr/>
            </p:nvSpPr>
            <p:spPr bwMode="blackWhite">
              <a:xfrm>
                <a:off x="768" y="3279"/>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14" name="Line 45">
                <a:extLst>
                  <a:ext uri="{FF2B5EF4-FFF2-40B4-BE49-F238E27FC236}">
                    <a16:creationId xmlns:a16="http://schemas.microsoft.com/office/drawing/2014/main" id="{80B6E1AA-840E-4493-B90F-07DAD3A7C736}"/>
                  </a:ext>
                </a:extLst>
              </p:cNvPr>
              <p:cNvSpPr>
                <a:spLocks noChangeShapeType="1"/>
              </p:cNvSpPr>
              <p:nvPr/>
            </p:nvSpPr>
            <p:spPr bwMode="blackWhite">
              <a:xfrm>
                <a:off x="768" y="2308"/>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24615" name="Rectangle 46">
                <a:extLst>
                  <a:ext uri="{FF2B5EF4-FFF2-40B4-BE49-F238E27FC236}">
                    <a16:creationId xmlns:a16="http://schemas.microsoft.com/office/drawing/2014/main" id="{9B4895DA-2292-4F66-9BB2-EFEF17F7A936}"/>
                  </a:ext>
                </a:extLst>
              </p:cNvPr>
              <p:cNvSpPr>
                <a:spLocks noChangeArrowheads="1"/>
              </p:cNvSpPr>
              <p:nvPr/>
            </p:nvSpPr>
            <p:spPr bwMode="black">
              <a:xfrm>
                <a:off x="776" y="283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16" name="Rectangle 47">
                <a:extLst>
                  <a:ext uri="{FF2B5EF4-FFF2-40B4-BE49-F238E27FC236}">
                    <a16:creationId xmlns:a16="http://schemas.microsoft.com/office/drawing/2014/main" id="{55680445-6F7A-4F33-B5FF-8AC1DF2D02CC}"/>
                  </a:ext>
                </a:extLst>
              </p:cNvPr>
              <p:cNvSpPr>
                <a:spLocks noChangeArrowheads="1"/>
              </p:cNvSpPr>
              <p:nvPr/>
            </p:nvSpPr>
            <p:spPr bwMode="black">
              <a:xfrm>
                <a:off x="1096" y="2749"/>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17" name="Rectangle 48">
                <a:extLst>
                  <a:ext uri="{FF2B5EF4-FFF2-40B4-BE49-F238E27FC236}">
                    <a16:creationId xmlns:a16="http://schemas.microsoft.com/office/drawing/2014/main" id="{CB9882ED-45B1-456A-9638-A46F15F929B9}"/>
                  </a:ext>
                </a:extLst>
              </p:cNvPr>
              <p:cNvSpPr>
                <a:spLocks noChangeArrowheads="1"/>
              </p:cNvSpPr>
              <p:nvPr/>
            </p:nvSpPr>
            <p:spPr bwMode="black">
              <a:xfrm>
                <a:off x="1099" y="2661"/>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18" name="Rectangle 49">
                <a:extLst>
                  <a:ext uri="{FF2B5EF4-FFF2-40B4-BE49-F238E27FC236}">
                    <a16:creationId xmlns:a16="http://schemas.microsoft.com/office/drawing/2014/main" id="{770618B1-6CEB-4A05-B200-514CECBDD7AE}"/>
                  </a:ext>
                </a:extLst>
              </p:cNvPr>
              <p:cNvSpPr>
                <a:spLocks noChangeArrowheads="1"/>
              </p:cNvSpPr>
              <p:nvPr/>
            </p:nvSpPr>
            <p:spPr bwMode="black">
              <a:xfrm>
                <a:off x="994" y="2661"/>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19" name="Rectangle 50">
                <a:extLst>
                  <a:ext uri="{FF2B5EF4-FFF2-40B4-BE49-F238E27FC236}">
                    <a16:creationId xmlns:a16="http://schemas.microsoft.com/office/drawing/2014/main" id="{348DECC0-BE77-401F-8223-DD64F4BE7E38}"/>
                  </a:ext>
                </a:extLst>
              </p:cNvPr>
              <p:cNvSpPr>
                <a:spLocks noChangeArrowheads="1"/>
              </p:cNvSpPr>
              <p:nvPr/>
            </p:nvSpPr>
            <p:spPr bwMode="black">
              <a:xfrm>
                <a:off x="1420" y="2485"/>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20" name="Rectangle 51">
                <a:extLst>
                  <a:ext uri="{FF2B5EF4-FFF2-40B4-BE49-F238E27FC236}">
                    <a16:creationId xmlns:a16="http://schemas.microsoft.com/office/drawing/2014/main" id="{0BD9D24D-5470-4977-A098-D989724B048D}"/>
                  </a:ext>
                </a:extLst>
              </p:cNvPr>
              <p:cNvSpPr>
                <a:spLocks noChangeArrowheads="1"/>
              </p:cNvSpPr>
              <p:nvPr/>
            </p:nvSpPr>
            <p:spPr bwMode="black">
              <a:xfrm>
                <a:off x="1420" y="2396"/>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21" name="Rectangle 52">
                <a:extLst>
                  <a:ext uri="{FF2B5EF4-FFF2-40B4-BE49-F238E27FC236}">
                    <a16:creationId xmlns:a16="http://schemas.microsoft.com/office/drawing/2014/main" id="{36C3486E-6218-41A0-8AE9-C46A2C618F9D}"/>
                  </a:ext>
                </a:extLst>
              </p:cNvPr>
              <p:cNvSpPr>
                <a:spLocks noChangeArrowheads="1"/>
              </p:cNvSpPr>
              <p:nvPr/>
            </p:nvSpPr>
            <p:spPr bwMode="black">
              <a:xfrm>
                <a:off x="1312" y="2396"/>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22" name="Rectangle 53">
                <a:extLst>
                  <a:ext uri="{FF2B5EF4-FFF2-40B4-BE49-F238E27FC236}">
                    <a16:creationId xmlns:a16="http://schemas.microsoft.com/office/drawing/2014/main" id="{917EA911-865F-41AE-A720-8E782DDAA46E}"/>
                  </a:ext>
                </a:extLst>
              </p:cNvPr>
              <p:cNvSpPr>
                <a:spLocks noChangeArrowheads="1"/>
              </p:cNvSpPr>
              <p:nvPr/>
            </p:nvSpPr>
            <p:spPr bwMode="black">
              <a:xfrm>
                <a:off x="1629" y="2749"/>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23" name="Rectangle 54">
                <a:extLst>
                  <a:ext uri="{FF2B5EF4-FFF2-40B4-BE49-F238E27FC236}">
                    <a16:creationId xmlns:a16="http://schemas.microsoft.com/office/drawing/2014/main" id="{401CCD8A-D756-42FF-96AA-A5F78FB8A289}"/>
                  </a:ext>
                </a:extLst>
              </p:cNvPr>
              <p:cNvSpPr>
                <a:spLocks noChangeArrowheads="1"/>
              </p:cNvSpPr>
              <p:nvPr/>
            </p:nvSpPr>
            <p:spPr bwMode="black">
              <a:xfrm>
                <a:off x="1739" y="283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24" name="Rectangle 55">
                <a:extLst>
                  <a:ext uri="{FF2B5EF4-FFF2-40B4-BE49-F238E27FC236}">
                    <a16:creationId xmlns:a16="http://schemas.microsoft.com/office/drawing/2014/main" id="{B9EAE7FB-9E42-49EF-9CC0-456E4E3BC0C4}"/>
                  </a:ext>
                </a:extLst>
              </p:cNvPr>
              <p:cNvSpPr>
                <a:spLocks noChangeArrowheads="1"/>
              </p:cNvSpPr>
              <p:nvPr/>
            </p:nvSpPr>
            <p:spPr bwMode="black">
              <a:xfrm>
                <a:off x="1518" y="292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25" name="Rectangle 56">
                <a:extLst>
                  <a:ext uri="{FF2B5EF4-FFF2-40B4-BE49-F238E27FC236}">
                    <a16:creationId xmlns:a16="http://schemas.microsoft.com/office/drawing/2014/main" id="{8D9E8B28-10B7-4EB5-A09A-76FB4CE524AB}"/>
                  </a:ext>
                </a:extLst>
              </p:cNvPr>
              <p:cNvSpPr>
                <a:spLocks noChangeArrowheads="1"/>
              </p:cNvSpPr>
              <p:nvPr/>
            </p:nvSpPr>
            <p:spPr bwMode="black">
              <a:xfrm>
                <a:off x="1419" y="292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26" name="Rectangle 57">
                <a:extLst>
                  <a:ext uri="{FF2B5EF4-FFF2-40B4-BE49-F238E27FC236}">
                    <a16:creationId xmlns:a16="http://schemas.microsoft.com/office/drawing/2014/main" id="{175AF281-BE50-4B34-8C00-938918B85297}"/>
                  </a:ext>
                </a:extLst>
              </p:cNvPr>
              <p:cNvSpPr>
                <a:spLocks noChangeArrowheads="1"/>
              </p:cNvSpPr>
              <p:nvPr/>
            </p:nvSpPr>
            <p:spPr bwMode="black">
              <a:xfrm>
                <a:off x="1093" y="310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27" name="Rectangle 58">
                <a:extLst>
                  <a:ext uri="{FF2B5EF4-FFF2-40B4-BE49-F238E27FC236}">
                    <a16:creationId xmlns:a16="http://schemas.microsoft.com/office/drawing/2014/main" id="{559D1050-148C-4A80-B3E8-FC237AB954A3}"/>
                  </a:ext>
                </a:extLst>
              </p:cNvPr>
              <p:cNvSpPr>
                <a:spLocks noChangeArrowheads="1"/>
              </p:cNvSpPr>
              <p:nvPr/>
            </p:nvSpPr>
            <p:spPr bwMode="black">
              <a:xfrm>
                <a:off x="989" y="3102"/>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28" name="Rectangle 59">
                <a:extLst>
                  <a:ext uri="{FF2B5EF4-FFF2-40B4-BE49-F238E27FC236}">
                    <a16:creationId xmlns:a16="http://schemas.microsoft.com/office/drawing/2014/main" id="{389F0DF4-161B-45CB-8440-E418DF718D31}"/>
                  </a:ext>
                </a:extLst>
              </p:cNvPr>
              <p:cNvSpPr>
                <a:spLocks noChangeArrowheads="1"/>
              </p:cNvSpPr>
              <p:nvPr/>
            </p:nvSpPr>
            <p:spPr bwMode="black">
              <a:xfrm>
                <a:off x="1204" y="310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24629" name="Rectangle 60">
                <a:extLst>
                  <a:ext uri="{FF2B5EF4-FFF2-40B4-BE49-F238E27FC236}">
                    <a16:creationId xmlns:a16="http://schemas.microsoft.com/office/drawing/2014/main" id="{173EB490-8588-40C9-8AFD-FBBAC2773DE0}"/>
                  </a:ext>
                </a:extLst>
              </p:cNvPr>
              <p:cNvSpPr>
                <a:spLocks noChangeArrowheads="1"/>
              </p:cNvSpPr>
              <p:nvPr/>
            </p:nvSpPr>
            <p:spPr bwMode="black">
              <a:xfrm>
                <a:off x="1521" y="310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grpSp>
      </p:gr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7585734-7A4E-4999-8D0C-6D8816B8221A}"/>
              </a:ext>
            </a:extLst>
          </p:cNvPr>
          <p:cNvSpPr>
            <a:spLocks noGrp="1" noChangeArrowheads="1"/>
          </p:cNvSpPr>
          <p:nvPr>
            <p:ph type="title"/>
          </p:nvPr>
        </p:nvSpPr>
        <p:spPr/>
        <p:txBody>
          <a:bodyPr/>
          <a:lstStyle/>
          <a:p>
            <a:pPr eaLnBrk="1" hangingPunct="1"/>
            <a:endParaRPr lang="pt-BR" altLang="pt-BR"/>
          </a:p>
        </p:txBody>
      </p:sp>
      <p:sp>
        <p:nvSpPr>
          <p:cNvPr id="25603" name="Rectangle 3">
            <a:extLst>
              <a:ext uri="{FF2B5EF4-FFF2-40B4-BE49-F238E27FC236}">
                <a16:creationId xmlns:a16="http://schemas.microsoft.com/office/drawing/2014/main" id="{10628484-1D2F-46C9-BDBC-F694CEFB0943}"/>
              </a:ext>
            </a:extLst>
          </p:cNvPr>
          <p:cNvSpPr>
            <a:spLocks noGrp="1" noChangeArrowheads="1"/>
          </p:cNvSpPr>
          <p:nvPr>
            <p:ph type="body" idx="1"/>
          </p:nvPr>
        </p:nvSpPr>
        <p:spPr/>
        <p:txBody>
          <a:bodyPr/>
          <a:lstStyle/>
          <a:p>
            <a:pPr eaLnBrk="1" hangingPunct="1"/>
            <a:endParaRPr lang="pt-BR" altLang="pt-BR"/>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6">
            <a:extLst>
              <a:ext uri="{FF2B5EF4-FFF2-40B4-BE49-F238E27FC236}">
                <a16:creationId xmlns:a16="http://schemas.microsoft.com/office/drawing/2014/main" id="{4FB08709-6356-4B86-A73E-DDA702EEDF03}"/>
              </a:ext>
            </a:extLst>
          </p:cNvPr>
          <p:cNvSpPr>
            <a:spLocks noGrp="1" noChangeArrowheads="1"/>
          </p:cNvSpPr>
          <p:nvPr>
            <p:ph type="title"/>
          </p:nvPr>
        </p:nvSpPr>
        <p:spPr/>
        <p:txBody>
          <a:bodyPr/>
          <a:lstStyle/>
          <a:p>
            <a:pPr eaLnBrk="1" hangingPunct="1"/>
            <a:r>
              <a:rPr lang="en-US" altLang="pt-BR"/>
              <a:t>Log Writer Process (LGWR)</a:t>
            </a:r>
            <a:endParaRPr lang="en-US" altLang="pt-BR">
              <a:solidFill>
                <a:srgbClr val="0000FF"/>
              </a:solidFill>
            </a:endParaRPr>
          </a:p>
        </p:txBody>
      </p:sp>
      <p:sp>
        <p:nvSpPr>
          <p:cNvPr id="26627" name="Rectangle 37">
            <a:extLst>
              <a:ext uri="{FF2B5EF4-FFF2-40B4-BE49-F238E27FC236}">
                <a16:creationId xmlns:a16="http://schemas.microsoft.com/office/drawing/2014/main" id="{8CE547D3-307D-4D3C-8C6B-C6FEA860B02E}"/>
              </a:ext>
            </a:extLst>
          </p:cNvPr>
          <p:cNvSpPr>
            <a:spLocks noGrp="1" noChangeArrowheads="1"/>
          </p:cNvSpPr>
          <p:nvPr>
            <p:ph type="body" idx="1"/>
          </p:nvPr>
        </p:nvSpPr>
        <p:spPr>
          <a:xfrm>
            <a:off x="609600" y="1447800"/>
            <a:ext cx="7918450" cy="3670300"/>
          </a:xfrm>
        </p:spPr>
        <p:txBody>
          <a:bodyPr/>
          <a:lstStyle/>
          <a:p>
            <a:pPr lvl="1" eaLnBrk="1" hangingPunct="1"/>
            <a:r>
              <a:rPr lang="en-US" altLang="pt-BR"/>
              <a:t>Writes the redo log buffer to a redo log file on disk</a:t>
            </a:r>
          </a:p>
          <a:p>
            <a:pPr lvl="2" eaLnBrk="1" hangingPunct="1"/>
            <a:r>
              <a:rPr lang="en-US" altLang="pt-BR"/>
              <a:t>When a user process commits a transaction</a:t>
            </a:r>
          </a:p>
          <a:p>
            <a:pPr lvl="2" eaLnBrk="1" hangingPunct="1"/>
            <a:r>
              <a:rPr lang="en-US" altLang="pt-BR"/>
              <a:t>When an online redo log switch occurs </a:t>
            </a:r>
          </a:p>
          <a:p>
            <a:pPr lvl="2" eaLnBrk="1" hangingPunct="1"/>
            <a:r>
              <a:rPr lang="en-US" altLang="pt-BR"/>
              <a:t>When the redo log buffer is one-third full or contains 1 MB of buffered data</a:t>
            </a:r>
          </a:p>
          <a:p>
            <a:pPr lvl="2" eaLnBrk="1" hangingPunct="1"/>
            <a:r>
              <a:rPr lang="en-US" altLang="pt-BR"/>
              <a:t>Before a DBW</a:t>
            </a:r>
            <a:r>
              <a:rPr lang="en-US" altLang="pt-BR" i="1"/>
              <a:t>n</a:t>
            </a:r>
            <a:r>
              <a:rPr lang="en-US" altLang="pt-BR"/>
              <a:t> process writes modified buffers to disk</a:t>
            </a:r>
          </a:p>
          <a:p>
            <a:pPr lvl="2" eaLnBrk="1" hangingPunct="1"/>
            <a:r>
              <a:rPr lang="en-US" altLang="pt-BR"/>
              <a:t>When three seconds have passed since the last write</a:t>
            </a:r>
          </a:p>
          <a:p>
            <a:pPr lvl="1" eaLnBrk="1" hangingPunct="1"/>
            <a:r>
              <a:rPr lang="en-US" altLang="pt-BR"/>
              <a:t>Serves as coordinator of LG</a:t>
            </a:r>
            <a:r>
              <a:rPr lang="en-US" altLang="pt-BR" i="1"/>
              <a:t>nn</a:t>
            </a:r>
            <a:r>
              <a:rPr lang="en-US" altLang="pt-BR"/>
              <a:t> processes and ensures correct order for operations that must be ordered</a:t>
            </a:r>
          </a:p>
        </p:txBody>
      </p:sp>
      <p:grpSp>
        <p:nvGrpSpPr>
          <p:cNvPr id="26628" name="Group 56">
            <a:extLst>
              <a:ext uri="{FF2B5EF4-FFF2-40B4-BE49-F238E27FC236}">
                <a16:creationId xmlns:a16="http://schemas.microsoft.com/office/drawing/2014/main" id="{ED6C4B82-F572-4FF7-807D-D5BD39E72C54}"/>
              </a:ext>
            </a:extLst>
          </p:cNvPr>
          <p:cNvGrpSpPr>
            <a:grpSpLocks/>
          </p:cNvGrpSpPr>
          <p:nvPr/>
        </p:nvGrpSpPr>
        <p:grpSpPr bwMode="auto">
          <a:xfrm>
            <a:off x="1535113" y="4724400"/>
            <a:ext cx="6057900" cy="1484313"/>
            <a:chOff x="1524005" y="4840288"/>
            <a:chExt cx="6057895" cy="1484312"/>
          </a:xfrm>
        </p:grpSpPr>
        <p:sp>
          <p:nvSpPr>
            <p:cNvPr id="26629" name="Rectangle 4">
              <a:extLst>
                <a:ext uri="{FF2B5EF4-FFF2-40B4-BE49-F238E27FC236}">
                  <a16:creationId xmlns:a16="http://schemas.microsoft.com/office/drawing/2014/main" id="{C0B5B2BF-E48E-4031-AE75-19A1D891AA1B}"/>
                </a:ext>
              </a:extLst>
            </p:cNvPr>
            <p:cNvSpPr>
              <a:spLocks noChangeArrowheads="1"/>
            </p:cNvSpPr>
            <p:nvPr/>
          </p:nvSpPr>
          <p:spPr bwMode="blackWhite">
            <a:xfrm>
              <a:off x="6081713" y="4840288"/>
              <a:ext cx="1325562" cy="114300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pt-BR" altLang="pt-BR">
                <a:solidFill>
                  <a:schemeClr val="bg2"/>
                </a:solidFill>
              </a:endParaRPr>
            </a:p>
          </p:txBody>
        </p:sp>
        <p:sp>
          <p:nvSpPr>
            <p:cNvPr id="26630" name="Line 5">
              <a:extLst>
                <a:ext uri="{FF2B5EF4-FFF2-40B4-BE49-F238E27FC236}">
                  <a16:creationId xmlns:a16="http://schemas.microsoft.com/office/drawing/2014/main" id="{30FA4C62-B3DF-44CF-9A3E-728821A6F554}"/>
                </a:ext>
              </a:extLst>
            </p:cNvPr>
            <p:cNvSpPr>
              <a:spLocks noChangeShapeType="1"/>
            </p:cNvSpPr>
            <p:nvPr/>
          </p:nvSpPr>
          <p:spPr bwMode="auto">
            <a:xfrm>
              <a:off x="2895600" y="5243513"/>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6631" name="Line 6">
              <a:extLst>
                <a:ext uri="{FF2B5EF4-FFF2-40B4-BE49-F238E27FC236}">
                  <a16:creationId xmlns:a16="http://schemas.microsoft.com/office/drawing/2014/main" id="{A0464F26-B7F0-411D-85CD-8A3391822AFE}"/>
                </a:ext>
              </a:extLst>
            </p:cNvPr>
            <p:cNvSpPr>
              <a:spLocks noChangeShapeType="1"/>
            </p:cNvSpPr>
            <p:nvPr/>
          </p:nvSpPr>
          <p:spPr bwMode="auto">
            <a:xfrm>
              <a:off x="4681538" y="5243513"/>
              <a:ext cx="1371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6632" name="Text Box 9">
              <a:extLst>
                <a:ext uri="{FF2B5EF4-FFF2-40B4-BE49-F238E27FC236}">
                  <a16:creationId xmlns:a16="http://schemas.microsoft.com/office/drawing/2014/main" id="{FB39CFDA-A9EC-4167-94C2-3E44B3F599C1}"/>
                </a:ext>
              </a:extLst>
            </p:cNvPr>
            <p:cNvSpPr txBox="1">
              <a:spLocks noChangeArrowheads="1"/>
            </p:cNvSpPr>
            <p:nvPr/>
          </p:nvSpPr>
          <p:spPr bwMode="auto">
            <a:xfrm>
              <a:off x="5905500" y="6049963"/>
              <a:ext cx="1676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Redo log files</a:t>
              </a:r>
            </a:p>
          </p:txBody>
        </p:sp>
        <p:sp>
          <p:nvSpPr>
            <p:cNvPr id="26633" name="Oval 10">
              <a:extLst>
                <a:ext uri="{FF2B5EF4-FFF2-40B4-BE49-F238E27FC236}">
                  <a16:creationId xmlns:a16="http://schemas.microsoft.com/office/drawing/2014/main" id="{8772C4E0-0EA1-4778-AF51-8A7E9D2C2FB9}"/>
                </a:ext>
              </a:extLst>
            </p:cNvPr>
            <p:cNvSpPr>
              <a:spLocks noChangeArrowheads="1"/>
            </p:cNvSpPr>
            <p:nvPr/>
          </p:nvSpPr>
          <p:spPr bwMode="blackWhite">
            <a:xfrm>
              <a:off x="4064000" y="5105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LGWR</a:t>
              </a:r>
            </a:p>
          </p:txBody>
        </p:sp>
        <p:grpSp>
          <p:nvGrpSpPr>
            <p:cNvPr id="26634" name="Group 11">
              <a:extLst>
                <a:ext uri="{FF2B5EF4-FFF2-40B4-BE49-F238E27FC236}">
                  <a16:creationId xmlns:a16="http://schemas.microsoft.com/office/drawing/2014/main" id="{828ABAD8-DD5D-4EF5-AF5B-F3F9AD6AC1B4}"/>
                </a:ext>
              </a:extLst>
            </p:cNvPr>
            <p:cNvGrpSpPr>
              <a:grpSpLocks/>
            </p:cNvGrpSpPr>
            <p:nvPr/>
          </p:nvGrpSpPr>
          <p:grpSpPr bwMode="auto">
            <a:xfrm>
              <a:off x="6397625" y="4932363"/>
              <a:ext cx="692150" cy="958850"/>
              <a:chOff x="2593" y="2912"/>
              <a:chExt cx="436" cy="604"/>
            </a:xfrm>
          </p:grpSpPr>
          <p:grpSp>
            <p:nvGrpSpPr>
              <p:cNvPr id="26647" name="Group 12">
                <a:extLst>
                  <a:ext uri="{FF2B5EF4-FFF2-40B4-BE49-F238E27FC236}">
                    <a16:creationId xmlns:a16="http://schemas.microsoft.com/office/drawing/2014/main" id="{7C439A97-0B19-41BF-92D9-8EED1F08D85D}"/>
                  </a:ext>
                </a:extLst>
              </p:cNvPr>
              <p:cNvGrpSpPr>
                <a:grpSpLocks/>
              </p:cNvGrpSpPr>
              <p:nvPr/>
            </p:nvGrpSpPr>
            <p:grpSpPr bwMode="auto">
              <a:xfrm>
                <a:off x="2593" y="3178"/>
                <a:ext cx="436" cy="338"/>
                <a:chOff x="2128" y="3492"/>
                <a:chExt cx="532" cy="412"/>
              </a:xfrm>
            </p:grpSpPr>
            <p:sp>
              <p:nvSpPr>
                <p:cNvPr id="26652" name="Rectangle 13">
                  <a:extLst>
                    <a:ext uri="{FF2B5EF4-FFF2-40B4-BE49-F238E27FC236}">
                      <a16:creationId xmlns:a16="http://schemas.microsoft.com/office/drawing/2014/main" id="{3B9083B6-03DF-40DE-8058-823D67A95BBC}"/>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53" name="Oval 14">
                  <a:extLst>
                    <a:ext uri="{FF2B5EF4-FFF2-40B4-BE49-F238E27FC236}">
                      <a16:creationId xmlns:a16="http://schemas.microsoft.com/office/drawing/2014/main" id="{1A155491-7874-4A60-80C4-E20B603E1073}"/>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54" name="Oval 15">
                  <a:extLst>
                    <a:ext uri="{FF2B5EF4-FFF2-40B4-BE49-F238E27FC236}">
                      <a16:creationId xmlns:a16="http://schemas.microsoft.com/office/drawing/2014/main" id="{A41B8448-47F8-4D7B-929B-6743F67E7F01}"/>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26648" name="Group 16">
                <a:extLst>
                  <a:ext uri="{FF2B5EF4-FFF2-40B4-BE49-F238E27FC236}">
                    <a16:creationId xmlns:a16="http://schemas.microsoft.com/office/drawing/2014/main" id="{0A78780E-DE02-426A-8209-B8DD7CA242FE}"/>
                  </a:ext>
                </a:extLst>
              </p:cNvPr>
              <p:cNvGrpSpPr>
                <a:grpSpLocks/>
              </p:cNvGrpSpPr>
              <p:nvPr/>
            </p:nvGrpSpPr>
            <p:grpSpPr bwMode="auto">
              <a:xfrm>
                <a:off x="2593" y="2912"/>
                <a:ext cx="436" cy="338"/>
                <a:chOff x="2128" y="2685"/>
                <a:chExt cx="532" cy="412"/>
              </a:xfrm>
            </p:grpSpPr>
            <p:sp>
              <p:nvSpPr>
                <p:cNvPr id="26649" name="Rectangle 17">
                  <a:extLst>
                    <a:ext uri="{FF2B5EF4-FFF2-40B4-BE49-F238E27FC236}">
                      <a16:creationId xmlns:a16="http://schemas.microsoft.com/office/drawing/2014/main" id="{9C00669B-A003-4E96-83BE-AFE81465F7B9}"/>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50" name="Oval 18">
                  <a:extLst>
                    <a:ext uri="{FF2B5EF4-FFF2-40B4-BE49-F238E27FC236}">
                      <a16:creationId xmlns:a16="http://schemas.microsoft.com/office/drawing/2014/main" id="{2EC1B3F8-917B-412E-B274-C092C2C55278}"/>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51" name="Oval 19">
                  <a:extLst>
                    <a:ext uri="{FF2B5EF4-FFF2-40B4-BE49-F238E27FC236}">
                      <a16:creationId xmlns:a16="http://schemas.microsoft.com/office/drawing/2014/main" id="{0C7A467B-7925-4397-A9BA-D2B6D11CF8C4}"/>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grpSp>
          <p:nvGrpSpPr>
            <p:cNvPr id="6" name="Group 129">
              <a:extLst>
                <a:ext uri="{FF2B5EF4-FFF2-40B4-BE49-F238E27FC236}">
                  <a16:creationId xmlns:a16="http://schemas.microsoft.com/office/drawing/2014/main" id="{78B90185-7A6C-4AE0-8ED9-8B3FF39551BF}"/>
                </a:ext>
              </a:extLst>
            </p:cNvPr>
            <p:cNvGrpSpPr>
              <a:grpSpLocks/>
            </p:cNvGrpSpPr>
            <p:nvPr/>
          </p:nvGrpSpPr>
          <p:grpSpPr bwMode="auto">
            <a:xfrm>
              <a:off x="1524005" y="4933950"/>
              <a:ext cx="1295395" cy="1016000"/>
              <a:chOff x="3168" y="2680"/>
              <a:chExt cx="1283" cy="984"/>
            </a:xfrm>
            <a:solidFill>
              <a:srgbClr val="FFFF99"/>
            </a:solidFill>
          </p:grpSpPr>
          <p:sp>
            <p:nvSpPr>
              <p:cNvPr id="37" name="Oval 82">
                <a:extLst>
                  <a:ext uri="{FF2B5EF4-FFF2-40B4-BE49-F238E27FC236}">
                    <a16:creationId xmlns:a16="http://schemas.microsoft.com/office/drawing/2014/main" id="{4E503521-C0AC-4C24-99D7-F8BC9FC81814}"/>
                  </a:ext>
                </a:extLst>
              </p:cNvPr>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buFont typeface="Arial" charset="0"/>
                  <a:buNone/>
                  <a:defRPr/>
                </a:pPr>
                <a:endParaRPr lang="en-US" dirty="0">
                  <a:latin typeface="Arial" charset="0"/>
                </a:endParaRPr>
              </a:p>
            </p:txBody>
          </p:sp>
          <p:sp>
            <p:nvSpPr>
              <p:cNvPr id="38" name="Oval 83">
                <a:extLst>
                  <a:ext uri="{FF2B5EF4-FFF2-40B4-BE49-F238E27FC236}">
                    <a16:creationId xmlns:a16="http://schemas.microsoft.com/office/drawing/2014/main" id="{45170100-F357-4FFF-9980-FFDA3B31729A}"/>
                  </a:ext>
                </a:extLst>
              </p:cNvPr>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defTabSz="228600">
                  <a:buFont typeface="Arial" charset="0"/>
                  <a:buNone/>
                  <a:defRPr/>
                </a:pPr>
                <a:endParaRPr lang="en-US" b="1" dirty="0">
                  <a:latin typeface="Arial" charset="0"/>
                </a:endParaRPr>
              </a:p>
            </p:txBody>
          </p:sp>
          <p:sp>
            <p:nvSpPr>
              <p:cNvPr id="39" name="Line 84">
                <a:extLst>
                  <a:ext uri="{FF2B5EF4-FFF2-40B4-BE49-F238E27FC236}">
                    <a16:creationId xmlns:a16="http://schemas.microsoft.com/office/drawing/2014/main" id="{0334E70A-47BC-464D-8F29-E40F943AEF30}"/>
                  </a:ext>
                </a:extLst>
              </p:cNvPr>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0" name="Line 85">
                <a:extLst>
                  <a:ext uri="{FF2B5EF4-FFF2-40B4-BE49-F238E27FC236}">
                    <a16:creationId xmlns:a16="http://schemas.microsoft.com/office/drawing/2014/main" id="{E5341022-9B36-4ECC-ABA7-A782DE62A0C1}"/>
                  </a:ext>
                </a:extLst>
              </p:cNvPr>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1" name="Line 86">
                <a:extLst>
                  <a:ext uri="{FF2B5EF4-FFF2-40B4-BE49-F238E27FC236}">
                    <a16:creationId xmlns:a16="http://schemas.microsoft.com/office/drawing/2014/main" id="{BD477292-2E38-4F4B-8426-63321A193406}"/>
                  </a:ext>
                </a:extLst>
              </p:cNvPr>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2" name="Line 87">
                <a:extLst>
                  <a:ext uri="{FF2B5EF4-FFF2-40B4-BE49-F238E27FC236}">
                    <a16:creationId xmlns:a16="http://schemas.microsoft.com/office/drawing/2014/main" id="{4AD876A3-4AF8-48FB-9590-DB6D2338B9D0}"/>
                  </a:ext>
                </a:extLst>
              </p:cNvPr>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3" name="Line 88">
                <a:extLst>
                  <a:ext uri="{FF2B5EF4-FFF2-40B4-BE49-F238E27FC236}">
                    <a16:creationId xmlns:a16="http://schemas.microsoft.com/office/drawing/2014/main" id="{3A65C13E-0AD9-468B-B7FA-3555949EB912}"/>
                  </a:ext>
                </a:extLst>
              </p:cNvPr>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4" name="Line 89">
                <a:extLst>
                  <a:ext uri="{FF2B5EF4-FFF2-40B4-BE49-F238E27FC236}">
                    <a16:creationId xmlns:a16="http://schemas.microsoft.com/office/drawing/2014/main" id="{23276F62-5842-43C6-8CD6-7DFD3D4FD24B}"/>
                  </a:ext>
                </a:extLst>
              </p:cNvPr>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5" name="Line 90">
                <a:extLst>
                  <a:ext uri="{FF2B5EF4-FFF2-40B4-BE49-F238E27FC236}">
                    <a16:creationId xmlns:a16="http://schemas.microsoft.com/office/drawing/2014/main" id="{85785F76-0CCF-47E9-99BB-AC7AD1E3BA7A}"/>
                  </a:ext>
                </a:extLst>
              </p:cNvPr>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6" name="Line 91">
                <a:extLst>
                  <a:ext uri="{FF2B5EF4-FFF2-40B4-BE49-F238E27FC236}">
                    <a16:creationId xmlns:a16="http://schemas.microsoft.com/office/drawing/2014/main" id="{E972352A-96DB-48FC-BD05-4E4083F09110}"/>
                  </a:ext>
                </a:extLst>
              </p:cNvPr>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7" name="Line 92">
                <a:extLst>
                  <a:ext uri="{FF2B5EF4-FFF2-40B4-BE49-F238E27FC236}">
                    <a16:creationId xmlns:a16="http://schemas.microsoft.com/office/drawing/2014/main" id="{C30E6A58-5A22-4E26-AFE0-98554548B4FC}"/>
                  </a:ext>
                </a:extLst>
              </p:cNvPr>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8" name="Line 93">
                <a:extLst>
                  <a:ext uri="{FF2B5EF4-FFF2-40B4-BE49-F238E27FC236}">
                    <a16:creationId xmlns:a16="http://schemas.microsoft.com/office/drawing/2014/main" id="{D1E7CA72-D286-49E4-81BD-A8BEDD0F82D5}"/>
                  </a:ext>
                </a:extLst>
              </p:cNvPr>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9" name="Line 94">
                <a:extLst>
                  <a:ext uri="{FF2B5EF4-FFF2-40B4-BE49-F238E27FC236}">
                    <a16:creationId xmlns:a16="http://schemas.microsoft.com/office/drawing/2014/main" id="{62DC43D5-B65C-4EAB-AAF8-996366FD23CF}"/>
                  </a:ext>
                </a:extLst>
              </p:cNvPr>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0" name="Line 95">
                <a:extLst>
                  <a:ext uri="{FF2B5EF4-FFF2-40B4-BE49-F238E27FC236}">
                    <a16:creationId xmlns:a16="http://schemas.microsoft.com/office/drawing/2014/main" id="{CB66F2DF-EF68-4D9B-8647-B52C572D15B7}"/>
                  </a:ext>
                </a:extLst>
              </p:cNvPr>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1" name="Line 96">
                <a:extLst>
                  <a:ext uri="{FF2B5EF4-FFF2-40B4-BE49-F238E27FC236}">
                    <a16:creationId xmlns:a16="http://schemas.microsoft.com/office/drawing/2014/main" id="{EB526AB7-8853-47BE-B85C-7EE4DB456312}"/>
                  </a:ext>
                </a:extLst>
              </p:cNvPr>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2" name="Line 97">
                <a:extLst>
                  <a:ext uri="{FF2B5EF4-FFF2-40B4-BE49-F238E27FC236}">
                    <a16:creationId xmlns:a16="http://schemas.microsoft.com/office/drawing/2014/main" id="{E68AC4F2-BA86-4A44-A083-FE3E7786C3B0}"/>
                  </a:ext>
                </a:extLst>
              </p:cNvPr>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3" name="Line 98">
                <a:extLst>
                  <a:ext uri="{FF2B5EF4-FFF2-40B4-BE49-F238E27FC236}">
                    <a16:creationId xmlns:a16="http://schemas.microsoft.com/office/drawing/2014/main" id="{68ED3EAC-D620-4612-B849-563DEBF1ADA7}"/>
                  </a:ext>
                </a:extLst>
              </p:cNvPr>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4" name="Line 99">
                <a:extLst>
                  <a:ext uri="{FF2B5EF4-FFF2-40B4-BE49-F238E27FC236}">
                    <a16:creationId xmlns:a16="http://schemas.microsoft.com/office/drawing/2014/main" id="{6633EA33-0050-4474-8417-E7C628CE995B}"/>
                  </a:ext>
                </a:extLst>
              </p:cNvPr>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5" name="Freeform 101">
                <a:extLst>
                  <a:ext uri="{FF2B5EF4-FFF2-40B4-BE49-F238E27FC236}">
                    <a16:creationId xmlns:a16="http://schemas.microsoft.com/office/drawing/2014/main" id="{859E31A2-2C31-4603-89B8-52DB18B533CC}"/>
                  </a:ext>
                </a:extLst>
              </p:cNvPr>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med" len="med"/>
              </a:ln>
              <a:effectLst/>
            </p:spPr>
            <p:txBody>
              <a:bodyPr/>
              <a:lstStyle/>
              <a:p>
                <a:pPr>
                  <a:buFont typeface="Arial" charset="0"/>
                  <a:buNone/>
                  <a:defRPr/>
                </a:pPr>
                <a:endParaRPr lang="en-US" dirty="0">
                  <a:latin typeface="Arial" charset="0"/>
                </a:endParaRPr>
              </a:p>
            </p:txBody>
          </p:sp>
          <p:sp>
            <p:nvSpPr>
              <p:cNvPr id="56" name="Freeform 102">
                <a:extLst>
                  <a:ext uri="{FF2B5EF4-FFF2-40B4-BE49-F238E27FC236}">
                    <a16:creationId xmlns:a16="http://schemas.microsoft.com/office/drawing/2014/main" id="{9A005DBC-1D8B-418A-AA2F-3A3A5D225986}"/>
                  </a:ext>
                </a:extLst>
              </p:cNvPr>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med" len="med"/>
              </a:ln>
              <a:effectLst/>
            </p:spPr>
            <p:txBody>
              <a:bodyPr/>
              <a:lstStyle/>
              <a:p>
                <a:pPr>
                  <a:buFont typeface="Arial" charset="0"/>
                  <a:buNone/>
                  <a:defRPr/>
                </a:pPr>
                <a:endParaRPr lang="en-US" dirty="0">
                  <a:latin typeface="Arial" charset="0"/>
                </a:endParaRPr>
              </a:p>
            </p:txBody>
          </p:sp>
        </p:grpSp>
        <p:sp>
          <p:nvSpPr>
            <p:cNvPr id="26636" name="Text Box 46">
              <a:extLst>
                <a:ext uri="{FF2B5EF4-FFF2-40B4-BE49-F238E27FC236}">
                  <a16:creationId xmlns:a16="http://schemas.microsoft.com/office/drawing/2014/main" id="{CC36382A-9AEC-490E-8457-324F56250B61}"/>
                </a:ext>
              </a:extLst>
            </p:cNvPr>
            <p:cNvSpPr txBox="1">
              <a:spLocks noChangeArrowheads="1"/>
            </p:cNvSpPr>
            <p:nvPr/>
          </p:nvSpPr>
          <p:spPr bwMode="gray">
            <a:xfrm>
              <a:off x="1600200" y="52673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Redo log buffer</a:t>
              </a:r>
            </a:p>
          </p:txBody>
        </p:sp>
        <p:sp>
          <p:nvSpPr>
            <p:cNvPr id="26637" name="Oval 10">
              <a:extLst>
                <a:ext uri="{FF2B5EF4-FFF2-40B4-BE49-F238E27FC236}">
                  <a16:creationId xmlns:a16="http://schemas.microsoft.com/office/drawing/2014/main" id="{F9FAE758-622A-4FCE-8C81-48B3C9283A2F}"/>
                </a:ext>
              </a:extLst>
            </p:cNvPr>
            <p:cNvSpPr>
              <a:spLocks noChangeArrowheads="1"/>
            </p:cNvSpPr>
            <p:nvPr/>
          </p:nvSpPr>
          <p:spPr bwMode="blackWhite">
            <a:xfrm>
              <a:off x="4064000" y="574516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LG</a:t>
              </a:r>
              <a:r>
                <a:rPr lang="en-US" altLang="pt-BR" sz="1200" i="1"/>
                <a:t>nn</a:t>
              </a:r>
            </a:p>
          </p:txBody>
        </p:sp>
        <p:sp>
          <p:nvSpPr>
            <p:cNvPr id="26638" name="Oval 10">
              <a:extLst>
                <a:ext uri="{FF2B5EF4-FFF2-40B4-BE49-F238E27FC236}">
                  <a16:creationId xmlns:a16="http://schemas.microsoft.com/office/drawing/2014/main" id="{1026CBDA-96D1-4DE7-AEAA-42AC5E486875}"/>
                </a:ext>
              </a:extLst>
            </p:cNvPr>
            <p:cNvSpPr>
              <a:spLocks noChangeArrowheads="1"/>
            </p:cNvSpPr>
            <p:nvPr/>
          </p:nvSpPr>
          <p:spPr bwMode="blackWhite">
            <a:xfrm>
              <a:off x="4054475" y="604996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LG</a:t>
              </a:r>
              <a:r>
                <a:rPr lang="en-US" altLang="pt-BR" sz="1200" i="1"/>
                <a:t>nn</a:t>
              </a:r>
            </a:p>
          </p:txBody>
        </p:sp>
        <p:cxnSp>
          <p:nvCxnSpPr>
            <p:cNvPr id="26639" name="Straight Arrow Connector 62">
              <a:extLst>
                <a:ext uri="{FF2B5EF4-FFF2-40B4-BE49-F238E27FC236}">
                  <a16:creationId xmlns:a16="http://schemas.microsoft.com/office/drawing/2014/main" id="{2708D740-2733-4479-ABB0-D2EBF1663DE2}"/>
                </a:ext>
              </a:extLst>
            </p:cNvPr>
            <p:cNvCxnSpPr>
              <a:cxnSpLocks noChangeShapeType="1"/>
              <a:stCxn id="26633" idx="4"/>
              <a:endCxn id="26637" idx="0"/>
            </p:cNvCxnSpPr>
            <p:nvPr/>
          </p:nvCxnSpPr>
          <p:spPr bwMode="auto">
            <a:xfrm>
              <a:off x="4360863" y="5380038"/>
              <a:ext cx="0" cy="365125"/>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0" name="Line 5">
              <a:extLst>
                <a:ext uri="{FF2B5EF4-FFF2-40B4-BE49-F238E27FC236}">
                  <a16:creationId xmlns:a16="http://schemas.microsoft.com/office/drawing/2014/main" id="{550A63D2-D89D-439A-8325-FF55D066FB72}"/>
                </a:ext>
              </a:extLst>
            </p:cNvPr>
            <p:cNvSpPr>
              <a:spLocks noChangeShapeType="1"/>
            </p:cNvSpPr>
            <p:nvPr/>
          </p:nvSpPr>
          <p:spPr bwMode="auto">
            <a:xfrm>
              <a:off x="2895600" y="55626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1" name="Line 5">
              <a:extLst>
                <a:ext uri="{FF2B5EF4-FFF2-40B4-BE49-F238E27FC236}">
                  <a16:creationId xmlns:a16="http://schemas.microsoft.com/office/drawing/2014/main" id="{7207BA63-21A0-45B0-BD46-0B80EF0C36F6}"/>
                </a:ext>
              </a:extLst>
            </p:cNvPr>
            <p:cNvSpPr>
              <a:spLocks noChangeShapeType="1"/>
            </p:cNvSpPr>
            <p:nvPr/>
          </p:nvSpPr>
          <p:spPr bwMode="auto">
            <a:xfrm>
              <a:off x="3657600" y="61722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cxnSp>
          <p:nvCxnSpPr>
            <p:cNvPr id="26642" name="Straight Arrow Connector 62">
              <a:extLst>
                <a:ext uri="{FF2B5EF4-FFF2-40B4-BE49-F238E27FC236}">
                  <a16:creationId xmlns:a16="http://schemas.microsoft.com/office/drawing/2014/main" id="{CFAB6736-8FF9-4A6B-878B-382ACE6BA947}"/>
                </a:ext>
              </a:extLst>
            </p:cNvPr>
            <p:cNvCxnSpPr>
              <a:cxnSpLocks noChangeShapeType="1"/>
            </p:cNvCxnSpPr>
            <p:nvPr/>
          </p:nvCxnSpPr>
          <p:spPr bwMode="auto">
            <a:xfrm>
              <a:off x="3644900" y="5575300"/>
              <a:ext cx="12700" cy="59690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26643" name="Picture 28" descr="sentinel.gif">
              <a:extLst>
                <a:ext uri="{FF2B5EF4-FFF2-40B4-BE49-F238E27FC236}">
                  <a16:creationId xmlns:a16="http://schemas.microsoft.com/office/drawing/2014/main" id="{5BD2A158-A2CF-4E7F-912F-92D4AA96F2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876800"/>
              <a:ext cx="7699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4" name="Line 5">
              <a:extLst>
                <a:ext uri="{FF2B5EF4-FFF2-40B4-BE49-F238E27FC236}">
                  <a16:creationId xmlns:a16="http://schemas.microsoft.com/office/drawing/2014/main" id="{609DC52C-ECF0-4D44-A8D3-CB0C32B41224}"/>
                </a:ext>
              </a:extLst>
            </p:cNvPr>
            <p:cNvSpPr>
              <a:spLocks noChangeShapeType="1"/>
            </p:cNvSpPr>
            <p:nvPr/>
          </p:nvSpPr>
          <p:spPr bwMode="auto">
            <a:xfrm>
              <a:off x="4648200" y="58674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5" name="Line 5">
              <a:extLst>
                <a:ext uri="{FF2B5EF4-FFF2-40B4-BE49-F238E27FC236}">
                  <a16:creationId xmlns:a16="http://schemas.microsoft.com/office/drawing/2014/main" id="{52DE5DEC-E269-4AA9-AC4B-65CC2DAF9A92}"/>
                </a:ext>
              </a:extLst>
            </p:cNvPr>
            <p:cNvSpPr>
              <a:spLocks noChangeShapeType="1"/>
            </p:cNvSpPr>
            <p:nvPr/>
          </p:nvSpPr>
          <p:spPr bwMode="auto">
            <a:xfrm>
              <a:off x="4648200" y="6172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cxnSp>
          <p:nvCxnSpPr>
            <p:cNvPr id="26646" name="Straight Arrow Connector 62">
              <a:extLst>
                <a:ext uri="{FF2B5EF4-FFF2-40B4-BE49-F238E27FC236}">
                  <a16:creationId xmlns:a16="http://schemas.microsoft.com/office/drawing/2014/main" id="{00A28EBE-8417-441C-955D-B18EB6065690}"/>
                </a:ext>
              </a:extLst>
            </p:cNvPr>
            <p:cNvCxnSpPr>
              <a:cxnSpLocks noChangeShapeType="1"/>
            </p:cNvCxnSpPr>
            <p:nvPr/>
          </p:nvCxnSpPr>
          <p:spPr bwMode="auto">
            <a:xfrm>
              <a:off x="5181600" y="5257800"/>
              <a:ext cx="0" cy="90170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EB71CD7-F261-421D-BB2D-B7DADCFDB43F}"/>
              </a:ext>
            </a:extLst>
          </p:cNvPr>
          <p:cNvSpPr>
            <a:spLocks noGrp="1" noChangeArrowheads="1"/>
          </p:cNvSpPr>
          <p:nvPr>
            <p:ph type="title"/>
          </p:nvPr>
        </p:nvSpPr>
        <p:spPr/>
        <p:txBody>
          <a:bodyPr/>
          <a:lstStyle/>
          <a:p>
            <a:pPr eaLnBrk="1" hangingPunct="1"/>
            <a:endParaRPr lang="pt-BR" altLang="pt-BR"/>
          </a:p>
        </p:txBody>
      </p:sp>
      <p:sp>
        <p:nvSpPr>
          <p:cNvPr id="27651" name="Rectangle 3">
            <a:extLst>
              <a:ext uri="{FF2B5EF4-FFF2-40B4-BE49-F238E27FC236}">
                <a16:creationId xmlns:a16="http://schemas.microsoft.com/office/drawing/2014/main" id="{59613119-B4F0-438B-8F38-907A6588C698}"/>
              </a:ext>
            </a:extLst>
          </p:cNvPr>
          <p:cNvSpPr>
            <a:spLocks noGrp="1" noChangeArrowheads="1"/>
          </p:cNvSpPr>
          <p:nvPr>
            <p:ph type="body" idx="1"/>
          </p:nvPr>
        </p:nvSpPr>
        <p:spPr/>
        <p:txBody>
          <a:bodyPr/>
          <a:lstStyle/>
          <a:p>
            <a:pPr eaLnBrk="1" hangingPunct="1"/>
            <a:endParaRPr lang="pt-BR" altLang="pt-BR"/>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0">
            <a:extLst>
              <a:ext uri="{FF2B5EF4-FFF2-40B4-BE49-F238E27FC236}">
                <a16:creationId xmlns:a16="http://schemas.microsoft.com/office/drawing/2014/main" id="{4033DD77-48D4-446E-B91E-12D99A26630A}"/>
              </a:ext>
            </a:extLst>
          </p:cNvPr>
          <p:cNvSpPr>
            <a:spLocks noGrp="1" noChangeArrowheads="1"/>
          </p:cNvSpPr>
          <p:nvPr>
            <p:ph type="title"/>
          </p:nvPr>
        </p:nvSpPr>
        <p:spPr/>
        <p:txBody>
          <a:bodyPr/>
          <a:lstStyle/>
          <a:p>
            <a:pPr eaLnBrk="1" hangingPunct="1"/>
            <a:r>
              <a:rPr lang="en-US" altLang="pt-BR"/>
              <a:t>Checkpoint Process (CKPT)</a:t>
            </a:r>
            <a:endParaRPr lang="en-US" altLang="pt-BR">
              <a:solidFill>
                <a:srgbClr val="0000FF"/>
              </a:solidFill>
            </a:endParaRPr>
          </a:p>
        </p:txBody>
      </p:sp>
      <p:sp>
        <p:nvSpPr>
          <p:cNvPr id="28675" name="Rectangle 31">
            <a:extLst>
              <a:ext uri="{FF2B5EF4-FFF2-40B4-BE49-F238E27FC236}">
                <a16:creationId xmlns:a16="http://schemas.microsoft.com/office/drawing/2014/main" id="{AEBA3FE3-0AFA-4591-B130-82914C7C6006}"/>
              </a:ext>
            </a:extLst>
          </p:cNvPr>
          <p:cNvSpPr>
            <a:spLocks noGrp="1" noChangeArrowheads="1"/>
          </p:cNvSpPr>
          <p:nvPr>
            <p:ph type="body" idx="1"/>
          </p:nvPr>
        </p:nvSpPr>
        <p:spPr>
          <a:xfrm>
            <a:off x="609600" y="1447800"/>
            <a:ext cx="7918450" cy="1509713"/>
          </a:xfrm>
        </p:spPr>
        <p:txBody>
          <a:bodyPr/>
          <a:lstStyle/>
          <a:p>
            <a:pPr lvl="1" eaLnBrk="1" hangingPunct="1"/>
            <a:r>
              <a:rPr lang="en-US" altLang="pt-BR"/>
              <a:t>Records checkpoint information in</a:t>
            </a:r>
          </a:p>
          <a:p>
            <a:pPr lvl="2" eaLnBrk="1" hangingPunct="1"/>
            <a:r>
              <a:rPr lang="en-US" altLang="pt-BR"/>
              <a:t>Control file </a:t>
            </a:r>
          </a:p>
          <a:p>
            <a:pPr lvl="2" eaLnBrk="1" hangingPunct="1"/>
            <a:r>
              <a:rPr lang="en-US" altLang="pt-BR"/>
              <a:t>Each data file header</a:t>
            </a:r>
          </a:p>
          <a:p>
            <a:pPr lvl="1" eaLnBrk="1" hangingPunct="1"/>
            <a:r>
              <a:rPr lang="en-US" altLang="pt-BR"/>
              <a:t>Signals DBW</a:t>
            </a:r>
            <a:r>
              <a:rPr lang="en-US" altLang="pt-BR" i="1"/>
              <a:t>n</a:t>
            </a:r>
            <a:r>
              <a:rPr lang="en-US" altLang="pt-BR"/>
              <a:t> to write blocks to disk</a:t>
            </a:r>
          </a:p>
        </p:txBody>
      </p:sp>
      <p:grpSp>
        <p:nvGrpSpPr>
          <p:cNvPr id="28676" name="Group 29">
            <a:extLst>
              <a:ext uri="{FF2B5EF4-FFF2-40B4-BE49-F238E27FC236}">
                <a16:creationId xmlns:a16="http://schemas.microsoft.com/office/drawing/2014/main" id="{515F48C0-635C-4298-8600-18F382521313}"/>
              </a:ext>
            </a:extLst>
          </p:cNvPr>
          <p:cNvGrpSpPr>
            <a:grpSpLocks/>
          </p:cNvGrpSpPr>
          <p:nvPr/>
        </p:nvGrpSpPr>
        <p:grpSpPr bwMode="auto">
          <a:xfrm>
            <a:off x="1735138" y="3136900"/>
            <a:ext cx="5678487" cy="2959100"/>
            <a:chOff x="1295400" y="3136900"/>
            <a:chExt cx="5678488" cy="2959100"/>
          </a:xfrm>
        </p:grpSpPr>
        <p:sp>
          <p:nvSpPr>
            <p:cNvPr id="28677" name="Line 4">
              <a:extLst>
                <a:ext uri="{FF2B5EF4-FFF2-40B4-BE49-F238E27FC236}">
                  <a16:creationId xmlns:a16="http://schemas.microsoft.com/office/drawing/2014/main" id="{A87E178F-5ADD-48BF-8C3A-477678E248CE}"/>
                </a:ext>
              </a:extLst>
            </p:cNvPr>
            <p:cNvSpPr>
              <a:spLocks noChangeShapeType="1"/>
            </p:cNvSpPr>
            <p:nvPr/>
          </p:nvSpPr>
          <p:spPr bwMode="auto">
            <a:xfrm>
              <a:off x="2895600" y="4089400"/>
              <a:ext cx="27416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8678" name="Line 5">
              <a:extLst>
                <a:ext uri="{FF2B5EF4-FFF2-40B4-BE49-F238E27FC236}">
                  <a16:creationId xmlns:a16="http://schemas.microsoft.com/office/drawing/2014/main" id="{8FDC7820-0ED5-4B59-A92D-A0DFF6BFAC3B}"/>
                </a:ext>
              </a:extLst>
            </p:cNvPr>
            <p:cNvSpPr>
              <a:spLocks noChangeShapeType="1"/>
            </p:cNvSpPr>
            <p:nvPr/>
          </p:nvSpPr>
          <p:spPr bwMode="auto">
            <a:xfrm>
              <a:off x="2895600" y="4775200"/>
              <a:ext cx="27416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8679" name="Text Box 6">
              <a:extLst>
                <a:ext uri="{FF2B5EF4-FFF2-40B4-BE49-F238E27FC236}">
                  <a16:creationId xmlns:a16="http://schemas.microsoft.com/office/drawing/2014/main" id="{5AEEEEEC-2EDE-40AC-B969-CA15D7AB1C6C}"/>
                </a:ext>
              </a:extLst>
            </p:cNvPr>
            <p:cNvSpPr txBox="1">
              <a:spLocks noChangeArrowheads="1"/>
            </p:cNvSpPr>
            <p:nvPr/>
          </p:nvSpPr>
          <p:spPr bwMode="auto">
            <a:xfrm>
              <a:off x="1752600" y="4927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Checkpoint process</a:t>
              </a:r>
            </a:p>
          </p:txBody>
        </p:sp>
        <p:sp>
          <p:nvSpPr>
            <p:cNvPr id="28680" name="Text Box 7">
              <a:extLst>
                <a:ext uri="{FF2B5EF4-FFF2-40B4-BE49-F238E27FC236}">
                  <a16:creationId xmlns:a16="http://schemas.microsoft.com/office/drawing/2014/main" id="{359FFB2F-C9FC-4C75-AD57-765868F28506}"/>
                </a:ext>
              </a:extLst>
            </p:cNvPr>
            <p:cNvSpPr txBox="1">
              <a:spLocks noChangeArrowheads="1"/>
            </p:cNvSpPr>
            <p:nvPr/>
          </p:nvSpPr>
          <p:spPr bwMode="auto">
            <a:xfrm>
              <a:off x="5776913" y="5821363"/>
              <a:ext cx="1066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Data files</a:t>
              </a:r>
            </a:p>
          </p:txBody>
        </p:sp>
        <p:sp>
          <p:nvSpPr>
            <p:cNvPr id="28681" name="Text Box 8">
              <a:extLst>
                <a:ext uri="{FF2B5EF4-FFF2-40B4-BE49-F238E27FC236}">
                  <a16:creationId xmlns:a16="http://schemas.microsoft.com/office/drawing/2014/main" id="{D582964E-75A4-408C-A0AA-B8941110892B}"/>
                </a:ext>
              </a:extLst>
            </p:cNvPr>
            <p:cNvSpPr txBox="1">
              <a:spLocks noChangeArrowheads="1"/>
            </p:cNvSpPr>
            <p:nvPr/>
          </p:nvSpPr>
          <p:spPr bwMode="auto">
            <a:xfrm>
              <a:off x="5776913" y="42545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Control file</a:t>
              </a:r>
            </a:p>
          </p:txBody>
        </p:sp>
        <p:sp>
          <p:nvSpPr>
            <p:cNvPr id="28682" name="Rectangle 9">
              <a:extLst>
                <a:ext uri="{FF2B5EF4-FFF2-40B4-BE49-F238E27FC236}">
                  <a16:creationId xmlns:a16="http://schemas.microsoft.com/office/drawing/2014/main" id="{2B650268-F0E7-4742-93CB-B66565F30E2B}"/>
                </a:ext>
              </a:extLst>
            </p:cNvPr>
            <p:cNvSpPr>
              <a:spLocks noChangeArrowheads="1"/>
            </p:cNvSpPr>
            <p:nvPr/>
          </p:nvSpPr>
          <p:spPr bwMode="blackWhite">
            <a:xfrm>
              <a:off x="5648325" y="3136900"/>
              <a:ext cx="1325563" cy="1143000"/>
            </a:xfrm>
            <a:prstGeom prst="rect">
              <a:avLst/>
            </a:prstGeom>
            <a:solidFill>
              <a:schemeClr val="accent1"/>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pt-BR" altLang="pt-BR">
                <a:solidFill>
                  <a:schemeClr val="bg2"/>
                </a:solidFill>
              </a:endParaRPr>
            </a:p>
          </p:txBody>
        </p:sp>
        <p:grpSp>
          <p:nvGrpSpPr>
            <p:cNvPr id="28683" name="Group 10">
              <a:extLst>
                <a:ext uri="{FF2B5EF4-FFF2-40B4-BE49-F238E27FC236}">
                  <a16:creationId xmlns:a16="http://schemas.microsoft.com/office/drawing/2014/main" id="{610E69EE-D382-45E6-A10F-DE67A5ACC491}"/>
                </a:ext>
              </a:extLst>
            </p:cNvPr>
            <p:cNvGrpSpPr>
              <a:grpSpLocks/>
            </p:cNvGrpSpPr>
            <p:nvPr/>
          </p:nvGrpSpPr>
          <p:grpSpPr bwMode="auto">
            <a:xfrm>
              <a:off x="5964238" y="3228975"/>
              <a:ext cx="692150" cy="958850"/>
              <a:chOff x="2593" y="2912"/>
              <a:chExt cx="436" cy="604"/>
            </a:xfrm>
          </p:grpSpPr>
          <p:grpSp>
            <p:nvGrpSpPr>
              <p:cNvPr id="28695" name="Group 11">
                <a:extLst>
                  <a:ext uri="{FF2B5EF4-FFF2-40B4-BE49-F238E27FC236}">
                    <a16:creationId xmlns:a16="http://schemas.microsoft.com/office/drawing/2014/main" id="{2D3CAEA5-9B45-4D8E-B5CE-DE2C0C58A930}"/>
                  </a:ext>
                </a:extLst>
              </p:cNvPr>
              <p:cNvGrpSpPr>
                <a:grpSpLocks/>
              </p:cNvGrpSpPr>
              <p:nvPr/>
            </p:nvGrpSpPr>
            <p:grpSpPr bwMode="auto">
              <a:xfrm>
                <a:off x="2593" y="3178"/>
                <a:ext cx="436" cy="338"/>
                <a:chOff x="2128" y="3492"/>
                <a:chExt cx="532" cy="412"/>
              </a:xfrm>
            </p:grpSpPr>
            <p:sp>
              <p:nvSpPr>
                <p:cNvPr id="28700" name="Rectangle 12">
                  <a:extLst>
                    <a:ext uri="{FF2B5EF4-FFF2-40B4-BE49-F238E27FC236}">
                      <a16:creationId xmlns:a16="http://schemas.microsoft.com/office/drawing/2014/main" id="{022833AA-D54E-47E7-A787-0804D742D43D}"/>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8701" name="Oval 13">
                  <a:extLst>
                    <a:ext uri="{FF2B5EF4-FFF2-40B4-BE49-F238E27FC236}">
                      <a16:creationId xmlns:a16="http://schemas.microsoft.com/office/drawing/2014/main" id="{4919221F-46B0-4CDB-A0CE-F31A835AFE8E}"/>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8702" name="Oval 14">
                  <a:extLst>
                    <a:ext uri="{FF2B5EF4-FFF2-40B4-BE49-F238E27FC236}">
                      <a16:creationId xmlns:a16="http://schemas.microsoft.com/office/drawing/2014/main" id="{0B253785-3A10-41E6-9601-AF3FA696CF44}"/>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28696" name="Group 15">
                <a:extLst>
                  <a:ext uri="{FF2B5EF4-FFF2-40B4-BE49-F238E27FC236}">
                    <a16:creationId xmlns:a16="http://schemas.microsoft.com/office/drawing/2014/main" id="{EB17851E-607D-4B8B-B326-29F035DBDE84}"/>
                  </a:ext>
                </a:extLst>
              </p:cNvPr>
              <p:cNvGrpSpPr>
                <a:grpSpLocks/>
              </p:cNvGrpSpPr>
              <p:nvPr/>
            </p:nvGrpSpPr>
            <p:grpSpPr bwMode="auto">
              <a:xfrm>
                <a:off x="2593" y="2912"/>
                <a:ext cx="436" cy="338"/>
                <a:chOff x="2128" y="2685"/>
                <a:chExt cx="532" cy="412"/>
              </a:xfrm>
            </p:grpSpPr>
            <p:sp>
              <p:nvSpPr>
                <p:cNvPr id="28697" name="Rectangle 16">
                  <a:extLst>
                    <a:ext uri="{FF2B5EF4-FFF2-40B4-BE49-F238E27FC236}">
                      <a16:creationId xmlns:a16="http://schemas.microsoft.com/office/drawing/2014/main" id="{3590C013-8E49-4FFF-BB82-E9A64E532402}"/>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8698" name="Oval 17">
                  <a:extLst>
                    <a:ext uri="{FF2B5EF4-FFF2-40B4-BE49-F238E27FC236}">
                      <a16:creationId xmlns:a16="http://schemas.microsoft.com/office/drawing/2014/main" id="{B1D1F66E-182B-486A-B6FD-35B46D8A3731}"/>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8699" name="Oval 18">
                  <a:extLst>
                    <a:ext uri="{FF2B5EF4-FFF2-40B4-BE49-F238E27FC236}">
                      <a16:creationId xmlns:a16="http://schemas.microsoft.com/office/drawing/2014/main" id="{1D52001F-FC54-4EE9-B963-1393FC4E5D62}"/>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sp>
          <p:nvSpPr>
            <p:cNvPr id="28684" name="Rectangle 19">
              <a:extLst>
                <a:ext uri="{FF2B5EF4-FFF2-40B4-BE49-F238E27FC236}">
                  <a16:creationId xmlns:a16="http://schemas.microsoft.com/office/drawing/2014/main" id="{A7D8E739-4A31-4D4D-890F-AE29401166A9}"/>
                </a:ext>
              </a:extLst>
            </p:cNvPr>
            <p:cNvSpPr>
              <a:spLocks noChangeArrowheads="1"/>
            </p:cNvSpPr>
            <p:nvPr/>
          </p:nvSpPr>
          <p:spPr bwMode="blackWhite">
            <a:xfrm>
              <a:off x="5648325" y="4699000"/>
              <a:ext cx="1325563" cy="1143000"/>
            </a:xfrm>
            <a:prstGeom prst="rect">
              <a:avLst/>
            </a:prstGeom>
            <a:solidFill>
              <a:srgbClr val="666699"/>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pt-BR" altLang="pt-BR">
                <a:solidFill>
                  <a:schemeClr val="bg2"/>
                </a:solidFill>
              </a:endParaRPr>
            </a:p>
          </p:txBody>
        </p:sp>
        <p:grpSp>
          <p:nvGrpSpPr>
            <p:cNvPr id="28685" name="Group 20">
              <a:extLst>
                <a:ext uri="{FF2B5EF4-FFF2-40B4-BE49-F238E27FC236}">
                  <a16:creationId xmlns:a16="http://schemas.microsoft.com/office/drawing/2014/main" id="{A16F0877-28FA-48A6-A94A-34287777C662}"/>
                </a:ext>
              </a:extLst>
            </p:cNvPr>
            <p:cNvGrpSpPr>
              <a:grpSpLocks/>
            </p:cNvGrpSpPr>
            <p:nvPr/>
          </p:nvGrpSpPr>
          <p:grpSpPr bwMode="auto">
            <a:xfrm>
              <a:off x="5964238" y="4791075"/>
              <a:ext cx="692150" cy="958850"/>
              <a:chOff x="2593" y="2912"/>
              <a:chExt cx="436" cy="604"/>
            </a:xfrm>
          </p:grpSpPr>
          <p:grpSp>
            <p:nvGrpSpPr>
              <p:cNvPr id="28687" name="Group 21">
                <a:extLst>
                  <a:ext uri="{FF2B5EF4-FFF2-40B4-BE49-F238E27FC236}">
                    <a16:creationId xmlns:a16="http://schemas.microsoft.com/office/drawing/2014/main" id="{C92A5671-1752-46C7-A53A-C3AA1CB33E4F}"/>
                  </a:ext>
                </a:extLst>
              </p:cNvPr>
              <p:cNvGrpSpPr>
                <a:grpSpLocks/>
              </p:cNvGrpSpPr>
              <p:nvPr/>
            </p:nvGrpSpPr>
            <p:grpSpPr bwMode="auto">
              <a:xfrm>
                <a:off x="2593" y="3178"/>
                <a:ext cx="436" cy="338"/>
                <a:chOff x="2128" y="3492"/>
                <a:chExt cx="532" cy="412"/>
              </a:xfrm>
            </p:grpSpPr>
            <p:sp>
              <p:nvSpPr>
                <p:cNvPr id="28692" name="Rectangle 22">
                  <a:extLst>
                    <a:ext uri="{FF2B5EF4-FFF2-40B4-BE49-F238E27FC236}">
                      <a16:creationId xmlns:a16="http://schemas.microsoft.com/office/drawing/2014/main" id="{6A148F2B-F600-4813-B065-EEBD9F7211FF}"/>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8693" name="Oval 23">
                  <a:extLst>
                    <a:ext uri="{FF2B5EF4-FFF2-40B4-BE49-F238E27FC236}">
                      <a16:creationId xmlns:a16="http://schemas.microsoft.com/office/drawing/2014/main" id="{CC2E52E4-5B59-48DF-A31A-C976AAA0311D}"/>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8694" name="Oval 24">
                  <a:extLst>
                    <a:ext uri="{FF2B5EF4-FFF2-40B4-BE49-F238E27FC236}">
                      <a16:creationId xmlns:a16="http://schemas.microsoft.com/office/drawing/2014/main" id="{2032B0D9-76DB-45FA-903E-98332F8683F2}"/>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28688" name="Group 25">
                <a:extLst>
                  <a:ext uri="{FF2B5EF4-FFF2-40B4-BE49-F238E27FC236}">
                    <a16:creationId xmlns:a16="http://schemas.microsoft.com/office/drawing/2014/main" id="{7DD81F7E-F53D-4AF6-B94C-37D96E4854C0}"/>
                  </a:ext>
                </a:extLst>
              </p:cNvPr>
              <p:cNvGrpSpPr>
                <a:grpSpLocks/>
              </p:cNvGrpSpPr>
              <p:nvPr/>
            </p:nvGrpSpPr>
            <p:grpSpPr bwMode="auto">
              <a:xfrm>
                <a:off x="2593" y="2912"/>
                <a:ext cx="436" cy="338"/>
                <a:chOff x="2128" y="2685"/>
                <a:chExt cx="532" cy="412"/>
              </a:xfrm>
            </p:grpSpPr>
            <p:sp>
              <p:nvSpPr>
                <p:cNvPr id="28689" name="Rectangle 26">
                  <a:extLst>
                    <a:ext uri="{FF2B5EF4-FFF2-40B4-BE49-F238E27FC236}">
                      <a16:creationId xmlns:a16="http://schemas.microsoft.com/office/drawing/2014/main" id="{4833CEE6-E9ED-413A-80FA-2F65A5FAA58A}"/>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8690" name="Oval 27">
                  <a:extLst>
                    <a:ext uri="{FF2B5EF4-FFF2-40B4-BE49-F238E27FC236}">
                      <a16:creationId xmlns:a16="http://schemas.microsoft.com/office/drawing/2014/main" id="{7829CA1D-FEE3-459C-8475-08C4E3AAE6E9}"/>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8691" name="Oval 28">
                  <a:extLst>
                    <a:ext uri="{FF2B5EF4-FFF2-40B4-BE49-F238E27FC236}">
                      <a16:creationId xmlns:a16="http://schemas.microsoft.com/office/drawing/2014/main" id="{2193936A-3852-4456-8260-35CA55C61E43}"/>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sp>
          <p:nvSpPr>
            <p:cNvPr id="28686" name="Oval 29">
              <a:extLst>
                <a:ext uri="{FF2B5EF4-FFF2-40B4-BE49-F238E27FC236}">
                  <a16:creationId xmlns:a16="http://schemas.microsoft.com/office/drawing/2014/main" id="{60A1ACF2-1A91-42D0-AAF5-F02FC3060677}"/>
                </a:ext>
              </a:extLst>
            </p:cNvPr>
            <p:cNvSpPr>
              <a:spLocks noChangeArrowheads="1"/>
            </p:cNvSpPr>
            <p:nvPr/>
          </p:nvSpPr>
          <p:spPr bwMode="blackWhite">
            <a:xfrm>
              <a:off x="1295400" y="3937000"/>
              <a:ext cx="1946275" cy="97948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CKPT</a:t>
              </a:r>
            </a:p>
          </p:txBody>
        </p:sp>
      </p:gr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4">
            <a:extLst>
              <a:ext uri="{FF2B5EF4-FFF2-40B4-BE49-F238E27FC236}">
                <a16:creationId xmlns:a16="http://schemas.microsoft.com/office/drawing/2014/main" id="{6C6BC06A-E1CE-474E-9150-40555530F0FF}"/>
              </a:ext>
            </a:extLst>
          </p:cNvPr>
          <p:cNvSpPr>
            <a:spLocks noGrp="1" noChangeArrowheads="1"/>
          </p:cNvSpPr>
          <p:nvPr>
            <p:ph type="title"/>
          </p:nvPr>
        </p:nvSpPr>
        <p:spPr/>
        <p:txBody>
          <a:bodyPr/>
          <a:lstStyle/>
          <a:p>
            <a:pPr eaLnBrk="1" hangingPunct="1"/>
            <a:r>
              <a:rPr lang="en-US" altLang="pt-BR"/>
              <a:t>System Monitor Process (SMON)</a:t>
            </a:r>
          </a:p>
        </p:txBody>
      </p:sp>
      <p:sp>
        <p:nvSpPr>
          <p:cNvPr id="29699" name="Rectangle 15">
            <a:extLst>
              <a:ext uri="{FF2B5EF4-FFF2-40B4-BE49-F238E27FC236}">
                <a16:creationId xmlns:a16="http://schemas.microsoft.com/office/drawing/2014/main" id="{78E8F1E6-089F-4500-AAF5-7DBBB9BC0B3E}"/>
              </a:ext>
            </a:extLst>
          </p:cNvPr>
          <p:cNvSpPr>
            <a:spLocks noGrp="1" noChangeArrowheads="1"/>
          </p:cNvSpPr>
          <p:nvPr>
            <p:ph type="body" idx="1"/>
          </p:nvPr>
        </p:nvSpPr>
        <p:spPr/>
        <p:txBody>
          <a:bodyPr/>
          <a:lstStyle/>
          <a:p>
            <a:pPr lvl="1" eaLnBrk="1" hangingPunct="1"/>
            <a:r>
              <a:rPr lang="en-US" altLang="pt-BR"/>
              <a:t>Performs recovery at instance startup</a:t>
            </a:r>
          </a:p>
          <a:p>
            <a:pPr lvl="1" eaLnBrk="1" hangingPunct="1"/>
            <a:r>
              <a:rPr lang="en-US" altLang="pt-BR"/>
              <a:t>Cleans up unused temporary segments</a:t>
            </a:r>
          </a:p>
        </p:txBody>
      </p:sp>
      <p:grpSp>
        <p:nvGrpSpPr>
          <p:cNvPr id="29700" name="Group 13">
            <a:extLst>
              <a:ext uri="{FF2B5EF4-FFF2-40B4-BE49-F238E27FC236}">
                <a16:creationId xmlns:a16="http://schemas.microsoft.com/office/drawing/2014/main" id="{B2EA92B6-EB23-4A63-BFD4-1047CC9FBE1D}"/>
              </a:ext>
            </a:extLst>
          </p:cNvPr>
          <p:cNvGrpSpPr>
            <a:grpSpLocks/>
          </p:cNvGrpSpPr>
          <p:nvPr/>
        </p:nvGrpSpPr>
        <p:grpSpPr bwMode="auto">
          <a:xfrm>
            <a:off x="2171700" y="2917825"/>
            <a:ext cx="4762500" cy="3025775"/>
            <a:chOff x="1333500" y="2917825"/>
            <a:chExt cx="4762500" cy="3025775"/>
          </a:xfrm>
        </p:grpSpPr>
        <p:pic>
          <p:nvPicPr>
            <p:cNvPr id="29701" name="Picture 4" descr="Cube: Box, Dark Blue">
              <a:extLst>
                <a:ext uri="{FF2B5EF4-FFF2-40B4-BE49-F238E27FC236}">
                  <a16:creationId xmlns:a16="http://schemas.microsoft.com/office/drawing/2014/main" id="{3B8925D3-3000-4327-ADD5-7B0735AF39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4681538" y="4502150"/>
              <a:ext cx="1049337" cy="996950"/>
            </a:xfrm>
            <a:prstGeom prst="rect">
              <a:avLst/>
            </a:prstGeom>
            <a:solidFill>
              <a:schemeClr val="accent1"/>
            </a:solidFill>
            <a:ln w="28575">
              <a:solidFill>
                <a:schemeClr val="tx1"/>
              </a:solidFill>
              <a:prstDash val="lgDash"/>
              <a:miter lim="800000"/>
              <a:headEnd/>
              <a:tailEnd/>
            </a:ln>
          </p:spPr>
        </p:pic>
        <p:sp>
          <p:nvSpPr>
            <p:cNvPr id="29702" name="Line 5">
              <a:extLst>
                <a:ext uri="{FF2B5EF4-FFF2-40B4-BE49-F238E27FC236}">
                  <a16:creationId xmlns:a16="http://schemas.microsoft.com/office/drawing/2014/main" id="{ADC23877-157A-4FD3-A625-458A8786F95D}"/>
                </a:ext>
              </a:extLst>
            </p:cNvPr>
            <p:cNvSpPr>
              <a:spLocks noChangeShapeType="1"/>
            </p:cNvSpPr>
            <p:nvPr/>
          </p:nvSpPr>
          <p:spPr bwMode="auto">
            <a:xfrm>
              <a:off x="2819400" y="4567238"/>
              <a:ext cx="1828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pic>
          <p:nvPicPr>
            <p:cNvPr id="29703" name="Picture 6" descr="symbo004">
              <a:extLst>
                <a:ext uri="{FF2B5EF4-FFF2-40B4-BE49-F238E27FC236}">
                  <a16:creationId xmlns:a16="http://schemas.microsoft.com/office/drawing/2014/main" id="{5F27827F-29C9-4479-B8B7-4BD9BCDF6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7913" y="4318000"/>
              <a:ext cx="492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7" descr="Instance">
              <a:extLst>
                <a:ext uri="{FF2B5EF4-FFF2-40B4-BE49-F238E27FC236}">
                  <a16:creationId xmlns:a16="http://schemas.microsoft.com/office/drawing/2014/main" id="{9FBFC0F6-BB89-4001-94DA-9DF79AE7FE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800" y="2917825"/>
              <a:ext cx="15240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Line 8">
              <a:extLst>
                <a:ext uri="{FF2B5EF4-FFF2-40B4-BE49-F238E27FC236}">
                  <a16:creationId xmlns:a16="http://schemas.microsoft.com/office/drawing/2014/main" id="{A58DB823-1ED0-4783-97F7-AA8C8D6790AB}"/>
                </a:ext>
              </a:extLst>
            </p:cNvPr>
            <p:cNvSpPr>
              <a:spLocks noChangeShapeType="1"/>
            </p:cNvSpPr>
            <p:nvPr/>
          </p:nvSpPr>
          <p:spPr bwMode="auto">
            <a:xfrm>
              <a:off x="2819400" y="3810000"/>
              <a:ext cx="1828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pic>
          <p:nvPicPr>
            <p:cNvPr id="29706" name="Picture 9" descr="symbo014">
              <a:extLst>
                <a:ext uri="{FF2B5EF4-FFF2-40B4-BE49-F238E27FC236}">
                  <a16:creationId xmlns:a16="http://schemas.microsoft.com/office/drawing/2014/main" id="{5D44CCE5-4B2F-4AEF-A2B1-CAF82035FF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1200" y="3181350"/>
              <a:ext cx="5953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Text Box 10">
              <a:extLst>
                <a:ext uri="{FF2B5EF4-FFF2-40B4-BE49-F238E27FC236}">
                  <a16:creationId xmlns:a16="http://schemas.microsoft.com/office/drawing/2014/main" id="{C9DF8272-A80D-4A66-BE41-9376555EC369}"/>
                </a:ext>
              </a:extLst>
            </p:cNvPr>
            <p:cNvSpPr txBox="1">
              <a:spLocks noChangeArrowheads="1"/>
            </p:cNvSpPr>
            <p:nvPr/>
          </p:nvSpPr>
          <p:spPr bwMode="auto">
            <a:xfrm>
              <a:off x="5181600" y="3898900"/>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Instance</a:t>
              </a:r>
            </a:p>
          </p:txBody>
        </p:sp>
        <p:sp>
          <p:nvSpPr>
            <p:cNvPr id="29708" name="Text Box 11">
              <a:extLst>
                <a:ext uri="{FF2B5EF4-FFF2-40B4-BE49-F238E27FC236}">
                  <a16:creationId xmlns:a16="http://schemas.microsoft.com/office/drawing/2014/main" id="{409C02C5-E067-46E5-9D88-62008272A6BF}"/>
                </a:ext>
              </a:extLst>
            </p:cNvPr>
            <p:cNvSpPr txBox="1">
              <a:spLocks noChangeArrowheads="1"/>
            </p:cNvSpPr>
            <p:nvPr/>
          </p:nvSpPr>
          <p:spPr bwMode="auto">
            <a:xfrm>
              <a:off x="4673600" y="5486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Temporary segment</a:t>
              </a:r>
            </a:p>
          </p:txBody>
        </p:sp>
        <p:sp>
          <p:nvSpPr>
            <p:cNvPr id="29709" name="Text Box 12">
              <a:extLst>
                <a:ext uri="{FF2B5EF4-FFF2-40B4-BE49-F238E27FC236}">
                  <a16:creationId xmlns:a16="http://schemas.microsoft.com/office/drawing/2014/main" id="{9BCD6CEA-7C20-48CB-B083-DCC4ED12276A}"/>
                </a:ext>
              </a:extLst>
            </p:cNvPr>
            <p:cNvSpPr txBox="1">
              <a:spLocks noChangeArrowheads="1"/>
            </p:cNvSpPr>
            <p:nvPr/>
          </p:nvSpPr>
          <p:spPr bwMode="auto">
            <a:xfrm>
              <a:off x="1409700" y="4660900"/>
              <a:ext cx="164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System Monitor process</a:t>
              </a:r>
            </a:p>
          </p:txBody>
        </p:sp>
        <p:sp>
          <p:nvSpPr>
            <p:cNvPr id="29710" name="Oval 13">
              <a:extLst>
                <a:ext uri="{FF2B5EF4-FFF2-40B4-BE49-F238E27FC236}">
                  <a16:creationId xmlns:a16="http://schemas.microsoft.com/office/drawing/2014/main" id="{8AB900F5-F011-4316-A9D3-17497041B2FE}"/>
                </a:ext>
              </a:extLst>
            </p:cNvPr>
            <p:cNvSpPr>
              <a:spLocks noChangeArrowheads="1"/>
            </p:cNvSpPr>
            <p:nvPr/>
          </p:nvSpPr>
          <p:spPr bwMode="blackWhite">
            <a:xfrm>
              <a:off x="1333500" y="3670300"/>
              <a:ext cx="1946275" cy="97948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SMON</a:t>
              </a:r>
            </a:p>
          </p:txBody>
        </p:sp>
      </p:gr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8">
            <a:extLst>
              <a:ext uri="{FF2B5EF4-FFF2-40B4-BE49-F238E27FC236}">
                <a16:creationId xmlns:a16="http://schemas.microsoft.com/office/drawing/2014/main" id="{BF183765-0853-4FF0-9E62-5F58692DE4DC}"/>
              </a:ext>
            </a:extLst>
          </p:cNvPr>
          <p:cNvSpPr>
            <a:spLocks noGrp="1" noChangeArrowheads="1"/>
          </p:cNvSpPr>
          <p:nvPr>
            <p:ph type="title"/>
          </p:nvPr>
        </p:nvSpPr>
        <p:spPr/>
        <p:txBody>
          <a:bodyPr/>
          <a:lstStyle/>
          <a:p>
            <a:pPr eaLnBrk="1" hangingPunct="1"/>
            <a:r>
              <a:rPr lang="en-US" altLang="pt-BR"/>
              <a:t>Process Monitor Process (PMON)</a:t>
            </a:r>
          </a:p>
        </p:txBody>
      </p:sp>
      <p:sp>
        <p:nvSpPr>
          <p:cNvPr id="30723" name="Rectangle 59">
            <a:extLst>
              <a:ext uri="{FF2B5EF4-FFF2-40B4-BE49-F238E27FC236}">
                <a16:creationId xmlns:a16="http://schemas.microsoft.com/office/drawing/2014/main" id="{FED9D286-2520-43CB-BBB7-77B219461D9B}"/>
              </a:ext>
            </a:extLst>
          </p:cNvPr>
          <p:cNvSpPr>
            <a:spLocks noGrp="1" noChangeArrowheads="1"/>
          </p:cNvSpPr>
          <p:nvPr>
            <p:ph type="body" idx="1"/>
          </p:nvPr>
        </p:nvSpPr>
        <p:spPr>
          <a:xfrm>
            <a:off x="609600" y="1447800"/>
            <a:ext cx="7918450" cy="1509713"/>
          </a:xfrm>
        </p:spPr>
        <p:txBody>
          <a:bodyPr/>
          <a:lstStyle/>
          <a:p>
            <a:pPr lvl="1" eaLnBrk="1" hangingPunct="1"/>
            <a:r>
              <a:rPr lang="en-US" altLang="pt-BR"/>
              <a:t>Performs process recovery when a user process fails</a:t>
            </a:r>
          </a:p>
          <a:p>
            <a:pPr lvl="2" eaLnBrk="1" hangingPunct="1"/>
            <a:r>
              <a:rPr lang="en-US" altLang="pt-BR"/>
              <a:t>Cleans up the database buffer cache</a:t>
            </a:r>
          </a:p>
          <a:p>
            <a:pPr lvl="2" eaLnBrk="1" hangingPunct="1"/>
            <a:r>
              <a:rPr lang="en-US" altLang="pt-BR"/>
              <a:t>Frees resources that are used by the user process</a:t>
            </a:r>
          </a:p>
          <a:p>
            <a:pPr lvl="1" eaLnBrk="1" hangingPunct="1"/>
            <a:r>
              <a:rPr lang="en-US" altLang="pt-BR"/>
              <a:t>Monitors sessions for idle session timeout </a:t>
            </a:r>
          </a:p>
        </p:txBody>
      </p:sp>
      <p:grpSp>
        <p:nvGrpSpPr>
          <p:cNvPr id="30724" name="Group 54">
            <a:extLst>
              <a:ext uri="{FF2B5EF4-FFF2-40B4-BE49-F238E27FC236}">
                <a16:creationId xmlns:a16="http://schemas.microsoft.com/office/drawing/2014/main" id="{1FC2E6FF-3FFB-4AED-9D92-EA6D1D560DF2}"/>
              </a:ext>
            </a:extLst>
          </p:cNvPr>
          <p:cNvGrpSpPr>
            <a:grpSpLocks/>
          </p:cNvGrpSpPr>
          <p:nvPr/>
        </p:nvGrpSpPr>
        <p:grpSpPr bwMode="auto">
          <a:xfrm>
            <a:off x="1066800" y="3886200"/>
            <a:ext cx="7010400" cy="2209800"/>
            <a:chOff x="914400" y="4038600"/>
            <a:chExt cx="7010400" cy="2209800"/>
          </a:xfrm>
        </p:grpSpPr>
        <p:sp>
          <p:nvSpPr>
            <p:cNvPr id="30725" name="Text Box 4">
              <a:extLst>
                <a:ext uri="{FF2B5EF4-FFF2-40B4-BE49-F238E27FC236}">
                  <a16:creationId xmlns:a16="http://schemas.microsoft.com/office/drawing/2014/main" id="{454EADA6-8EB5-41F0-930C-7F91591D743E}"/>
                </a:ext>
              </a:extLst>
            </p:cNvPr>
            <p:cNvSpPr txBox="1">
              <a:spLocks noChangeArrowheads="1"/>
            </p:cNvSpPr>
            <p:nvPr/>
          </p:nvSpPr>
          <p:spPr bwMode="auto">
            <a:xfrm>
              <a:off x="3200400" y="5791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Process Monitor process</a:t>
              </a:r>
            </a:p>
          </p:txBody>
        </p:sp>
        <p:sp>
          <p:nvSpPr>
            <p:cNvPr id="30726" name="Text Box 5">
              <a:extLst>
                <a:ext uri="{FF2B5EF4-FFF2-40B4-BE49-F238E27FC236}">
                  <a16:creationId xmlns:a16="http://schemas.microsoft.com/office/drawing/2014/main" id="{54F04990-6FE7-4082-8014-882E1BCDD501}"/>
                </a:ext>
              </a:extLst>
            </p:cNvPr>
            <p:cNvSpPr txBox="1">
              <a:spLocks noChangeArrowheads="1"/>
            </p:cNvSpPr>
            <p:nvPr/>
          </p:nvSpPr>
          <p:spPr bwMode="auto">
            <a:xfrm>
              <a:off x="6273800" y="57150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Database buffer cache</a:t>
              </a:r>
            </a:p>
          </p:txBody>
        </p:sp>
        <p:sp>
          <p:nvSpPr>
            <p:cNvPr id="30727" name="Line 6">
              <a:extLst>
                <a:ext uri="{FF2B5EF4-FFF2-40B4-BE49-F238E27FC236}">
                  <a16:creationId xmlns:a16="http://schemas.microsoft.com/office/drawing/2014/main" id="{EDE1BF14-F69E-4BF7-A253-78D07FBA5C35}"/>
                </a:ext>
              </a:extLst>
            </p:cNvPr>
            <p:cNvSpPr>
              <a:spLocks noChangeShapeType="1"/>
            </p:cNvSpPr>
            <p:nvPr/>
          </p:nvSpPr>
          <p:spPr bwMode="auto">
            <a:xfrm>
              <a:off x="4953000" y="5113338"/>
              <a:ext cx="12446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30728" name="Text Box 7">
              <a:extLst>
                <a:ext uri="{FF2B5EF4-FFF2-40B4-BE49-F238E27FC236}">
                  <a16:creationId xmlns:a16="http://schemas.microsoft.com/office/drawing/2014/main" id="{CBD58B72-2F7A-4184-8D44-CB01D9CAC26B}"/>
                </a:ext>
              </a:extLst>
            </p:cNvPr>
            <p:cNvSpPr txBox="1">
              <a:spLocks noChangeArrowheads="1"/>
            </p:cNvSpPr>
            <p:nvPr/>
          </p:nvSpPr>
          <p:spPr bwMode="auto">
            <a:xfrm>
              <a:off x="914400" y="5791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Failed user process</a:t>
              </a:r>
            </a:p>
          </p:txBody>
        </p:sp>
        <p:sp>
          <p:nvSpPr>
            <p:cNvPr id="30729" name="Rectangle 8">
              <a:extLst>
                <a:ext uri="{FF2B5EF4-FFF2-40B4-BE49-F238E27FC236}">
                  <a16:creationId xmlns:a16="http://schemas.microsoft.com/office/drawing/2014/main" id="{D756E950-5E4E-4DFD-BBFE-04163E20E53F}"/>
                </a:ext>
              </a:extLst>
            </p:cNvPr>
            <p:cNvSpPr>
              <a:spLocks noChangeArrowheads="1"/>
            </p:cNvSpPr>
            <p:nvPr/>
          </p:nvSpPr>
          <p:spPr bwMode="blackWhite">
            <a:xfrm>
              <a:off x="6223000" y="4038600"/>
              <a:ext cx="1700213" cy="1681163"/>
            </a:xfrm>
            <a:prstGeom prst="rect">
              <a:avLst/>
            </a:prstGeom>
            <a:solidFill>
              <a:srgbClr val="FFCC99"/>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nvGrpSpPr>
            <p:cNvPr id="30730" name="Group 9">
              <a:extLst>
                <a:ext uri="{FF2B5EF4-FFF2-40B4-BE49-F238E27FC236}">
                  <a16:creationId xmlns:a16="http://schemas.microsoft.com/office/drawing/2014/main" id="{9BFA08E4-220E-4882-A04A-E6F4BC16A1AE}"/>
                </a:ext>
              </a:extLst>
            </p:cNvPr>
            <p:cNvGrpSpPr>
              <a:grpSpLocks/>
            </p:cNvGrpSpPr>
            <p:nvPr/>
          </p:nvGrpSpPr>
          <p:grpSpPr bwMode="auto">
            <a:xfrm>
              <a:off x="6221413" y="4038600"/>
              <a:ext cx="1703387" cy="1681163"/>
              <a:chOff x="3919" y="2544"/>
              <a:chExt cx="1073" cy="1059"/>
            </a:xfrm>
          </p:grpSpPr>
          <p:sp>
            <p:nvSpPr>
              <p:cNvPr id="30737" name="Line 10">
                <a:extLst>
                  <a:ext uri="{FF2B5EF4-FFF2-40B4-BE49-F238E27FC236}">
                    <a16:creationId xmlns:a16="http://schemas.microsoft.com/office/drawing/2014/main" id="{23CF123D-578E-4423-AD3D-E061F9BE7F40}"/>
                  </a:ext>
                </a:extLst>
              </p:cNvPr>
              <p:cNvSpPr>
                <a:spLocks noChangeShapeType="1"/>
              </p:cNvSpPr>
              <p:nvPr/>
            </p:nvSpPr>
            <p:spPr bwMode="blackWhite">
              <a:xfrm>
                <a:off x="3920" y="2544"/>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38" name="Line 11">
                <a:extLst>
                  <a:ext uri="{FF2B5EF4-FFF2-40B4-BE49-F238E27FC236}">
                    <a16:creationId xmlns:a16="http://schemas.microsoft.com/office/drawing/2014/main" id="{7BD8199F-E483-4AE3-A6C8-1405BCEB10F7}"/>
                  </a:ext>
                </a:extLst>
              </p:cNvPr>
              <p:cNvSpPr>
                <a:spLocks noChangeShapeType="1"/>
              </p:cNvSpPr>
              <p:nvPr/>
            </p:nvSpPr>
            <p:spPr bwMode="blackWhite">
              <a:xfrm>
                <a:off x="4027"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39" name="Line 12">
                <a:extLst>
                  <a:ext uri="{FF2B5EF4-FFF2-40B4-BE49-F238E27FC236}">
                    <a16:creationId xmlns:a16="http://schemas.microsoft.com/office/drawing/2014/main" id="{746302B6-2644-49FE-89D8-B7B61C75FD2A}"/>
                  </a:ext>
                </a:extLst>
              </p:cNvPr>
              <p:cNvSpPr>
                <a:spLocks noChangeShapeType="1"/>
              </p:cNvSpPr>
              <p:nvPr/>
            </p:nvSpPr>
            <p:spPr bwMode="blackWhite">
              <a:xfrm>
                <a:off x="4134"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40" name="Line 13">
                <a:extLst>
                  <a:ext uri="{FF2B5EF4-FFF2-40B4-BE49-F238E27FC236}">
                    <a16:creationId xmlns:a16="http://schemas.microsoft.com/office/drawing/2014/main" id="{0D7CEF75-7DAE-4B36-80BC-48FDB1ECDD0B}"/>
                  </a:ext>
                </a:extLst>
              </p:cNvPr>
              <p:cNvSpPr>
                <a:spLocks noChangeShapeType="1"/>
              </p:cNvSpPr>
              <p:nvPr/>
            </p:nvSpPr>
            <p:spPr bwMode="blackWhite">
              <a:xfrm>
                <a:off x="4241"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41" name="Line 14">
                <a:extLst>
                  <a:ext uri="{FF2B5EF4-FFF2-40B4-BE49-F238E27FC236}">
                    <a16:creationId xmlns:a16="http://schemas.microsoft.com/office/drawing/2014/main" id="{B3F5F81B-C029-4DE0-8B4F-3E247932636F}"/>
                  </a:ext>
                </a:extLst>
              </p:cNvPr>
              <p:cNvSpPr>
                <a:spLocks noChangeShapeType="1"/>
              </p:cNvSpPr>
              <p:nvPr/>
            </p:nvSpPr>
            <p:spPr bwMode="blackWhite">
              <a:xfrm>
                <a:off x="4348"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42" name="Line 15">
                <a:extLst>
                  <a:ext uri="{FF2B5EF4-FFF2-40B4-BE49-F238E27FC236}">
                    <a16:creationId xmlns:a16="http://schemas.microsoft.com/office/drawing/2014/main" id="{325D437F-7611-41ED-9D6F-E962F7268FEC}"/>
                  </a:ext>
                </a:extLst>
              </p:cNvPr>
              <p:cNvSpPr>
                <a:spLocks noChangeShapeType="1"/>
              </p:cNvSpPr>
              <p:nvPr/>
            </p:nvSpPr>
            <p:spPr bwMode="blackWhite">
              <a:xfrm>
                <a:off x="4456"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43" name="Line 16">
                <a:extLst>
                  <a:ext uri="{FF2B5EF4-FFF2-40B4-BE49-F238E27FC236}">
                    <a16:creationId xmlns:a16="http://schemas.microsoft.com/office/drawing/2014/main" id="{D59C4240-5CDA-4538-8841-58FF81973CFE}"/>
                  </a:ext>
                </a:extLst>
              </p:cNvPr>
              <p:cNvSpPr>
                <a:spLocks noChangeShapeType="1"/>
              </p:cNvSpPr>
              <p:nvPr/>
            </p:nvSpPr>
            <p:spPr bwMode="blackWhite">
              <a:xfrm>
                <a:off x="4563"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44" name="Line 17">
                <a:extLst>
                  <a:ext uri="{FF2B5EF4-FFF2-40B4-BE49-F238E27FC236}">
                    <a16:creationId xmlns:a16="http://schemas.microsoft.com/office/drawing/2014/main" id="{2D8D26EF-F202-49FF-9663-5739A708F9EF}"/>
                  </a:ext>
                </a:extLst>
              </p:cNvPr>
              <p:cNvSpPr>
                <a:spLocks noChangeShapeType="1"/>
              </p:cNvSpPr>
              <p:nvPr/>
            </p:nvSpPr>
            <p:spPr bwMode="blackWhite">
              <a:xfrm>
                <a:off x="4670"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45" name="Line 18">
                <a:extLst>
                  <a:ext uri="{FF2B5EF4-FFF2-40B4-BE49-F238E27FC236}">
                    <a16:creationId xmlns:a16="http://schemas.microsoft.com/office/drawing/2014/main" id="{EAED994A-545C-4CCE-9EC5-C9482E7167A8}"/>
                  </a:ext>
                </a:extLst>
              </p:cNvPr>
              <p:cNvSpPr>
                <a:spLocks noChangeShapeType="1"/>
              </p:cNvSpPr>
              <p:nvPr/>
            </p:nvSpPr>
            <p:spPr bwMode="blackWhite">
              <a:xfrm>
                <a:off x="4777"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46" name="Line 19">
                <a:extLst>
                  <a:ext uri="{FF2B5EF4-FFF2-40B4-BE49-F238E27FC236}">
                    <a16:creationId xmlns:a16="http://schemas.microsoft.com/office/drawing/2014/main" id="{11A7A1DA-0D14-42FC-97BF-CA507A13C83C}"/>
                  </a:ext>
                </a:extLst>
              </p:cNvPr>
              <p:cNvSpPr>
                <a:spLocks noChangeShapeType="1"/>
              </p:cNvSpPr>
              <p:nvPr/>
            </p:nvSpPr>
            <p:spPr bwMode="blackWhite">
              <a:xfrm>
                <a:off x="4884"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47" name="Line 20">
                <a:extLst>
                  <a:ext uri="{FF2B5EF4-FFF2-40B4-BE49-F238E27FC236}">
                    <a16:creationId xmlns:a16="http://schemas.microsoft.com/office/drawing/2014/main" id="{1767E913-8F74-4806-91D2-35FA73A0D212}"/>
                  </a:ext>
                </a:extLst>
              </p:cNvPr>
              <p:cNvSpPr>
                <a:spLocks noChangeShapeType="1"/>
              </p:cNvSpPr>
              <p:nvPr/>
            </p:nvSpPr>
            <p:spPr bwMode="blackWhite">
              <a:xfrm>
                <a:off x="4992" y="2544"/>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48" name="Line 21">
                <a:extLst>
                  <a:ext uri="{FF2B5EF4-FFF2-40B4-BE49-F238E27FC236}">
                    <a16:creationId xmlns:a16="http://schemas.microsoft.com/office/drawing/2014/main" id="{972D0EFB-67BA-4B4B-8C1E-1E269867694E}"/>
                  </a:ext>
                </a:extLst>
              </p:cNvPr>
              <p:cNvSpPr>
                <a:spLocks noChangeShapeType="1"/>
              </p:cNvSpPr>
              <p:nvPr/>
            </p:nvSpPr>
            <p:spPr bwMode="blackWhite">
              <a:xfrm>
                <a:off x="3919" y="272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49" name="Line 22">
                <a:extLst>
                  <a:ext uri="{FF2B5EF4-FFF2-40B4-BE49-F238E27FC236}">
                    <a16:creationId xmlns:a16="http://schemas.microsoft.com/office/drawing/2014/main" id="{D78A73CD-5936-43A3-996B-022AF04B27E1}"/>
                  </a:ext>
                </a:extLst>
              </p:cNvPr>
              <p:cNvSpPr>
                <a:spLocks noChangeShapeType="1"/>
              </p:cNvSpPr>
              <p:nvPr/>
            </p:nvSpPr>
            <p:spPr bwMode="blackWhite">
              <a:xfrm>
                <a:off x="3919" y="289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50" name="Line 23">
                <a:extLst>
                  <a:ext uri="{FF2B5EF4-FFF2-40B4-BE49-F238E27FC236}">
                    <a16:creationId xmlns:a16="http://schemas.microsoft.com/office/drawing/2014/main" id="{BADE3BEB-A786-4AA1-BB49-2CB458589D79}"/>
                  </a:ext>
                </a:extLst>
              </p:cNvPr>
              <p:cNvSpPr>
                <a:spLocks noChangeShapeType="1"/>
              </p:cNvSpPr>
              <p:nvPr/>
            </p:nvSpPr>
            <p:spPr bwMode="blackWhite">
              <a:xfrm>
                <a:off x="3919" y="3074"/>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51" name="Line 24">
                <a:extLst>
                  <a:ext uri="{FF2B5EF4-FFF2-40B4-BE49-F238E27FC236}">
                    <a16:creationId xmlns:a16="http://schemas.microsoft.com/office/drawing/2014/main" id="{7E54C4DC-0075-41F2-BF31-9D1AC4A74A44}"/>
                  </a:ext>
                </a:extLst>
              </p:cNvPr>
              <p:cNvSpPr>
                <a:spLocks noChangeShapeType="1"/>
              </p:cNvSpPr>
              <p:nvPr/>
            </p:nvSpPr>
            <p:spPr bwMode="blackWhite">
              <a:xfrm>
                <a:off x="3919" y="3250"/>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52" name="Line 25">
                <a:extLst>
                  <a:ext uri="{FF2B5EF4-FFF2-40B4-BE49-F238E27FC236}">
                    <a16:creationId xmlns:a16="http://schemas.microsoft.com/office/drawing/2014/main" id="{1EFA1141-8C52-4910-BA97-D35D70716089}"/>
                  </a:ext>
                </a:extLst>
              </p:cNvPr>
              <p:cNvSpPr>
                <a:spLocks noChangeShapeType="1"/>
              </p:cNvSpPr>
              <p:nvPr/>
            </p:nvSpPr>
            <p:spPr bwMode="blackWhite">
              <a:xfrm>
                <a:off x="3919" y="342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53" name="Line 26">
                <a:extLst>
                  <a:ext uri="{FF2B5EF4-FFF2-40B4-BE49-F238E27FC236}">
                    <a16:creationId xmlns:a16="http://schemas.microsoft.com/office/drawing/2014/main" id="{B81AA3BB-7F57-4D89-9821-1C3E9F1E428F}"/>
                  </a:ext>
                </a:extLst>
              </p:cNvPr>
              <p:cNvSpPr>
                <a:spLocks noChangeShapeType="1"/>
              </p:cNvSpPr>
              <p:nvPr/>
            </p:nvSpPr>
            <p:spPr bwMode="blackWhite">
              <a:xfrm>
                <a:off x="3919" y="3603"/>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54" name="Line 27">
                <a:extLst>
                  <a:ext uri="{FF2B5EF4-FFF2-40B4-BE49-F238E27FC236}">
                    <a16:creationId xmlns:a16="http://schemas.microsoft.com/office/drawing/2014/main" id="{2152B46B-8D7F-46B6-84F2-BE0837F786F2}"/>
                  </a:ext>
                </a:extLst>
              </p:cNvPr>
              <p:cNvSpPr>
                <a:spLocks noChangeShapeType="1"/>
              </p:cNvSpPr>
              <p:nvPr/>
            </p:nvSpPr>
            <p:spPr bwMode="blackWhite">
              <a:xfrm>
                <a:off x="3919" y="263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55" name="Line 28">
                <a:extLst>
                  <a:ext uri="{FF2B5EF4-FFF2-40B4-BE49-F238E27FC236}">
                    <a16:creationId xmlns:a16="http://schemas.microsoft.com/office/drawing/2014/main" id="{4C378017-4151-4982-BC08-456EA092F368}"/>
                  </a:ext>
                </a:extLst>
              </p:cNvPr>
              <p:cNvSpPr>
                <a:spLocks noChangeShapeType="1"/>
              </p:cNvSpPr>
              <p:nvPr/>
            </p:nvSpPr>
            <p:spPr bwMode="blackWhite">
              <a:xfrm>
                <a:off x="3919" y="2809"/>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56" name="Line 29">
                <a:extLst>
                  <a:ext uri="{FF2B5EF4-FFF2-40B4-BE49-F238E27FC236}">
                    <a16:creationId xmlns:a16="http://schemas.microsoft.com/office/drawing/2014/main" id="{D37B0CD2-A838-480D-8CE4-6983CBA83FD7}"/>
                  </a:ext>
                </a:extLst>
              </p:cNvPr>
              <p:cNvSpPr>
                <a:spLocks noChangeShapeType="1"/>
              </p:cNvSpPr>
              <p:nvPr/>
            </p:nvSpPr>
            <p:spPr bwMode="blackWhite">
              <a:xfrm>
                <a:off x="3919" y="2985"/>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57" name="Line 30">
                <a:extLst>
                  <a:ext uri="{FF2B5EF4-FFF2-40B4-BE49-F238E27FC236}">
                    <a16:creationId xmlns:a16="http://schemas.microsoft.com/office/drawing/2014/main" id="{9FD13045-3E44-4625-866C-AA6C2FFF2866}"/>
                  </a:ext>
                </a:extLst>
              </p:cNvPr>
              <p:cNvSpPr>
                <a:spLocks noChangeShapeType="1"/>
              </p:cNvSpPr>
              <p:nvPr/>
            </p:nvSpPr>
            <p:spPr bwMode="blackWhite">
              <a:xfrm>
                <a:off x="3919" y="316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58" name="Line 31">
                <a:extLst>
                  <a:ext uri="{FF2B5EF4-FFF2-40B4-BE49-F238E27FC236}">
                    <a16:creationId xmlns:a16="http://schemas.microsoft.com/office/drawing/2014/main" id="{64797710-0241-4DA8-A563-501DDBDD08E8}"/>
                  </a:ext>
                </a:extLst>
              </p:cNvPr>
              <p:cNvSpPr>
                <a:spLocks noChangeShapeType="1"/>
              </p:cNvSpPr>
              <p:nvPr/>
            </p:nvSpPr>
            <p:spPr bwMode="blackWhite">
              <a:xfrm>
                <a:off x="3919" y="3338"/>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59" name="Line 32">
                <a:extLst>
                  <a:ext uri="{FF2B5EF4-FFF2-40B4-BE49-F238E27FC236}">
                    <a16:creationId xmlns:a16="http://schemas.microsoft.com/office/drawing/2014/main" id="{5569EF57-4065-4938-9ABF-9E45B48452FE}"/>
                  </a:ext>
                </a:extLst>
              </p:cNvPr>
              <p:cNvSpPr>
                <a:spLocks noChangeShapeType="1"/>
              </p:cNvSpPr>
              <p:nvPr/>
            </p:nvSpPr>
            <p:spPr bwMode="blackWhite">
              <a:xfrm>
                <a:off x="3919" y="3515"/>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60" name="Line 33">
                <a:extLst>
                  <a:ext uri="{FF2B5EF4-FFF2-40B4-BE49-F238E27FC236}">
                    <a16:creationId xmlns:a16="http://schemas.microsoft.com/office/drawing/2014/main" id="{249C8DB5-D02A-44E2-9A9B-2F40EFC79589}"/>
                  </a:ext>
                </a:extLst>
              </p:cNvPr>
              <p:cNvSpPr>
                <a:spLocks noChangeShapeType="1"/>
              </p:cNvSpPr>
              <p:nvPr/>
            </p:nvSpPr>
            <p:spPr bwMode="blackWhite">
              <a:xfrm>
                <a:off x="3919" y="2544"/>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pt-BR"/>
              </a:p>
            </p:txBody>
          </p:sp>
          <p:sp>
            <p:nvSpPr>
              <p:cNvPr id="30761" name="Rectangle 34">
                <a:extLst>
                  <a:ext uri="{FF2B5EF4-FFF2-40B4-BE49-F238E27FC236}">
                    <a16:creationId xmlns:a16="http://schemas.microsoft.com/office/drawing/2014/main" id="{32ECF4B6-C24E-4E6C-AF86-9D8E610FF33D}"/>
                  </a:ext>
                </a:extLst>
              </p:cNvPr>
              <p:cNvSpPr>
                <a:spLocks noChangeArrowheads="1"/>
              </p:cNvSpPr>
              <p:nvPr/>
            </p:nvSpPr>
            <p:spPr bwMode="black">
              <a:xfrm>
                <a:off x="3927" y="3074"/>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62" name="Rectangle 35">
                <a:extLst>
                  <a:ext uri="{FF2B5EF4-FFF2-40B4-BE49-F238E27FC236}">
                    <a16:creationId xmlns:a16="http://schemas.microsoft.com/office/drawing/2014/main" id="{8F2F1DF8-9E10-4484-8B60-10555BF1E476}"/>
                  </a:ext>
                </a:extLst>
              </p:cNvPr>
              <p:cNvSpPr>
                <a:spLocks noChangeArrowheads="1"/>
              </p:cNvSpPr>
              <p:nvPr/>
            </p:nvSpPr>
            <p:spPr bwMode="black">
              <a:xfrm>
                <a:off x="4247" y="2985"/>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63" name="Rectangle 36">
                <a:extLst>
                  <a:ext uri="{FF2B5EF4-FFF2-40B4-BE49-F238E27FC236}">
                    <a16:creationId xmlns:a16="http://schemas.microsoft.com/office/drawing/2014/main" id="{1C2E151A-2ABB-4EE4-A2C8-E473B65CADFC}"/>
                  </a:ext>
                </a:extLst>
              </p:cNvPr>
              <p:cNvSpPr>
                <a:spLocks noChangeArrowheads="1"/>
              </p:cNvSpPr>
              <p:nvPr/>
            </p:nvSpPr>
            <p:spPr bwMode="black">
              <a:xfrm>
                <a:off x="4250" y="2897"/>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64" name="Rectangle 37">
                <a:extLst>
                  <a:ext uri="{FF2B5EF4-FFF2-40B4-BE49-F238E27FC236}">
                    <a16:creationId xmlns:a16="http://schemas.microsoft.com/office/drawing/2014/main" id="{EA8A8B31-E73B-460B-90C9-72DB69A7676D}"/>
                  </a:ext>
                </a:extLst>
              </p:cNvPr>
              <p:cNvSpPr>
                <a:spLocks noChangeArrowheads="1"/>
              </p:cNvSpPr>
              <p:nvPr/>
            </p:nvSpPr>
            <p:spPr bwMode="black">
              <a:xfrm>
                <a:off x="4145" y="2897"/>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65" name="Rectangle 38">
                <a:extLst>
                  <a:ext uri="{FF2B5EF4-FFF2-40B4-BE49-F238E27FC236}">
                    <a16:creationId xmlns:a16="http://schemas.microsoft.com/office/drawing/2014/main" id="{FAEEAEA1-93A6-4C11-B846-7BA72F9567C9}"/>
                  </a:ext>
                </a:extLst>
              </p:cNvPr>
              <p:cNvSpPr>
                <a:spLocks noChangeArrowheads="1"/>
              </p:cNvSpPr>
              <p:nvPr/>
            </p:nvSpPr>
            <p:spPr bwMode="black">
              <a:xfrm>
                <a:off x="4571" y="2721"/>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66" name="Rectangle 39">
                <a:extLst>
                  <a:ext uri="{FF2B5EF4-FFF2-40B4-BE49-F238E27FC236}">
                    <a16:creationId xmlns:a16="http://schemas.microsoft.com/office/drawing/2014/main" id="{488B3396-B90F-43CD-B91C-ADE171664704}"/>
                  </a:ext>
                </a:extLst>
              </p:cNvPr>
              <p:cNvSpPr>
                <a:spLocks noChangeArrowheads="1"/>
              </p:cNvSpPr>
              <p:nvPr/>
            </p:nvSpPr>
            <p:spPr bwMode="black">
              <a:xfrm>
                <a:off x="4571" y="263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67" name="Rectangle 40">
                <a:extLst>
                  <a:ext uri="{FF2B5EF4-FFF2-40B4-BE49-F238E27FC236}">
                    <a16:creationId xmlns:a16="http://schemas.microsoft.com/office/drawing/2014/main" id="{577261AD-7995-4A38-B5FF-4142733C1342}"/>
                  </a:ext>
                </a:extLst>
              </p:cNvPr>
              <p:cNvSpPr>
                <a:spLocks noChangeArrowheads="1"/>
              </p:cNvSpPr>
              <p:nvPr/>
            </p:nvSpPr>
            <p:spPr bwMode="black">
              <a:xfrm>
                <a:off x="4463" y="263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68" name="Rectangle 41">
                <a:extLst>
                  <a:ext uri="{FF2B5EF4-FFF2-40B4-BE49-F238E27FC236}">
                    <a16:creationId xmlns:a16="http://schemas.microsoft.com/office/drawing/2014/main" id="{D0E264B3-4AD7-422A-A32C-9200D7B5BE7A}"/>
                  </a:ext>
                </a:extLst>
              </p:cNvPr>
              <p:cNvSpPr>
                <a:spLocks noChangeArrowheads="1"/>
              </p:cNvSpPr>
              <p:nvPr/>
            </p:nvSpPr>
            <p:spPr bwMode="black">
              <a:xfrm>
                <a:off x="4780" y="2985"/>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69" name="Rectangle 42">
                <a:extLst>
                  <a:ext uri="{FF2B5EF4-FFF2-40B4-BE49-F238E27FC236}">
                    <a16:creationId xmlns:a16="http://schemas.microsoft.com/office/drawing/2014/main" id="{BE48BC73-3A3A-4C45-B8DB-863B75799D5B}"/>
                  </a:ext>
                </a:extLst>
              </p:cNvPr>
              <p:cNvSpPr>
                <a:spLocks noChangeArrowheads="1"/>
              </p:cNvSpPr>
              <p:nvPr/>
            </p:nvSpPr>
            <p:spPr bwMode="black">
              <a:xfrm>
                <a:off x="4890" y="3074"/>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70" name="Rectangle 43">
                <a:extLst>
                  <a:ext uri="{FF2B5EF4-FFF2-40B4-BE49-F238E27FC236}">
                    <a16:creationId xmlns:a16="http://schemas.microsoft.com/office/drawing/2014/main" id="{21D88F42-D93D-4756-9CCC-425C1EB52A5C}"/>
                  </a:ext>
                </a:extLst>
              </p:cNvPr>
              <p:cNvSpPr>
                <a:spLocks noChangeArrowheads="1"/>
              </p:cNvSpPr>
              <p:nvPr/>
            </p:nvSpPr>
            <p:spPr bwMode="black">
              <a:xfrm>
                <a:off x="4669" y="3159"/>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71" name="Rectangle 44">
                <a:extLst>
                  <a:ext uri="{FF2B5EF4-FFF2-40B4-BE49-F238E27FC236}">
                    <a16:creationId xmlns:a16="http://schemas.microsoft.com/office/drawing/2014/main" id="{82E8FC57-1644-4FDF-BB1E-D5A6142F46ED}"/>
                  </a:ext>
                </a:extLst>
              </p:cNvPr>
              <p:cNvSpPr>
                <a:spLocks noChangeArrowheads="1"/>
              </p:cNvSpPr>
              <p:nvPr/>
            </p:nvSpPr>
            <p:spPr bwMode="black">
              <a:xfrm>
                <a:off x="4570" y="3159"/>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72" name="Rectangle 45">
                <a:extLst>
                  <a:ext uri="{FF2B5EF4-FFF2-40B4-BE49-F238E27FC236}">
                    <a16:creationId xmlns:a16="http://schemas.microsoft.com/office/drawing/2014/main" id="{05D4CC87-7989-448E-B8B7-E51D822B36C8}"/>
                  </a:ext>
                </a:extLst>
              </p:cNvPr>
              <p:cNvSpPr>
                <a:spLocks noChangeArrowheads="1"/>
              </p:cNvSpPr>
              <p:nvPr/>
            </p:nvSpPr>
            <p:spPr bwMode="black">
              <a:xfrm>
                <a:off x="4244" y="3338"/>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73" name="Rectangle 46">
                <a:extLst>
                  <a:ext uri="{FF2B5EF4-FFF2-40B4-BE49-F238E27FC236}">
                    <a16:creationId xmlns:a16="http://schemas.microsoft.com/office/drawing/2014/main" id="{0E808C72-BD0A-4B31-96A5-9068AA5553ED}"/>
                  </a:ext>
                </a:extLst>
              </p:cNvPr>
              <p:cNvSpPr>
                <a:spLocks noChangeArrowheads="1"/>
              </p:cNvSpPr>
              <p:nvPr/>
            </p:nvSpPr>
            <p:spPr bwMode="black">
              <a:xfrm>
                <a:off x="4140" y="3338"/>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74" name="Rectangle 47">
                <a:extLst>
                  <a:ext uri="{FF2B5EF4-FFF2-40B4-BE49-F238E27FC236}">
                    <a16:creationId xmlns:a16="http://schemas.microsoft.com/office/drawing/2014/main" id="{5424E92D-05F1-4120-906E-ABA2C47BE9B9}"/>
                  </a:ext>
                </a:extLst>
              </p:cNvPr>
              <p:cNvSpPr>
                <a:spLocks noChangeArrowheads="1"/>
              </p:cNvSpPr>
              <p:nvPr/>
            </p:nvSpPr>
            <p:spPr bwMode="black">
              <a:xfrm>
                <a:off x="4355" y="3338"/>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sp>
            <p:nvSpPr>
              <p:cNvPr id="30775" name="Rectangle 48">
                <a:extLst>
                  <a:ext uri="{FF2B5EF4-FFF2-40B4-BE49-F238E27FC236}">
                    <a16:creationId xmlns:a16="http://schemas.microsoft.com/office/drawing/2014/main" id="{3E5288B1-11A5-4D15-95B1-EC0A02657217}"/>
                  </a:ext>
                </a:extLst>
              </p:cNvPr>
              <p:cNvSpPr>
                <a:spLocks noChangeArrowheads="1"/>
              </p:cNvSpPr>
              <p:nvPr/>
            </p:nvSpPr>
            <p:spPr bwMode="black">
              <a:xfrm>
                <a:off x="4672" y="3338"/>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olidFill>
                    <a:srgbClr val="FF0066"/>
                  </a:solidFill>
                </a:endParaRPr>
              </a:p>
            </p:txBody>
          </p:sp>
        </p:grpSp>
        <p:sp>
          <p:nvSpPr>
            <p:cNvPr id="30731" name="Oval 49">
              <a:extLst>
                <a:ext uri="{FF2B5EF4-FFF2-40B4-BE49-F238E27FC236}">
                  <a16:creationId xmlns:a16="http://schemas.microsoft.com/office/drawing/2014/main" id="{D49C510A-35DC-4150-9175-683487CAB171}"/>
                </a:ext>
              </a:extLst>
            </p:cNvPr>
            <p:cNvSpPr>
              <a:spLocks noChangeArrowheads="1"/>
            </p:cNvSpPr>
            <p:nvPr/>
          </p:nvSpPr>
          <p:spPr bwMode="blackWhite">
            <a:xfrm>
              <a:off x="1295400" y="5260975"/>
              <a:ext cx="914400" cy="533400"/>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User</a:t>
              </a:r>
            </a:p>
          </p:txBody>
        </p:sp>
        <p:pic>
          <p:nvPicPr>
            <p:cNvPr id="30732" name="Picture 50" descr="symbo008">
              <a:extLst>
                <a:ext uri="{FF2B5EF4-FFF2-40B4-BE49-F238E27FC236}">
                  <a16:creationId xmlns:a16="http://schemas.microsoft.com/office/drawing/2014/main" id="{C0F1DD79-F46D-4B73-8D2F-0BF842FD5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2990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3" name="Oval 51">
              <a:extLst>
                <a:ext uri="{FF2B5EF4-FFF2-40B4-BE49-F238E27FC236}">
                  <a16:creationId xmlns:a16="http://schemas.microsoft.com/office/drawing/2014/main" id="{D85D2981-FDD0-4635-888A-7B5D242C665D}"/>
                </a:ext>
              </a:extLst>
            </p:cNvPr>
            <p:cNvSpPr>
              <a:spLocks noChangeArrowheads="1"/>
            </p:cNvSpPr>
            <p:nvPr/>
          </p:nvSpPr>
          <p:spPr bwMode="blackWhite">
            <a:xfrm>
              <a:off x="3006725" y="4618038"/>
              <a:ext cx="1946275" cy="97948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PMON</a:t>
              </a:r>
            </a:p>
          </p:txBody>
        </p:sp>
        <p:sp>
          <p:nvSpPr>
            <p:cNvPr id="30734" name="Oval 52">
              <a:extLst>
                <a:ext uri="{FF2B5EF4-FFF2-40B4-BE49-F238E27FC236}">
                  <a16:creationId xmlns:a16="http://schemas.microsoft.com/office/drawing/2014/main" id="{4363F4BD-B1A0-4CAC-AE3C-CAF61BD39181}"/>
                </a:ext>
              </a:extLst>
            </p:cNvPr>
            <p:cNvSpPr>
              <a:spLocks noChangeArrowheads="1"/>
            </p:cNvSpPr>
            <p:nvPr/>
          </p:nvSpPr>
          <p:spPr bwMode="blackWhite">
            <a:xfrm>
              <a:off x="1295400" y="40386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Server</a:t>
              </a:r>
              <a:br>
                <a:rPr lang="en-US" altLang="pt-BR" sz="1200"/>
              </a:br>
              <a:r>
                <a:rPr lang="en-US" altLang="pt-BR" sz="1200"/>
                <a:t>process</a:t>
              </a:r>
            </a:p>
          </p:txBody>
        </p:sp>
        <p:sp>
          <p:nvSpPr>
            <p:cNvPr id="30735" name="Line 53">
              <a:extLst>
                <a:ext uri="{FF2B5EF4-FFF2-40B4-BE49-F238E27FC236}">
                  <a16:creationId xmlns:a16="http://schemas.microsoft.com/office/drawing/2014/main" id="{9173C30B-3A0F-4142-8959-3F8AC3681B2F}"/>
                </a:ext>
              </a:extLst>
            </p:cNvPr>
            <p:cNvSpPr>
              <a:spLocks noChangeShapeType="1"/>
            </p:cNvSpPr>
            <p:nvPr/>
          </p:nvSpPr>
          <p:spPr bwMode="gray">
            <a:xfrm>
              <a:off x="2209800" y="4343400"/>
              <a:ext cx="40386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cxnSp>
          <p:nvCxnSpPr>
            <p:cNvPr id="30736" name="AutoShape 54">
              <a:extLst>
                <a:ext uri="{FF2B5EF4-FFF2-40B4-BE49-F238E27FC236}">
                  <a16:creationId xmlns:a16="http://schemas.microsoft.com/office/drawing/2014/main" id="{AFF5ADCD-C5F7-4E87-9BD5-4237E558A397}"/>
                </a:ext>
              </a:extLst>
            </p:cNvPr>
            <p:cNvCxnSpPr>
              <a:cxnSpLocks noChangeShapeType="1"/>
            </p:cNvCxnSpPr>
            <p:nvPr/>
          </p:nvCxnSpPr>
          <p:spPr bwMode="gray">
            <a:xfrm flipV="1">
              <a:off x="1752600" y="4574999"/>
              <a:ext cx="0" cy="712787"/>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2">
            <a:extLst>
              <a:ext uri="{FF2B5EF4-FFF2-40B4-BE49-F238E27FC236}">
                <a16:creationId xmlns:a16="http://schemas.microsoft.com/office/drawing/2014/main" id="{A931EC9B-31FF-41B4-A7B4-DEEE01F616D7}"/>
              </a:ext>
            </a:extLst>
          </p:cNvPr>
          <p:cNvSpPr>
            <a:spLocks noGrp="1" noChangeArrowheads="1"/>
          </p:cNvSpPr>
          <p:nvPr>
            <p:ph type="title"/>
          </p:nvPr>
        </p:nvSpPr>
        <p:spPr/>
        <p:txBody>
          <a:bodyPr/>
          <a:lstStyle/>
          <a:p>
            <a:pPr eaLnBrk="1" hangingPunct="1"/>
            <a:r>
              <a:rPr lang="en-US" altLang="pt-BR"/>
              <a:t>Recoverer Process (RECO)</a:t>
            </a:r>
          </a:p>
        </p:txBody>
      </p:sp>
      <p:sp>
        <p:nvSpPr>
          <p:cNvPr id="31747" name="Rectangle 13">
            <a:extLst>
              <a:ext uri="{FF2B5EF4-FFF2-40B4-BE49-F238E27FC236}">
                <a16:creationId xmlns:a16="http://schemas.microsoft.com/office/drawing/2014/main" id="{849D0E9D-C12E-4670-BF87-023C1106E065}"/>
              </a:ext>
            </a:extLst>
          </p:cNvPr>
          <p:cNvSpPr>
            <a:spLocks noGrp="1" noChangeArrowheads="1"/>
          </p:cNvSpPr>
          <p:nvPr>
            <p:ph type="body" idx="1"/>
          </p:nvPr>
        </p:nvSpPr>
        <p:spPr/>
        <p:txBody>
          <a:bodyPr/>
          <a:lstStyle/>
          <a:p>
            <a:pPr lvl="1" eaLnBrk="1" hangingPunct="1"/>
            <a:r>
              <a:rPr lang="en-US" altLang="pt-BR"/>
              <a:t>Used with the distributed database configuration </a:t>
            </a:r>
          </a:p>
          <a:p>
            <a:pPr lvl="1" eaLnBrk="1" hangingPunct="1"/>
            <a:r>
              <a:rPr lang="en-US" altLang="pt-BR"/>
              <a:t>Automatically connects to other databases involved in in-doubt distributed transactions</a:t>
            </a:r>
          </a:p>
          <a:p>
            <a:pPr lvl="1" eaLnBrk="1" hangingPunct="1"/>
            <a:r>
              <a:rPr lang="en-US" altLang="pt-BR"/>
              <a:t>Automatically resolves all in-doubt transactions</a:t>
            </a:r>
          </a:p>
          <a:p>
            <a:pPr lvl="1" eaLnBrk="1" hangingPunct="1"/>
            <a:r>
              <a:rPr lang="en-US" altLang="pt-BR"/>
              <a:t>Removes any rows that correspond to in-doubt transactions</a:t>
            </a:r>
          </a:p>
        </p:txBody>
      </p:sp>
      <p:grpSp>
        <p:nvGrpSpPr>
          <p:cNvPr id="31748" name="Group 11">
            <a:extLst>
              <a:ext uri="{FF2B5EF4-FFF2-40B4-BE49-F238E27FC236}">
                <a16:creationId xmlns:a16="http://schemas.microsoft.com/office/drawing/2014/main" id="{22237493-26FC-4D52-B94C-4BEDC842E44E}"/>
              </a:ext>
            </a:extLst>
          </p:cNvPr>
          <p:cNvGrpSpPr>
            <a:grpSpLocks/>
          </p:cNvGrpSpPr>
          <p:nvPr/>
        </p:nvGrpSpPr>
        <p:grpSpPr bwMode="auto">
          <a:xfrm>
            <a:off x="1698625" y="3867150"/>
            <a:ext cx="5718175" cy="2305050"/>
            <a:chOff x="1597025" y="3638550"/>
            <a:chExt cx="5718175" cy="2305050"/>
          </a:xfrm>
        </p:grpSpPr>
        <p:pic>
          <p:nvPicPr>
            <p:cNvPr id="31749" name="Picture 2" descr="db">
              <a:extLst>
                <a:ext uri="{FF2B5EF4-FFF2-40B4-BE49-F238E27FC236}">
                  <a16:creationId xmlns:a16="http://schemas.microsoft.com/office/drawing/2014/main" id="{64CB9BAA-07AD-4765-BC15-DC70D548A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3676650"/>
              <a:ext cx="155733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5" descr="db">
              <a:extLst>
                <a:ext uri="{FF2B5EF4-FFF2-40B4-BE49-F238E27FC236}">
                  <a16:creationId xmlns:a16="http://schemas.microsoft.com/office/drawing/2014/main" id="{D2B1724E-06C7-468A-BC98-466A8B0615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488" y="3638550"/>
              <a:ext cx="16208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Line 6">
              <a:extLst>
                <a:ext uri="{FF2B5EF4-FFF2-40B4-BE49-F238E27FC236}">
                  <a16:creationId xmlns:a16="http://schemas.microsoft.com/office/drawing/2014/main" id="{FBA66DB3-14D1-4CB2-8537-F0D447D32209}"/>
                </a:ext>
              </a:extLst>
            </p:cNvPr>
            <p:cNvSpPr>
              <a:spLocks noChangeShapeType="1"/>
            </p:cNvSpPr>
            <p:nvPr/>
          </p:nvSpPr>
          <p:spPr bwMode="auto">
            <a:xfrm>
              <a:off x="3302000" y="4840288"/>
              <a:ext cx="2286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pic>
          <p:nvPicPr>
            <p:cNvPr id="31752" name="Picture 7" descr="datatrans">
              <a:extLst>
                <a:ext uri="{FF2B5EF4-FFF2-40B4-BE49-F238E27FC236}">
                  <a16:creationId xmlns:a16="http://schemas.microsoft.com/office/drawing/2014/main" id="{315A8EEA-D678-437D-ABE7-2B2653478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473575"/>
              <a:ext cx="990600" cy="7350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53" name="Text Box 8">
              <a:extLst>
                <a:ext uri="{FF2B5EF4-FFF2-40B4-BE49-F238E27FC236}">
                  <a16:creationId xmlns:a16="http://schemas.microsoft.com/office/drawing/2014/main" id="{D302814F-819A-4BFF-9917-EF1E87292017}"/>
                </a:ext>
              </a:extLst>
            </p:cNvPr>
            <p:cNvSpPr txBox="1">
              <a:spLocks noChangeArrowheads="1"/>
            </p:cNvSpPr>
            <p:nvPr/>
          </p:nvSpPr>
          <p:spPr bwMode="auto">
            <a:xfrm>
              <a:off x="1597025" y="5486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Recoverer process</a:t>
              </a:r>
              <a:br>
                <a:rPr lang="en-US" altLang="pt-BR" sz="1200"/>
              </a:br>
              <a:r>
                <a:rPr lang="en-US" altLang="pt-BR" sz="1200"/>
                <a:t>in database A</a:t>
              </a:r>
            </a:p>
          </p:txBody>
        </p:sp>
        <p:sp>
          <p:nvSpPr>
            <p:cNvPr id="31754" name="Text Box 9">
              <a:extLst>
                <a:ext uri="{FF2B5EF4-FFF2-40B4-BE49-F238E27FC236}">
                  <a16:creationId xmlns:a16="http://schemas.microsoft.com/office/drawing/2014/main" id="{36F36BFD-EB22-49B9-8096-104F9D602973}"/>
                </a:ext>
              </a:extLst>
            </p:cNvPr>
            <p:cNvSpPr txBox="1">
              <a:spLocks noChangeArrowheads="1"/>
            </p:cNvSpPr>
            <p:nvPr/>
          </p:nvSpPr>
          <p:spPr bwMode="auto">
            <a:xfrm>
              <a:off x="5410200" y="5486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In-doubt transaction</a:t>
              </a:r>
              <a:br>
                <a:rPr lang="en-US" altLang="pt-BR" sz="1200"/>
              </a:br>
              <a:r>
                <a:rPr lang="en-US" altLang="pt-BR" sz="1200"/>
                <a:t>in database B</a:t>
              </a:r>
            </a:p>
          </p:txBody>
        </p:sp>
        <p:pic>
          <p:nvPicPr>
            <p:cNvPr id="31755" name="Picture 10" descr="symbo004">
              <a:extLst>
                <a:ext uri="{FF2B5EF4-FFF2-40B4-BE49-F238E27FC236}">
                  <a16:creationId xmlns:a16="http://schemas.microsoft.com/office/drawing/2014/main" id="{30B99CA5-6FC7-42E1-BE0C-4A2310224D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6013" y="4649788"/>
              <a:ext cx="333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Oval 11">
              <a:extLst>
                <a:ext uri="{FF2B5EF4-FFF2-40B4-BE49-F238E27FC236}">
                  <a16:creationId xmlns:a16="http://schemas.microsoft.com/office/drawing/2014/main" id="{1EC77C26-10ED-4B92-94E4-64ACFE54C3AD}"/>
                </a:ext>
              </a:extLst>
            </p:cNvPr>
            <p:cNvSpPr>
              <a:spLocks noChangeArrowheads="1"/>
            </p:cNvSpPr>
            <p:nvPr/>
          </p:nvSpPr>
          <p:spPr bwMode="blackWhite">
            <a:xfrm>
              <a:off x="1843088" y="4484688"/>
              <a:ext cx="1412875" cy="7112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RECO</a:t>
              </a: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39C17A7-684B-4089-8D2E-A2623B82A956}"/>
              </a:ext>
            </a:extLst>
          </p:cNvPr>
          <p:cNvSpPr>
            <a:spLocks noChangeArrowheads="1"/>
          </p:cNvSpPr>
          <p:nvPr/>
        </p:nvSpPr>
        <p:spPr bwMode="blackWhite">
          <a:xfrm>
            <a:off x="3886200" y="4800600"/>
            <a:ext cx="4343400" cy="11430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r>
              <a:rPr lang="en-US" altLang="pt-BR">
                <a:solidFill>
                  <a:schemeClr val="bg2"/>
                </a:solidFill>
              </a:rPr>
              <a:t>Database (Storage Structures)</a:t>
            </a:r>
          </a:p>
        </p:txBody>
      </p:sp>
      <p:sp>
        <p:nvSpPr>
          <p:cNvPr id="5123" name="Rectangle 40">
            <a:extLst>
              <a:ext uri="{FF2B5EF4-FFF2-40B4-BE49-F238E27FC236}">
                <a16:creationId xmlns:a16="http://schemas.microsoft.com/office/drawing/2014/main" id="{F5AF0AC6-9C4D-4E38-AA95-8D10EBACFCF5}"/>
              </a:ext>
            </a:extLst>
          </p:cNvPr>
          <p:cNvSpPr>
            <a:spLocks noGrp="1" noChangeArrowheads="1"/>
          </p:cNvSpPr>
          <p:nvPr>
            <p:ph type="title"/>
          </p:nvPr>
        </p:nvSpPr>
        <p:spPr>
          <a:xfrm>
            <a:off x="609600" y="439738"/>
            <a:ext cx="7918450" cy="398462"/>
          </a:xfrm>
          <a:noFill/>
        </p:spPr>
        <p:txBody>
          <a:bodyPr/>
          <a:lstStyle/>
          <a:p>
            <a:pPr eaLnBrk="1" hangingPunct="1"/>
            <a:r>
              <a:rPr lang="en-US" altLang="pt-BR"/>
              <a:t>Oracle Database Server Architecture: Overview</a:t>
            </a:r>
          </a:p>
        </p:txBody>
      </p:sp>
      <p:sp>
        <p:nvSpPr>
          <p:cNvPr id="5124" name="Rectangle 41">
            <a:extLst>
              <a:ext uri="{FF2B5EF4-FFF2-40B4-BE49-F238E27FC236}">
                <a16:creationId xmlns:a16="http://schemas.microsoft.com/office/drawing/2014/main" id="{BE554536-0CCF-4C05-A2FF-B9C23AD9E80F}"/>
              </a:ext>
            </a:extLst>
          </p:cNvPr>
          <p:cNvSpPr>
            <a:spLocks noChangeArrowheads="1"/>
          </p:cNvSpPr>
          <p:nvPr/>
        </p:nvSpPr>
        <p:spPr bwMode="blackWhite">
          <a:xfrm>
            <a:off x="3886200" y="1524000"/>
            <a:ext cx="4343400" cy="30480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en-US" altLang="pt-BR" sz="1400"/>
          </a:p>
          <a:p>
            <a:pPr>
              <a:spcBef>
                <a:spcPct val="0"/>
              </a:spcBef>
              <a:buClrTx/>
              <a:buFontTx/>
              <a:buNone/>
            </a:pPr>
            <a:endParaRPr lang="en-US" altLang="pt-BR" sz="1400"/>
          </a:p>
        </p:txBody>
      </p:sp>
      <p:sp>
        <p:nvSpPr>
          <p:cNvPr id="5125" name="Rectangle 42">
            <a:extLst>
              <a:ext uri="{FF2B5EF4-FFF2-40B4-BE49-F238E27FC236}">
                <a16:creationId xmlns:a16="http://schemas.microsoft.com/office/drawing/2014/main" id="{756614B1-6951-41B1-8CD7-B7FFD9533DDB}"/>
              </a:ext>
            </a:extLst>
          </p:cNvPr>
          <p:cNvSpPr>
            <a:spLocks noChangeArrowheads="1"/>
          </p:cNvSpPr>
          <p:nvPr/>
        </p:nvSpPr>
        <p:spPr bwMode="blackWhite">
          <a:xfrm>
            <a:off x="4114800" y="1981200"/>
            <a:ext cx="3733800" cy="1716088"/>
          </a:xfrm>
          <a:prstGeom prst="rect">
            <a:avLst/>
          </a:prstGeom>
          <a:solidFill>
            <a:srgbClr val="99CC00"/>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endParaRPr lang="en-US" altLang="pt-BR" sz="1400">
              <a:solidFill>
                <a:schemeClr val="bg2"/>
              </a:solidFill>
            </a:endParaRPr>
          </a:p>
          <a:p>
            <a:pPr>
              <a:spcBef>
                <a:spcPct val="50000"/>
              </a:spcBef>
              <a:buClrTx/>
              <a:buFontTx/>
              <a:buNone/>
            </a:pPr>
            <a:endParaRPr lang="en-US" altLang="pt-BR" sz="1400">
              <a:solidFill>
                <a:schemeClr val="bg2"/>
              </a:solidFill>
            </a:endParaRPr>
          </a:p>
          <a:p>
            <a:pPr>
              <a:spcBef>
                <a:spcPct val="50000"/>
              </a:spcBef>
              <a:buClrTx/>
              <a:buFontTx/>
              <a:buNone/>
            </a:pPr>
            <a:endParaRPr lang="en-US" altLang="pt-BR" sz="1400">
              <a:solidFill>
                <a:schemeClr val="bg2"/>
              </a:solidFill>
            </a:endParaRPr>
          </a:p>
        </p:txBody>
      </p:sp>
      <p:sp>
        <p:nvSpPr>
          <p:cNvPr id="5126" name="Oval 50">
            <a:extLst>
              <a:ext uri="{FF2B5EF4-FFF2-40B4-BE49-F238E27FC236}">
                <a16:creationId xmlns:a16="http://schemas.microsoft.com/office/drawing/2014/main" id="{4134AA1F-6D93-49CF-B9C3-944F00D16EB5}"/>
              </a:ext>
            </a:extLst>
          </p:cNvPr>
          <p:cNvSpPr>
            <a:spLocks noChangeArrowheads="1"/>
          </p:cNvSpPr>
          <p:nvPr/>
        </p:nvSpPr>
        <p:spPr bwMode="blackWhite">
          <a:xfrm>
            <a:off x="609600" y="2133600"/>
            <a:ext cx="1222375" cy="8382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Server</a:t>
            </a:r>
            <a:br>
              <a:rPr lang="en-US" altLang="pt-BR" sz="1400">
                <a:solidFill>
                  <a:schemeClr val="bg2"/>
                </a:solidFill>
              </a:rPr>
            </a:br>
            <a:r>
              <a:rPr lang="en-US" altLang="pt-BR" sz="1400">
                <a:solidFill>
                  <a:schemeClr val="bg2"/>
                </a:solidFill>
              </a:rPr>
              <a:t>process</a:t>
            </a:r>
          </a:p>
        </p:txBody>
      </p:sp>
      <p:sp>
        <p:nvSpPr>
          <p:cNvPr id="5127" name="Rectangle 51">
            <a:extLst>
              <a:ext uri="{FF2B5EF4-FFF2-40B4-BE49-F238E27FC236}">
                <a16:creationId xmlns:a16="http://schemas.microsoft.com/office/drawing/2014/main" id="{23218A41-EBFB-4076-81B7-09A984EDBE7B}"/>
              </a:ext>
            </a:extLst>
          </p:cNvPr>
          <p:cNvSpPr>
            <a:spLocks noChangeArrowheads="1"/>
          </p:cNvSpPr>
          <p:nvPr/>
        </p:nvSpPr>
        <p:spPr bwMode="blackWhite">
          <a:xfrm>
            <a:off x="1244600" y="2019300"/>
            <a:ext cx="587375" cy="311150"/>
          </a:xfrm>
          <a:prstGeom prst="rect">
            <a:avLst/>
          </a:prstGeom>
          <a:solidFill>
            <a:srgbClr val="99CC00"/>
          </a:solidFill>
          <a:ln w="28575">
            <a:solidFill>
              <a:schemeClr val="bg2"/>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PGA</a:t>
            </a:r>
          </a:p>
        </p:txBody>
      </p:sp>
      <p:sp>
        <p:nvSpPr>
          <p:cNvPr id="5128" name="Oval 57">
            <a:extLst>
              <a:ext uri="{FF2B5EF4-FFF2-40B4-BE49-F238E27FC236}">
                <a16:creationId xmlns:a16="http://schemas.microsoft.com/office/drawing/2014/main" id="{DF0343C9-4627-43FA-A28E-6918D2C40DBB}"/>
              </a:ext>
            </a:extLst>
          </p:cNvPr>
          <p:cNvSpPr>
            <a:spLocks noChangeArrowheads="1"/>
          </p:cNvSpPr>
          <p:nvPr/>
        </p:nvSpPr>
        <p:spPr bwMode="blackWhite">
          <a:xfrm>
            <a:off x="609600" y="4648200"/>
            <a:ext cx="1187450" cy="850900"/>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User</a:t>
            </a:r>
            <a:br>
              <a:rPr lang="en-US" altLang="pt-BR" sz="1400">
                <a:solidFill>
                  <a:schemeClr val="bg2"/>
                </a:solidFill>
              </a:rPr>
            </a:br>
            <a:r>
              <a:rPr lang="en-US" altLang="pt-BR" sz="1400">
                <a:solidFill>
                  <a:schemeClr val="bg2"/>
                </a:solidFill>
              </a:rPr>
              <a:t>process</a:t>
            </a:r>
          </a:p>
        </p:txBody>
      </p:sp>
      <p:sp>
        <p:nvSpPr>
          <p:cNvPr id="5129" name="Text Box 58">
            <a:extLst>
              <a:ext uri="{FF2B5EF4-FFF2-40B4-BE49-F238E27FC236}">
                <a16:creationId xmlns:a16="http://schemas.microsoft.com/office/drawing/2014/main" id="{2C3BA4C2-230F-4D4E-8858-49A053777C9B}"/>
              </a:ext>
            </a:extLst>
          </p:cNvPr>
          <p:cNvSpPr txBox="1">
            <a:spLocks noChangeArrowheads="1"/>
          </p:cNvSpPr>
          <p:nvPr/>
        </p:nvSpPr>
        <p:spPr bwMode="blackWhite">
          <a:xfrm>
            <a:off x="5257800" y="1600200"/>
            <a:ext cx="1295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a:solidFill>
                  <a:schemeClr val="bg2"/>
                </a:solidFill>
              </a:rPr>
              <a:t>Instance</a:t>
            </a:r>
          </a:p>
        </p:txBody>
      </p:sp>
      <p:sp>
        <p:nvSpPr>
          <p:cNvPr id="5130" name="Oval 60">
            <a:extLst>
              <a:ext uri="{FF2B5EF4-FFF2-40B4-BE49-F238E27FC236}">
                <a16:creationId xmlns:a16="http://schemas.microsoft.com/office/drawing/2014/main" id="{4A4E0571-8D6F-49B6-AA15-6ACE7CDF4045}"/>
              </a:ext>
            </a:extLst>
          </p:cNvPr>
          <p:cNvSpPr>
            <a:spLocks noChangeArrowheads="1"/>
          </p:cNvSpPr>
          <p:nvPr/>
        </p:nvSpPr>
        <p:spPr bwMode="blackWhite">
          <a:xfrm>
            <a:off x="7010400" y="4114800"/>
            <a:ext cx="757238" cy="34925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sz="1200" i="1"/>
          </a:p>
        </p:txBody>
      </p:sp>
      <p:sp>
        <p:nvSpPr>
          <p:cNvPr id="5131" name="Text Box 63">
            <a:extLst>
              <a:ext uri="{FF2B5EF4-FFF2-40B4-BE49-F238E27FC236}">
                <a16:creationId xmlns:a16="http://schemas.microsoft.com/office/drawing/2014/main" id="{A62DF506-8811-4151-8658-10365AD055E6}"/>
              </a:ext>
            </a:extLst>
          </p:cNvPr>
          <p:cNvSpPr txBox="1">
            <a:spLocks noChangeArrowheads="1"/>
          </p:cNvSpPr>
          <p:nvPr/>
        </p:nvSpPr>
        <p:spPr bwMode="blackWhite">
          <a:xfrm>
            <a:off x="4419600" y="2514600"/>
            <a:ext cx="32766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a:solidFill>
                  <a:schemeClr val="bg2"/>
                </a:solidFill>
              </a:rPr>
              <a:t>Memory Structures</a:t>
            </a:r>
          </a:p>
          <a:p>
            <a:pPr>
              <a:lnSpc>
                <a:spcPct val="80000"/>
              </a:lnSpc>
              <a:spcBef>
                <a:spcPct val="50000"/>
              </a:spcBef>
              <a:buClrTx/>
              <a:buFontTx/>
              <a:buNone/>
            </a:pPr>
            <a:r>
              <a:rPr lang="en-US" altLang="pt-BR">
                <a:solidFill>
                  <a:schemeClr val="bg2"/>
                </a:solidFill>
              </a:rPr>
              <a:t> (System Global Area)</a:t>
            </a:r>
          </a:p>
        </p:txBody>
      </p:sp>
      <p:sp>
        <p:nvSpPr>
          <p:cNvPr id="5132" name="Oval 71">
            <a:extLst>
              <a:ext uri="{FF2B5EF4-FFF2-40B4-BE49-F238E27FC236}">
                <a16:creationId xmlns:a16="http://schemas.microsoft.com/office/drawing/2014/main" id="{DF15B25F-3B8D-442A-8B1F-2566E028CA22}"/>
              </a:ext>
            </a:extLst>
          </p:cNvPr>
          <p:cNvSpPr>
            <a:spLocks noChangeArrowheads="1"/>
          </p:cNvSpPr>
          <p:nvPr/>
        </p:nvSpPr>
        <p:spPr bwMode="blackWhite">
          <a:xfrm>
            <a:off x="4191000" y="4114800"/>
            <a:ext cx="771525" cy="34925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sz="1200" i="1"/>
          </a:p>
        </p:txBody>
      </p:sp>
      <p:sp>
        <p:nvSpPr>
          <p:cNvPr id="5133" name="Oval 74">
            <a:extLst>
              <a:ext uri="{FF2B5EF4-FFF2-40B4-BE49-F238E27FC236}">
                <a16:creationId xmlns:a16="http://schemas.microsoft.com/office/drawing/2014/main" id="{C9B4B601-6F28-4661-A35E-3AD667CAFCF0}"/>
              </a:ext>
            </a:extLst>
          </p:cNvPr>
          <p:cNvSpPr>
            <a:spLocks noChangeArrowheads="1"/>
          </p:cNvSpPr>
          <p:nvPr/>
        </p:nvSpPr>
        <p:spPr bwMode="blackWhite">
          <a:xfrm>
            <a:off x="6019800" y="4114800"/>
            <a:ext cx="815975" cy="34925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a:t>
            </a:r>
          </a:p>
        </p:txBody>
      </p:sp>
      <p:sp>
        <p:nvSpPr>
          <p:cNvPr id="5134" name="Oval 79">
            <a:extLst>
              <a:ext uri="{FF2B5EF4-FFF2-40B4-BE49-F238E27FC236}">
                <a16:creationId xmlns:a16="http://schemas.microsoft.com/office/drawing/2014/main" id="{6C11FD78-F139-45F9-B8E2-FBF02DFC62E5}"/>
              </a:ext>
            </a:extLst>
          </p:cNvPr>
          <p:cNvSpPr>
            <a:spLocks noChangeArrowheads="1"/>
          </p:cNvSpPr>
          <p:nvPr/>
        </p:nvSpPr>
        <p:spPr bwMode="blackWhite">
          <a:xfrm>
            <a:off x="5105400" y="4114800"/>
            <a:ext cx="784225" cy="34925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sz="1200"/>
          </a:p>
        </p:txBody>
      </p:sp>
      <p:sp>
        <p:nvSpPr>
          <p:cNvPr id="5135" name="Text Box 82">
            <a:extLst>
              <a:ext uri="{FF2B5EF4-FFF2-40B4-BE49-F238E27FC236}">
                <a16:creationId xmlns:a16="http://schemas.microsoft.com/office/drawing/2014/main" id="{08110B93-0A49-49D1-A97E-8386BF91E381}"/>
              </a:ext>
            </a:extLst>
          </p:cNvPr>
          <p:cNvSpPr txBox="1">
            <a:spLocks noChangeArrowheads="1"/>
          </p:cNvSpPr>
          <p:nvPr/>
        </p:nvSpPr>
        <p:spPr bwMode="blackWhite">
          <a:xfrm>
            <a:off x="4267200" y="3810000"/>
            <a:ext cx="22860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a:solidFill>
                  <a:schemeClr val="bg2"/>
                </a:solidFill>
              </a:rPr>
              <a:t>Process Structures</a:t>
            </a:r>
          </a:p>
        </p:txBody>
      </p:sp>
      <p:pic>
        <p:nvPicPr>
          <p:cNvPr id="5136" name="Picture 83" descr="compu015">
            <a:extLst>
              <a:ext uri="{FF2B5EF4-FFF2-40B4-BE49-F238E27FC236}">
                <a16:creationId xmlns:a16="http://schemas.microsoft.com/office/drawing/2014/main" id="{B5AE9FB8-F885-48EF-ACC3-67E3D7C14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057400" y="1600200"/>
            <a:ext cx="14970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84" descr="compu003">
            <a:extLst>
              <a:ext uri="{FF2B5EF4-FFF2-40B4-BE49-F238E27FC236}">
                <a16:creationId xmlns:a16="http://schemas.microsoft.com/office/drawing/2014/main" id="{C6005824-882E-455C-9F05-9070B3B09F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981200" y="4495800"/>
            <a:ext cx="1417638"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 Box 85">
            <a:extLst>
              <a:ext uri="{FF2B5EF4-FFF2-40B4-BE49-F238E27FC236}">
                <a16:creationId xmlns:a16="http://schemas.microsoft.com/office/drawing/2014/main" id="{2A25B8CC-7DC0-438E-9F9C-C2CE4F78F40D}"/>
              </a:ext>
            </a:extLst>
          </p:cNvPr>
          <p:cNvSpPr txBox="1">
            <a:spLocks noChangeArrowheads="1"/>
          </p:cNvSpPr>
          <p:nvPr/>
        </p:nvSpPr>
        <p:spPr bwMode="auto">
          <a:xfrm>
            <a:off x="1905000" y="5943600"/>
            <a:ext cx="1082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Client</a:t>
            </a:r>
          </a:p>
        </p:txBody>
      </p:sp>
      <p:sp>
        <p:nvSpPr>
          <p:cNvPr id="5139" name="Text Box 87">
            <a:extLst>
              <a:ext uri="{FF2B5EF4-FFF2-40B4-BE49-F238E27FC236}">
                <a16:creationId xmlns:a16="http://schemas.microsoft.com/office/drawing/2014/main" id="{DE7395F1-0048-43F6-9443-A9E135376164}"/>
              </a:ext>
            </a:extLst>
          </p:cNvPr>
          <p:cNvSpPr txBox="1">
            <a:spLocks noChangeArrowheads="1"/>
          </p:cNvSpPr>
          <p:nvPr/>
        </p:nvSpPr>
        <p:spPr bwMode="auto">
          <a:xfrm>
            <a:off x="1828800" y="3581400"/>
            <a:ext cx="1082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Server</a:t>
            </a:r>
          </a:p>
        </p:txBody>
      </p:sp>
      <p:sp>
        <p:nvSpPr>
          <p:cNvPr id="5140" name="Rectangle 100">
            <a:extLst>
              <a:ext uri="{FF2B5EF4-FFF2-40B4-BE49-F238E27FC236}">
                <a16:creationId xmlns:a16="http://schemas.microsoft.com/office/drawing/2014/main" id="{366EA939-0143-4291-8236-C27308F7ED8A}"/>
              </a:ext>
            </a:extLst>
          </p:cNvPr>
          <p:cNvSpPr>
            <a:spLocks noChangeArrowheads="1"/>
          </p:cNvSpPr>
          <p:nvPr/>
        </p:nvSpPr>
        <p:spPr bwMode="blackWhite">
          <a:xfrm>
            <a:off x="2209800" y="2362200"/>
            <a:ext cx="762000" cy="3048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en-US" altLang="pt-BR" sz="1400"/>
          </a:p>
          <a:p>
            <a:pPr>
              <a:spcBef>
                <a:spcPct val="0"/>
              </a:spcBef>
              <a:buClrTx/>
              <a:buFontTx/>
              <a:buNone/>
            </a:pPr>
            <a:endParaRPr lang="en-US" altLang="pt-BR" sz="1400"/>
          </a:p>
        </p:txBody>
      </p:sp>
      <p:sp>
        <p:nvSpPr>
          <p:cNvPr id="5141" name="Rectangle 101">
            <a:extLst>
              <a:ext uri="{FF2B5EF4-FFF2-40B4-BE49-F238E27FC236}">
                <a16:creationId xmlns:a16="http://schemas.microsoft.com/office/drawing/2014/main" id="{1501E5D7-EF32-46E7-949A-2A2997273CA4}"/>
              </a:ext>
            </a:extLst>
          </p:cNvPr>
          <p:cNvSpPr>
            <a:spLocks noChangeArrowheads="1"/>
          </p:cNvSpPr>
          <p:nvPr/>
        </p:nvSpPr>
        <p:spPr bwMode="blackWhite">
          <a:xfrm>
            <a:off x="2209800" y="2895600"/>
            <a:ext cx="762000" cy="2286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a:solidFill>
                <a:schemeClr val="bg2"/>
              </a:solidFill>
            </a:endParaRPr>
          </a:p>
        </p:txBody>
      </p:sp>
      <p:pic>
        <p:nvPicPr>
          <p:cNvPr id="5142" name="Picture 104" descr="datab018">
            <a:extLst>
              <a:ext uri="{FF2B5EF4-FFF2-40B4-BE49-F238E27FC236}">
                <a16:creationId xmlns:a16="http://schemas.microsoft.com/office/drawing/2014/main" id="{E8228911-15A8-424E-A513-8CDA0160DC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7239000"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3" name="Picture 105" descr="datab018">
            <a:extLst>
              <a:ext uri="{FF2B5EF4-FFF2-40B4-BE49-F238E27FC236}">
                <a16:creationId xmlns:a16="http://schemas.microsoft.com/office/drawing/2014/main" id="{8C8EC7E2-5793-4B6E-863D-4E869C69C9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248400"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4" name="Picture 106" descr="datab018">
            <a:extLst>
              <a:ext uri="{FF2B5EF4-FFF2-40B4-BE49-F238E27FC236}">
                <a16:creationId xmlns:a16="http://schemas.microsoft.com/office/drawing/2014/main" id="{A6628331-5D3B-49A1-872C-7CFC4BE889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5257800"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5" name="Picture 107" descr="datab018">
            <a:extLst>
              <a:ext uri="{FF2B5EF4-FFF2-40B4-BE49-F238E27FC236}">
                <a16:creationId xmlns:a16="http://schemas.microsoft.com/office/drawing/2014/main" id="{5A1DE3CF-42B8-4100-9D5B-6277FC6D66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267200"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6" name="Freeform 113">
            <a:extLst>
              <a:ext uri="{FF2B5EF4-FFF2-40B4-BE49-F238E27FC236}">
                <a16:creationId xmlns:a16="http://schemas.microsoft.com/office/drawing/2014/main" id="{E8911CC1-EB5A-47B0-AA0B-393A266FDEC4}"/>
              </a:ext>
            </a:extLst>
          </p:cNvPr>
          <p:cNvSpPr>
            <a:spLocks/>
          </p:cNvSpPr>
          <p:nvPr/>
        </p:nvSpPr>
        <p:spPr bwMode="auto">
          <a:xfrm>
            <a:off x="2971800" y="2514600"/>
            <a:ext cx="914400" cy="381000"/>
          </a:xfrm>
          <a:custGeom>
            <a:avLst/>
            <a:gdLst>
              <a:gd name="T0" fmla="*/ 0 w 576"/>
              <a:gd name="T1" fmla="*/ 0 h 336"/>
              <a:gd name="T2" fmla="*/ 2147483647 w 576"/>
              <a:gd name="T3" fmla="*/ 0 h 336"/>
              <a:gd name="T4" fmla="*/ 2147483647 w 576"/>
              <a:gd name="T5" fmla="*/ 2147483647 h 336"/>
              <a:gd name="T6" fmla="*/ 2147483647 w 576"/>
              <a:gd name="T7" fmla="*/ 2147483647 h 336"/>
              <a:gd name="T8" fmla="*/ 0 60000 65536"/>
              <a:gd name="T9" fmla="*/ 0 60000 65536"/>
              <a:gd name="T10" fmla="*/ 0 60000 65536"/>
              <a:gd name="T11" fmla="*/ 0 60000 65536"/>
              <a:gd name="T12" fmla="*/ 0 w 576"/>
              <a:gd name="T13" fmla="*/ 0 h 336"/>
              <a:gd name="T14" fmla="*/ 576 w 576"/>
              <a:gd name="T15" fmla="*/ 336 h 336"/>
            </a:gdLst>
            <a:ahLst/>
            <a:cxnLst>
              <a:cxn ang="T8">
                <a:pos x="T0" y="T1"/>
              </a:cxn>
              <a:cxn ang="T9">
                <a:pos x="T2" y="T3"/>
              </a:cxn>
              <a:cxn ang="T10">
                <a:pos x="T4" y="T5"/>
              </a:cxn>
              <a:cxn ang="T11">
                <a:pos x="T6" y="T7"/>
              </a:cxn>
            </a:cxnLst>
            <a:rect l="T12" t="T13" r="T14" b="T15"/>
            <a:pathLst>
              <a:path w="576" h="336">
                <a:moveTo>
                  <a:pt x="0" y="0"/>
                </a:moveTo>
                <a:lnTo>
                  <a:pt x="240" y="0"/>
                </a:lnTo>
                <a:lnTo>
                  <a:pt x="240" y="336"/>
                </a:lnTo>
                <a:lnTo>
                  <a:pt x="576" y="336"/>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5147" name="Freeform 114">
            <a:extLst>
              <a:ext uri="{FF2B5EF4-FFF2-40B4-BE49-F238E27FC236}">
                <a16:creationId xmlns:a16="http://schemas.microsoft.com/office/drawing/2014/main" id="{269A6338-1054-4824-AAE9-2CFA6D723714}"/>
              </a:ext>
            </a:extLst>
          </p:cNvPr>
          <p:cNvSpPr>
            <a:spLocks/>
          </p:cNvSpPr>
          <p:nvPr/>
        </p:nvSpPr>
        <p:spPr bwMode="auto">
          <a:xfrm>
            <a:off x="2971800" y="3022600"/>
            <a:ext cx="914400" cy="2286000"/>
          </a:xfrm>
          <a:custGeom>
            <a:avLst/>
            <a:gdLst>
              <a:gd name="T0" fmla="*/ 0 w 576"/>
              <a:gd name="T1" fmla="*/ 0 h 336"/>
              <a:gd name="T2" fmla="*/ 2147483647 w 576"/>
              <a:gd name="T3" fmla="*/ 0 h 336"/>
              <a:gd name="T4" fmla="*/ 2147483647 w 576"/>
              <a:gd name="T5" fmla="*/ 2147483647 h 336"/>
              <a:gd name="T6" fmla="*/ 2147483647 w 576"/>
              <a:gd name="T7" fmla="*/ 2147483647 h 336"/>
              <a:gd name="T8" fmla="*/ 0 60000 65536"/>
              <a:gd name="T9" fmla="*/ 0 60000 65536"/>
              <a:gd name="T10" fmla="*/ 0 60000 65536"/>
              <a:gd name="T11" fmla="*/ 0 60000 65536"/>
              <a:gd name="T12" fmla="*/ 0 w 576"/>
              <a:gd name="T13" fmla="*/ 0 h 336"/>
              <a:gd name="T14" fmla="*/ 576 w 576"/>
              <a:gd name="T15" fmla="*/ 336 h 336"/>
            </a:gdLst>
            <a:ahLst/>
            <a:cxnLst>
              <a:cxn ang="T8">
                <a:pos x="T0" y="T1"/>
              </a:cxn>
              <a:cxn ang="T9">
                <a:pos x="T2" y="T3"/>
              </a:cxn>
              <a:cxn ang="T10">
                <a:pos x="T4" y="T5"/>
              </a:cxn>
              <a:cxn ang="T11">
                <a:pos x="T6" y="T7"/>
              </a:cxn>
            </a:cxnLst>
            <a:rect l="T12" t="T13" r="T14" b="T15"/>
            <a:pathLst>
              <a:path w="576" h="336">
                <a:moveTo>
                  <a:pt x="0" y="0"/>
                </a:moveTo>
                <a:lnTo>
                  <a:pt x="240" y="0"/>
                </a:lnTo>
                <a:lnTo>
                  <a:pt x="240" y="336"/>
                </a:lnTo>
                <a:lnTo>
                  <a:pt x="576" y="336"/>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5148" name="Line 115">
            <a:extLst>
              <a:ext uri="{FF2B5EF4-FFF2-40B4-BE49-F238E27FC236}">
                <a16:creationId xmlns:a16="http://schemas.microsoft.com/office/drawing/2014/main" id="{161C82D6-606A-43BF-A4A0-C14081928CE2}"/>
              </a:ext>
            </a:extLst>
          </p:cNvPr>
          <p:cNvSpPr>
            <a:spLocks noChangeShapeType="1"/>
          </p:cNvSpPr>
          <p:nvPr/>
        </p:nvSpPr>
        <p:spPr bwMode="auto">
          <a:xfrm flipV="1">
            <a:off x="1219200" y="2971800"/>
            <a:ext cx="0" cy="1676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5">
            <a:extLst>
              <a:ext uri="{FF2B5EF4-FFF2-40B4-BE49-F238E27FC236}">
                <a16:creationId xmlns:a16="http://schemas.microsoft.com/office/drawing/2014/main" id="{28FC7ED9-ACB0-4170-8CB7-445F312FE9C7}"/>
              </a:ext>
            </a:extLst>
          </p:cNvPr>
          <p:cNvSpPr>
            <a:spLocks noGrp="1" noChangeArrowheads="1"/>
          </p:cNvSpPr>
          <p:nvPr>
            <p:ph type="title"/>
          </p:nvPr>
        </p:nvSpPr>
        <p:spPr/>
        <p:txBody>
          <a:bodyPr/>
          <a:lstStyle/>
          <a:p>
            <a:r>
              <a:rPr lang="en-US" altLang="pt-BR"/>
              <a:t>Listener Registration Process (LREG)</a:t>
            </a:r>
            <a:endParaRPr lang="en-US" altLang="pt-BR">
              <a:solidFill>
                <a:srgbClr val="0000FF"/>
              </a:solidFill>
            </a:endParaRPr>
          </a:p>
        </p:txBody>
      </p:sp>
      <p:sp>
        <p:nvSpPr>
          <p:cNvPr id="32771" name="Rectangle 26">
            <a:extLst>
              <a:ext uri="{FF2B5EF4-FFF2-40B4-BE49-F238E27FC236}">
                <a16:creationId xmlns:a16="http://schemas.microsoft.com/office/drawing/2014/main" id="{20DD8F58-FB91-421D-A1A2-DE67AF70EC79}"/>
              </a:ext>
            </a:extLst>
          </p:cNvPr>
          <p:cNvSpPr>
            <a:spLocks noGrp="1" noChangeArrowheads="1"/>
          </p:cNvSpPr>
          <p:nvPr>
            <p:ph type="body" idx="1"/>
          </p:nvPr>
        </p:nvSpPr>
        <p:spPr>
          <a:xfrm>
            <a:off x="609600" y="1447800"/>
            <a:ext cx="7918450" cy="703263"/>
          </a:xfrm>
        </p:spPr>
        <p:txBody>
          <a:bodyPr/>
          <a:lstStyle/>
          <a:p>
            <a:r>
              <a:rPr lang="en-US" altLang="pt-BR"/>
              <a:t>Registers information about the database instance and dispatcher processes with the Oracle Net Listener</a:t>
            </a:r>
          </a:p>
        </p:txBody>
      </p:sp>
      <p:grpSp>
        <p:nvGrpSpPr>
          <p:cNvPr id="32772" name="Group 14">
            <a:extLst>
              <a:ext uri="{FF2B5EF4-FFF2-40B4-BE49-F238E27FC236}">
                <a16:creationId xmlns:a16="http://schemas.microsoft.com/office/drawing/2014/main" id="{4AAD1A10-8174-4258-8478-02A2DA9E1807}"/>
              </a:ext>
            </a:extLst>
          </p:cNvPr>
          <p:cNvGrpSpPr>
            <a:grpSpLocks/>
          </p:cNvGrpSpPr>
          <p:nvPr/>
        </p:nvGrpSpPr>
        <p:grpSpPr bwMode="auto">
          <a:xfrm>
            <a:off x="1371600" y="2819400"/>
            <a:ext cx="6400800" cy="3048000"/>
            <a:chOff x="1219200" y="2209800"/>
            <a:chExt cx="6400800" cy="3048000"/>
          </a:xfrm>
        </p:grpSpPr>
        <p:sp>
          <p:nvSpPr>
            <p:cNvPr id="32773" name="Oval 55">
              <a:extLst>
                <a:ext uri="{FF2B5EF4-FFF2-40B4-BE49-F238E27FC236}">
                  <a16:creationId xmlns:a16="http://schemas.microsoft.com/office/drawing/2014/main" id="{980EAA7B-25B8-459A-93C4-F206C003E7C0}"/>
                </a:ext>
              </a:extLst>
            </p:cNvPr>
            <p:cNvSpPr>
              <a:spLocks noChangeArrowheads="1"/>
            </p:cNvSpPr>
            <p:nvPr/>
          </p:nvSpPr>
          <p:spPr bwMode="blackWhite">
            <a:xfrm>
              <a:off x="6705600" y="4648200"/>
              <a:ext cx="914400" cy="533400"/>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listener</a:t>
              </a:r>
            </a:p>
          </p:txBody>
        </p:sp>
        <p:sp>
          <p:nvSpPr>
            <p:cNvPr id="32774" name="Rectangle 41">
              <a:extLst>
                <a:ext uri="{FF2B5EF4-FFF2-40B4-BE49-F238E27FC236}">
                  <a16:creationId xmlns:a16="http://schemas.microsoft.com/office/drawing/2014/main" id="{1279E0E2-21F2-42A3-B15F-FE423DEE4343}"/>
                </a:ext>
              </a:extLst>
            </p:cNvPr>
            <p:cNvSpPr>
              <a:spLocks noChangeArrowheads="1"/>
            </p:cNvSpPr>
            <p:nvPr/>
          </p:nvSpPr>
          <p:spPr bwMode="blackWhite">
            <a:xfrm>
              <a:off x="1219200" y="2209800"/>
              <a:ext cx="4343400" cy="30480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en-US" altLang="pt-BR" sz="1400"/>
            </a:p>
            <a:p>
              <a:pPr>
                <a:spcBef>
                  <a:spcPct val="0"/>
                </a:spcBef>
                <a:buClrTx/>
                <a:buFontTx/>
                <a:buNone/>
              </a:pPr>
              <a:endParaRPr lang="en-US" altLang="pt-BR" sz="1400"/>
            </a:p>
          </p:txBody>
        </p:sp>
        <p:sp>
          <p:nvSpPr>
            <p:cNvPr id="32775" name="Rectangle 42">
              <a:extLst>
                <a:ext uri="{FF2B5EF4-FFF2-40B4-BE49-F238E27FC236}">
                  <a16:creationId xmlns:a16="http://schemas.microsoft.com/office/drawing/2014/main" id="{D8875918-E1F6-450C-BC4C-2529C2C38920}"/>
                </a:ext>
              </a:extLst>
            </p:cNvPr>
            <p:cNvSpPr>
              <a:spLocks noChangeArrowheads="1"/>
            </p:cNvSpPr>
            <p:nvPr/>
          </p:nvSpPr>
          <p:spPr bwMode="blackWhite">
            <a:xfrm>
              <a:off x="1447800" y="2667000"/>
              <a:ext cx="3733800" cy="1716088"/>
            </a:xfrm>
            <a:prstGeom prst="rect">
              <a:avLst/>
            </a:prstGeom>
            <a:solidFill>
              <a:srgbClr val="99CC00"/>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endParaRPr lang="en-US" altLang="pt-BR" sz="1400">
                <a:solidFill>
                  <a:schemeClr val="bg2"/>
                </a:solidFill>
              </a:endParaRPr>
            </a:p>
            <a:p>
              <a:pPr>
                <a:spcBef>
                  <a:spcPct val="50000"/>
                </a:spcBef>
                <a:buClrTx/>
                <a:buFontTx/>
                <a:buNone/>
              </a:pPr>
              <a:endParaRPr lang="en-US" altLang="pt-BR" sz="1400">
                <a:solidFill>
                  <a:schemeClr val="bg2"/>
                </a:solidFill>
              </a:endParaRPr>
            </a:p>
            <a:p>
              <a:pPr>
                <a:spcBef>
                  <a:spcPct val="50000"/>
                </a:spcBef>
                <a:buClrTx/>
                <a:buFontTx/>
                <a:buNone/>
              </a:pPr>
              <a:endParaRPr lang="en-US" altLang="pt-BR" sz="1400">
                <a:solidFill>
                  <a:schemeClr val="bg2"/>
                </a:solidFill>
              </a:endParaRPr>
            </a:p>
          </p:txBody>
        </p:sp>
        <p:sp>
          <p:nvSpPr>
            <p:cNvPr id="32776" name="Text Box 58">
              <a:extLst>
                <a:ext uri="{FF2B5EF4-FFF2-40B4-BE49-F238E27FC236}">
                  <a16:creationId xmlns:a16="http://schemas.microsoft.com/office/drawing/2014/main" id="{C3DAE6D4-0980-466D-89A1-8CA52114119D}"/>
                </a:ext>
              </a:extLst>
            </p:cNvPr>
            <p:cNvSpPr txBox="1">
              <a:spLocks noChangeArrowheads="1"/>
            </p:cNvSpPr>
            <p:nvPr/>
          </p:nvSpPr>
          <p:spPr bwMode="blackWhite">
            <a:xfrm>
              <a:off x="2590800" y="2286000"/>
              <a:ext cx="1295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a:solidFill>
                    <a:schemeClr val="bg2"/>
                  </a:solidFill>
                </a:rPr>
                <a:t>Instance</a:t>
              </a:r>
            </a:p>
          </p:txBody>
        </p:sp>
        <p:sp>
          <p:nvSpPr>
            <p:cNvPr id="32777" name="Text Box 63">
              <a:extLst>
                <a:ext uri="{FF2B5EF4-FFF2-40B4-BE49-F238E27FC236}">
                  <a16:creationId xmlns:a16="http://schemas.microsoft.com/office/drawing/2014/main" id="{6CA0F5AD-B1FE-4983-A65D-F50145C661BF}"/>
                </a:ext>
              </a:extLst>
            </p:cNvPr>
            <p:cNvSpPr txBox="1">
              <a:spLocks noChangeArrowheads="1"/>
            </p:cNvSpPr>
            <p:nvPr/>
          </p:nvSpPr>
          <p:spPr bwMode="blackWhite">
            <a:xfrm>
              <a:off x="1752600" y="3200400"/>
              <a:ext cx="32766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a:solidFill>
                    <a:schemeClr val="bg2"/>
                  </a:solidFill>
                </a:rPr>
                <a:t>Memory Structures</a:t>
              </a:r>
            </a:p>
            <a:p>
              <a:pPr>
                <a:lnSpc>
                  <a:spcPct val="80000"/>
                </a:lnSpc>
                <a:spcBef>
                  <a:spcPct val="50000"/>
                </a:spcBef>
                <a:buClrTx/>
                <a:buFontTx/>
                <a:buNone/>
              </a:pPr>
              <a:r>
                <a:rPr lang="en-US" altLang="pt-BR">
                  <a:solidFill>
                    <a:schemeClr val="bg2"/>
                  </a:solidFill>
                </a:rPr>
                <a:t> (System Global Area)</a:t>
              </a:r>
            </a:p>
          </p:txBody>
        </p:sp>
        <p:sp>
          <p:nvSpPr>
            <p:cNvPr id="32778" name="Oval 71">
              <a:extLst>
                <a:ext uri="{FF2B5EF4-FFF2-40B4-BE49-F238E27FC236}">
                  <a16:creationId xmlns:a16="http://schemas.microsoft.com/office/drawing/2014/main" id="{EBB7947E-C483-4646-9F82-81833851E7BB}"/>
                </a:ext>
              </a:extLst>
            </p:cNvPr>
            <p:cNvSpPr>
              <a:spLocks noChangeArrowheads="1"/>
            </p:cNvSpPr>
            <p:nvPr/>
          </p:nvSpPr>
          <p:spPr bwMode="blackWhite">
            <a:xfrm>
              <a:off x="1524000" y="4800600"/>
              <a:ext cx="771525" cy="34925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sz="1200" i="1"/>
            </a:p>
          </p:txBody>
        </p:sp>
        <p:sp>
          <p:nvSpPr>
            <p:cNvPr id="32779" name="Oval 74">
              <a:extLst>
                <a:ext uri="{FF2B5EF4-FFF2-40B4-BE49-F238E27FC236}">
                  <a16:creationId xmlns:a16="http://schemas.microsoft.com/office/drawing/2014/main" id="{AEBC1F2A-AC53-4EE4-B447-CE306705A1BF}"/>
                </a:ext>
              </a:extLst>
            </p:cNvPr>
            <p:cNvSpPr>
              <a:spLocks noChangeArrowheads="1"/>
            </p:cNvSpPr>
            <p:nvPr/>
          </p:nvSpPr>
          <p:spPr bwMode="blackWhite">
            <a:xfrm>
              <a:off x="3352800" y="4800600"/>
              <a:ext cx="815975" cy="34925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a:t>
              </a:r>
            </a:p>
          </p:txBody>
        </p:sp>
        <p:sp>
          <p:nvSpPr>
            <p:cNvPr id="32780" name="Oval 79">
              <a:extLst>
                <a:ext uri="{FF2B5EF4-FFF2-40B4-BE49-F238E27FC236}">
                  <a16:creationId xmlns:a16="http://schemas.microsoft.com/office/drawing/2014/main" id="{8E29EDE1-CD18-4C96-A33D-73059767B243}"/>
                </a:ext>
              </a:extLst>
            </p:cNvPr>
            <p:cNvSpPr>
              <a:spLocks noChangeArrowheads="1"/>
            </p:cNvSpPr>
            <p:nvPr/>
          </p:nvSpPr>
          <p:spPr bwMode="blackWhite">
            <a:xfrm>
              <a:off x="2438400" y="4800600"/>
              <a:ext cx="784225" cy="34925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sz="1200"/>
            </a:p>
          </p:txBody>
        </p:sp>
        <p:sp>
          <p:nvSpPr>
            <p:cNvPr id="32781" name="Text Box 82">
              <a:extLst>
                <a:ext uri="{FF2B5EF4-FFF2-40B4-BE49-F238E27FC236}">
                  <a16:creationId xmlns:a16="http://schemas.microsoft.com/office/drawing/2014/main" id="{1B3C5804-DDF3-46A5-8572-B9853905AD5D}"/>
                </a:ext>
              </a:extLst>
            </p:cNvPr>
            <p:cNvSpPr txBox="1">
              <a:spLocks noChangeArrowheads="1"/>
            </p:cNvSpPr>
            <p:nvPr/>
          </p:nvSpPr>
          <p:spPr bwMode="blackWhite">
            <a:xfrm>
              <a:off x="2133600" y="4495800"/>
              <a:ext cx="22860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a:solidFill>
                    <a:schemeClr val="bg2"/>
                  </a:solidFill>
                </a:rPr>
                <a:t>Process Structures</a:t>
              </a:r>
            </a:p>
          </p:txBody>
        </p:sp>
        <p:sp>
          <p:nvSpPr>
            <p:cNvPr id="32782" name="Oval 76">
              <a:extLst>
                <a:ext uri="{FF2B5EF4-FFF2-40B4-BE49-F238E27FC236}">
                  <a16:creationId xmlns:a16="http://schemas.microsoft.com/office/drawing/2014/main" id="{D0CC1504-D0A8-4DF2-BB69-F64DFD41E975}"/>
                </a:ext>
              </a:extLst>
            </p:cNvPr>
            <p:cNvSpPr>
              <a:spLocks noChangeArrowheads="1"/>
            </p:cNvSpPr>
            <p:nvPr/>
          </p:nvSpPr>
          <p:spPr bwMode="blackWhite">
            <a:xfrm>
              <a:off x="4495800" y="46482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200">
                  <a:solidFill>
                    <a:schemeClr val="bg2"/>
                  </a:solidFill>
                </a:rPr>
                <a:t>LREG</a:t>
              </a:r>
            </a:p>
          </p:txBody>
        </p:sp>
        <p:sp>
          <p:nvSpPr>
            <p:cNvPr id="32783" name="Line 4">
              <a:extLst>
                <a:ext uri="{FF2B5EF4-FFF2-40B4-BE49-F238E27FC236}">
                  <a16:creationId xmlns:a16="http://schemas.microsoft.com/office/drawing/2014/main" id="{272E407E-3E30-489A-A898-DF9EC4A0DB44}"/>
                </a:ext>
              </a:extLst>
            </p:cNvPr>
            <p:cNvSpPr>
              <a:spLocks noChangeShapeType="1"/>
            </p:cNvSpPr>
            <p:nvPr/>
          </p:nvSpPr>
          <p:spPr bwMode="auto">
            <a:xfrm>
              <a:off x="5410200" y="4953000"/>
              <a:ext cx="1295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t-BR"/>
            </a:p>
          </p:txBody>
        </p:sp>
      </p:gr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1">
            <a:extLst>
              <a:ext uri="{FF2B5EF4-FFF2-40B4-BE49-F238E27FC236}">
                <a16:creationId xmlns:a16="http://schemas.microsoft.com/office/drawing/2014/main" id="{13A3ECE9-E7ED-48D6-966C-313ED4B7025D}"/>
              </a:ext>
            </a:extLst>
          </p:cNvPr>
          <p:cNvSpPr>
            <a:spLocks noGrp="1" noChangeArrowheads="1"/>
          </p:cNvSpPr>
          <p:nvPr>
            <p:ph type="title"/>
          </p:nvPr>
        </p:nvSpPr>
        <p:spPr/>
        <p:txBody>
          <a:bodyPr/>
          <a:lstStyle/>
          <a:p>
            <a:pPr eaLnBrk="1" hangingPunct="1"/>
            <a:r>
              <a:rPr lang="en-US" altLang="pt-BR"/>
              <a:t>Archiver Processes (ARC</a:t>
            </a:r>
            <a:r>
              <a:rPr lang="en-US" altLang="pt-BR" i="1"/>
              <a:t>n</a:t>
            </a:r>
            <a:r>
              <a:rPr lang="en-US" altLang="pt-BR"/>
              <a:t>)</a:t>
            </a:r>
          </a:p>
        </p:txBody>
      </p:sp>
      <p:sp>
        <p:nvSpPr>
          <p:cNvPr id="33795" name="Rectangle 32">
            <a:extLst>
              <a:ext uri="{FF2B5EF4-FFF2-40B4-BE49-F238E27FC236}">
                <a16:creationId xmlns:a16="http://schemas.microsoft.com/office/drawing/2014/main" id="{193EA8CD-DA60-4887-A11B-70F35044441A}"/>
              </a:ext>
            </a:extLst>
          </p:cNvPr>
          <p:cNvSpPr>
            <a:spLocks noGrp="1" noChangeArrowheads="1"/>
          </p:cNvSpPr>
          <p:nvPr>
            <p:ph type="body" idx="1"/>
          </p:nvPr>
        </p:nvSpPr>
        <p:spPr/>
        <p:txBody>
          <a:bodyPr/>
          <a:lstStyle/>
          <a:p>
            <a:pPr lvl="1" eaLnBrk="1" hangingPunct="1"/>
            <a:r>
              <a:rPr lang="en-US" altLang="pt-BR"/>
              <a:t>Copy redo log files to a designated storage device after a log switch has occurred</a:t>
            </a:r>
          </a:p>
          <a:p>
            <a:pPr lvl="1" eaLnBrk="1" hangingPunct="1"/>
            <a:r>
              <a:rPr lang="en-US" altLang="pt-BR"/>
              <a:t>Can collect transaction redo data and transmit that data to standby destinations</a:t>
            </a:r>
          </a:p>
        </p:txBody>
      </p:sp>
      <p:sp>
        <p:nvSpPr>
          <p:cNvPr id="33796" name="Line 4">
            <a:extLst>
              <a:ext uri="{FF2B5EF4-FFF2-40B4-BE49-F238E27FC236}">
                <a16:creationId xmlns:a16="http://schemas.microsoft.com/office/drawing/2014/main" id="{A13DF2AC-6EE6-401C-9804-481BC9DAA318}"/>
              </a:ext>
            </a:extLst>
          </p:cNvPr>
          <p:cNvSpPr>
            <a:spLocks noChangeShapeType="1"/>
          </p:cNvSpPr>
          <p:nvPr/>
        </p:nvSpPr>
        <p:spPr bwMode="auto">
          <a:xfrm>
            <a:off x="3048000" y="4648200"/>
            <a:ext cx="9906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pt-BR"/>
          </a:p>
        </p:txBody>
      </p:sp>
      <p:sp>
        <p:nvSpPr>
          <p:cNvPr id="33797" name="Line 5">
            <a:extLst>
              <a:ext uri="{FF2B5EF4-FFF2-40B4-BE49-F238E27FC236}">
                <a16:creationId xmlns:a16="http://schemas.microsoft.com/office/drawing/2014/main" id="{3656712F-6841-42DD-803E-97882A030825}"/>
              </a:ext>
            </a:extLst>
          </p:cNvPr>
          <p:cNvSpPr>
            <a:spLocks noChangeShapeType="1"/>
          </p:cNvSpPr>
          <p:nvPr/>
        </p:nvSpPr>
        <p:spPr bwMode="auto">
          <a:xfrm>
            <a:off x="5257800" y="4648200"/>
            <a:ext cx="1371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33798" name="Text Box 6">
            <a:extLst>
              <a:ext uri="{FF2B5EF4-FFF2-40B4-BE49-F238E27FC236}">
                <a16:creationId xmlns:a16="http://schemas.microsoft.com/office/drawing/2014/main" id="{42B24B41-8694-4CA3-AC03-0351E2FE9C1B}"/>
              </a:ext>
            </a:extLst>
          </p:cNvPr>
          <p:cNvSpPr txBox="1">
            <a:spLocks noChangeArrowheads="1"/>
          </p:cNvSpPr>
          <p:nvPr/>
        </p:nvSpPr>
        <p:spPr bwMode="auto">
          <a:xfrm>
            <a:off x="1600200" y="5330825"/>
            <a:ext cx="190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Archiver process</a:t>
            </a:r>
          </a:p>
        </p:txBody>
      </p:sp>
      <p:sp>
        <p:nvSpPr>
          <p:cNvPr id="33799" name="Text Box 7">
            <a:extLst>
              <a:ext uri="{FF2B5EF4-FFF2-40B4-BE49-F238E27FC236}">
                <a16:creationId xmlns:a16="http://schemas.microsoft.com/office/drawing/2014/main" id="{EE299CE2-E3C7-48CD-9B49-2A13EB5510CE}"/>
              </a:ext>
            </a:extLst>
          </p:cNvPr>
          <p:cNvSpPr txBox="1">
            <a:spLocks noChangeArrowheads="1"/>
          </p:cNvSpPr>
          <p:nvPr/>
        </p:nvSpPr>
        <p:spPr bwMode="auto">
          <a:xfrm>
            <a:off x="6197600" y="5330825"/>
            <a:ext cx="190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Archive destination </a:t>
            </a:r>
          </a:p>
        </p:txBody>
      </p:sp>
      <p:pic>
        <p:nvPicPr>
          <p:cNvPr id="33800" name="Picture 8" descr="Concept: Safe, Security ">
            <a:extLst>
              <a:ext uri="{FF2B5EF4-FFF2-40B4-BE49-F238E27FC236}">
                <a16:creationId xmlns:a16="http://schemas.microsoft.com/office/drawing/2014/main" id="{F2EB62F6-0C44-41C7-ACF3-299DE7E36A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8288" y="3937000"/>
            <a:ext cx="10652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Text Box 9">
            <a:extLst>
              <a:ext uri="{FF2B5EF4-FFF2-40B4-BE49-F238E27FC236}">
                <a16:creationId xmlns:a16="http://schemas.microsoft.com/office/drawing/2014/main" id="{40A31153-0D15-479E-86AE-CAA1B1258735}"/>
              </a:ext>
            </a:extLst>
          </p:cNvPr>
          <p:cNvSpPr txBox="1">
            <a:spLocks noChangeArrowheads="1"/>
          </p:cNvSpPr>
          <p:nvPr/>
        </p:nvSpPr>
        <p:spPr bwMode="auto">
          <a:xfrm>
            <a:off x="3770313" y="533082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200"/>
              <a:t>Copies of redo log files</a:t>
            </a:r>
          </a:p>
        </p:txBody>
      </p:sp>
      <p:sp>
        <p:nvSpPr>
          <p:cNvPr id="33802" name="Rectangle 10">
            <a:extLst>
              <a:ext uri="{FF2B5EF4-FFF2-40B4-BE49-F238E27FC236}">
                <a16:creationId xmlns:a16="http://schemas.microsoft.com/office/drawing/2014/main" id="{428F91D5-F520-40C9-8747-7828DBE4F3A6}"/>
              </a:ext>
            </a:extLst>
          </p:cNvPr>
          <p:cNvSpPr>
            <a:spLocks noChangeArrowheads="1"/>
          </p:cNvSpPr>
          <p:nvPr/>
        </p:nvSpPr>
        <p:spPr bwMode="blackWhite">
          <a:xfrm>
            <a:off x="3944938" y="4038600"/>
            <a:ext cx="1325562" cy="114300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pt-BR" altLang="pt-BR">
              <a:solidFill>
                <a:schemeClr val="bg2"/>
              </a:solidFill>
            </a:endParaRPr>
          </a:p>
        </p:txBody>
      </p:sp>
      <p:grpSp>
        <p:nvGrpSpPr>
          <p:cNvPr id="33803" name="Group 11">
            <a:extLst>
              <a:ext uri="{FF2B5EF4-FFF2-40B4-BE49-F238E27FC236}">
                <a16:creationId xmlns:a16="http://schemas.microsoft.com/office/drawing/2014/main" id="{F0969D4D-8D93-46D0-8412-4B56730BD2CB}"/>
              </a:ext>
            </a:extLst>
          </p:cNvPr>
          <p:cNvGrpSpPr>
            <a:grpSpLocks/>
          </p:cNvGrpSpPr>
          <p:nvPr/>
        </p:nvGrpSpPr>
        <p:grpSpPr bwMode="auto">
          <a:xfrm>
            <a:off x="4262438" y="4130675"/>
            <a:ext cx="692150" cy="958850"/>
            <a:chOff x="2593" y="2912"/>
            <a:chExt cx="436" cy="604"/>
          </a:xfrm>
        </p:grpSpPr>
        <p:grpSp>
          <p:nvGrpSpPr>
            <p:cNvPr id="33815" name="Group 12">
              <a:extLst>
                <a:ext uri="{FF2B5EF4-FFF2-40B4-BE49-F238E27FC236}">
                  <a16:creationId xmlns:a16="http://schemas.microsoft.com/office/drawing/2014/main" id="{2FC1CB41-0764-4B2A-B46C-9AC46C3ED435}"/>
                </a:ext>
              </a:extLst>
            </p:cNvPr>
            <p:cNvGrpSpPr>
              <a:grpSpLocks/>
            </p:cNvGrpSpPr>
            <p:nvPr/>
          </p:nvGrpSpPr>
          <p:grpSpPr bwMode="auto">
            <a:xfrm>
              <a:off x="2593" y="3178"/>
              <a:ext cx="436" cy="338"/>
              <a:chOff x="2128" y="3492"/>
              <a:chExt cx="532" cy="412"/>
            </a:xfrm>
          </p:grpSpPr>
          <p:sp>
            <p:nvSpPr>
              <p:cNvPr id="33820" name="Rectangle 13">
                <a:extLst>
                  <a:ext uri="{FF2B5EF4-FFF2-40B4-BE49-F238E27FC236}">
                    <a16:creationId xmlns:a16="http://schemas.microsoft.com/office/drawing/2014/main" id="{EA0A90F6-2C9A-4FFB-90E4-B5B28889C6E3}"/>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3821" name="Oval 14">
                <a:extLst>
                  <a:ext uri="{FF2B5EF4-FFF2-40B4-BE49-F238E27FC236}">
                    <a16:creationId xmlns:a16="http://schemas.microsoft.com/office/drawing/2014/main" id="{F67FA0FD-6732-491A-AD26-40A468C7287F}"/>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3822" name="Oval 15">
                <a:extLst>
                  <a:ext uri="{FF2B5EF4-FFF2-40B4-BE49-F238E27FC236}">
                    <a16:creationId xmlns:a16="http://schemas.microsoft.com/office/drawing/2014/main" id="{AB6AB74D-98C9-417D-B1D2-0AC5CD9BDE6F}"/>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33816" name="Group 16">
              <a:extLst>
                <a:ext uri="{FF2B5EF4-FFF2-40B4-BE49-F238E27FC236}">
                  <a16:creationId xmlns:a16="http://schemas.microsoft.com/office/drawing/2014/main" id="{85F7837F-ABEC-45BA-820C-C3DB68B6068F}"/>
                </a:ext>
              </a:extLst>
            </p:cNvPr>
            <p:cNvGrpSpPr>
              <a:grpSpLocks/>
            </p:cNvGrpSpPr>
            <p:nvPr/>
          </p:nvGrpSpPr>
          <p:grpSpPr bwMode="auto">
            <a:xfrm>
              <a:off x="2593" y="2912"/>
              <a:ext cx="436" cy="338"/>
              <a:chOff x="2128" y="2685"/>
              <a:chExt cx="532" cy="412"/>
            </a:xfrm>
          </p:grpSpPr>
          <p:sp>
            <p:nvSpPr>
              <p:cNvPr id="33817" name="Rectangle 17">
                <a:extLst>
                  <a:ext uri="{FF2B5EF4-FFF2-40B4-BE49-F238E27FC236}">
                    <a16:creationId xmlns:a16="http://schemas.microsoft.com/office/drawing/2014/main" id="{EEB8338E-CD2F-4802-9AB7-8F79EE87CBEE}"/>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3818" name="Oval 18">
                <a:extLst>
                  <a:ext uri="{FF2B5EF4-FFF2-40B4-BE49-F238E27FC236}">
                    <a16:creationId xmlns:a16="http://schemas.microsoft.com/office/drawing/2014/main" id="{B2573428-7AB6-4003-BD82-D0C7B5907497}"/>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3819" name="Oval 19">
                <a:extLst>
                  <a:ext uri="{FF2B5EF4-FFF2-40B4-BE49-F238E27FC236}">
                    <a16:creationId xmlns:a16="http://schemas.microsoft.com/office/drawing/2014/main" id="{4ADDD836-664B-4EC9-8213-9750477667A5}"/>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sp>
        <p:nvSpPr>
          <p:cNvPr id="33804" name="Rectangle 20">
            <a:extLst>
              <a:ext uri="{FF2B5EF4-FFF2-40B4-BE49-F238E27FC236}">
                <a16:creationId xmlns:a16="http://schemas.microsoft.com/office/drawing/2014/main" id="{2894C90B-6F19-4D7F-A1E3-B8FA035B01CA}"/>
              </a:ext>
            </a:extLst>
          </p:cNvPr>
          <p:cNvSpPr>
            <a:spLocks noChangeArrowheads="1"/>
          </p:cNvSpPr>
          <p:nvPr/>
        </p:nvSpPr>
        <p:spPr bwMode="auto">
          <a:xfrm>
            <a:off x="3859213" y="3962400"/>
            <a:ext cx="1498600" cy="1295400"/>
          </a:xfrm>
          <a:prstGeom prst="rect">
            <a:avLst/>
          </a:prstGeom>
          <a:noFill/>
          <a:ln w="28575">
            <a:solidFill>
              <a:schemeClr val="tx1"/>
            </a:solidFill>
            <a:prstDash val="dash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3805" name="Oval 21">
            <a:extLst>
              <a:ext uri="{FF2B5EF4-FFF2-40B4-BE49-F238E27FC236}">
                <a16:creationId xmlns:a16="http://schemas.microsoft.com/office/drawing/2014/main" id="{30B89970-4B2A-4B51-9AA8-A4AA540BB54B}"/>
              </a:ext>
            </a:extLst>
          </p:cNvPr>
          <p:cNvSpPr>
            <a:spLocks noChangeArrowheads="1"/>
          </p:cNvSpPr>
          <p:nvPr/>
        </p:nvSpPr>
        <p:spPr bwMode="blackWhite">
          <a:xfrm>
            <a:off x="1846263" y="4292600"/>
            <a:ext cx="1412875" cy="7112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ARC</a:t>
            </a:r>
            <a:r>
              <a:rPr lang="en-US" altLang="pt-BR" i="1"/>
              <a:t>n</a:t>
            </a:r>
          </a:p>
        </p:txBody>
      </p:sp>
      <p:grpSp>
        <p:nvGrpSpPr>
          <p:cNvPr id="33806" name="Group 22">
            <a:extLst>
              <a:ext uri="{FF2B5EF4-FFF2-40B4-BE49-F238E27FC236}">
                <a16:creationId xmlns:a16="http://schemas.microsoft.com/office/drawing/2014/main" id="{C9660196-D90B-45B5-B21B-6989D30F2BAE}"/>
              </a:ext>
            </a:extLst>
          </p:cNvPr>
          <p:cNvGrpSpPr>
            <a:grpSpLocks/>
          </p:cNvGrpSpPr>
          <p:nvPr/>
        </p:nvGrpSpPr>
        <p:grpSpPr bwMode="auto">
          <a:xfrm>
            <a:off x="6858000" y="4495800"/>
            <a:ext cx="361950" cy="501650"/>
            <a:chOff x="2593" y="2912"/>
            <a:chExt cx="436" cy="604"/>
          </a:xfrm>
        </p:grpSpPr>
        <p:grpSp>
          <p:nvGrpSpPr>
            <p:cNvPr id="33807" name="Group 23">
              <a:extLst>
                <a:ext uri="{FF2B5EF4-FFF2-40B4-BE49-F238E27FC236}">
                  <a16:creationId xmlns:a16="http://schemas.microsoft.com/office/drawing/2014/main" id="{BC4F4330-F9DB-435C-9FC2-1380FAF8B36B}"/>
                </a:ext>
              </a:extLst>
            </p:cNvPr>
            <p:cNvGrpSpPr>
              <a:grpSpLocks/>
            </p:cNvGrpSpPr>
            <p:nvPr/>
          </p:nvGrpSpPr>
          <p:grpSpPr bwMode="auto">
            <a:xfrm>
              <a:off x="2593" y="3178"/>
              <a:ext cx="436" cy="338"/>
              <a:chOff x="2128" y="3492"/>
              <a:chExt cx="532" cy="412"/>
            </a:xfrm>
          </p:grpSpPr>
          <p:sp>
            <p:nvSpPr>
              <p:cNvPr id="33812" name="Rectangle 24">
                <a:extLst>
                  <a:ext uri="{FF2B5EF4-FFF2-40B4-BE49-F238E27FC236}">
                    <a16:creationId xmlns:a16="http://schemas.microsoft.com/office/drawing/2014/main" id="{D31385B9-37DB-436D-8DB6-00B36E4CF210}"/>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3813" name="Oval 25">
                <a:extLst>
                  <a:ext uri="{FF2B5EF4-FFF2-40B4-BE49-F238E27FC236}">
                    <a16:creationId xmlns:a16="http://schemas.microsoft.com/office/drawing/2014/main" id="{7CC702D6-1E39-4752-AB30-3D5B99E5EEE6}"/>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3814" name="Oval 26">
                <a:extLst>
                  <a:ext uri="{FF2B5EF4-FFF2-40B4-BE49-F238E27FC236}">
                    <a16:creationId xmlns:a16="http://schemas.microsoft.com/office/drawing/2014/main" id="{28FDFFCA-4258-461C-9654-8D04ED989718}"/>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33808" name="Group 27">
              <a:extLst>
                <a:ext uri="{FF2B5EF4-FFF2-40B4-BE49-F238E27FC236}">
                  <a16:creationId xmlns:a16="http://schemas.microsoft.com/office/drawing/2014/main" id="{6FAEDC09-D8E5-451B-A908-74C1EF711868}"/>
                </a:ext>
              </a:extLst>
            </p:cNvPr>
            <p:cNvGrpSpPr>
              <a:grpSpLocks/>
            </p:cNvGrpSpPr>
            <p:nvPr/>
          </p:nvGrpSpPr>
          <p:grpSpPr bwMode="auto">
            <a:xfrm>
              <a:off x="2593" y="2912"/>
              <a:ext cx="436" cy="338"/>
              <a:chOff x="2128" y="2685"/>
              <a:chExt cx="532" cy="412"/>
            </a:xfrm>
          </p:grpSpPr>
          <p:sp>
            <p:nvSpPr>
              <p:cNvPr id="33809" name="Rectangle 28">
                <a:extLst>
                  <a:ext uri="{FF2B5EF4-FFF2-40B4-BE49-F238E27FC236}">
                    <a16:creationId xmlns:a16="http://schemas.microsoft.com/office/drawing/2014/main" id="{1FBC7C86-EFCD-4819-8D6D-22BC0EE8FE63}"/>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3810" name="Oval 29">
                <a:extLst>
                  <a:ext uri="{FF2B5EF4-FFF2-40B4-BE49-F238E27FC236}">
                    <a16:creationId xmlns:a16="http://schemas.microsoft.com/office/drawing/2014/main" id="{7CA96330-56C3-4D93-AB5E-56A9F7A596FA}"/>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3811" name="Oval 30">
                <a:extLst>
                  <a:ext uri="{FF2B5EF4-FFF2-40B4-BE49-F238E27FC236}">
                    <a16:creationId xmlns:a16="http://schemas.microsoft.com/office/drawing/2014/main" id="{9B9DE9B4-3B04-458F-A1B4-A438426C63C8}"/>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oncept: Safe, Security ">
            <a:extLst>
              <a:ext uri="{FF2B5EF4-FFF2-40B4-BE49-F238E27FC236}">
                <a16:creationId xmlns:a16="http://schemas.microsoft.com/office/drawing/2014/main" id="{AABF60C1-4D8C-42A3-8BE0-44F5F8D439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963" y="3343275"/>
            <a:ext cx="10652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a:extLst>
              <a:ext uri="{FF2B5EF4-FFF2-40B4-BE49-F238E27FC236}">
                <a16:creationId xmlns:a16="http://schemas.microsoft.com/office/drawing/2014/main" id="{155155DF-458E-438A-A36D-BDA480364B80}"/>
              </a:ext>
            </a:extLst>
          </p:cNvPr>
          <p:cNvSpPr>
            <a:spLocks noGrp="1" noChangeArrowheads="1"/>
          </p:cNvSpPr>
          <p:nvPr>
            <p:ph type="title"/>
          </p:nvPr>
        </p:nvSpPr>
        <p:spPr>
          <a:noFill/>
        </p:spPr>
        <p:txBody>
          <a:bodyPr/>
          <a:lstStyle/>
          <a:p>
            <a:pPr eaLnBrk="1" hangingPunct="1"/>
            <a:r>
              <a:rPr lang="en-US" altLang="pt-BR"/>
              <a:t>Database Storage Architecture</a:t>
            </a:r>
            <a:endParaRPr lang="en-US" altLang="pt-BR">
              <a:solidFill>
                <a:srgbClr val="0000FF"/>
              </a:solidFill>
            </a:endParaRPr>
          </a:p>
        </p:txBody>
      </p:sp>
      <p:sp>
        <p:nvSpPr>
          <p:cNvPr id="34820" name="Rectangle 4">
            <a:extLst>
              <a:ext uri="{FF2B5EF4-FFF2-40B4-BE49-F238E27FC236}">
                <a16:creationId xmlns:a16="http://schemas.microsoft.com/office/drawing/2014/main" id="{CC14F557-1F4C-415C-8510-39F9BAF6A666}"/>
              </a:ext>
            </a:extLst>
          </p:cNvPr>
          <p:cNvSpPr>
            <a:spLocks noChangeArrowheads="1"/>
          </p:cNvSpPr>
          <p:nvPr/>
        </p:nvSpPr>
        <p:spPr bwMode="auto">
          <a:xfrm>
            <a:off x="6051550" y="2933700"/>
            <a:ext cx="23304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buClr>
                <a:srgbClr val="000000"/>
              </a:buClr>
            </a:pPr>
            <a:r>
              <a:rPr lang="en-US" altLang="pt-BR"/>
              <a:t>Online redo log files</a:t>
            </a:r>
          </a:p>
        </p:txBody>
      </p:sp>
      <p:sp>
        <p:nvSpPr>
          <p:cNvPr id="34821" name="Rectangle 5">
            <a:extLst>
              <a:ext uri="{FF2B5EF4-FFF2-40B4-BE49-F238E27FC236}">
                <a16:creationId xmlns:a16="http://schemas.microsoft.com/office/drawing/2014/main" id="{A37C9176-0E99-423D-B7DB-51AB6AA3C43F}"/>
              </a:ext>
            </a:extLst>
          </p:cNvPr>
          <p:cNvSpPr>
            <a:spLocks noChangeArrowheads="1"/>
          </p:cNvSpPr>
          <p:nvPr/>
        </p:nvSpPr>
        <p:spPr bwMode="auto">
          <a:xfrm>
            <a:off x="887413" y="6024563"/>
            <a:ext cx="16176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buClr>
                <a:srgbClr val="000000"/>
              </a:buClr>
            </a:pPr>
            <a:r>
              <a:rPr lang="en-US" altLang="pt-BR"/>
              <a:t>Password file</a:t>
            </a:r>
          </a:p>
        </p:txBody>
      </p:sp>
      <p:sp>
        <p:nvSpPr>
          <p:cNvPr id="34822" name="Rectangle 6">
            <a:extLst>
              <a:ext uri="{FF2B5EF4-FFF2-40B4-BE49-F238E27FC236}">
                <a16:creationId xmlns:a16="http://schemas.microsoft.com/office/drawing/2014/main" id="{91E1B315-C0A1-409D-AC85-BECA8FEFE016}"/>
              </a:ext>
            </a:extLst>
          </p:cNvPr>
          <p:cNvSpPr>
            <a:spLocks noChangeArrowheads="1"/>
          </p:cNvSpPr>
          <p:nvPr/>
        </p:nvSpPr>
        <p:spPr bwMode="auto">
          <a:xfrm>
            <a:off x="704850" y="4497388"/>
            <a:ext cx="19812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buClr>
                <a:srgbClr val="000000"/>
              </a:buClr>
            </a:pPr>
            <a:r>
              <a:rPr lang="en-US" altLang="pt-BR"/>
              <a:t>Parameter file</a:t>
            </a:r>
          </a:p>
        </p:txBody>
      </p:sp>
      <p:sp>
        <p:nvSpPr>
          <p:cNvPr id="34823" name="Rectangle 7">
            <a:extLst>
              <a:ext uri="{FF2B5EF4-FFF2-40B4-BE49-F238E27FC236}">
                <a16:creationId xmlns:a16="http://schemas.microsoft.com/office/drawing/2014/main" id="{281DAD9F-501E-40A0-8388-BA9070803E64}"/>
              </a:ext>
            </a:extLst>
          </p:cNvPr>
          <p:cNvSpPr>
            <a:spLocks noChangeArrowheads="1"/>
          </p:cNvSpPr>
          <p:nvPr/>
        </p:nvSpPr>
        <p:spPr bwMode="auto">
          <a:xfrm>
            <a:off x="6111875" y="4497388"/>
            <a:ext cx="2209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buClr>
                <a:srgbClr val="000000"/>
              </a:buClr>
            </a:pPr>
            <a:r>
              <a:rPr lang="en-US" altLang="pt-BR"/>
              <a:t>Archived redo log files</a:t>
            </a:r>
          </a:p>
        </p:txBody>
      </p:sp>
      <p:sp>
        <p:nvSpPr>
          <p:cNvPr id="34824" name="Rectangle 8">
            <a:extLst>
              <a:ext uri="{FF2B5EF4-FFF2-40B4-BE49-F238E27FC236}">
                <a16:creationId xmlns:a16="http://schemas.microsoft.com/office/drawing/2014/main" id="{A9358635-01C0-4830-ACF2-CDC034DE929D}"/>
              </a:ext>
            </a:extLst>
          </p:cNvPr>
          <p:cNvSpPr>
            <a:spLocks noChangeArrowheads="1"/>
          </p:cNvSpPr>
          <p:nvPr/>
        </p:nvSpPr>
        <p:spPr bwMode="auto">
          <a:xfrm>
            <a:off x="954088" y="2933700"/>
            <a:ext cx="14827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defRPr>
            </a:lvl1pPr>
            <a:lvl2pPr marL="742950" indent="-285750" defTabSz="369888" eaLnBrk="0" hangingPunct="0">
              <a:defRPr>
                <a:solidFill>
                  <a:schemeClr val="tx1"/>
                </a:solidFill>
                <a:latin typeface="Arial" panose="020B0604020202020204" pitchFamily="34" charset="0"/>
              </a:defRPr>
            </a:lvl2pPr>
            <a:lvl3pPr marL="1143000" indent="-228600" defTabSz="369888" eaLnBrk="0" hangingPunct="0">
              <a:defRPr>
                <a:solidFill>
                  <a:schemeClr val="tx1"/>
                </a:solidFill>
                <a:latin typeface="Arial" panose="020B0604020202020204" pitchFamily="34" charset="0"/>
              </a:defRPr>
            </a:lvl3pPr>
            <a:lvl4pPr marL="1600200" indent="-228600" defTabSz="369888" eaLnBrk="0" hangingPunct="0">
              <a:defRPr>
                <a:solidFill>
                  <a:schemeClr val="tx1"/>
                </a:solidFill>
                <a:latin typeface="Arial" panose="020B0604020202020204" pitchFamily="34" charset="0"/>
              </a:defRPr>
            </a:lvl4pPr>
            <a:lvl5pPr marL="2057400" indent="-228600" defTabSz="369888" eaLnBrk="0" hangingPunct="0">
              <a:defRPr>
                <a:solidFill>
                  <a:schemeClr val="tx1"/>
                </a:solidFill>
                <a:latin typeface="Arial" panose="020B0604020202020204" pitchFamily="34" charset="0"/>
              </a:defRPr>
            </a:lvl5pPr>
            <a:lvl6pPr marL="25146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0"/>
              </a:spcBef>
              <a:buClrTx/>
              <a:buFontTx/>
              <a:buNone/>
            </a:pPr>
            <a:r>
              <a:rPr lang="en-US" altLang="pt-BR"/>
              <a:t>Control files</a:t>
            </a:r>
          </a:p>
        </p:txBody>
      </p:sp>
      <p:sp>
        <p:nvSpPr>
          <p:cNvPr id="34825" name="Rectangle 9">
            <a:extLst>
              <a:ext uri="{FF2B5EF4-FFF2-40B4-BE49-F238E27FC236}">
                <a16:creationId xmlns:a16="http://schemas.microsoft.com/office/drawing/2014/main" id="{659DD99F-E9C1-4DEF-8870-A1E0ADE64AD3}"/>
              </a:ext>
            </a:extLst>
          </p:cNvPr>
          <p:cNvSpPr>
            <a:spLocks noChangeArrowheads="1"/>
          </p:cNvSpPr>
          <p:nvPr/>
        </p:nvSpPr>
        <p:spPr bwMode="auto">
          <a:xfrm>
            <a:off x="3683000" y="2933700"/>
            <a:ext cx="13716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buClr>
                <a:srgbClr val="000000"/>
              </a:buClr>
            </a:pPr>
            <a:r>
              <a:rPr lang="en-US" altLang="pt-BR"/>
              <a:t>Data files</a:t>
            </a:r>
          </a:p>
        </p:txBody>
      </p:sp>
      <p:sp>
        <p:nvSpPr>
          <p:cNvPr id="34826" name="Rectangle 10">
            <a:extLst>
              <a:ext uri="{FF2B5EF4-FFF2-40B4-BE49-F238E27FC236}">
                <a16:creationId xmlns:a16="http://schemas.microsoft.com/office/drawing/2014/main" id="{DD1CCA2A-19B4-458F-9A48-E0A3BDE7A2AA}"/>
              </a:ext>
            </a:extLst>
          </p:cNvPr>
          <p:cNvSpPr>
            <a:spLocks noChangeArrowheads="1"/>
          </p:cNvSpPr>
          <p:nvPr/>
        </p:nvSpPr>
        <p:spPr bwMode="auto">
          <a:xfrm>
            <a:off x="4343400" y="6024563"/>
            <a:ext cx="25908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buClr>
                <a:srgbClr val="000000"/>
              </a:buClr>
            </a:pPr>
            <a:r>
              <a:rPr lang="en-US" altLang="pt-BR"/>
              <a:t>Alert log and trace files</a:t>
            </a:r>
          </a:p>
        </p:txBody>
      </p:sp>
      <p:sp>
        <p:nvSpPr>
          <p:cNvPr id="34827" name="Rectangle 11">
            <a:extLst>
              <a:ext uri="{FF2B5EF4-FFF2-40B4-BE49-F238E27FC236}">
                <a16:creationId xmlns:a16="http://schemas.microsoft.com/office/drawing/2014/main" id="{1AF4DDA3-9603-4A4F-8CAC-982B5534CE65}"/>
              </a:ext>
            </a:extLst>
          </p:cNvPr>
          <p:cNvSpPr>
            <a:spLocks noChangeArrowheads="1"/>
          </p:cNvSpPr>
          <p:nvPr/>
        </p:nvSpPr>
        <p:spPr bwMode="auto">
          <a:xfrm>
            <a:off x="3597275" y="4497388"/>
            <a:ext cx="15430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buClr>
                <a:srgbClr val="000000"/>
              </a:buClr>
            </a:pPr>
            <a:r>
              <a:rPr lang="en-US" altLang="pt-BR"/>
              <a:t>Backup files</a:t>
            </a:r>
          </a:p>
        </p:txBody>
      </p:sp>
      <p:pic>
        <p:nvPicPr>
          <p:cNvPr id="34828" name="Picture 12" descr="Concept: Safe, Security ">
            <a:extLst>
              <a:ext uri="{FF2B5EF4-FFF2-40B4-BE49-F238E27FC236}">
                <a16:creationId xmlns:a16="http://schemas.microsoft.com/office/drawing/2014/main" id="{1D24D882-019A-45C9-8E78-4073D75141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3343275"/>
            <a:ext cx="10652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9" name="Picture 13" descr="Documents: File">
            <a:extLst>
              <a:ext uri="{FF2B5EF4-FFF2-40B4-BE49-F238E27FC236}">
                <a16:creationId xmlns:a16="http://schemas.microsoft.com/office/drawing/2014/main" id="{1510D741-D717-44EF-A94E-3649E4460A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25" y="3441700"/>
            <a:ext cx="5016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0" name="Group 14">
            <a:extLst>
              <a:ext uri="{FF2B5EF4-FFF2-40B4-BE49-F238E27FC236}">
                <a16:creationId xmlns:a16="http://schemas.microsoft.com/office/drawing/2014/main" id="{988AAD48-C9C4-4069-BB2B-BDFAD32CFF63}"/>
              </a:ext>
            </a:extLst>
          </p:cNvPr>
          <p:cNvGrpSpPr>
            <a:grpSpLocks/>
          </p:cNvGrpSpPr>
          <p:nvPr/>
        </p:nvGrpSpPr>
        <p:grpSpPr bwMode="auto">
          <a:xfrm>
            <a:off x="1390650" y="5014913"/>
            <a:ext cx="609600" cy="1003300"/>
            <a:chOff x="1680" y="3264"/>
            <a:chExt cx="384" cy="632"/>
          </a:xfrm>
        </p:grpSpPr>
        <p:pic>
          <p:nvPicPr>
            <p:cNvPr id="34890" name="Picture 15" descr="Documents: File">
              <a:extLst>
                <a:ext uri="{FF2B5EF4-FFF2-40B4-BE49-F238E27FC236}">
                  <a16:creationId xmlns:a16="http://schemas.microsoft.com/office/drawing/2014/main" id="{D46E42B9-601C-48D5-93A2-C4A027881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3264"/>
              <a:ext cx="316"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91" name="Picture 16" descr="Concept: User Identification, Authentication, ID">
              <a:extLst>
                <a:ext uri="{FF2B5EF4-FFF2-40B4-BE49-F238E27FC236}">
                  <a16:creationId xmlns:a16="http://schemas.microsoft.com/office/drawing/2014/main" id="{600D3E31-8508-4FE5-8278-9ECD5A2DA8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 y="3478"/>
              <a:ext cx="28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31" name="Rectangle 17">
            <a:extLst>
              <a:ext uri="{FF2B5EF4-FFF2-40B4-BE49-F238E27FC236}">
                <a16:creationId xmlns:a16="http://schemas.microsoft.com/office/drawing/2014/main" id="{01139281-69CC-450F-8AE0-87D0D91575B9}"/>
              </a:ext>
            </a:extLst>
          </p:cNvPr>
          <p:cNvSpPr>
            <a:spLocks noChangeArrowheads="1"/>
          </p:cNvSpPr>
          <p:nvPr/>
        </p:nvSpPr>
        <p:spPr bwMode="blackWhite">
          <a:xfrm>
            <a:off x="1031875" y="1752600"/>
            <a:ext cx="1325563" cy="1143000"/>
          </a:xfrm>
          <a:prstGeom prst="rect">
            <a:avLst/>
          </a:prstGeom>
          <a:solidFill>
            <a:schemeClr val="accent1"/>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pt-BR" altLang="pt-BR">
              <a:solidFill>
                <a:schemeClr val="bg2"/>
              </a:solidFill>
            </a:endParaRPr>
          </a:p>
        </p:txBody>
      </p:sp>
      <p:grpSp>
        <p:nvGrpSpPr>
          <p:cNvPr id="34832" name="Group 18">
            <a:extLst>
              <a:ext uri="{FF2B5EF4-FFF2-40B4-BE49-F238E27FC236}">
                <a16:creationId xmlns:a16="http://schemas.microsoft.com/office/drawing/2014/main" id="{65D959ED-A666-4758-B044-68BDB17262B2}"/>
              </a:ext>
            </a:extLst>
          </p:cNvPr>
          <p:cNvGrpSpPr>
            <a:grpSpLocks/>
          </p:cNvGrpSpPr>
          <p:nvPr/>
        </p:nvGrpSpPr>
        <p:grpSpPr bwMode="auto">
          <a:xfrm>
            <a:off x="1349375" y="1844675"/>
            <a:ext cx="692150" cy="958850"/>
            <a:chOff x="2593" y="2912"/>
            <a:chExt cx="436" cy="604"/>
          </a:xfrm>
        </p:grpSpPr>
        <p:grpSp>
          <p:nvGrpSpPr>
            <p:cNvPr id="34882" name="Group 19">
              <a:extLst>
                <a:ext uri="{FF2B5EF4-FFF2-40B4-BE49-F238E27FC236}">
                  <a16:creationId xmlns:a16="http://schemas.microsoft.com/office/drawing/2014/main" id="{968CFF24-0433-43D0-8547-93D7AC416783}"/>
                </a:ext>
              </a:extLst>
            </p:cNvPr>
            <p:cNvGrpSpPr>
              <a:grpSpLocks/>
            </p:cNvGrpSpPr>
            <p:nvPr/>
          </p:nvGrpSpPr>
          <p:grpSpPr bwMode="auto">
            <a:xfrm>
              <a:off x="2593" y="3178"/>
              <a:ext cx="436" cy="338"/>
              <a:chOff x="2128" y="3492"/>
              <a:chExt cx="532" cy="412"/>
            </a:xfrm>
          </p:grpSpPr>
          <p:sp>
            <p:nvSpPr>
              <p:cNvPr id="34887" name="Rectangle 20">
                <a:extLst>
                  <a:ext uri="{FF2B5EF4-FFF2-40B4-BE49-F238E27FC236}">
                    <a16:creationId xmlns:a16="http://schemas.microsoft.com/office/drawing/2014/main" id="{DB4E9C3E-E2AE-41DC-9388-3929175D4E34}"/>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88" name="Oval 21">
                <a:extLst>
                  <a:ext uri="{FF2B5EF4-FFF2-40B4-BE49-F238E27FC236}">
                    <a16:creationId xmlns:a16="http://schemas.microsoft.com/office/drawing/2014/main" id="{3F27F5EC-7880-4248-A42F-ED6B0256176C}"/>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89" name="Oval 22">
                <a:extLst>
                  <a:ext uri="{FF2B5EF4-FFF2-40B4-BE49-F238E27FC236}">
                    <a16:creationId xmlns:a16="http://schemas.microsoft.com/office/drawing/2014/main" id="{9D1F6E81-FFE2-4B7D-A3D5-38A02BAD231B}"/>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34883" name="Group 23">
              <a:extLst>
                <a:ext uri="{FF2B5EF4-FFF2-40B4-BE49-F238E27FC236}">
                  <a16:creationId xmlns:a16="http://schemas.microsoft.com/office/drawing/2014/main" id="{95F689F9-5949-45DF-B0AE-62C9AB61604F}"/>
                </a:ext>
              </a:extLst>
            </p:cNvPr>
            <p:cNvGrpSpPr>
              <a:grpSpLocks/>
            </p:cNvGrpSpPr>
            <p:nvPr/>
          </p:nvGrpSpPr>
          <p:grpSpPr bwMode="auto">
            <a:xfrm>
              <a:off x="2593" y="2912"/>
              <a:ext cx="436" cy="338"/>
              <a:chOff x="2128" y="2685"/>
              <a:chExt cx="532" cy="412"/>
            </a:xfrm>
          </p:grpSpPr>
          <p:sp>
            <p:nvSpPr>
              <p:cNvPr id="34884" name="Rectangle 24">
                <a:extLst>
                  <a:ext uri="{FF2B5EF4-FFF2-40B4-BE49-F238E27FC236}">
                    <a16:creationId xmlns:a16="http://schemas.microsoft.com/office/drawing/2014/main" id="{015C7839-F702-4421-96CA-21500A3ADAE7}"/>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85" name="Oval 25">
                <a:extLst>
                  <a:ext uri="{FF2B5EF4-FFF2-40B4-BE49-F238E27FC236}">
                    <a16:creationId xmlns:a16="http://schemas.microsoft.com/office/drawing/2014/main" id="{1087032F-55E9-4567-9974-56AF4D3DF3C9}"/>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86" name="Oval 26">
                <a:extLst>
                  <a:ext uri="{FF2B5EF4-FFF2-40B4-BE49-F238E27FC236}">
                    <a16:creationId xmlns:a16="http://schemas.microsoft.com/office/drawing/2014/main" id="{FAC5EFD7-939C-4683-A01C-CE3B7BDF552E}"/>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sp>
        <p:nvSpPr>
          <p:cNvPr id="34833" name="Rectangle 27">
            <a:extLst>
              <a:ext uri="{FF2B5EF4-FFF2-40B4-BE49-F238E27FC236}">
                <a16:creationId xmlns:a16="http://schemas.microsoft.com/office/drawing/2014/main" id="{A9682275-2CB2-45F8-982F-ECA70C1FCCD7}"/>
              </a:ext>
            </a:extLst>
          </p:cNvPr>
          <p:cNvSpPr>
            <a:spLocks noChangeArrowheads="1"/>
          </p:cNvSpPr>
          <p:nvPr/>
        </p:nvSpPr>
        <p:spPr bwMode="blackWhite">
          <a:xfrm>
            <a:off x="3705225" y="1752600"/>
            <a:ext cx="1325563" cy="1143000"/>
          </a:xfrm>
          <a:prstGeom prst="rect">
            <a:avLst/>
          </a:prstGeom>
          <a:solidFill>
            <a:srgbClr val="666699"/>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pt-BR" altLang="pt-BR">
              <a:solidFill>
                <a:schemeClr val="bg2"/>
              </a:solidFill>
            </a:endParaRPr>
          </a:p>
        </p:txBody>
      </p:sp>
      <p:grpSp>
        <p:nvGrpSpPr>
          <p:cNvPr id="34834" name="Group 28">
            <a:extLst>
              <a:ext uri="{FF2B5EF4-FFF2-40B4-BE49-F238E27FC236}">
                <a16:creationId xmlns:a16="http://schemas.microsoft.com/office/drawing/2014/main" id="{4D50B350-4328-422D-9011-04F36D352C28}"/>
              </a:ext>
            </a:extLst>
          </p:cNvPr>
          <p:cNvGrpSpPr>
            <a:grpSpLocks/>
          </p:cNvGrpSpPr>
          <p:nvPr/>
        </p:nvGrpSpPr>
        <p:grpSpPr bwMode="auto">
          <a:xfrm>
            <a:off x="4022725" y="1844675"/>
            <a:ext cx="692150" cy="958850"/>
            <a:chOff x="2593" y="2912"/>
            <a:chExt cx="436" cy="604"/>
          </a:xfrm>
        </p:grpSpPr>
        <p:grpSp>
          <p:nvGrpSpPr>
            <p:cNvPr id="34874" name="Group 29">
              <a:extLst>
                <a:ext uri="{FF2B5EF4-FFF2-40B4-BE49-F238E27FC236}">
                  <a16:creationId xmlns:a16="http://schemas.microsoft.com/office/drawing/2014/main" id="{878C60D6-0619-4096-856C-F0B2379AA8C4}"/>
                </a:ext>
              </a:extLst>
            </p:cNvPr>
            <p:cNvGrpSpPr>
              <a:grpSpLocks/>
            </p:cNvGrpSpPr>
            <p:nvPr/>
          </p:nvGrpSpPr>
          <p:grpSpPr bwMode="auto">
            <a:xfrm>
              <a:off x="2593" y="3178"/>
              <a:ext cx="436" cy="338"/>
              <a:chOff x="2128" y="3492"/>
              <a:chExt cx="532" cy="412"/>
            </a:xfrm>
          </p:grpSpPr>
          <p:sp>
            <p:nvSpPr>
              <p:cNvPr id="34879" name="Rectangle 30">
                <a:extLst>
                  <a:ext uri="{FF2B5EF4-FFF2-40B4-BE49-F238E27FC236}">
                    <a16:creationId xmlns:a16="http://schemas.microsoft.com/office/drawing/2014/main" id="{735BEB50-31D1-43DD-A900-659826DF5A3D}"/>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80" name="Oval 31">
                <a:extLst>
                  <a:ext uri="{FF2B5EF4-FFF2-40B4-BE49-F238E27FC236}">
                    <a16:creationId xmlns:a16="http://schemas.microsoft.com/office/drawing/2014/main" id="{880E56E5-B96A-4EF7-BA56-33B8EF68985B}"/>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81" name="Oval 32">
                <a:extLst>
                  <a:ext uri="{FF2B5EF4-FFF2-40B4-BE49-F238E27FC236}">
                    <a16:creationId xmlns:a16="http://schemas.microsoft.com/office/drawing/2014/main" id="{DB79C1A3-7770-4746-8B86-9E82D7BD512F}"/>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34875" name="Group 33">
              <a:extLst>
                <a:ext uri="{FF2B5EF4-FFF2-40B4-BE49-F238E27FC236}">
                  <a16:creationId xmlns:a16="http://schemas.microsoft.com/office/drawing/2014/main" id="{E2824AE4-DBAC-43F4-9FF7-706D40C16E14}"/>
                </a:ext>
              </a:extLst>
            </p:cNvPr>
            <p:cNvGrpSpPr>
              <a:grpSpLocks/>
            </p:cNvGrpSpPr>
            <p:nvPr/>
          </p:nvGrpSpPr>
          <p:grpSpPr bwMode="auto">
            <a:xfrm>
              <a:off x="2593" y="2912"/>
              <a:ext cx="436" cy="338"/>
              <a:chOff x="2128" y="2685"/>
              <a:chExt cx="532" cy="412"/>
            </a:xfrm>
          </p:grpSpPr>
          <p:sp>
            <p:nvSpPr>
              <p:cNvPr id="34876" name="Rectangle 34">
                <a:extLst>
                  <a:ext uri="{FF2B5EF4-FFF2-40B4-BE49-F238E27FC236}">
                    <a16:creationId xmlns:a16="http://schemas.microsoft.com/office/drawing/2014/main" id="{9E567B3B-2BAB-4A41-826F-3E5F1E557D56}"/>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77" name="Oval 35">
                <a:extLst>
                  <a:ext uri="{FF2B5EF4-FFF2-40B4-BE49-F238E27FC236}">
                    <a16:creationId xmlns:a16="http://schemas.microsoft.com/office/drawing/2014/main" id="{D1504FB2-D82D-4807-9EA1-B13E8809556C}"/>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78" name="Oval 36">
                <a:extLst>
                  <a:ext uri="{FF2B5EF4-FFF2-40B4-BE49-F238E27FC236}">
                    <a16:creationId xmlns:a16="http://schemas.microsoft.com/office/drawing/2014/main" id="{467B4974-E2B3-401D-A10D-EF5782B0D0CA}"/>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sp>
        <p:nvSpPr>
          <p:cNvPr id="34835" name="Rectangle 37">
            <a:extLst>
              <a:ext uri="{FF2B5EF4-FFF2-40B4-BE49-F238E27FC236}">
                <a16:creationId xmlns:a16="http://schemas.microsoft.com/office/drawing/2014/main" id="{346DE22C-270B-464A-A003-7E64108FC67B}"/>
              </a:ext>
            </a:extLst>
          </p:cNvPr>
          <p:cNvSpPr>
            <a:spLocks noChangeArrowheads="1"/>
          </p:cNvSpPr>
          <p:nvPr/>
        </p:nvSpPr>
        <p:spPr bwMode="blackWhite">
          <a:xfrm>
            <a:off x="6553200" y="1752600"/>
            <a:ext cx="1325563" cy="114300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pt-BR" altLang="pt-BR">
              <a:solidFill>
                <a:schemeClr val="bg2"/>
              </a:solidFill>
            </a:endParaRPr>
          </a:p>
        </p:txBody>
      </p:sp>
      <p:grpSp>
        <p:nvGrpSpPr>
          <p:cNvPr id="34836" name="Group 38">
            <a:extLst>
              <a:ext uri="{FF2B5EF4-FFF2-40B4-BE49-F238E27FC236}">
                <a16:creationId xmlns:a16="http://schemas.microsoft.com/office/drawing/2014/main" id="{38826BAE-B19E-4A26-A3EB-932600E319D4}"/>
              </a:ext>
            </a:extLst>
          </p:cNvPr>
          <p:cNvGrpSpPr>
            <a:grpSpLocks/>
          </p:cNvGrpSpPr>
          <p:nvPr/>
        </p:nvGrpSpPr>
        <p:grpSpPr bwMode="auto">
          <a:xfrm>
            <a:off x="6870700" y="1844675"/>
            <a:ext cx="692150" cy="958850"/>
            <a:chOff x="2593" y="2912"/>
            <a:chExt cx="436" cy="604"/>
          </a:xfrm>
        </p:grpSpPr>
        <p:grpSp>
          <p:nvGrpSpPr>
            <p:cNvPr id="34866" name="Group 39">
              <a:extLst>
                <a:ext uri="{FF2B5EF4-FFF2-40B4-BE49-F238E27FC236}">
                  <a16:creationId xmlns:a16="http://schemas.microsoft.com/office/drawing/2014/main" id="{205BAC15-D971-4083-AB14-E73576918A41}"/>
                </a:ext>
              </a:extLst>
            </p:cNvPr>
            <p:cNvGrpSpPr>
              <a:grpSpLocks/>
            </p:cNvGrpSpPr>
            <p:nvPr/>
          </p:nvGrpSpPr>
          <p:grpSpPr bwMode="auto">
            <a:xfrm>
              <a:off x="2593" y="3178"/>
              <a:ext cx="436" cy="338"/>
              <a:chOff x="2128" y="3492"/>
              <a:chExt cx="532" cy="412"/>
            </a:xfrm>
          </p:grpSpPr>
          <p:sp>
            <p:nvSpPr>
              <p:cNvPr id="34871" name="Rectangle 40">
                <a:extLst>
                  <a:ext uri="{FF2B5EF4-FFF2-40B4-BE49-F238E27FC236}">
                    <a16:creationId xmlns:a16="http://schemas.microsoft.com/office/drawing/2014/main" id="{AC2B9FE3-5E7B-406A-8B79-0E86E5C777D3}"/>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72" name="Oval 41">
                <a:extLst>
                  <a:ext uri="{FF2B5EF4-FFF2-40B4-BE49-F238E27FC236}">
                    <a16:creationId xmlns:a16="http://schemas.microsoft.com/office/drawing/2014/main" id="{8512DC43-B06D-4EE7-9C1F-AAF05EBD78E6}"/>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73" name="Oval 42">
                <a:extLst>
                  <a:ext uri="{FF2B5EF4-FFF2-40B4-BE49-F238E27FC236}">
                    <a16:creationId xmlns:a16="http://schemas.microsoft.com/office/drawing/2014/main" id="{33C532BB-8CD2-4727-A883-EF0289111CCD}"/>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34867" name="Group 43">
              <a:extLst>
                <a:ext uri="{FF2B5EF4-FFF2-40B4-BE49-F238E27FC236}">
                  <a16:creationId xmlns:a16="http://schemas.microsoft.com/office/drawing/2014/main" id="{34292471-7A75-4ECA-8D6B-B17712C9E53A}"/>
                </a:ext>
              </a:extLst>
            </p:cNvPr>
            <p:cNvGrpSpPr>
              <a:grpSpLocks/>
            </p:cNvGrpSpPr>
            <p:nvPr/>
          </p:nvGrpSpPr>
          <p:grpSpPr bwMode="auto">
            <a:xfrm>
              <a:off x="2593" y="2912"/>
              <a:ext cx="436" cy="338"/>
              <a:chOff x="2128" y="2685"/>
              <a:chExt cx="532" cy="412"/>
            </a:xfrm>
          </p:grpSpPr>
          <p:sp>
            <p:nvSpPr>
              <p:cNvPr id="34868" name="Rectangle 44">
                <a:extLst>
                  <a:ext uri="{FF2B5EF4-FFF2-40B4-BE49-F238E27FC236}">
                    <a16:creationId xmlns:a16="http://schemas.microsoft.com/office/drawing/2014/main" id="{F96947DD-DF57-4B0E-A7F8-CE92B90FF0F4}"/>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69" name="Oval 45">
                <a:extLst>
                  <a:ext uri="{FF2B5EF4-FFF2-40B4-BE49-F238E27FC236}">
                    <a16:creationId xmlns:a16="http://schemas.microsoft.com/office/drawing/2014/main" id="{AE82C9E9-9459-49AE-9282-E16558DF83BB}"/>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70" name="Oval 46">
                <a:extLst>
                  <a:ext uri="{FF2B5EF4-FFF2-40B4-BE49-F238E27FC236}">
                    <a16:creationId xmlns:a16="http://schemas.microsoft.com/office/drawing/2014/main" id="{EFE1F293-27DF-45AE-B272-12546DBCE8C2}"/>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grpSp>
        <p:nvGrpSpPr>
          <p:cNvPr id="34837" name="Group 47">
            <a:extLst>
              <a:ext uri="{FF2B5EF4-FFF2-40B4-BE49-F238E27FC236}">
                <a16:creationId xmlns:a16="http://schemas.microsoft.com/office/drawing/2014/main" id="{A7053F4C-9386-411A-8D21-119137656BFA}"/>
              </a:ext>
            </a:extLst>
          </p:cNvPr>
          <p:cNvGrpSpPr>
            <a:grpSpLocks/>
          </p:cNvGrpSpPr>
          <p:nvPr/>
        </p:nvGrpSpPr>
        <p:grpSpPr bwMode="auto">
          <a:xfrm>
            <a:off x="4105275" y="3578225"/>
            <a:ext cx="527050" cy="730250"/>
            <a:chOff x="2593" y="2912"/>
            <a:chExt cx="436" cy="604"/>
          </a:xfrm>
        </p:grpSpPr>
        <p:grpSp>
          <p:nvGrpSpPr>
            <p:cNvPr id="34858" name="Group 48">
              <a:extLst>
                <a:ext uri="{FF2B5EF4-FFF2-40B4-BE49-F238E27FC236}">
                  <a16:creationId xmlns:a16="http://schemas.microsoft.com/office/drawing/2014/main" id="{92F04C92-1E1F-4263-84A5-5E8E9DD877B0}"/>
                </a:ext>
              </a:extLst>
            </p:cNvPr>
            <p:cNvGrpSpPr>
              <a:grpSpLocks/>
            </p:cNvGrpSpPr>
            <p:nvPr/>
          </p:nvGrpSpPr>
          <p:grpSpPr bwMode="auto">
            <a:xfrm>
              <a:off x="2593" y="3178"/>
              <a:ext cx="436" cy="338"/>
              <a:chOff x="2128" y="3492"/>
              <a:chExt cx="532" cy="412"/>
            </a:xfrm>
          </p:grpSpPr>
          <p:sp>
            <p:nvSpPr>
              <p:cNvPr id="34863" name="Rectangle 49">
                <a:extLst>
                  <a:ext uri="{FF2B5EF4-FFF2-40B4-BE49-F238E27FC236}">
                    <a16:creationId xmlns:a16="http://schemas.microsoft.com/office/drawing/2014/main" id="{198E1316-5485-4208-BF10-E693345DE2A9}"/>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64" name="Oval 50">
                <a:extLst>
                  <a:ext uri="{FF2B5EF4-FFF2-40B4-BE49-F238E27FC236}">
                    <a16:creationId xmlns:a16="http://schemas.microsoft.com/office/drawing/2014/main" id="{D740B5C6-6ABC-4B49-84D4-C6ACD8361DFE}"/>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65" name="Oval 51">
                <a:extLst>
                  <a:ext uri="{FF2B5EF4-FFF2-40B4-BE49-F238E27FC236}">
                    <a16:creationId xmlns:a16="http://schemas.microsoft.com/office/drawing/2014/main" id="{CE3CAA4E-7D44-4E20-A382-B029614E491D}"/>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34859" name="Group 52">
              <a:extLst>
                <a:ext uri="{FF2B5EF4-FFF2-40B4-BE49-F238E27FC236}">
                  <a16:creationId xmlns:a16="http://schemas.microsoft.com/office/drawing/2014/main" id="{F237CA6A-6711-4A9E-9D4B-F39FF0056AD1}"/>
                </a:ext>
              </a:extLst>
            </p:cNvPr>
            <p:cNvGrpSpPr>
              <a:grpSpLocks/>
            </p:cNvGrpSpPr>
            <p:nvPr/>
          </p:nvGrpSpPr>
          <p:grpSpPr bwMode="auto">
            <a:xfrm>
              <a:off x="2593" y="2912"/>
              <a:ext cx="436" cy="338"/>
              <a:chOff x="2128" y="2685"/>
              <a:chExt cx="532" cy="412"/>
            </a:xfrm>
          </p:grpSpPr>
          <p:sp>
            <p:nvSpPr>
              <p:cNvPr id="34860" name="Rectangle 53">
                <a:extLst>
                  <a:ext uri="{FF2B5EF4-FFF2-40B4-BE49-F238E27FC236}">
                    <a16:creationId xmlns:a16="http://schemas.microsoft.com/office/drawing/2014/main" id="{8A3103B1-3F7A-4215-B665-57B9AFD02C3C}"/>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61" name="Oval 54">
                <a:extLst>
                  <a:ext uri="{FF2B5EF4-FFF2-40B4-BE49-F238E27FC236}">
                    <a16:creationId xmlns:a16="http://schemas.microsoft.com/office/drawing/2014/main" id="{807825D0-2D9F-4DDD-9076-8FA7FE107904}"/>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62" name="Oval 55">
                <a:extLst>
                  <a:ext uri="{FF2B5EF4-FFF2-40B4-BE49-F238E27FC236}">
                    <a16:creationId xmlns:a16="http://schemas.microsoft.com/office/drawing/2014/main" id="{33D992B6-F2ED-41C3-90BD-9BDB7D6E64F3}"/>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grpSp>
        <p:nvGrpSpPr>
          <p:cNvPr id="34838" name="Group 56">
            <a:extLst>
              <a:ext uri="{FF2B5EF4-FFF2-40B4-BE49-F238E27FC236}">
                <a16:creationId xmlns:a16="http://schemas.microsoft.com/office/drawing/2014/main" id="{CB6C9215-93B7-45AF-ADB2-CC0C1CB8F429}"/>
              </a:ext>
            </a:extLst>
          </p:cNvPr>
          <p:cNvGrpSpPr>
            <a:grpSpLocks/>
          </p:cNvGrpSpPr>
          <p:nvPr/>
        </p:nvGrpSpPr>
        <p:grpSpPr bwMode="auto">
          <a:xfrm>
            <a:off x="6953250" y="3578225"/>
            <a:ext cx="527050" cy="730250"/>
            <a:chOff x="2593" y="2912"/>
            <a:chExt cx="436" cy="604"/>
          </a:xfrm>
        </p:grpSpPr>
        <p:grpSp>
          <p:nvGrpSpPr>
            <p:cNvPr id="34850" name="Group 57">
              <a:extLst>
                <a:ext uri="{FF2B5EF4-FFF2-40B4-BE49-F238E27FC236}">
                  <a16:creationId xmlns:a16="http://schemas.microsoft.com/office/drawing/2014/main" id="{B63CFDC3-5F05-4C37-AB81-8249604E07F3}"/>
                </a:ext>
              </a:extLst>
            </p:cNvPr>
            <p:cNvGrpSpPr>
              <a:grpSpLocks/>
            </p:cNvGrpSpPr>
            <p:nvPr/>
          </p:nvGrpSpPr>
          <p:grpSpPr bwMode="auto">
            <a:xfrm>
              <a:off x="2593" y="3178"/>
              <a:ext cx="436" cy="338"/>
              <a:chOff x="2128" y="3492"/>
              <a:chExt cx="532" cy="412"/>
            </a:xfrm>
          </p:grpSpPr>
          <p:sp>
            <p:nvSpPr>
              <p:cNvPr id="34855" name="Rectangle 58">
                <a:extLst>
                  <a:ext uri="{FF2B5EF4-FFF2-40B4-BE49-F238E27FC236}">
                    <a16:creationId xmlns:a16="http://schemas.microsoft.com/office/drawing/2014/main" id="{8084F702-3BA5-43EF-BD52-E2E84D6A34F1}"/>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56" name="Oval 59">
                <a:extLst>
                  <a:ext uri="{FF2B5EF4-FFF2-40B4-BE49-F238E27FC236}">
                    <a16:creationId xmlns:a16="http://schemas.microsoft.com/office/drawing/2014/main" id="{352B4496-695E-43B9-B531-CE4F667F00BE}"/>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57" name="Oval 60">
                <a:extLst>
                  <a:ext uri="{FF2B5EF4-FFF2-40B4-BE49-F238E27FC236}">
                    <a16:creationId xmlns:a16="http://schemas.microsoft.com/office/drawing/2014/main" id="{72ACC835-AC81-4A9B-B017-482DED651065}"/>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34851" name="Group 61">
              <a:extLst>
                <a:ext uri="{FF2B5EF4-FFF2-40B4-BE49-F238E27FC236}">
                  <a16:creationId xmlns:a16="http://schemas.microsoft.com/office/drawing/2014/main" id="{FCF1F555-4214-4AE6-AC66-47B3A0548E1E}"/>
                </a:ext>
              </a:extLst>
            </p:cNvPr>
            <p:cNvGrpSpPr>
              <a:grpSpLocks/>
            </p:cNvGrpSpPr>
            <p:nvPr/>
          </p:nvGrpSpPr>
          <p:grpSpPr bwMode="auto">
            <a:xfrm>
              <a:off x="2593" y="2912"/>
              <a:ext cx="436" cy="338"/>
              <a:chOff x="2128" y="2685"/>
              <a:chExt cx="532" cy="412"/>
            </a:xfrm>
          </p:grpSpPr>
          <p:sp>
            <p:nvSpPr>
              <p:cNvPr id="34852" name="Rectangle 62">
                <a:extLst>
                  <a:ext uri="{FF2B5EF4-FFF2-40B4-BE49-F238E27FC236}">
                    <a16:creationId xmlns:a16="http://schemas.microsoft.com/office/drawing/2014/main" id="{A84DBE7B-8AB4-413D-B876-F2F2B65B7908}"/>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53" name="Oval 63">
                <a:extLst>
                  <a:ext uri="{FF2B5EF4-FFF2-40B4-BE49-F238E27FC236}">
                    <a16:creationId xmlns:a16="http://schemas.microsoft.com/office/drawing/2014/main" id="{E23CD4D9-4242-4A1B-822F-507343271533}"/>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54" name="Oval 64">
                <a:extLst>
                  <a:ext uri="{FF2B5EF4-FFF2-40B4-BE49-F238E27FC236}">
                    <a16:creationId xmlns:a16="http://schemas.microsoft.com/office/drawing/2014/main" id="{E16BA55C-3F30-4463-BD2F-8C0C5CAB528C}"/>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sp>
        <p:nvSpPr>
          <p:cNvPr id="34839" name="Rectangle 65">
            <a:extLst>
              <a:ext uri="{FF2B5EF4-FFF2-40B4-BE49-F238E27FC236}">
                <a16:creationId xmlns:a16="http://schemas.microsoft.com/office/drawing/2014/main" id="{431BAAC7-88A5-4A08-80F9-D2C3D9E1410F}"/>
              </a:ext>
            </a:extLst>
          </p:cNvPr>
          <p:cNvSpPr>
            <a:spLocks noChangeArrowheads="1"/>
          </p:cNvSpPr>
          <p:nvPr/>
        </p:nvSpPr>
        <p:spPr bwMode="blackWhite">
          <a:xfrm>
            <a:off x="4975225" y="4875213"/>
            <a:ext cx="1325563" cy="1143000"/>
          </a:xfrm>
          <a:prstGeom prst="rect">
            <a:avLst/>
          </a:prstGeom>
          <a:solidFill>
            <a:srgbClr val="FFCCCC"/>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pt-BR" altLang="pt-BR">
              <a:solidFill>
                <a:schemeClr val="bg2"/>
              </a:solidFill>
            </a:endParaRPr>
          </a:p>
        </p:txBody>
      </p:sp>
      <p:grpSp>
        <p:nvGrpSpPr>
          <p:cNvPr id="34840" name="Group 66">
            <a:extLst>
              <a:ext uri="{FF2B5EF4-FFF2-40B4-BE49-F238E27FC236}">
                <a16:creationId xmlns:a16="http://schemas.microsoft.com/office/drawing/2014/main" id="{9CC9D331-05DA-46F2-8E5E-C9EA8D2666FE}"/>
              </a:ext>
            </a:extLst>
          </p:cNvPr>
          <p:cNvGrpSpPr>
            <a:grpSpLocks/>
          </p:cNvGrpSpPr>
          <p:nvPr/>
        </p:nvGrpSpPr>
        <p:grpSpPr bwMode="auto">
          <a:xfrm>
            <a:off x="5292725" y="4967288"/>
            <a:ext cx="692150" cy="958850"/>
            <a:chOff x="2593" y="2912"/>
            <a:chExt cx="436" cy="604"/>
          </a:xfrm>
        </p:grpSpPr>
        <p:grpSp>
          <p:nvGrpSpPr>
            <p:cNvPr id="34842" name="Group 67">
              <a:extLst>
                <a:ext uri="{FF2B5EF4-FFF2-40B4-BE49-F238E27FC236}">
                  <a16:creationId xmlns:a16="http://schemas.microsoft.com/office/drawing/2014/main" id="{C6AAB319-DC8C-48D7-8361-E3EE38F0A73E}"/>
                </a:ext>
              </a:extLst>
            </p:cNvPr>
            <p:cNvGrpSpPr>
              <a:grpSpLocks/>
            </p:cNvGrpSpPr>
            <p:nvPr/>
          </p:nvGrpSpPr>
          <p:grpSpPr bwMode="auto">
            <a:xfrm>
              <a:off x="2593" y="3178"/>
              <a:ext cx="436" cy="338"/>
              <a:chOff x="2128" y="3492"/>
              <a:chExt cx="532" cy="412"/>
            </a:xfrm>
          </p:grpSpPr>
          <p:sp>
            <p:nvSpPr>
              <p:cNvPr id="34847" name="Rectangle 68">
                <a:extLst>
                  <a:ext uri="{FF2B5EF4-FFF2-40B4-BE49-F238E27FC236}">
                    <a16:creationId xmlns:a16="http://schemas.microsoft.com/office/drawing/2014/main" id="{F3BF89B9-34FC-4E0B-BB88-880270B7040B}"/>
                  </a:ext>
                </a:extLst>
              </p:cNvPr>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48" name="Oval 69">
                <a:extLst>
                  <a:ext uri="{FF2B5EF4-FFF2-40B4-BE49-F238E27FC236}">
                    <a16:creationId xmlns:a16="http://schemas.microsoft.com/office/drawing/2014/main" id="{8202A109-40CD-4836-A193-5C6881C8D0DE}"/>
                  </a:ext>
                </a:extLst>
              </p:cNvPr>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49" name="Oval 70">
                <a:extLst>
                  <a:ext uri="{FF2B5EF4-FFF2-40B4-BE49-F238E27FC236}">
                    <a16:creationId xmlns:a16="http://schemas.microsoft.com/office/drawing/2014/main" id="{5ABB9FFA-B5F1-4DF3-96C7-9F45CB3FCE99}"/>
                  </a:ext>
                </a:extLst>
              </p:cNvPr>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nvGrpSpPr>
            <p:cNvPr id="34843" name="Group 71">
              <a:extLst>
                <a:ext uri="{FF2B5EF4-FFF2-40B4-BE49-F238E27FC236}">
                  <a16:creationId xmlns:a16="http://schemas.microsoft.com/office/drawing/2014/main" id="{EE8CC1FE-C59D-41E5-92E1-F29664A945E8}"/>
                </a:ext>
              </a:extLst>
            </p:cNvPr>
            <p:cNvGrpSpPr>
              <a:grpSpLocks/>
            </p:cNvGrpSpPr>
            <p:nvPr/>
          </p:nvGrpSpPr>
          <p:grpSpPr bwMode="auto">
            <a:xfrm>
              <a:off x="2593" y="2912"/>
              <a:ext cx="436" cy="338"/>
              <a:chOff x="2128" y="2685"/>
              <a:chExt cx="532" cy="412"/>
            </a:xfrm>
          </p:grpSpPr>
          <p:sp>
            <p:nvSpPr>
              <p:cNvPr id="34844" name="Rectangle 72">
                <a:extLst>
                  <a:ext uri="{FF2B5EF4-FFF2-40B4-BE49-F238E27FC236}">
                    <a16:creationId xmlns:a16="http://schemas.microsoft.com/office/drawing/2014/main" id="{3B1E0479-A22B-462A-B49F-45B9C5C1614A}"/>
                  </a:ext>
                </a:extLst>
              </p:cNvPr>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45" name="Oval 73">
                <a:extLst>
                  <a:ext uri="{FF2B5EF4-FFF2-40B4-BE49-F238E27FC236}">
                    <a16:creationId xmlns:a16="http://schemas.microsoft.com/office/drawing/2014/main" id="{9846F5CB-F886-4A58-81C7-1E1936C445C6}"/>
                  </a:ext>
                </a:extLst>
              </p:cNvPr>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4846" name="Oval 74">
                <a:extLst>
                  <a:ext uri="{FF2B5EF4-FFF2-40B4-BE49-F238E27FC236}">
                    <a16:creationId xmlns:a16="http://schemas.microsoft.com/office/drawing/2014/main" id="{576BF7E7-BD13-415A-9DC7-219D0C8D6E15}"/>
                  </a:ext>
                </a:extLst>
              </p:cNvPr>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grpSp>
      <p:pic>
        <p:nvPicPr>
          <p:cNvPr id="34841" name="Picture 75" descr="Symbols: Alert ">
            <a:extLst>
              <a:ext uri="{FF2B5EF4-FFF2-40B4-BE49-F238E27FC236}">
                <a16:creationId xmlns:a16="http://schemas.microsoft.com/office/drawing/2014/main" id="{C2D28AA4-8570-4792-A18F-0986DF54CA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1475" y="5043488"/>
            <a:ext cx="37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C01AB04E-83C8-4F24-9453-442404CA5983}"/>
              </a:ext>
            </a:extLst>
          </p:cNvPr>
          <p:cNvSpPr>
            <a:spLocks noGrp="1" noChangeArrowheads="1"/>
          </p:cNvSpPr>
          <p:nvPr>
            <p:ph type="title"/>
          </p:nvPr>
        </p:nvSpPr>
        <p:spPr/>
        <p:txBody>
          <a:bodyPr/>
          <a:lstStyle/>
          <a:p>
            <a:pPr eaLnBrk="1" hangingPunct="1"/>
            <a:endParaRPr lang="pt-BR" altLang="pt-BR"/>
          </a:p>
        </p:txBody>
      </p:sp>
      <p:sp>
        <p:nvSpPr>
          <p:cNvPr id="35843" name="Rectangle 1027">
            <a:extLst>
              <a:ext uri="{FF2B5EF4-FFF2-40B4-BE49-F238E27FC236}">
                <a16:creationId xmlns:a16="http://schemas.microsoft.com/office/drawing/2014/main" id="{1D44E32A-B707-498D-8925-2832E9788F21}"/>
              </a:ext>
            </a:extLst>
          </p:cNvPr>
          <p:cNvSpPr>
            <a:spLocks noGrp="1" noChangeArrowheads="1"/>
          </p:cNvSpPr>
          <p:nvPr>
            <p:ph type="body" idx="1"/>
          </p:nvPr>
        </p:nvSpPr>
        <p:spPr/>
        <p:txBody>
          <a:bodyPr/>
          <a:lstStyle/>
          <a:p>
            <a:pPr eaLnBrk="1" hangingPunct="1"/>
            <a:endParaRPr lang="pt-BR" altLang="pt-BR"/>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ounded Rectangle 25">
            <a:extLst>
              <a:ext uri="{FF2B5EF4-FFF2-40B4-BE49-F238E27FC236}">
                <a16:creationId xmlns:a16="http://schemas.microsoft.com/office/drawing/2014/main" id="{BED3F819-DD5F-4E9A-895D-F3E70E8ED29E}"/>
              </a:ext>
            </a:extLst>
          </p:cNvPr>
          <p:cNvSpPr>
            <a:spLocks noChangeArrowheads="1"/>
          </p:cNvSpPr>
          <p:nvPr/>
        </p:nvSpPr>
        <p:spPr bwMode="auto">
          <a:xfrm flipH="1">
            <a:off x="4419600" y="1143000"/>
            <a:ext cx="2971800" cy="5029200"/>
          </a:xfrm>
          <a:prstGeom prst="roundRect">
            <a:avLst>
              <a:gd name="adj" fmla="val 6412"/>
            </a:avLst>
          </a:prstGeom>
          <a:gradFill rotWithShape="1">
            <a:gsLst>
              <a:gs pos="0">
                <a:srgbClr val="FFFF99"/>
              </a:gs>
              <a:gs pos="100000">
                <a:srgbClr val="FFFFDD"/>
              </a:gs>
            </a:gsLst>
            <a:lin ang="1080000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6867" name="Rounded Rectangle 24">
            <a:extLst>
              <a:ext uri="{FF2B5EF4-FFF2-40B4-BE49-F238E27FC236}">
                <a16:creationId xmlns:a16="http://schemas.microsoft.com/office/drawing/2014/main" id="{E3808FEE-1027-49DC-B789-9923ED5534CA}"/>
              </a:ext>
            </a:extLst>
          </p:cNvPr>
          <p:cNvSpPr>
            <a:spLocks noChangeArrowheads="1"/>
          </p:cNvSpPr>
          <p:nvPr/>
        </p:nvSpPr>
        <p:spPr bwMode="auto">
          <a:xfrm>
            <a:off x="1371600" y="1143000"/>
            <a:ext cx="2971800" cy="5029200"/>
          </a:xfrm>
          <a:prstGeom prst="roundRect">
            <a:avLst>
              <a:gd name="adj" fmla="val 6412"/>
            </a:avLst>
          </a:prstGeom>
          <a:gradFill rotWithShape="1">
            <a:gsLst>
              <a:gs pos="0">
                <a:srgbClr val="FFFF99"/>
              </a:gs>
              <a:gs pos="100000">
                <a:srgbClr val="FFFFDD"/>
              </a:gs>
            </a:gsLst>
            <a:lin ang="1080000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6868" name="Rectangle 2">
            <a:extLst>
              <a:ext uri="{FF2B5EF4-FFF2-40B4-BE49-F238E27FC236}">
                <a16:creationId xmlns:a16="http://schemas.microsoft.com/office/drawing/2014/main" id="{9CFBA139-E752-47F4-B1C2-D374F452E507}"/>
              </a:ext>
            </a:extLst>
          </p:cNvPr>
          <p:cNvSpPr>
            <a:spLocks noGrp="1" noChangeArrowheads="1"/>
          </p:cNvSpPr>
          <p:nvPr>
            <p:ph type="title"/>
          </p:nvPr>
        </p:nvSpPr>
        <p:spPr/>
        <p:txBody>
          <a:bodyPr/>
          <a:lstStyle/>
          <a:p>
            <a:pPr eaLnBrk="1" hangingPunct="1"/>
            <a:r>
              <a:rPr lang="en-US" altLang="pt-BR"/>
              <a:t>Logical and Physical Database Structures</a:t>
            </a:r>
          </a:p>
        </p:txBody>
      </p:sp>
      <p:sp>
        <p:nvSpPr>
          <p:cNvPr id="36869" name="Freeform 3">
            <a:extLst>
              <a:ext uri="{FF2B5EF4-FFF2-40B4-BE49-F238E27FC236}">
                <a16:creationId xmlns:a16="http://schemas.microsoft.com/office/drawing/2014/main" id="{C251EDB6-36A6-402B-A699-86C1A023106A}"/>
              </a:ext>
            </a:extLst>
          </p:cNvPr>
          <p:cNvSpPr>
            <a:spLocks/>
          </p:cNvSpPr>
          <p:nvPr/>
        </p:nvSpPr>
        <p:spPr bwMode="blackWhite">
          <a:xfrm>
            <a:off x="2782888" y="5221288"/>
            <a:ext cx="458787"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36870" name="Freeform 6">
            <a:extLst>
              <a:ext uri="{FF2B5EF4-FFF2-40B4-BE49-F238E27FC236}">
                <a16:creationId xmlns:a16="http://schemas.microsoft.com/office/drawing/2014/main" id="{94D90637-D73B-4D09-8E39-BE7CE31D07E5}"/>
              </a:ext>
            </a:extLst>
          </p:cNvPr>
          <p:cNvSpPr>
            <a:spLocks/>
          </p:cNvSpPr>
          <p:nvPr/>
        </p:nvSpPr>
        <p:spPr bwMode="blackWhite">
          <a:xfrm>
            <a:off x="2786063" y="3397250"/>
            <a:ext cx="458787"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36871" name="Freeform 7">
            <a:extLst>
              <a:ext uri="{FF2B5EF4-FFF2-40B4-BE49-F238E27FC236}">
                <a16:creationId xmlns:a16="http://schemas.microsoft.com/office/drawing/2014/main" id="{37329435-06E5-436C-BEBC-656639827C04}"/>
              </a:ext>
            </a:extLst>
          </p:cNvPr>
          <p:cNvSpPr>
            <a:spLocks/>
          </p:cNvSpPr>
          <p:nvPr/>
        </p:nvSpPr>
        <p:spPr bwMode="blackWhite">
          <a:xfrm>
            <a:off x="2787650" y="4311650"/>
            <a:ext cx="458788"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36872" name="Freeform 8">
            <a:extLst>
              <a:ext uri="{FF2B5EF4-FFF2-40B4-BE49-F238E27FC236}">
                <a16:creationId xmlns:a16="http://schemas.microsoft.com/office/drawing/2014/main" id="{582669E6-EB38-4B6D-B9B1-4D120B049E1D}"/>
              </a:ext>
            </a:extLst>
          </p:cNvPr>
          <p:cNvSpPr>
            <a:spLocks/>
          </p:cNvSpPr>
          <p:nvPr/>
        </p:nvSpPr>
        <p:spPr bwMode="blackWhite">
          <a:xfrm>
            <a:off x="2800350" y="2559050"/>
            <a:ext cx="458788"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36873" name="Line 9">
            <a:extLst>
              <a:ext uri="{FF2B5EF4-FFF2-40B4-BE49-F238E27FC236}">
                <a16:creationId xmlns:a16="http://schemas.microsoft.com/office/drawing/2014/main" id="{9AA1281B-6770-4C58-9472-C756AC66C5A4}"/>
              </a:ext>
            </a:extLst>
          </p:cNvPr>
          <p:cNvSpPr>
            <a:spLocks noChangeShapeType="1"/>
          </p:cNvSpPr>
          <p:nvPr/>
        </p:nvSpPr>
        <p:spPr bwMode="auto">
          <a:xfrm>
            <a:off x="3016250" y="1844675"/>
            <a:ext cx="0" cy="3886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36874" name="Freeform 11">
            <a:extLst>
              <a:ext uri="{FF2B5EF4-FFF2-40B4-BE49-F238E27FC236}">
                <a16:creationId xmlns:a16="http://schemas.microsoft.com/office/drawing/2014/main" id="{1348C21A-1761-4946-BCAF-B03F70A218FA}"/>
              </a:ext>
            </a:extLst>
          </p:cNvPr>
          <p:cNvSpPr>
            <a:spLocks/>
          </p:cNvSpPr>
          <p:nvPr/>
        </p:nvSpPr>
        <p:spPr bwMode="blackWhite">
          <a:xfrm>
            <a:off x="3763963" y="4606925"/>
            <a:ext cx="92075" cy="180975"/>
          </a:xfrm>
          <a:custGeom>
            <a:avLst/>
            <a:gdLst>
              <a:gd name="T0" fmla="*/ 0 w 58"/>
              <a:gd name="T1" fmla="*/ 0 h 114"/>
              <a:gd name="T2" fmla="*/ 2147483647 w 58"/>
              <a:gd name="T3" fmla="*/ 2147483647 h 114"/>
              <a:gd name="T4" fmla="*/ 0 w 58"/>
              <a:gd name="T5" fmla="*/ 2147483647 h 114"/>
              <a:gd name="T6" fmla="*/ 0 60000 65536"/>
              <a:gd name="T7" fmla="*/ 0 60000 65536"/>
              <a:gd name="T8" fmla="*/ 0 60000 65536"/>
              <a:gd name="T9" fmla="*/ 0 w 58"/>
              <a:gd name="T10" fmla="*/ 0 h 114"/>
              <a:gd name="T11" fmla="*/ 58 w 58"/>
              <a:gd name="T12" fmla="*/ 114 h 114"/>
            </a:gdLst>
            <a:ahLst/>
            <a:cxnLst>
              <a:cxn ang="T6">
                <a:pos x="T0" y="T1"/>
              </a:cxn>
              <a:cxn ang="T7">
                <a:pos x="T2" y="T3"/>
              </a:cxn>
              <a:cxn ang="T8">
                <a:pos x="T4" y="T5"/>
              </a:cxn>
            </a:cxnLst>
            <a:rect l="T9" t="T10" r="T11" b="T12"/>
            <a:pathLst>
              <a:path w="58" h="114">
                <a:moveTo>
                  <a:pt x="0" y="0"/>
                </a:moveTo>
                <a:lnTo>
                  <a:pt x="57" y="56"/>
                </a:lnTo>
                <a:lnTo>
                  <a:pt x="0" y="11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36875" name="Freeform 12">
            <a:extLst>
              <a:ext uri="{FF2B5EF4-FFF2-40B4-BE49-F238E27FC236}">
                <a16:creationId xmlns:a16="http://schemas.microsoft.com/office/drawing/2014/main" id="{089E96F5-575B-4627-85C6-0FFA0EECF800}"/>
              </a:ext>
            </a:extLst>
          </p:cNvPr>
          <p:cNvSpPr>
            <a:spLocks/>
          </p:cNvSpPr>
          <p:nvPr/>
        </p:nvSpPr>
        <p:spPr bwMode="auto">
          <a:xfrm>
            <a:off x="5192713" y="2868613"/>
            <a:ext cx="152400" cy="228600"/>
          </a:xfrm>
          <a:custGeom>
            <a:avLst/>
            <a:gdLst>
              <a:gd name="T0" fmla="*/ 2147483647 w 97"/>
              <a:gd name="T1" fmla="*/ 0 h 97"/>
              <a:gd name="T2" fmla="*/ 0 w 97"/>
              <a:gd name="T3" fmla="*/ 2147483647 h 97"/>
              <a:gd name="T4" fmla="*/ 2147483647 w 97"/>
              <a:gd name="T5" fmla="*/ 2147483647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36876" name="Line 14">
            <a:extLst>
              <a:ext uri="{FF2B5EF4-FFF2-40B4-BE49-F238E27FC236}">
                <a16:creationId xmlns:a16="http://schemas.microsoft.com/office/drawing/2014/main" id="{D8C72661-7DF9-449A-9223-5AA6A8487E12}"/>
              </a:ext>
            </a:extLst>
          </p:cNvPr>
          <p:cNvSpPr>
            <a:spLocks noChangeShapeType="1"/>
          </p:cNvSpPr>
          <p:nvPr/>
        </p:nvSpPr>
        <p:spPr bwMode="auto">
          <a:xfrm>
            <a:off x="3030538" y="2987675"/>
            <a:ext cx="29718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36877" name="AutoShape 16">
            <a:extLst>
              <a:ext uri="{FF2B5EF4-FFF2-40B4-BE49-F238E27FC236}">
                <a16:creationId xmlns:a16="http://schemas.microsoft.com/office/drawing/2014/main" id="{D5E35945-FD28-48E6-AA2F-412526767045}"/>
              </a:ext>
            </a:extLst>
          </p:cNvPr>
          <p:cNvSpPr>
            <a:spLocks noChangeArrowheads="1"/>
          </p:cNvSpPr>
          <p:nvPr/>
        </p:nvSpPr>
        <p:spPr bwMode="blackWhite">
          <a:xfrm>
            <a:off x="2130425" y="1782763"/>
            <a:ext cx="1806575" cy="588962"/>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Database</a:t>
            </a:r>
          </a:p>
        </p:txBody>
      </p:sp>
      <p:sp>
        <p:nvSpPr>
          <p:cNvPr id="36878" name="Rectangle 18">
            <a:extLst>
              <a:ext uri="{FF2B5EF4-FFF2-40B4-BE49-F238E27FC236}">
                <a16:creationId xmlns:a16="http://schemas.microsoft.com/office/drawing/2014/main" id="{43BB6789-D94D-40FD-93BC-D9FD4B3E8E02}"/>
              </a:ext>
            </a:extLst>
          </p:cNvPr>
          <p:cNvSpPr>
            <a:spLocks noChangeArrowheads="1"/>
          </p:cNvSpPr>
          <p:nvPr/>
        </p:nvSpPr>
        <p:spPr bwMode="auto">
          <a:xfrm>
            <a:off x="2420938" y="1316038"/>
            <a:ext cx="984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eaLnBrk="0" hangingPunct="0">
              <a:tabLst>
                <a:tab pos="571500" algn="l"/>
              </a:tabLst>
              <a:defRPr>
                <a:solidFill>
                  <a:schemeClr val="tx1"/>
                </a:solidFill>
                <a:latin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defRPr>
            </a:lvl5pPr>
            <a:lvl6pPr marL="25146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6pPr>
            <a:lvl7pPr marL="29718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7pPr>
            <a:lvl8pPr marL="34290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8pPr>
            <a:lvl9pPr marL="38862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9pPr>
          </a:lstStyle>
          <a:p>
            <a:pPr algn="l">
              <a:lnSpc>
                <a:spcPct val="85000"/>
              </a:lnSpc>
              <a:spcBef>
                <a:spcPct val="35000"/>
              </a:spcBef>
              <a:buClrTx/>
              <a:buFontTx/>
              <a:buNone/>
            </a:pPr>
            <a:r>
              <a:rPr lang="en-US" altLang="pt-BR">
                <a:solidFill>
                  <a:srgbClr val="FF0066"/>
                </a:solidFill>
                <a:cs typeface="Times New Roman" panose="02020603050405020304" pitchFamily="18" charset="0"/>
              </a:rPr>
              <a:t>Logical</a:t>
            </a:r>
          </a:p>
        </p:txBody>
      </p:sp>
      <p:sp>
        <p:nvSpPr>
          <p:cNvPr id="36879" name="Rectangle 19">
            <a:extLst>
              <a:ext uri="{FF2B5EF4-FFF2-40B4-BE49-F238E27FC236}">
                <a16:creationId xmlns:a16="http://schemas.microsoft.com/office/drawing/2014/main" id="{E7720F13-FCC8-4881-BB3D-2E275B5EC572}"/>
              </a:ext>
            </a:extLst>
          </p:cNvPr>
          <p:cNvSpPr>
            <a:spLocks noChangeArrowheads="1"/>
          </p:cNvSpPr>
          <p:nvPr/>
        </p:nvSpPr>
        <p:spPr bwMode="auto">
          <a:xfrm>
            <a:off x="5392738" y="1316038"/>
            <a:ext cx="1111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eaLnBrk="0" hangingPunct="0">
              <a:tabLst>
                <a:tab pos="571500" algn="l"/>
              </a:tabLst>
              <a:defRPr>
                <a:solidFill>
                  <a:schemeClr val="tx1"/>
                </a:solidFill>
                <a:latin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defRPr>
            </a:lvl5pPr>
            <a:lvl6pPr marL="25146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6pPr>
            <a:lvl7pPr marL="29718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7pPr>
            <a:lvl8pPr marL="34290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8pPr>
            <a:lvl9pPr marL="38862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a:solidFill>
                  <a:schemeClr val="tx1"/>
                </a:solidFill>
                <a:latin typeface="Arial" panose="020B0604020202020204" pitchFamily="34" charset="0"/>
              </a:defRPr>
            </a:lvl9pPr>
          </a:lstStyle>
          <a:p>
            <a:pPr algn="l">
              <a:lnSpc>
                <a:spcPct val="85000"/>
              </a:lnSpc>
              <a:spcBef>
                <a:spcPct val="35000"/>
              </a:spcBef>
              <a:buClrTx/>
              <a:buFontTx/>
              <a:buNone/>
            </a:pPr>
            <a:r>
              <a:rPr lang="en-US" altLang="pt-BR">
                <a:solidFill>
                  <a:srgbClr val="FF0066"/>
                </a:solidFill>
                <a:cs typeface="Times New Roman" panose="02020603050405020304" pitchFamily="18" charset="0"/>
              </a:rPr>
              <a:t>Physical</a:t>
            </a:r>
          </a:p>
        </p:txBody>
      </p:sp>
      <p:sp>
        <p:nvSpPr>
          <p:cNvPr id="36880" name="AutoShape 20">
            <a:extLst>
              <a:ext uri="{FF2B5EF4-FFF2-40B4-BE49-F238E27FC236}">
                <a16:creationId xmlns:a16="http://schemas.microsoft.com/office/drawing/2014/main" id="{16DAEEB3-8805-4E09-BAEB-CD29D88A1B39}"/>
              </a:ext>
            </a:extLst>
          </p:cNvPr>
          <p:cNvSpPr>
            <a:spLocks noChangeArrowheads="1"/>
          </p:cNvSpPr>
          <p:nvPr/>
        </p:nvSpPr>
        <p:spPr bwMode="blackWhite">
          <a:xfrm>
            <a:off x="2144713" y="2689225"/>
            <a:ext cx="1779587" cy="596900"/>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Tablespace</a:t>
            </a:r>
          </a:p>
        </p:txBody>
      </p:sp>
      <p:sp>
        <p:nvSpPr>
          <p:cNvPr id="36881" name="AutoShape 21">
            <a:extLst>
              <a:ext uri="{FF2B5EF4-FFF2-40B4-BE49-F238E27FC236}">
                <a16:creationId xmlns:a16="http://schemas.microsoft.com/office/drawing/2014/main" id="{FFE9CF27-0271-40B3-A329-24712BED85EE}"/>
              </a:ext>
            </a:extLst>
          </p:cNvPr>
          <p:cNvSpPr>
            <a:spLocks noChangeArrowheads="1"/>
          </p:cNvSpPr>
          <p:nvPr/>
        </p:nvSpPr>
        <p:spPr bwMode="blackWhite">
          <a:xfrm>
            <a:off x="5322888" y="2673350"/>
            <a:ext cx="1435100" cy="612775"/>
          </a:xfrm>
          <a:prstGeom prst="roundRect">
            <a:avLst>
              <a:gd name="adj" fmla="val 12495"/>
            </a:avLst>
          </a:prstGeom>
          <a:solidFill>
            <a:srgbClr val="6699CC"/>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Data file</a:t>
            </a:r>
          </a:p>
        </p:txBody>
      </p:sp>
      <p:sp>
        <p:nvSpPr>
          <p:cNvPr id="36882" name="AutoShape 23">
            <a:extLst>
              <a:ext uri="{FF2B5EF4-FFF2-40B4-BE49-F238E27FC236}">
                <a16:creationId xmlns:a16="http://schemas.microsoft.com/office/drawing/2014/main" id="{682BB7A4-20A6-4EA6-A54E-8F461096571E}"/>
              </a:ext>
            </a:extLst>
          </p:cNvPr>
          <p:cNvSpPr>
            <a:spLocks noChangeArrowheads="1"/>
          </p:cNvSpPr>
          <p:nvPr/>
        </p:nvSpPr>
        <p:spPr bwMode="blackWhite">
          <a:xfrm>
            <a:off x="2135188" y="3527425"/>
            <a:ext cx="1798637" cy="596900"/>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Segment</a:t>
            </a:r>
          </a:p>
        </p:txBody>
      </p:sp>
      <p:sp>
        <p:nvSpPr>
          <p:cNvPr id="36883" name="AutoShape 24">
            <a:extLst>
              <a:ext uri="{FF2B5EF4-FFF2-40B4-BE49-F238E27FC236}">
                <a16:creationId xmlns:a16="http://schemas.microsoft.com/office/drawing/2014/main" id="{0BB9EBFA-D0BB-428F-9D32-DB1A72BE63BF}"/>
              </a:ext>
            </a:extLst>
          </p:cNvPr>
          <p:cNvSpPr>
            <a:spLocks noChangeArrowheads="1"/>
          </p:cNvSpPr>
          <p:nvPr/>
        </p:nvSpPr>
        <p:spPr bwMode="blackWhite">
          <a:xfrm>
            <a:off x="2135188" y="4446588"/>
            <a:ext cx="1798637" cy="592137"/>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Extent</a:t>
            </a:r>
          </a:p>
        </p:txBody>
      </p:sp>
      <p:sp>
        <p:nvSpPr>
          <p:cNvPr id="36884" name="AutoShape 25">
            <a:extLst>
              <a:ext uri="{FF2B5EF4-FFF2-40B4-BE49-F238E27FC236}">
                <a16:creationId xmlns:a16="http://schemas.microsoft.com/office/drawing/2014/main" id="{564A701E-2EF2-4612-A74C-83FB27095011}"/>
              </a:ext>
            </a:extLst>
          </p:cNvPr>
          <p:cNvSpPr>
            <a:spLocks noChangeArrowheads="1"/>
          </p:cNvSpPr>
          <p:nvPr/>
        </p:nvSpPr>
        <p:spPr bwMode="blackWhite">
          <a:xfrm>
            <a:off x="2122488" y="5360988"/>
            <a:ext cx="1816100" cy="744537"/>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Oracle data</a:t>
            </a:r>
            <a:br>
              <a:rPr lang="en-US" altLang="pt-BR"/>
            </a:br>
            <a:r>
              <a:rPr lang="en-US" altLang="pt-BR"/>
              <a:t>block</a:t>
            </a:r>
          </a:p>
        </p:txBody>
      </p:sp>
      <p:sp>
        <p:nvSpPr>
          <p:cNvPr id="36885" name="Line 31">
            <a:extLst>
              <a:ext uri="{FF2B5EF4-FFF2-40B4-BE49-F238E27FC236}">
                <a16:creationId xmlns:a16="http://schemas.microsoft.com/office/drawing/2014/main" id="{1086E5B5-493E-459F-A0C7-94B3E00F73A3}"/>
              </a:ext>
            </a:extLst>
          </p:cNvPr>
          <p:cNvSpPr>
            <a:spLocks noChangeShapeType="1"/>
          </p:cNvSpPr>
          <p:nvPr/>
        </p:nvSpPr>
        <p:spPr bwMode="gray">
          <a:xfrm>
            <a:off x="6002338" y="3317875"/>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grpSp>
        <p:nvGrpSpPr>
          <p:cNvPr id="36886" name="Group 23">
            <a:extLst>
              <a:ext uri="{FF2B5EF4-FFF2-40B4-BE49-F238E27FC236}">
                <a16:creationId xmlns:a16="http://schemas.microsoft.com/office/drawing/2014/main" id="{81444176-7CA7-4FCA-8B83-7536F3077529}"/>
              </a:ext>
            </a:extLst>
          </p:cNvPr>
          <p:cNvGrpSpPr>
            <a:grpSpLocks/>
          </p:cNvGrpSpPr>
          <p:nvPr/>
        </p:nvGrpSpPr>
        <p:grpSpPr bwMode="auto">
          <a:xfrm>
            <a:off x="4800600" y="3886200"/>
            <a:ext cx="2438400" cy="2133600"/>
            <a:chOff x="4783138" y="3927475"/>
            <a:chExt cx="2438400" cy="2133600"/>
          </a:xfrm>
        </p:grpSpPr>
        <p:sp>
          <p:nvSpPr>
            <p:cNvPr id="36887" name="Rectangle 29">
              <a:extLst>
                <a:ext uri="{FF2B5EF4-FFF2-40B4-BE49-F238E27FC236}">
                  <a16:creationId xmlns:a16="http://schemas.microsoft.com/office/drawing/2014/main" id="{6424E0FE-5428-4415-A3C9-476C208A165C}"/>
                </a:ext>
              </a:extLst>
            </p:cNvPr>
            <p:cNvSpPr>
              <a:spLocks noChangeArrowheads="1"/>
            </p:cNvSpPr>
            <p:nvPr/>
          </p:nvSpPr>
          <p:spPr bwMode="gray">
            <a:xfrm>
              <a:off x="4783138" y="3927475"/>
              <a:ext cx="2438400" cy="2133600"/>
            </a:xfrm>
            <a:prstGeom prst="rect">
              <a:avLst/>
            </a:prstGeom>
            <a:solidFill>
              <a:srgbClr val="00FFFF"/>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pt-BR"/>
            </a:p>
            <a:p>
              <a:pPr eaLnBrk="1" hangingPunct="1"/>
              <a:endParaRPr lang="en-US" altLang="pt-BR"/>
            </a:p>
          </p:txBody>
        </p:sp>
        <p:sp>
          <p:nvSpPr>
            <p:cNvPr id="36888" name="Text Box 30">
              <a:extLst>
                <a:ext uri="{FF2B5EF4-FFF2-40B4-BE49-F238E27FC236}">
                  <a16:creationId xmlns:a16="http://schemas.microsoft.com/office/drawing/2014/main" id="{D2A84802-7D15-431E-8525-4B1FAB0AB16D}"/>
                </a:ext>
              </a:extLst>
            </p:cNvPr>
            <p:cNvSpPr txBox="1">
              <a:spLocks noChangeArrowheads="1"/>
            </p:cNvSpPr>
            <p:nvPr/>
          </p:nvSpPr>
          <p:spPr bwMode="gray">
            <a:xfrm>
              <a:off x="4935538" y="3927475"/>
              <a:ext cx="22098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spcBef>
                  <a:spcPct val="50000"/>
                </a:spcBef>
              </a:pPr>
              <a:r>
                <a:rPr lang="en-US" altLang="pt-BR"/>
                <a:t>Storage System</a:t>
              </a:r>
            </a:p>
            <a:p>
              <a:pPr algn="l" eaLnBrk="1" hangingPunct="1">
                <a:spcBef>
                  <a:spcPct val="50000"/>
                </a:spcBef>
                <a:buFont typeface="Arial" panose="020B0604020202020204" pitchFamily="34" charset="0"/>
                <a:buChar char="•"/>
              </a:pPr>
              <a:r>
                <a:rPr lang="en-US" altLang="pt-BR"/>
                <a:t> SAN</a:t>
              </a:r>
            </a:p>
            <a:p>
              <a:pPr algn="l" eaLnBrk="1" hangingPunct="1">
                <a:spcBef>
                  <a:spcPct val="50000"/>
                </a:spcBef>
                <a:buFont typeface="Arial" panose="020B0604020202020204" pitchFamily="34" charset="0"/>
                <a:buChar char="•"/>
              </a:pPr>
              <a:r>
                <a:rPr lang="en-US" altLang="pt-BR"/>
                <a:t> NAS</a:t>
              </a:r>
            </a:p>
            <a:p>
              <a:pPr algn="l" eaLnBrk="1" hangingPunct="1">
                <a:spcBef>
                  <a:spcPct val="50000"/>
                </a:spcBef>
                <a:buFont typeface="Arial" panose="020B0604020202020204" pitchFamily="34" charset="0"/>
                <a:buChar char="•"/>
              </a:pPr>
              <a:r>
                <a:rPr lang="en-US" altLang="pt-BR"/>
                <a:t> Exadata</a:t>
              </a:r>
            </a:p>
            <a:p>
              <a:pPr algn="l" eaLnBrk="1" hangingPunct="1">
                <a:spcBef>
                  <a:spcPct val="50000"/>
                </a:spcBef>
                <a:buFont typeface="Arial" panose="020B0604020202020204" pitchFamily="34" charset="0"/>
                <a:buChar char="•"/>
              </a:pPr>
              <a:r>
                <a:rPr lang="en-US" altLang="pt-BR"/>
                <a:t> File System</a:t>
              </a:r>
            </a:p>
          </p:txBody>
        </p:sp>
        <p:sp>
          <p:nvSpPr>
            <p:cNvPr id="36889" name="Text Box 32">
              <a:extLst>
                <a:ext uri="{FF2B5EF4-FFF2-40B4-BE49-F238E27FC236}">
                  <a16:creationId xmlns:a16="http://schemas.microsoft.com/office/drawing/2014/main" id="{5B3907B9-F84C-4D74-8FCE-72272DCD3FD7}"/>
                </a:ext>
              </a:extLst>
            </p:cNvPr>
            <p:cNvSpPr txBox="1">
              <a:spLocks noChangeArrowheads="1"/>
            </p:cNvSpPr>
            <p:nvPr/>
          </p:nvSpPr>
          <p:spPr bwMode="gray">
            <a:xfrm>
              <a:off x="6154738" y="4308475"/>
              <a:ext cx="1066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spcBef>
                  <a:spcPct val="50000"/>
                </a:spcBef>
                <a:buFont typeface="Arial" panose="020B0604020202020204" pitchFamily="34" charset="0"/>
                <a:buChar char="•"/>
              </a:pPr>
              <a:r>
                <a:rPr lang="en-US" altLang="pt-BR"/>
                <a:t> NFS</a:t>
              </a:r>
            </a:p>
            <a:p>
              <a:pPr algn="l" eaLnBrk="1" hangingPunct="1">
                <a:spcBef>
                  <a:spcPct val="50000"/>
                </a:spcBef>
                <a:buFont typeface="Arial" panose="020B0604020202020204" pitchFamily="34" charset="0"/>
                <a:buChar char="•"/>
              </a:pPr>
              <a:r>
                <a:rPr lang="en-US" altLang="pt-BR"/>
                <a:t> ASM</a:t>
              </a:r>
            </a:p>
          </p:txBody>
        </p:sp>
      </p:grpSp>
    </p:spTree>
    <p:custDataLst>
      <p:tags r:id="rId1"/>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1026">
            <a:extLst>
              <a:ext uri="{FF2B5EF4-FFF2-40B4-BE49-F238E27FC236}">
                <a16:creationId xmlns:a16="http://schemas.microsoft.com/office/drawing/2014/main" id="{FA21641C-7A6F-4328-8180-0BFA6EBD8ACF}"/>
              </a:ext>
            </a:extLst>
          </p:cNvPr>
          <p:cNvSpPr>
            <a:spLocks noGrp="1" noChangeArrowheads="1"/>
          </p:cNvSpPr>
          <p:nvPr>
            <p:ph type="title"/>
          </p:nvPr>
        </p:nvSpPr>
        <p:spPr/>
        <p:txBody>
          <a:bodyPr/>
          <a:lstStyle/>
          <a:p>
            <a:pPr eaLnBrk="1" hangingPunct="1"/>
            <a:endParaRPr lang="pt-BR" altLang="pt-BR"/>
          </a:p>
        </p:txBody>
      </p:sp>
      <p:sp>
        <p:nvSpPr>
          <p:cNvPr id="37891" name="Rectangle 1027">
            <a:extLst>
              <a:ext uri="{FF2B5EF4-FFF2-40B4-BE49-F238E27FC236}">
                <a16:creationId xmlns:a16="http://schemas.microsoft.com/office/drawing/2014/main" id="{DAD6DA89-D441-44B6-8A09-E54CE25DB00B}"/>
              </a:ext>
            </a:extLst>
          </p:cNvPr>
          <p:cNvSpPr>
            <a:spLocks noGrp="1" noChangeArrowheads="1"/>
          </p:cNvSpPr>
          <p:nvPr>
            <p:ph type="body" idx="1"/>
          </p:nvPr>
        </p:nvSpPr>
        <p:spPr/>
        <p:txBody>
          <a:bodyPr/>
          <a:lstStyle/>
          <a:p>
            <a:pPr eaLnBrk="1" hangingPunct="1"/>
            <a:endParaRPr lang="pt-BR" altLang="pt-BR"/>
          </a:p>
        </p:txBody>
      </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a:extLst>
              <a:ext uri="{FF2B5EF4-FFF2-40B4-BE49-F238E27FC236}">
                <a16:creationId xmlns:a16="http://schemas.microsoft.com/office/drawing/2014/main" id="{65168245-5784-4613-8168-C1FF28DFD0DB}"/>
              </a:ext>
            </a:extLst>
          </p:cNvPr>
          <p:cNvSpPr>
            <a:spLocks noGrp="1" noChangeArrowheads="1"/>
          </p:cNvSpPr>
          <p:nvPr>
            <p:ph type="title"/>
          </p:nvPr>
        </p:nvSpPr>
        <p:spPr/>
        <p:txBody>
          <a:bodyPr/>
          <a:lstStyle/>
          <a:p>
            <a:pPr eaLnBrk="1" hangingPunct="1"/>
            <a:r>
              <a:rPr lang="en-US" altLang="pt-BR"/>
              <a:t>Segments, Extents, and Blocks</a:t>
            </a:r>
          </a:p>
        </p:txBody>
      </p:sp>
      <p:sp>
        <p:nvSpPr>
          <p:cNvPr id="38915" name="Rectangle 20">
            <a:extLst>
              <a:ext uri="{FF2B5EF4-FFF2-40B4-BE49-F238E27FC236}">
                <a16:creationId xmlns:a16="http://schemas.microsoft.com/office/drawing/2014/main" id="{9C2EBF4D-EFA0-4472-94A0-90A869286AD2}"/>
              </a:ext>
            </a:extLst>
          </p:cNvPr>
          <p:cNvSpPr>
            <a:spLocks noGrp="1" noChangeArrowheads="1"/>
          </p:cNvSpPr>
          <p:nvPr>
            <p:ph type="body" idx="1"/>
          </p:nvPr>
        </p:nvSpPr>
        <p:spPr/>
        <p:txBody>
          <a:bodyPr/>
          <a:lstStyle/>
          <a:p>
            <a:pPr lvl="1" eaLnBrk="1" hangingPunct="1"/>
            <a:r>
              <a:rPr lang="en-US" altLang="pt-BR"/>
              <a:t>Segments exist in a tablespace.</a:t>
            </a:r>
          </a:p>
          <a:p>
            <a:pPr lvl="1" eaLnBrk="1" hangingPunct="1"/>
            <a:r>
              <a:rPr lang="en-US" altLang="pt-BR"/>
              <a:t>Segments are collections of extents.</a:t>
            </a:r>
          </a:p>
          <a:p>
            <a:pPr lvl="1" eaLnBrk="1" hangingPunct="1"/>
            <a:r>
              <a:rPr lang="en-US" altLang="pt-BR"/>
              <a:t>Extents are collections of data blocks.</a:t>
            </a:r>
          </a:p>
          <a:p>
            <a:pPr lvl="1" eaLnBrk="1" hangingPunct="1"/>
            <a:r>
              <a:rPr lang="en-US" altLang="pt-BR"/>
              <a:t>Data blocks are mapped to disk blocks.</a:t>
            </a:r>
          </a:p>
        </p:txBody>
      </p:sp>
      <p:pic>
        <p:nvPicPr>
          <p:cNvPr id="38916" name="Picture 4" descr="Cube: Box, Dark Blue">
            <a:extLst>
              <a:ext uri="{FF2B5EF4-FFF2-40B4-BE49-F238E27FC236}">
                <a16:creationId xmlns:a16="http://schemas.microsoft.com/office/drawing/2014/main" id="{70B2F105-C424-4334-B105-1422C168BB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1143000" y="3657600"/>
            <a:ext cx="1517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5">
            <a:extLst>
              <a:ext uri="{FF2B5EF4-FFF2-40B4-BE49-F238E27FC236}">
                <a16:creationId xmlns:a16="http://schemas.microsoft.com/office/drawing/2014/main" id="{02015915-92EE-4580-9A87-210A0C50CF32}"/>
              </a:ext>
            </a:extLst>
          </p:cNvPr>
          <p:cNvSpPr>
            <a:spLocks noChangeArrowheads="1"/>
          </p:cNvSpPr>
          <p:nvPr/>
        </p:nvSpPr>
        <p:spPr bwMode="gray">
          <a:xfrm>
            <a:off x="1254125"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defRPr>
            </a:lvl1pPr>
            <a:lvl2pPr marL="742950" indent="-285750" defTabSz="369888" eaLnBrk="0" hangingPunct="0">
              <a:defRPr>
                <a:solidFill>
                  <a:schemeClr val="tx1"/>
                </a:solidFill>
                <a:latin typeface="Arial" panose="020B0604020202020204" pitchFamily="34" charset="0"/>
              </a:defRPr>
            </a:lvl2pPr>
            <a:lvl3pPr marL="1143000" indent="-228600" defTabSz="369888" eaLnBrk="0" hangingPunct="0">
              <a:defRPr>
                <a:solidFill>
                  <a:schemeClr val="tx1"/>
                </a:solidFill>
                <a:latin typeface="Arial" panose="020B0604020202020204" pitchFamily="34" charset="0"/>
              </a:defRPr>
            </a:lvl3pPr>
            <a:lvl4pPr marL="1600200" indent="-228600" defTabSz="369888" eaLnBrk="0" hangingPunct="0">
              <a:defRPr>
                <a:solidFill>
                  <a:schemeClr val="tx1"/>
                </a:solidFill>
                <a:latin typeface="Arial" panose="020B0604020202020204" pitchFamily="34" charset="0"/>
              </a:defRPr>
            </a:lvl4pPr>
            <a:lvl5pPr marL="2057400" indent="-228600" defTabSz="369888" eaLnBrk="0" hangingPunct="0">
              <a:defRPr>
                <a:solidFill>
                  <a:schemeClr val="tx1"/>
                </a:solidFill>
                <a:latin typeface="Arial" panose="020B0604020202020204" pitchFamily="34" charset="0"/>
              </a:defRPr>
            </a:lvl5pPr>
            <a:lvl6pPr marL="25146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0"/>
              </a:spcBef>
              <a:buClrTx/>
              <a:buFontTx/>
              <a:buNone/>
            </a:pPr>
            <a:r>
              <a:rPr lang="en-US" altLang="pt-BR"/>
              <a:t>Segment</a:t>
            </a:r>
          </a:p>
        </p:txBody>
      </p:sp>
      <p:grpSp>
        <p:nvGrpSpPr>
          <p:cNvPr id="38918" name="Group 6">
            <a:extLst>
              <a:ext uri="{FF2B5EF4-FFF2-40B4-BE49-F238E27FC236}">
                <a16:creationId xmlns:a16="http://schemas.microsoft.com/office/drawing/2014/main" id="{A81D9325-544F-4DFC-AD38-FB03385B1A52}"/>
              </a:ext>
            </a:extLst>
          </p:cNvPr>
          <p:cNvGrpSpPr>
            <a:grpSpLocks/>
          </p:cNvGrpSpPr>
          <p:nvPr/>
        </p:nvGrpSpPr>
        <p:grpSpPr bwMode="auto">
          <a:xfrm>
            <a:off x="3348038" y="3657600"/>
            <a:ext cx="939800" cy="1600200"/>
            <a:chOff x="2136" y="2448"/>
            <a:chExt cx="592" cy="1008"/>
          </a:xfrm>
        </p:grpSpPr>
        <p:pic>
          <p:nvPicPr>
            <p:cNvPr id="38929" name="Picture 7" descr="Cube: Box, Yellow">
              <a:extLst>
                <a:ext uri="{FF2B5EF4-FFF2-40B4-BE49-F238E27FC236}">
                  <a16:creationId xmlns:a16="http://schemas.microsoft.com/office/drawing/2014/main" id="{2A5E32DE-6433-445A-8FCF-188F06004B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136" y="2832"/>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0" name="Picture 8" descr="Cube: Box, Yellow">
              <a:extLst>
                <a:ext uri="{FF2B5EF4-FFF2-40B4-BE49-F238E27FC236}">
                  <a16:creationId xmlns:a16="http://schemas.microsoft.com/office/drawing/2014/main" id="{186FF02B-5E91-4A70-B31C-46216E4080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136" y="2448"/>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919" name="Rectangle 9">
            <a:extLst>
              <a:ext uri="{FF2B5EF4-FFF2-40B4-BE49-F238E27FC236}">
                <a16:creationId xmlns:a16="http://schemas.microsoft.com/office/drawing/2014/main" id="{00C25ED3-F473-45CD-B724-C500D6A02148}"/>
              </a:ext>
            </a:extLst>
          </p:cNvPr>
          <p:cNvSpPr>
            <a:spLocks noChangeArrowheads="1"/>
          </p:cNvSpPr>
          <p:nvPr/>
        </p:nvSpPr>
        <p:spPr bwMode="gray">
          <a:xfrm>
            <a:off x="3170238"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defRPr>
            </a:lvl1pPr>
            <a:lvl2pPr marL="742950" indent="-285750" defTabSz="369888" eaLnBrk="0" hangingPunct="0">
              <a:defRPr>
                <a:solidFill>
                  <a:schemeClr val="tx1"/>
                </a:solidFill>
                <a:latin typeface="Arial" panose="020B0604020202020204" pitchFamily="34" charset="0"/>
              </a:defRPr>
            </a:lvl2pPr>
            <a:lvl3pPr marL="1143000" indent="-228600" defTabSz="369888" eaLnBrk="0" hangingPunct="0">
              <a:defRPr>
                <a:solidFill>
                  <a:schemeClr val="tx1"/>
                </a:solidFill>
                <a:latin typeface="Arial" panose="020B0604020202020204" pitchFamily="34" charset="0"/>
              </a:defRPr>
            </a:lvl3pPr>
            <a:lvl4pPr marL="1600200" indent="-228600" defTabSz="369888" eaLnBrk="0" hangingPunct="0">
              <a:defRPr>
                <a:solidFill>
                  <a:schemeClr val="tx1"/>
                </a:solidFill>
                <a:latin typeface="Arial" panose="020B0604020202020204" pitchFamily="34" charset="0"/>
              </a:defRPr>
            </a:lvl4pPr>
            <a:lvl5pPr marL="2057400" indent="-228600" defTabSz="369888" eaLnBrk="0" hangingPunct="0">
              <a:defRPr>
                <a:solidFill>
                  <a:schemeClr val="tx1"/>
                </a:solidFill>
                <a:latin typeface="Arial" panose="020B0604020202020204" pitchFamily="34" charset="0"/>
              </a:defRPr>
            </a:lvl5pPr>
            <a:lvl6pPr marL="25146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0"/>
              </a:spcBef>
              <a:buClrTx/>
              <a:buFontTx/>
              <a:buNone/>
            </a:pPr>
            <a:r>
              <a:rPr lang="en-US" altLang="pt-BR"/>
              <a:t>Extents</a:t>
            </a:r>
          </a:p>
        </p:txBody>
      </p:sp>
      <p:pic>
        <p:nvPicPr>
          <p:cNvPr id="38920" name="Picture 10" descr="Cube: Box, Dark Green">
            <a:extLst>
              <a:ext uri="{FF2B5EF4-FFF2-40B4-BE49-F238E27FC236}">
                <a16:creationId xmlns:a16="http://schemas.microsoft.com/office/drawing/2014/main" id="{D38EDF86-A651-4863-B68D-3BEC60EC72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5297488" y="46482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1" descr="Cube: Box, Dark Green">
            <a:extLst>
              <a:ext uri="{FF2B5EF4-FFF2-40B4-BE49-F238E27FC236}">
                <a16:creationId xmlns:a16="http://schemas.microsoft.com/office/drawing/2014/main" id="{BC05E6EC-8C5E-45B4-B1A0-7B290A3A80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5297488" y="41529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2" descr="Cube: Box, Dark Green">
            <a:extLst>
              <a:ext uri="{FF2B5EF4-FFF2-40B4-BE49-F238E27FC236}">
                <a16:creationId xmlns:a16="http://schemas.microsoft.com/office/drawing/2014/main" id="{B835BF81-26C8-42EE-B465-08EC80FF5E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5297488" y="36576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Rectangle 13">
            <a:extLst>
              <a:ext uri="{FF2B5EF4-FFF2-40B4-BE49-F238E27FC236}">
                <a16:creationId xmlns:a16="http://schemas.microsoft.com/office/drawing/2014/main" id="{7057F2DE-4C18-4EE3-AF07-CB781A213C78}"/>
              </a:ext>
            </a:extLst>
          </p:cNvPr>
          <p:cNvSpPr>
            <a:spLocks noChangeArrowheads="1"/>
          </p:cNvSpPr>
          <p:nvPr/>
        </p:nvSpPr>
        <p:spPr bwMode="gray">
          <a:xfrm>
            <a:off x="4975225"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defRPr>
            </a:lvl1pPr>
            <a:lvl2pPr marL="742950" indent="-285750" defTabSz="369888" eaLnBrk="0" hangingPunct="0">
              <a:defRPr>
                <a:solidFill>
                  <a:schemeClr val="tx1"/>
                </a:solidFill>
                <a:latin typeface="Arial" panose="020B0604020202020204" pitchFamily="34" charset="0"/>
              </a:defRPr>
            </a:lvl2pPr>
            <a:lvl3pPr marL="1143000" indent="-228600" defTabSz="369888" eaLnBrk="0" hangingPunct="0">
              <a:defRPr>
                <a:solidFill>
                  <a:schemeClr val="tx1"/>
                </a:solidFill>
                <a:latin typeface="Arial" panose="020B0604020202020204" pitchFamily="34" charset="0"/>
              </a:defRPr>
            </a:lvl3pPr>
            <a:lvl4pPr marL="1600200" indent="-228600" defTabSz="369888" eaLnBrk="0" hangingPunct="0">
              <a:defRPr>
                <a:solidFill>
                  <a:schemeClr val="tx1"/>
                </a:solidFill>
                <a:latin typeface="Arial" panose="020B0604020202020204" pitchFamily="34" charset="0"/>
              </a:defRPr>
            </a:lvl4pPr>
            <a:lvl5pPr marL="2057400" indent="-228600" defTabSz="369888" eaLnBrk="0" hangingPunct="0">
              <a:defRPr>
                <a:solidFill>
                  <a:schemeClr val="tx1"/>
                </a:solidFill>
                <a:latin typeface="Arial" panose="020B0604020202020204" pitchFamily="34" charset="0"/>
              </a:defRPr>
            </a:lvl5pPr>
            <a:lvl6pPr marL="25146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0"/>
              </a:spcBef>
              <a:buClrTx/>
              <a:buFontTx/>
              <a:buNone/>
            </a:pPr>
            <a:r>
              <a:rPr lang="en-US" altLang="pt-BR"/>
              <a:t>Data blocks</a:t>
            </a:r>
          </a:p>
        </p:txBody>
      </p:sp>
      <p:pic>
        <p:nvPicPr>
          <p:cNvPr id="38924" name="Picture 14" descr="Cube: Box, Grey">
            <a:extLst>
              <a:ext uri="{FF2B5EF4-FFF2-40B4-BE49-F238E27FC236}">
                <a16:creationId xmlns:a16="http://schemas.microsoft.com/office/drawing/2014/main" id="{4C786FED-53C5-4F98-A1F5-917D7BF053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7212013" y="4686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5" name="Picture 15" descr="Cube: Box, Grey">
            <a:extLst>
              <a:ext uri="{FF2B5EF4-FFF2-40B4-BE49-F238E27FC236}">
                <a16:creationId xmlns:a16="http://schemas.microsoft.com/office/drawing/2014/main" id="{E82A9B50-2B21-41CB-99CD-D2245EA66A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7212013" y="43434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6" name="Picture 16" descr="Cube: Box, Grey">
            <a:extLst>
              <a:ext uri="{FF2B5EF4-FFF2-40B4-BE49-F238E27FC236}">
                <a16:creationId xmlns:a16="http://schemas.microsoft.com/office/drawing/2014/main" id="{79363B1A-649E-41F3-880B-78003BE7FF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7212013" y="4000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7" name="Picture 17" descr="Cube: Box, Grey">
            <a:extLst>
              <a:ext uri="{FF2B5EF4-FFF2-40B4-BE49-F238E27FC236}">
                <a16:creationId xmlns:a16="http://schemas.microsoft.com/office/drawing/2014/main" id="{A268D5C5-DCA4-49E0-9820-DB71C37858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7212013" y="36576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8" name="Rectangle 18">
            <a:extLst>
              <a:ext uri="{FF2B5EF4-FFF2-40B4-BE49-F238E27FC236}">
                <a16:creationId xmlns:a16="http://schemas.microsoft.com/office/drawing/2014/main" id="{1945EF24-8174-4262-B75A-B0B38CA4D5A0}"/>
              </a:ext>
            </a:extLst>
          </p:cNvPr>
          <p:cNvSpPr>
            <a:spLocks noChangeArrowheads="1"/>
          </p:cNvSpPr>
          <p:nvPr/>
        </p:nvSpPr>
        <p:spPr bwMode="gray">
          <a:xfrm>
            <a:off x="6481763" y="5334000"/>
            <a:ext cx="19050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defRPr>
            </a:lvl1pPr>
            <a:lvl2pPr marL="742950" indent="-285750" defTabSz="369888" eaLnBrk="0" hangingPunct="0">
              <a:defRPr>
                <a:solidFill>
                  <a:schemeClr val="tx1"/>
                </a:solidFill>
                <a:latin typeface="Arial" panose="020B0604020202020204" pitchFamily="34" charset="0"/>
              </a:defRPr>
            </a:lvl2pPr>
            <a:lvl3pPr marL="1143000" indent="-228600" defTabSz="369888" eaLnBrk="0" hangingPunct="0">
              <a:defRPr>
                <a:solidFill>
                  <a:schemeClr val="tx1"/>
                </a:solidFill>
                <a:latin typeface="Arial" panose="020B0604020202020204" pitchFamily="34" charset="0"/>
              </a:defRPr>
            </a:lvl3pPr>
            <a:lvl4pPr marL="1600200" indent="-228600" defTabSz="369888" eaLnBrk="0" hangingPunct="0">
              <a:defRPr>
                <a:solidFill>
                  <a:schemeClr val="tx1"/>
                </a:solidFill>
                <a:latin typeface="Arial" panose="020B0604020202020204" pitchFamily="34" charset="0"/>
              </a:defRPr>
            </a:lvl4pPr>
            <a:lvl5pPr marL="2057400" indent="-228600" defTabSz="369888" eaLnBrk="0" hangingPunct="0">
              <a:defRPr>
                <a:solidFill>
                  <a:schemeClr val="tx1"/>
                </a:solidFill>
                <a:latin typeface="Arial" panose="020B0604020202020204" pitchFamily="34" charset="0"/>
              </a:defRPr>
            </a:lvl5pPr>
            <a:lvl6pPr marL="25146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369888"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0"/>
              </a:spcBef>
              <a:buClrTx/>
              <a:buFontTx/>
              <a:buNone/>
            </a:pPr>
            <a:r>
              <a:rPr lang="en-US" altLang="pt-BR"/>
              <a:t>Disk blocks</a:t>
            </a:r>
          </a:p>
          <a:p>
            <a:pPr>
              <a:lnSpc>
                <a:spcPct val="85000"/>
              </a:lnSpc>
              <a:spcBef>
                <a:spcPct val="0"/>
              </a:spcBef>
              <a:buClrTx/>
              <a:buFontTx/>
              <a:buNone/>
            </a:pPr>
            <a:r>
              <a:rPr lang="en-US" altLang="pt-BR"/>
              <a:t>(File System Storage)</a:t>
            </a:r>
          </a:p>
        </p:txBody>
      </p:sp>
    </p:spTree>
    <p:custDataLst>
      <p:tags r:id="rId1"/>
    </p:custData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2">
            <a:extLst>
              <a:ext uri="{FF2B5EF4-FFF2-40B4-BE49-F238E27FC236}">
                <a16:creationId xmlns:a16="http://schemas.microsoft.com/office/drawing/2014/main" id="{EFD9036A-BA4A-4D45-9D4A-97969230D445}"/>
              </a:ext>
            </a:extLst>
          </p:cNvPr>
          <p:cNvSpPr>
            <a:spLocks noChangeArrowheads="1"/>
          </p:cNvSpPr>
          <p:nvPr/>
        </p:nvSpPr>
        <p:spPr bwMode="gray">
          <a:xfrm>
            <a:off x="609600" y="1295400"/>
            <a:ext cx="4953000" cy="2971800"/>
          </a:xfrm>
          <a:prstGeom prst="rect">
            <a:avLst/>
          </a:prstGeom>
          <a:solidFill>
            <a:srgbClr val="00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pic>
        <p:nvPicPr>
          <p:cNvPr id="39939" name="Picture 51" descr="datab018">
            <a:extLst>
              <a:ext uri="{FF2B5EF4-FFF2-40B4-BE49-F238E27FC236}">
                <a16:creationId xmlns:a16="http://schemas.microsoft.com/office/drawing/2014/main" id="{C16960C6-FE36-4BDF-8F4A-83BDA30500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1676400"/>
            <a:ext cx="22510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3">
            <a:extLst>
              <a:ext uri="{FF2B5EF4-FFF2-40B4-BE49-F238E27FC236}">
                <a16:creationId xmlns:a16="http://schemas.microsoft.com/office/drawing/2014/main" id="{06FD77AC-8117-42B4-A043-B384D3C7E37B}"/>
              </a:ext>
            </a:extLst>
          </p:cNvPr>
          <p:cNvSpPr>
            <a:spLocks noGrp="1" noChangeArrowheads="1"/>
          </p:cNvSpPr>
          <p:nvPr>
            <p:ph type="title"/>
          </p:nvPr>
        </p:nvSpPr>
        <p:spPr/>
        <p:txBody>
          <a:bodyPr/>
          <a:lstStyle/>
          <a:p>
            <a:pPr eaLnBrk="1" hangingPunct="1"/>
            <a:r>
              <a:rPr lang="en-US" altLang="pt-BR"/>
              <a:t>Tablespaces and Data Files</a:t>
            </a:r>
            <a:endParaRPr lang="en-US" altLang="pt-BR">
              <a:solidFill>
                <a:srgbClr val="0000FF"/>
              </a:solidFill>
            </a:endParaRPr>
          </a:p>
        </p:txBody>
      </p:sp>
      <p:pic>
        <p:nvPicPr>
          <p:cNvPr id="39941" name="Picture 28" descr="datab018">
            <a:extLst>
              <a:ext uri="{FF2B5EF4-FFF2-40B4-BE49-F238E27FC236}">
                <a16:creationId xmlns:a16="http://schemas.microsoft.com/office/drawing/2014/main" id="{4CA50987-E551-494B-8C3C-1C3A93F84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676400"/>
            <a:ext cx="22510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2" name="Group 49">
            <a:extLst>
              <a:ext uri="{FF2B5EF4-FFF2-40B4-BE49-F238E27FC236}">
                <a16:creationId xmlns:a16="http://schemas.microsoft.com/office/drawing/2014/main" id="{54632498-62F3-4094-A8CE-403C65FC4CC9}"/>
              </a:ext>
            </a:extLst>
          </p:cNvPr>
          <p:cNvGrpSpPr>
            <a:grpSpLocks/>
          </p:cNvGrpSpPr>
          <p:nvPr/>
        </p:nvGrpSpPr>
        <p:grpSpPr bwMode="auto">
          <a:xfrm>
            <a:off x="1254125" y="2667000"/>
            <a:ext cx="1003300" cy="1219200"/>
            <a:chOff x="3360" y="2016"/>
            <a:chExt cx="632" cy="768"/>
          </a:xfrm>
        </p:grpSpPr>
        <p:sp>
          <p:nvSpPr>
            <p:cNvPr id="39977" name="Text Box 29">
              <a:extLst>
                <a:ext uri="{FF2B5EF4-FFF2-40B4-BE49-F238E27FC236}">
                  <a16:creationId xmlns:a16="http://schemas.microsoft.com/office/drawing/2014/main" id="{C61C07F9-B84D-4715-8D5E-F821DA7CECBC}"/>
                </a:ext>
              </a:extLst>
            </p:cNvPr>
            <p:cNvSpPr txBox="1">
              <a:spLocks noChangeArrowheads="1"/>
            </p:cNvSpPr>
            <p:nvPr/>
          </p:nvSpPr>
          <p:spPr bwMode="gray">
            <a:xfrm>
              <a:off x="3360" y="2209"/>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78" name="Text Box 30">
              <a:extLst>
                <a:ext uri="{FF2B5EF4-FFF2-40B4-BE49-F238E27FC236}">
                  <a16:creationId xmlns:a16="http://schemas.microsoft.com/office/drawing/2014/main" id="{12F11177-9B07-4422-8017-8773F3644180}"/>
                </a:ext>
              </a:extLst>
            </p:cNvPr>
            <p:cNvSpPr txBox="1">
              <a:spLocks noChangeArrowheads="1"/>
            </p:cNvSpPr>
            <p:nvPr/>
          </p:nvSpPr>
          <p:spPr bwMode="gray">
            <a:xfrm>
              <a:off x="3676" y="2208"/>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79" name="Text Box 31">
              <a:extLst>
                <a:ext uri="{FF2B5EF4-FFF2-40B4-BE49-F238E27FC236}">
                  <a16:creationId xmlns:a16="http://schemas.microsoft.com/office/drawing/2014/main" id="{D4126363-6016-42CC-B264-B610473F580A}"/>
                </a:ext>
              </a:extLst>
            </p:cNvPr>
            <p:cNvSpPr txBox="1">
              <a:spLocks noChangeArrowheads="1"/>
            </p:cNvSpPr>
            <p:nvPr/>
          </p:nvSpPr>
          <p:spPr bwMode="gray">
            <a:xfrm>
              <a:off x="3360" y="2016"/>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80" name="Text Box 32">
              <a:extLst>
                <a:ext uri="{FF2B5EF4-FFF2-40B4-BE49-F238E27FC236}">
                  <a16:creationId xmlns:a16="http://schemas.microsoft.com/office/drawing/2014/main" id="{71024550-1D5F-4951-86BB-EB754EA8D9DD}"/>
                </a:ext>
              </a:extLst>
            </p:cNvPr>
            <p:cNvSpPr txBox="1">
              <a:spLocks noChangeArrowheads="1"/>
            </p:cNvSpPr>
            <p:nvPr/>
          </p:nvSpPr>
          <p:spPr bwMode="gray">
            <a:xfrm>
              <a:off x="3675" y="2016"/>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81" name="Text Box 33">
              <a:extLst>
                <a:ext uri="{FF2B5EF4-FFF2-40B4-BE49-F238E27FC236}">
                  <a16:creationId xmlns:a16="http://schemas.microsoft.com/office/drawing/2014/main" id="{9E10B1D2-832C-404E-A539-FCDAB320BA1E}"/>
                </a:ext>
              </a:extLst>
            </p:cNvPr>
            <p:cNvSpPr txBox="1">
              <a:spLocks noChangeArrowheads="1"/>
            </p:cNvSpPr>
            <p:nvPr/>
          </p:nvSpPr>
          <p:spPr bwMode="gray">
            <a:xfrm>
              <a:off x="3360" y="2593"/>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82" name="Text Box 34">
              <a:extLst>
                <a:ext uri="{FF2B5EF4-FFF2-40B4-BE49-F238E27FC236}">
                  <a16:creationId xmlns:a16="http://schemas.microsoft.com/office/drawing/2014/main" id="{F2FD08DB-7B89-4F87-A002-69C60769611E}"/>
                </a:ext>
              </a:extLst>
            </p:cNvPr>
            <p:cNvSpPr txBox="1">
              <a:spLocks noChangeArrowheads="1"/>
            </p:cNvSpPr>
            <p:nvPr/>
          </p:nvSpPr>
          <p:spPr bwMode="gray">
            <a:xfrm>
              <a:off x="3677" y="2592"/>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83" name="Text Box 35">
              <a:extLst>
                <a:ext uri="{FF2B5EF4-FFF2-40B4-BE49-F238E27FC236}">
                  <a16:creationId xmlns:a16="http://schemas.microsoft.com/office/drawing/2014/main" id="{2AB77294-A181-40D2-9736-5CA7E933A20E}"/>
                </a:ext>
              </a:extLst>
            </p:cNvPr>
            <p:cNvSpPr txBox="1">
              <a:spLocks noChangeArrowheads="1"/>
            </p:cNvSpPr>
            <p:nvPr/>
          </p:nvSpPr>
          <p:spPr bwMode="gray">
            <a:xfrm>
              <a:off x="3360" y="2400"/>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84" name="Text Box 36">
              <a:extLst>
                <a:ext uri="{FF2B5EF4-FFF2-40B4-BE49-F238E27FC236}">
                  <a16:creationId xmlns:a16="http://schemas.microsoft.com/office/drawing/2014/main" id="{89226376-DCB5-4A03-B4BB-44C6E8A7C135}"/>
                </a:ext>
              </a:extLst>
            </p:cNvPr>
            <p:cNvSpPr txBox="1">
              <a:spLocks noChangeArrowheads="1"/>
            </p:cNvSpPr>
            <p:nvPr/>
          </p:nvSpPr>
          <p:spPr bwMode="gray">
            <a:xfrm>
              <a:off x="3676" y="2400"/>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grpSp>
      <p:grpSp>
        <p:nvGrpSpPr>
          <p:cNvPr id="39943" name="Group 50">
            <a:extLst>
              <a:ext uri="{FF2B5EF4-FFF2-40B4-BE49-F238E27FC236}">
                <a16:creationId xmlns:a16="http://schemas.microsoft.com/office/drawing/2014/main" id="{C22F089A-2D30-42E7-ADFE-3C7E10F0A3B3}"/>
              </a:ext>
            </a:extLst>
          </p:cNvPr>
          <p:cNvGrpSpPr>
            <a:grpSpLocks/>
          </p:cNvGrpSpPr>
          <p:nvPr/>
        </p:nvGrpSpPr>
        <p:grpSpPr bwMode="auto">
          <a:xfrm>
            <a:off x="3657600" y="2667000"/>
            <a:ext cx="1003300" cy="1219200"/>
            <a:chOff x="4168" y="2016"/>
            <a:chExt cx="632" cy="768"/>
          </a:xfrm>
        </p:grpSpPr>
        <p:sp>
          <p:nvSpPr>
            <p:cNvPr id="39969" name="Text Box 37">
              <a:extLst>
                <a:ext uri="{FF2B5EF4-FFF2-40B4-BE49-F238E27FC236}">
                  <a16:creationId xmlns:a16="http://schemas.microsoft.com/office/drawing/2014/main" id="{859FD31D-7559-4957-B580-25D0F5B44409}"/>
                </a:ext>
              </a:extLst>
            </p:cNvPr>
            <p:cNvSpPr txBox="1">
              <a:spLocks noChangeArrowheads="1"/>
            </p:cNvSpPr>
            <p:nvPr/>
          </p:nvSpPr>
          <p:spPr bwMode="gray">
            <a:xfrm>
              <a:off x="4168" y="2209"/>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70" name="Text Box 38">
              <a:extLst>
                <a:ext uri="{FF2B5EF4-FFF2-40B4-BE49-F238E27FC236}">
                  <a16:creationId xmlns:a16="http://schemas.microsoft.com/office/drawing/2014/main" id="{024FE6AA-A731-473B-9F6A-EEE29A462AF6}"/>
                </a:ext>
              </a:extLst>
            </p:cNvPr>
            <p:cNvSpPr txBox="1">
              <a:spLocks noChangeArrowheads="1"/>
            </p:cNvSpPr>
            <p:nvPr/>
          </p:nvSpPr>
          <p:spPr bwMode="gray">
            <a:xfrm>
              <a:off x="4484" y="2208"/>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71" name="Text Box 39">
              <a:extLst>
                <a:ext uri="{FF2B5EF4-FFF2-40B4-BE49-F238E27FC236}">
                  <a16:creationId xmlns:a16="http://schemas.microsoft.com/office/drawing/2014/main" id="{818319B6-DD64-4ECA-92F1-6E231ED0F922}"/>
                </a:ext>
              </a:extLst>
            </p:cNvPr>
            <p:cNvSpPr txBox="1">
              <a:spLocks noChangeArrowheads="1"/>
            </p:cNvSpPr>
            <p:nvPr/>
          </p:nvSpPr>
          <p:spPr bwMode="gray">
            <a:xfrm>
              <a:off x="4168" y="2016"/>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72" name="Text Box 40">
              <a:extLst>
                <a:ext uri="{FF2B5EF4-FFF2-40B4-BE49-F238E27FC236}">
                  <a16:creationId xmlns:a16="http://schemas.microsoft.com/office/drawing/2014/main" id="{8941BF1C-7A21-4803-9712-0D18C54985AF}"/>
                </a:ext>
              </a:extLst>
            </p:cNvPr>
            <p:cNvSpPr txBox="1">
              <a:spLocks noChangeArrowheads="1"/>
            </p:cNvSpPr>
            <p:nvPr/>
          </p:nvSpPr>
          <p:spPr bwMode="gray">
            <a:xfrm>
              <a:off x="4483" y="2016"/>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73" name="Text Box 41">
              <a:extLst>
                <a:ext uri="{FF2B5EF4-FFF2-40B4-BE49-F238E27FC236}">
                  <a16:creationId xmlns:a16="http://schemas.microsoft.com/office/drawing/2014/main" id="{C35C9BEF-6ECC-47EF-BCBE-76068A7A8EAF}"/>
                </a:ext>
              </a:extLst>
            </p:cNvPr>
            <p:cNvSpPr txBox="1">
              <a:spLocks noChangeArrowheads="1"/>
            </p:cNvSpPr>
            <p:nvPr/>
          </p:nvSpPr>
          <p:spPr bwMode="gray">
            <a:xfrm>
              <a:off x="4168" y="2593"/>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74" name="Text Box 42">
              <a:extLst>
                <a:ext uri="{FF2B5EF4-FFF2-40B4-BE49-F238E27FC236}">
                  <a16:creationId xmlns:a16="http://schemas.microsoft.com/office/drawing/2014/main" id="{CEE21707-B158-4BE6-8EA3-5D40877CE0F9}"/>
                </a:ext>
              </a:extLst>
            </p:cNvPr>
            <p:cNvSpPr txBox="1">
              <a:spLocks noChangeArrowheads="1"/>
            </p:cNvSpPr>
            <p:nvPr/>
          </p:nvSpPr>
          <p:spPr bwMode="gray">
            <a:xfrm>
              <a:off x="4485" y="2592"/>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75" name="Text Box 43">
              <a:extLst>
                <a:ext uri="{FF2B5EF4-FFF2-40B4-BE49-F238E27FC236}">
                  <a16:creationId xmlns:a16="http://schemas.microsoft.com/office/drawing/2014/main" id="{431DD924-7B7A-4C54-91CE-E6444E545509}"/>
                </a:ext>
              </a:extLst>
            </p:cNvPr>
            <p:cNvSpPr txBox="1">
              <a:spLocks noChangeArrowheads="1"/>
            </p:cNvSpPr>
            <p:nvPr/>
          </p:nvSpPr>
          <p:spPr bwMode="gray">
            <a:xfrm>
              <a:off x="4168" y="2400"/>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sp>
          <p:nvSpPr>
            <p:cNvPr id="39976" name="Text Box 44">
              <a:extLst>
                <a:ext uri="{FF2B5EF4-FFF2-40B4-BE49-F238E27FC236}">
                  <a16:creationId xmlns:a16="http://schemas.microsoft.com/office/drawing/2014/main" id="{D04F92DC-974A-4036-B495-FD63988408F2}"/>
                </a:ext>
              </a:extLst>
            </p:cNvPr>
            <p:cNvSpPr txBox="1">
              <a:spLocks noChangeArrowheads="1"/>
            </p:cNvSpPr>
            <p:nvPr/>
          </p:nvSpPr>
          <p:spPr bwMode="gray">
            <a:xfrm>
              <a:off x="4484" y="2400"/>
              <a:ext cx="315" cy="191"/>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8Kb</a:t>
              </a:r>
            </a:p>
          </p:txBody>
        </p:sp>
      </p:grpSp>
      <p:sp>
        <p:nvSpPr>
          <p:cNvPr id="39944" name="Text Box 53">
            <a:extLst>
              <a:ext uri="{FF2B5EF4-FFF2-40B4-BE49-F238E27FC236}">
                <a16:creationId xmlns:a16="http://schemas.microsoft.com/office/drawing/2014/main" id="{320B4553-80E8-4ACB-990F-4E7B831668C2}"/>
              </a:ext>
            </a:extLst>
          </p:cNvPr>
          <p:cNvSpPr txBox="1">
            <a:spLocks noChangeArrowheads="1"/>
          </p:cNvSpPr>
          <p:nvPr/>
        </p:nvSpPr>
        <p:spPr bwMode="gray">
          <a:xfrm>
            <a:off x="590550" y="1295400"/>
            <a:ext cx="161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Tablespace 1</a:t>
            </a:r>
          </a:p>
        </p:txBody>
      </p:sp>
      <p:sp>
        <p:nvSpPr>
          <p:cNvPr id="39945" name="Text Box 54">
            <a:extLst>
              <a:ext uri="{FF2B5EF4-FFF2-40B4-BE49-F238E27FC236}">
                <a16:creationId xmlns:a16="http://schemas.microsoft.com/office/drawing/2014/main" id="{B0947258-1F26-4A5B-A6C2-C06FA3C2E5C6}"/>
              </a:ext>
            </a:extLst>
          </p:cNvPr>
          <p:cNvSpPr txBox="1">
            <a:spLocks noChangeArrowheads="1"/>
          </p:cNvSpPr>
          <p:nvPr/>
        </p:nvSpPr>
        <p:spPr bwMode="gray">
          <a:xfrm>
            <a:off x="1284288" y="1981200"/>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Data file 1</a:t>
            </a:r>
          </a:p>
        </p:txBody>
      </p:sp>
      <p:sp>
        <p:nvSpPr>
          <p:cNvPr id="39946" name="Text Box 55">
            <a:extLst>
              <a:ext uri="{FF2B5EF4-FFF2-40B4-BE49-F238E27FC236}">
                <a16:creationId xmlns:a16="http://schemas.microsoft.com/office/drawing/2014/main" id="{FF4A011D-5B4D-4566-9460-D8692FCE0379}"/>
              </a:ext>
            </a:extLst>
          </p:cNvPr>
          <p:cNvSpPr txBox="1">
            <a:spLocks noChangeArrowheads="1"/>
          </p:cNvSpPr>
          <p:nvPr/>
        </p:nvSpPr>
        <p:spPr bwMode="gray">
          <a:xfrm>
            <a:off x="3570288" y="1981200"/>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Data file 2</a:t>
            </a:r>
          </a:p>
        </p:txBody>
      </p:sp>
      <p:sp>
        <p:nvSpPr>
          <p:cNvPr id="39947" name="Rectangle 56">
            <a:extLst>
              <a:ext uri="{FF2B5EF4-FFF2-40B4-BE49-F238E27FC236}">
                <a16:creationId xmlns:a16="http://schemas.microsoft.com/office/drawing/2014/main" id="{86B149B0-76A3-4C86-9A93-C84F0A5A1FA1}"/>
              </a:ext>
            </a:extLst>
          </p:cNvPr>
          <p:cNvSpPr>
            <a:spLocks noChangeArrowheads="1"/>
          </p:cNvSpPr>
          <p:nvPr/>
        </p:nvSpPr>
        <p:spPr bwMode="gray">
          <a:xfrm>
            <a:off x="1871663" y="3962400"/>
            <a:ext cx="1066800" cy="1219200"/>
          </a:xfrm>
          <a:prstGeom prst="rect">
            <a:avLst/>
          </a:prstGeom>
          <a:solidFill>
            <a:srgbClr val="FFFF99"/>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Extent</a:t>
            </a:r>
          </a:p>
          <a:p>
            <a:pPr eaLnBrk="1" hangingPunct="1"/>
            <a:r>
              <a:rPr lang="en-US" altLang="pt-BR" sz="1600"/>
              <a:t>64 KB</a:t>
            </a:r>
          </a:p>
        </p:txBody>
      </p:sp>
      <p:sp>
        <p:nvSpPr>
          <p:cNvPr id="39948" name="Rectangle 57">
            <a:extLst>
              <a:ext uri="{FF2B5EF4-FFF2-40B4-BE49-F238E27FC236}">
                <a16:creationId xmlns:a16="http://schemas.microsoft.com/office/drawing/2014/main" id="{84677C95-3C82-4926-8B6A-F6F0BAA05964}"/>
              </a:ext>
            </a:extLst>
          </p:cNvPr>
          <p:cNvSpPr>
            <a:spLocks noChangeArrowheads="1"/>
          </p:cNvSpPr>
          <p:nvPr/>
        </p:nvSpPr>
        <p:spPr bwMode="gray">
          <a:xfrm>
            <a:off x="4038600" y="3962400"/>
            <a:ext cx="1143000" cy="1219200"/>
          </a:xfrm>
          <a:prstGeom prst="rect">
            <a:avLst/>
          </a:prstGeom>
          <a:solidFill>
            <a:srgbClr val="FFFF99"/>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Extent</a:t>
            </a:r>
          </a:p>
          <a:p>
            <a:pPr eaLnBrk="1" hangingPunct="1"/>
            <a:r>
              <a:rPr lang="en-US" altLang="pt-BR" sz="1600"/>
              <a:t>64 KB</a:t>
            </a:r>
          </a:p>
        </p:txBody>
      </p:sp>
      <p:sp>
        <p:nvSpPr>
          <p:cNvPr id="39949" name="Line 61">
            <a:extLst>
              <a:ext uri="{FF2B5EF4-FFF2-40B4-BE49-F238E27FC236}">
                <a16:creationId xmlns:a16="http://schemas.microsoft.com/office/drawing/2014/main" id="{0662C2ED-7A26-46E1-8407-573CCB2D24D6}"/>
              </a:ext>
            </a:extLst>
          </p:cNvPr>
          <p:cNvSpPr>
            <a:spLocks noChangeShapeType="1"/>
          </p:cNvSpPr>
          <p:nvPr/>
        </p:nvSpPr>
        <p:spPr bwMode="gray">
          <a:xfrm>
            <a:off x="1247775" y="3810000"/>
            <a:ext cx="609600" cy="1371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50" name="Line 62">
            <a:extLst>
              <a:ext uri="{FF2B5EF4-FFF2-40B4-BE49-F238E27FC236}">
                <a16:creationId xmlns:a16="http://schemas.microsoft.com/office/drawing/2014/main" id="{4CFCC1C5-8E17-40E1-A829-B0490D8ECD6E}"/>
              </a:ext>
            </a:extLst>
          </p:cNvPr>
          <p:cNvSpPr>
            <a:spLocks noChangeShapeType="1"/>
          </p:cNvSpPr>
          <p:nvPr/>
        </p:nvSpPr>
        <p:spPr bwMode="gray">
          <a:xfrm>
            <a:off x="2209800" y="2667000"/>
            <a:ext cx="685800"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51" name="Line 64">
            <a:extLst>
              <a:ext uri="{FF2B5EF4-FFF2-40B4-BE49-F238E27FC236}">
                <a16:creationId xmlns:a16="http://schemas.microsoft.com/office/drawing/2014/main" id="{B92CB48A-D252-4F7F-8BE4-66D200892467}"/>
              </a:ext>
            </a:extLst>
          </p:cNvPr>
          <p:cNvSpPr>
            <a:spLocks noChangeShapeType="1"/>
          </p:cNvSpPr>
          <p:nvPr/>
        </p:nvSpPr>
        <p:spPr bwMode="gray">
          <a:xfrm>
            <a:off x="2286000" y="3810000"/>
            <a:ext cx="76200" cy="152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52" name="Line 65">
            <a:extLst>
              <a:ext uri="{FF2B5EF4-FFF2-40B4-BE49-F238E27FC236}">
                <a16:creationId xmlns:a16="http://schemas.microsoft.com/office/drawing/2014/main" id="{07095E29-9CAD-4929-B19C-322A332BD83A}"/>
              </a:ext>
            </a:extLst>
          </p:cNvPr>
          <p:cNvSpPr>
            <a:spLocks noChangeShapeType="1"/>
          </p:cNvSpPr>
          <p:nvPr/>
        </p:nvSpPr>
        <p:spPr bwMode="gray">
          <a:xfrm>
            <a:off x="1295400" y="2667000"/>
            <a:ext cx="561975"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53" name="Rectangle 58">
            <a:extLst>
              <a:ext uri="{FF2B5EF4-FFF2-40B4-BE49-F238E27FC236}">
                <a16:creationId xmlns:a16="http://schemas.microsoft.com/office/drawing/2014/main" id="{47A18318-655F-4EE9-AF1E-7E43571862DB}"/>
              </a:ext>
            </a:extLst>
          </p:cNvPr>
          <p:cNvSpPr>
            <a:spLocks noChangeArrowheads="1"/>
          </p:cNvSpPr>
          <p:nvPr/>
        </p:nvSpPr>
        <p:spPr bwMode="gray">
          <a:xfrm>
            <a:off x="2133600" y="5029200"/>
            <a:ext cx="2743200" cy="1219200"/>
          </a:xfrm>
          <a:prstGeom prst="rect">
            <a:avLst/>
          </a:prstGeom>
          <a:solidFill>
            <a:srgbClr val="FFCC99"/>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Segment</a:t>
            </a:r>
          </a:p>
          <a:p>
            <a:pPr eaLnBrk="1" hangingPunct="1"/>
            <a:r>
              <a:rPr lang="en-US" altLang="pt-BR" sz="1600"/>
              <a:t>128 KB</a:t>
            </a:r>
          </a:p>
        </p:txBody>
      </p:sp>
      <p:sp>
        <p:nvSpPr>
          <p:cNvPr id="39954" name="Line 68">
            <a:extLst>
              <a:ext uri="{FF2B5EF4-FFF2-40B4-BE49-F238E27FC236}">
                <a16:creationId xmlns:a16="http://schemas.microsoft.com/office/drawing/2014/main" id="{8E1F4ECB-DEF1-4150-A553-B823A67C332B}"/>
              </a:ext>
            </a:extLst>
          </p:cNvPr>
          <p:cNvSpPr>
            <a:spLocks noChangeShapeType="1"/>
          </p:cNvSpPr>
          <p:nvPr/>
        </p:nvSpPr>
        <p:spPr bwMode="gray">
          <a:xfrm>
            <a:off x="1905000" y="5181600"/>
            <a:ext cx="228600" cy="990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55" name="Line 70">
            <a:extLst>
              <a:ext uri="{FF2B5EF4-FFF2-40B4-BE49-F238E27FC236}">
                <a16:creationId xmlns:a16="http://schemas.microsoft.com/office/drawing/2014/main" id="{479C728E-F8E0-4408-A414-8D043C885F13}"/>
              </a:ext>
            </a:extLst>
          </p:cNvPr>
          <p:cNvSpPr>
            <a:spLocks noChangeShapeType="1"/>
          </p:cNvSpPr>
          <p:nvPr/>
        </p:nvSpPr>
        <p:spPr bwMode="gray">
          <a:xfrm>
            <a:off x="1905000" y="3962400"/>
            <a:ext cx="2286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56" name="Line 71">
            <a:extLst>
              <a:ext uri="{FF2B5EF4-FFF2-40B4-BE49-F238E27FC236}">
                <a16:creationId xmlns:a16="http://schemas.microsoft.com/office/drawing/2014/main" id="{927C6AD8-B662-4007-B152-3B042E1ABC4D}"/>
              </a:ext>
            </a:extLst>
          </p:cNvPr>
          <p:cNvSpPr>
            <a:spLocks noChangeShapeType="1"/>
          </p:cNvSpPr>
          <p:nvPr/>
        </p:nvSpPr>
        <p:spPr bwMode="gray">
          <a:xfrm>
            <a:off x="4724400" y="2667000"/>
            <a:ext cx="457200"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57" name="Line 72">
            <a:extLst>
              <a:ext uri="{FF2B5EF4-FFF2-40B4-BE49-F238E27FC236}">
                <a16:creationId xmlns:a16="http://schemas.microsoft.com/office/drawing/2014/main" id="{F0F1D0D9-6275-4BBF-86CC-C9A9E47FEAE1}"/>
              </a:ext>
            </a:extLst>
          </p:cNvPr>
          <p:cNvSpPr>
            <a:spLocks noChangeShapeType="1"/>
          </p:cNvSpPr>
          <p:nvPr/>
        </p:nvSpPr>
        <p:spPr bwMode="gray">
          <a:xfrm>
            <a:off x="3657600" y="3886200"/>
            <a:ext cx="381000" cy="1143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58" name="Line 73">
            <a:extLst>
              <a:ext uri="{FF2B5EF4-FFF2-40B4-BE49-F238E27FC236}">
                <a16:creationId xmlns:a16="http://schemas.microsoft.com/office/drawing/2014/main" id="{68DFFBBC-78E8-4A36-B7C4-C6C02321C1D8}"/>
              </a:ext>
            </a:extLst>
          </p:cNvPr>
          <p:cNvSpPr>
            <a:spLocks noChangeShapeType="1"/>
          </p:cNvSpPr>
          <p:nvPr/>
        </p:nvSpPr>
        <p:spPr bwMode="gray">
          <a:xfrm>
            <a:off x="3657600" y="2667000"/>
            <a:ext cx="381000"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59" name="Line 74">
            <a:extLst>
              <a:ext uri="{FF2B5EF4-FFF2-40B4-BE49-F238E27FC236}">
                <a16:creationId xmlns:a16="http://schemas.microsoft.com/office/drawing/2014/main" id="{DD5E94AF-D4A7-4389-8065-FA0DB13BD812}"/>
              </a:ext>
            </a:extLst>
          </p:cNvPr>
          <p:cNvSpPr>
            <a:spLocks noChangeShapeType="1"/>
          </p:cNvSpPr>
          <p:nvPr/>
        </p:nvSpPr>
        <p:spPr bwMode="gray">
          <a:xfrm>
            <a:off x="4724400" y="3886200"/>
            <a:ext cx="76200" cy="762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60" name="Line 75">
            <a:extLst>
              <a:ext uri="{FF2B5EF4-FFF2-40B4-BE49-F238E27FC236}">
                <a16:creationId xmlns:a16="http://schemas.microsoft.com/office/drawing/2014/main" id="{CA7783A3-1B44-4B6B-99A6-542989437365}"/>
              </a:ext>
            </a:extLst>
          </p:cNvPr>
          <p:cNvSpPr>
            <a:spLocks noChangeShapeType="1"/>
          </p:cNvSpPr>
          <p:nvPr/>
        </p:nvSpPr>
        <p:spPr bwMode="gray">
          <a:xfrm flipH="1">
            <a:off x="4876800" y="51816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61" name="Line 76">
            <a:extLst>
              <a:ext uri="{FF2B5EF4-FFF2-40B4-BE49-F238E27FC236}">
                <a16:creationId xmlns:a16="http://schemas.microsoft.com/office/drawing/2014/main" id="{A03C35C5-6FF3-4E49-A34C-75C65BA91D24}"/>
              </a:ext>
            </a:extLst>
          </p:cNvPr>
          <p:cNvSpPr>
            <a:spLocks noChangeShapeType="1"/>
          </p:cNvSpPr>
          <p:nvPr/>
        </p:nvSpPr>
        <p:spPr bwMode="gray">
          <a:xfrm flipH="1">
            <a:off x="4876800" y="39624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62" name="Rectangle 78">
            <a:extLst>
              <a:ext uri="{FF2B5EF4-FFF2-40B4-BE49-F238E27FC236}">
                <a16:creationId xmlns:a16="http://schemas.microsoft.com/office/drawing/2014/main" id="{680655E6-859C-44EF-91D3-6C2CDD30ACFB}"/>
              </a:ext>
            </a:extLst>
          </p:cNvPr>
          <p:cNvSpPr>
            <a:spLocks noChangeArrowheads="1"/>
          </p:cNvSpPr>
          <p:nvPr/>
        </p:nvSpPr>
        <p:spPr bwMode="gray">
          <a:xfrm>
            <a:off x="5943600" y="1295400"/>
            <a:ext cx="2514600" cy="2971800"/>
          </a:xfrm>
          <a:prstGeom prst="rect">
            <a:avLst/>
          </a:prstGeom>
          <a:solidFill>
            <a:srgbClr val="00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9963" name="Text Box 79">
            <a:extLst>
              <a:ext uri="{FF2B5EF4-FFF2-40B4-BE49-F238E27FC236}">
                <a16:creationId xmlns:a16="http://schemas.microsoft.com/office/drawing/2014/main" id="{2011BF31-0F61-4F4B-94A4-D2C6AE936DFE}"/>
              </a:ext>
            </a:extLst>
          </p:cNvPr>
          <p:cNvSpPr txBox="1">
            <a:spLocks noChangeArrowheads="1"/>
          </p:cNvSpPr>
          <p:nvPr/>
        </p:nvSpPr>
        <p:spPr bwMode="gray">
          <a:xfrm>
            <a:off x="5943600" y="1295400"/>
            <a:ext cx="253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Tablespace 2 (Bigfile)</a:t>
            </a:r>
          </a:p>
        </p:txBody>
      </p:sp>
      <p:pic>
        <p:nvPicPr>
          <p:cNvPr id="39964" name="Picture 80" descr="datab018">
            <a:extLst>
              <a:ext uri="{FF2B5EF4-FFF2-40B4-BE49-F238E27FC236}">
                <a16:creationId xmlns:a16="http://schemas.microsoft.com/office/drawing/2014/main" id="{4CCDCDD0-15D7-44AA-8EB3-9A1C084DE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76400"/>
            <a:ext cx="22510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5" name="Text Box 82">
            <a:extLst>
              <a:ext uri="{FF2B5EF4-FFF2-40B4-BE49-F238E27FC236}">
                <a16:creationId xmlns:a16="http://schemas.microsoft.com/office/drawing/2014/main" id="{41A6F48F-7622-4BEF-B72F-2DBAB3D9C1B2}"/>
              </a:ext>
            </a:extLst>
          </p:cNvPr>
          <p:cNvSpPr txBox="1">
            <a:spLocks noChangeArrowheads="1"/>
          </p:cNvSpPr>
          <p:nvPr/>
        </p:nvSpPr>
        <p:spPr bwMode="gray">
          <a:xfrm>
            <a:off x="6618288" y="1905000"/>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Data file 3</a:t>
            </a:r>
          </a:p>
        </p:txBody>
      </p:sp>
      <p:sp>
        <p:nvSpPr>
          <p:cNvPr id="39966" name="Text Box 84">
            <a:extLst>
              <a:ext uri="{FF2B5EF4-FFF2-40B4-BE49-F238E27FC236}">
                <a16:creationId xmlns:a16="http://schemas.microsoft.com/office/drawing/2014/main" id="{D7D2C087-BF71-46B2-B756-D778879589D8}"/>
              </a:ext>
            </a:extLst>
          </p:cNvPr>
          <p:cNvSpPr txBox="1">
            <a:spLocks noChangeArrowheads="1"/>
          </p:cNvSpPr>
          <p:nvPr/>
        </p:nvSpPr>
        <p:spPr bwMode="gray">
          <a:xfrm>
            <a:off x="6337300" y="2819400"/>
            <a:ext cx="17462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Only 1 data file</a:t>
            </a:r>
          </a:p>
          <a:p>
            <a:pPr eaLnBrk="1" hangingPunct="1"/>
            <a:r>
              <a:rPr lang="en-US" altLang="pt-BR"/>
              <a:t>allowed</a:t>
            </a:r>
          </a:p>
          <a:p>
            <a:pPr eaLnBrk="1" hangingPunct="1"/>
            <a:r>
              <a:rPr lang="en-US" altLang="pt-BR"/>
              <a:t>&lt;= 128 TB</a:t>
            </a:r>
          </a:p>
        </p:txBody>
      </p:sp>
      <p:sp>
        <p:nvSpPr>
          <p:cNvPr id="39967" name="Line 76">
            <a:extLst>
              <a:ext uri="{FF2B5EF4-FFF2-40B4-BE49-F238E27FC236}">
                <a16:creationId xmlns:a16="http://schemas.microsoft.com/office/drawing/2014/main" id="{1E395282-D85D-489C-93F9-D6C0F4D2A812}"/>
              </a:ext>
            </a:extLst>
          </p:cNvPr>
          <p:cNvSpPr>
            <a:spLocks noChangeShapeType="1"/>
          </p:cNvSpPr>
          <p:nvPr/>
        </p:nvSpPr>
        <p:spPr bwMode="gray">
          <a:xfrm flipH="1">
            <a:off x="3733800" y="39624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39968" name="Line 70">
            <a:extLst>
              <a:ext uri="{FF2B5EF4-FFF2-40B4-BE49-F238E27FC236}">
                <a16:creationId xmlns:a16="http://schemas.microsoft.com/office/drawing/2014/main" id="{5EB6F148-18B7-4AF8-9462-ACC8BD9F9A65}"/>
              </a:ext>
            </a:extLst>
          </p:cNvPr>
          <p:cNvSpPr>
            <a:spLocks noChangeShapeType="1"/>
          </p:cNvSpPr>
          <p:nvPr/>
        </p:nvSpPr>
        <p:spPr bwMode="gray">
          <a:xfrm>
            <a:off x="2895600" y="39624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pt-BR"/>
          </a:p>
        </p:txBody>
      </p:sp>
    </p:spTree>
    <p:custDataLst>
      <p:tags r:id="rId1"/>
    </p:custData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2E10F1F-DF3E-4B8A-A37F-5E2766C751F7}"/>
              </a:ext>
            </a:extLst>
          </p:cNvPr>
          <p:cNvSpPr>
            <a:spLocks noGrp="1" noChangeArrowheads="1"/>
          </p:cNvSpPr>
          <p:nvPr>
            <p:ph type="title"/>
          </p:nvPr>
        </p:nvSpPr>
        <p:spPr/>
        <p:txBody>
          <a:bodyPr/>
          <a:lstStyle/>
          <a:p>
            <a:pPr eaLnBrk="1" hangingPunct="1"/>
            <a:r>
              <a:rPr lang="en-US" altLang="pt-BR">
                <a:latin typeface="Courier New" panose="02070309020205020404" pitchFamily="49" charset="0"/>
              </a:rPr>
              <a:t>SYSTEM</a:t>
            </a:r>
            <a:r>
              <a:rPr lang="en-US" altLang="pt-BR"/>
              <a:t> and </a:t>
            </a:r>
            <a:r>
              <a:rPr lang="en-US" altLang="pt-BR">
                <a:latin typeface="Courier New" panose="02070309020205020404" pitchFamily="49" charset="0"/>
              </a:rPr>
              <a:t>SYSAUX</a:t>
            </a:r>
            <a:r>
              <a:rPr lang="en-US" altLang="pt-BR"/>
              <a:t> Tablespaces </a:t>
            </a:r>
          </a:p>
        </p:txBody>
      </p:sp>
      <p:sp>
        <p:nvSpPr>
          <p:cNvPr id="40963" name="Rectangle 3">
            <a:extLst>
              <a:ext uri="{FF2B5EF4-FFF2-40B4-BE49-F238E27FC236}">
                <a16:creationId xmlns:a16="http://schemas.microsoft.com/office/drawing/2014/main" id="{AB0EA484-6845-49F4-96D3-7B40F5939B23}"/>
              </a:ext>
            </a:extLst>
          </p:cNvPr>
          <p:cNvSpPr>
            <a:spLocks noGrp="1" noChangeArrowheads="1"/>
          </p:cNvSpPr>
          <p:nvPr>
            <p:ph type="body" idx="1"/>
          </p:nvPr>
        </p:nvSpPr>
        <p:spPr>
          <a:xfrm>
            <a:off x="609600" y="1449388"/>
            <a:ext cx="7918450" cy="3275012"/>
          </a:xfrm>
        </p:spPr>
        <p:txBody>
          <a:bodyPr/>
          <a:lstStyle/>
          <a:p>
            <a:pPr lvl="1" eaLnBrk="1" hangingPunct="1"/>
            <a:r>
              <a:rPr lang="en-US" altLang="pt-BR"/>
              <a:t>The </a:t>
            </a:r>
            <a:r>
              <a:rPr lang="en-US" altLang="pt-BR">
                <a:latin typeface="Courier New" panose="02070309020205020404" pitchFamily="49" charset="0"/>
              </a:rPr>
              <a:t>SYSTEM</a:t>
            </a:r>
            <a:r>
              <a:rPr lang="en-US" altLang="pt-BR"/>
              <a:t> and </a:t>
            </a:r>
            <a:r>
              <a:rPr lang="en-US" altLang="pt-BR">
                <a:latin typeface="Courier New" panose="02070309020205020404" pitchFamily="49" charset="0"/>
              </a:rPr>
              <a:t>SYSAUX</a:t>
            </a:r>
            <a:r>
              <a:rPr lang="en-US" altLang="pt-BR"/>
              <a:t> tablespaces are mandatory tablespaces that are created at the time of database creation. They must be online.</a:t>
            </a:r>
          </a:p>
          <a:p>
            <a:pPr lvl="1" eaLnBrk="1" hangingPunct="1"/>
            <a:r>
              <a:rPr lang="en-US" altLang="pt-BR"/>
              <a:t>The </a:t>
            </a:r>
            <a:r>
              <a:rPr lang="en-US" altLang="pt-BR">
                <a:latin typeface="Courier New" panose="02070309020205020404" pitchFamily="49" charset="0"/>
              </a:rPr>
              <a:t>SYSTEM</a:t>
            </a:r>
            <a:r>
              <a:rPr lang="en-US" altLang="pt-BR"/>
              <a:t> tablespace is used for core functionality (for example, data dictionary tables).</a:t>
            </a:r>
          </a:p>
          <a:p>
            <a:pPr lvl="1" eaLnBrk="1" hangingPunct="1"/>
            <a:r>
              <a:rPr lang="en-US" altLang="pt-BR"/>
              <a:t>The auxiliary </a:t>
            </a:r>
            <a:r>
              <a:rPr lang="en-US" altLang="pt-BR">
                <a:latin typeface="Courier New" panose="02070309020205020404" pitchFamily="49" charset="0"/>
              </a:rPr>
              <a:t>SYSAUX</a:t>
            </a:r>
            <a:r>
              <a:rPr lang="en-US" altLang="pt-BR"/>
              <a:t> tablespace is used for additional database components.</a:t>
            </a:r>
          </a:p>
          <a:p>
            <a:pPr lvl="1" eaLnBrk="1" hangingPunct="1"/>
            <a:r>
              <a:rPr lang="en-US" altLang="pt-BR"/>
              <a:t>The </a:t>
            </a:r>
            <a:r>
              <a:rPr lang="en-US" altLang="pt-BR">
                <a:latin typeface="Courier New" panose="02070309020205020404" pitchFamily="49" charset="0"/>
              </a:rPr>
              <a:t>SYSTEM</a:t>
            </a:r>
            <a:r>
              <a:rPr lang="en-US" altLang="pt-BR"/>
              <a:t> and </a:t>
            </a:r>
            <a:r>
              <a:rPr lang="en-US" altLang="pt-BR">
                <a:latin typeface="Courier New" panose="02070309020205020404" pitchFamily="49" charset="0"/>
              </a:rPr>
              <a:t>SYSAUX</a:t>
            </a:r>
            <a:r>
              <a:rPr lang="en-US" altLang="pt-BR"/>
              <a:t> tablespaces should not be used for application data.</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0">
            <a:extLst>
              <a:ext uri="{FF2B5EF4-FFF2-40B4-BE49-F238E27FC236}">
                <a16:creationId xmlns:a16="http://schemas.microsoft.com/office/drawing/2014/main" id="{F96F4096-227F-4917-BFF4-4270D0B9534B}"/>
              </a:ext>
            </a:extLst>
          </p:cNvPr>
          <p:cNvSpPr>
            <a:spLocks noGrp="1" noChangeArrowheads="1"/>
          </p:cNvSpPr>
          <p:nvPr>
            <p:ph type="title"/>
          </p:nvPr>
        </p:nvSpPr>
        <p:spPr/>
        <p:txBody>
          <a:bodyPr/>
          <a:lstStyle/>
          <a:p>
            <a:pPr eaLnBrk="1" hangingPunct="1"/>
            <a:r>
              <a:rPr lang="en-US" altLang="pt-BR"/>
              <a:t>Oracle Container Database: Introduction </a:t>
            </a:r>
          </a:p>
        </p:txBody>
      </p:sp>
      <p:sp>
        <p:nvSpPr>
          <p:cNvPr id="41987" name="Rectangle 31">
            <a:extLst>
              <a:ext uri="{FF2B5EF4-FFF2-40B4-BE49-F238E27FC236}">
                <a16:creationId xmlns:a16="http://schemas.microsoft.com/office/drawing/2014/main" id="{BDC231A1-3A11-4FDB-8075-507D3B417FAB}"/>
              </a:ext>
            </a:extLst>
          </p:cNvPr>
          <p:cNvSpPr>
            <a:spLocks noGrp="1" noChangeArrowheads="1"/>
          </p:cNvSpPr>
          <p:nvPr>
            <p:ph type="body" idx="1"/>
          </p:nvPr>
        </p:nvSpPr>
        <p:spPr>
          <a:xfrm>
            <a:off x="609600" y="1447800"/>
            <a:ext cx="7918450" cy="3670300"/>
          </a:xfrm>
        </p:spPr>
        <p:txBody>
          <a:bodyPr/>
          <a:lstStyle/>
          <a:p>
            <a:pPr lvl="1" eaLnBrk="1" hangingPunct="1"/>
            <a:r>
              <a:rPr lang="en-US" altLang="pt-BR" i="1"/>
              <a:t>Pluggable database</a:t>
            </a:r>
            <a:r>
              <a:rPr lang="en-US" altLang="pt-BR"/>
              <a:t>: Is a set of database schemas that appears logically to users and applications as a separate database </a:t>
            </a:r>
          </a:p>
          <a:p>
            <a:pPr lvl="1" eaLnBrk="1" hangingPunct="1"/>
            <a:r>
              <a:rPr lang="en-US" altLang="pt-BR" i="1"/>
              <a:t>Multitenant container database</a:t>
            </a:r>
            <a:r>
              <a:rPr lang="en-US" altLang="pt-BR"/>
              <a:t>: Has a database instance and database files at the physical level</a:t>
            </a:r>
          </a:p>
          <a:p>
            <a:pPr lvl="1" eaLnBrk="1" hangingPunct="1"/>
            <a:r>
              <a:rPr lang="en-US" altLang="pt-BR"/>
              <a:t>All pluggable databases share:</a:t>
            </a:r>
          </a:p>
          <a:p>
            <a:pPr lvl="2" eaLnBrk="1" hangingPunct="1"/>
            <a:r>
              <a:rPr lang="en-US" altLang="pt-BR"/>
              <a:t>Background processes</a:t>
            </a:r>
          </a:p>
          <a:p>
            <a:pPr lvl="2" eaLnBrk="1" hangingPunct="1"/>
            <a:r>
              <a:rPr lang="en-US" altLang="pt-BR"/>
              <a:t>Shared/process memory</a:t>
            </a:r>
          </a:p>
          <a:p>
            <a:pPr lvl="2" eaLnBrk="1" hangingPunct="1"/>
            <a:r>
              <a:rPr lang="en-US" altLang="pt-BR"/>
              <a:t>Oracle metadata</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605AE2CC-A000-4195-994A-EA2A96E55CD5}"/>
              </a:ext>
            </a:extLst>
          </p:cNvPr>
          <p:cNvSpPr>
            <a:spLocks noGrp="1" noChangeArrowheads="1"/>
          </p:cNvSpPr>
          <p:nvPr>
            <p:ph type="title"/>
          </p:nvPr>
        </p:nvSpPr>
        <p:spPr>
          <a:xfrm>
            <a:off x="609600" y="439738"/>
            <a:ext cx="7918450" cy="398462"/>
          </a:xfrm>
          <a:noFill/>
        </p:spPr>
        <p:txBody>
          <a:bodyPr/>
          <a:lstStyle/>
          <a:p>
            <a:pPr eaLnBrk="1" hangingPunct="1"/>
            <a:r>
              <a:rPr lang="en-US" altLang="pt-BR"/>
              <a:t>Oracle Database Instance Configurations</a:t>
            </a:r>
          </a:p>
        </p:txBody>
      </p:sp>
      <p:pic>
        <p:nvPicPr>
          <p:cNvPr id="6147" name="Picture 33" descr="compu015">
            <a:extLst>
              <a:ext uri="{FF2B5EF4-FFF2-40B4-BE49-F238E27FC236}">
                <a16:creationId xmlns:a16="http://schemas.microsoft.com/office/drawing/2014/main" id="{9A0275FA-BD27-44B7-9320-05F5BE36E1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00200" y="2097088"/>
            <a:ext cx="14970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4" descr="datab018">
            <a:extLst>
              <a:ext uri="{FF2B5EF4-FFF2-40B4-BE49-F238E27FC236}">
                <a16:creationId xmlns:a16="http://schemas.microsoft.com/office/drawing/2014/main" id="{90A57425-4939-46AA-BCF7-D477306006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62000" y="3697288"/>
            <a:ext cx="12954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32">
            <a:extLst>
              <a:ext uri="{FF2B5EF4-FFF2-40B4-BE49-F238E27FC236}">
                <a16:creationId xmlns:a16="http://schemas.microsoft.com/office/drawing/2014/main" id="{1754A837-EC79-43C8-BB31-FA65CC7AE84F}"/>
              </a:ext>
            </a:extLst>
          </p:cNvPr>
          <p:cNvSpPr txBox="1">
            <a:spLocks noChangeArrowheads="1"/>
          </p:cNvSpPr>
          <p:nvPr/>
        </p:nvSpPr>
        <p:spPr bwMode="gray">
          <a:xfrm>
            <a:off x="1066800" y="3925888"/>
            <a:ext cx="533400" cy="39528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D1</a:t>
            </a:r>
          </a:p>
        </p:txBody>
      </p:sp>
      <p:sp>
        <p:nvSpPr>
          <p:cNvPr id="6150" name="Text Box 35">
            <a:extLst>
              <a:ext uri="{FF2B5EF4-FFF2-40B4-BE49-F238E27FC236}">
                <a16:creationId xmlns:a16="http://schemas.microsoft.com/office/drawing/2014/main" id="{40E60694-0DFB-4E67-A1BA-E5ACCBFBC56B}"/>
              </a:ext>
            </a:extLst>
          </p:cNvPr>
          <p:cNvSpPr txBox="1">
            <a:spLocks noChangeArrowheads="1"/>
          </p:cNvSpPr>
          <p:nvPr/>
        </p:nvSpPr>
        <p:spPr bwMode="gray">
          <a:xfrm>
            <a:off x="1066800" y="4383088"/>
            <a:ext cx="533400" cy="39528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D2</a:t>
            </a:r>
          </a:p>
        </p:txBody>
      </p:sp>
      <p:sp>
        <p:nvSpPr>
          <p:cNvPr id="6151" name="Text Box 31">
            <a:extLst>
              <a:ext uri="{FF2B5EF4-FFF2-40B4-BE49-F238E27FC236}">
                <a16:creationId xmlns:a16="http://schemas.microsoft.com/office/drawing/2014/main" id="{62E86435-C0DC-4DC2-86D8-190F707D4F55}"/>
              </a:ext>
            </a:extLst>
          </p:cNvPr>
          <p:cNvSpPr txBox="1">
            <a:spLocks noChangeArrowheads="1"/>
          </p:cNvSpPr>
          <p:nvPr/>
        </p:nvSpPr>
        <p:spPr bwMode="gray">
          <a:xfrm>
            <a:off x="1828800" y="2554288"/>
            <a:ext cx="533400" cy="3952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I1</a:t>
            </a:r>
          </a:p>
        </p:txBody>
      </p:sp>
      <p:sp>
        <p:nvSpPr>
          <p:cNvPr id="6152" name="Text Box 36">
            <a:extLst>
              <a:ext uri="{FF2B5EF4-FFF2-40B4-BE49-F238E27FC236}">
                <a16:creationId xmlns:a16="http://schemas.microsoft.com/office/drawing/2014/main" id="{B3B8BDC9-37C5-478D-9E6C-B2823809BBBA}"/>
              </a:ext>
            </a:extLst>
          </p:cNvPr>
          <p:cNvSpPr txBox="1">
            <a:spLocks noChangeArrowheads="1"/>
          </p:cNvSpPr>
          <p:nvPr/>
        </p:nvSpPr>
        <p:spPr bwMode="gray">
          <a:xfrm>
            <a:off x="1828800" y="3011488"/>
            <a:ext cx="533400" cy="3952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I2</a:t>
            </a:r>
          </a:p>
        </p:txBody>
      </p:sp>
      <p:pic>
        <p:nvPicPr>
          <p:cNvPr id="6153" name="Picture 37" descr="compu015">
            <a:extLst>
              <a:ext uri="{FF2B5EF4-FFF2-40B4-BE49-F238E27FC236}">
                <a16:creationId xmlns:a16="http://schemas.microsoft.com/office/drawing/2014/main" id="{D1F5A416-C6BA-42FF-9111-C4B5655DB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86200" y="1905000"/>
            <a:ext cx="14970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38" descr="compu015">
            <a:extLst>
              <a:ext uri="{FF2B5EF4-FFF2-40B4-BE49-F238E27FC236}">
                <a16:creationId xmlns:a16="http://schemas.microsoft.com/office/drawing/2014/main" id="{856F9E2F-4EAF-487A-979C-0EF16D823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513388" y="1905000"/>
            <a:ext cx="149701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39" descr="compu015">
            <a:extLst>
              <a:ext uri="{FF2B5EF4-FFF2-40B4-BE49-F238E27FC236}">
                <a16:creationId xmlns:a16="http://schemas.microsoft.com/office/drawing/2014/main" id="{8E34EE9F-1843-4D2E-9456-8E4F85542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113588" y="1905000"/>
            <a:ext cx="149701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6" name="Picture 40" descr="datab018">
            <a:extLst>
              <a:ext uri="{FF2B5EF4-FFF2-40B4-BE49-F238E27FC236}">
                <a16:creationId xmlns:a16="http://schemas.microsoft.com/office/drawing/2014/main" id="{659911CB-CB8D-495F-AEEB-8E124760B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715000" y="4459288"/>
            <a:ext cx="12954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7" name="Text Box 41">
            <a:extLst>
              <a:ext uri="{FF2B5EF4-FFF2-40B4-BE49-F238E27FC236}">
                <a16:creationId xmlns:a16="http://schemas.microsoft.com/office/drawing/2014/main" id="{697B5936-B793-4666-925E-B79CA6B42FA8}"/>
              </a:ext>
            </a:extLst>
          </p:cNvPr>
          <p:cNvSpPr txBox="1">
            <a:spLocks noChangeArrowheads="1"/>
          </p:cNvSpPr>
          <p:nvPr/>
        </p:nvSpPr>
        <p:spPr bwMode="gray">
          <a:xfrm>
            <a:off x="4267200" y="2782888"/>
            <a:ext cx="533400" cy="3952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I1</a:t>
            </a:r>
          </a:p>
        </p:txBody>
      </p:sp>
      <p:sp>
        <p:nvSpPr>
          <p:cNvPr id="6158" name="Text Box 42">
            <a:extLst>
              <a:ext uri="{FF2B5EF4-FFF2-40B4-BE49-F238E27FC236}">
                <a16:creationId xmlns:a16="http://schemas.microsoft.com/office/drawing/2014/main" id="{232D1ACD-B61E-47B7-A118-9FD44F4339CB}"/>
              </a:ext>
            </a:extLst>
          </p:cNvPr>
          <p:cNvSpPr txBox="1">
            <a:spLocks noChangeArrowheads="1"/>
          </p:cNvSpPr>
          <p:nvPr/>
        </p:nvSpPr>
        <p:spPr bwMode="gray">
          <a:xfrm>
            <a:off x="5715000" y="2782888"/>
            <a:ext cx="533400" cy="3952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I2</a:t>
            </a:r>
          </a:p>
        </p:txBody>
      </p:sp>
      <p:sp>
        <p:nvSpPr>
          <p:cNvPr id="6159" name="Text Box 43">
            <a:extLst>
              <a:ext uri="{FF2B5EF4-FFF2-40B4-BE49-F238E27FC236}">
                <a16:creationId xmlns:a16="http://schemas.microsoft.com/office/drawing/2014/main" id="{E3AA8E2D-BAE5-4107-96E7-21E815623772}"/>
              </a:ext>
            </a:extLst>
          </p:cNvPr>
          <p:cNvSpPr txBox="1">
            <a:spLocks noChangeArrowheads="1"/>
          </p:cNvSpPr>
          <p:nvPr/>
        </p:nvSpPr>
        <p:spPr bwMode="gray">
          <a:xfrm>
            <a:off x="7315200" y="2782888"/>
            <a:ext cx="533400" cy="3952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I3</a:t>
            </a:r>
          </a:p>
        </p:txBody>
      </p:sp>
      <p:sp>
        <p:nvSpPr>
          <p:cNvPr id="6160" name="Text Box 44">
            <a:extLst>
              <a:ext uri="{FF2B5EF4-FFF2-40B4-BE49-F238E27FC236}">
                <a16:creationId xmlns:a16="http://schemas.microsoft.com/office/drawing/2014/main" id="{40CF444C-F184-46C3-B244-FF8DFDB2B739}"/>
              </a:ext>
            </a:extLst>
          </p:cNvPr>
          <p:cNvSpPr txBox="1">
            <a:spLocks noChangeArrowheads="1"/>
          </p:cNvSpPr>
          <p:nvPr/>
        </p:nvSpPr>
        <p:spPr bwMode="gray">
          <a:xfrm>
            <a:off x="6096000" y="4992688"/>
            <a:ext cx="533400" cy="39528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D</a:t>
            </a:r>
          </a:p>
        </p:txBody>
      </p:sp>
      <p:sp>
        <p:nvSpPr>
          <p:cNvPr id="6161" name="Text Box 45">
            <a:extLst>
              <a:ext uri="{FF2B5EF4-FFF2-40B4-BE49-F238E27FC236}">
                <a16:creationId xmlns:a16="http://schemas.microsoft.com/office/drawing/2014/main" id="{E065300B-96A0-4787-BF2F-7C93757F2B66}"/>
              </a:ext>
            </a:extLst>
          </p:cNvPr>
          <p:cNvSpPr txBox="1">
            <a:spLocks noChangeArrowheads="1"/>
          </p:cNvSpPr>
          <p:nvPr/>
        </p:nvSpPr>
        <p:spPr bwMode="auto">
          <a:xfrm>
            <a:off x="4800600" y="1524000"/>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Clustered System</a:t>
            </a:r>
          </a:p>
        </p:txBody>
      </p:sp>
      <p:sp>
        <p:nvSpPr>
          <p:cNvPr id="6162" name="Text Box 46">
            <a:extLst>
              <a:ext uri="{FF2B5EF4-FFF2-40B4-BE49-F238E27FC236}">
                <a16:creationId xmlns:a16="http://schemas.microsoft.com/office/drawing/2014/main" id="{84D87599-C997-4D7F-B152-10BBFB8FF067}"/>
              </a:ext>
            </a:extLst>
          </p:cNvPr>
          <p:cNvSpPr txBox="1">
            <a:spLocks noChangeArrowheads="1"/>
          </p:cNvSpPr>
          <p:nvPr/>
        </p:nvSpPr>
        <p:spPr bwMode="auto">
          <a:xfrm>
            <a:off x="685800" y="1600200"/>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Nonclustered System</a:t>
            </a:r>
          </a:p>
        </p:txBody>
      </p:sp>
      <p:sp>
        <p:nvSpPr>
          <p:cNvPr id="6163" name="Text Box 47">
            <a:extLst>
              <a:ext uri="{FF2B5EF4-FFF2-40B4-BE49-F238E27FC236}">
                <a16:creationId xmlns:a16="http://schemas.microsoft.com/office/drawing/2014/main" id="{F664A1A5-0E08-4C29-B503-72B5D222860A}"/>
              </a:ext>
            </a:extLst>
          </p:cNvPr>
          <p:cNvSpPr txBox="1">
            <a:spLocks noChangeArrowheads="1"/>
          </p:cNvSpPr>
          <p:nvPr/>
        </p:nvSpPr>
        <p:spPr bwMode="auto">
          <a:xfrm>
            <a:off x="685800" y="495300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Local Storage</a:t>
            </a:r>
          </a:p>
        </p:txBody>
      </p:sp>
      <p:sp>
        <p:nvSpPr>
          <p:cNvPr id="6164" name="Text Box 48">
            <a:extLst>
              <a:ext uri="{FF2B5EF4-FFF2-40B4-BE49-F238E27FC236}">
                <a16:creationId xmlns:a16="http://schemas.microsoft.com/office/drawing/2014/main" id="{C41E9AF9-11AD-4E6C-93ED-4D1A386CC794}"/>
              </a:ext>
            </a:extLst>
          </p:cNvPr>
          <p:cNvSpPr txBox="1">
            <a:spLocks noChangeArrowheads="1"/>
          </p:cNvSpPr>
          <p:nvPr/>
        </p:nvSpPr>
        <p:spPr bwMode="auto">
          <a:xfrm>
            <a:off x="5410200" y="57150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Shared Storage</a:t>
            </a:r>
          </a:p>
        </p:txBody>
      </p:sp>
      <p:cxnSp>
        <p:nvCxnSpPr>
          <p:cNvPr id="6165" name="AutoShape 50">
            <a:extLst>
              <a:ext uri="{FF2B5EF4-FFF2-40B4-BE49-F238E27FC236}">
                <a16:creationId xmlns:a16="http://schemas.microsoft.com/office/drawing/2014/main" id="{FED5188B-D079-48E9-977A-EF375B0CCE16}"/>
              </a:ext>
            </a:extLst>
          </p:cNvPr>
          <p:cNvCxnSpPr>
            <a:cxnSpLocks noChangeShapeType="1"/>
          </p:cNvCxnSpPr>
          <p:nvPr/>
        </p:nvCxnSpPr>
        <p:spPr bwMode="gray">
          <a:xfrm rot="16200000" flipH="1">
            <a:off x="5325269" y="3423444"/>
            <a:ext cx="344488" cy="1727200"/>
          </a:xfrm>
          <a:prstGeom prst="bentConnector3">
            <a:avLst>
              <a:gd name="adj1" fmla="val 49769"/>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6166" name="AutoShape 51">
            <a:extLst>
              <a:ext uri="{FF2B5EF4-FFF2-40B4-BE49-F238E27FC236}">
                <a16:creationId xmlns:a16="http://schemas.microsoft.com/office/drawing/2014/main" id="{694B0657-36D7-436A-991A-C76E217E31E9}"/>
              </a:ext>
            </a:extLst>
          </p:cNvPr>
          <p:cNvCxnSpPr>
            <a:cxnSpLocks noChangeShapeType="1"/>
          </p:cNvCxnSpPr>
          <p:nvPr/>
        </p:nvCxnSpPr>
        <p:spPr bwMode="gray">
          <a:xfrm rot="5400000">
            <a:off x="6938963" y="3536950"/>
            <a:ext cx="344488" cy="1500187"/>
          </a:xfrm>
          <a:prstGeom prst="bentConnector3">
            <a:avLst>
              <a:gd name="adj1" fmla="val 49769"/>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6167" name="Straight Arrow Connector 24">
            <a:extLst>
              <a:ext uri="{FF2B5EF4-FFF2-40B4-BE49-F238E27FC236}">
                <a16:creationId xmlns:a16="http://schemas.microsoft.com/office/drawing/2014/main" id="{CE1155E5-5D56-46D7-A2AF-3F4A943A33CE}"/>
              </a:ext>
            </a:extLst>
          </p:cNvPr>
          <p:cNvCxnSpPr>
            <a:cxnSpLocks noChangeShapeType="1"/>
          </p:cNvCxnSpPr>
          <p:nvPr/>
        </p:nvCxnSpPr>
        <p:spPr bwMode="auto">
          <a:xfrm flipV="1">
            <a:off x="6361113" y="4090988"/>
            <a:ext cx="0" cy="22860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D612D7E2-0D04-4751-8B28-7D01FDD38718}"/>
              </a:ext>
            </a:extLst>
          </p:cNvPr>
          <p:cNvSpPr/>
          <p:nvPr/>
        </p:nvSpPr>
        <p:spPr bwMode="auto">
          <a:xfrm>
            <a:off x="3048000" y="2438400"/>
            <a:ext cx="5334000" cy="3657600"/>
          </a:xfrm>
          <a:prstGeom prst="rect">
            <a:avLst/>
          </a:prstGeom>
          <a:gradFill>
            <a:gsLst>
              <a:gs pos="60000">
                <a:srgbClr val="E6DCAC"/>
              </a:gs>
              <a:gs pos="93000">
                <a:schemeClr val="accent1">
                  <a:shade val="67500"/>
                  <a:satMod val="115000"/>
                </a:schemeClr>
              </a:gs>
              <a:gs pos="100000">
                <a:schemeClr val="accent1">
                  <a:shade val="100000"/>
                  <a:satMod val="115000"/>
                </a:schemeClr>
              </a:gs>
            </a:gsLst>
            <a:lin ang="5400000" scaled="0"/>
          </a:gradFill>
          <a:ln w="28575" cap="flat" cmpd="sng" algn="ctr">
            <a:solidFill>
              <a:schemeClr val="tx1"/>
            </a:solidFill>
            <a:prstDash val="solid"/>
            <a:round/>
            <a:headEnd type="none" w="sm" len="sm"/>
            <a:tailEnd type="none" w="sm" len="sm"/>
          </a:ln>
          <a:effectLst/>
        </p:spPr>
        <p:txBody>
          <a:bodyPr/>
          <a:lstStyle/>
          <a:p>
            <a:pPr defTabSz="228600">
              <a:buFont typeface="Arial" charset="0"/>
              <a:buNone/>
              <a:defRPr/>
            </a:pPr>
            <a:endParaRPr lang="en-US" dirty="0">
              <a:latin typeface="Arial" charset="0"/>
            </a:endParaRPr>
          </a:p>
        </p:txBody>
      </p:sp>
      <p:sp>
        <p:nvSpPr>
          <p:cNvPr id="43011" name="Rectangle 40">
            <a:extLst>
              <a:ext uri="{FF2B5EF4-FFF2-40B4-BE49-F238E27FC236}">
                <a16:creationId xmlns:a16="http://schemas.microsoft.com/office/drawing/2014/main" id="{5A369EBF-01AD-461E-BE32-B0FC9C8AA6B2}"/>
              </a:ext>
            </a:extLst>
          </p:cNvPr>
          <p:cNvSpPr>
            <a:spLocks noGrp="1" noChangeArrowheads="1"/>
          </p:cNvSpPr>
          <p:nvPr>
            <p:ph type="title"/>
          </p:nvPr>
        </p:nvSpPr>
        <p:spPr>
          <a:xfrm>
            <a:off x="609600" y="381000"/>
            <a:ext cx="7918450" cy="685800"/>
          </a:xfrm>
        </p:spPr>
        <p:txBody>
          <a:bodyPr lIns="91440" tIns="45720" rIns="91440" bIns="45720"/>
          <a:lstStyle/>
          <a:p>
            <a:pPr eaLnBrk="1" hangingPunct="1"/>
            <a:r>
              <a:rPr lang="en-US" altLang="pt-BR"/>
              <a:t>Multitenant Architecture</a:t>
            </a:r>
            <a:endParaRPr lang="en-US" altLang="pt-BR" i="1"/>
          </a:p>
        </p:txBody>
      </p:sp>
      <p:sp>
        <p:nvSpPr>
          <p:cNvPr id="43012" name="Rectangle 41">
            <a:extLst>
              <a:ext uri="{FF2B5EF4-FFF2-40B4-BE49-F238E27FC236}">
                <a16:creationId xmlns:a16="http://schemas.microsoft.com/office/drawing/2014/main" id="{D99EDFBA-0DA1-4025-899E-BA12A0D07CD1}"/>
              </a:ext>
            </a:extLst>
          </p:cNvPr>
          <p:cNvSpPr>
            <a:spLocks noChangeArrowheads="1"/>
          </p:cNvSpPr>
          <p:nvPr/>
        </p:nvSpPr>
        <p:spPr bwMode="blackWhite">
          <a:xfrm>
            <a:off x="3124200" y="990600"/>
            <a:ext cx="5257800" cy="13716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en-US" altLang="pt-BR" sz="1400"/>
          </a:p>
          <a:p>
            <a:pPr>
              <a:spcBef>
                <a:spcPct val="0"/>
              </a:spcBef>
              <a:buClrTx/>
              <a:buFontTx/>
              <a:buNone/>
            </a:pPr>
            <a:endParaRPr lang="en-US" altLang="pt-BR" sz="1400"/>
          </a:p>
        </p:txBody>
      </p:sp>
      <p:sp>
        <p:nvSpPr>
          <p:cNvPr id="43013" name="Rectangle 42">
            <a:extLst>
              <a:ext uri="{FF2B5EF4-FFF2-40B4-BE49-F238E27FC236}">
                <a16:creationId xmlns:a16="http://schemas.microsoft.com/office/drawing/2014/main" id="{004E9630-4737-4C38-AB49-6BFD733A5DD8}"/>
              </a:ext>
            </a:extLst>
          </p:cNvPr>
          <p:cNvSpPr>
            <a:spLocks noChangeArrowheads="1"/>
          </p:cNvSpPr>
          <p:nvPr/>
        </p:nvSpPr>
        <p:spPr bwMode="blackWhite">
          <a:xfrm>
            <a:off x="3352800" y="1219200"/>
            <a:ext cx="4800600" cy="533400"/>
          </a:xfrm>
          <a:prstGeom prst="rect">
            <a:avLst/>
          </a:prstGeom>
          <a:solidFill>
            <a:srgbClr val="99CC00"/>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endParaRPr lang="en-US" altLang="pt-BR" sz="1400">
              <a:solidFill>
                <a:schemeClr val="bg2"/>
              </a:solidFill>
            </a:endParaRPr>
          </a:p>
          <a:p>
            <a:pPr>
              <a:spcBef>
                <a:spcPct val="50000"/>
              </a:spcBef>
              <a:buClrTx/>
              <a:buFontTx/>
              <a:buNone/>
            </a:pPr>
            <a:endParaRPr lang="en-US" altLang="pt-BR" sz="1400">
              <a:solidFill>
                <a:schemeClr val="bg2"/>
              </a:solidFill>
            </a:endParaRPr>
          </a:p>
          <a:p>
            <a:pPr>
              <a:spcBef>
                <a:spcPct val="50000"/>
              </a:spcBef>
              <a:buClrTx/>
              <a:buFontTx/>
              <a:buNone/>
            </a:pPr>
            <a:endParaRPr lang="en-US" altLang="pt-BR" sz="1400">
              <a:solidFill>
                <a:schemeClr val="bg2"/>
              </a:solidFill>
            </a:endParaRPr>
          </a:p>
        </p:txBody>
      </p:sp>
      <p:sp>
        <p:nvSpPr>
          <p:cNvPr id="43014" name="Text Box 58">
            <a:extLst>
              <a:ext uri="{FF2B5EF4-FFF2-40B4-BE49-F238E27FC236}">
                <a16:creationId xmlns:a16="http://schemas.microsoft.com/office/drawing/2014/main" id="{C52F972F-9F92-4794-A6F0-AA384C6DD91F}"/>
              </a:ext>
            </a:extLst>
          </p:cNvPr>
          <p:cNvSpPr txBox="1">
            <a:spLocks noChangeArrowheads="1"/>
          </p:cNvSpPr>
          <p:nvPr/>
        </p:nvSpPr>
        <p:spPr bwMode="blackWhite">
          <a:xfrm>
            <a:off x="5105400" y="990600"/>
            <a:ext cx="12954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400">
                <a:solidFill>
                  <a:schemeClr val="bg2"/>
                </a:solidFill>
              </a:rPr>
              <a:t>Instance</a:t>
            </a:r>
          </a:p>
        </p:txBody>
      </p:sp>
      <p:sp>
        <p:nvSpPr>
          <p:cNvPr id="43015" name="Oval 60">
            <a:extLst>
              <a:ext uri="{FF2B5EF4-FFF2-40B4-BE49-F238E27FC236}">
                <a16:creationId xmlns:a16="http://schemas.microsoft.com/office/drawing/2014/main" id="{DCB8C844-CE50-4D21-B881-E83A6F8A0735}"/>
              </a:ext>
            </a:extLst>
          </p:cNvPr>
          <p:cNvSpPr>
            <a:spLocks noChangeArrowheads="1"/>
          </p:cNvSpPr>
          <p:nvPr/>
        </p:nvSpPr>
        <p:spPr bwMode="blackWhite">
          <a:xfrm>
            <a:off x="5486400" y="2057400"/>
            <a:ext cx="457200"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sz="1200" i="1"/>
          </a:p>
        </p:txBody>
      </p:sp>
      <p:sp>
        <p:nvSpPr>
          <p:cNvPr id="43016" name="Text Box 63">
            <a:extLst>
              <a:ext uri="{FF2B5EF4-FFF2-40B4-BE49-F238E27FC236}">
                <a16:creationId xmlns:a16="http://schemas.microsoft.com/office/drawing/2014/main" id="{F38C0717-B641-4490-B661-65DEE0696B11}"/>
              </a:ext>
            </a:extLst>
          </p:cNvPr>
          <p:cNvSpPr txBox="1">
            <a:spLocks noChangeArrowheads="1"/>
          </p:cNvSpPr>
          <p:nvPr/>
        </p:nvSpPr>
        <p:spPr bwMode="blackWhite">
          <a:xfrm>
            <a:off x="3657600" y="1295400"/>
            <a:ext cx="3276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200">
                <a:solidFill>
                  <a:schemeClr val="bg2"/>
                </a:solidFill>
              </a:rPr>
              <a:t>System Global Area</a:t>
            </a:r>
          </a:p>
        </p:txBody>
      </p:sp>
      <p:sp>
        <p:nvSpPr>
          <p:cNvPr id="43017" name="Oval 71">
            <a:extLst>
              <a:ext uri="{FF2B5EF4-FFF2-40B4-BE49-F238E27FC236}">
                <a16:creationId xmlns:a16="http://schemas.microsoft.com/office/drawing/2014/main" id="{9DE70EC0-2EBC-4E0D-B780-BABB1734F791}"/>
              </a:ext>
            </a:extLst>
          </p:cNvPr>
          <p:cNvSpPr>
            <a:spLocks noChangeArrowheads="1"/>
          </p:cNvSpPr>
          <p:nvPr/>
        </p:nvSpPr>
        <p:spPr bwMode="blackWhite">
          <a:xfrm>
            <a:off x="3429000" y="2057400"/>
            <a:ext cx="465138"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sz="1200" i="1"/>
          </a:p>
        </p:txBody>
      </p:sp>
      <p:sp>
        <p:nvSpPr>
          <p:cNvPr id="43018" name="Oval 74">
            <a:extLst>
              <a:ext uri="{FF2B5EF4-FFF2-40B4-BE49-F238E27FC236}">
                <a16:creationId xmlns:a16="http://schemas.microsoft.com/office/drawing/2014/main" id="{66D93F2F-F0A6-4E49-86E4-5A54C3E86283}"/>
              </a:ext>
            </a:extLst>
          </p:cNvPr>
          <p:cNvSpPr>
            <a:spLocks noChangeArrowheads="1"/>
          </p:cNvSpPr>
          <p:nvPr/>
        </p:nvSpPr>
        <p:spPr bwMode="blackWhite">
          <a:xfrm>
            <a:off x="4800600" y="2057400"/>
            <a:ext cx="492125"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a:t>
            </a:r>
          </a:p>
        </p:txBody>
      </p:sp>
      <p:sp>
        <p:nvSpPr>
          <p:cNvPr id="43019" name="Oval 79">
            <a:extLst>
              <a:ext uri="{FF2B5EF4-FFF2-40B4-BE49-F238E27FC236}">
                <a16:creationId xmlns:a16="http://schemas.microsoft.com/office/drawing/2014/main" id="{0CEBF7CA-390D-4A70-B497-03D5C9C27475}"/>
              </a:ext>
            </a:extLst>
          </p:cNvPr>
          <p:cNvSpPr>
            <a:spLocks noChangeArrowheads="1"/>
          </p:cNvSpPr>
          <p:nvPr/>
        </p:nvSpPr>
        <p:spPr bwMode="blackWhite">
          <a:xfrm>
            <a:off x="4114800" y="2057400"/>
            <a:ext cx="473075"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sz="1200"/>
          </a:p>
        </p:txBody>
      </p:sp>
      <p:sp>
        <p:nvSpPr>
          <p:cNvPr id="43020" name="Text Box 82">
            <a:extLst>
              <a:ext uri="{FF2B5EF4-FFF2-40B4-BE49-F238E27FC236}">
                <a16:creationId xmlns:a16="http://schemas.microsoft.com/office/drawing/2014/main" id="{786D21AE-9AAB-4C5A-A54E-444776E62FE8}"/>
              </a:ext>
            </a:extLst>
          </p:cNvPr>
          <p:cNvSpPr txBox="1">
            <a:spLocks noChangeArrowheads="1"/>
          </p:cNvSpPr>
          <p:nvPr/>
        </p:nvSpPr>
        <p:spPr bwMode="blackWhite">
          <a:xfrm>
            <a:off x="2819400" y="1828800"/>
            <a:ext cx="2286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200">
                <a:solidFill>
                  <a:schemeClr val="bg2"/>
                </a:solidFill>
              </a:rPr>
              <a:t>Process Structures</a:t>
            </a:r>
          </a:p>
        </p:txBody>
      </p:sp>
      <p:pic>
        <p:nvPicPr>
          <p:cNvPr id="43021" name="Picture 83" descr="compu015">
            <a:extLst>
              <a:ext uri="{FF2B5EF4-FFF2-40B4-BE49-F238E27FC236}">
                <a16:creationId xmlns:a16="http://schemas.microsoft.com/office/drawing/2014/main" id="{5CE2E8EC-273F-47FC-B38B-15E63EAD6D10}"/>
              </a:ext>
            </a:extLst>
          </p:cNvPr>
          <p:cNvPicPr>
            <a:picLocks noChangeAspect="1" noChangeArrowheads="1"/>
          </p:cNvPicPr>
          <p:nvPr>
            <p:custDataLst>
              <p:tags r:id="rId2"/>
            </p:custDataLst>
          </p:nvPr>
        </p:nvPicPr>
        <p:blipFill>
          <a:blip r:embed="rId17">
            <a:extLst>
              <a:ext uri="{28A0092B-C50C-407E-A947-70E740481C1C}">
                <a14:useLocalDpi xmlns:a14="http://schemas.microsoft.com/office/drawing/2010/main" val="0"/>
              </a:ext>
            </a:extLst>
          </a:blip>
          <a:srcRect/>
          <a:stretch>
            <a:fillRect/>
          </a:stretch>
        </p:blipFill>
        <p:spPr bwMode="gray">
          <a:xfrm>
            <a:off x="914400" y="1219200"/>
            <a:ext cx="14970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Text Box 87">
            <a:extLst>
              <a:ext uri="{FF2B5EF4-FFF2-40B4-BE49-F238E27FC236}">
                <a16:creationId xmlns:a16="http://schemas.microsoft.com/office/drawing/2014/main" id="{FE997460-5EA6-4E60-9C31-BB351A7211AC}"/>
              </a:ext>
            </a:extLst>
          </p:cNvPr>
          <p:cNvSpPr txBox="1">
            <a:spLocks noChangeArrowheads="1"/>
          </p:cNvSpPr>
          <p:nvPr/>
        </p:nvSpPr>
        <p:spPr bwMode="auto">
          <a:xfrm>
            <a:off x="974725" y="1233488"/>
            <a:ext cx="1082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Server</a:t>
            </a:r>
          </a:p>
        </p:txBody>
      </p:sp>
      <p:sp>
        <p:nvSpPr>
          <p:cNvPr id="43023" name="Rectangle 100">
            <a:extLst>
              <a:ext uri="{FF2B5EF4-FFF2-40B4-BE49-F238E27FC236}">
                <a16:creationId xmlns:a16="http://schemas.microsoft.com/office/drawing/2014/main" id="{22E5080F-DCFA-4617-B7EF-243CF8BB11F3}"/>
              </a:ext>
            </a:extLst>
          </p:cNvPr>
          <p:cNvSpPr>
            <a:spLocks noChangeArrowheads="1"/>
          </p:cNvSpPr>
          <p:nvPr/>
        </p:nvSpPr>
        <p:spPr bwMode="blackWhite">
          <a:xfrm>
            <a:off x="914400" y="1524000"/>
            <a:ext cx="1295400" cy="3048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en-US" altLang="pt-BR" sz="1400"/>
          </a:p>
          <a:p>
            <a:pPr>
              <a:spcBef>
                <a:spcPct val="0"/>
              </a:spcBef>
              <a:buClrTx/>
              <a:buFontTx/>
              <a:buNone/>
            </a:pPr>
            <a:endParaRPr lang="en-US" altLang="pt-BR" sz="1400"/>
          </a:p>
        </p:txBody>
      </p:sp>
      <p:sp>
        <p:nvSpPr>
          <p:cNvPr id="43024" name="Rectangle 101">
            <a:extLst>
              <a:ext uri="{FF2B5EF4-FFF2-40B4-BE49-F238E27FC236}">
                <a16:creationId xmlns:a16="http://schemas.microsoft.com/office/drawing/2014/main" id="{8F677F1C-1F13-41E6-AF4A-453089A4E1A4}"/>
              </a:ext>
            </a:extLst>
          </p:cNvPr>
          <p:cNvSpPr>
            <a:spLocks noChangeArrowheads="1"/>
          </p:cNvSpPr>
          <p:nvPr/>
        </p:nvSpPr>
        <p:spPr bwMode="blackWhite">
          <a:xfrm>
            <a:off x="914400" y="2057400"/>
            <a:ext cx="1295400" cy="914400"/>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5400000"/>
          </a:gra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a:solidFill>
                <a:schemeClr val="bg2"/>
              </a:solidFill>
            </a:endParaRPr>
          </a:p>
        </p:txBody>
      </p:sp>
      <p:sp>
        <p:nvSpPr>
          <p:cNvPr id="43025" name="PPTShape_0">
            <a:extLst>
              <a:ext uri="{FF2B5EF4-FFF2-40B4-BE49-F238E27FC236}">
                <a16:creationId xmlns:a16="http://schemas.microsoft.com/office/drawing/2014/main" id="{36283108-E6EF-4784-9CD3-89068A169CB7}"/>
              </a:ext>
            </a:extLst>
          </p:cNvPr>
          <p:cNvSpPr txBox="1">
            <a:spLocks noChangeArrowheads="1"/>
          </p:cNvSpPr>
          <p:nvPr/>
        </p:nvSpPr>
        <p:spPr bwMode="blackWhite">
          <a:xfrm>
            <a:off x="838200" y="1563688"/>
            <a:ext cx="14478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400">
                <a:solidFill>
                  <a:schemeClr val="bg2"/>
                </a:solidFill>
              </a:rPr>
              <a:t>Instance</a:t>
            </a:r>
          </a:p>
        </p:txBody>
      </p:sp>
      <p:sp>
        <p:nvSpPr>
          <p:cNvPr id="43026" name="PPTShape_1">
            <a:extLst>
              <a:ext uri="{FF2B5EF4-FFF2-40B4-BE49-F238E27FC236}">
                <a16:creationId xmlns:a16="http://schemas.microsoft.com/office/drawing/2014/main" id="{C51CB212-11A9-4312-BE26-5EE14513D32E}"/>
              </a:ext>
            </a:extLst>
          </p:cNvPr>
          <p:cNvSpPr txBox="1">
            <a:spLocks noChangeArrowheads="1"/>
          </p:cNvSpPr>
          <p:nvPr/>
        </p:nvSpPr>
        <p:spPr bwMode="blackWhite">
          <a:xfrm>
            <a:off x="838200" y="2209800"/>
            <a:ext cx="144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0"/>
              </a:spcBef>
              <a:buClrTx/>
              <a:buFontTx/>
              <a:buNone/>
            </a:pPr>
            <a:r>
              <a:rPr lang="en-US" altLang="pt-BR" sz="1400" b="1">
                <a:solidFill>
                  <a:schemeClr val="bg2"/>
                </a:solidFill>
              </a:rPr>
              <a:t>Multitenant container database</a:t>
            </a:r>
          </a:p>
        </p:txBody>
      </p:sp>
      <p:sp>
        <p:nvSpPr>
          <p:cNvPr id="43027" name="Rectangle 2">
            <a:extLst>
              <a:ext uri="{FF2B5EF4-FFF2-40B4-BE49-F238E27FC236}">
                <a16:creationId xmlns:a16="http://schemas.microsoft.com/office/drawing/2014/main" id="{F1962365-EE82-4248-8024-29DF04C77758}"/>
              </a:ext>
            </a:extLst>
          </p:cNvPr>
          <p:cNvSpPr>
            <a:spLocks noChangeArrowheads="1"/>
          </p:cNvSpPr>
          <p:nvPr/>
        </p:nvSpPr>
        <p:spPr bwMode="blackWhite">
          <a:xfrm>
            <a:off x="3124200" y="2590800"/>
            <a:ext cx="5105400" cy="1676400"/>
          </a:xfrm>
          <a:prstGeom prst="rect">
            <a:avLst/>
          </a:prstGeom>
          <a:solidFill>
            <a:srgbClr val="CC9900"/>
          </a:soli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r>
              <a:rPr lang="en-US" altLang="pt-BR" b="1">
                <a:solidFill>
                  <a:schemeClr val="bg2"/>
                </a:solidFill>
              </a:rPr>
              <a:t>root container</a:t>
            </a:r>
          </a:p>
        </p:txBody>
      </p:sp>
      <p:pic>
        <p:nvPicPr>
          <p:cNvPr id="43028" name="Picture 107" descr="datab018">
            <a:extLst>
              <a:ext uri="{FF2B5EF4-FFF2-40B4-BE49-F238E27FC236}">
                <a16:creationId xmlns:a16="http://schemas.microsoft.com/office/drawing/2014/main" id="{A1AD8D92-00B4-4C7B-B477-DF53CB439660}"/>
              </a:ext>
            </a:extLst>
          </p:cNvPr>
          <p:cNvPicPr>
            <a:picLocks noChangeAspect="1" noChangeArrowheads="1"/>
          </p:cNvPicPr>
          <p:nvPr>
            <p:custDataLst>
              <p:tags r:id="rId3"/>
            </p:custDataLst>
          </p:nvPr>
        </p:nvPicPr>
        <p:blipFill>
          <a:blip r:embed="rId18">
            <a:extLst>
              <a:ext uri="{28A0092B-C50C-407E-A947-70E740481C1C}">
                <a14:useLocalDpi xmlns:a14="http://schemas.microsoft.com/office/drawing/2010/main" val="0"/>
              </a:ext>
            </a:extLst>
          </a:blip>
          <a:srcRect/>
          <a:stretch>
            <a:fillRect/>
          </a:stretch>
        </p:blipFill>
        <p:spPr bwMode="gray">
          <a:xfrm>
            <a:off x="3276600" y="2895600"/>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9" name="PPTShape_2">
            <a:extLst>
              <a:ext uri="{FF2B5EF4-FFF2-40B4-BE49-F238E27FC236}">
                <a16:creationId xmlns:a16="http://schemas.microsoft.com/office/drawing/2014/main" id="{F9317B60-C66C-4907-AFDD-7B7CD7EBA621}"/>
              </a:ext>
            </a:extLst>
          </p:cNvPr>
          <p:cNvSpPr txBox="1">
            <a:spLocks noChangeArrowheads="1"/>
          </p:cNvSpPr>
          <p:nvPr/>
        </p:nvSpPr>
        <p:spPr bwMode="blackWhite">
          <a:xfrm>
            <a:off x="3124200" y="2590800"/>
            <a:ext cx="2057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buFontTx/>
              <a:buNone/>
            </a:pPr>
            <a:r>
              <a:rPr lang="en-US" altLang="pt-BR" sz="1400" b="1">
                <a:solidFill>
                  <a:schemeClr val="bg2"/>
                </a:solidFill>
              </a:rPr>
              <a:t>Data files</a:t>
            </a:r>
          </a:p>
        </p:txBody>
      </p:sp>
      <p:sp>
        <p:nvSpPr>
          <p:cNvPr id="43030" name="AutoShape 9">
            <a:extLst>
              <a:ext uri="{FF2B5EF4-FFF2-40B4-BE49-F238E27FC236}">
                <a16:creationId xmlns:a16="http://schemas.microsoft.com/office/drawing/2014/main" id="{440DA772-AC85-44E9-B962-57EAC8250833}"/>
              </a:ext>
            </a:extLst>
          </p:cNvPr>
          <p:cNvSpPr>
            <a:spLocks noChangeArrowheads="1"/>
          </p:cNvSpPr>
          <p:nvPr/>
        </p:nvSpPr>
        <p:spPr bwMode="auto">
          <a:xfrm>
            <a:off x="7162800" y="3124200"/>
            <a:ext cx="4572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a:p>
        </p:txBody>
      </p:sp>
      <p:sp>
        <p:nvSpPr>
          <p:cNvPr id="43031" name="PPTShape_3">
            <a:extLst>
              <a:ext uri="{FF2B5EF4-FFF2-40B4-BE49-F238E27FC236}">
                <a16:creationId xmlns:a16="http://schemas.microsoft.com/office/drawing/2014/main" id="{5815CE63-F85E-4978-8CF7-544230D85D64}"/>
              </a:ext>
            </a:extLst>
          </p:cNvPr>
          <p:cNvSpPr txBox="1">
            <a:spLocks noChangeArrowheads="1"/>
          </p:cNvSpPr>
          <p:nvPr/>
        </p:nvSpPr>
        <p:spPr bwMode="blackWhite">
          <a:xfrm>
            <a:off x="6858000" y="2590800"/>
            <a:ext cx="1447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400" b="1">
                <a:solidFill>
                  <a:schemeClr val="bg2"/>
                </a:solidFill>
              </a:rPr>
              <a:t>Redo Log files</a:t>
            </a:r>
          </a:p>
        </p:txBody>
      </p:sp>
      <p:sp>
        <p:nvSpPr>
          <p:cNvPr id="43032" name="PPTShape_4">
            <a:extLst>
              <a:ext uri="{FF2B5EF4-FFF2-40B4-BE49-F238E27FC236}">
                <a16:creationId xmlns:a16="http://schemas.microsoft.com/office/drawing/2014/main" id="{471A48C1-9FEB-4E8A-92B8-2490C297FAE4}"/>
              </a:ext>
            </a:extLst>
          </p:cNvPr>
          <p:cNvSpPr>
            <a:spLocks noChangeArrowheads="1"/>
          </p:cNvSpPr>
          <p:nvPr/>
        </p:nvSpPr>
        <p:spPr bwMode="auto">
          <a:xfrm>
            <a:off x="7315200" y="3276600"/>
            <a:ext cx="4572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a:p>
        </p:txBody>
      </p:sp>
      <p:sp>
        <p:nvSpPr>
          <p:cNvPr id="43033" name="PPTShape_5">
            <a:extLst>
              <a:ext uri="{FF2B5EF4-FFF2-40B4-BE49-F238E27FC236}">
                <a16:creationId xmlns:a16="http://schemas.microsoft.com/office/drawing/2014/main" id="{389585E1-E52D-4FFC-8554-6C3E878480C6}"/>
              </a:ext>
            </a:extLst>
          </p:cNvPr>
          <p:cNvSpPr>
            <a:spLocks noChangeArrowheads="1"/>
          </p:cNvSpPr>
          <p:nvPr/>
        </p:nvSpPr>
        <p:spPr bwMode="auto">
          <a:xfrm>
            <a:off x="7467600" y="3429000"/>
            <a:ext cx="4572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a:p>
        </p:txBody>
      </p:sp>
      <p:sp>
        <p:nvSpPr>
          <p:cNvPr id="43034" name="PPTShape_6">
            <a:extLst>
              <a:ext uri="{FF2B5EF4-FFF2-40B4-BE49-F238E27FC236}">
                <a16:creationId xmlns:a16="http://schemas.microsoft.com/office/drawing/2014/main" id="{8E5F3653-C582-4643-8512-A9028D9AF957}"/>
              </a:ext>
            </a:extLst>
          </p:cNvPr>
          <p:cNvSpPr>
            <a:spLocks noChangeArrowheads="1"/>
          </p:cNvSpPr>
          <p:nvPr/>
        </p:nvSpPr>
        <p:spPr bwMode="auto">
          <a:xfrm>
            <a:off x="6096000" y="3124200"/>
            <a:ext cx="381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a:p>
        </p:txBody>
      </p:sp>
      <p:sp>
        <p:nvSpPr>
          <p:cNvPr id="43035" name="PPTShape_7">
            <a:extLst>
              <a:ext uri="{FF2B5EF4-FFF2-40B4-BE49-F238E27FC236}">
                <a16:creationId xmlns:a16="http://schemas.microsoft.com/office/drawing/2014/main" id="{70AD8E38-73C1-4D55-BDBB-C7DB63BEE5F6}"/>
              </a:ext>
            </a:extLst>
          </p:cNvPr>
          <p:cNvSpPr>
            <a:spLocks noChangeArrowheads="1"/>
          </p:cNvSpPr>
          <p:nvPr/>
        </p:nvSpPr>
        <p:spPr bwMode="auto">
          <a:xfrm>
            <a:off x="6248400" y="3276600"/>
            <a:ext cx="381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a:p>
        </p:txBody>
      </p:sp>
      <p:sp>
        <p:nvSpPr>
          <p:cNvPr id="43036" name="PPTShape_8">
            <a:extLst>
              <a:ext uri="{FF2B5EF4-FFF2-40B4-BE49-F238E27FC236}">
                <a16:creationId xmlns:a16="http://schemas.microsoft.com/office/drawing/2014/main" id="{4ABB12E5-28FC-4915-B3E2-41F1CC62D2CF}"/>
              </a:ext>
            </a:extLst>
          </p:cNvPr>
          <p:cNvSpPr txBox="1">
            <a:spLocks noChangeArrowheads="1"/>
          </p:cNvSpPr>
          <p:nvPr/>
        </p:nvSpPr>
        <p:spPr bwMode="blackWhite">
          <a:xfrm>
            <a:off x="5562600" y="2590800"/>
            <a:ext cx="1447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400" b="1">
                <a:solidFill>
                  <a:schemeClr val="bg2"/>
                </a:solidFill>
              </a:rPr>
              <a:t>Control files</a:t>
            </a:r>
          </a:p>
        </p:txBody>
      </p:sp>
      <p:sp>
        <p:nvSpPr>
          <p:cNvPr id="43037" name="PPTShape_9">
            <a:extLst>
              <a:ext uri="{FF2B5EF4-FFF2-40B4-BE49-F238E27FC236}">
                <a16:creationId xmlns:a16="http://schemas.microsoft.com/office/drawing/2014/main" id="{5E451E48-CF54-4069-ABF8-BDC369176419}"/>
              </a:ext>
            </a:extLst>
          </p:cNvPr>
          <p:cNvSpPr>
            <a:spLocks noChangeArrowheads="1"/>
          </p:cNvSpPr>
          <p:nvPr/>
        </p:nvSpPr>
        <p:spPr bwMode="auto">
          <a:xfrm>
            <a:off x="4937125" y="2819400"/>
            <a:ext cx="549275"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a:p>
        </p:txBody>
      </p:sp>
      <p:sp>
        <p:nvSpPr>
          <p:cNvPr id="43038" name="PPTShape_10">
            <a:extLst>
              <a:ext uri="{FF2B5EF4-FFF2-40B4-BE49-F238E27FC236}">
                <a16:creationId xmlns:a16="http://schemas.microsoft.com/office/drawing/2014/main" id="{11AD34F0-53E6-4E51-9E93-05116D03EAEC}"/>
              </a:ext>
            </a:extLst>
          </p:cNvPr>
          <p:cNvSpPr>
            <a:spLocks noChangeArrowheads="1"/>
          </p:cNvSpPr>
          <p:nvPr/>
        </p:nvSpPr>
        <p:spPr bwMode="auto">
          <a:xfrm>
            <a:off x="4937125" y="3352800"/>
            <a:ext cx="549275"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a:p>
        </p:txBody>
      </p:sp>
      <p:pic>
        <p:nvPicPr>
          <p:cNvPr id="43039" name="PPTShape_11" descr="datab018">
            <a:extLst>
              <a:ext uri="{FF2B5EF4-FFF2-40B4-BE49-F238E27FC236}">
                <a16:creationId xmlns:a16="http://schemas.microsoft.com/office/drawing/2014/main" id="{C5CD0714-ACC5-40DD-98BC-3F1D36347748}"/>
              </a:ext>
            </a:extLst>
          </p:cNvPr>
          <p:cNvPicPr>
            <a:picLocks noChangeAspect="1" noChangeArrowheads="1"/>
          </p:cNvPicPr>
          <p:nvPr>
            <p:custDataLst>
              <p:tags r:id="rId4"/>
            </p:custDataLst>
          </p:nvPr>
        </p:nvPicPr>
        <p:blipFill>
          <a:blip r:embed="rId18">
            <a:extLst>
              <a:ext uri="{28A0092B-C50C-407E-A947-70E740481C1C}">
                <a14:useLocalDpi xmlns:a14="http://schemas.microsoft.com/office/drawing/2010/main" val="0"/>
              </a:ext>
            </a:extLst>
          </a:blip>
          <a:srcRect/>
          <a:stretch>
            <a:fillRect/>
          </a:stretch>
        </p:blipFill>
        <p:spPr bwMode="gray">
          <a:xfrm>
            <a:off x="3276600" y="3429000"/>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0" name="PPTShape_12">
            <a:extLst>
              <a:ext uri="{FF2B5EF4-FFF2-40B4-BE49-F238E27FC236}">
                <a16:creationId xmlns:a16="http://schemas.microsoft.com/office/drawing/2014/main" id="{81526D10-073B-4749-93C3-8E33F2F8D3AC}"/>
              </a:ext>
            </a:extLst>
          </p:cNvPr>
          <p:cNvSpPr txBox="1">
            <a:spLocks noChangeArrowheads="1"/>
          </p:cNvSpPr>
          <p:nvPr/>
        </p:nvSpPr>
        <p:spPr bwMode="blackWhite">
          <a:xfrm>
            <a:off x="4495800" y="2968625"/>
            <a:ext cx="1447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UNDO </a:t>
            </a:r>
          </a:p>
        </p:txBody>
      </p:sp>
      <p:sp>
        <p:nvSpPr>
          <p:cNvPr id="43041" name="PPTShape_13">
            <a:extLst>
              <a:ext uri="{FF2B5EF4-FFF2-40B4-BE49-F238E27FC236}">
                <a16:creationId xmlns:a16="http://schemas.microsoft.com/office/drawing/2014/main" id="{5B3BB6C5-A015-466D-87FA-75BD408B49A8}"/>
              </a:ext>
            </a:extLst>
          </p:cNvPr>
          <p:cNvSpPr txBox="1">
            <a:spLocks noChangeArrowheads="1"/>
          </p:cNvSpPr>
          <p:nvPr/>
        </p:nvSpPr>
        <p:spPr bwMode="blackWhite">
          <a:xfrm>
            <a:off x="4495800" y="3502025"/>
            <a:ext cx="1447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TEMP </a:t>
            </a:r>
          </a:p>
        </p:txBody>
      </p:sp>
      <p:sp>
        <p:nvSpPr>
          <p:cNvPr id="43042" name="PPTShape_14">
            <a:extLst>
              <a:ext uri="{FF2B5EF4-FFF2-40B4-BE49-F238E27FC236}">
                <a16:creationId xmlns:a16="http://schemas.microsoft.com/office/drawing/2014/main" id="{9945C3B3-ACE6-4A80-89FB-1B9D1B53BFA4}"/>
              </a:ext>
            </a:extLst>
          </p:cNvPr>
          <p:cNvSpPr txBox="1">
            <a:spLocks noChangeArrowheads="1"/>
          </p:cNvSpPr>
          <p:nvPr/>
        </p:nvSpPr>
        <p:spPr bwMode="blackWhite">
          <a:xfrm>
            <a:off x="2819400" y="3048000"/>
            <a:ext cx="1447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SYSTEM </a:t>
            </a:r>
          </a:p>
        </p:txBody>
      </p:sp>
      <p:sp>
        <p:nvSpPr>
          <p:cNvPr id="43043" name="PPTShape_15">
            <a:extLst>
              <a:ext uri="{FF2B5EF4-FFF2-40B4-BE49-F238E27FC236}">
                <a16:creationId xmlns:a16="http://schemas.microsoft.com/office/drawing/2014/main" id="{0C2829A5-49BD-4EC5-B061-DDA6FF9FC3D4}"/>
              </a:ext>
            </a:extLst>
          </p:cNvPr>
          <p:cNvSpPr txBox="1">
            <a:spLocks noChangeArrowheads="1"/>
          </p:cNvSpPr>
          <p:nvPr/>
        </p:nvSpPr>
        <p:spPr bwMode="blackWhite">
          <a:xfrm>
            <a:off x="2819400" y="3578225"/>
            <a:ext cx="1447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SYSAUX </a:t>
            </a:r>
          </a:p>
        </p:txBody>
      </p:sp>
      <p:sp>
        <p:nvSpPr>
          <p:cNvPr id="43044" name="PPTShape_18">
            <a:extLst>
              <a:ext uri="{FF2B5EF4-FFF2-40B4-BE49-F238E27FC236}">
                <a16:creationId xmlns:a16="http://schemas.microsoft.com/office/drawing/2014/main" id="{A67EDDCE-CAAA-471C-8F0A-5D11AD724CF0}"/>
              </a:ext>
            </a:extLst>
          </p:cNvPr>
          <p:cNvSpPr>
            <a:spLocks noChangeArrowheads="1"/>
          </p:cNvSpPr>
          <p:nvPr/>
        </p:nvSpPr>
        <p:spPr bwMode="blackWhite">
          <a:xfrm>
            <a:off x="3124200" y="4465638"/>
            <a:ext cx="1828800" cy="15541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spcBef>
                <a:spcPct val="0"/>
              </a:spcBef>
              <a:buClrTx/>
              <a:buFontTx/>
              <a:buNone/>
            </a:pPr>
            <a:r>
              <a:rPr lang="en-US" altLang="pt-BR" sz="1600" b="1">
                <a:solidFill>
                  <a:schemeClr val="bg2"/>
                </a:solidFill>
              </a:rPr>
              <a:t>Seed</a:t>
            </a:r>
            <a:r>
              <a:rPr lang="en-US" altLang="pt-BR" sz="1400" b="1">
                <a:solidFill>
                  <a:schemeClr val="bg2"/>
                </a:solidFill>
              </a:rPr>
              <a:t> PDB</a:t>
            </a:r>
          </a:p>
        </p:txBody>
      </p:sp>
      <p:pic>
        <p:nvPicPr>
          <p:cNvPr id="43045" name="PPTShape_19" descr="datab018">
            <a:extLst>
              <a:ext uri="{FF2B5EF4-FFF2-40B4-BE49-F238E27FC236}">
                <a16:creationId xmlns:a16="http://schemas.microsoft.com/office/drawing/2014/main" id="{73C4DDB9-FED0-4CA0-AFBA-A7F62F1DE8DC}"/>
              </a:ext>
            </a:extLst>
          </p:cNvPr>
          <p:cNvPicPr>
            <a:picLocks noChangeAspect="1" noChangeArrowheads="1"/>
          </p:cNvPicPr>
          <p:nvPr>
            <p:custDataLst>
              <p:tags r:id="rId5"/>
            </p:custDataLst>
          </p:nvPr>
        </p:nvPicPr>
        <p:blipFill>
          <a:blip r:embed="rId18">
            <a:extLst>
              <a:ext uri="{28A0092B-C50C-407E-A947-70E740481C1C}">
                <a14:useLocalDpi xmlns:a14="http://schemas.microsoft.com/office/drawing/2010/main" val="0"/>
              </a:ext>
            </a:extLst>
          </a:blip>
          <a:srcRect/>
          <a:stretch>
            <a:fillRect/>
          </a:stretch>
        </p:blipFill>
        <p:spPr bwMode="gray">
          <a:xfrm>
            <a:off x="3276600" y="46942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6" name="PPTShape_20">
            <a:extLst>
              <a:ext uri="{FF2B5EF4-FFF2-40B4-BE49-F238E27FC236}">
                <a16:creationId xmlns:a16="http://schemas.microsoft.com/office/drawing/2014/main" id="{4F1D9202-E38D-457A-A82D-0FBE7F9A0A33}"/>
              </a:ext>
            </a:extLst>
          </p:cNvPr>
          <p:cNvSpPr txBox="1">
            <a:spLocks noChangeArrowheads="1"/>
          </p:cNvSpPr>
          <p:nvPr/>
        </p:nvSpPr>
        <p:spPr bwMode="blackWhite">
          <a:xfrm>
            <a:off x="3124200" y="4465638"/>
            <a:ext cx="2286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buFontTx/>
              <a:buNone/>
            </a:pPr>
            <a:r>
              <a:rPr lang="en-US" altLang="pt-BR" sz="1400" b="1">
                <a:solidFill>
                  <a:schemeClr val="bg2"/>
                </a:solidFill>
              </a:rPr>
              <a:t>Data files</a:t>
            </a:r>
          </a:p>
        </p:txBody>
      </p:sp>
      <p:sp>
        <p:nvSpPr>
          <p:cNvPr id="43047" name="PPTShape_22">
            <a:extLst>
              <a:ext uri="{FF2B5EF4-FFF2-40B4-BE49-F238E27FC236}">
                <a16:creationId xmlns:a16="http://schemas.microsoft.com/office/drawing/2014/main" id="{5B4AD4CF-2409-4459-B1EA-0C237DF33AC6}"/>
              </a:ext>
            </a:extLst>
          </p:cNvPr>
          <p:cNvSpPr txBox="1">
            <a:spLocks noChangeArrowheads="1"/>
          </p:cNvSpPr>
          <p:nvPr/>
        </p:nvSpPr>
        <p:spPr bwMode="blackWhite">
          <a:xfrm>
            <a:off x="2819400" y="4846638"/>
            <a:ext cx="1447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SYSTEM </a:t>
            </a:r>
          </a:p>
        </p:txBody>
      </p:sp>
      <p:pic>
        <p:nvPicPr>
          <p:cNvPr id="43048" name="PPTShape_24" descr="datab018">
            <a:extLst>
              <a:ext uri="{FF2B5EF4-FFF2-40B4-BE49-F238E27FC236}">
                <a16:creationId xmlns:a16="http://schemas.microsoft.com/office/drawing/2014/main" id="{D5F3AE00-E25E-41C8-B41A-E40571821D4D}"/>
              </a:ext>
            </a:extLst>
          </p:cNvPr>
          <p:cNvPicPr>
            <a:picLocks noChangeAspect="1" noChangeArrowheads="1"/>
          </p:cNvPicPr>
          <p:nvPr>
            <p:custDataLst>
              <p:tags r:id="rId6"/>
            </p:custDataLst>
          </p:nvPr>
        </p:nvPicPr>
        <p:blipFill>
          <a:blip r:embed="rId18">
            <a:extLst>
              <a:ext uri="{28A0092B-C50C-407E-A947-70E740481C1C}">
                <a14:useLocalDpi xmlns:a14="http://schemas.microsoft.com/office/drawing/2010/main" val="0"/>
              </a:ext>
            </a:extLst>
          </a:blip>
          <a:srcRect/>
          <a:stretch>
            <a:fillRect/>
          </a:stretch>
        </p:blipFill>
        <p:spPr bwMode="gray">
          <a:xfrm>
            <a:off x="3276600" y="52276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9" name="PPTShape_26">
            <a:extLst>
              <a:ext uri="{FF2B5EF4-FFF2-40B4-BE49-F238E27FC236}">
                <a16:creationId xmlns:a16="http://schemas.microsoft.com/office/drawing/2014/main" id="{934166A2-5FE6-41E3-9A32-60DADFFD67D6}"/>
              </a:ext>
            </a:extLst>
          </p:cNvPr>
          <p:cNvSpPr txBox="1">
            <a:spLocks noChangeArrowheads="1"/>
          </p:cNvSpPr>
          <p:nvPr/>
        </p:nvSpPr>
        <p:spPr bwMode="blackWhite">
          <a:xfrm>
            <a:off x="2819400" y="5380038"/>
            <a:ext cx="1447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SYSAUX </a:t>
            </a:r>
          </a:p>
        </p:txBody>
      </p:sp>
      <p:sp>
        <p:nvSpPr>
          <p:cNvPr id="43050" name="PPTShape_28">
            <a:extLst>
              <a:ext uri="{FF2B5EF4-FFF2-40B4-BE49-F238E27FC236}">
                <a16:creationId xmlns:a16="http://schemas.microsoft.com/office/drawing/2014/main" id="{E4A9A240-35A6-450F-848D-C100D94D20C6}"/>
              </a:ext>
            </a:extLst>
          </p:cNvPr>
          <p:cNvSpPr>
            <a:spLocks noChangeArrowheads="1"/>
          </p:cNvSpPr>
          <p:nvPr/>
        </p:nvSpPr>
        <p:spPr bwMode="blackWhite">
          <a:xfrm>
            <a:off x="5105400" y="4465638"/>
            <a:ext cx="2133600" cy="15541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spcBef>
                <a:spcPct val="0"/>
              </a:spcBef>
              <a:buClrTx/>
              <a:buFontTx/>
              <a:buNone/>
            </a:pPr>
            <a:r>
              <a:rPr lang="en-US" altLang="pt-BR" sz="1400" b="1">
                <a:solidFill>
                  <a:schemeClr val="bg2"/>
                </a:solidFill>
              </a:rPr>
              <a:t>SALES PDB</a:t>
            </a:r>
          </a:p>
        </p:txBody>
      </p:sp>
      <p:pic>
        <p:nvPicPr>
          <p:cNvPr id="43051" name="PPTShape_29" descr="datab018">
            <a:extLst>
              <a:ext uri="{FF2B5EF4-FFF2-40B4-BE49-F238E27FC236}">
                <a16:creationId xmlns:a16="http://schemas.microsoft.com/office/drawing/2014/main" id="{FA9E7ABD-6603-4529-8C6A-8339853CD48A}"/>
              </a:ext>
            </a:extLst>
          </p:cNvPr>
          <p:cNvPicPr>
            <a:picLocks noChangeAspect="1" noChangeArrowheads="1"/>
          </p:cNvPicPr>
          <p:nvPr>
            <p:custDataLst>
              <p:tags r:id="rId7"/>
            </p:custDataLst>
          </p:nvPr>
        </p:nvPicPr>
        <p:blipFill>
          <a:blip r:embed="rId18">
            <a:extLst>
              <a:ext uri="{28A0092B-C50C-407E-A947-70E740481C1C}">
                <a14:useLocalDpi xmlns:a14="http://schemas.microsoft.com/office/drawing/2010/main" val="0"/>
              </a:ext>
            </a:extLst>
          </a:blip>
          <a:srcRect/>
          <a:stretch>
            <a:fillRect/>
          </a:stretch>
        </p:blipFill>
        <p:spPr bwMode="gray">
          <a:xfrm>
            <a:off x="5316538" y="4694238"/>
            <a:ext cx="550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2" name="PPTShape_31">
            <a:extLst>
              <a:ext uri="{FF2B5EF4-FFF2-40B4-BE49-F238E27FC236}">
                <a16:creationId xmlns:a16="http://schemas.microsoft.com/office/drawing/2014/main" id="{205C4050-8833-4178-8613-4560A95BE41D}"/>
              </a:ext>
            </a:extLst>
          </p:cNvPr>
          <p:cNvSpPr txBox="1">
            <a:spLocks noChangeArrowheads="1"/>
          </p:cNvSpPr>
          <p:nvPr/>
        </p:nvSpPr>
        <p:spPr bwMode="blackWhite">
          <a:xfrm>
            <a:off x="4876800" y="4846638"/>
            <a:ext cx="1447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SYSTEM </a:t>
            </a:r>
          </a:p>
        </p:txBody>
      </p:sp>
      <p:pic>
        <p:nvPicPr>
          <p:cNvPr id="43053" name="PPTShape_33" descr="datab018">
            <a:extLst>
              <a:ext uri="{FF2B5EF4-FFF2-40B4-BE49-F238E27FC236}">
                <a16:creationId xmlns:a16="http://schemas.microsoft.com/office/drawing/2014/main" id="{7E0DE0F4-04CB-47E5-AB53-46579E5F75AC}"/>
              </a:ext>
            </a:extLst>
          </p:cNvPr>
          <p:cNvPicPr>
            <a:picLocks noChangeAspect="1" noChangeArrowheads="1"/>
          </p:cNvPicPr>
          <p:nvPr>
            <p:custDataLst>
              <p:tags r:id="rId8"/>
            </p:custDataLst>
          </p:nvPr>
        </p:nvPicPr>
        <p:blipFill>
          <a:blip r:embed="rId18">
            <a:extLst>
              <a:ext uri="{28A0092B-C50C-407E-A947-70E740481C1C}">
                <a14:useLocalDpi xmlns:a14="http://schemas.microsoft.com/office/drawing/2010/main" val="0"/>
              </a:ext>
            </a:extLst>
          </a:blip>
          <a:srcRect/>
          <a:stretch>
            <a:fillRect/>
          </a:stretch>
        </p:blipFill>
        <p:spPr bwMode="gray">
          <a:xfrm>
            <a:off x="5334000" y="52276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4" name="PPTShape_34" descr="datab018">
            <a:extLst>
              <a:ext uri="{FF2B5EF4-FFF2-40B4-BE49-F238E27FC236}">
                <a16:creationId xmlns:a16="http://schemas.microsoft.com/office/drawing/2014/main" id="{21F33660-3125-4F21-950D-98A193A3012F}"/>
              </a:ext>
            </a:extLst>
          </p:cNvPr>
          <p:cNvPicPr>
            <a:picLocks noChangeAspect="1" noChangeArrowheads="1"/>
          </p:cNvPicPr>
          <p:nvPr>
            <p:custDataLst>
              <p:tags r:id="rId9"/>
            </p:custDataLst>
          </p:nvPr>
        </p:nvPicPr>
        <p:blipFill>
          <a:blip r:embed="rId18">
            <a:extLst>
              <a:ext uri="{28A0092B-C50C-407E-A947-70E740481C1C}">
                <a14:useLocalDpi xmlns:a14="http://schemas.microsoft.com/office/drawing/2010/main" val="0"/>
              </a:ext>
            </a:extLst>
          </a:blip>
          <a:srcRect/>
          <a:stretch>
            <a:fillRect/>
          </a:stretch>
        </p:blipFill>
        <p:spPr bwMode="gray">
          <a:xfrm>
            <a:off x="6019800" y="52276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5" name="PPTShape_35">
            <a:extLst>
              <a:ext uri="{FF2B5EF4-FFF2-40B4-BE49-F238E27FC236}">
                <a16:creationId xmlns:a16="http://schemas.microsoft.com/office/drawing/2014/main" id="{8FFE6EC7-D795-4840-8B66-F6887B88B695}"/>
              </a:ext>
            </a:extLst>
          </p:cNvPr>
          <p:cNvSpPr txBox="1">
            <a:spLocks noChangeArrowheads="1"/>
          </p:cNvSpPr>
          <p:nvPr/>
        </p:nvSpPr>
        <p:spPr bwMode="blackWhite">
          <a:xfrm>
            <a:off x="4876800" y="5376863"/>
            <a:ext cx="1447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SYSAUX </a:t>
            </a:r>
          </a:p>
        </p:txBody>
      </p:sp>
      <p:sp>
        <p:nvSpPr>
          <p:cNvPr id="43056" name="PPTShape_36">
            <a:extLst>
              <a:ext uri="{FF2B5EF4-FFF2-40B4-BE49-F238E27FC236}">
                <a16:creationId xmlns:a16="http://schemas.microsoft.com/office/drawing/2014/main" id="{C1CE5E11-BF6A-4705-961C-F04B61122F18}"/>
              </a:ext>
            </a:extLst>
          </p:cNvPr>
          <p:cNvSpPr txBox="1">
            <a:spLocks noChangeArrowheads="1"/>
          </p:cNvSpPr>
          <p:nvPr/>
        </p:nvSpPr>
        <p:spPr bwMode="blackWhite">
          <a:xfrm>
            <a:off x="5562600" y="5376863"/>
            <a:ext cx="1447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TBS2</a:t>
            </a:r>
          </a:p>
        </p:txBody>
      </p:sp>
      <p:cxnSp>
        <p:nvCxnSpPr>
          <p:cNvPr id="43057" name="Straight Arrow Connector 95">
            <a:extLst>
              <a:ext uri="{FF2B5EF4-FFF2-40B4-BE49-F238E27FC236}">
                <a16:creationId xmlns:a16="http://schemas.microsoft.com/office/drawing/2014/main" id="{E53AC7AC-2282-4938-8264-034492A9FD6E}"/>
              </a:ext>
            </a:extLst>
          </p:cNvPr>
          <p:cNvCxnSpPr>
            <a:cxnSpLocks noChangeShapeType="1"/>
          </p:cNvCxnSpPr>
          <p:nvPr/>
        </p:nvCxnSpPr>
        <p:spPr bwMode="auto">
          <a:xfrm flipV="1">
            <a:off x="6172200" y="4267200"/>
            <a:ext cx="0" cy="182563"/>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58" name="Straight Arrow Connector 111">
            <a:extLst>
              <a:ext uri="{FF2B5EF4-FFF2-40B4-BE49-F238E27FC236}">
                <a16:creationId xmlns:a16="http://schemas.microsoft.com/office/drawing/2014/main" id="{8E1E94D1-0410-4D7E-87BC-B6AB50A50803}"/>
              </a:ext>
            </a:extLst>
          </p:cNvPr>
          <p:cNvCxnSpPr>
            <a:cxnSpLocks noChangeShapeType="1"/>
            <a:stCxn id="43023" idx="3"/>
          </p:cNvCxnSpPr>
          <p:nvPr/>
        </p:nvCxnSpPr>
        <p:spPr bwMode="auto">
          <a:xfrm>
            <a:off x="2209800" y="1676400"/>
            <a:ext cx="914400"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59" name="PPTShape_37">
            <a:extLst>
              <a:ext uri="{FF2B5EF4-FFF2-40B4-BE49-F238E27FC236}">
                <a16:creationId xmlns:a16="http://schemas.microsoft.com/office/drawing/2014/main" id="{4A0AC37D-4435-4AE6-BA47-FE7BD49A374A}"/>
              </a:ext>
            </a:extLst>
          </p:cNvPr>
          <p:cNvSpPr>
            <a:spLocks noChangeArrowheads="1"/>
          </p:cNvSpPr>
          <p:nvPr/>
        </p:nvSpPr>
        <p:spPr bwMode="blackWhite">
          <a:xfrm>
            <a:off x="7315200" y="4465638"/>
            <a:ext cx="974725" cy="15541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defRPr>
            </a:lvl1pPr>
            <a:lvl2pPr marL="742950" indent="-285750" defTabSz="1041400" eaLnBrk="0" hangingPunct="0">
              <a:defRPr>
                <a:solidFill>
                  <a:schemeClr val="tx1"/>
                </a:solidFill>
                <a:latin typeface="Arial" panose="020B0604020202020204" pitchFamily="34" charset="0"/>
              </a:defRPr>
            </a:lvl2pPr>
            <a:lvl3pPr marL="1143000" indent="-228600" defTabSz="1041400" eaLnBrk="0" hangingPunct="0">
              <a:defRPr>
                <a:solidFill>
                  <a:schemeClr val="tx1"/>
                </a:solidFill>
                <a:latin typeface="Arial" panose="020B0604020202020204" pitchFamily="34" charset="0"/>
              </a:defRPr>
            </a:lvl3pPr>
            <a:lvl4pPr marL="1600200" indent="-228600" defTabSz="1041400" eaLnBrk="0" hangingPunct="0">
              <a:defRPr>
                <a:solidFill>
                  <a:schemeClr val="tx1"/>
                </a:solidFill>
                <a:latin typeface="Arial" panose="020B0604020202020204" pitchFamily="34" charset="0"/>
              </a:defRPr>
            </a:lvl4pPr>
            <a:lvl5pPr marL="2057400" indent="-228600" defTabSz="1041400" eaLnBrk="0" hangingPunct="0">
              <a:defRPr>
                <a:solidFill>
                  <a:schemeClr val="tx1"/>
                </a:solidFill>
                <a:latin typeface="Arial" panose="020B0604020202020204" pitchFamily="34" charset="0"/>
              </a:defRPr>
            </a:lvl5pPr>
            <a:lvl6pPr marL="25146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10414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lnSpc>
                <a:spcPct val="85000"/>
              </a:lnSpc>
              <a:spcBef>
                <a:spcPct val="50000"/>
              </a:spcBef>
              <a:buClrTx/>
              <a:buFontTx/>
              <a:buNone/>
            </a:pPr>
            <a:endParaRPr lang="en-US" altLang="pt-BR" sz="1400">
              <a:solidFill>
                <a:schemeClr val="bg2"/>
              </a:solidFill>
            </a:endParaRPr>
          </a:p>
          <a:p>
            <a:pPr>
              <a:spcBef>
                <a:spcPct val="0"/>
              </a:spcBef>
              <a:buClrTx/>
              <a:buFontTx/>
              <a:buNone/>
            </a:pPr>
            <a:r>
              <a:rPr lang="en-US" altLang="pt-BR" sz="1400" b="1">
                <a:solidFill>
                  <a:schemeClr val="bg2"/>
                </a:solidFill>
              </a:rPr>
              <a:t>HR PDB</a:t>
            </a:r>
            <a:endParaRPr lang="en-US" altLang="pt-BR" sz="1400" b="1" i="1">
              <a:solidFill>
                <a:schemeClr val="bg2"/>
              </a:solidFill>
            </a:endParaRPr>
          </a:p>
        </p:txBody>
      </p:sp>
      <p:sp>
        <p:nvSpPr>
          <p:cNvPr id="43060" name="PPTShape_38">
            <a:extLst>
              <a:ext uri="{FF2B5EF4-FFF2-40B4-BE49-F238E27FC236}">
                <a16:creationId xmlns:a16="http://schemas.microsoft.com/office/drawing/2014/main" id="{5B73EFBF-B72A-4686-B279-BC5041CA88B4}"/>
              </a:ext>
            </a:extLst>
          </p:cNvPr>
          <p:cNvSpPr txBox="1">
            <a:spLocks noChangeArrowheads="1"/>
          </p:cNvSpPr>
          <p:nvPr/>
        </p:nvSpPr>
        <p:spPr bwMode="blackWhite">
          <a:xfrm>
            <a:off x="7086600" y="4492625"/>
            <a:ext cx="1447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400" b="1">
                <a:solidFill>
                  <a:schemeClr val="bg2"/>
                </a:solidFill>
              </a:rPr>
              <a:t>Data files</a:t>
            </a:r>
          </a:p>
        </p:txBody>
      </p:sp>
      <p:pic>
        <p:nvPicPr>
          <p:cNvPr id="43061" name="PPTShape_39" descr="datab018">
            <a:extLst>
              <a:ext uri="{FF2B5EF4-FFF2-40B4-BE49-F238E27FC236}">
                <a16:creationId xmlns:a16="http://schemas.microsoft.com/office/drawing/2014/main" id="{88A0A283-B4FE-4FFD-B7CA-8B76929EC9C5}"/>
              </a:ext>
            </a:extLst>
          </p:cNvPr>
          <p:cNvPicPr preferRelativeResize="0">
            <a:picLocks noChangeAspect="1" noChangeArrowheads="1"/>
          </p:cNvPicPr>
          <p:nvPr>
            <p:custDataLst>
              <p:tags r:id="rId10"/>
            </p:custDataLst>
          </p:nvPr>
        </p:nvPicPr>
        <p:blipFill>
          <a:blip r:embed="rId18">
            <a:extLst>
              <a:ext uri="{28A0092B-C50C-407E-A947-70E740481C1C}">
                <a14:useLocalDpi xmlns:a14="http://schemas.microsoft.com/office/drawing/2010/main" val="0"/>
              </a:ext>
            </a:extLst>
          </a:blip>
          <a:srcRect/>
          <a:stretch>
            <a:fillRect/>
          </a:stretch>
        </p:blipFill>
        <p:spPr bwMode="gray">
          <a:xfrm>
            <a:off x="7620000" y="4800600"/>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2" name="PPTShape_40" descr="datab018">
            <a:extLst>
              <a:ext uri="{FF2B5EF4-FFF2-40B4-BE49-F238E27FC236}">
                <a16:creationId xmlns:a16="http://schemas.microsoft.com/office/drawing/2014/main" id="{5C68CF27-6894-46AA-A98C-D204227EDDD9}"/>
              </a:ext>
            </a:extLst>
          </p:cNvPr>
          <p:cNvPicPr preferRelativeResize="0">
            <a:picLocks noChangeAspect="1" noChangeArrowheads="1"/>
          </p:cNvPicPr>
          <p:nvPr>
            <p:custDataLst>
              <p:tags r:id="rId11"/>
            </p:custDataLst>
          </p:nvPr>
        </p:nvPicPr>
        <p:blipFill>
          <a:blip r:embed="rId18">
            <a:extLst>
              <a:ext uri="{28A0092B-C50C-407E-A947-70E740481C1C}">
                <a14:useLocalDpi xmlns:a14="http://schemas.microsoft.com/office/drawing/2010/main" val="0"/>
              </a:ext>
            </a:extLst>
          </a:blip>
          <a:srcRect/>
          <a:stretch>
            <a:fillRect/>
          </a:stretch>
        </p:blipFill>
        <p:spPr bwMode="gray">
          <a:xfrm>
            <a:off x="7848600" y="5072063"/>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3" name="PPTShape_41" descr="datab018">
            <a:extLst>
              <a:ext uri="{FF2B5EF4-FFF2-40B4-BE49-F238E27FC236}">
                <a16:creationId xmlns:a16="http://schemas.microsoft.com/office/drawing/2014/main" id="{5EC0932D-E526-4687-A246-00FAF7671D35}"/>
              </a:ext>
            </a:extLst>
          </p:cNvPr>
          <p:cNvPicPr preferRelativeResize="0">
            <a:picLocks noChangeAspect="1" noChangeArrowheads="1"/>
          </p:cNvPicPr>
          <p:nvPr>
            <p:custDataLst>
              <p:tags r:id="rId12"/>
            </p:custDataLst>
          </p:nvPr>
        </p:nvPicPr>
        <p:blipFill>
          <a:blip r:embed="rId18">
            <a:extLst>
              <a:ext uri="{28A0092B-C50C-407E-A947-70E740481C1C}">
                <a14:useLocalDpi xmlns:a14="http://schemas.microsoft.com/office/drawing/2010/main" val="0"/>
              </a:ext>
            </a:extLst>
          </a:blip>
          <a:srcRect/>
          <a:stretch>
            <a:fillRect/>
          </a:stretch>
        </p:blipFill>
        <p:spPr bwMode="gray">
          <a:xfrm>
            <a:off x="7620000" y="5334000"/>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064" name="PPTShape_42">
            <a:extLst>
              <a:ext uri="{FF2B5EF4-FFF2-40B4-BE49-F238E27FC236}">
                <a16:creationId xmlns:a16="http://schemas.microsoft.com/office/drawing/2014/main" id="{9E62C057-8298-487E-8046-3BA6872E14AC}"/>
              </a:ext>
            </a:extLst>
          </p:cNvPr>
          <p:cNvCxnSpPr>
            <a:cxnSpLocks noChangeShapeType="1"/>
          </p:cNvCxnSpPr>
          <p:nvPr/>
        </p:nvCxnSpPr>
        <p:spPr bwMode="auto">
          <a:xfrm flipV="1">
            <a:off x="7924800" y="4267200"/>
            <a:ext cx="0" cy="182563"/>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43065" name="PPTShape_43" descr="datab018">
            <a:extLst>
              <a:ext uri="{FF2B5EF4-FFF2-40B4-BE49-F238E27FC236}">
                <a16:creationId xmlns:a16="http://schemas.microsoft.com/office/drawing/2014/main" id="{65C12643-B076-48F6-86F6-DEC62393C451}"/>
              </a:ext>
            </a:extLst>
          </p:cNvPr>
          <p:cNvPicPr>
            <a:picLocks noChangeAspect="1" noChangeArrowheads="1"/>
          </p:cNvPicPr>
          <p:nvPr>
            <p:custDataLst>
              <p:tags r:id="rId13"/>
            </p:custDataLst>
          </p:nvPr>
        </p:nvPicPr>
        <p:blipFill>
          <a:blip r:embed="rId18">
            <a:extLst>
              <a:ext uri="{28A0092B-C50C-407E-A947-70E740481C1C}">
                <a14:useLocalDpi xmlns:a14="http://schemas.microsoft.com/office/drawing/2010/main" val="0"/>
              </a:ext>
            </a:extLst>
          </a:blip>
          <a:srcRect/>
          <a:stretch>
            <a:fillRect/>
          </a:stretch>
        </p:blipFill>
        <p:spPr bwMode="gray">
          <a:xfrm>
            <a:off x="4249738" y="4999038"/>
            <a:ext cx="550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6" name="PPTShape_44">
            <a:extLst>
              <a:ext uri="{FF2B5EF4-FFF2-40B4-BE49-F238E27FC236}">
                <a16:creationId xmlns:a16="http://schemas.microsoft.com/office/drawing/2014/main" id="{3BF20C49-33DE-4008-A607-C7F6B9DEB7AF}"/>
              </a:ext>
            </a:extLst>
          </p:cNvPr>
          <p:cNvSpPr txBox="1">
            <a:spLocks noChangeArrowheads="1"/>
          </p:cNvSpPr>
          <p:nvPr/>
        </p:nvSpPr>
        <p:spPr bwMode="blackWhite">
          <a:xfrm>
            <a:off x="3810000" y="5151438"/>
            <a:ext cx="1447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TEMPO</a:t>
            </a:r>
          </a:p>
        </p:txBody>
      </p:sp>
      <p:sp>
        <p:nvSpPr>
          <p:cNvPr id="43067" name="PPTShape_45">
            <a:extLst>
              <a:ext uri="{FF2B5EF4-FFF2-40B4-BE49-F238E27FC236}">
                <a16:creationId xmlns:a16="http://schemas.microsoft.com/office/drawing/2014/main" id="{E0654DC6-57AE-4573-A849-A13C14336D12}"/>
              </a:ext>
            </a:extLst>
          </p:cNvPr>
          <p:cNvSpPr txBox="1">
            <a:spLocks noChangeArrowheads="1"/>
          </p:cNvSpPr>
          <p:nvPr/>
        </p:nvSpPr>
        <p:spPr bwMode="blackWhite">
          <a:xfrm>
            <a:off x="5410200" y="4465638"/>
            <a:ext cx="2286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buFontTx/>
              <a:buNone/>
            </a:pPr>
            <a:r>
              <a:rPr lang="en-US" altLang="pt-BR" sz="1400" b="1">
                <a:solidFill>
                  <a:schemeClr val="bg2"/>
                </a:solidFill>
              </a:rPr>
              <a:t>Data files</a:t>
            </a:r>
          </a:p>
        </p:txBody>
      </p:sp>
      <p:pic>
        <p:nvPicPr>
          <p:cNvPr id="43068" name="PPTShape_46" descr="datab018">
            <a:extLst>
              <a:ext uri="{FF2B5EF4-FFF2-40B4-BE49-F238E27FC236}">
                <a16:creationId xmlns:a16="http://schemas.microsoft.com/office/drawing/2014/main" id="{D5B92A19-0010-431D-B99E-36353FA7041E}"/>
              </a:ext>
            </a:extLst>
          </p:cNvPr>
          <p:cNvPicPr>
            <a:picLocks noChangeAspect="1" noChangeArrowheads="1"/>
          </p:cNvPicPr>
          <p:nvPr>
            <p:custDataLst>
              <p:tags r:id="rId14"/>
            </p:custDataLst>
          </p:nvPr>
        </p:nvPicPr>
        <p:blipFill>
          <a:blip r:embed="rId18">
            <a:extLst>
              <a:ext uri="{28A0092B-C50C-407E-A947-70E740481C1C}">
                <a14:useLocalDpi xmlns:a14="http://schemas.microsoft.com/office/drawing/2010/main" val="0"/>
              </a:ext>
            </a:extLst>
          </a:blip>
          <a:srcRect/>
          <a:stretch>
            <a:fillRect/>
          </a:stretch>
        </p:blipFill>
        <p:spPr bwMode="gray">
          <a:xfrm>
            <a:off x="6611938" y="4999038"/>
            <a:ext cx="550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9" name="PPTShape_47">
            <a:extLst>
              <a:ext uri="{FF2B5EF4-FFF2-40B4-BE49-F238E27FC236}">
                <a16:creationId xmlns:a16="http://schemas.microsoft.com/office/drawing/2014/main" id="{163BAE7E-0AC6-4B05-938C-8A1D757E7EEA}"/>
              </a:ext>
            </a:extLst>
          </p:cNvPr>
          <p:cNvSpPr txBox="1">
            <a:spLocks noChangeArrowheads="1"/>
          </p:cNvSpPr>
          <p:nvPr/>
        </p:nvSpPr>
        <p:spPr bwMode="blackWhite">
          <a:xfrm>
            <a:off x="6172200" y="5151438"/>
            <a:ext cx="1447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sz="1200">
                <a:solidFill>
                  <a:schemeClr val="bg2"/>
                </a:solidFill>
              </a:rPr>
              <a:t>TEMP2</a:t>
            </a:r>
          </a:p>
        </p:txBody>
      </p:sp>
      <p:sp>
        <p:nvSpPr>
          <p:cNvPr id="43070" name="PPTShape_48">
            <a:extLst>
              <a:ext uri="{FF2B5EF4-FFF2-40B4-BE49-F238E27FC236}">
                <a16:creationId xmlns:a16="http://schemas.microsoft.com/office/drawing/2014/main" id="{5BA3310A-BEDB-4DB0-BCBA-0623A1DAA46D}"/>
              </a:ext>
            </a:extLst>
          </p:cNvPr>
          <p:cNvSpPr txBox="1">
            <a:spLocks noChangeArrowheads="1"/>
          </p:cNvSpPr>
          <p:nvPr/>
        </p:nvSpPr>
        <p:spPr bwMode="blackWhite">
          <a:xfrm>
            <a:off x="3352800" y="1530350"/>
            <a:ext cx="76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000">
                <a:solidFill>
                  <a:schemeClr val="bg2"/>
                </a:solidFill>
              </a:rPr>
              <a:t>PDBid2</a:t>
            </a:r>
          </a:p>
        </p:txBody>
      </p:sp>
      <p:sp>
        <p:nvSpPr>
          <p:cNvPr id="43071" name="PPTShape_49">
            <a:extLst>
              <a:ext uri="{FF2B5EF4-FFF2-40B4-BE49-F238E27FC236}">
                <a16:creationId xmlns:a16="http://schemas.microsoft.com/office/drawing/2014/main" id="{DDE12E81-A7E4-452E-AC06-47D8D9959905}"/>
              </a:ext>
            </a:extLst>
          </p:cNvPr>
          <p:cNvSpPr txBox="1">
            <a:spLocks noChangeArrowheads="1"/>
          </p:cNvSpPr>
          <p:nvPr/>
        </p:nvSpPr>
        <p:spPr bwMode="blackWhite">
          <a:xfrm>
            <a:off x="3962400" y="1517650"/>
            <a:ext cx="76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000">
                <a:solidFill>
                  <a:schemeClr val="bg2"/>
                </a:solidFill>
              </a:rPr>
              <a:t>PDBid3</a:t>
            </a:r>
          </a:p>
        </p:txBody>
      </p:sp>
      <p:sp>
        <p:nvSpPr>
          <p:cNvPr id="43072" name="PPTShape_50">
            <a:extLst>
              <a:ext uri="{FF2B5EF4-FFF2-40B4-BE49-F238E27FC236}">
                <a16:creationId xmlns:a16="http://schemas.microsoft.com/office/drawing/2014/main" id="{A9CC4EF5-A2B9-43A2-BA98-287671446F05}"/>
              </a:ext>
            </a:extLst>
          </p:cNvPr>
          <p:cNvSpPr txBox="1">
            <a:spLocks noChangeArrowheads="1"/>
          </p:cNvSpPr>
          <p:nvPr/>
        </p:nvSpPr>
        <p:spPr bwMode="blackWhite">
          <a:xfrm>
            <a:off x="4648200" y="1517650"/>
            <a:ext cx="76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000">
                <a:solidFill>
                  <a:schemeClr val="bg2"/>
                </a:solidFill>
              </a:rPr>
              <a:t>PDBid4</a:t>
            </a:r>
          </a:p>
        </p:txBody>
      </p:sp>
      <p:sp>
        <p:nvSpPr>
          <p:cNvPr id="43073" name="PPTShape_51">
            <a:extLst>
              <a:ext uri="{FF2B5EF4-FFF2-40B4-BE49-F238E27FC236}">
                <a16:creationId xmlns:a16="http://schemas.microsoft.com/office/drawing/2014/main" id="{14907BE9-D385-4AE4-8770-06F7EE326327}"/>
              </a:ext>
            </a:extLst>
          </p:cNvPr>
          <p:cNvSpPr txBox="1">
            <a:spLocks noChangeArrowheads="1"/>
          </p:cNvSpPr>
          <p:nvPr/>
        </p:nvSpPr>
        <p:spPr bwMode="blackWhite">
          <a:xfrm>
            <a:off x="5334000" y="1517650"/>
            <a:ext cx="76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000">
                <a:solidFill>
                  <a:schemeClr val="bg2"/>
                </a:solidFill>
              </a:rPr>
              <a:t>PDBid2</a:t>
            </a:r>
          </a:p>
        </p:txBody>
      </p:sp>
      <p:sp>
        <p:nvSpPr>
          <p:cNvPr id="43074" name="PPTShape_52">
            <a:extLst>
              <a:ext uri="{FF2B5EF4-FFF2-40B4-BE49-F238E27FC236}">
                <a16:creationId xmlns:a16="http://schemas.microsoft.com/office/drawing/2014/main" id="{39C7F3F1-C2F2-44CF-88F4-77CC94070645}"/>
              </a:ext>
            </a:extLst>
          </p:cNvPr>
          <p:cNvSpPr txBox="1">
            <a:spLocks noChangeArrowheads="1"/>
          </p:cNvSpPr>
          <p:nvPr/>
        </p:nvSpPr>
        <p:spPr bwMode="blackWhite">
          <a:xfrm>
            <a:off x="6096000" y="1517650"/>
            <a:ext cx="76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50000"/>
              </a:spcBef>
              <a:buClrTx/>
              <a:buFontTx/>
              <a:buNone/>
            </a:pPr>
            <a:r>
              <a:rPr lang="en-US" altLang="pt-BR" sz="1000">
                <a:solidFill>
                  <a:schemeClr val="bg2"/>
                </a:solidFill>
              </a:rPr>
              <a:t>PDBid4</a:t>
            </a:r>
          </a:p>
        </p:txBody>
      </p:sp>
      <p:cxnSp>
        <p:nvCxnSpPr>
          <p:cNvPr id="43075" name="PPTShape_53">
            <a:extLst>
              <a:ext uri="{FF2B5EF4-FFF2-40B4-BE49-F238E27FC236}">
                <a16:creationId xmlns:a16="http://schemas.microsoft.com/office/drawing/2014/main" id="{1F7868DE-7CC2-4964-A124-ABC311005B41}"/>
              </a:ext>
            </a:extLst>
          </p:cNvPr>
          <p:cNvCxnSpPr>
            <a:cxnSpLocks noChangeShapeType="1"/>
          </p:cNvCxnSpPr>
          <p:nvPr/>
        </p:nvCxnSpPr>
        <p:spPr bwMode="auto">
          <a:xfrm>
            <a:off x="2209800" y="2819400"/>
            <a:ext cx="822325"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76" name="PPTShape_54">
            <a:extLst>
              <a:ext uri="{FF2B5EF4-FFF2-40B4-BE49-F238E27FC236}">
                <a16:creationId xmlns:a16="http://schemas.microsoft.com/office/drawing/2014/main" id="{A9467CAA-4A1E-4C6B-A3B0-0768AA0452E3}"/>
              </a:ext>
            </a:extLst>
          </p:cNvPr>
          <p:cNvCxnSpPr>
            <a:cxnSpLocks noChangeShapeType="1"/>
          </p:cNvCxnSpPr>
          <p:nvPr/>
        </p:nvCxnSpPr>
        <p:spPr bwMode="auto">
          <a:xfrm flipV="1">
            <a:off x="4343400" y="4267200"/>
            <a:ext cx="0" cy="182563"/>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77" name="PPTShape_55">
            <a:extLst>
              <a:ext uri="{FF2B5EF4-FFF2-40B4-BE49-F238E27FC236}">
                <a16:creationId xmlns:a16="http://schemas.microsoft.com/office/drawing/2014/main" id="{BB61C29E-FE8C-4F40-9688-DB556F71590C}"/>
              </a:ext>
            </a:extLst>
          </p:cNvPr>
          <p:cNvSpPr>
            <a:spLocks noChangeArrowheads="1"/>
          </p:cNvSpPr>
          <p:nvPr/>
        </p:nvSpPr>
        <p:spPr bwMode="blackWhite">
          <a:xfrm>
            <a:off x="6096000" y="2057400"/>
            <a:ext cx="457200"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fr-FR" altLang="pt-BR" sz="1200" i="1"/>
          </a:p>
        </p:txBody>
      </p:sp>
      <p:sp>
        <p:nvSpPr>
          <p:cNvPr id="80" name="Rectangle 31">
            <a:extLst>
              <a:ext uri="{FF2B5EF4-FFF2-40B4-BE49-F238E27FC236}">
                <a16:creationId xmlns:a16="http://schemas.microsoft.com/office/drawing/2014/main" id="{F3E4F3D2-4466-41C6-AA15-A651D82F2FCB}"/>
              </a:ext>
            </a:extLst>
          </p:cNvPr>
          <p:cNvSpPr txBox="1">
            <a:spLocks noChangeArrowheads="1"/>
          </p:cNvSpPr>
          <p:nvPr/>
        </p:nvSpPr>
        <p:spPr>
          <a:xfrm>
            <a:off x="533400" y="3352800"/>
            <a:ext cx="2362200" cy="2635250"/>
          </a:xfrm>
          <a:prstGeom prst="rect">
            <a:avLst/>
          </a:prstGeom>
        </p:spPr>
        <p:txBody>
          <a:bodyPr>
            <a:spAutoFit/>
          </a:bodyPr>
          <a:lstStyle/>
          <a:p>
            <a:pPr marL="117475" lvl="1" indent="-460375" algn="l" defTabSz="228600">
              <a:buFont typeface="Arial" charset="0"/>
              <a:buNone/>
              <a:defRPr/>
            </a:pPr>
            <a:r>
              <a:rPr lang="en-US" dirty="0">
                <a:latin typeface="Arial" charset="0"/>
                <a:cs typeface="Calibri" pitchFamily="34" charset="0"/>
              </a:rPr>
              <a:t>All PDBs share:</a:t>
            </a:r>
          </a:p>
          <a:p>
            <a:pPr marL="457200" lvl="2" indent="-342900" algn="l" defTabSz="228600">
              <a:buFont typeface="Arial" panose="020B0604020202020204" pitchFamily="34" charset="0"/>
              <a:buChar char="•"/>
              <a:defRPr/>
            </a:pPr>
            <a:r>
              <a:rPr lang="en-US" sz="1600" dirty="0">
                <a:latin typeface="Arial" charset="0"/>
                <a:cs typeface="Calibri" pitchFamily="34" charset="0"/>
              </a:rPr>
              <a:t>Background processes</a:t>
            </a:r>
          </a:p>
          <a:p>
            <a:pPr marL="457200" lvl="2" indent="-342900" algn="l" defTabSz="228600">
              <a:buFont typeface="Arial" panose="020B0604020202020204" pitchFamily="34" charset="0"/>
              <a:buChar char="•"/>
              <a:defRPr/>
            </a:pPr>
            <a:r>
              <a:rPr lang="en-US" sz="1600" dirty="0">
                <a:latin typeface="Arial" charset="0"/>
                <a:cs typeface="Calibri" pitchFamily="34" charset="0"/>
              </a:rPr>
              <a:t>Shared/process memory</a:t>
            </a:r>
          </a:p>
          <a:p>
            <a:pPr marL="457200" lvl="2" indent="-342900" algn="l" defTabSz="228600">
              <a:buFont typeface="Arial" panose="020B0604020202020204" pitchFamily="34" charset="0"/>
              <a:buChar char="•"/>
              <a:defRPr/>
            </a:pPr>
            <a:r>
              <a:rPr lang="en-US" sz="1600" dirty="0">
                <a:latin typeface="Arial" charset="0"/>
                <a:cs typeface="Calibri" pitchFamily="34" charset="0"/>
              </a:rPr>
              <a:t>Oracle metadata</a:t>
            </a:r>
          </a:p>
          <a:p>
            <a:pPr marL="457200" lvl="2" indent="-342900" algn="l" defTabSz="228600">
              <a:buFont typeface="Arial" panose="020B0604020202020204" pitchFamily="34" charset="0"/>
              <a:buChar char="•"/>
              <a:defRPr/>
            </a:pPr>
            <a:r>
              <a:rPr lang="en-US" sz="1600" dirty="0">
                <a:latin typeface="+mj-lt"/>
                <a:cs typeface="Courier New" pitchFamily="49" charset="0"/>
              </a:rPr>
              <a:t>Redo log files</a:t>
            </a:r>
          </a:p>
          <a:p>
            <a:pPr marL="457200" lvl="2" indent="-342900" algn="l" defTabSz="228600">
              <a:buFont typeface="Arial" panose="020B0604020202020204" pitchFamily="34" charset="0"/>
              <a:buChar char="•"/>
              <a:defRPr/>
            </a:pPr>
            <a:r>
              <a:rPr lang="en-US" sz="1600" dirty="0">
                <a:latin typeface="+mj-lt"/>
                <a:cs typeface="Courier New" pitchFamily="49" charset="0"/>
              </a:rPr>
              <a:t>Control files</a:t>
            </a:r>
          </a:p>
          <a:p>
            <a:pPr marL="457200" lvl="2" indent="-342900" algn="l" defTabSz="228600">
              <a:buFont typeface="Arial" panose="020B0604020202020204" pitchFamily="34" charset="0"/>
              <a:buChar char="•"/>
              <a:defRPr/>
            </a:pPr>
            <a:r>
              <a:rPr lang="fr-FR" sz="1600" dirty="0">
                <a:latin typeface="+mj-lt"/>
                <a:cs typeface="Courier New" pitchFamily="49" charset="0"/>
              </a:rPr>
              <a:t>Undo tablespace</a:t>
            </a:r>
          </a:p>
        </p:txBody>
      </p:sp>
      <p:cxnSp>
        <p:nvCxnSpPr>
          <p:cNvPr id="43079" name="Straight Arrow Connector 83">
            <a:extLst>
              <a:ext uri="{FF2B5EF4-FFF2-40B4-BE49-F238E27FC236}">
                <a16:creationId xmlns:a16="http://schemas.microsoft.com/office/drawing/2014/main" id="{E11BB79A-E617-4BEA-AAC5-2C06D2C97623}"/>
              </a:ext>
            </a:extLst>
          </p:cNvPr>
          <p:cNvCxnSpPr>
            <a:cxnSpLocks noChangeShapeType="1"/>
            <a:stCxn id="43025" idx="2"/>
            <a:endCxn id="43024" idx="0"/>
          </p:cNvCxnSpPr>
          <p:nvPr/>
        </p:nvCxnSpPr>
        <p:spPr bwMode="auto">
          <a:xfrm>
            <a:off x="1562100" y="1828800"/>
            <a:ext cx="0" cy="228600"/>
          </a:xfrm>
          <a:prstGeom prst="straightConnector1">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9">
            <a:extLst>
              <a:ext uri="{FF2B5EF4-FFF2-40B4-BE49-F238E27FC236}">
                <a16:creationId xmlns:a16="http://schemas.microsoft.com/office/drawing/2014/main" id="{5F02287A-120D-45E9-AE6C-0ED21D3E972D}"/>
              </a:ext>
            </a:extLst>
          </p:cNvPr>
          <p:cNvSpPr>
            <a:spLocks noChangeArrowheads="1"/>
          </p:cNvSpPr>
          <p:nvPr/>
        </p:nvSpPr>
        <p:spPr bwMode="blackWhite">
          <a:xfrm>
            <a:off x="5410200" y="3200400"/>
            <a:ext cx="3048000" cy="2286000"/>
          </a:xfrm>
          <a:prstGeom prst="rect">
            <a:avLst/>
          </a:prstGeom>
          <a:solidFill>
            <a:srgbClr val="C0C0C0"/>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4035" name="Rectangle 17">
            <a:extLst>
              <a:ext uri="{FF2B5EF4-FFF2-40B4-BE49-F238E27FC236}">
                <a16:creationId xmlns:a16="http://schemas.microsoft.com/office/drawing/2014/main" id="{519121B0-CFB5-4DE5-89AC-785B3A6C66A5}"/>
              </a:ext>
            </a:extLst>
          </p:cNvPr>
          <p:cNvSpPr>
            <a:spLocks noChangeArrowheads="1"/>
          </p:cNvSpPr>
          <p:nvPr/>
        </p:nvSpPr>
        <p:spPr bwMode="blackWhite">
          <a:xfrm>
            <a:off x="7239000" y="3352800"/>
            <a:ext cx="1066800" cy="1752600"/>
          </a:xfrm>
          <a:prstGeom prst="rect">
            <a:avLst/>
          </a:prstGeom>
          <a:solidFill>
            <a:srgbClr val="FFFF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4036" name="Rectangle 25">
            <a:extLst>
              <a:ext uri="{FF2B5EF4-FFF2-40B4-BE49-F238E27FC236}">
                <a16:creationId xmlns:a16="http://schemas.microsoft.com/office/drawing/2014/main" id="{AA4288BC-1385-4E49-BF79-97D3D61577AB}"/>
              </a:ext>
            </a:extLst>
          </p:cNvPr>
          <p:cNvSpPr>
            <a:spLocks noGrp="1" noChangeArrowheads="1"/>
          </p:cNvSpPr>
          <p:nvPr>
            <p:ph type="title"/>
          </p:nvPr>
        </p:nvSpPr>
        <p:spPr/>
        <p:txBody>
          <a:bodyPr/>
          <a:lstStyle/>
          <a:p>
            <a:pPr eaLnBrk="1" hangingPunct="1"/>
            <a:r>
              <a:rPr lang="en-US" altLang="pt-BR"/>
              <a:t>Automatic Storage Management</a:t>
            </a:r>
          </a:p>
        </p:txBody>
      </p:sp>
      <p:sp>
        <p:nvSpPr>
          <p:cNvPr id="44037" name="Rectangle 26">
            <a:extLst>
              <a:ext uri="{FF2B5EF4-FFF2-40B4-BE49-F238E27FC236}">
                <a16:creationId xmlns:a16="http://schemas.microsoft.com/office/drawing/2014/main" id="{FA8CD96B-F1E8-4F37-9D0F-1FC91DFF71A9}"/>
              </a:ext>
            </a:extLst>
          </p:cNvPr>
          <p:cNvSpPr>
            <a:spLocks noGrp="1" noChangeArrowheads="1"/>
          </p:cNvSpPr>
          <p:nvPr>
            <p:ph type="body" idx="1"/>
          </p:nvPr>
        </p:nvSpPr>
        <p:spPr>
          <a:xfrm>
            <a:off x="609600" y="1447800"/>
            <a:ext cx="7918450" cy="3749675"/>
          </a:xfrm>
        </p:spPr>
        <p:txBody>
          <a:bodyPr/>
          <a:lstStyle/>
          <a:p>
            <a:pPr lvl="1" eaLnBrk="1" hangingPunct="1"/>
            <a:r>
              <a:rPr lang="en-US" altLang="pt-BR"/>
              <a:t>Is a portable and high-performance</a:t>
            </a:r>
            <a:br>
              <a:rPr lang="en-US" altLang="pt-BR"/>
            </a:br>
            <a:r>
              <a:rPr lang="en-US" altLang="pt-BR"/>
              <a:t>cluster file system</a:t>
            </a:r>
          </a:p>
          <a:p>
            <a:pPr lvl="1" eaLnBrk="1" hangingPunct="1"/>
            <a:r>
              <a:rPr lang="en-US" altLang="pt-BR"/>
              <a:t>Manages Oracle database files</a:t>
            </a:r>
          </a:p>
          <a:p>
            <a:pPr lvl="1" eaLnBrk="1" hangingPunct="1"/>
            <a:r>
              <a:rPr lang="en-US" altLang="pt-BR"/>
              <a:t>Manages application files with</a:t>
            </a:r>
            <a:br>
              <a:rPr lang="en-US" altLang="pt-BR"/>
            </a:br>
            <a:r>
              <a:rPr lang="en-US" altLang="pt-BR"/>
              <a:t>ASM Cluster File System (ACFS)</a:t>
            </a:r>
          </a:p>
          <a:p>
            <a:pPr lvl="1" eaLnBrk="1" hangingPunct="1"/>
            <a:r>
              <a:rPr lang="en-US" altLang="pt-BR"/>
              <a:t>Spreads data across disks</a:t>
            </a:r>
            <a:br>
              <a:rPr lang="en-US" altLang="pt-BR"/>
            </a:br>
            <a:r>
              <a:rPr lang="en-US" altLang="pt-BR"/>
              <a:t>to balance load</a:t>
            </a:r>
          </a:p>
          <a:p>
            <a:pPr lvl="1" eaLnBrk="1" hangingPunct="1"/>
            <a:r>
              <a:rPr lang="en-US" altLang="pt-BR"/>
              <a:t>Mirrors data in case of failures</a:t>
            </a:r>
          </a:p>
          <a:p>
            <a:pPr lvl="1" eaLnBrk="1" hangingPunct="1"/>
            <a:r>
              <a:rPr lang="en-US" altLang="pt-BR"/>
              <a:t>Solves storage management</a:t>
            </a:r>
            <a:br>
              <a:rPr lang="en-US" altLang="pt-BR"/>
            </a:br>
            <a:r>
              <a:rPr lang="en-US" altLang="pt-BR"/>
              <a:t>challenges</a:t>
            </a:r>
          </a:p>
        </p:txBody>
      </p:sp>
      <p:sp>
        <p:nvSpPr>
          <p:cNvPr id="44038" name="Rectangle 4">
            <a:extLst>
              <a:ext uri="{FF2B5EF4-FFF2-40B4-BE49-F238E27FC236}">
                <a16:creationId xmlns:a16="http://schemas.microsoft.com/office/drawing/2014/main" id="{2B9958F4-C97D-4EAE-9DCC-5E5BFED01B0B}"/>
              </a:ext>
            </a:extLst>
          </p:cNvPr>
          <p:cNvSpPr>
            <a:spLocks noChangeArrowheads="1"/>
          </p:cNvSpPr>
          <p:nvPr/>
        </p:nvSpPr>
        <p:spPr bwMode="blackWhite">
          <a:xfrm>
            <a:off x="5410200" y="5638800"/>
            <a:ext cx="3048000" cy="381000"/>
          </a:xfrm>
          <a:prstGeom prst="rect">
            <a:avLst/>
          </a:prstGeom>
          <a:solidFill>
            <a:srgbClr val="CCC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4039" name="Rectangle 5">
            <a:extLst>
              <a:ext uri="{FF2B5EF4-FFF2-40B4-BE49-F238E27FC236}">
                <a16:creationId xmlns:a16="http://schemas.microsoft.com/office/drawing/2014/main" id="{CD852F3C-1A7A-4730-871A-9C91A57A34B7}"/>
              </a:ext>
            </a:extLst>
          </p:cNvPr>
          <p:cNvSpPr>
            <a:spLocks noChangeArrowheads="1"/>
          </p:cNvSpPr>
          <p:nvPr/>
        </p:nvSpPr>
        <p:spPr bwMode="blackWhite">
          <a:xfrm>
            <a:off x="5562600" y="4267200"/>
            <a:ext cx="1524000" cy="838200"/>
          </a:xfrm>
          <a:prstGeom prst="rect">
            <a:avLst/>
          </a:prstGeom>
          <a:solidFill>
            <a:srgbClr val="FFFF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4040" name="Rectangle 6">
            <a:extLst>
              <a:ext uri="{FF2B5EF4-FFF2-40B4-BE49-F238E27FC236}">
                <a16:creationId xmlns:a16="http://schemas.microsoft.com/office/drawing/2014/main" id="{5DD08176-F479-4ED3-81BB-966134D639E8}"/>
              </a:ext>
            </a:extLst>
          </p:cNvPr>
          <p:cNvSpPr>
            <a:spLocks noChangeArrowheads="1"/>
          </p:cNvSpPr>
          <p:nvPr/>
        </p:nvSpPr>
        <p:spPr bwMode="blackWhite">
          <a:xfrm>
            <a:off x="5562600" y="3352800"/>
            <a:ext cx="1524000" cy="838200"/>
          </a:xfrm>
          <a:prstGeom prst="rect">
            <a:avLst/>
          </a:prstGeom>
          <a:solidFill>
            <a:srgbClr val="FFFF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4041" name="Text Box 8">
            <a:extLst>
              <a:ext uri="{FF2B5EF4-FFF2-40B4-BE49-F238E27FC236}">
                <a16:creationId xmlns:a16="http://schemas.microsoft.com/office/drawing/2014/main" id="{B17A0ED1-311B-4BC8-8AF5-EA61FB066003}"/>
              </a:ext>
            </a:extLst>
          </p:cNvPr>
          <p:cNvSpPr txBox="1">
            <a:spLocks noChangeArrowheads="1"/>
          </p:cNvSpPr>
          <p:nvPr/>
        </p:nvSpPr>
        <p:spPr bwMode="blackWhite">
          <a:xfrm>
            <a:off x="5638800" y="335280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600"/>
              <a:t>ASM Cluster File</a:t>
            </a:r>
            <a:br>
              <a:rPr lang="en-US" altLang="pt-BR" sz="1600"/>
            </a:br>
            <a:r>
              <a:rPr lang="en-US" altLang="pt-BR" sz="1600"/>
              <a:t>System</a:t>
            </a:r>
          </a:p>
        </p:txBody>
      </p:sp>
      <p:sp>
        <p:nvSpPr>
          <p:cNvPr id="44042" name="Text Box 9">
            <a:extLst>
              <a:ext uri="{FF2B5EF4-FFF2-40B4-BE49-F238E27FC236}">
                <a16:creationId xmlns:a16="http://schemas.microsoft.com/office/drawing/2014/main" id="{6C5EC7BA-F31C-4EA6-AD60-AB82C216683B}"/>
              </a:ext>
            </a:extLst>
          </p:cNvPr>
          <p:cNvSpPr txBox="1">
            <a:spLocks noChangeArrowheads="1"/>
          </p:cNvSpPr>
          <p:nvPr/>
        </p:nvSpPr>
        <p:spPr bwMode="blackWhite">
          <a:xfrm>
            <a:off x="5486400" y="4267200"/>
            <a:ext cx="1676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600"/>
              <a:t>ASM Dynamic Volume</a:t>
            </a:r>
            <a:br>
              <a:rPr lang="en-US" altLang="pt-BR" sz="1600"/>
            </a:br>
            <a:r>
              <a:rPr lang="en-US" altLang="pt-BR" sz="1600"/>
              <a:t>Manager</a:t>
            </a:r>
          </a:p>
        </p:txBody>
      </p:sp>
      <p:sp>
        <p:nvSpPr>
          <p:cNvPr id="44043" name="Rectangle 10">
            <a:extLst>
              <a:ext uri="{FF2B5EF4-FFF2-40B4-BE49-F238E27FC236}">
                <a16:creationId xmlns:a16="http://schemas.microsoft.com/office/drawing/2014/main" id="{0724CDCC-57A1-442B-8B9A-DCA676F8ED3C}"/>
              </a:ext>
            </a:extLst>
          </p:cNvPr>
          <p:cNvSpPr>
            <a:spLocks noChangeArrowheads="1"/>
          </p:cNvSpPr>
          <p:nvPr/>
        </p:nvSpPr>
        <p:spPr bwMode="blackWhite">
          <a:xfrm>
            <a:off x="5410200" y="2019300"/>
            <a:ext cx="1676400" cy="990600"/>
          </a:xfrm>
          <a:prstGeom prst="rect">
            <a:avLst/>
          </a:prstGeom>
          <a:solidFill>
            <a:srgbClr val="99C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4044" name="Text Box 11">
            <a:extLst>
              <a:ext uri="{FF2B5EF4-FFF2-40B4-BE49-F238E27FC236}">
                <a16:creationId xmlns:a16="http://schemas.microsoft.com/office/drawing/2014/main" id="{47B40AB1-046F-43A3-8661-573A3265F967}"/>
              </a:ext>
            </a:extLst>
          </p:cNvPr>
          <p:cNvSpPr txBox="1">
            <a:spLocks noChangeArrowheads="1"/>
          </p:cNvSpPr>
          <p:nvPr/>
        </p:nvSpPr>
        <p:spPr bwMode="blackWhite">
          <a:xfrm>
            <a:off x="5638800" y="2400300"/>
            <a:ext cx="1290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600"/>
              <a:t>Application</a:t>
            </a:r>
          </a:p>
        </p:txBody>
      </p:sp>
      <p:sp>
        <p:nvSpPr>
          <p:cNvPr id="44045" name="Rectangle 12">
            <a:extLst>
              <a:ext uri="{FF2B5EF4-FFF2-40B4-BE49-F238E27FC236}">
                <a16:creationId xmlns:a16="http://schemas.microsoft.com/office/drawing/2014/main" id="{4E2010F9-96AF-4300-9252-56FB2FD1D5DA}"/>
              </a:ext>
            </a:extLst>
          </p:cNvPr>
          <p:cNvSpPr>
            <a:spLocks noChangeArrowheads="1"/>
          </p:cNvSpPr>
          <p:nvPr/>
        </p:nvSpPr>
        <p:spPr bwMode="blackWhite">
          <a:xfrm>
            <a:off x="7239000" y="2019300"/>
            <a:ext cx="1212850" cy="990600"/>
          </a:xfrm>
          <a:prstGeom prst="rect">
            <a:avLst/>
          </a:prstGeom>
          <a:solidFill>
            <a:srgbClr val="3399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4046" name="Text Box 13">
            <a:extLst>
              <a:ext uri="{FF2B5EF4-FFF2-40B4-BE49-F238E27FC236}">
                <a16:creationId xmlns:a16="http://schemas.microsoft.com/office/drawing/2014/main" id="{818815BB-7778-4AB0-BF1E-7C5F32ED7802}"/>
              </a:ext>
            </a:extLst>
          </p:cNvPr>
          <p:cNvSpPr txBox="1">
            <a:spLocks noChangeArrowheads="1"/>
          </p:cNvSpPr>
          <p:nvPr/>
        </p:nvSpPr>
        <p:spPr bwMode="blackWhite">
          <a:xfrm>
            <a:off x="7086600" y="2247900"/>
            <a:ext cx="1473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600"/>
              <a:t>Oracle Database</a:t>
            </a:r>
          </a:p>
        </p:txBody>
      </p:sp>
      <p:sp>
        <p:nvSpPr>
          <p:cNvPr id="44047" name="Text Box 14">
            <a:extLst>
              <a:ext uri="{FF2B5EF4-FFF2-40B4-BE49-F238E27FC236}">
                <a16:creationId xmlns:a16="http://schemas.microsoft.com/office/drawing/2014/main" id="{B965F6F5-2964-4F39-BF22-95A4DA183EC1}"/>
              </a:ext>
            </a:extLst>
          </p:cNvPr>
          <p:cNvSpPr txBox="1">
            <a:spLocks noChangeArrowheads="1"/>
          </p:cNvSpPr>
          <p:nvPr/>
        </p:nvSpPr>
        <p:spPr bwMode="blackWhite">
          <a:xfrm>
            <a:off x="5943600" y="5638800"/>
            <a:ext cx="1901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600"/>
              <a:t>Operating system</a:t>
            </a:r>
          </a:p>
        </p:txBody>
      </p:sp>
      <p:sp>
        <p:nvSpPr>
          <p:cNvPr id="44048" name="Text Box 16">
            <a:extLst>
              <a:ext uri="{FF2B5EF4-FFF2-40B4-BE49-F238E27FC236}">
                <a16:creationId xmlns:a16="http://schemas.microsoft.com/office/drawing/2014/main" id="{F8E407DD-11A4-453C-BC7A-4134EE937854}"/>
              </a:ext>
            </a:extLst>
          </p:cNvPr>
          <p:cNvSpPr txBox="1">
            <a:spLocks noChangeArrowheads="1"/>
          </p:cNvSpPr>
          <p:nvPr/>
        </p:nvSpPr>
        <p:spPr bwMode="gray">
          <a:xfrm>
            <a:off x="7219950" y="3657600"/>
            <a:ext cx="1143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600"/>
              <a:t>ASM Files for Oracle Database</a:t>
            </a:r>
          </a:p>
        </p:txBody>
      </p:sp>
      <p:sp>
        <p:nvSpPr>
          <p:cNvPr id="44049" name="Text Box 18">
            <a:extLst>
              <a:ext uri="{FF2B5EF4-FFF2-40B4-BE49-F238E27FC236}">
                <a16:creationId xmlns:a16="http://schemas.microsoft.com/office/drawing/2014/main" id="{7F033CC5-FD9C-418B-A3DE-C1CE7B845EDA}"/>
              </a:ext>
            </a:extLst>
          </p:cNvPr>
          <p:cNvSpPr txBox="1">
            <a:spLocks noChangeArrowheads="1"/>
          </p:cNvSpPr>
          <p:nvPr/>
        </p:nvSpPr>
        <p:spPr bwMode="blackWhite">
          <a:xfrm>
            <a:off x="5456238" y="5105400"/>
            <a:ext cx="2892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Automatic Storage Management</a:t>
            </a:r>
          </a:p>
        </p:txBody>
      </p:sp>
      <p:sp>
        <p:nvSpPr>
          <p:cNvPr id="44050" name="Line 20">
            <a:extLst>
              <a:ext uri="{FF2B5EF4-FFF2-40B4-BE49-F238E27FC236}">
                <a16:creationId xmlns:a16="http://schemas.microsoft.com/office/drawing/2014/main" id="{8DA8845E-8651-42FB-943A-2CB7278E1687}"/>
              </a:ext>
            </a:extLst>
          </p:cNvPr>
          <p:cNvSpPr>
            <a:spLocks noChangeShapeType="1"/>
          </p:cNvSpPr>
          <p:nvPr/>
        </p:nvSpPr>
        <p:spPr bwMode="gray">
          <a:xfrm>
            <a:off x="7772400" y="2997200"/>
            <a:ext cx="0" cy="3651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44051" name="Line 21">
            <a:extLst>
              <a:ext uri="{FF2B5EF4-FFF2-40B4-BE49-F238E27FC236}">
                <a16:creationId xmlns:a16="http://schemas.microsoft.com/office/drawing/2014/main" id="{E7E3BBE1-F1C9-4A1C-A125-10710EA3C157}"/>
              </a:ext>
            </a:extLst>
          </p:cNvPr>
          <p:cNvSpPr>
            <a:spLocks noChangeShapeType="1"/>
          </p:cNvSpPr>
          <p:nvPr/>
        </p:nvSpPr>
        <p:spPr bwMode="gray">
          <a:xfrm>
            <a:off x="6324600" y="2997200"/>
            <a:ext cx="0" cy="3651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Tree>
    <p:custDataLst>
      <p:tags r:id="rId1"/>
    </p:custData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1D6902C-AADA-4879-9132-791150AB6187}"/>
              </a:ext>
            </a:extLst>
          </p:cNvPr>
          <p:cNvSpPr>
            <a:spLocks noGrp="1" noChangeArrowheads="1"/>
          </p:cNvSpPr>
          <p:nvPr>
            <p:ph type="title"/>
          </p:nvPr>
        </p:nvSpPr>
        <p:spPr/>
        <p:txBody>
          <a:bodyPr/>
          <a:lstStyle/>
          <a:p>
            <a:pPr eaLnBrk="1" hangingPunct="1"/>
            <a:r>
              <a:rPr lang="en-US" altLang="pt-BR"/>
              <a:t>ASM Storage Components</a:t>
            </a:r>
          </a:p>
        </p:txBody>
      </p:sp>
      <p:sp>
        <p:nvSpPr>
          <p:cNvPr id="45059" name="Rectangle 3">
            <a:extLst>
              <a:ext uri="{FF2B5EF4-FFF2-40B4-BE49-F238E27FC236}">
                <a16:creationId xmlns:a16="http://schemas.microsoft.com/office/drawing/2014/main" id="{708C7E4C-C14A-4B87-BB1D-B512D7797C60}"/>
              </a:ext>
            </a:extLst>
          </p:cNvPr>
          <p:cNvSpPr>
            <a:spLocks noChangeArrowheads="1"/>
          </p:cNvSpPr>
          <p:nvPr/>
        </p:nvSpPr>
        <p:spPr bwMode="blackWhite">
          <a:xfrm>
            <a:off x="3352800" y="1447800"/>
            <a:ext cx="4749800" cy="4246563"/>
          </a:xfrm>
          <a:prstGeom prst="rect">
            <a:avLst/>
          </a:prstGeom>
          <a:solidFill>
            <a:srgbClr val="FFFF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5060" name="Line 12">
            <a:extLst>
              <a:ext uri="{FF2B5EF4-FFF2-40B4-BE49-F238E27FC236}">
                <a16:creationId xmlns:a16="http://schemas.microsoft.com/office/drawing/2014/main" id="{3EEABAF9-AB8B-4F85-8B31-76330EC906A2}"/>
              </a:ext>
            </a:extLst>
          </p:cNvPr>
          <p:cNvSpPr>
            <a:spLocks noChangeShapeType="1"/>
          </p:cNvSpPr>
          <p:nvPr/>
        </p:nvSpPr>
        <p:spPr bwMode="auto">
          <a:xfrm flipV="1">
            <a:off x="2767013" y="2506663"/>
            <a:ext cx="384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45061" name="AutoShape 28">
            <a:extLst>
              <a:ext uri="{FF2B5EF4-FFF2-40B4-BE49-F238E27FC236}">
                <a16:creationId xmlns:a16="http://schemas.microsoft.com/office/drawing/2014/main" id="{00B79089-D1A9-4BB4-B10C-6AD709C1333F}"/>
              </a:ext>
            </a:extLst>
          </p:cNvPr>
          <p:cNvSpPr>
            <a:spLocks noChangeArrowheads="1"/>
          </p:cNvSpPr>
          <p:nvPr/>
        </p:nvSpPr>
        <p:spPr bwMode="blackWhite">
          <a:xfrm>
            <a:off x="1000125" y="2008188"/>
            <a:ext cx="1435100" cy="998537"/>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Oracle</a:t>
            </a:r>
          </a:p>
          <a:p>
            <a:pPr>
              <a:lnSpc>
                <a:spcPct val="95000"/>
              </a:lnSpc>
              <a:spcBef>
                <a:spcPct val="0"/>
              </a:spcBef>
              <a:buClrTx/>
              <a:buFontTx/>
              <a:buNone/>
            </a:pPr>
            <a:r>
              <a:rPr lang="en-US" altLang="pt-BR"/>
              <a:t>Database</a:t>
            </a:r>
          </a:p>
          <a:p>
            <a:pPr>
              <a:lnSpc>
                <a:spcPct val="95000"/>
              </a:lnSpc>
              <a:spcBef>
                <a:spcPct val="0"/>
              </a:spcBef>
              <a:buClrTx/>
              <a:buFontTx/>
              <a:buNone/>
            </a:pPr>
            <a:r>
              <a:rPr lang="en-US" altLang="pt-BR"/>
              <a:t>Data file</a:t>
            </a:r>
          </a:p>
        </p:txBody>
      </p:sp>
      <p:sp>
        <p:nvSpPr>
          <p:cNvPr id="45062" name="AutoShape 29">
            <a:extLst>
              <a:ext uri="{FF2B5EF4-FFF2-40B4-BE49-F238E27FC236}">
                <a16:creationId xmlns:a16="http://schemas.microsoft.com/office/drawing/2014/main" id="{CB939EE9-54B9-4D29-BECB-2D3FA285754B}"/>
              </a:ext>
            </a:extLst>
          </p:cNvPr>
          <p:cNvSpPr>
            <a:spLocks noChangeArrowheads="1"/>
          </p:cNvSpPr>
          <p:nvPr/>
        </p:nvSpPr>
        <p:spPr bwMode="blackWhite">
          <a:xfrm>
            <a:off x="3581400" y="4584700"/>
            <a:ext cx="1819275" cy="749300"/>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ASM allocation</a:t>
            </a:r>
          </a:p>
          <a:p>
            <a:pPr>
              <a:lnSpc>
                <a:spcPct val="95000"/>
              </a:lnSpc>
              <a:spcBef>
                <a:spcPct val="0"/>
              </a:spcBef>
              <a:buClrTx/>
              <a:buFontTx/>
              <a:buNone/>
            </a:pPr>
            <a:r>
              <a:rPr lang="en-US" altLang="pt-BR"/>
              <a:t>unit</a:t>
            </a:r>
          </a:p>
        </p:txBody>
      </p:sp>
      <p:sp>
        <p:nvSpPr>
          <p:cNvPr id="45063" name="AutoShape 32">
            <a:extLst>
              <a:ext uri="{FF2B5EF4-FFF2-40B4-BE49-F238E27FC236}">
                <a16:creationId xmlns:a16="http://schemas.microsoft.com/office/drawing/2014/main" id="{EF7D46DE-F4B9-4EE4-8DB4-E27507627D20}"/>
              </a:ext>
            </a:extLst>
          </p:cNvPr>
          <p:cNvSpPr>
            <a:spLocks noChangeArrowheads="1"/>
          </p:cNvSpPr>
          <p:nvPr/>
        </p:nvSpPr>
        <p:spPr bwMode="blackWhite">
          <a:xfrm>
            <a:off x="6042025" y="2135188"/>
            <a:ext cx="1806575" cy="760412"/>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ASM</a:t>
            </a:r>
            <a:br>
              <a:rPr lang="en-US" altLang="pt-BR"/>
            </a:br>
            <a:r>
              <a:rPr lang="en-US" altLang="pt-BR"/>
              <a:t>disk group</a:t>
            </a:r>
          </a:p>
        </p:txBody>
      </p:sp>
      <p:sp>
        <p:nvSpPr>
          <p:cNvPr id="45064" name="AutoShape 33">
            <a:extLst>
              <a:ext uri="{FF2B5EF4-FFF2-40B4-BE49-F238E27FC236}">
                <a16:creationId xmlns:a16="http://schemas.microsoft.com/office/drawing/2014/main" id="{7D4CAC25-23F4-4046-8B64-5872DD9744BB}"/>
              </a:ext>
            </a:extLst>
          </p:cNvPr>
          <p:cNvSpPr>
            <a:spLocks noChangeArrowheads="1"/>
          </p:cNvSpPr>
          <p:nvPr/>
        </p:nvSpPr>
        <p:spPr bwMode="blackWhite">
          <a:xfrm>
            <a:off x="6042025" y="4578350"/>
            <a:ext cx="1806575" cy="762000"/>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ASM disk</a:t>
            </a:r>
          </a:p>
        </p:txBody>
      </p:sp>
      <p:sp>
        <p:nvSpPr>
          <p:cNvPr id="45065" name="AutoShape 34">
            <a:extLst>
              <a:ext uri="{FF2B5EF4-FFF2-40B4-BE49-F238E27FC236}">
                <a16:creationId xmlns:a16="http://schemas.microsoft.com/office/drawing/2014/main" id="{77480526-B40E-4A8E-BD45-851320CA56C5}"/>
              </a:ext>
            </a:extLst>
          </p:cNvPr>
          <p:cNvSpPr>
            <a:spLocks noChangeArrowheads="1"/>
          </p:cNvSpPr>
          <p:nvPr/>
        </p:nvSpPr>
        <p:spPr bwMode="blackWhite">
          <a:xfrm>
            <a:off x="3581400" y="2133600"/>
            <a:ext cx="1806575" cy="762000"/>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ASM file</a:t>
            </a:r>
          </a:p>
        </p:txBody>
      </p:sp>
      <p:sp>
        <p:nvSpPr>
          <p:cNvPr id="45066" name="AutoShape 39">
            <a:extLst>
              <a:ext uri="{FF2B5EF4-FFF2-40B4-BE49-F238E27FC236}">
                <a16:creationId xmlns:a16="http://schemas.microsoft.com/office/drawing/2014/main" id="{F8BB8D11-BF4A-4052-8275-3CB9BD287CB6}"/>
              </a:ext>
            </a:extLst>
          </p:cNvPr>
          <p:cNvSpPr>
            <a:spLocks noChangeArrowheads="1"/>
          </p:cNvSpPr>
          <p:nvPr/>
        </p:nvSpPr>
        <p:spPr bwMode="blackWhite">
          <a:xfrm>
            <a:off x="3581400" y="3352800"/>
            <a:ext cx="1806575" cy="741363"/>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ASM</a:t>
            </a:r>
          </a:p>
          <a:p>
            <a:pPr>
              <a:lnSpc>
                <a:spcPct val="95000"/>
              </a:lnSpc>
              <a:spcBef>
                <a:spcPct val="0"/>
              </a:spcBef>
              <a:buClrTx/>
              <a:buFontTx/>
              <a:buNone/>
            </a:pPr>
            <a:r>
              <a:rPr lang="en-US" altLang="pt-BR"/>
              <a:t>extent</a:t>
            </a:r>
          </a:p>
        </p:txBody>
      </p:sp>
      <p:sp>
        <p:nvSpPr>
          <p:cNvPr id="45067" name="AutoShape 40">
            <a:extLst>
              <a:ext uri="{FF2B5EF4-FFF2-40B4-BE49-F238E27FC236}">
                <a16:creationId xmlns:a16="http://schemas.microsoft.com/office/drawing/2014/main" id="{12C3C5AF-CF98-4E8A-AC46-CF0DEF99D4D8}"/>
              </a:ext>
            </a:extLst>
          </p:cNvPr>
          <p:cNvSpPr>
            <a:spLocks noChangeArrowheads="1"/>
          </p:cNvSpPr>
          <p:nvPr/>
        </p:nvSpPr>
        <p:spPr bwMode="blackWhite">
          <a:xfrm>
            <a:off x="923925" y="4197350"/>
            <a:ext cx="1576388" cy="1096963"/>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a:t>File system</a:t>
            </a:r>
          </a:p>
        </p:txBody>
      </p:sp>
      <p:sp>
        <p:nvSpPr>
          <p:cNvPr id="45068" name="Line 42">
            <a:extLst>
              <a:ext uri="{FF2B5EF4-FFF2-40B4-BE49-F238E27FC236}">
                <a16:creationId xmlns:a16="http://schemas.microsoft.com/office/drawing/2014/main" id="{536685F3-DFE8-458A-8A83-69F5F693966C}"/>
              </a:ext>
            </a:extLst>
          </p:cNvPr>
          <p:cNvSpPr>
            <a:spLocks noChangeShapeType="1"/>
          </p:cNvSpPr>
          <p:nvPr/>
        </p:nvSpPr>
        <p:spPr bwMode="auto">
          <a:xfrm>
            <a:off x="1720850" y="3313113"/>
            <a:ext cx="0" cy="4445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45069" name="Freeform 45">
            <a:extLst>
              <a:ext uri="{FF2B5EF4-FFF2-40B4-BE49-F238E27FC236}">
                <a16:creationId xmlns:a16="http://schemas.microsoft.com/office/drawing/2014/main" id="{1F91C8A9-4D9E-4F00-AF50-30F2B03B8870}"/>
              </a:ext>
            </a:extLst>
          </p:cNvPr>
          <p:cNvSpPr>
            <a:spLocks/>
          </p:cNvSpPr>
          <p:nvPr/>
        </p:nvSpPr>
        <p:spPr bwMode="auto">
          <a:xfrm>
            <a:off x="5378450" y="4830763"/>
            <a:ext cx="214313" cy="277812"/>
          </a:xfrm>
          <a:custGeom>
            <a:avLst/>
            <a:gdLst>
              <a:gd name="T0" fmla="*/ 2147483647 w 135"/>
              <a:gd name="T1" fmla="*/ 2147483647 h 175"/>
              <a:gd name="T2" fmla="*/ 2147483647 w 135"/>
              <a:gd name="T3" fmla="*/ 2147483647 h 175"/>
              <a:gd name="T4" fmla="*/ 0 w 135"/>
              <a:gd name="T5" fmla="*/ 0 h 175"/>
              <a:gd name="T6" fmla="*/ 0 60000 65536"/>
              <a:gd name="T7" fmla="*/ 0 60000 65536"/>
              <a:gd name="T8" fmla="*/ 0 60000 65536"/>
              <a:gd name="T9" fmla="*/ 0 w 135"/>
              <a:gd name="T10" fmla="*/ 0 h 175"/>
              <a:gd name="T11" fmla="*/ 135 w 135"/>
              <a:gd name="T12" fmla="*/ 175 h 175"/>
            </a:gdLst>
            <a:ahLst/>
            <a:cxnLst>
              <a:cxn ang="T6">
                <a:pos x="T0" y="T1"/>
              </a:cxn>
              <a:cxn ang="T7">
                <a:pos x="T2" y="T3"/>
              </a:cxn>
              <a:cxn ang="T8">
                <a:pos x="T4" y="T5"/>
              </a:cxn>
            </a:cxnLst>
            <a:rect l="T9" t="T10" r="T11" b="T12"/>
            <a:pathLst>
              <a:path w="135" h="175">
                <a:moveTo>
                  <a:pt x="3" y="175"/>
                </a:moveTo>
                <a:lnTo>
                  <a:pt x="135" y="78"/>
                </a:lnTo>
                <a:lnTo>
                  <a:pt x="0" y="0"/>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cxnSp>
        <p:nvCxnSpPr>
          <p:cNvPr id="45070" name="AutoShape 46">
            <a:extLst>
              <a:ext uri="{FF2B5EF4-FFF2-40B4-BE49-F238E27FC236}">
                <a16:creationId xmlns:a16="http://schemas.microsoft.com/office/drawing/2014/main" id="{E58780E8-100D-4060-AD26-AAF72B8A6CDC}"/>
              </a:ext>
            </a:extLst>
          </p:cNvPr>
          <p:cNvCxnSpPr>
            <a:cxnSpLocks noChangeShapeType="1"/>
            <a:stCxn id="45065" idx="2"/>
            <a:endCxn id="45066" idx="0"/>
          </p:cNvCxnSpPr>
          <p:nvPr/>
        </p:nvCxnSpPr>
        <p:spPr bwMode="gray">
          <a:xfrm>
            <a:off x="4484688" y="2909888"/>
            <a:ext cx="0" cy="4286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5071" name="AutoShape 47">
            <a:extLst>
              <a:ext uri="{FF2B5EF4-FFF2-40B4-BE49-F238E27FC236}">
                <a16:creationId xmlns:a16="http://schemas.microsoft.com/office/drawing/2014/main" id="{CF399EF9-AAE9-4B41-8BA0-584979A52A85}"/>
              </a:ext>
            </a:extLst>
          </p:cNvPr>
          <p:cNvCxnSpPr>
            <a:cxnSpLocks noChangeShapeType="1"/>
            <a:stCxn id="45065" idx="3"/>
            <a:endCxn id="45063" idx="1"/>
          </p:cNvCxnSpPr>
          <p:nvPr/>
        </p:nvCxnSpPr>
        <p:spPr bwMode="gray">
          <a:xfrm>
            <a:off x="5402263" y="2514600"/>
            <a:ext cx="625475" cy="15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5072" name="AutoShape 48">
            <a:extLst>
              <a:ext uri="{FF2B5EF4-FFF2-40B4-BE49-F238E27FC236}">
                <a16:creationId xmlns:a16="http://schemas.microsoft.com/office/drawing/2014/main" id="{A68DC4BD-D705-4A73-B9DC-56D998597ACF}"/>
              </a:ext>
            </a:extLst>
          </p:cNvPr>
          <p:cNvCxnSpPr>
            <a:cxnSpLocks noChangeShapeType="1"/>
            <a:stCxn id="45066" idx="2"/>
            <a:endCxn id="45062" idx="0"/>
          </p:cNvCxnSpPr>
          <p:nvPr/>
        </p:nvCxnSpPr>
        <p:spPr bwMode="gray">
          <a:xfrm>
            <a:off x="4484688" y="4108450"/>
            <a:ext cx="6350" cy="46196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5073" name="AutoShape 50">
            <a:extLst>
              <a:ext uri="{FF2B5EF4-FFF2-40B4-BE49-F238E27FC236}">
                <a16:creationId xmlns:a16="http://schemas.microsoft.com/office/drawing/2014/main" id="{F9EDB317-F944-4671-8094-9F24DA6692D3}"/>
              </a:ext>
            </a:extLst>
          </p:cNvPr>
          <p:cNvCxnSpPr>
            <a:cxnSpLocks noChangeShapeType="1"/>
            <a:stCxn id="45063" idx="2"/>
            <a:endCxn id="45064" idx="0"/>
          </p:cNvCxnSpPr>
          <p:nvPr/>
        </p:nvCxnSpPr>
        <p:spPr bwMode="gray">
          <a:xfrm>
            <a:off x="6945313" y="2909888"/>
            <a:ext cx="0" cy="16541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5074" name="Freeform 53">
            <a:extLst>
              <a:ext uri="{FF2B5EF4-FFF2-40B4-BE49-F238E27FC236}">
                <a16:creationId xmlns:a16="http://schemas.microsoft.com/office/drawing/2014/main" id="{CA8F57C2-BBA3-45A2-9FB3-5B586DBB55EF}"/>
              </a:ext>
            </a:extLst>
          </p:cNvPr>
          <p:cNvSpPr>
            <a:spLocks/>
          </p:cNvSpPr>
          <p:nvPr/>
        </p:nvSpPr>
        <p:spPr bwMode="blackWhite">
          <a:xfrm>
            <a:off x="6789738" y="4324350"/>
            <a:ext cx="306387" cy="257175"/>
          </a:xfrm>
          <a:custGeom>
            <a:avLst/>
            <a:gdLst>
              <a:gd name="T0" fmla="*/ 0 w 193"/>
              <a:gd name="T1" fmla="*/ 2147483647 h 162"/>
              <a:gd name="T2" fmla="*/ 2147483647 w 193"/>
              <a:gd name="T3" fmla="*/ 0 h 162"/>
              <a:gd name="T4" fmla="*/ 2147483647 w 193"/>
              <a:gd name="T5" fmla="*/ 2147483647 h 162"/>
              <a:gd name="T6" fmla="*/ 0 60000 65536"/>
              <a:gd name="T7" fmla="*/ 0 60000 65536"/>
              <a:gd name="T8" fmla="*/ 0 60000 65536"/>
              <a:gd name="T9" fmla="*/ 0 w 193"/>
              <a:gd name="T10" fmla="*/ 0 h 162"/>
              <a:gd name="T11" fmla="*/ 193 w 193"/>
              <a:gd name="T12" fmla="*/ 162 h 162"/>
            </a:gdLst>
            <a:ahLst/>
            <a:cxnLst>
              <a:cxn ang="T6">
                <a:pos x="T0" y="T1"/>
              </a:cxn>
              <a:cxn ang="T7">
                <a:pos x="T2" y="T3"/>
              </a:cxn>
              <a:cxn ang="T8">
                <a:pos x="T4" y="T5"/>
              </a:cxn>
            </a:cxnLst>
            <a:rect l="T9" t="T10" r="T11" b="T12"/>
            <a:pathLst>
              <a:path w="193" h="162">
                <a:moveTo>
                  <a:pt x="0" y="159"/>
                </a:moveTo>
                <a:lnTo>
                  <a:pt x="99" y="0"/>
                </a:lnTo>
                <a:lnTo>
                  <a:pt x="193" y="162"/>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5075" name="Freeform 54">
            <a:extLst>
              <a:ext uri="{FF2B5EF4-FFF2-40B4-BE49-F238E27FC236}">
                <a16:creationId xmlns:a16="http://schemas.microsoft.com/office/drawing/2014/main" id="{5A5D2E08-F709-4A7D-9AB8-8197458DB536}"/>
              </a:ext>
            </a:extLst>
          </p:cNvPr>
          <p:cNvSpPr>
            <a:spLocks/>
          </p:cNvSpPr>
          <p:nvPr/>
        </p:nvSpPr>
        <p:spPr bwMode="blackWhite">
          <a:xfrm>
            <a:off x="4327525" y="3082925"/>
            <a:ext cx="306388" cy="257175"/>
          </a:xfrm>
          <a:custGeom>
            <a:avLst/>
            <a:gdLst>
              <a:gd name="T0" fmla="*/ 0 w 193"/>
              <a:gd name="T1" fmla="*/ 2147483647 h 162"/>
              <a:gd name="T2" fmla="*/ 2147483647 w 193"/>
              <a:gd name="T3" fmla="*/ 0 h 162"/>
              <a:gd name="T4" fmla="*/ 2147483647 w 193"/>
              <a:gd name="T5" fmla="*/ 2147483647 h 162"/>
              <a:gd name="T6" fmla="*/ 0 60000 65536"/>
              <a:gd name="T7" fmla="*/ 0 60000 65536"/>
              <a:gd name="T8" fmla="*/ 0 60000 65536"/>
              <a:gd name="T9" fmla="*/ 0 w 193"/>
              <a:gd name="T10" fmla="*/ 0 h 162"/>
              <a:gd name="T11" fmla="*/ 193 w 193"/>
              <a:gd name="T12" fmla="*/ 162 h 162"/>
            </a:gdLst>
            <a:ahLst/>
            <a:cxnLst>
              <a:cxn ang="T6">
                <a:pos x="T0" y="T1"/>
              </a:cxn>
              <a:cxn ang="T7">
                <a:pos x="T2" y="T3"/>
              </a:cxn>
              <a:cxn ang="T8">
                <a:pos x="T4" y="T5"/>
              </a:cxn>
            </a:cxnLst>
            <a:rect l="T9" t="T10" r="T11" b="T12"/>
            <a:pathLst>
              <a:path w="193" h="162">
                <a:moveTo>
                  <a:pt x="0" y="159"/>
                </a:moveTo>
                <a:lnTo>
                  <a:pt x="99" y="0"/>
                </a:lnTo>
                <a:lnTo>
                  <a:pt x="193" y="162"/>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5076" name="Freeform 55">
            <a:extLst>
              <a:ext uri="{FF2B5EF4-FFF2-40B4-BE49-F238E27FC236}">
                <a16:creationId xmlns:a16="http://schemas.microsoft.com/office/drawing/2014/main" id="{2293DC9C-5FC0-4204-B33A-3E105D635033}"/>
              </a:ext>
            </a:extLst>
          </p:cNvPr>
          <p:cNvSpPr>
            <a:spLocks/>
          </p:cNvSpPr>
          <p:nvPr/>
        </p:nvSpPr>
        <p:spPr bwMode="auto">
          <a:xfrm>
            <a:off x="5378450" y="2392363"/>
            <a:ext cx="214313" cy="277812"/>
          </a:xfrm>
          <a:custGeom>
            <a:avLst/>
            <a:gdLst>
              <a:gd name="T0" fmla="*/ 2147483647 w 135"/>
              <a:gd name="T1" fmla="*/ 2147483647 h 175"/>
              <a:gd name="T2" fmla="*/ 2147483647 w 135"/>
              <a:gd name="T3" fmla="*/ 2147483647 h 175"/>
              <a:gd name="T4" fmla="*/ 0 w 135"/>
              <a:gd name="T5" fmla="*/ 0 h 175"/>
              <a:gd name="T6" fmla="*/ 0 60000 65536"/>
              <a:gd name="T7" fmla="*/ 0 60000 65536"/>
              <a:gd name="T8" fmla="*/ 0 60000 65536"/>
              <a:gd name="T9" fmla="*/ 0 w 135"/>
              <a:gd name="T10" fmla="*/ 0 h 175"/>
              <a:gd name="T11" fmla="*/ 135 w 135"/>
              <a:gd name="T12" fmla="*/ 175 h 175"/>
            </a:gdLst>
            <a:ahLst/>
            <a:cxnLst>
              <a:cxn ang="T6">
                <a:pos x="T0" y="T1"/>
              </a:cxn>
              <a:cxn ang="T7">
                <a:pos x="T2" y="T3"/>
              </a:cxn>
              <a:cxn ang="T8">
                <a:pos x="T4" y="T5"/>
              </a:cxn>
            </a:cxnLst>
            <a:rect l="T9" t="T10" r="T11" b="T12"/>
            <a:pathLst>
              <a:path w="135" h="175">
                <a:moveTo>
                  <a:pt x="3" y="175"/>
                </a:moveTo>
                <a:lnTo>
                  <a:pt x="135" y="78"/>
                </a:lnTo>
                <a:lnTo>
                  <a:pt x="0" y="0"/>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cxnSp>
        <p:nvCxnSpPr>
          <p:cNvPr id="45077" name="AutoShape 56">
            <a:extLst>
              <a:ext uri="{FF2B5EF4-FFF2-40B4-BE49-F238E27FC236}">
                <a16:creationId xmlns:a16="http://schemas.microsoft.com/office/drawing/2014/main" id="{AEA1E81C-D052-49EB-A7CE-658E7F1B3458}"/>
              </a:ext>
            </a:extLst>
          </p:cNvPr>
          <p:cNvCxnSpPr>
            <a:cxnSpLocks noChangeShapeType="1"/>
            <a:stCxn id="45061" idx="3"/>
            <a:endCxn id="45065" idx="1"/>
          </p:cNvCxnSpPr>
          <p:nvPr/>
        </p:nvCxnSpPr>
        <p:spPr bwMode="gray">
          <a:xfrm>
            <a:off x="2449513" y="2508250"/>
            <a:ext cx="1117600" cy="6350"/>
          </a:xfrm>
          <a:prstGeom prst="straightConnector1">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5078" name="AutoShape 57">
            <a:extLst>
              <a:ext uri="{FF2B5EF4-FFF2-40B4-BE49-F238E27FC236}">
                <a16:creationId xmlns:a16="http://schemas.microsoft.com/office/drawing/2014/main" id="{637235BA-B303-4AE5-9BAF-B488DC173667}"/>
              </a:ext>
            </a:extLst>
          </p:cNvPr>
          <p:cNvCxnSpPr>
            <a:cxnSpLocks noChangeShapeType="1"/>
            <a:stCxn id="45061" idx="2"/>
            <a:endCxn id="45067" idx="0"/>
          </p:cNvCxnSpPr>
          <p:nvPr/>
        </p:nvCxnSpPr>
        <p:spPr bwMode="gray">
          <a:xfrm flipH="1">
            <a:off x="1712913" y="3021013"/>
            <a:ext cx="4762" cy="1162050"/>
          </a:xfrm>
          <a:prstGeom prst="straightConnector1">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cxnSp>
      <p:sp>
        <p:nvSpPr>
          <p:cNvPr id="45079" name="Text Box 58">
            <a:extLst>
              <a:ext uri="{FF2B5EF4-FFF2-40B4-BE49-F238E27FC236}">
                <a16:creationId xmlns:a16="http://schemas.microsoft.com/office/drawing/2014/main" id="{6B5E6582-94C3-44B5-B941-330A960E756D}"/>
              </a:ext>
            </a:extLst>
          </p:cNvPr>
          <p:cNvSpPr txBox="1">
            <a:spLocks noChangeArrowheads="1"/>
          </p:cNvSpPr>
          <p:nvPr/>
        </p:nvSpPr>
        <p:spPr bwMode="gray">
          <a:xfrm>
            <a:off x="3419475" y="1508125"/>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a:t>ASM</a:t>
            </a:r>
          </a:p>
        </p:txBody>
      </p:sp>
      <p:sp>
        <p:nvSpPr>
          <p:cNvPr id="45080" name="Freeform 59">
            <a:extLst>
              <a:ext uri="{FF2B5EF4-FFF2-40B4-BE49-F238E27FC236}">
                <a16:creationId xmlns:a16="http://schemas.microsoft.com/office/drawing/2014/main" id="{5B0DF5BE-EB4E-4C13-829A-3D305B38F8F4}"/>
              </a:ext>
            </a:extLst>
          </p:cNvPr>
          <p:cNvSpPr>
            <a:spLocks/>
          </p:cNvSpPr>
          <p:nvPr/>
        </p:nvSpPr>
        <p:spPr bwMode="blackWhite">
          <a:xfrm>
            <a:off x="4332288" y="4321175"/>
            <a:ext cx="306387" cy="257175"/>
          </a:xfrm>
          <a:custGeom>
            <a:avLst/>
            <a:gdLst>
              <a:gd name="T0" fmla="*/ 0 w 193"/>
              <a:gd name="T1" fmla="*/ 2147483647 h 162"/>
              <a:gd name="T2" fmla="*/ 2147483647 w 193"/>
              <a:gd name="T3" fmla="*/ 0 h 162"/>
              <a:gd name="T4" fmla="*/ 2147483647 w 193"/>
              <a:gd name="T5" fmla="*/ 2147483647 h 162"/>
              <a:gd name="T6" fmla="*/ 0 60000 65536"/>
              <a:gd name="T7" fmla="*/ 0 60000 65536"/>
              <a:gd name="T8" fmla="*/ 0 60000 65536"/>
              <a:gd name="T9" fmla="*/ 0 w 193"/>
              <a:gd name="T10" fmla="*/ 0 h 162"/>
              <a:gd name="T11" fmla="*/ 193 w 193"/>
              <a:gd name="T12" fmla="*/ 162 h 162"/>
            </a:gdLst>
            <a:ahLst/>
            <a:cxnLst>
              <a:cxn ang="T6">
                <a:pos x="T0" y="T1"/>
              </a:cxn>
              <a:cxn ang="T7">
                <a:pos x="T2" y="T3"/>
              </a:cxn>
              <a:cxn ang="T8">
                <a:pos x="T4" y="T5"/>
              </a:cxn>
            </a:cxnLst>
            <a:rect l="T9" t="T10" r="T11" b="T12"/>
            <a:pathLst>
              <a:path w="193" h="162">
                <a:moveTo>
                  <a:pt x="0" y="159"/>
                </a:moveTo>
                <a:lnTo>
                  <a:pt x="99" y="0"/>
                </a:lnTo>
                <a:lnTo>
                  <a:pt x="193" y="162"/>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cxnSp>
        <p:nvCxnSpPr>
          <p:cNvPr id="45081" name="AutoShape 60">
            <a:extLst>
              <a:ext uri="{FF2B5EF4-FFF2-40B4-BE49-F238E27FC236}">
                <a16:creationId xmlns:a16="http://schemas.microsoft.com/office/drawing/2014/main" id="{23F228A1-EB42-4200-93D8-BB82A57C39AA}"/>
              </a:ext>
            </a:extLst>
          </p:cNvPr>
          <p:cNvCxnSpPr>
            <a:cxnSpLocks noChangeShapeType="1"/>
            <a:stCxn id="45062" idx="3"/>
            <a:endCxn id="45064" idx="1"/>
          </p:cNvCxnSpPr>
          <p:nvPr/>
        </p:nvCxnSpPr>
        <p:spPr bwMode="gray">
          <a:xfrm>
            <a:off x="5414963" y="4959350"/>
            <a:ext cx="61277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4EAD5FA2-14FC-47B0-850A-DB3A78253CCF}"/>
              </a:ext>
            </a:extLst>
          </p:cNvPr>
          <p:cNvSpPr>
            <a:spLocks noGrp="1" noChangeArrowheads="1"/>
          </p:cNvSpPr>
          <p:nvPr>
            <p:ph type="title"/>
          </p:nvPr>
        </p:nvSpPr>
        <p:spPr/>
        <p:txBody>
          <a:bodyPr/>
          <a:lstStyle/>
          <a:p>
            <a:pPr eaLnBrk="1" hangingPunct="1"/>
            <a:r>
              <a:rPr lang="en-US" altLang="pt-BR"/>
              <a:t>Interacting with an Oracle Database: </a:t>
            </a:r>
            <a:br>
              <a:rPr lang="en-US" altLang="pt-BR"/>
            </a:br>
            <a:r>
              <a:rPr lang="en-US" altLang="pt-BR"/>
              <a:t>Memory, Processes, and Storage</a:t>
            </a:r>
          </a:p>
        </p:txBody>
      </p:sp>
      <p:pic>
        <p:nvPicPr>
          <p:cNvPr id="46083" name="Picture 5" descr="user">
            <a:extLst>
              <a:ext uri="{FF2B5EF4-FFF2-40B4-BE49-F238E27FC236}">
                <a16:creationId xmlns:a16="http://schemas.microsoft.com/office/drawing/2014/main" id="{243230D3-DCF0-4E55-AD8D-04B1F19EA7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828800" y="4800600"/>
            <a:ext cx="15541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6" descr="datab018">
            <a:extLst>
              <a:ext uri="{FF2B5EF4-FFF2-40B4-BE49-F238E27FC236}">
                <a16:creationId xmlns:a16="http://schemas.microsoft.com/office/drawing/2014/main" id="{EB2A57FE-6F77-40B4-A9A7-D3CBE9002E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029200" y="4175125"/>
            <a:ext cx="1685925"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8" descr="SQL">
            <a:extLst>
              <a:ext uri="{FF2B5EF4-FFF2-40B4-BE49-F238E27FC236}">
                <a16:creationId xmlns:a16="http://schemas.microsoft.com/office/drawing/2014/main" id="{614F9F1C-7BA1-4BB4-A7A3-F6F711520D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676400" y="3962400"/>
            <a:ext cx="669925"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 Box 10">
            <a:extLst>
              <a:ext uri="{FF2B5EF4-FFF2-40B4-BE49-F238E27FC236}">
                <a16:creationId xmlns:a16="http://schemas.microsoft.com/office/drawing/2014/main" id="{6282BE3B-94F9-4035-B252-98BD0832476B}"/>
              </a:ext>
            </a:extLst>
          </p:cNvPr>
          <p:cNvSpPr txBox="1">
            <a:spLocks noChangeArrowheads="1"/>
          </p:cNvSpPr>
          <p:nvPr/>
        </p:nvSpPr>
        <p:spPr bwMode="auto">
          <a:xfrm>
            <a:off x="2895600" y="58674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User</a:t>
            </a:r>
          </a:p>
        </p:txBody>
      </p:sp>
      <p:sp>
        <p:nvSpPr>
          <p:cNvPr id="46087" name="Rectangle 42">
            <a:extLst>
              <a:ext uri="{FF2B5EF4-FFF2-40B4-BE49-F238E27FC236}">
                <a16:creationId xmlns:a16="http://schemas.microsoft.com/office/drawing/2014/main" id="{C6734C73-F3C3-4795-B659-C8014E66475E}"/>
              </a:ext>
            </a:extLst>
          </p:cNvPr>
          <p:cNvSpPr>
            <a:spLocks noChangeArrowheads="1"/>
          </p:cNvSpPr>
          <p:nvPr/>
        </p:nvSpPr>
        <p:spPr bwMode="blackWhite">
          <a:xfrm>
            <a:off x="2133600" y="2133600"/>
            <a:ext cx="587375" cy="311150"/>
          </a:xfrm>
          <a:prstGeom prst="rect">
            <a:avLst/>
          </a:prstGeom>
          <a:solidFill>
            <a:srgbClr val="99CC00"/>
          </a:solidFill>
          <a:ln w="28575">
            <a:solidFill>
              <a:schemeClr val="bg2"/>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PGA</a:t>
            </a:r>
          </a:p>
        </p:txBody>
      </p:sp>
      <p:sp>
        <p:nvSpPr>
          <p:cNvPr id="46088" name="Oval 43">
            <a:extLst>
              <a:ext uri="{FF2B5EF4-FFF2-40B4-BE49-F238E27FC236}">
                <a16:creationId xmlns:a16="http://schemas.microsoft.com/office/drawing/2014/main" id="{E21F9399-CF4A-4847-BC20-6DAA72E6EF05}"/>
              </a:ext>
            </a:extLst>
          </p:cNvPr>
          <p:cNvSpPr>
            <a:spLocks noChangeArrowheads="1"/>
          </p:cNvSpPr>
          <p:nvPr/>
        </p:nvSpPr>
        <p:spPr bwMode="blackWhite">
          <a:xfrm>
            <a:off x="609600" y="4800600"/>
            <a:ext cx="914400" cy="533400"/>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200">
                <a:solidFill>
                  <a:schemeClr val="bg2"/>
                </a:solidFill>
              </a:rPr>
              <a:t>User</a:t>
            </a:r>
            <a:br>
              <a:rPr lang="en-US" altLang="pt-BR" sz="1200">
                <a:solidFill>
                  <a:schemeClr val="bg2"/>
                </a:solidFill>
              </a:rPr>
            </a:br>
            <a:r>
              <a:rPr lang="en-US" altLang="pt-BR" sz="1200">
                <a:solidFill>
                  <a:schemeClr val="bg2"/>
                </a:solidFill>
              </a:rPr>
              <a:t>process</a:t>
            </a:r>
          </a:p>
        </p:txBody>
      </p:sp>
      <p:sp>
        <p:nvSpPr>
          <p:cNvPr id="46089" name="Oval 45">
            <a:extLst>
              <a:ext uri="{FF2B5EF4-FFF2-40B4-BE49-F238E27FC236}">
                <a16:creationId xmlns:a16="http://schemas.microsoft.com/office/drawing/2014/main" id="{11B6ABF5-CB02-401F-B9F8-D43003D6A2F9}"/>
              </a:ext>
            </a:extLst>
          </p:cNvPr>
          <p:cNvSpPr>
            <a:spLocks noChangeArrowheads="1"/>
          </p:cNvSpPr>
          <p:nvPr/>
        </p:nvSpPr>
        <p:spPr bwMode="blackWhite">
          <a:xfrm>
            <a:off x="1600200" y="24384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Server</a:t>
            </a:r>
            <a:br>
              <a:rPr lang="en-US" altLang="pt-BR" sz="1200"/>
            </a:br>
            <a:r>
              <a:rPr lang="en-US" altLang="pt-BR" sz="1200"/>
              <a:t>process</a:t>
            </a:r>
          </a:p>
        </p:txBody>
      </p:sp>
      <p:sp>
        <p:nvSpPr>
          <p:cNvPr id="46090" name="Oval 52">
            <a:extLst>
              <a:ext uri="{FF2B5EF4-FFF2-40B4-BE49-F238E27FC236}">
                <a16:creationId xmlns:a16="http://schemas.microsoft.com/office/drawing/2014/main" id="{7D115E06-5562-4989-8F9B-9C779AC44646}"/>
              </a:ext>
            </a:extLst>
          </p:cNvPr>
          <p:cNvSpPr>
            <a:spLocks noChangeArrowheads="1"/>
          </p:cNvSpPr>
          <p:nvPr/>
        </p:nvSpPr>
        <p:spPr bwMode="blackWhite">
          <a:xfrm>
            <a:off x="609600" y="31242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200">
                <a:solidFill>
                  <a:schemeClr val="bg2"/>
                </a:solidFill>
              </a:rPr>
              <a:t>Listener</a:t>
            </a:r>
          </a:p>
        </p:txBody>
      </p:sp>
      <p:sp>
        <p:nvSpPr>
          <p:cNvPr id="46091" name="Line 53">
            <a:extLst>
              <a:ext uri="{FF2B5EF4-FFF2-40B4-BE49-F238E27FC236}">
                <a16:creationId xmlns:a16="http://schemas.microsoft.com/office/drawing/2014/main" id="{FF46B917-0E36-46EF-B860-A9C2BC1E044C}"/>
              </a:ext>
            </a:extLst>
          </p:cNvPr>
          <p:cNvSpPr>
            <a:spLocks noChangeShapeType="1"/>
          </p:cNvSpPr>
          <p:nvPr/>
        </p:nvSpPr>
        <p:spPr bwMode="gray">
          <a:xfrm flipH="1">
            <a:off x="1181100" y="3657600"/>
            <a:ext cx="0" cy="11430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46092" name="Line 54">
            <a:extLst>
              <a:ext uri="{FF2B5EF4-FFF2-40B4-BE49-F238E27FC236}">
                <a16:creationId xmlns:a16="http://schemas.microsoft.com/office/drawing/2014/main" id="{64FE6A2E-A92D-4472-B6EF-52587630DDEC}"/>
              </a:ext>
            </a:extLst>
          </p:cNvPr>
          <p:cNvSpPr>
            <a:spLocks noChangeShapeType="1"/>
          </p:cNvSpPr>
          <p:nvPr/>
        </p:nvSpPr>
        <p:spPr bwMode="gray">
          <a:xfrm>
            <a:off x="914400" y="3632200"/>
            <a:ext cx="0" cy="1219200"/>
          </a:xfrm>
          <a:prstGeom prst="line">
            <a:avLst/>
          </a:prstGeom>
          <a:noFill/>
          <a:ln w="2857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pt-BR"/>
          </a:p>
        </p:txBody>
      </p:sp>
      <p:grpSp>
        <p:nvGrpSpPr>
          <p:cNvPr id="46093" name="Group 73">
            <a:extLst>
              <a:ext uri="{FF2B5EF4-FFF2-40B4-BE49-F238E27FC236}">
                <a16:creationId xmlns:a16="http://schemas.microsoft.com/office/drawing/2014/main" id="{08C4FBB6-F0DC-4D1F-AD7D-7A28BBF86258}"/>
              </a:ext>
            </a:extLst>
          </p:cNvPr>
          <p:cNvGrpSpPr>
            <a:grpSpLocks/>
          </p:cNvGrpSpPr>
          <p:nvPr/>
        </p:nvGrpSpPr>
        <p:grpSpPr bwMode="auto">
          <a:xfrm>
            <a:off x="2819400" y="1338263"/>
            <a:ext cx="5715000" cy="2590800"/>
            <a:chOff x="1776" y="768"/>
            <a:chExt cx="3600" cy="1632"/>
          </a:xfrm>
        </p:grpSpPr>
        <p:sp>
          <p:nvSpPr>
            <p:cNvPr id="46104" name="Rectangle 32">
              <a:extLst>
                <a:ext uri="{FF2B5EF4-FFF2-40B4-BE49-F238E27FC236}">
                  <a16:creationId xmlns:a16="http://schemas.microsoft.com/office/drawing/2014/main" id="{0718F894-D088-4804-8435-7BF193EFC2D7}"/>
                </a:ext>
              </a:extLst>
            </p:cNvPr>
            <p:cNvSpPr>
              <a:spLocks noChangeArrowheads="1"/>
            </p:cNvSpPr>
            <p:nvPr/>
          </p:nvSpPr>
          <p:spPr bwMode="blackWhite">
            <a:xfrm>
              <a:off x="1776" y="768"/>
              <a:ext cx="3600" cy="1632"/>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en-US" altLang="pt-BR" sz="1400"/>
            </a:p>
            <a:p>
              <a:pPr>
                <a:spcBef>
                  <a:spcPct val="0"/>
                </a:spcBef>
                <a:buClrTx/>
                <a:buFontTx/>
                <a:buNone/>
              </a:pPr>
              <a:endParaRPr lang="en-US" altLang="pt-BR" sz="1400"/>
            </a:p>
          </p:txBody>
        </p:sp>
        <p:sp>
          <p:nvSpPr>
            <p:cNvPr id="46105" name="Oval 33">
              <a:extLst>
                <a:ext uri="{FF2B5EF4-FFF2-40B4-BE49-F238E27FC236}">
                  <a16:creationId xmlns:a16="http://schemas.microsoft.com/office/drawing/2014/main" id="{53B349D3-A261-482F-89C6-EEDE05B45A24}"/>
                </a:ext>
              </a:extLst>
            </p:cNvPr>
            <p:cNvSpPr>
              <a:spLocks noChangeArrowheads="1"/>
            </p:cNvSpPr>
            <p:nvPr/>
          </p:nvSpPr>
          <p:spPr bwMode="blackWhite">
            <a:xfrm>
              <a:off x="3524"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PMON</a:t>
              </a:r>
            </a:p>
          </p:txBody>
        </p:sp>
        <p:sp>
          <p:nvSpPr>
            <p:cNvPr id="46106" name="Oval 34">
              <a:extLst>
                <a:ext uri="{FF2B5EF4-FFF2-40B4-BE49-F238E27FC236}">
                  <a16:creationId xmlns:a16="http://schemas.microsoft.com/office/drawing/2014/main" id="{02382CE6-D2B3-4F51-B1F6-928073E733A2}"/>
                </a:ext>
              </a:extLst>
            </p:cNvPr>
            <p:cNvSpPr>
              <a:spLocks noChangeArrowheads="1"/>
            </p:cNvSpPr>
            <p:nvPr/>
          </p:nvSpPr>
          <p:spPr bwMode="blackWhite">
            <a:xfrm>
              <a:off x="3124"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SMON</a:t>
              </a:r>
            </a:p>
          </p:txBody>
        </p:sp>
        <p:sp>
          <p:nvSpPr>
            <p:cNvPr id="46107" name="Oval 35">
              <a:extLst>
                <a:ext uri="{FF2B5EF4-FFF2-40B4-BE49-F238E27FC236}">
                  <a16:creationId xmlns:a16="http://schemas.microsoft.com/office/drawing/2014/main" id="{1A879064-66E6-4B13-8931-CAAA0C086015}"/>
                </a:ext>
              </a:extLst>
            </p:cNvPr>
            <p:cNvSpPr>
              <a:spLocks noChangeArrowheads="1"/>
            </p:cNvSpPr>
            <p:nvPr/>
          </p:nvSpPr>
          <p:spPr bwMode="blackWhite">
            <a:xfrm>
              <a:off x="476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Others</a:t>
              </a:r>
            </a:p>
          </p:txBody>
        </p:sp>
        <p:sp>
          <p:nvSpPr>
            <p:cNvPr id="46108" name="Text Box 36">
              <a:extLst>
                <a:ext uri="{FF2B5EF4-FFF2-40B4-BE49-F238E27FC236}">
                  <a16:creationId xmlns:a16="http://schemas.microsoft.com/office/drawing/2014/main" id="{9C3B8DF3-DEBE-4D17-B030-037D87A8A82F}"/>
                </a:ext>
              </a:extLst>
            </p:cNvPr>
            <p:cNvSpPr txBox="1">
              <a:spLocks noChangeArrowheads="1"/>
            </p:cNvSpPr>
            <p:nvPr/>
          </p:nvSpPr>
          <p:spPr bwMode="blackWhite">
            <a:xfrm>
              <a:off x="3360" y="768"/>
              <a:ext cx="62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lnSpc>
                  <a:spcPct val="80000"/>
                </a:lnSpc>
                <a:spcBef>
                  <a:spcPct val="50000"/>
                </a:spcBef>
                <a:buClrTx/>
                <a:buFontTx/>
                <a:buNone/>
              </a:pPr>
              <a:r>
                <a:rPr lang="en-US" altLang="pt-BR" sz="1400">
                  <a:solidFill>
                    <a:schemeClr val="bg2"/>
                  </a:solidFill>
                </a:rPr>
                <a:t>Instance</a:t>
              </a:r>
            </a:p>
          </p:txBody>
        </p:sp>
        <p:sp>
          <p:nvSpPr>
            <p:cNvPr id="46109" name="Oval 37">
              <a:extLst>
                <a:ext uri="{FF2B5EF4-FFF2-40B4-BE49-F238E27FC236}">
                  <a16:creationId xmlns:a16="http://schemas.microsoft.com/office/drawing/2014/main" id="{A28523D8-F7D8-499E-A967-204E74CE8E6C}"/>
                </a:ext>
              </a:extLst>
            </p:cNvPr>
            <p:cNvSpPr>
              <a:spLocks noChangeArrowheads="1"/>
            </p:cNvSpPr>
            <p:nvPr/>
          </p:nvSpPr>
          <p:spPr bwMode="blackWhite">
            <a:xfrm>
              <a:off x="3946"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RECO</a:t>
              </a:r>
            </a:p>
          </p:txBody>
        </p:sp>
        <p:sp>
          <p:nvSpPr>
            <p:cNvPr id="46110" name="Oval 39">
              <a:extLst>
                <a:ext uri="{FF2B5EF4-FFF2-40B4-BE49-F238E27FC236}">
                  <a16:creationId xmlns:a16="http://schemas.microsoft.com/office/drawing/2014/main" id="{42C477EE-C48E-42D3-A83A-F83CD711A5F3}"/>
                </a:ext>
              </a:extLst>
            </p:cNvPr>
            <p:cNvSpPr>
              <a:spLocks noChangeArrowheads="1"/>
            </p:cNvSpPr>
            <p:nvPr/>
          </p:nvSpPr>
          <p:spPr bwMode="blackWhite">
            <a:xfrm>
              <a:off x="191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DBW</a:t>
              </a:r>
              <a:r>
                <a:rPr lang="en-US" altLang="pt-BR" sz="1200" i="1"/>
                <a:t>n</a:t>
              </a:r>
            </a:p>
          </p:txBody>
        </p:sp>
        <p:sp>
          <p:nvSpPr>
            <p:cNvPr id="46111" name="Oval 40">
              <a:extLst>
                <a:ext uri="{FF2B5EF4-FFF2-40B4-BE49-F238E27FC236}">
                  <a16:creationId xmlns:a16="http://schemas.microsoft.com/office/drawing/2014/main" id="{D714DF9A-A57A-46BD-B946-94DCD2CFDDA3}"/>
                </a:ext>
              </a:extLst>
            </p:cNvPr>
            <p:cNvSpPr>
              <a:spLocks noChangeArrowheads="1"/>
            </p:cNvSpPr>
            <p:nvPr/>
          </p:nvSpPr>
          <p:spPr bwMode="blackWhite">
            <a:xfrm>
              <a:off x="271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 LGWR</a:t>
              </a:r>
            </a:p>
          </p:txBody>
        </p:sp>
        <p:sp>
          <p:nvSpPr>
            <p:cNvPr id="46112" name="Oval 41">
              <a:extLst>
                <a:ext uri="{FF2B5EF4-FFF2-40B4-BE49-F238E27FC236}">
                  <a16:creationId xmlns:a16="http://schemas.microsoft.com/office/drawing/2014/main" id="{70B2A666-0AD0-4F4A-AC71-A5147EB0796D}"/>
                </a:ext>
              </a:extLst>
            </p:cNvPr>
            <p:cNvSpPr>
              <a:spLocks noChangeArrowheads="1"/>
            </p:cNvSpPr>
            <p:nvPr/>
          </p:nvSpPr>
          <p:spPr bwMode="blackWhite">
            <a:xfrm>
              <a:off x="231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CKPT</a:t>
              </a:r>
            </a:p>
          </p:txBody>
        </p:sp>
        <p:sp>
          <p:nvSpPr>
            <p:cNvPr id="46113" name="AutoShape 58">
              <a:extLst>
                <a:ext uri="{FF2B5EF4-FFF2-40B4-BE49-F238E27FC236}">
                  <a16:creationId xmlns:a16="http://schemas.microsoft.com/office/drawing/2014/main" id="{27AD40D2-1529-4D9A-818D-3A30CB05986B}"/>
                </a:ext>
              </a:extLst>
            </p:cNvPr>
            <p:cNvSpPr>
              <a:spLocks noChangeArrowheads="1"/>
            </p:cNvSpPr>
            <p:nvPr/>
          </p:nvSpPr>
          <p:spPr bwMode="blackWhite">
            <a:xfrm>
              <a:off x="1920" y="925"/>
              <a:ext cx="3312" cy="1169"/>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46114" name="Rectangle 59">
              <a:extLst>
                <a:ext uri="{FF2B5EF4-FFF2-40B4-BE49-F238E27FC236}">
                  <a16:creationId xmlns:a16="http://schemas.microsoft.com/office/drawing/2014/main" id="{BFA6FF58-90CC-4FF4-B992-627D8F6DE343}"/>
                </a:ext>
              </a:extLst>
            </p:cNvPr>
            <p:cNvSpPr>
              <a:spLocks noChangeArrowheads="1"/>
            </p:cNvSpPr>
            <p:nvPr/>
          </p:nvSpPr>
          <p:spPr bwMode="blackWhite">
            <a:xfrm>
              <a:off x="2008" y="1636"/>
              <a:ext cx="935" cy="39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6115" name="Rectangle 60">
              <a:extLst>
                <a:ext uri="{FF2B5EF4-FFF2-40B4-BE49-F238E27FC236}">
                  <a16:creationId xmlns:a16="http://schemas.microsoft.com/office/drawing/2014/main" id="{C1AE8D10-BFAF-4E0C-A3D8-3B1C59EBC9EE}"/>
                </a:ext>
              </a:extLst>
            </p:cNvPr>
            <p:cNvSpPr>
              <a:spLocks noChangeArrowheads="1"/>
            </p:cNvSpPr>
            <p:nvPr/>
          </p:nvSpPr>
          <p:spPr bwMode="blackWhite">
            <a:xfrm>
              <a:off x="3037" y="1636"/>
              <a:ext cx="596" cy="39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6116" name="Rectangle 61">
              <a:extLst>
                <a:ext uri="{FF2B5EF4-FFF2-40B4-BE49-F238E27FC236}">
                  <a16:creationId xmlns:a16="http://schemas.microsoft.com/office/drawing/2014/main" id="{F6F4F0CF-63C1-4816-8FFB-C933215B89F2}"/>
                </a:ext>
              </a:extLst>
            </p:cNvPr>
            <p:cNvSpPr>
              <a:spLocks noChangeArrowheads="1"/>
            </p:cNvSpPr>
            <p:nvPr/>
          </p:nvSpPr>
          <p:spPr bwMode="blackWhite">
            <a:xfrm>
              <a:off x="2008" y="998"/>
              <a:ext cx="920" cy="59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6117" name="Text Box 62">
              <a:extLst>
                <a:ext uri="{FF2B5EF4-FFF2-40B4-BE49-F238E27FC236}">
                  <a16:creationId xmlns:a16="http://schemas.microsoft.com/office/drawing/2014/main" id="{6FB87062-5C90-4853-B6B0-01F356234DC9}"/>
                </a:ext>
              </a:extLst>
            </p:cNvPr>
            <p:cNvSpPr txBox="1">
              <a:spLocks noChangeArrowheads="1"/>
            </p:cNvSpPr>
            <p:nvPr/>
          </p:nvSpPr>
          <p:spPr bwMode="gray">
            <a:xfrm>
              <a:off x="2081" y="1201"/>
              <a:ext cx="75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Shared pool</a:t>
              </a:r>
            </a:p>
          </p:txBody>
        </p:sp>
        <p:sp>
          <p:nvSpPr>
            <p:cNvPr id="46118" name="Rectangle 63">
              <a:extLst>
                <a:ext uri="{FF2B5EF4-FFF2-40B4-BE49-F238E27FC236}">
                  <a16:creationId xmlns:a16="http://schemas.microsoft.com/office/drawing/2014/main" id="{B5AA28FD-C48C-4996-8719-BCDE24797DED}"/>
                </a:ext>
              </a:extLst>
            </p:cNvPr>
            <p:cNvSpPr>
              <a:spLocks noChangeArrowheads="1"/>
            </p:cNvSpPr>
            <p:nvPr/>
          </p:nvSpPr>
          <p:spPr bwMode="blackWhite">
            <a:xfrm>
              <a:off x="3038" y="990"/>
              <a:ext cx="1282" cy="597"/>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Database</a:t>
              </a:r>
              <a:br>
                <a:rPr lang="en-US" altLang="pt-BR" sz="1400">
                  <a:solidFill>
                    <a:schemeClr val="bg2"/>
                  </a:solidFill>
                </a:rPr>
              </a:br>
              <a:r>
                <a:rPr lang="en-US" altLang="pt-BR" sz="1400">
                  <a:solidFill>
                    <a:schemeClr val="bg2"/>
                  </a:solidFill>
                </a:rPr>
                <a:t>buffer</a:t>
              </a:r>
              <a:br>
                <a:rPr lang="en-US" altLang="pt-BR" sz="1400">
                  <a:solidFill>
                    <a:schemeClr val="bg2"/>
                  </a:solidFill>
                </a:rPr>
              </a:br>
              <a:r>
                <a:rPr lang="en-US" altLang="pt-BR" sz="1400">
                  <a:solidFill>
                    <a:schemeClr val="bg2"/>
                  </a:solidFill>
                </a:rPr>
                <a:t>cache</a:t>
              </a:r>
            </a:p>
          </p:txBody>
        </p:sp>
        <p:sp>
          <p:nvSpPr>
            <p:cNvPr id="46119" name="Rectangle 65">
              <a:extLst>
                <a:ext uri="{FF2B5EF4-FFF2-40B4-BE49-F238E27FC236}">
                  <a16:creationId xmlns:a16="http://schemas.microsoft.com/office/drawing/2014/main" id="{0DCE4A93-C01D-465A-AF5C-4D03388F29A1}"/>
                </a:ext>
              </a:extLst>
            </p:cNvPr>
            <p:cNvSpPr>
              <a:spLocks noChangeArrowheads="1"/>
            </p:cNvSpPr>
            <p:nvPr/>
          </p:nvSpPr>
          <p:spPr bwMode="blackWhite">
            <a:xfrm>
              <a:off x="3677" y="1629"/>
              <a:ext cx="672" cy="39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ym typeface="Wingdings" panose="05000000000000000000" pitchFamily="2" charset="2"/>
              </a:endParaRPr>
            </a:p>
          </p:txBody>
        </p:sp>
        <p:sp>
          <p:nvSpPr>
            <p:cNvPr id="46120" name="Text Box 66">
              <a:extLst>
                <a:ext uri="{FF2B5EF4-FFF2-40B4-BE49-F238E27FC236}">
                  <a16:creationId xmlns:a16="http://schemas.microsoft.com/office/drawing/2014/main" id="{5B35F5F9-311F-43C1-A1AC-B6311E8D373B}"/>
                </a:ext>
              </a:extLst>
            </p:cNvPr>
            <p:cNvSpPr txBox="1">
              <a:spLocks noChangeArrowheads="1"/>
            </p:cNvSpPr>
            <p:nvPr/>
          </p:nvSpPr>
          <p:spPr bwMode="gray">
            <a:xfrm>
              <a:off x="3655" y="1680"/>
              <a:ext cx="6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Streams pool</a:t>
              </a:r>
            </a:p>
          </p:txBody>
        </p:sp>
        <p:sp>
          <p:nvSpPr>
            <p:cNvPr id="46121" name="Text Box 67">
              <a:extLst>
                <a:ext uri="{FF2B5EF4-FFF2-40B4-BE49-F238E27FC236}">
                  <a16:creationId xmlns:a16="http://schemas.microsoft.com/office/drawing/2014/main" id="{4E760A0D-D1CF-417C-8F1E-51DFBDBB1390}"/>
                </a:ext>
              </a:extLst>
            </p:cNvPr>
            <p:cNvSpPr txBox="1">
              <a:spLocks noChangeArrowheads="1"/>
            </p:cNvSpPr>
            <p:nvPr/>
          </p:nvSpPr>
          <p:spPr bwMode="gray">
            <a:xfrm>
              <a:off x="2104" y="1760"/>
              <a:ext cx="7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Large pool</a:t>
              </a:r>
            </a:p>
          </p:txBody>
        </p:sp>
        <p:sp>
          <p:nvSpPr>
            <p:cNvPr id="46122" name="Text Box 68">
              <a:extLst>
                <a:ext uri="{FF2B5EF4-FFF2-40B4-BE49-F238E27FC236}">
                  <a16:creationId xmlns:a16="http://schemas.microsoft.com/office/drawing/2014/main" id="{059F2946-7580-4E45-913E-8D61A6921979}"/>
                </a:ext>
              </a:extLst>
            </p:cNvPr>
            <p:cNvSpPr txBox="1">
              <a:spLocks noChangeArrowheads="1"/>
            </p:cNvSpPr>
            <p:nvPr/>
          </p:nvSpPr>
          <p:spPr bwMode="gray">
            <a:xfrm>
              <a:off x="3018" y="1686"/>
              <a:ext cx="62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Java pool</a:t>
              </a:r>
            </a:p>
          </p:txBody>
        </p:sp>
        <p:sp>
          <p:nvSpPr>
            <p:cNvPr id="46123" name="Oval 72">
              <a:extLst>
                <a:ext uri="{FF2B5EF4-FFF2-40B4-BE49-F238E27FC236}">
                  <a16:creationId xmlns:a16="http://schemas.microsoft.com/office/drawing/2014/main" id="{01132872-D933-4102-A181-87A0C94AFD05}"/>
                </a:ext>
              </a:extLst>
            </p:cNvPr>
            <p:cNvSpPr>
              <a:spLocks noChangeArrowheads="1"/>
            </p:cNvSpPr>
            <p:nvPr/>
          </p:nvSpPr>
          <p:spPr bwMode="blackWhite">
            <a:xfrm>
              <a:off x="4359" y="2130"/>
              <a:ext cx="374" cy="17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ARCn</a:t>
              </a:r>
            </a:p>
          </p:txBody>
        </p:sp>
      </p:grpSp>
      <p:sp>
        <p:nvSpPr>
          <p:cNvPr id="46094" name="Freeform 76">
            <a:extLst>
              <a:ext uri="{FF2B5EF4-FFF2-40B4-BE49-F238E27FC236}">
                <a16:creationId xmlns:a16="http://schemas.microsoft.com/office/drawing/2014/main" id="{F8AAE67C-4AFD-4A05-8C22-7DE72FF971D7}"/>
              </a:ext>
            </a:extLst>
          </p:cNvPr>
          <p:cNvSpPr>
            <a:spLocks/>
          </p:cNvSpPr>
          <p:nvPr/>
        </p:nvSpPr>
        <p:spPr bwMode="auto">
          <a:xfrm>
            <a:off x="1371600" y="2971800"/>
            <a:ext cx="685800" cy="1905000"/>
          </a:xfrm>
          <a:custGeom>
            <a:avLst/>
            <a:gdLst>
              <a:gd name="T0" fmla="*/ 0 w 432"/>
              <a:gd name="T1" fmla="*/ 2147483647 h 1200"/>
              <a:gd name="T2" fmla="*/ 0 w 432"/>
              <a:gd name="T3" fmla="*/ 2147483647 h 1200"/>
              <a:gd name="T4" fmla="*/ 2147483647 w 432"/>
              <a:gd name="T5" fmla="*/ 2147483647 h 1200"/>
              <a:gd name="T6" fmla="*/ 2147483647 w 432"/>
              <a:gd name="T7" fmla="*/ 0 h 1200"/>
              <a:gd name="T8" fmla="*/ 0 60000 65536"/>
              <a:gd name="T9" fmla="*/ 0 60000 65536"/>
              <a:gd name="T10" fmla="*/ 0 60000 65536"/>
              <a:gd name="T11" fmla="*/ 0 60000 65536"/>
              <a:gd name="T12" fmla="*/ 0 w 432"/>
              <a:gd name="T13" fmla="*/ 0 h 1200"/>
              <a:gd name="T14" fmla="*/ 432 w 432"/>
              <a:gd name="T15" fmla="*/ 1200 h 1200"/>
            </a:gdLst>
            <a:ahLst/>
            <a:cxnLst>
              <a:cxn ang="T8">
                <a:pos x="T0" y="T1"/>
              </a:cxn>
              <a:cxn ang="T9">
                <a:pos x="T2" y="T3"/>
              </a:cxn>
              <a:cxn ang="T10">
                <a:pos x="T4" y="T5"/>
              </a:cxn>
              <a:cxn ang="T11">
                <a:pos x="T6" y="T7"/>
              </a:cxn>
            </a:cxnLst>
            <a:rect l="T12" t="T13" r="T14" b="T15"/>
            <a:pathLst>
              <a:path w="432" h="1200">
                <a:moveTo>
                  <a:pt x="0" y="1200"/>
                </a:moveTo>
                <a:lnTo>
                  <a:pt x="0" y="576"/>
                </a:lnTo>
                <a:lnTo>
                  <a:pt x="432" y="576"/>
                </a:lnTo>
                <a:lnTo>
                  <a:pt x="432" y="0"/>
                </a:lnTo>
              </a:path>
            </a:pathLst>
          </a:custGeom>
          <a:noFill/>
          <a:ln w="28575" cap="flat" cmpd="sng">
            <a:solidFill>
              <a:schemeClr val="tx1"/>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46095" name="Freeform 77">
            <a:extLst>
              <a:ext uri="{FF2B5EF4-FFF2-40B4-BE49-F238E27FC236}">
                <a16:creationId xmlns:a16="http://schemas.microsoft.com/office/drawing/2014/main" id="{30875997-EC0A-44F9-8C60-9AD5981C186E}"/>
              </a:ext>
            </a:extLst>
          </p:cNvPr>
          <p:cNvSpPr>
            <a:spLocks/>
          </p:cNvSpPr>
          <p:nvPr/>
        </p:nvSpPr>
        <p:spPr bwMode="gray">
          <a:xfrm>
            <a:off x="838200" y="2590800"/>
            <a:ext cx="762000" cy="533400"/>
          </a:xfrm>
          <a:custGeom>
            <a:avLst/>
            <a:gdLst>
              <a:gd name="T0" fmla="*/ 0 w 480"/>
              <a:gd name="T1" fmla="*/ 2147483647 h 336"/>
              <a:gd name="T2" fmla="*/ 0 w 480"/>
              <a:gd name="T3" fmla="*/ 0 h 336"/>
              <a:gd name="T4" fmla="*/ 2147483647 w 480"/>
              <a:gd name="T5" fmla="*/ 0 h 336"/>
              <a:gd name="T6" fmla="*/ 0 60000 65536"/>
              <a:gd name="T7" fmla="*/ 0 60000 65536"/>
              <a:gd name="T8" fmla="*/ 0 60000 65536"/>
              <a:gd name="T9" fmla="*/ 0 w 480"/>
              <a:gd name="T10" fmla="*/ 0 h 336"/>
              <a:gd name="T11" fmla="*/ 480 w 480"/>
              <a:gd name="T12" fmla="*/ 336 h 336"/>
            </a:gdLst>
            <a:ahLst/>
            <a:cxnLst>
              <a:cxn ang="T6">
                <a:pos x="T0" y="T1"/>
              </a:cxn>
              <a:cxn ang="T7">
                <a:pos x="T2" y="T3"/>
              </a:cxn>
              <a:cxn ang="T8">
                <a:pos x="T4" y="T5"/>
              </a:cxn>
            </a:cxnLst>
            <a:rect l="T9" t="T10" r="T11" b="T12"/>
            <a:pathLst>
              <a:path w="480" h="336">
                <a:moveTo>
                  <a:pt x="0" y="336"/>
                </a:moveTo>
                <a:lnTo>
                  <a:pt x="0" y="0"/>
                </a:lnTo>
                <a:lnTo>
                  <a:pt x="480" y="0"/>
                </a:lnTo>
              </a:path>
            </a:pathLst>
          </a:custGeom>
          <a:noFill/>
          <a:ln w="28575"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46096" name="Freeform 78">
            <a:extLst>
              <a:ext uri="{FF2B5EF4-FFF2-40B4-BE49-F238E27FC236}">
                <a16:creationId xmlns:a16="http://schemas.microsoft.com/office/drawing/2014/main" id="{B38BE205-811F-4157-B76B-555FCE0AD116}"/>
              </a:ext>
            </a:extLst>
          </p:cNvPr>
          <p:cNvSpPr>
            <a:spLocks/>
          </p:cNvSpPr>
          <p:nvPr/>
        </p:nvSpPr>
        <p:spPr bwMode="gray">
          <a:xfrm>
            <a:off x="1219200" y="2819400"/>
            <a:ext cx="381000" cy="304800"/>
          </a:xfrm>
          <a:custGeom>
            <a:avLst/>
            <a:gdLst>
              <a:gd name="T0" fmla="*/ 2147483647 w 240"/>
              <a:gd name="T1" fmla="*/ 0 h 192"/>
              <a:gd name="T2" fmla="*/ 0 w 240"/>
              <a:gd name="T3" fmla="*/ 0 h 192"/>
              <a:gd name="T4" fmla="*/ 0 w 240"/>
              <a:gd name="T5" fmla="*/ 2147483647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240" y="0"/>
                </a:moveTo>
                <a:lnTo>
                  <a:pt x="0" y="0"/>
                </a:lnTo>
                <a:lnTo>
                  <a:pt x="0" y="192"/>
                </a:lnTo>
              </a:path>
            </a:pathLst>
          </a:custGeom>
          <a:noFill/>
          <a:ln w="28575"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46097" name="Freeform 79">
            <a:extLst>
              <a:ext uri="{FF2B5EF4-FFF2-40B4-BE49-F238E27FC236}">
                <a16:creationId xmlns:a16="http://schemas.microsoft.com/office/drawing/2014/main" id="{50F3E8B6-36C7-469F-B014-F074AE5B85A2}"/>
              </a:ext>
            </a:extLst>
          </p:cNvPr>
          <p:cNvSpPr>
            <a:spLocks/>
          </p:cNvSpPr>
          <p:nvPr/>
        </p:nvSpPr>
        <p:spPr bwMode="auto">
          <a:xfrm>
            <a:off x="4492625" y="3962400"/>
            <a:ext cx="536575" cy="609600"/>
          </a:xfrm>
          <a:custGeom>
            <a:avLst/>
            <a:gdLst>
              <a:gd name="T0" fmla="*/ 2147483647 w 338"/>
              <a:gd name="T1" fmla="*/ 0 h 384"/>
              <a:gd name="T2" fmla="*/ 0 w 338"/>
              <a:gd name="T3" fmla="*/ 2147483647 h 384"/>
              <a:gd name="T4" fmla="*/ 2147483647 w 338"/>
              <a:gd name="T5" fmla="*/ 2147483647 h 384"/>
              <a:gd name="T6" fmla="*/ 0 60000 65536"/>
              <a:gd name="T7" fmla="*/ 0 60000 65536"/>
              <a:gd name="T8" fmla="*/ 0 60000 65536"/>
              <a:gd name="T9" fmla="*/ 0 w 338"/>
              <a:gd name="T10" fmla="*/ 0 h 384"/>
              <a:gd name="T11" fmla="*/ 338 w 338"/>
              <a:gd name="T12" fmla="*/ 384 h 384"/>
            </a:gdLst>
            <a:ahLst/>
            <a:cxnLst>
              <a:cxn ang="T6">
                <a:pos x="T0" y="T1"/>
              </a:cxn>
              <a:cxn ang="T7">
                <a:pos x="T2" y="T3"/>
              </a:cxn>
              <a:cxn ang="T8">
                <a:pos x="T4" y="T5"/>
              </a:cxn>
            </a:cxnLst>
            <a:rect l="T9" t="T10" r="T11" b="T12"/>
            <a:pathLst>
              <a:path w="338" h="384">
                <a:moveTo>
                  <a:pt x="2" y="0"/>
                </a:moveTo>
                <a:lnTo>
                  <a:pt x="0" y="384"/>
                </a:lnTo>
                <a:lnTo>
                  <a:pt x="338" y="384"/>
                </a:lnTo>
              </a:path>
            </a:pathLst>
          </a:custGeom>
          <a:noFill/>
          <a:ln w="28575" cap="flat" cmpd="sng">
            <a:solidFill>
              <a:schemeClr val="tx1"/>
            </a:solidFill>
            <a:prstDash val="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6098" name="Freeform 80">
            <a:extLst>
              <a:ext uri="{FF2B5EF4-FFF2-40B4-BE49-F238E27FC236}">
                <a16:creationId xmlns:a16="http://schemas.microsoft.com/office/drawing/2014/main" id="{3D83E741-8035-432F-82BC-1CE6369EDAC0}"/>
              </a:ext>
            </a:extLst>
          </p:cNvPr>
          <p:cNvSpPr>
            <a:spLocks/>
          </p:cNvSpPr>
          <p:nvPr/>
        </p:nvSpPr>
        <p:spPr bwMode="auto">
          <a:xfrm>
            <a:off x="6705600" y="3886200"/>
            <a:ext cx="838200" cy="685800"/>
          </a:xfrm>
          <a:custGeom>
            <a:avLst/>
            <a:gdLst>
              <a:gd name="T0" fmla="*/ 0 w 528"/>
              <a:gd name="T1" fmla="*/ 2147483647 h 432"/>
              <a:gd name="T2" fmla="*/ 2147483647 w 528"/>
              <a:gd name="T3" fmla="*/ 2147483647 h 432"/>
              <a:gd name="T4" fmla="*/ 2147483647 w 528"/>
              <a:gd name="T5" fmla="*/ 0 h 432"/>
              <a:gd name="T6" fmla="*/ 0 60000 65536"/>
              <a:gd name="T7" fmla="*/ 0 60000 65536"/>
              <a:gd name="T8" fmla="*/ 0 60000 65536"/>
              <a:gd name="T9" fmla="*/ 0 w 528"/>
              <a:gd name="T10" fmla="*/ 0 h 432"/>
              <a:gd name="T11" fmla="*/ 528 w 528"/>
              <a:gd name="T12" fmla="*/ 432 h 432"/>
            </a:gdLst>
            <a:ahLst/>
            <a:cxnLst>
              <a:cxn ang="T6">
                <a:pos x="T0" y="T1"/>
              </a:cxn>
              <a:cxn ang="T7">
                <a:pos x="T2" y="T3"/>
              </a:cxn>
              <a:cxn ang="T8">
                <a:pos x="T4" y="T5"/>
              </a:cxn>
            </a:cxnLst>
            <a:rect l="T9" t="T10" r="T11" b="T12"/>
            <a:pathLst>
              <a:path w="528" h="432">
                <a:moveTo>
                  <a:pt x="0" y="432"/>
                </a:moveTo>
                <a:lnTo>
                  <a:pt x="528" y="432"/>
                </a:lnTo>
                <a:lnTo>
                  <a:pt x="528" y="0"/>
                </a:lnTo>
              </a:path>
            </a:pathLst>
          </a:custGeom>
          <a:noFill/>
          <a:ln w="28575" cap="flat" cmpd="sng">
            <a:solidFill>
              <a:schemeClr val="tx1"/>
            </a:solidFill>
            <a:prstDash val="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grpSp>
        <p:nvGrpSpPr>
          <p:cNvPr id="3" name="Group 129">
            <a:extLst>
              <a:ext uri="{FF2B5EF4-FFF2-40B4-BE49-F238E27FC236}">
                <a16:creationId xmlns:a16="http://schemas.microsoft.com/office/drawing/2014/main" id="{217A51E7-582B-417D-8619-11D0742ACCDD}"/>
              </a:ext>
            </a:extLst>
          </p:cNvPr>
          <p:cNvGrpSpPr>
            <a:grpSpLocks/>
          </p:cNvGrpSpPr>
          <p:nvPr/>
        </p:nvGrpSpPr>
        <p:grpSpPr bwMode="auto">
          <a:xfrm>
            <a:off x="6934200" y="1676400"/>
            <a:ext cx="1295395" cy="1016000"/>
            <a:chOff x="3168" y="2680"/>
            <a:chExt cx="1283" cy="984"/>
          </a:xfrm>
          <a:solidFill>
            <a:srgbClr val="FFFF99"/>
          </a:solidFill>
        </p:grpSpPr>
        <p:sp>
          <p:nvSpPr>
            <p:cNvPr id="45" name="Oval 82">
              <a:extLst>
                <a:ext uri="{FF2B5EF4-FFF2-40B4-BE49-F238E27FC236}">
                  <a16:creationId xmlns:a16="http://schemas.microsoft.com/office/drawing/2014/main" id="{CBACE5D4-84CA-46E7-B362-D9392B4C3B37}"/>
                </a:ext>
              </a:extLst>
            </p:cNvPr>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buFont typeface="Arial" charset="0"/>
                <a:buNone/>
                <a:defRPr/>
              </a:pPr>
              <a:endParaRPr lang="en-US" dirty="0">
                <a:latin typeface="Arial" charset="0"/>
              </a:endParaRPr>
            </a:p>
          </p:txBody>
        </p:sp>
        <p:sp>
          <p:nvSpPr>
            <p:cNvPr id="46" name="Oval 83">
              <a:extLst>
                <a:ext uri="{FF2B5EF4-FFF2-40B4-BE49-F238E27FC236}">
                  <a16:creationId xmlns:a16="http://schemas.microsoft.com/office/drawing/2014/main" id="{D81B1697-8704-4558-B58A-6BD337AB6E0A}"/>
                </a:ext>
              </a:extLst>
            </p:cNvPr>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defTabSz="228600">
                <a:buFont typeface="Arial" charset="0"/>
                <a:buNone/>
                <a:defRPr/>
              </a:pPr>
              <a:endParaRPr lang="en-US" b="1" dirty="0">
                <a:latin typeface="Arial" charset="0"/>
              </a:endParaRPr>
            </a:p>
          </p:txBody>
        </p:sp>
        <p:sp>
          <p:nvSpPr>
            <p:cNvPr id="47" name="Line 84">
              <a:extLst>
                <a:ext uri="{FF2B5EF4-FFF2-40B4-BE49-F238E27FC236}">
                  <a16:creationId xmlns:a16="http://schemas.microsoft.com/office/drawing/2014/main" id="{01E49A06-568A-452E-9B54-9A7F9534DD73}"/>
                </a:ext>
              </a:extLst>
            </p:cNvPr>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8" name="Line 85">
              <a:extLst>
                <a:ext uri="{FF2B5EF4-FFF2-40B4-BE49-F238E27FC236}">
                  <a16:creationId xmlns:a16="http://schemas.microsoft.com/office/drawing/2014/main" id="{DAD8C52D-9C55-42E2-BF65-7F0B75CF1DF3}"/>
                </a:ext>
              </a:extLst>
            </p:cNvPr>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9" name="Line 86">
              <a:extLst>
                <a:ext uri="{FF2B5EF4-FFF2-40B4-BE49-F238E27FC236}">
                  <a16:creationId xmlns:a16="http://schemas.microsoft.com/office/drawing/2014/main" id="{E81BE4AB-386E-42F2-85F9-A5FC65915AE6}"/>
                </a:ext>
              </a:extLst>
            </p:cNvPr>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0" name="Line 87">
              <a:extLst>
                <a:ext uri="{FF2B5EF4-FFF2-40B4-BE49-F238E27FC236}">
                  <a16:creationId xmlns:a16="http://schemas.microsoft.com/office/drawing/2014/main" id="{220D9B5D-9060-4BFF-93AD-224B684247EC}"/>
                </a:ext>
              </a:extLst>
            </p:cNvPr>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1" name="Line 88">
              <a:extLst>
                <a:ext uri="{FF2B5EF4-FFF2-40B4-BE49-F238E27FC236}">
                  <a16:creationId xmlns:a16="http://schemas.microsoft.com/office/drawing/2014/main" id="{B8C5EAD8-831A-4917-98EA-5EB22A6F14B0}"/>
                </a:ext>
              </a:extLst>
            </p:cNvPr>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2" name="Line 89">
              <a:extLst>
                <a:ext uri="{FF2B5EF4-FFF2-40B4-BE49-F238E27FC236}">
                  <a16:creationId xmlns:a16="http://schemas.microsoft.com/office/drawing/2014/main" id="{D1458A4D-2E96-469E-BB2A-83F4A8054411}"/>
                </a:ext>
              </a:extLst>
            </p:cNvPr>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3" name="Line 90">
              <a:extLst>
                <a:ext uri="{FF2B5EF4-FFF2-40B4-BE49-F238E27FC236}">
                  <a16:creationId xmlns:a16="http://schemas.microsoft.com/office/drawing/2014/main" id="{E89C4568-A6D4-4724-9A57-0BC13FC8BD4C}"/>
                </a:ext>
              </a:extLst>
            </p:cNvPr>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4" name="Line 91">
              <a:extLst>
                <a:ext uri="{FF2B5EF4-FFF2-40B4-BE49-F238E27FC236}">
                  <a16:creationId xmlns:a16="http://schemas.microsoft.com/office/drawing/2014/main" id="{74154D40-6862-451B-BF72-CAB9B5B03ADE}"/>
                </a:ext>
              </a:extLst>
            </p:cNvPr>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5" name="Line 92">
              <a:extLst>
                <a:ext uri="{FF2B5EF4-FFF2-40B4-BE49-F238E27FC236}">
                  <a16:creationId xmlns:a16="http://schemas.microsoft.com/office/drawing/2014/main" id="{927DA4CF-995D-422D-BDE8-341C64D4B613}"/>
                </a:ext>
              </a:extLst>
            </p:cNvPr>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6" name="Line 93">
              <a:extLst>
                <a:ext uri="{FF2B5EF4-FFF2-40B4-BE49-F238E27FC236}">
                  <a16:creationId xmlns:a16="http://schemas.microsoft.com/office/drawing/2014/main" id="{29C2474E-6868-4C08-96A4-E44C26D9B81D}"/>
                </a:ext>
              </a:extLst>
            </p:cNvPr>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7" name="Line 94">
              <a:extLst>
                <a:ext uri="{FF2B5EF4-FFF2-40B4-BE49-F238E27FC236}">
                  <a16:creationId xmlns:a16="http://schemas.microsoft.com/office/drawing/2014/main" id="{68E08128-C6EB-4A21-9365-83187CE25AC4}"/>
                </a:ext>
              </a:extLst>
            </p:cNvPr>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8" name="Line 95">
              <a:extLst>
                <a:ext uri="{FF2B5EF4-FFF2-40B4-BE49-F238E27FC236}">
                  <a16:creationId xmlns:a16="http://schemas.microsoft.com/office/drawing/2014/main" id="{EDB06967-ED11-4353-A8C2-70C7CCE7B24C}"/>
                </a:ext>
              </a:extLst>
            </p:cNvPr>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9" name="Line 96">
              <a:extLst>
                <a:ext uri="{FF2B5EF4-FFF2-40B4-BE49-F238E27FC236}">
                  <a16:creationId xmlns:a16="http://schemas.microsoft.com/office/drawing/2014/main" id="{0D37D1A4-60C6-4A40-8105-4C8B214092DD}"/>
                </a:ext>
              </a:extLst>
            </p:cNvPr>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0" name="Line 97">
              <a:extLst>
                <a:ext uri="{FF2B5EF4-FFF2-40B4-BE49-F238E27FC236}">
                  <a16:creationId xmlns:a16="http://schemas.microsoft.com/office/drawing/2014/main" id="{FFAD0289-FA6B-4912-8E04-ABF2CD3F2246}"/>
                </a:ext>
              </a:extLst>
            </p:cNvPr>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1" name="Line 98">
              <a:extLst>
                <a:ext uri="{FF2B5EF4-FFF2-40B4-BE49-F238E27FC236}">
                  <a16:creationId xmlns:a16="http://schemas.microsoft.com/office/drawing/2014/main" id="{4641E7B5-00EC-414A-9F90-8AC31BE5BA5B}"/>
                </a:ext>
              </a:extLst>
            </p:cNvPr>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2" name="Line 99">
              <a:extLst>
                <a:ext uri="{FF2B5EF4-FFF2-40B4-BE49-F238E27FC236}">
                  <a16:creationId xmlns:a16="http://schemas.microsoft.com/office/drawing/2014/main" id="{D2FF8C03-9C82-4E5D-85DA-8B861C3C07FF}"/>
                </a:ext>
              </a:extLst>
            </p:cNvPr>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63" name="Freeform 101">
              <a:extLst>
                <a:ext uri="{FF2B5EF4-FFF2-40B4-BE49-F238E27FC236}">
                  <a16:creationId xmlns:a16="http://schemas.microsoft.com/office/drawing/2014/main" id="{EC6FE306-A450-4F0A-868C-CA26B7C627E8}"/>
                </a:ext>
              </a:extLst>
            </p:cNvPr>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sm" len="sm"/>
              <a:tailEnd type="triangle" w="sm" len="sm"/>
            </a:ln>
            <a:effectLst/>
          </p:spPr>
          <p:txBody>
            <a:bodyPr/>
            <a:lstStyle/>
            <a:p>
              <a:pPr>
                <a:buFont typeface="Arial" charset="0"/>
                <a:buNone/>
                <a:defRPr/>
              </a:pPr>
              <a:endParaRPr lang="en-US" dirty="0">
                <a:latin typeface="Arial" charset="0"/>
              </a:endParaRPr>
            </a:p>
          </p:txBody>
        </p:sp>
        <p:sp>
          <p:nvSpPr>
            <p:cNvPr id="64" name="Freeform 102">
              <a:extLst>
                <a:ext uri="{FF2B5EF4-FFF2-40B4-BE49-F238E27FC236}">
                  <a16:creationId xmlns:a16="http://schemas.microsoft.com/office/drawing/2014/main" id="{59B75720-9394-404A-A0ED-85777455C2C8}"/>
                </a:ext>
              </a:extLst>
            </p:cNvPr>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sm" len="sm"/>
              <a:tailEnd type="triangle" w="sm" len="sm"/>
            </a:ln>
            <a:effectLst/>
          </p:spPr>
          <p:txBody>
            <a:bodyPr/>
            <a:lstStyle/>
            <a:p>
              <a:pPr>
                <a:buFont typeface="Arial" charset="0"/>
                <a:buNone/>
                <a:defRPr/>
              </a:pPr>
              <a:endParaRPr lang="en-US" dirty="0">
                <a:latin typeface="Arial" charset="0"/>
              </a:endParaRPr>
            </a:p>
          </p:txBody>
        </p:sp>
      </p:grpSp>
      <p:sp>
        <p:nvSpPr>
          <p:cNvPr id="46100" name="Text Box 46">
            <a:extLst>
              <a:ext uri="{FF2B5EF4-FFF2-40B4-BE49-F238E27FC236}">
                <a16:creationId xmlns:a16="http://schemas.microsoft.com/office/drawing/2014/main" id="{DD5E9CEF-72E7-4E26-B4F0-F664E9705C9D}"/>
              </a:ext>
            </a:extLst>
          </p:cNvPr>
          <p:cNvSpPr txBox="1">
            <a:spLocks noChangeArrowheads="1"/>
          </p:cNvSpPr>
          <p:nvPr/>
        </p:nvSpPr>
        <p:spPr bwMode="gray">
          <a:xfrm>
            <a:off x="7010400" y="19050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Redo log buffer</a:t>
            </a:r>
          </a:p>
        </p:txBody>
      </p:sp>
      <p:sp>
        <p:nvSpPr>
          <p:cNvPr id="46101" name="Rectangle 110">
            <a:extLst>
              <a:ext uri="{FF2B5EF4-FFF2-40B4-BE49-F238E27FC236}">
                <a16:creationId xmlns:a16="http://schemas.microsoft.com/office/drawing/2014/main" id="{694F6B9D-DB32-4B7E-BF29-F35F949572F1}"/>
              </a:ext>
            </a:extLst>
          </p:cNvPr>
          <p:cNvSpPr>
            <a:spLocks noChangeArrowheads="1"/>
          </p:cNvSpPr>
          <p:nvPr/>
        </p:nvSpPr>
        <p:spPr bwMode="blackWhite">
          <a:xfrm>
            <a:off x="7124700" y="2743200"/>
            <a:ext cx="1028700" cy="6096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46102" name="Text Box 118">
            <a:extLst>
              <a:ext uri="{FF2B5EF4-FFF2-40B4-BE49-F238E27FC236}">
                <a16:creationId xmlns:a16="http://schemas.microsoft.com/office/drawing/2014/main" id="{851ABC21-B228-4610-85B2-993310F1F5C9}"/>
              </a:ext>
            </a:extLst>
          </p:cNvPr>
          <p:cNvSpPr txBox="1">
            <a:spLocks noChangeArrowheads="1"/>
          </p:cNvSpPr>
          <p:nvPr/>
        </p:nvSpPr>
        <p:spPr bwMode="gray">
          <a:xfrm>
            <a:off x="7081838" y="2895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Fixed SGA</a:t>
            </a:r>
          </a:p>
        </p:txBody>
      </p:sp>
      <p:pic>
        <p:nvPicPr>
          <p:cNvPr id="46103" name="Picture 64" descr="O_Database12c_clr.bmp">
            <a:extLst>
              <a:ext uri="{FF2B5EF4-FFF2-40B4-BE49-F238E27FC236}">
                <a16:creationId xmlns:a16="http://schemas.microsoft.com/office/drawing/2014/main" id="{FF765B27-6005-4A5A-AAF3-E6D7A034C14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94288" y="5086350"/>
            <a:ext cx="1535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47D1055-EF1D-4E75-8814-E9B7324BD2B2}"/>
              </a:ext>
            </a:extLst>
          </p:cNvPr>
          <p:cNvSpPr>
            <a:spLocks noGrp="1" noChangeArrowheads="1"/>
          </p:cNvSpPr>
          <p:nvPr>
            <p:ph type="title"/>
          </p:nvPr>
        </p:nvSpPr>
        <p:spPr/>
        <p:txBody>
          <a:bodyPr/>
          <a:lstStyle/>
          <a:p>
            <a:pPr eaLnBrk="1" hangingPunct="1"/>
            <a:endParaRPr lang="pt-BR" altLang="pt-BR"/>
          </a:p>
        </p:txBody>
      </p:sp>
      <p:sp>
        <p:nvSpPr>
          <p:cNvPr id="47107" name="Rectangle 3">
            <a:extLst>
              <a:ext uri="{FF2B5EF4-FFF2-40B4-BE49-F238E27FC236}">
                <a16:creationId xmlns:a16="http://schemas.microsoft.com/office/drawing/2014/main" id="{F1565175-3356-464F-9303-D138401F6F8B}"/>
              </a:ext>
            </a:extLst>
          </p:cNvPr>
          <p:cNvSpPr>
            <a:spLocks noGrp="1" noChangeArrowheads="1"/>
          </p:cNvSpPr>
          <p:nvPr>
            <p:ph type="body" idx="1"/>
          </p:nvPr>
        </p:nvSpPr>
        <p:spPr/>
        <p:txBody>
          <a:bodyPr/>
          <a:lstStyle/>
          <a:p>
            <a:pPr eaLnBrk="1" hangingPunct="1"/>
            <a:endParaRPr lang="pt-BR" altLang="pt-BR"/>
          </a:p>
        </p:txBody>
      </p:sp>
    </p:spTree>
    <p:custDataLst>
      <p:tags r:id="rId1"/>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E43CA15-9C9F-4C8C-BAEE-BBC733DE6CAF}"/>
              </a:ext>
            </a:extLst>
          </p:cNvPr>
          <p:cNvSpPr>
            <a:spLocks noGrp="1" noChangeArrowheads="1"/>
          </p:cNvSpPr>
          <p:nvPr>
            <p:ph type="title"/>
          </p:nvPr>
        </p:nvSpPr>
        <p:spPr/>
        <p:txBody>
          <a:bodyPr/>
          <a:lstStyle/>
          <a:p>
            <a:pPr eaLnBrk="1" hangingPunct="1"/>
            <a:r>
              <a:rPr lang="en-US" altLang="pt-BR"/>
              <a:t>Quiz</a:t>
            </a:r>
          </a:p>
        </p:txBody>
      </p:sp>
      <p:sp>
        <p:nvSpPr>
          <p:cNvPr id="48131" name="Rectangle 3">
            <a:extLst>
              <a:ext uri="{FF2B5EF4-FFF2-40B4-BE49-F238E27FC236}">
                <a16:creationId xmlns:a16="http://schemas.microsoft.com/office/drawing/2014/main" id="{BF54EA61-C5B7-4DA3-A881-8F5DC9F3F528}"/>
              </a:ext>
            </a:extLst>
          </p:cNvPr>
          <p:cNvSpPr>
            <a:spLocks noGrp="1" noChangeArrowheads="1"/>
          </p:cNvSpPr>
          <p:nvPr>
            <p:ph idx="1"/>
          </p:nvPr>
        </p:nvSpPr>
        <p:spPr>
          <a:xfrm>
            <a:off x="609600" y="1447800"/>
            <a:ext cx="7918450" cy="769938"/>
          </a:xfrm>
        </p:spPr>
        <p:txBody>
          <a:bodyPr/>
          <a:lstStyle/>
          <a:p>
            <a:pPr eaLnBrk="1" hangingPunct="1"/>
            <a:r>
              <a:rPr lang="en-US" altLang="pt-BR"/>
              <a:t>The Process Monitor process (PMON): </a:t>
            </a:r>
          </a:p>
          <a:p>
            <a:pPr lvl="1" eaLnBrk="1" hangingPunct="1">
              <a:buFont typeface="Arial" panose="020B0604020202020204" pitchFamily="34" charset="0"/>
              <a:buAutoNum type="alphaLcPeriod"/>
            </a:pPr>
            <a:r>
              <a:rPr lang="en-US" altLang="pt-BR"/>
              <a:t>Performs recovery at instance startup </a:t>
            </a:r>
          </a:p>
          <a:p>
            <a:pPr lvl="1" eaLnBrk="1" hangingPunct="1">
              <a:buFont typeface="Arial" panose="020B0604020202020204" pitchFamily="34" charset="0"/>
              <a:buAutoNum type="alphaLcPeriod"/>
            </a:pPr>
            <a:r>
              <a:rPr lang="en-US" altLang="pt-BR"/>
              <a:t>Performs process recovery when a user process fails </a:t>
            </a:r>
          </a:p>
          <a:p>
            <a:pPr lvl="1" eaLnBrk="1" hangingPunct="1">
              <a:buFont typeface="Arial" panose="020B0604020202020204" pitchFamily="34" charset="0"/>
              <a:buAutoNum type="alphaLcPeriod"/>
            </a:pPr>
            <a:r>
              <a:rPr lang="en-US" altLang="pt-BR"/>
              <a:t>Automatically resolves all in-doubt transactions </a:t>
            </a:r>
          </a:p>
          <a:p>
            <a:pPr lvl="1" eaLnBrk="1" hangingPunct="1">
              <a:buFont typeface="Arial" panose="020B0604020202020204" pitchFamily="34" charset="0"/>
              <a:buAutoNum type="alphaLcPeriod"/>
            </a:pPr>
            <a:r>
              <a:rPr lang="en-US" altLang="pt-BR"/>
              <a:t>Writes the redo log buffer to a redo log file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6981562-6C9C-4F72-91FD-9670895CB6E8}"/>
              </a:ext>
            </a:extLst>
          </p:cNvPr>
          <p:cNvSpPr>
            <a:spLocks noGrp="1" noChangeArrowheads="1"/>
          </p:cNvSpPr>
          <p:nvPr>
            <p:ph type="title"/>
          </p:nvPr>
        </p:nvSpPr>
        <p:spPr/>
        <p:txBody>
          <a:bodyPr/>
          <a:lstStyle/>
          <a:p>
            <a:pPr eaLnBrk="1" hangingPunct="1"/>
            <a:r>
              <a:rPr lang="en-US" altLang="pt-BR"/>
              <a:t>Quiz</a:t>
            </a:r>
          </a:p>
        </p:txBody>
      </p:sp>
      <p:sp>
        <p:nvSpPr>
          <p:cNvPr id="49155" name="Rectangle 3">
            <a:extLst>
              <a:ext uri="{FF2B5EF4-FFF2-40B4-BE49-F238E27FC236}">
                <a16:creationId xmlns:a16="http://schemas.microsoft.com/office/drawing/2014/main" id="{946D4FB5-4A6F-4CC8-BF56-C2BDED8A1C6C}"/>
              </a:ext>
            </a:extLst>
          </p:cNvPr>
          <p:cNvSpPr>
            <a:spLocks noGrp="1" noChangeArrowheads="1"/>
          </p:cNvSpPr>
          <p:nvPr>
            <p:ph idx="1"/>
          </p:nvPr>
        </p:nvSpPr>
        <p:spPr>
          <a:xfrm>
            <a:off x="609600" y="1447800"/>
            <a:ext cx="7918450" cy="1582738"/>
          </a:xfrm>
        </p:spPr>
        <p:txBody>
          <a:bodyPr/>
          <a:lstStyle/>
          <a:p>
            <a:pPr eaLnBrk="1" hangingPunct="1"/>
            <a:r>
              <a:rPr lang="en-US" altLang="pt-BR"/>
              <a:t>ASM files are accessed by which types of instances?</a:t>
            </a:r>
          </a:p>
          <a:p>
            <a:pPr lvl="1" eaLnBrk="1" hangingPunct="1">
              <a:buFont typeface="Arial" panose="020B0604020202020204" pitchFamily="34" charset="0"/>
              <a:buAutoNum type="alphaLcPeriod"/>
            </a:pPr>
            <a:r>
              <a:rPr lang="en-US" altLang="pt-BR"/>
              <a:t>RDBMS instances only </a:t>
            </a:r>
          </a:p>
          <a:p>
            <a:pPr lvl="1" eaLnBrk="1" hangingPunct="1">
              <a:buFont typeface="Arial" panose="020B0604020202020204" pitchFamily="34" charset="0"/>
              <a:buAutoNum type="alphaLcPeriod"/>
            </a:pPr>
            <a:r>
              <a:rPr lang="en-US" altLang="pt-BR"/>
              <a:t>ASM instances only </a:t>
            </a:r>
          </a:p>
          <a:p>
            <a:pPr lvl="1" eaLnBrk="1" hangingPunct="1">
              <a:buFont typeface="Arial" panose="020B0604020202020204" pitchFamily="34" charset="0"/>
              <a:buAutoNum type="alphaLcPeriod"/>
            </a:pPr>
            <a:r>
              <a:rPr lang="en-US" altLang="pt-BR"/>
              <a:t>Both RDBMS and ASM instances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7F564220-DA3A-47C9-9DC8-1E0DC162FDB3}"/>
              </a:ext>
            </a:extLst>
          </p:cNvPr>
          <p:cNvSpPr>
            <a:spLocks noGrp="1" noChangeArrowheads="1"/>
          </p:cNvSpPr>
          <p:nvPr>
            <p:ph type="title"/>
          </p:nvPr>
        </p:nvSpPr>
        <p:spPr/>
        <p:txBody>
          <a:bodyPr/>
          <a:lstStyle/>
          <a:p>
            <a:pPr eaLnBrk="1" hangingPunct="1"/>
            <a:r>
              <a:rPr lang="en-US" altLang="pt-BR"/>
              <a:t>Summary</a:t>
            </a:r>
          </a:p>
        </p:txBody>
      </p:sp>
      <p:sp>
        <p:nvSpPr>
          <p:cNvPr id="50179" name="Rectangle 5">
            <a:extLst>
              <a:ext uri="{FF2B5EF4-FFF2-40B4-BE49-F238E27FC236}">
                <a16:creationId xmlns:a16="http://schemas.microsoft.com/office/drawing/2014/main" id="{84DAD38C-7F04-46B9-A9D4-023D3470CA8F}"/>
              </a:ext>
            </a:extLst>
          </p:cNvPr>
          <p:cNvSpPr>
            <a:spLocks noGrp="1" noChangeArrowheads="1"/>
          </p:cNvSpPr>
          <p:nvPr>
            <p:ph type="body" idx="1"/>
          </p:nvPr>
        </p:nvSpPr>
        <p:spPr>
          <a:xfrm>
            <a:off x="609600" y="1447800"/>
            <a:ext cx="7918450" cy="3140075"/>
          </a:xfrm>
        </p:spPr>
        <p:txBody>
          <a:bodyPr/>
          <a:lstStyle/>
          <a:p>
            <a:pPr eaLnBrk="1" hangingPunct="1"/>
            <a:r>
              <a:rPr lang="en-US" altLang="pt-BR"/>
              <a:t>In this lesson, you should have learned how to:</a:t>
            </a:r>
          </a:p>
          <a:p>
            <a:pPr lvl="1" eaLnBrk="1" hangingPunct="1"/>
            <a:r>
              <a:rPr lang="en-US" altLang="pt-BR"/>
              <a:t>List the major architectural components of Oracle Database</a:t>
            </a:r>
          </a:p>
          <a:p>
            <a:pPr lvl="1" eaLnBrk="1" hangingPunct="1"/>
            <a:r>
              <a:rPr lang="en-US" altLang="pt-BR"/>
              <a:t>Explain memory structures </a:t>
            </a:r>
          </a:p>
          <a:p>
            <a:pPr lvl="1" eaLnBrk="1" hangingPunct="1"/>
            <a:r>
              <a:rPr lang="en-US" altLang="pt-BR"/>
              <a:t>Describe background processes </a:t>
            </a:r>
          </a:p>
          <a:p>
            <a:pPr lvl="1" eaLnBrk="1" hangingPunct="1"/>
            <a:r>
              <a:rPr lang="en-US" altLang="pt-BR"/>
              <a:t>Correlate logical and physical storage structures</a:t>
            </a:r>
          </a:p>
          <a:p>
            <a:pPr lvl="1" eaLnBrk="1" hangingPunct="1"/>
            <a:r>
              <a:rPr lang="en-US" altLang="pt-BR"/>
              <a:t>Describe pluggable databases</a:t>
            </a:r>
          </a:p>
          <a:p>
            <a:pPr lvl="1" eaLnBrk="1" hangingPunct="1"/>
            <a:r>
              <a:rPr lang="en-US" altLang="pt-BR"/>
              <a:t>Describe ASM storage components</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7">
            <a:extLst>
              <a:ext uri="{FF2B5EF4-FFF2-40B4-BE49-F238E27FC236}">
                <a16:creationId xmlns:a16="http://schemas.microsoft.com/office/drawing/2014/main" id="{C1CA6704-8AC8-4444-BBEF-9C67DF7040ED}"/>
              </a:ext>
            </a:extLst>
          </p:cNvPr>
          <p:cNvSpPr>
            <a:spLocks noGrp="1" noChangeArrowheads="1"/>
          </p:cNvSpPr>
          <p:nvPr>
            <p:ph type="title"/>
          </p:nvPr>
        </p:nvSpPr>
        <p:spPr/>
        <p:txBody>
          <a:bodyPr/>
          <a:lstStyle/>
          <a:p>
            <a:pPr eaLnBrk="1" hangingPunct="1"/>
            <a:r>
              <a:rPr lang="en-US" altLang="pt-BR"/>
              <a:t>Practice 2</a:t>
            </a:r>
          </a:p>
        </p:txBody>
      </p:sp>
      <p:sp>
        <p:nvSpPr>
          <p:cNvPr id="51203" name="Rectangle 18">
            <a:extLst>
              <a:ext uri="{FF2B5EF4-FFF2-40B4-BE49-F238E27FC236}">
                <a16:creationId xmlns:a16="http://schemas.microsoft.com/office/drawing/2014/main" id="{DDDAD02E-5C3E-4AB0-B6EE-4089BAFA1CCD}"/>
              </a:ext>
            </a:extLst>
          </p:cNvPr>
          <p:cNvSpPr>
            <a:spLocks noGrp="1" noChangeArrowheads="1"/>
          </p:cNvSpPr>
          <p:nvPr>
            <p:ph type="body" idx="1"/>
          </p:nvPr>
        </p:nvSpPr>
        <p:spPr>
          <a:xfrm>
            <a:off x="609600" y="1447800"/>
            <a:ext cx="7918450" cy="2327275"/>
          </a:xfrm>
        </p:spPr>
        <p:txBody>
          <a:bodyPr/>
          <a:lstStyle/>
          <a:p>
            <a:pPr lvl="1" eaLnBrk="1" hangingPunct="1"/>
            <a:r>
              <a:rPr lang="en-US" altLang="pt-BR"/>
              <a:t>2-1: Exploring the Oracle Database Architecture</a:t>
            </a:r>
          </a:p>
          <a:p>
            <a:pPr lvl="1" eaLnBrk="1" hangingPunct="1"/>
            <a:r>
              <a:rPr lang="en-US" altLang="pt-BR"/>
              <a:t>2-2: Listing Existing Instances and Oracle Homes</a:t>
            </a:r>
          </a:p>
          <a:p>
            <a:pPr lvl="1" eaLnBrk="1" hangingPunct="1"/>
            <a:r>
              <a:rPr lang="en-US" altLang="pt-BR"/>
              <a:t>2-3: Determining the Locations of Data Files, Control Files and Redo Log Files</a:t>
            </a:r>
          </a:p>
          <a:p>
            <a:pPr lvl="1" eaLnBrk="1" hangingPunct="1"/>
            <a:r>
              <a:rPr lang="en-US" altLang="pt-BR"/>
              <a:t>2-4: Determining the Character Set of Existing Database(s)</a:t>
            </a:r>
          </a:p>
          <a:p>
            <a:pPr lvl="1" eaLnBrk="1" hangingPunct="1"/>
            <a:r>
              <a:rPr lang="en-US" altLang="pt-BR"/>
              <a:t>2-5: Determining Existing Listeners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6">
            <a:extLst>
              <a:ext uri="{FF2B5EF4-FFF2-40B4-BE49-F238E27FC236}">
                <a16:creationId xmlns:a16="http://schemas.microsoft.com/office/drawing/2014/main" id="{FC29D506-3A9E-4E8F-98F0-E6AD5E16FEC6}"/>
              </a:ext>
            </a:extLst>
          </p:cNvPr>
          <p:cNvSpPr>
            <a:spLocks noGrp="1" noChangeArrowheads="1"/>
          </p:cNvSpPr>
          <p:nvPr>
            <p:ph type="title"/>
          </p:nvPr>
        </p:nvSpPr>
        <p:spPr/>
        <p:txBody>
          <a:bodyPr/>
          <a:lstStyle/>
          <a:p>
            <a:pPr eaLnBrk="1" hangingPunct="1"/>
            <a:r>
              <a:rPr lang="en-US" altLang="pt-BR"/>
              <a:t>Connecting to the Database Instance</a:t>
            </a:r>
          </a:p>
        </p:txBody>
      </p:sp>
      <p:sp>
        <p:nvSpPr>
          <p:cNvPr id="7171" name="Rectangle 27">
            <a:extLst>
              <a:ext uri="{FF2B5EF4-FFF2-40B4-BE49-F238E27FC236}">
                <a16:creationId xmlns:a16="http://schemas.microsoft.com/office/drawing/2014/main" id="{58B5D8F3-DF68-409A-A573-B6678C7E2CF0}"/>
              </a:ext>
            </a:extLst>
          </p:cNvPr>
          <p:cNvSpPr>
            <a:spLocks noGrp="1" noChangeArrowheads="1"/>
          </p:cNvSpPr>
          <p:nvPr>
            <p:ph type="body" idx="1"/>
          </p:nvPr>
        </p:nvSpPr>
        <p:spPr/>
        <p:txBody>
          <a:bodyPr/>
          <a:lstStyle/>
          <a:p>
            <a:pPr lvl="1" eaLnBrk="1" hangingPunct="1"/>
            <a:r>
              <a:rPr lang="en-US" altLang="pt-BR"/>
              <a:t>Connection: Communication between a user process and an instance</a:t>
            </a:r>
          </a:p>
          <a:p>
            <a:pPr lvl="1" eaLnBrk="1" hangingPunct="1"/>
            <a:r>
              <a:rPr lang="en-US" altLang="pt-BR"/>
              <a:t>Session: Specific connection of a user to an instance through a user process</a:t>
            </a:r>
          </a:p>
        </p:txBody>
      </p:sp>
      <p:pic>
        <p:nvPicPr>
          <p:cNvPr id="7172" name="Picture 4" descr="datab018">
            <a:extLst>
              <a:ext uri="{FF2B5EF4-FFF2-40B4-BE49-F238E27FC236}">
                <a16:creationId xmlns:a16="http://schemas.microsoft.com/office/drawing/2014/main" id="{BB6D3150-8F81-4CB8-A26C-3F3D61B686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858000" y="3810000"/>
            <a:ext cx="14144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peop046">
            <a:extLst>
              <a:ext uri="{FF2B5EF4-FFF2-40B4-BE49-F238E27FC236}">
                <a16:creationId xmlns:a16="http://schemas.microsoft.com/office/drawing/2014/main" id="{34A8F42D-A9D2-4035-88B3-00286040F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63600" y="3962400"/>
            <a:ext cx="788988"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Line 6">
            <a:extLst>
              <a:ext uri="{FF2B5EF4-FFF2-40B4-BE49-F238E27FC236}">
                <a16:creationId xmlns:a16="http://schemas.microsoft.com/office/drawing/2014/main" id="{887EC712-A516-4793-8FB3-17DC0EFBDC85}"/>
              </a:ext>
            </a:extLst>
          </p:cNvPr>
          <p:cNvSpPr>
            <a:spLocks noChangeShapeType="1"/>
          </p:cNvSpPr>
          <p:nvPr/>
        </p:nvSpPr>
        <p:spPr bwMode="auto">
          <a:xfrm>
            <a:off x="1625600" y="4686300"/>
            <a:ext cx="6096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7175" name="Rectangle 7">
            <a:extLst>
              <a:ext uri="{FF2B5EF4-FFF2-40B4-BE49-F238E27FC236}">
                <a16:creationId xmlns:a16="http://schemas.microsoft.com/office/drawing/2014/main" id="{E734E060-C0B3-4E12-A19E-4C69DC6D894F}"/>
              </a:ext>
            </a:extLst>
          </p:cNvPr>
          <p:cNvSpPr>
            <a:spLocks noChangeArrowheads="1"/>
          </p:cNvSpPr>
          <p:nvPr/>
        </p:nvSpPr>
        <p:spPr bwMode="auto">
          <a:xfrm>
            <a:off x="2222500" y="4343400"/>
            <a:ext cx="1282700" cy="762000"/>
          </a:xfrm>
          <a:prstGeom prst="rect">
            <a:avLst/>
          </a:prstGeom>
          <a:solidFill>
            <a:schemeClr val="accent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latin typeface="Courier New" panose="02070309020205020404" pitchFamily="49" charset="0"/>
              </a:rPr>
              <a:t>SQL&gt; Select …</a:t>
            </a:r>
          </a:p>
        </p:txBody>
      </p:sp>
      <p:sp>
        <p:nvSpPr>
          <p:cNvPr id="7176" name="Oval 8">
            <a:extLst>
              <a:ext uri="{FF2B5EF4-FFF2-40B4-BE49-F238E27FC236}">
                <a16:creationId xmlns:a16="http://schemas.microsoft.com/office/drawing/2014/main" id="{F2F39101-E858-45A6-9116-403639CEF27D}"/>
              </a:ext>
            </a:extLst>
          </p:cNvPr>
          <p:cNvSpPr>
            <a:spLocks noChangeArrowheads="1"/>
          </p:cNvSpPr>
          <p:nvPr/>
        </p:nvSpPr>
        <p:spPr bwMode="auto">
          <a:xfrm>
            <a:off x="7010400" y="4572000"/>
            <a:ext cx="1143000" cy="685800"/>
          </a:xfrm>
          <a:prstGeom prst="ellipse">
            <a:avLst/>
          </a:prstGeom>
          <a:solidFill>
            <a:srgbClr val="00CCFF"/>
          </a:solidFill>
          <a:ln w="28575">
            <a:solidFill>
              <a:schemeClr val="tx1"/>
            </a:solidFill>
            <a:prstDash val="dashDot"/>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Session</a:t>
            </a:r>
          </a:p>
        </p:txBody>
      </p:sp>
      <p:sp>
        <p:nvSpPr>
          <p:cNvPr id="7177" name="Text Box 14">
            <a:extLst>
              <a:ext uri="{FF2B5EF4-FFF2-40B4-BE49-F238E27FC236}">
                <a16:creationId xmlns:a16="http://schemas.microsoft.com/office/drawing/2014/main" id="{E066DB95-99D2-4878-8DFA-AE5D2C532851}"/>
              </a:ext>
            </a:extLst>
          </p:cNvPr>
          <p:cNvSpPr txBox="1">
            <a:spLocks noChangeArrowheads="1"/>
          </p:cNvSpPr>
          <p:nvPr/>
        </p:nvSpPr>
        <p:spPr bwMode="auto">
          <a:xfrm>
            <a:off x="927100" y="4648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User</a:t>
            </a:r>
          </a:p>
        </p:txBody>
      </p:sp>
      <p:grpSp>
        <p:nvGrpSpPr>
          <p:cNvPr id="7178" name="Group 15">
            <a:extLst>
              <a:ext uri="{FF2B5EF4-FFF2-40B4-BE49-F238E27FC236}">
                <a16:creationId xmlns:a16="http://schemas.microsoft.com/office/drawing/2014/main" id="{0EE30524-8FC1-4E41-BD3A-D8FC9AA245B3}"/>
              </a:ext>
            </a:extLst>
          </p:cNvPr>
          <p:cNvGrpSpPr>
            <a:grpSpLocks/>
          </p:cNvGrpSpPr>
          <p:nvPr/>
        </p:nvGrpSpPr>
        <p:grpSpPr bwMode="auto">
          <a:xfrm>
            <a:off x="3505200" y="4419600"/>
            <a:ext cx="2743200" cy="533400"/>
            <a:chOff x="1120" y="873"/>
            <a:chExt cx="1728" cy="336"/>
          </a:xfrm>
        </p:grpSpPr>
        <p:sp>
          <p:nvSpPr>
            <p:cNvPr id="7190" name="Line 16">
              <a:extLst>
                <a:ext uri="{FF2B5EF4-FFF2-40B4-BE49-F238E27FC236}">
                  <a16:creationId xmlns:a16="http://schemas.microsoft.com/office/drawing/2014/main" id="{8AB0F710-0B0B-4E0F-B90D-19B43BB20C7E}"/>
                </a:ext>
              </a:extLst>
            </p:cNvPr>
            <p:cNvSpPr>
              <a:spLocks noChangeShapeType="1"/>
            </p:cNvSpPr>
            <p:nvPr/>
          </p:nvSpPr>
          <p:spPr bwMode="auto">
            <a:xfrm>
              <a:off x="1120" y="1039"/>
              <a:ext cx="288"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7191" name="Oval 17">
              <a:extLst>
                <a:ext uri="{FF2B5EF4-FFF2-40B4-BE49-F238E27FC236}">
                  <a16:creationId xmlns:a16="http://schemas.microsoft.com/office/drawing/2014/main" id="{3CE458A4-72CA-4D02-9514-B26525B879C4}"/>
                </a:ext>
              </a:extLst>
            </p:cNvPr>
            <p:cNvSpPr>
              <a:spLocks noChangeArrowheads="1"/>
            </p:cNvSpPr>
            <p:nvPr/>
          </p:nvSpPr>
          <p:spPr bwMode="blackWhite">
            <a:xfrm>
              <a:off x="1408" y="873"/>
              <a:ext cx="576" cy="336"/>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200">
                  <a:solidFill>
                    <a:schemeClr val="bg2"/>
                  </a:solidFill>
                </a:rPr>
                <a:t>User</a:t>
              </a:r>
              <a:br>
                <a:rPr lang="en-US" altLang="pt-BR" sz="1200">
                  <a:solidFill>
                    <a:schemeClr val="bg2"/>
                  </a:solidFill>
                </a:rPr>
              </a:br>
              <a:r>
                <a:rPr lang="en-US" altLang="pt-BR" sz="1200">
                  <a:solidFill>
                    <a:schemeClr val="bg2"/>
                  </a:solidFill>
                </a:rPr>
                <a:t>process</a:t>
              </a:r>
            </a:p>
          </p:txBody>
        </p:sp>
        <p:sp>
          <p:nvSpPr>
            <p:cNvPr id="7192" name="Line 18">
              <a:extLst>
                <a:ext uri="{FF2B5EF4-FFF2-40B4-BE49-F238E27FC236}">
                  <a16:creationId xmlns:a16="http://schemas.microsoft.com/office/drawing/2014/main" id="{ED404D45-508C-4117-BBEA-B31C6911C33D}"/>
                </a:ext>
              </a:extLst>
            </p:cNvPr>
            <p:cNvSpPr>
              <a:spLocks noChangeShapeType="1"/>
            </p:cNvSpPr>
            <p:nvPr/>
          </p:nvSpPr>
          <p:spPr bwMode="gray">
            <a:xfrm>
              <a:off x="1983" y="1038"/>
              <a:ext cx="288" cy="1"/>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7193" name="Oval 19">
              <a:extLst>
                <a:ext uri="{FF2B5EF4-FFF2-40B4-BE49-F238E27FC236}">
                  <a16:creationId xmlns:a16="http://schemas.microsoft.com/office/drawing/2014/main" id="{09320429-534E-4AB1-A5B2-70173A3ABDF1}"/>
                </a:ext>
              </a:extLst>
            </p:cNvPr>
            <p:cNvSpPr>
              <a:spLocks noChangeArrowheads="1"/>
            </p:cNvSpPr>
            <p:nvPr/>
          </p:nvSpPr>
          <p:spPr bwMode="blackWhite">
            <a:xfrm>
              <a:off x="2272" y="873"/>
              <a:ext cx="576" cy="336"/>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200"/>
                <a:t>Server</a:t>
              </a:r>
              <a:br>
                <a:rPr lang="en-US" altLang="pt-BR" sz="1200"/>
              </a:br>
              <a:r>
                <a:rPr lang="en-US" altLang="pt-BR" sz="1200"/>
                <a:t>process</a:t>
              </a:r>
            </a:p>
          </p:txBody>
        </p:sp>
      </p:grpSp>
      <p:sp>
        <p:nvSpPr>
          <p:cNvPr id="7179" name="Line 20">
            <a:extLst>
              <a:ext uri="{FF2B5EF4-FFF2-40B4-BE49-F238E27FC236}">
                <a16:creationId xmlns:a16="http://schemas.microsoft.com/office/drawing/2014/main" id="{943E562C-C9A6-4743-973F-D6DA22012AA0}"/>
              </a:ext>
            </a:extLst>
          </p:cNvPr>
          <p:cNvSpPr>
            <a:spLocks noChangeShapeType="1"/>
          </p:cNvSpPr>
          <p:nvPr/>
        </p:nvSpPr>
        <p:spPr bwMode="auto">
          <a:xfrm>
            <a:off x="6248400" y="4686300"/>
            <a:ext cx="6096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t-BR"/>
          </a:p>
        </p:txBody>
      </p:sp>
      <p:grpSp>
        <p:nvGrpSpPr>
          <p:cNvPr id="7180" name="Group 21">
            <a:extLst>
              <a:ext uri="{FF2B5EF4-FFF2-40B4-BE49-F238E27FC236}">
                <a16:creationId xmlns:a16="http://schemas.microsoft.com/office/drawing/2014/main" id="{D76A2535-B149-4943-A9E2-C5B7AFF44E8D}"/>
              </a:ext>
            </a:extLst>
          </p:cNvPr>
          <p:cNvGrpSpPr>
            <a:grpSpLocks/>
          </p:cNvGrpSpPr>
          <p:nvPr/>
        </p:nvGrpSpPr>
        <p:grpSpPr bwMode="auto">
          <a:xfrm>
            <a:off x="1447800" y="5791200"/>
            <a:ext cx="6248400" cy="304800"/>
            <a:chOff x="864" y="3648"/>
            <a:chExt cx="3936" cy="192"/>
          </a:xfrm>
        </p:grpSpPr>
        <p:sp>
          <p:nvSpPr>
            <p:cNvPr id="7187" name="Line 22">
              <a:extLst>
                <a:ext uri="{FF2B5EF4-FFF2-40B4-BE49-F238E27FC236}">
                  <a16:creationId xmlns:a16="http://schemas.microsoft.com/office/drawing/2014/main" id="{C8B6EC39-0298-4140-AB9C-9765822DF2E7}"/>
                </a:ext>
              </a:extLst>
            </p:cNvPr>
            <p:cNvSpPr>
              <a:spLocks noChangeShapeType="1"/>
            </p:cNvSpPr>
            <p:nvPr/>
          </p:nvSpPr>
          <p:spPr bwMode="auto">
            <a:xfrm>
              <a:off x="864" y="3648"/>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7188" name="Line 23">
              <a:extLst>
                <a:ext uri="{FF2B5EF4-FFF2-40B4-BE49-F238E27FC236}">
                  <a16:creationId xmlns:a16="http://schemas.microsoft.com/office/drawing/2014/main" id="{79FD8DAD-CB6D-425F-8E36-246E29DD42DA}"/>
                </a:ext>
              </a:extLst>
            </p:cNvPr>
            <p:cNvSpPr>
              <a:spLocks noChangeShapeType="1"/>
            </p:cNvSpPr>
            <p:nvPr/>
          </p:nvSpPr>
          <p:spPr bwMode="auto">
            <a:xfrm flipV="1">
              <a:off x="864" y="3840"/>
              <a:ext cx="393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7189" name="Line 24">
              <a:extLst>
                <a:ext uri="{FF2B5EF4-FFF2-40B4-BE49-F238E27FC236}">
                  <a16:creationId xmlns:a16="http://schemas.microsoft.com/office/drawing/2014/main" id="{78E18CF4-D343-4F12-A06E-80546EA17434}"/>
                </a:ext>
              </a:extLst>
            </p:cNvPr>
            <p:cNvSpPr>
              <a:spLocks noChangeShapeType="1"/>
            </p:cNvSpPr>
            <p:nvPr/>
          </p:nvSpPr>
          <p:spPr bwMode="auto">
            <a:xfrm>
              <a:off x="4800" y="3648"/>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grpSp>
      <p:sp>
        <p:nvSpPr>
          <p:cNvPr id="7181" name="Text Box 25">
            <a:extLst>
              <a:ext uri="{FF2B5EF4-FFF2-40B4-BE49-F238E27FC236}">
                <a16:creationId xmlns:a16="http://schemas.microsoft.com/office/drawing/2014/main" id="{4A1374A7-F8E4-4216-9027-1546BA7948ED}"/>
              </a:ext>
            </a:extLst>
          </p:cNvPr>
          <p:cNvSpPr txBox="1">
            <a:spLocks noChangeArrowheads="1"/>
          </p:cNvSpPr>
          <p:nvPr/>
        </p:nvSpPr>
        <p:spPr bwMode="auto">
          <a:xfrm>
            <a:off x="3505200" y="57912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Session</a:t>
            </a:r>
          </a:p>
        </p:txBody>
      </p:sp>
      <p:grpSp>
        <p:nvGrpSpPr>
          <p:cNvPr id="7182" name="Group 27">
            <a:extLst>
              <a:ext uri="{FF2B5EF4-FFF2-40B4-BE49-F238E27FC236}">
                <a16:creationId xmlns:a16="http://schemas.microsoft.com/office/drawing/2014/main" id="{A063C1EC-FDBD-46FD-87FC-36B2C408D4F3}"/>
              </a:ext>
            </a:extLst>
          </p:cNvPr>
          <p:cNvGrpSpPr>
            <a:grpSpLocks/>
          </p:cNvGrpSpPr>
          <p:nvPr/>
        </p:nvGrpSpPr>
        <p:grpSpPr bwMode="auto">
          <a:xfrm>
            <a:off x="4419600" y="5181600"/>
            <a:ext cx="1600200" cy="457200"/>
            <a:chOff x="4419600" y="5181600"/>
            <a:chExt cx="1600200" cy="457200"/>
          </a:xfrm>
        </p:grpSpPr>
        <p:sp>
          <p:nvSpPr>
            <p:cNvPr id="7183" name="Line 10">
              <a:extLst>
                <a:ext uri="{FF2B5EF4-FFF2-40B4-BE49-F238E27FC236}">
                  <a16:creationId xmlns:a16="http://schemas.microsoft.com/office/drawing/2014/main" id="{956F800C-89F1-42E1-AA65-3768DBCFCE85}"/>
                </a:ext>
              </a:extLst>
            </p:cNvPr>
            <p:cNvSpPr>
              <a:spLocks noChangeShapeType="1"/>
            </p:cNvSpPr>
            <p:nvPr/>
          </p:nvSpPr>
          <p:spPr bwMode="auto">
            <a:xfrm>
              <a:off x="4489174" y="5181600"/>
              <a:ext cx="1449" cy="45483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7184" name="Line 12">
              <a:extLst>
                <a:ext uri="{FF2B5EF4-FFF2-40B4-BE49-F238E27FC236}">
                  <a16:creationId xmlns:a16="http://schemas.microsoft.com/office/drawing/2014/main" id="{788BE35A-85B2-4AB6-9634-4A021B489BA3}"/>
                </a:ext>
              </a:extLst>
            </p:cNvPr>
            <p:cNvSpPr>
              <a:spLocks noChangeShapeType="1"/>
            </p:cNvSpPr>
            <p:nvPr/>
          </p:nvSpPr>
          <p:spPr bwMode="auto">
            <a:xfrm>
              <a:off x="5950226" y="5181600"/>
              <a:ext cx="1449" cy="45483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7185" name="Text Box 13">
              <a:extLst>
                <a:ext uri="{FF2B5EF4-FFF2-40B4-BE49-F238E27FC236}">
                  <a16:creationId xmlns:a16="http://schemas.microsoft.com/office/drawing/2014/main" id="{0CF389CA-DF57-44BE-A49F-CFFEDD8A0775}"/>
                </a:ext>
              </a:extLst>
            </p:cNvPr>
            <p:cNvSpPr txBox="1">
              <a:spLocks noChangeArrowheads="1"/>
            </p:cNvSpPr>
            <p:nvPr/>
          </p:nvSpPr>
          <p:spPr bwMode="auto">
            <a:xfrm>
              <a:off x="4419600" y="5181600"/>
              <a:ext cx="1600200" cy="30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Connection</a:t>
              </a:r>
            </a:p>
          </p:txBody>
        </p:sp>
        <p:cxnSp>
          <p:nvCxnSpPr>
            <p:cNvPr id="7186" name="Straight Connector 26">
              <a:extLst>
                <a:ext uri="{FF2B5EF4-FFF2-40B4-BE49-F238E27FC236}">
                  <a16:creationId xmlns:a16="http://schemas.microsoft.com/office/drawing/2014/main" id="{7462ED47-A73E-466E-ADA7-D5A38FE21E66}"/>
                </a:ext>
              </a:extLst>
            </p:cNvPr>
            <p:cNvCxnSpPr>
              <a:cxnSpLocks noChangeShapeType="1"/>
              <a:endCxn id="7184" idx="1"/>
            </p:cNvCxnSpPr>
            <p:nvPr/>
          </p:nvCxnSpPr>
          <p:spPr bwMode="auto">
            <a:xfrm flipV="1">
              <a:off x="4495800" y="5636431"/>
              <a:ext cx="1455875" cy="2369"/>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80">
            <a:extLst>
              <a:ext uri="{FF2B5EF4-FFF2-40B4-BE49-F238E27FC236}">
                <a16:creationId xmlns:a16="http://schemas.microsoft.com/office/drawing/2014/main" id="{BDAA905D-8566-45FC-8549-BEBE1BB87DAE}"/>
              </a:ext>
            </a:extLst>
          </p:cNvPr>
          <p:cNvSpPr>
            <a:spLocks noGrp="1" noChangeArrowheads="1"/>
          </p:cNvSpPr>
          <p:nvPr>
            <p:ph type="title"/>
          </p:nvPr>
        </p:nvSpPr>
        <p:spPr/>
        <p:txBody>
          <a:bodyPr/>
          <a:lstStyle/>
          <a:p>
            <a:pPr eaLnBrk="1" hangingPunct="1"/>
            <a:r>
              <a:rPr lang="en-US" altLang="pt-BR"/>
              <a:t>Oracle Database Memory Structures</a:t>
            </a:r>
            <a:endParaRPr lang="en-US" altLang="pt-BR">
              <a:solidFill>
                <a:srgbClr val="0000FF"/>
              </a:solidFill>
            </a:endParaRPr>
          </a:p>
        </p:txBody>
      </p:sp>
      <p:grpSp>
        <p:nvGrpSpPr>
          <p:cNvPr id="8195" name="Group 49">
            <a:extLst>
              <a:ext uri="{FF2B5EF4-FFF2-40B4-BE49-F238E27FC236}">
                <a16:creationId xmlns:a16="http://schemas.microsoft.com/office/drawing/2014/main" id="{9334DD9F-CE6E-4BB7-873D-4FB41D2C8F1D}"/>
              </a:ext>
            </a:extLst>
          </p:cNvPr>
          <p:cNvGrpSpPr>
            <a:grpSpLocks/>
          </p:cNvGrpSpPr>
          <p:nvPr/>
        </p:nvGrpSpPr>
        <p:grpSpPr bwMode="auto">
          <a:xfrm>
            <a:off x="914400" y="1309688"/>
            <a:ext cx="7315200" cy="4848225"/>
            <a:chOff x="914400" y="1309688"/>
            <a:chExt cx="7315200" cy="4848225"/>
          </a:xfrm>
        </p:grpSpPr>
        <p:sp>
          <p:nvSpPr>
            <p:cNvPr id="8196" name="Oval 107">
              <a:extLst>
                <a:ext uri="{FF2B5EF4-FFF2-40B4-BE49-F238E27FC236}">
                  <a16:creationId xmlns:a16="http://schemas.microsoft.com/office/drawing/2014/main" id="{10DFBBDC-823E-43B0-A57A-046BB65B219F}"/>
                </a:ext>
              </a:extLst>
            </p:cNvPr>
            <p:cNvSpPr>
              <a:spLocks noChangeArrowheads="1"/>
            </p:cNvSpPr>
            <p:nvPr/>
          </p:nvSpPr>
          <p:spPr bwMode="blackWhite">
            <a:xfrm>
              <a:off x="1162050" y="2514600"/>
              <a:ext cx="1279525" cy="731838"/>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Server</a:t>
              </a:r>
              <a:br>
                <a:rPr lang="en-US" altLang="pt-BR" sz="1400">
                  <a:solidFill>
                    <a:schemeClr val="bg2"/>
                  </a:solidFill>
                </a:rPr>
              </a:br>
              <a:r>
                <a:rPr lang="en-US" altLang="pt-BR" sz="1400">
                  <a:solidFill>
                    <a:schemeClr val="bg2"/>
                  </a:solidFill>
                </a:rPr>
                <a:t>process 1</a:t>
              </a:r>
            </a:p>
          </p:txBody>
        </p:sp>
        <p:sp>
          <p:nvSpPr>
            <p:cNvPr id="8197" name="AutoShape 108">
              <a:extLst>
                <a:ext uri="{FF2B5EF4-FFF2-40B4-BE49-F238E27FC236}">
                  <a16:creationId xmlns:a16="http://schemas.microsoft.com/office/drawing/2014/main" id="{D8918505-40A1-4FCC-9240-D2CED1EC3C35}"/>
                </a:ext>
              </a:extLst>
            </p:cNvPr>
            <p:cNvSpPr>
              <a:spLocks noChangeArrowheads="1"/>
            </p:cNvSpPr>
            <p:nvPr/>
          </p:nvSpPr>
          <p:spPr bwMode="blackWhite">
            <a:xfrm>
              <a:off x="914400"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8198" name="Rectangle 109">
              <a:extLst>
                <a:ext uri="{FF2B5EF4-FFF2-40B4-BE49-F238E27FC236}">
                  <a16:creationId xmlns:a16="http://schemas.microsoft.com/office/drawing/2014/main" id="{E7344417-A159-45FA-8A3E-783FF71A1CDC}"/>
                </a:ext>
              </a:extLst>
            </p:cNvPr>
            <p:cNvSpPr>
              <a:spLocks noChangeArrowheads="1"/>
            </p:cNvSpPr>
            <p:nvPr/>
          </p:nvSpPr>
          <p:spPr bwMode="blackWhite">
            <a:xfrm>
              <a:off x="1066800"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8199" name="Rectangle 110">
              <a:extLst>
                <a:ext uri="{FF2B5EF4-FFF2-40B4-BE49-F238E27FC236}">
                  <a16:creationId xmlns:a16="http://schemas.microsoft.com/office/drawing/2014/main" id="{7EB82253-618D-440C-83CC-92FDC0B66AE3}"/>
                </a:ext>
              </a:extLst>
            </p:cNvPr>
            <p:cNvSpPr>
              <a:spLocks noChangeArrowheads="1"/>
            </p:cNvSpPr>
            <p:nvPr/>
          </p:nvSpPr>
          <p:spPr bwMode="blackWhite">
            <a:xfrm>
              <a:off x="2841625"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8200" name="Rectangle 111">
              <a:extLst>
                <a:ext uri="{FF2B5EF4-FFF2-40B4-BE49-F238E27FC236}">
                  <a16:creationId xmlns:a16="http://schemas.microsoft.com/office/drawing/2014/main" id="{27E23956-3CBB-4999-A04A-848DF40721F2}"/>
                </a:ext>
              </a:extLst>
            </p:cNvPr>
            <p:cNvSpPr>
              <a:spLocks noChangeArrowheads="1"/>
            </p:cNvSpPr>
            <p:nvPr/>
          </p:nvSpPr>
          <p:spPr bwMode="blackWhite">
            <a:xfrm>
              <a:off x="1066800" y="3868738"/>
              <a:ext cx="15843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8201" name="Text Box 112">
              <a:extLst>
                <a:ext uri="{FF2B5EF4-FFF2-40B4-BE49-F238E27FC236}">
                  <a16:creationId xmlns:a16="http://schemas.microsoft.com/office/drawing/2014/main" id="{64F4EA03-6261-4304-9413-E0A5C711AEDC}"/>
                </a:ext>
              </a:extLst>
            </p:cNvPr>
            <p:cNvSpPr txBox="1">
              <a:spLocks noChangeArrowheads="1"/>
            </p:cNvSpPr>
            <p:nvPr/>
          </p:nvSpPr>
          <p:spPr bwMode="gray">
            <a:xfrm>
              <a:off x="1219200"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Shared pool</a:t>
              </a:r>
            </a:p>
          </p:txBody>
        </p:sp>
        <p:sp>
          <p:nvSpPr>
            <p:cNvPr id="8202" name="Rectangle 113">
              <a:extLst>
                <a:ext uri="{FF2B5EF4-FFF2-40B4-BE49-F238E27FC236}">
                  <a16:creationId xmlns:a16="http://schemas.microsoft.com/office/drawing/2014/main" id="{2FB3551F-8922-4A4F-BF61-6E98BF8320FE}"/>
                </a:ext>
              </a:extLst>
            </p:cNvPr>
            <p:cNvSpPr>
              <a:spLocks noChangeArrowheads="1"/>
            </p:cNvSpPr>
            <p:nvPr/>
          </p:nvSpPr>
          <p:spPr bwMode="blackWhite">
            <a:xfrm>
              <a:off x="2819400" y="3854450"/>
              <a:ext cx="2286000" cy="1044575"/>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Database</a:t>
              </a:r>
              <a:br>
                <a:rPr lang="en-US" altLang="pt-BR" sz="1400">
                  <a:solidFill>
                    <a:schemeClr val="bg2"/>
                  </a:solidFill>
                </a:rPr>
              </a:br>
              <a:r>
                <a:rPr lang="en-US" altLang="pt-BR" sz="1400">
                  <a:solidFill>
                    <a:schemeClr val="bg2"/>
                  </a:solidFill>
                </a:rPr>
                <a:t>buffer</a:t>
              </a:r>
              <a:br>
                <a:rPr lang="en-US" altLang="pt-BR" sz="1400">
                  <a:solidFill>
                    <a:schemeClr val="bg2"/>
                  </a:solidFill>
                </a:rPr>
              </a:br>
              <a:r>
                <a:rPr lang="en-US" altLang="pt-BR" sz="1400">
                  <a:solidFill>
                    <a:schemeClr val="bg2"/>
                  </a:solidFill>
                </a:rPr>
                <a:t>cache</a:t>
              </a:r>
            </a:p>
          </p:txBody>
        </p:sp>
        <p:sp>
          <p:nvSpPr>
            <p:cNvPr id="8203" name="Rectangle 115">
              <a:extLst>
                <a:ext uri="{FF2B5EF4-FFF2-40B4-BE49-F238E27FC236}">
                  <a16:creationId xmlns:a16="http://schemas.microsoft.com/office/drawing/2014/main" id="{99253380-DF9F-4CFC-9E42-A9A063EBE874}"/>
                </a:ext>
              </a:extLst>
            </p:cNvPr>
            <p:cNvSpPr>
              <a:spLocks noChangeArrowheads="1"/>
            </p:cNvSpPr>
            <p:nvPr/>
          </p:nvSpPr>
          <p:spPr bwMode="blackWhite">
            <a:xfrm>
              <a:off x="3946525"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ym typeface="Wingdings" panose="05000000000000000000" pitchFamily="2" charset="2"/>
              </a:endParaRPr>
            </a:p>
          </p:txBody>
        </p:sp>
        <p:sp>
          <p:nvSpPr>
            <p:cNvPr id="8204" name="Text Box 116">
              <a:extLst>
                <a:ext uri="{FF2B5EF4-FFF2-40B4-BE49-F238E27FC236}">
                  <a16:creationId xmlns:a16="http://schemas.microsoft.com/office/drawing/2014/main" id="{146D396D-3DFD-4B31-A67E-56135318AC11}"/>
                </a:ext>
              </a:extLst>
            </p:cNvPr>
            <p:cNvSpPr txBox="1">
              <a:spLocks noChangeArrowheads="1"/>
            </p:cNvSpPr>
            <p:nvPr/>
          </p:nvSpPr>
          <p:spPr bwMode="gray">
            <a:xfrm>
              <a:off x="3908425" y="5060950"/>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Streams pool</a:t>
              </a:r>
            </a:p>
          </p:txBody>
        </p:sp>
        <p:sp>
          <p:nvSpPr>
            <p:cNvPr id="8205" name="Text Box 117">
              <a:extLst>
                <a:ext uri="{FF2B5EF4-FFF2-40B4-BE49-F238E27FC236}">
                  <a16:creationId xmlns:a16="http://schemas.microsoft.com/office/drawing/2014/main" id="{889D6BDD-DFC3-4EE8-901F-7C25D8697DC9}"/>
                </a:ext>
              </a:extLst>
            </p:cNvPr>
            <p:cNvSpPr txBox="1">
              <a:spLocks noChangeArrowheads="1"/>
            </p:cNvSpPr>
            <p:nvPr/>
          </p:nvSpPr>
          <p:spPr bwMode="gray">
            <a:xfrm>
              <a:off x="1231900" y="52006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Large pool</a:t>
              </a:r>
            </a:p>
          </p:txBody>
        </p:sp>
        <p:sp>
          <p:nvSpPr>
            <p:cNvPr id="8206" name="Text Box 118">
              <a:extLst>
                <a:ext uri="{FF2B5EF4-FFF2-40B4-BE49-F238E27FC236}">
                  <a16:creationId xmlns:a16="http://schemas.microsoft.com/office/drawing/2014/main" id="{DEBCDC69-C1FA-4F15-B29E-443562D322D0}"/>
                </a:ext>
              </a:extLst>
            </p:cNvPr>
            <p:cNvSpPr txBox="1">
              <a:spLocks noChangeArrowheads="1"/>
            </p:cNvSpPr>
            <p:nvPr/>
          </p:nvSpPr>
          <p:spPr bwMode="gray">
            <a:xfrm>
              <a:off x="2811463"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Java pool</a:t>
              </a:r>
            </a:p>
          </p:txBody>
        </p:sp>
        <p:sp>
          <p:nvSpPr>
            <p:cNvPr id="8207" name="AutoShape 119">
              <a:extLst>
                <a:ext uri="{FF2B5EF4-FFF2-40B4-BE49-F238E27FC236}">
                  <a16:creationId xmlns:a16="http://schemas.microsoft.com/office/drawing/2014/main" id="{18C5D058-1F8B-4935-A3A9-4D80FC2A9740}"/>
                </a:ext>
              </a:extLst>
            </p:cNvPr>
            <p:cNvSpPr>
              <a:spLocks noChangeArrowheads="1"/>
            </p:cNvSpPr>
            <p:nvPr/>
          </p:nvSpPr>
          <p:spPr bwMode="blackWhite">
            <a:xfrm>
              <a:off x="2228850" y="1690688"/>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8208" name="Text Box 125">
              <a:extLst>
                <a:ext uri="{FF2B5EF4-FFF2-40B4-BE49-F238E27FC236}">
                  <a16:creationId xmlns:a16="http://schemas.microsoft.com/office/drawing/2014/main" id="{AA650D5E-E1D2-4677-92A1-1592956D4D2E}"/>
                </a:ext>
              </a:extLst>
            </p:cNvPr>
            <p:cNvSpPr txBox="1">
              <a:spLocks noChangeArrowheads="1"/>
            </p:cNvSpPr>
            <p:nvPr/>
          </p:nvSpPr>
          <p:spPr bwMode="gray">
            <a:xfrm>
              <a:off x="2381250" y="1766888"/>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Stack</a:t>
              </a:r>
            </a:p>
            <a:p>
              <a:pPr eaLnBrk="1" hangingPunct="1">
                <a:spcBef>
                  <a:spcPct val="50000"/>
                </a:spcBef>
              </a:pPr>
              <a:r>
                <a:rPr lang="en-US" altLang="pt-BR" sz="1400"/>
                <a:t>Space</a:t>
              </a:r>
            </a:p>
            <a:p>
              <a:pPr eaLnBrk="1" hangingPunct="1">
                <a:spcBef>
                  <a:spcPct val="50000"/>
                </a:spcBef>
              </a:pPr>
              <a:endParaRPr lang="en-US" altLang="pt-BR" sz="1400"/>
            </a:p>
          </p:txBody>
        </p:sp>
        <p:sp>
          <p:nvSpPr>
            <p:cNvPr id="8209" name="Text Box 126">
              <a:extLst>
                <a:ext uri="{FF2B5EF4-FFF2-40B4-BE49-F238E27FC236}">
                  <a16:creationId xmlns:a16="http://schemas.microsoft.com/office/drawing/2014/main" id="{54277754-1E7B-4E00-9C01-A54C30EB426B}"/>
                </a:ext>
              </a:extLst>
            </p:cNvPr>
            <p:cNvSpPr txBox="1">
              <a:spLocks noChangeArrowheads="1"/>
            </p:cNvSpPr>
            <p:nvPr/>
          </p:nvSpPr>
          <p:spPr bwMode="auto">
            <a:xfrm>
              <a:off x="2286000" y="5791200"/>
              <a:ext cx="305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System Global Area (SGA)</a:t>
              </a:r>
            </a:p>
          </p:txBody>
        </p:sp>
        <p:sp>
          <p:nvSpPr>
            <p:cNvPr id="8210" name="Text Box 127">
              <a:extLst>
                <a:ext uri="{FF2B5EF4-FFF2-40B4-BE49-F238E27FC236}">
                  <a16:creationId xmlns:a16="http://schemas.microsoft.com/office/drawing/2014/main" id="{11A4F9EB-4D35-4A3B-9A7E-6C62FD2286A9}"/>
                </a:ext>
              </a:extLst>
            </p:cNvPr>
            <p:cNvSpPr txBox="1">
              <a:spLocks noChangeArrowheads="1"/>
            </p:cNvSpPr>
            <p:nvPr/>
          </p:nvSpPr>
          <p:spPr bwMode="auto">
            <a:xfrm>
              <a:off x="2228850" y="1309688"/>
              <a:ext cx="318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Program Global Area (PGA)</a:t>
              </a:r>
            </a:p>
          </p:txBody>
        </p:sp>
        <p:sp>
          <p:nvSpPr>
            <p:cNvPr id="8211" name="Oval 133">
              <a:extLst>
                <a:ext uri="{FF2B5EF4-FFF2-40B4-BE49-F238E27FC236}">
                  <a16:creationId xmlns:a16="http://schemas.microsoft.com/office/drawing/2014/main" id="{82BFE7D1-1C99-4D22-8953-179671C9F363}"/>
                </a:ext>
              </a:extLst>
            </p:cNvPr>
            <p:cNvSpPr>
              <a:spLocks noChangeArrowheads="1"/>
            </p:cNvSpPr>
            <p:nvPr/>
          </p:nvSpPr>
          <p:spPr bwMode="blackWhite">
            <a:xfrm>
              <a:off x="4876800" y="2544763"/>
              <a:ext cx="1279525" cy="731837"/>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Server</a:t>
              </a:r>
              <a:br>
                <a:rPr lang="en-US" altLang="pt-BR" sz="1400">
                  <a:solidFill>
                    <a:schemeClr val="bg2"/>
                  </a:solidFill>
                </a:rPr>
              </a:br>
              <a:r>
                <a:rPr lang="en-US" altLang="pt-BR" sz="1400">
                  <a:solidFill>
                    <a:schemeClr val="bg2"/>
                  </a:solidFill>
                </a:rPr>
                <a:t>process 2</a:t>
              </a:r>
            </a:p>
          </p:txBody>
        </p:sp>
        <p:sp>
          <p:nvSpPr>
            <p:cNvPr id="8212" name="Line 171">
              <a:extLst>
                <a:ext uri="{FF2B5EF4-FFF2-40B4-BE49-F238E27FC236}">
                  <a16:creationId xmlns:a16="http://schemas.microsoft.com/office/drawing/2014/main" id="{9C137954-5D6D-4F15-82D2-CC4EFACACB23}"/>
                </a:ext>
              </a:extLst>
            </p:cNvPr>
            <p:cNvSpPr>
              <a:spLocks noChangeShapeType="1"/>
            </p:cNvSpPr>
            <p:nvPr/>
          </p:nvSpPr>
          <p:spPr bwMode="gray">
            <a:xfrm>
              <a:off x="1801813" y="3263900"/>
              <a:ext cx="0"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8213" name="Rectangle 172">
              <a:extLst>
                <a:ext uri="{FF2B5EF4-FFF2-40B4-BE49-F238E27FC236}">
                  <a16:creationId xmlns:a16="http://schemas.microsoft.com/office/drawing/2014/main" id="{03AC72ED-B09F-4AFE-955A-81C0131A3E82}"/>
                </a:ext>
              </a:extLst>
            </p:cNvPr>
            <p:cNvSpPr>
              <a:spLocks noChangeArrowheads="1"/>
            </p:cNvSpPr>
            <p:nvPr/>
          </p:nvSpPr>
          <p:spPr bwMode="blackWhite">
            <a:xfrm>
              <a:off x="3448050" y="1752600"/>
              <a:ext cx="962025" cy="990600"/>
            </a:xfrm>
            <a:prstGeom prst="rect">
              <a:avLst/>
            </a:prstGeom>
            <a:solidFill>
              <a:srgbClr val="FFFF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User</a:t>
              </a:r>
            </a:p>
            <a:p>
              <a:pPr>
                <a:spcBef>
                  <a:spcPct val="50000"/>
                </a:spcBef>
                <a:buClrTx/>
                <a:buFontTx/>
                <a:buNone/>
              </a:pPr>
              <a:r>
                <a:rPr lang="en-US" altLang="pt-BR" sz="1400">
                  <a:solidFill>
                    <a:schemeClr val="bg2"/>
                  </a:solidFill>
                </a:rPr>
                <a:t>Global</a:t>
              </a:r>
            </a:p>
            <a:p>
              <a:pPr>
                <a:spcBef>
                  <a:spcPct val="50000"/>
                </a:spcBef>
                <a:buClrTx/>
                <a:buFontTx/>
                <a:buNone/>
              </a:pPr>
              <a:r>
                <a:rPr lang="en-US" altLang="pt-BR" sz="1400">
                  <a:solidFill>
                    <a:schemeClr val="bg2"/>
                  </a:solidFill>
                </a:rPr>
                <a:t>Area</a:t>
              </a:r>
            </a:p>
          </p:txBody>
        </p:sp>
        <p:sp>
          <p:nvSpPr>
            <p:cNvPr id="8214" name="AutoShape 173">
              <a:extLst>
                <a:ext uri="{FF2B5EF4-FFF2-40B4-BE49-F238E27FC236}">
                  <a16:creationId xmlns:a16="http://schemas.microsoft.com/office/drawing/2014/main" id="{4D75F762-0F53-4BA3-BF18-F316D0A9C954}"/>
                </a:ext>
              </a:extLst>
            </p:cNvPr>
            <p:cNvSpPr>
              <a:spLocks noChangeArrowheads="1"/>
            </p:cNvSpPr>
            <p:nvPr/>
          </p:nvSpPr>
          <p:spPr bwMode="blackWhite">
            <a:xfrm>
              <a:off x="5867400" y="1689100"/>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sp>
          <p:nvSpPr>
            <p:cNvPr id="8215" name="Text Box 174">
              <a:extLst>
                <a:ext uri="{FF2B5EF4-FFF2-40B4-BE49-F238E27FC236}">
                  <a16:creationId xmlns:a16="http://schemas.microsoft.com/office/drawing/2014/main" id="{D93462D7-E2A8-4F7A-AE1D-D5BE1A293AAF}"/>
                </a:ext>
              </a:extLst>
            </p:cNvPr>
            <p:cNvSpPr txBox="1">
              <a:spLocks noChangeArrowheads="1"/>
            </p:cNvSpPr>
            <p:nvPr/>
          </p:nvSpPr>
          <p:spPr bwMode="gray">
            <a:xfrm>
              <a:off x="6019800" y="1765300"/>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400"/>
                <a:t>Stack</a:t>
              </a:r>
            </a:p>
            <a:p>
              <a:pPr eaLnBrk="1" hangingPunct="1">
                <a:spcBef>
                  <a:spcPct val="50000"/>
                </a:spcBef>
              </a:pPr>
              <a:r>
                <a:rPr lang="en-US" altLang="pt-BR" sz="1400"/>
                <a:t>Space</a:t>
              </a:r>
            </a:p>
            <a:p>
              <a:pPr eaLnBrk="1" hangingPunct="1">
                <a:spcBef>
                  <a:spcPct val="50000"/>
                </a:spcBef>
              </a:pPr>
              <a:endParaRPr lang="en-US" altLang="pt-BR" sz="1400"/>
            </a:p>
          </p:txBody>
        </p:sp>
        <p:sp>
          <p:nvSpPr>
            <p:cNvPr id="8216" name="Rectangle 175">
              <a:extLst>
                <a:ext uri="{FF2B5EF4-FFF2-40B4-BE49-F238E27FC236}">
                  <a16:creationId xmlns:a16="http://schemas.microsoft.com/office/drawing/2014/main" id="{7E780497-F0DF-4639-A833-24E3C8DDC4FD}"/>
                </a:ext>
              </a:extLst>
            </p:cNvPr>
            <p:cNvSpPr>
              <a:spLocks noChangeArrowheads="1"/>
            </p:cNvSpPr>
            <p:nvPr/>
          </p:nvSpPr>
          <p:spPr bwMode="blackWhite">
            <a:xfrm>
              <a:off x="7086600" y="1751013"/>
              <a:ext cx="962025" cy="990600"/>
            </a:xfrm>
            <a:prstGeom prst="rect">
              <a:avLst/>
            </a:prstGeom>
            <a:solidFill>
              <a:srgbClr val="FFFF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User</a:t>
              </a:r>
            </a:p>
            <a:p>
              <a:pPr>
                <a:spcBef>
                  <a:spcPct val="50000"/>
                </a:spcBef>
                <a:buClrTx/>
                <a:buFontTx/>
                <a:buNone/>
              </a:pPr>
              <a:r>
                <a:rPr lang="en-US" altLang="pt-BR" sz="1400">
                  <a:solidFill>
                    <a:schemeClr val="bg2"/>
                  </a:solidFill>
                </a:rPr>
                <a:t>Global</a:t>
              </a:r>
            </a:p>
            <a:p>
              <a:pPr>
                <a:spcBef>
                  <a:spcPct val="50000"/>
                </a:spcBef>
                <a:buClrTx/>
                <a:buFontTx/>
                <a:buNone/>
              </a:pPr>
              <a:r>
                <a:rPr lang="en-US" altLang="pt-BR" sz="1400">
                  <a:solidFill>
                    <a:schemeClr val="bg2"/>
                  </a:solidFill>
                </a:rPr>
                <a:t>Area</a:t>
              </a:r>
            </a:p>
          </p:txBody>
        </p:sp>
        <p:sp>
          <p:nvSpPr>
            <p:cNvPr id="8217" name="Line 176">
              <a:extLst>
                <a:ext uri="{FF2B5EF4-FFF2-40B4-BE49-F238E27FC236}">
                  <a16:creationId xmlns:a16="http://schemas.microsoft.com/office/drawing/2014/main" id="{D80B703F-A15A-46C1-A38A-D42834771EF7}"/>
                </a:ext>
              </a:extLst>
            </p:cNvPr>
            <p:cNvSpPr>
              <a:spLocks noChangeShapeType="1"/>
            </p:cNvSpPr>
            <p:nvPr/>
          </p:nvSpPr>
          <p:spPr bwMode="gray">
            <a:xfrm>
              <a:off x="5516563" y="3263900"/>
              <a:ext cx="0"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8218" name="Text Box 177">
              <a:extLst>
                <a:ext uri="{FF2B5EF4-FFF2-40B4-BE49-F238E27FC236}">
                  <a16:creationId xmlns:a16="http://schemas.microsoft.com/office/drawing/2014/main" id="{1C4D58A3-D1EA-406B-B426-810670E0E622}"/>
                </a:ext>
              </a:extLst>
            </p:cNvPr>
            <p:cNvSpPr txBox="1">
              <a:spLocks noChangeArrowheads="1"/>
            </p:cNvSpPr>
            <p:nvPr/>
          </p:nvSpPr>
          <p:spPr bwMode="auto">
            <a:xfrm>
              <a:off x="5943600" y="13096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PGA</a:t>
              </a:r>
            </a:p>
          </p:txBody>
        </p:sp>
        <p:sp>
          <p:nvSpPr>
            <p:cNvPr id="8219" name="Rectangle 110">
              <a:extLst>
                <a:ext uri="{FF2B5EF4-FFF2-40B4-BE49-F238E27FC236}">
                  <a16:creationId xmlns:a16="http://schemas.microsoft.com/office/drawing/2014/main" id="{0E922432-1F74-4A46-B5B1-324BC75C96E5}"/>
                </a:ext>
              </a:extLst>
            </p:cNvPr>
            <p:cNvSpPr>
              <a:spLocks noChangeArrowheads="1"/>
            </p:cNvSpPr>
            <p:nvPr/>
          </p:nvSpPr>
          <p:spPr bwMode="blackWhite">
            <a:xfrm>
              <a:off x="5295900"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8220" name="Text Box 118">
              <a:extLst>
                <a:ext uri="{FF2B5EF4-FFF2-40B4-BE49-F238E27FC236}">
                  <a16:creationId xmlns:a16="http://schemas.microsoft.com/office/drawing/2014/main" id="{D37E5006-A9D8-4AAB-B760-BAFE765CAF42}"/>
                </a:ext>
              </a:extLst>
            </p:cNvPr>
            <p:cNvSpPr txBox="1">
              <a:spLocks noChangeArrowheads="1"/>
            </p:cNvSpPr>
            <p:nvPr/>
          </p:nvSpPr>
          <p:spPr bwMode="gray">
            <a:xfrm>
              <a:off x="5253038" y="5181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Fixed SGA</a:t>
              </a:r>
            </a:p>
          </p:txBody>
        </p:sp>
        <p:grpSp>
          <p:nvGrpSpPr>
            <p:cNvPr id="3" name="Group 129">
              <a:extLst>
                <a:ext uri="{FF2B5EF4-FFF2-40B4-BE49-F238E27FC236}">
                  <a16:creationId xmlns:a16="http://schemas.microsoft.com/office/drawing/2014/main" id="{388072AB-3BC0-4A4B-A4E2-D3BAF7BEAA14}"/>
                </a:ext>
              </a:extLst>
            </p:cNvPr>
            <p:cNvGrpSpPr>
              <a:grpSpLocks/>
            </p:cNvGrpSpPr>
            <p:nvPr/>
          </p:nvGrpSpPr>
          <p:grpSpPr bwMode="auto">
            <a:xfrm>
              <a:off x="5181600" y="3886199"/>
              <a:ext cx="1295395" cy="1016000"/>
              <a:chOff x="3168" y="2680"/>
              <a:chExt cx="1283" cy="984"/>
            </a:xfrm>
            <a:solidFill>
              <a:srgbClr val="FFFF99"/>
            </a:solidFill>
          </p:grpSpPr>
          <p:sp>
            <p:nvSpPr>
              <p:cNvPr id="30" name="Oval 82">
                <a:extLst>
                  <a:ext uri="{FF2B5EF4-FFF2-40B4-BE49-F238E27FC236}">
                    <a16:creationId xmlns:a16="http://schemas.microsoft.com/office/drawing/2014/main" id="{42AD5CF4-5DB7-4CFF-9298-2BA93F2B0964}"/>
                  </a:ext>
                </a:extLst>
              </p:cNvPr>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buFont typeface="Arial" charset="0"/>
                  <a:buNone/>
                  <a:defRPr/>
                </a:pPr>
                <a:endParaRPr lang="en-US" dirty="0">
                  <a:latin typeface="Arial" charset="0"/>
                </a:endParaRPr>
              </a:p>
            </p:txBody>
          </p:sp>
          <p:sp>
            <p:nvSpPr>
              <p:cNvPr id="31" name="Oval 83">
                <a:extLst>
                  <a:ext uri="{FF2B5EF4-FFF2-40B4-BE49-F238E27FC236}">
                    <a16:creationId xmlns:a16="http://schemas.microsoft.com/office/drawing/2014/main" id="{974C33CD-211F-4863-9580-5BF2D3115ED0}"/>
                  </a:ext>
                </a:extLst>
              </p:cNvPr>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defTabSz="228600">
                  <a:buFont typeface="Arial" charset="0"/>
                  <a:buNone/>
                  <a:defRPr/>
                </a:pPr>
                <a:endParaRPr lang="en-US" b="1" dirty="0">
                  <a:latin typeface="Arial" charset="0"/>
                </a:endParaRPr>
              </a:p>
            </p:txBody>
          </p:sp>
          <p:sp>
            <p:nvSpPr>
              <p:cNvPr id="32" name="Line 84">
                <a:extLst>
                  <a:ext uri="{FF2B5EF4-FFF2-40B4-BE49-F238E27FC236}">
                    <a16:creationId xmlns:a16="http://schemas.microsoft.com/office/drawing/2014/main" id="{12C7830D-D039-428B-851C-980DEAA98831}"/>
                  </a:ext>
                </a:extLst>
              </p:cNvPr>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3" name="Line 85">
                <a:extLst>
                  <a:ext uri="{FF2B5EF4-FFF2-40B4-BE49-F238E27FC236}">
                    <a16:creationId xmlns:a16="http://schemas.microsoft.com/office/drawing/2014/main" id="{57ECC37F-EA18-483B-9805-0ABC0493F120}"/>
                  </a:ext>
                </a:extLst>
              </p:cNvPr>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4" name="Line 86">
                <a:extLst>
                  <a:ext uri="{FF2B5EF4-FFF2-40B4-BE49-F238E27FC236}">
                    <a16:creationId xmlns:a16="http://schemas.microsoft.com/office/drawing/2014/main" id="{3211A96F-1E6A-43F0-BAA8-D392E284CE4D}"/>
                  </a:ext>
                </a:extLst>
              </p:cNvPr>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5" name="Line 87">
                <a:extLst>
                  <a:ext uri="{FF2B5EF4-FFF2-40B4-BE49-F238E27FC236}">
                    <a16:creationId xmlns:a16="http://schemas.microsoft.com/office/drawing/2014/main" id="{3670340D-1D33-41F3-9FC5-65EBB50DFAB2}"/>
                  </a:ext>
                </a:extLst>
              </p:cNvPr>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6" name="Line 88">
                <a:extLst>
                  <a:ext uri="{FF2B5EF4-FFF2-40B4-BE49-F238E27FC236}">
                    <a16:creationId xmlns:a16="http://schemas.microsoft.com/office/drawing/2014/main" id="{54FF99C8-4455-4CCD-AD6C-B745640EA42C}"/>
                  </a:ext>
                </a:extLst>
              </p:cNvPr>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7" name="Line 89">
                <a:extLst>
                  <a:ext uri="{FF2B5EF4-FFF2-40B4-BE49-F238E27FC236}">
                    <a16:creationId xmlns:a16="http://schemas.microsoft.com/office/drawing/2014/main" id="{711CDE87-169A-4D5D-8BCE-FDC10BEBD11F}"/>
                  </a:ext>
                </a:extLst>
              </p:cNvPr>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8" name="Line 90">
                <a:extLst>
                  <a:ext uri="{FF2B5EF4-FFF2-40B4-BE49-F238E27FC236}">
                    <a16:creationId xmlns:a16="http://schemas.microsoft.com/office/drawing/2014/main" id="{017B1421-951D-4F2E-8F6C-142006D5E25F}"/>
                  </a:ext>
                </a:extLst>
              </p:cNvPr>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9" name="Line 91">
                <a:extLst>
                  <a:ext uri="{FF2B5EF4-FFF2-40B4-BE49-F238E27FC236}">
                    <a16:creationId xmlns:a16="http://schemas.microsoft.com/office/drawing/2014/main" id="{3ED83AD1-3E1C-4B96-AF03-8280B4F34FF2}"/>
                  </a:ext>
                </a:extLst>
              </p:cNvPr>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0" name="Line 92">
                <a:extLst>
                  <a:ext uri="{FF2B5EF4-FFF2-40B4-BE49-F238E27FC236}">
                    <a16:creationId xmlns:a16="http://schemas.microsoft.com/office/drawing/2014/main" id="{32DEC66F-848C-4898-9AB9-9AB495CCEF0C}"/>
                  </a:ext>
                </a:extLst>
              </p:cNvPr>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1" name="Line 93">
                <a:extLst>
                  <a:ext uri="{FF2B5EF4-FFF2-40B4-BE49-F238E27FC236}">
                    <a16:creationId xmlns:a16="http://schemas.microsoft.com/office/drawing/2014/main" id="{7F587EC0-AE8C-4F6A-9C25-F275C366882B}"/>
                  </a:ext>
                </a:extLst>
              </p:cNvPr>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2" name="Line 94">
                <a:extLst>
                  <a:ext uri="{FF2B5EF4-FFF2-40B4-BE49-F238E27FC236}">
                    <a16:creationId xmlns:a16="http://schemas.microsoft.com/office/drawing/2014/main" id="{70BC5986-66D7-49F5-9359-342C75220E65}"/>
                  </a:ext>
                </a:extLst>
              </p:cNvPr>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3" name="Line 95">
                <a:extLst>
                  <a:ext uri="{FF2B5EF4-FFF2-40B4-BE49-F238E27FC236}">
                    <a16:creationId xmlns:a16="http://schemas.microsoft.com/office/drawing/2014/main" id="{C90FC4EA-ED16-4BC9-8066-6AEE8E106128}"/>
                  </a:ext>
                </a:extLst>
              </p:cNvPr>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4" name="Line 96">
                <a:extLst>
                  <a:ext uri="{FF2B5EF4-FFF2-40B4-BE49-F238E27FC236}">
                    <a16:creationId xmlns:a16="http://schemas.microsoft.com/office/drawing/2014/main" id="{937CAA9C-39F0-497E-A50D-A366EA0824AB}"/>
                  </a:ext>
                </a:extLst>
              </p:cNvPr>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5" name="Line 97">
                <a:extLst>
                  <a:ext uri="{FF2B5EF4-FFF2-40B4-BE49-F238E27FC236}">
                    <a16:creationId xmlns:a16="http://schemas.microsoft.com/office/drawing/2014/main" id="{9CC73FC1-0821-4FFB-9521-8B9D3958FBC9}"/>
                  </a:ext>
                </a:extLst>
              </p:cNvPr>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6" name="Line 98">
                <a:extLst>
                  <a:ext uri="{FF2B5EF4-FFF2-40B4-BE49-F238E27FC236}">
                    <a16:creationId xmlns:a16="http://schemas.microsoft.com/office/drawing/2014/main" id="{A5FE1C78-9589-4DC3-986C-35B0EA796908}"/>
                  </a:ext>
                </a:extLst>
              </p:cNvPr>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7" name="Line 99">
                <a:extLst>
                  <a:ext uri="{FF2B5EF4-FFF2-40B4-BE49-F238E27FC236}">
                    <a16:creationId xmlns:a16="http://schemas.microsoft.com/office/drawing/2014/main" id="{80F2F032-A077-4C9C-9232-3E69D99A9518}"/>
                  </a:ext>
                </a:extLst>
              </p:cNvPr>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8" name="Freeform 101">
                <a:extLst>
                  <a:ext uri="{FF2B5EF4-FFF2-40B4-BE49-F238E27FC236}">
                    <a16:creationId xmlns:a16="http://schemas.microsoft.com/office/drawing/2014/main" id="{1BC0A080-E3B3-40EA-B242-2E33A832F4DE}"/>
                  </a:ext>
                </a:extLst>
              </p:cNvPr>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med" len="med"/>
              </a:ln>
              <a:effectLst/>
            </p:spPr>
            <p:txBody>
              <a:bodyPr/>
              <a:lstStyle/>
              <a:p>
                <a:pPr>
                  <a:buFont typeface="Arial" charset="0"/>
                  <a:buNone/>
                  <a:defRPr/>
                </a:pPr>
                <a:endParaRPr lang="en-US" dirty="0">
                  <a:latin typeface="Arial" charset="0"/>
                </a:endParaRPr>
              </a:p>
            </p:txBody>
          </p:sp>
          <p:sp>
            <p:nvSpPr>
              <p:cNvPr id="49" name="Freeform 102">
                <a:extLst>
                  <a:ext uri="{FF2B5EF4-FFF2-40B4-BE49-F238E27FC236}">
                    <a16:creationId xmlns:a16="http://schemas.microsoft.com/office/drawing/2014/main" id="{47AF7B2C-D0CE-4599-9B8D-52865B99D0E3}"/>
                  </a:ext>
                </a:extLst>
              </p:cNvPr>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med" len="med"/>
              </a:ln>
              <a:effectLst/>
            </p:spPr>
            <p:txBody>
              <a:bodyPr/>
              <a:lstStyle/>
              <a:p>
                <a:pPr>
                  <a:buFont typeface="Arial" charset="0"/>
                  <a:buNone/>
                  <a:defRPr/>
                </a:pPr>
                <a:endParaRPr lang="en-US" dirty="0">
                  <a:latin typeface="Arial" charset="0"/>
                </a:endParaRPr>
              </a:p>
            </p:txBody>
          </p:sp>
        </p:grpSp>
        <p:sp>
          <p:nvSpPr>
            <p:cNvPr id="8222" name="Text Box 46">
              <a:extLst>
                <a:ext uri="{FF2B5EF4-FFF2-40B4-BE49-F238E27FC236}">
                  <a16:creationId xmlns:a16="http://schemas.microsoft.com/office/drawing/2014/main" id="{0D8A9145-FFA0-42F5-B004-BA3387B31E8E}"/>
                </a:ext>
              </a:extLst>
            </p:cNvPr>
            <p:cNvSpPr txBox="1">
              <a:spLocks noChangeArrowheads="1"/>
            </p:cNvSpPr>
            <p:nvPr/>
          </p:nvSpPr>
          <p:spPr bwMode="gray">
            <a:xfrm>
              <a:off x="5257800" y="41148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Redo log buffer</a:t>
              </a:r>
            </a:p>
          </p:txBody>
        </p:sp>
      </p:grpSp>
    </p:spTree>
    <p:custDataLst>
      <p:tags r:id="rId1"/>
    </p:custData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3D7471A-3B3C-42C8-9186-8D32BF71A6D2}"/>
              </a:ext>
            </a:extLst>
          </p:cNvPr>
          <p:cNvSpPr>
            <a:spLocks noGrp="1" noChangeArrowheads="1"/>
          </p:cNvSpPr>
          <p:nvPr>
            <p:ph type="title"/>
          </p:nvPr>
        </p:nvSpPr>
        <p:spPr/>
        <p:txBody>
          <a:bodyPr/>
          <a:lstStyle/>
          <a:p>
            <a:pPr eaLnBrk="1" hangingPunct="1"/>
            <a:endParaRPr lang="pt-BR" altLang="pt-BR"/>
          </a:p>
        </p:txBody>
      </p:sp>
      <p:sp>
        <p:nvSpPr>
          <p:cNvPr id="9219" name="Rectangle 3">
            <a:extLst>
              <a:ext uri="{FF2B5EF4-FFF2-40B4-BE49-F238E27FC236}">
                <a16:creationId xmlns:a16="http://schemas.microsoft.com/office/drawing/2014/main" id="{6298BC60-A58D-4A38-BF7C-71DBF9EA1ADF}"/>
              </a:ext>
            </a:extLst>
          </p:cNvPr>
          <p:cNvSpPr>
            <a:spLocks noGrp="1" noChangeArrowheads="1"/>
          </p:cNvSpPr>
          <p:nvPr>
            <p:ph type="body" idx="1"/>
          </p:nvPr>
        </p:nvSpPr>
        <p:spPr/>
        <p:txBody>
          <a:bodyPr/>
          <a:lstStyle/>
          <a:p>
            <a:pPr eaLnBrk="1" hangingPunct="1"/>
            <a:endParaRPr lang="pt-BR" altLang="pt-B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31">
            <a:extLst>
              <a:ext uri="{FF2B5EF4-FFF2-40B4-BE49-F238E27FC236}">
                <a16:creationId xmlns:a16="http://schemas.microsoft.com/office/drawing/2014/main" id="{B67FBBA4-8691-440F-967A-327B96CA92B7}"/>
              </a:ext>
            </a:extLst>
          </p:cNvPr>
          <p:cNvSpPr>
            <a:spLocks noChangeArrowheads="1"/>
          </p:cNvSpPr>
          <p:nvPr/>
        </p:nvSpPr>
        <p:spPr bwMode="blackWhite">
          <a:xfrm>
            <a:off x="2438400"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endParaRPr lang="pt-BR" altLang="pt-BR" sz="1400"/>
          </a:p>
        </p:txBody>
      </p:sp>
      <p:grpSp>
        <p:nvGrpSpPr>
          <p:cNvPr id="2" name="Group 129">
            <a:extLst>
              <a:ext uri="{FF2B5EF4-FFF2-40B4-BE49-F238E27FC236}">
                <a16:creationId xmlns:a16="http://schemas.microsoft.com/office/drawing/2014/main" id="{90452FA6-9E10-414D-B3C2-1EC2D8E9AF3C}"/>
              </a:ext>
            </a:extLst>
          </p:cNvPr>
          <p:cNvGrpSpPr>
            <a:grpSpLocks/>
          </p:cNvGrpSpPr>
          <p:nvPr/>
        </p:nvGrpSpPr>
        <p:grpSpPr bwMode="auto">
          <a:xfrm>
            <a:off x="6705600" y="3886199"/>
            <a:ext cx="1295395" cy="1016000"/>
            <a:chOff x="3168" y="2680"/>
            <a:chExt cx="1283" cy="984"/>
          </a:xfrm>
          <a:solidFill>
            <a:srgbClr val="FFFF99"/>
          </a:solidFill>
        </p:grpSpPr>
        <p:sp>
          <p:nvSpPr>
            <p:cNvPr id="35" name="Oval 82">
              <a:extLst>
                <a:ext uri="{FF2B5EF4-FFF2-40B4-BE49-F238E27FC236}">
                  <a16:creationId xmlns:a16="http://schemas.microsoft.com/office/drawing/2014/main" id="{E7E88952-78A8-4364-AB77-3BED53F121D0}"/>
                </a:ext>
              </a:extLst>
            </p:cNvPr>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buFont typeface="Arial" charset="0"/>
                <a:buNone/>
                <a:defRPr/>
              </a:pPr>
              <a:endParaRPr lang="en-US" dirty="0">
                <a:latin typeface="Arial" charset="0"/>
              </a:endParaRPr>
            </a:p>
          </p:txBody>
        </p:sp>
        <p:sp>
          <p:nvSpPr>
            <p:cNvPr id="36" name="Oval 83">
              <a:extLst>
                <a:ext uri="{FF2B5EF4-FFF2-40B4-BE49-F238E27FC236}">
                  <a16:creationId xmlns:a16="http://schemas.microsoft.com/office/drawing/2014/main" id="{5E5E0977-64F5-4D04-99E2-E657C9770115}"/>
                </a:ext>
              </a:extLst>
            </p:cNvPr>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defTabSz="228600">
                <a:buFont typeface="Arial" charset="0"/>
                <a:buNone/>
                <a:defRPr/>
              </a:pPr>
              <a:endParaRPr lang="en-US" b="1" dirty="0">
                <a:latin typeface="Arial" charset="0"/>
              </a:endParaRPr>
            </a:p>
          </p:txBody>
        </p:sp>
        <p:sp>
          <p:nvSpPr>
            <p:cNvPr id="37" name="Line 84">
              <a:extLst>
                <a:ext uri="{FF2B5EF4-FFF2-40B4-BE49-F238E27FC236}">
                  <a16:creationId xmlns:a16="http://schemas.microsoft.com/office/drawing/2014/main" id="{16E168F7-BCC7-4187-A1F9-48C2D0A9A72F}"/>
                </a:ext>
              </a:extLst>
            </p:cNvPr>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8" name="Line 85">
              <a:extLst>
                <a:ext uri="{FF2B5EF4-FFF2-40B4-BE49-F238E27FC236}">
                  <a16:creationId xmlns:a16="http://schemas.microsoft.com/office/drawing/2014/main" id="{063EAD18-55F6-4E02-BE28-5518EE0D98AF}"/>
                </a:ext>
              </a:extLst>
            </p:cNvPr>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39" name="Line 86">
              <a:extLst>
                <a:ext uri="{FF2B5EF4-FFF2-40B4-BE49-F238E27FC236}">
                  <a16:creationId xmlns:a16="http://schemas.microsoft.com/office/drawing/2014/main" id="{B95EA790-15C5-41E2-BC92-3C9451A32F71}"/>
                </a:ext>
              </a:extLst>
            </p:cNvPr>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0" name="Line 87">
              <a:extLst>
                <a:ext uri="{FF2B5EF4-FFF2-40B4-BE49-F238E27FC236}">
                  <a16:creationId xmlns:a16="http://schemas.microsoft.com/office/drawing/2014/main" id="{8FA70F1A-744D-4A68-99DB-7BD42283F577}"/>
                </a:ext>
              </a:extLst>
            </p:cNvPr>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1" name="Line 88">
              <a:extLst>
                <a:ext uri="{FF2B5EF4-FFF2-40B4-BE49-F238E27FC236}">
                  <a16:creationId xmlns:a16="http://schemas.microsoft.com/office/drawing/2014/main" id="{2C98D047-7D09-4DBD-AE38-65BCCB008429}"/>
                </a:ext>
              </a:extLst>
            </p:cNvPr>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2" name="Line 89">
              <a:extLst>
                <a:ext uri="{FF2B5EF4-FFF2-40B4-BE49-F238E27FC236}">
                  <a16:creationId xmlns:a16="http://schemas.microsoft.com/office/drawing/2014/main" id="{BA9C4F5D-CF17-411E-A32B-A7EA1B610811}"/>
                </a:ext>
              </a:extLst>
            </p:cNvPr>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3" name="Line 90">
              <a:extLst>
                <a:ext uri="{FF2B5EF4-FFF2-40B4-BE49-F238E27FC236}">
                  <a16:creationId xmlns:a16="http://schemas.microsoft.com/office/drawing/2014/main" id="{C2AA52D9-32C1-42B9-BA0D-A2FC9C7AE095}"/>
                </a:ext>
              </a:extLst>
            </p:cNvPr>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4" name="Line 91">
              <a:extLst>
                <a:ext uri="{FF2B5EF4-FFF2-40B4-BE49-F238E27FC236}">
                  <a16:creationId xmlns:a16="http://schemas.microsoft.com/office/drawing/2014/main" id="{BEF09569-DAC5-4218-A08D-3CE6482EFC04}"/>
                </a:ext>
              </a:extLst>
            </p:cNvPr>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5" name="Line 92">
              <a:extLst>
                <a:ext uri="{FF2B5EF4-FFF2-40B4-BE49-F238E27FC236}">
                  <a16:creationId xmlns:a16="http://schemas.microsoft.com/office/drawing/2014/main" id="{AB380ED9-15EF-4FE0-8A90-BAF113B64616}"/>
                </a:ext>
              </a:extLst>
            </p:cNvPr>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6" name="Line 93">
              <a:extLst>
                <a:ext uri="{FF2B5EF4-FFF2-40B4-BE49-F238E27FC236}">
                  <a16:creationId xmlns:a16="http://schemas.microsoft.com/office/drawing/2014/main" id="{1FF84244-3147-44C7-9BF6-512556651FD3}"/>
                </a:ext>
              </a:extLst>
            </p:cNvPr>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7" name="Line 94">
              <a:extLst>
                <a:ext uri="{FF2B5EF4-FFF2-40B4-BE49-F238E27FC236}">
                  <a16:creationId xmlns:a16="http://schemas.microsoft.com/office/drawing/2014/main" id="{7533A228-5AB2-48BF-8B6B-A82C62F11126}"/>
                </a:ext>
              </a:extLst>
            </p:cNvPr>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8" name="Line 95">
              <a:extLst>
                <a:ext uri="{FF2B5EF4-FFF2-40B4-BE49-F238E27FC236}">
                  <a16:creationId xmlns:a16="http://schemas.microsoft.com/office/drawing/2014/main" id="{62761A9E-FD34-4529-92D0-10F3DABC15A6}"/>
                </a:ext>
              </a:extLst>
            </p:cNvPr>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49" name="Line 96">
              <a:extLst>
                <a:ext uri="{FF2B5EF4-FFF2-40B4-BE49-F238E27FC236}">
                  <a16:creationId xmlns:a16="http://schemas.microsoft.com/office/drawing/2014/main" id="{FCB5F6A7-9BBE-46A6-A5E0-E6B655727B0E}"/>
                </a:ext>
              </a:extLst>
            </p:cNvPr>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0" name="Line 97">
              <a:extLst>
                <a:ext uri="{FF2B5EF4-FFF2-40B4-BE49-F238E27FC236}">
                  <a16:creationId xmlns:a16="http://schemas.microsoft.com/office/drawing/2014/main" id="{1B237368-0FDF-462A-84F8-7D9DD0839F14}"/>
                </a:ext>
              </a:extLst>
            </p:cNvPr>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1" name="Line 98">
              <a:extLst>
                <a:ext uri="{FF2B5EF4-FFF2-40B4-BE49-F238E27FC236}">
                  <a16:creationId xmlns:a16="http://schemas.microsoft.com/office/drawing/2014/main" id="{956F3F3D-8CB3-4CD5-A60F-08DB728A1D10}"/>
                </a:ext>
              </a:extLst>
            </p:cNvPr>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2" name="Line 99">
              <a:extLst>
                <a:ext uri="{FF2B5EF4-FFF2-40B4-BE49-F238E27FC236}">
                  <a16:creationId xmlns:a16="http://schemas.microsoft.com/office/drawing/2014/main" id="{7118B78A-F5C3-4CD7-B0EA-6C79880C97D5}"/>
                </a:ext>
              </a:extLst>
            </p:cNvPr>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buFont typeface="Arial" charset="0"/>
                <a:buNone/>
                <a:defRPr/>
              </a:pPr>
              <a:endParaRPr lang="en-US" dirty="0">
                <a:latin typeface="Arial" charset="0"/>
              </a:endParaRPr>
            </a:p>
          </p:txBody>
        </p:sp>
        <p:sp>
          <p:nvSpPr>
            <p:cNvPr id="53" name="Freeform 101">
              <a:extLst>
                <a:ext uri="{FF2B5EF4-FFF2-40B4-BE49-F238E27FC236}">
                  <a16:creationId xmlns:a16="http://schemas.microsoft.com/office/drawing/2014/main" id="{59D23098-9F3E-4173-BC50-B8030F454959}"/>
                </a:ext>
              </a:extLst>
            </p:cNvPr>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med" len="med"/>
            </a:ln>
            <a:effectLst/>
          </p:spPr>
          <p:txBody>
            <a:bodyPr/>
            <a:lstStyle/>
            <a:p>
              <a:pPr>
                <a:buFont typeface="Arial" charset="0"/>
                <a:buNone/>
                <a:defRPr/>
              </a:pPr>
              <a:endParaRPr lang="en-US" dirty="0">
                <a:latin typeface="Arial" charset="0"/>
              </a:endParaRPr>
            </a:p>
          </p:txBody>
        </p:sp>
        <p:sp>
          <p:nvSpPr>
            <p:cNvPr id="54" name="Freeform 102">
              <a:extLst>
                <a:ext uri="{FF2B5EF4-FFF2-40B4-BE49-F238E27FC236}">
                  <a16:creationId xmlns:a16="http://schemas.microsoft.com/office/drawing/2014/main" id="{7DF07601-1F1B-491A-88B8-AD89E435EE61}"/>
                </a:ext>
              </a:extLst>
            </p:cNvPr>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sm" len="sm"/>
              <a:tailEnd type="triangle" w="sm" len="sm"/>
            </a:ln>
            <a:effectLst/>
          </p:spPr>
          <p:txBody>
            <a:bodyPr/>
            <a:lstStyle/>
            <a:p>
              <a:pPr>
                <a:buFont typeface="Arial" charset="0"/>
                <a:buNone/>
                <a:defRPr/>
              </a:pPr>
              <a:endParaRPr lang="en-US" dirty="0">
                <a:latin typeface="Arial" charset="0"/>
              </a:endParaRPr>
            </a:p>
          </p:txBody>
        </p:sp>
      </p:grpSp>
      <p:sp>
        <p:nvSpPr>
          <p:cNvPr id="10244" name="Text Box 46">
            <a:extLst>
              <a:ext uri="{FF2B5EF4-FFF2-40B4-BE49-F238E27FC236}">
                <a16:creationId xmlns:a16="http://schemas.microsoft.com/office/drawing/2014/main" id="{7A011CD3-4F1B-429E-8BD2-BC6531162C16}"/>
              </a:ext>
            </a:extLst>
          </p:cNvPr>
          <p:cNvSpPr txBox="1">
            <a:spLocks noChangeArrowheads="1"/>
          </p:cNvSpPr>
          <p:nvPr/>
        </p:nvSpPr>
        <p:spPr bwMode="gray">
          <a:xfrm>
            <a:off x="6781800" y="41148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Redo log buffer</a:t>
            </a:r>
          </a:p>
        </p:txBody>
      </p:sp>
      <p:sp>
        <p:nvSpPr>
          <p:cNvPr id="10245" name="Rectangle 32">
            <a:extLst>
              <a:ext uri="{FF2B5EF4-FFF2-40B4-BE49-F238E27FC236}">
                <a16:creationId xmlns:a16="http://schemas.microsoft.com/office/drawing/2014/main" id="{215E06DC-414F-43AD-954D-82D40BBD2BB7}"/>
              </a:ext>
            </a:extLst>
          </p:cNvPr>
          <p:cNvSpPr>
            <a:spLocks noChangeArrowheads="1"/>
          </p:cNvSpPr>
          <p:nvPr/>
        </p:nvSpPr>
        <p:spPr bwMode="blackWhite">
          <a:xfrm>
            <a:off x="2590800"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46" name="Rectangle 33">
            <a:extLst>
              <a:ext uri="{FF2B5EF4-FFF2-40B4-BE49-F238E27FC236}">
                <a16:creationId xmlns:a16="http://schemas.microsoft.com/office/drawing/2014/main" id="{F4787CEF-D171-4A6F-845A-1AE49FA0A16B}"/>
              </a:ext>
            </a:extLst>
          </p:cNvPr>
          <p:cNvSpPr>
            <a:spLocks noChangeArrowheads="1"/>
          </p:cNvSpPr>
          <p:nvPr/>
        </p:nvSpPr>
        <p:spPr bwMode="blackWhite">
          <a:xfrm>
            <a:off x="4365625"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47" name="Rectangle 34">
            <a:extLst>
              <a:ext uri="{FF2B5EF4-FFF2-40B4-BE49-F238E27FC236}">
                <a16:creationId xmlns:a16="http://schemas.microsoft.com/office/drawing/2014/main" id="{94769DE1-EDD9-4742-8E29-69C868FA99C4}"/>
              </a:ext>
            </a:extLst>
          </p:cNvPr>
          <p:cNvSpPr>
            <a:spLocks noChangeArrowheads="1"/>
          </p:cNvSpPr>
          <p:nvPr/>
        </p:nvSpPr>
        <p:spPr bwMode="blackWhite">
          <a:xfrm>
            <a:off x="2590800" y="3868738"/>
            <a:ext cx="12795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48" name="Text Box 35">
            <a:extLst>
              <a:ext uri="{FF2B5EF4-FFF2-40B4-BE49-F238E27FC236}">
                <a16:creationId xmlns:a16="http://schemas.microsoft.com/office/drawing/2014/main" id="{5B46F051-FDF5-47BE-9EBE-898AFCF83F6D}"/>
              </a:ext>
            </a:extLst>
          </p:cNvPr>
          <p:cNvSpPr txBox="1">
            <a:spLocks noChangeArrowheads="1"/>
          </p:cNvSpPr>
          <p:nvPr/>
        </p:nvSpPr>
        <p:spPr bwMode="gray">
          <a:xfrm>
            <a:off x="2590800"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Shared pool</a:t>
            </a:r>
          </a:p>
        </p:txBody>
      </p:sp>
      <p:sp>
        <p:nvSpPr>
          <p:cNvPr id="10249" name="Rectangle 36">
            <a:extLst>
              <a:ext uri="{FF2B5EF4-FFF2-40B4-BE49-F238E27FC236}">
                <a16:creationId xmlns:a16="http://schemas.microsoft.com/office/drawing/2014/main" id="{0EB3879E-5212-4B0A-9F4C-5FD6D250D35E}"/>
              </a:ext>
            </a:extLst>
          </p:cNvPr>
          <p:cNvSpPr>
            <a:spLocks noChangeArrowheads="1"/>
          </p:cNvSpPr>
          <p:nvPr/>
        </p:nvSpPr>
        <p:spPr bwMode="blackWhite">
          <a:xfrm>
            <a:off x="4343400" y="3854450"/>
            <a:ext cx="2286000" cy="1044575"/>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50000"/>
              </a:spcBef>
              <a:buClrTx/>
              <a:buFontTx/>
              <a:buNone/>
            </a:pPr>
            <a:r>
              <a:rPr lang="en-US" altLang="pt-BR" sz="1400">
                <a:solidFill>
                  <a:schemeClr val="bg2"/>
                </a:solidFill>
              </a:rPr>
              <a:t>Database</a:t>
            </a:r>
            <a:br>
              <a:rPr lang="en-US" altLang="pt-BR" sz="1400">
                <a:solidFill>
                  <a:schemeClr val="bg2"/>
                </a:solidFill>
              </a:rPr>
            </a:br>
            <a:r>
              <a:rPr lang="en-US" altLang="pt-BR" sz="1400">
                <a:solidFill>
                  <a:schemeClr val="bg2"/>
                </a:solidFill>
              </a:rPr>
              <a:t>buffer</a:t>
            </a:r>
            <a:br>
              <a:rPr lang="en-US" altLang="pt-BR" sz="1400">
                <a:solidFill>
                  <a:schemeClr val="bg2"/>
                </a:solidFill>
              </a:rPr>
            </a:br>
            <a:r>
              <a:rPr lang="en-US" altLang="pt-BR" sz="1400">
                <a:solidFill>
                  <a:schemeClr val="bg2"/>
                </a:solidFill>
              </a:rPr>
              <a:t>cache</a:t>
            </a:r>
          </a:p>
        </p:txBody>
      </p:sp>
      <p:sp>
        <p:nvSpPr>
          <p:cNvPr id="10250" name="Rectangle 38">
            <a:extLst>
              <a:ext uri="{FF2B5EF4-FFF2-40B4-BE49-F238E27FC236}">
                <a16:creationId xmlns:a16="http://schemas.microsoft.com/office/drawing/2014/main" id="{13B6DB92-B73B-4A6D-A238-306C5B11AD14}"/>
              </a:ext>
            </a:extLst>
          </p:cNvPr>
          <p:cNvSpPr>
            <a:spLocks noChangeArrowheads="1"/>
          </p:cNvSpPr>
          <p:nvPr/>
        </p:nvSpPr>
        <p:spPr bwMode="blackWhite">
          <a:xfrm>
            <a:off x="5470525"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80000"/>
              </a:lnSpc>
              <a:spcBef>
                <a:spcPct val="40000"/>
              </a:spcBef>
              <a:buClrTx/>
              <a:buFontTx/>
              <a:buNone/>
            </a:pPr>
            <a:endParaRPr lang="pt-BR" altLang="pt-BR" sz="1400">
              <a:sym typeface="Wingdings" panose="05000000000000000000" pitchFamily="2" charset="2"/>
            </a:endParaRPr>
          </a:p>
        </p:txBody>
      </p:sp>
      <p:sp>
        <p:nvSpPr>
          <p:cNvPr id="10251" name="Text Box 39">
            <a:extLst>
              <a:ext uri="{FF2B5EF4-FFF2-40B4-BE49-F238E27FC236}">
                <a16:creationId xmlns:a16="http://schemas.microsoft.com/office/drawing/2014/main" id="{88E56328-CF14-4F89-B056-2E0549F55379}"/>
              </a:ext>
            </a:extLst>
          </p:cNvPr>
          <p:cNvSpPr txBox="1">
            <a:spLocks noChangeArrowheads="1"/>
          </p:cNvSpPr>
          <p:nvPr/>
        </p:nvSpPr>
        <p:spPr bwMode="gray">
          <a:xfrm>
            <a:off x="5432425" y="5060950"/>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Streams pool</a:t>
            </a:r>
          </a:p>
        </p:txBody>
      </p:sp>
      <p:sp>
        <p:nvSpPr>
          <p:cNvPr id="10252" name="Text Box 40">
            <a:extLst>
              <a:ext uri="{FF2B5EF4-FFF2-40B4-BE49-F238E27FC236}">
                <a16:creationId xmlns:a16="http://schemas.microsoft.com/office/drawing/2014/main" id="{A9C32A8C-F0B8-4F3C-A677-37A81DA62548}"/>
              </a:ext>
            </a:extLst>
          </p:cNvPr>
          <p:cNvSpPr txBox="1">
            <a:spLocks noChangeArrowheads="1"/>
          </p:cNvSpPr>
          <p:nvPr/>
        </p:nvSpPr>
        <p:spPr bwMode="gray">
          <a:xfrm>
            <a:off x="2755900" y="52006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Large pool</a:t>
            </a:r>
          </a:p>
        </p:txBody>
      </p:sp>
      <p:sp>
        <p:nvSpPr>
          <p:cNvPr id="10253" name="Text Box 41">
            <a:extLst>
              <a:ext uri="{FF2B5EF4-FFF2-40B4-BE49-F238E27FC236}">
                <a16:creationId xmlns:a16="http://schemas.microsoft.com/office/drawing/2014/main" id="{25826D85-D780-453E-A543-16492974689C}"/>
              </a:ext>
            </a:extLst>
          </p:cNvPr>
          <p:cNvSpPr txBox="1">
            <a:spLocks noChangeArrowheads="1"/>
          </p:cNvSpPr>
          <p:nvPr/>
        </p:nvSpPr>
        <p:spPr bwMode="gray">
          <a:xfrm>
            <a:off x="4335463"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Java pool</a:t>
            </a:r>
          </a:p>
        </p:txBody>
      </p:sp>
      <p:sp>
        <p:nvSpPr>
          <p:cNvPr id="10254" name="Text Box 42">
            <a:extLst>
              <a:ext uri="{FF2B5EF4-FFF2-40B4-BE49-F238E27FC236}">
                <a16:creationId xmlns:a16="http://schemas.microsoft.com/office/drawing/2014/main" id="{D2F3B0A6-5AF1-440A-873F-389D828BD2AE}"/>
              </a:ext>
            </a:extLst>
          </p:cNvPr>
          <p:cNvSpPr txBox="1">
            <a:spLocks noChangeArrowheads="1"/>
          </p:cNvSpPr>
          <p:nvPr/>
        </p:nvSpPr>
        <p:spPr bwMode="auto">
          <a:xfrm>
            <a:off x="3810000" y="5791200"/>
            <a:ext cx="305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System Global Area (SGA)</a:t>
            </a:r>
          </a:p>
        </p:txBody>
      </p:sp>
      <p:sp>
        <p:nvSpPr>
          <p:cNvPr id="10255" name="Rectangle 61">
            <a:extLst>
              <a:ext uri="{FF2B5EF4-FFF2-40B4-BE49-F238E27FC236}">
                <a16:creationId xmlns:a16="http://schemas.microsoft.com/office/drawing/2014/main" id="{2E5C8219-5399-4E7B-9B4E-9F8F850612C6}"/>
              </a:ext>
            </a:extLst>
          </p:cNvPr>
          <p:cNvSpPr>
            <a:spLocks noGrp="1" noChangeArrowheads="1"/>
          </p:cNvSpPr>
          <p:nvPr>
            <p:ph type="title"/>
          </p:nvPr>
        </p:nvSpPr>
        <p:spPr/>
        <p:txBody>
          <a:bodyPr/>
          <a:lstStyle/>
          <a:p>
            <a:pPr eaLnBrk="1" hangingPunct="1"/>
            <a:r>
              <a:rPr lang="en-US" altLang="pt-BR"/>
              <a:t>Shared Pool</a:t>
            </a:r>
          </a:p>
        </p:txBody>
      </p:sp>
      <p:sp>
        <p:nvSpPr>
          <p:cNvPr id="10256" name="Rectangle 62">
            <a:extLst>
              <a:ext uri="{FF2B5EF4-FFF2-40B4-BE49-F238E27FC236}">
                <a16:creationId xmlns:a16="http://schemas.microsoft.com/office/drawing/2014/main" id="{6D5D0796-C28D-4216-A42B-99D8A579E805}"/>
              </a:ext>
            </a:extLst>
          </p:cNvPr>
          <p:cNvSpPr>
            <a:spLocks noGrp="1" noChangeArrowheads="1"/>
          </p:cNvSpPr>
          <p:nvPr>
            <p:ph type="body" idx="1"/>
          </p:nvPr>
        </p:nvSpPr>
        <p:spPr>
          <a:xfrm>
            <a:off x="609600" y="1447800"/>
            <a:ext cx="7918450" cy="2211388"/>
          </a:xfrm>
        </p:spPr>
        <p:txBody>
          <a:bodyPr/>
          <a:lstStyle/>
          <a:p>
            <a:pPr lvl="1" eaLnBrk="1" hangingPunct="1"/>
            <a:r>
              <a:rPr lang="en-US" altLang="pt-BR"/>
              <a:t>Is a portion of the SGA </a:t>
            </a:r>
          </a:p>
          <a:p>
            <a:pPr lvl="1" eaLnBrk="1" hangingPunct="1"/>
            <a:r>
              <a:rPr lang="en-US" altLang="pt-BR"/>
              <a:t>Contains:</a:t>
            </a:r>
          </a:p>
          <a:p>
            <a:pPr lvl="2" eaLnBrk="1" hangingPunct="1"/>
            <a:r>
              <a:rPr lang="en-US" altLang="pt-BR"/>
              <a:t>Library cache</a:t>
            </a:r>
          </a:p>
          <a:p>
            <a:pPr lvl="3" eaLnBrk="1" hangingPunct="1"/>
            <a:r>
              <a:rPr lang="en-US" altLang="pt-BR"/>
              <a:t>Shared SQL area</a:t>
            </a:r>
          </a:p>
          <a:p>
            <a:pPr lvl="2" eaLnBrk="1" hangingPunct="1"/>
            <a:r>
              <a:rPr lang="en-US" altLang="pt-BR"/>
              <a:t>Data dictionary cache</a:t>
            </a:r>
          </a:p>
          <a:p>
            <a:pPr lvl="2" eaLnBrk="1" hangingPunct="1"/>
            <a:r>
              <a:rPr lang="en-US" altLang="pt-BR"/>
              <a:t>Server result cache</a:t>
            </a:r>
          </a:p>
        </p:txBody>
      </p:sp>
      <p:sp>
        <p:nvSpPr>
          <p:cNvPr id="10257" name="AutoShape 59">
            <a:extLst>
              <a:ext uri="{FF2B5EF4-FFF2-40B4-BE49-F238E27FC236}">
                <a16:creationId xmlns:a16="http://schemas.microsoft.com/office/drawing/2014/main" id="{5875F9FE-F076-4A19-B163-60B623BC5FA7}"/>
              </a:ext>
            </a:extLst>
          </p:cNvPr>
          <p:cNvSpPr>
            <a:spLocks noChangeArrowheads="1"/>
          </p:cNvSpPr>
          <p:nvPr/>
        </p:nvSpPr>
        <p:spPr bwMode="gray">
          <a:xfrm flipV="1">
            <a:off x="3860800" y="4264025"/>
            <a:ext cx="4251325" cy="639763"/>
          </a:xfrm>
          <a:prstGeom prst="triangle">
            <a:avLst>
              <a:gd name="adj" fmla="val 0"/>
            </a:avLst>
          </a:prstGeom>
          <a:solidFill>
            <a:srgbClr val="CC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58" name="Freeform 49">
            <a:extLst>
              <a:ext uri="{FF2B5EF4-FFF2-40B4-BE49-F238E27FC236}">
                <a16:creationId xmlns:a16="http://schemas.microsoft.com/office/drawing/2014/main" id="{F2644B49-4357-41E0-9959-8DE2FC8C4466}"/>
              </a:ext>
            </a:extLst>
          </p:cNvPr>
          <p:cNvSpPr>
            <a:spLocks/>
          </p:cNvSpPr>
          <p:nvPr/>
        </p:nvSpPr>
        <p:spPr bwMode="blackWhite">
          <a:xfrm>
            <a:off x="3862388" y="1966913"/>
            <a:ext cx="1366837" cy="2938462"/>
          </a:xfrm>
          <a:custGeom>
            <a:avLst/>
            <a:gdLst>
              <a:gd name="T0" fmla="*/ 2147483647 w 861"/>
              <a:gd name="T1" fmla="*/ 0 h 1851"/>
              <a:gd name="T2" fmla="*/ 0 w 861"/>
              <a:gd name="T3" fmla="*/ 2147483647 h 1851"/>
              <a:gd name="T4" fmla="*/ 2147483647 w 861"/>
              <a:gd name="T5" fmla="*/ 2147483647 h 1851"/>
              <a:gd name="T6" fmla="*/ 2147483647 w 861"/>
              <a:gd name="T7" fmla="*/ 2147483647 h 1851"/>
              <a:gd name="T8" fmla="*/ 2147483647 w 861"/>
              <a:gd name="T9" fmla="*/ 0 h 1851"/>
              <a:gd name="T10" fmla="*/ 0 60000 65536"/>
              <a:gd name="T11" fmla="*/ 0 60000 65536"/>
              <a:gd name="T12" fmla="*/ 0 60000 65536"/>
              <a:gd name="T13" fmla="*/ 0 60000 65536"/>
              <a:gd name="T14" fmla="*/ 0 60000 65536"/>
              <a:gd name="T15" fmla="*/ 0 w 861"/>
              <a:gd name="T16" fmla="*/ 0 h 1851"/>
              <a:gd name="T17" fmla="*/ 861 w 861"/>
              <a:gd name="T18" fmla="*/ 1851 h 1851"/>
            </a:gdLst>
            <a:ahLst/>
            <a:cxnLst>
              <a:cxn ang="T10">
                <a:pos x="T0" y="T1"/>
              </a:cxn>
              <a:cxn ang="T11">
                <a:pos x="T2" y="T3"/>
              </a:cxn>
              <a:cxn ang="T12">
                <a:pos x="T4" y="T5"/>
              </a:cxn>
              <a:cxn ang="T13">
                <a:pos x="T6" y="T7"/>
              </a:cxn>
              <a:cxn ang="T14">
                <a:pos x="T8" y="T9"/>
              </a:cxn>
            </a:cxnLst>
            <a:rect l="T15" t="T16" r="T17" b="T18"/>
            <a:pathLst>
              <a:path w="861" h="1851">
                <a:moveTo>
                  <a:pt x="861" y="0"/>
                </a:moveTo>
                <a:lnTo>
                  <a:pt x="0" y="1200"/>
                </a:lnTo>
                <a:lnTo>
                  <a:pt x="3" y="1851"/>
                </a:lnTo>
                <a:lnTo>
                  <a:pt x="849" y="1443"/>
                </a:lnTo>
                <a:lnTo>
                  <a:pt x="861"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pt-BR"/>
          </a:p>
        </p:txBody>
      </p:sp>
      <p:grpSp>
        <p:nvGrpSpPr>
          <p:cNvPr id="10259" name="Group 60">
            <a:extLst>
              <a:ext uri="{FF2B5EF4-FFF2-40B4-BE49-F238E27FC236}">
                <a16:creationId xmlns:a16="http://schemas.microsoft.com/office/drawing/2014/main" id="{4C6381C4-F1E2-4284-B766-4D29940365EB}"/>
              </a:ext>
            </a:extLst>
          </p:cNvPr>
          <p:cNvGrpSpPr>
            <a:grpSpLocks/>
          </p:cNvGrpSpPr>
          <p:nvPr/>
        </p:nvGrpSpPr>
        <p:grpSpPr bwMode="auto">
          <a:xfrm>
            <a:off x="5181600" y="1981200"/>
            <a:ext cx="3054350" cy="2286000"/>
            <a:chOff x="4008" y="384"/>
            <a:chExt cx="1924" cy="1440"/>
          </a:xfrm>
        </p:grpSpPr>
        <p:sp>
          <p:nvSpPr>
            <p:cNvPr id="10268" name="Rectangle 14">
              <a:extLst>
                <a:ext uri="{FF2B5EF4-FFF2-40B4-BE49-F238E27FC236}">
                  <a16:creationId xmlns:a16="http://schemas.microsoft.com/office/drawing/2014/main" id="{17B37D8A-1404-47F5-9B22-120B01F7A988}"/>
                </a:ext>
              </a:extLst>
            </p:cNvPr>
            <p:cNvSpPr>
              <a:spLocks noChangeArrowheads="1"/>
            </p:cNvSpPr>
            <p:nvPr/>
          </p:nvSpPr>
          <p:spPr bwMode="blackWhite">
            <a:xfrm>
              <a:off x="4032" y="384"/>
              <a:ext cx="1900" cy="144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69" name="Rectangle 15">
              <a:extLst>
                <a:ext uri="{FF2B5EF4-FFF2-40B4-BE49-F238E27FC236}">
                  <a16:creationId xmlns:a16="http://schemas.microsoft.com/office/drawing/2014/main" id="{93D6DDC7-35C5-4183-95A4-909EBF53E5D0}"/>
                </a:ext>
              </a:extLst>
            </p:cNvPr>
            <p:cNvSpPr>
              <a:spLocks noChangeArrowheads="1"/>
            </p:cNvSpPr>
            <p:nvPr/>
          </p:nvSpPr>
          <p:spPr bwMode="blackWhite">
            <a:xfrm>
              <a:off x="4104" y="480"/>
              <a:ext cx="672" cy="1288"/>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70" name="Rectangle 16">
              <a:extLst>
                <a:ext uri="{FF2B5EF4-FFF2-40B4-BE49-F238E27FC236}">
                  <a16:creationId xmlns:a16="http://schemas.microsoft.com/office/drawing/2014/main" id="{1DE24343-9ABD-4FCD-A456-DC031E5709BB}"/>
                </a:ext>
              </a:extLst>
            </p:cNvPr>
            <p:cNvSpPr>
              <a:spLocks noChangeArrowheads="1"/>
            </p:cNvSpPr>
            <p:nvPr/>
          </p:nvSpPr>
          <p:spPr bwMode="blackWhite">
            <a:xfrm>
              <a:off x="4160" y="520"/>
              <a:ext cx="576" cy="480"/>
            </a:xfrm>
            <a:prstGeom prst="rect">
              <a:avLst/>
            </a:prstGeom>
            <a:gradFill rotWithShape="0">
              <a:gsLst>
                <a:gs pos="0">
                  <a:srgbClr val="A3A3CC"/>
                </a:gs>
                <a:gs pos="100000">
                  <a:srgbClr val="CCCCFF"/>
                </a:gs>
              </a:gsLst>
              <a:lin ang="18900000" scaled="1"/>
            </a:gradFill>
            <a:ln w="28575">
              <a:solidFill>
                <a:schemeClr val="tx1"/>
              </a:solidFill>
              <a:prstDash val="sysDot"/>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71" name="Text Box 17">
              <a:extLst>
                <a:ext uri="{FF2B5EF4-FFF2-40B4-BE49-F238E27FC236}">
                  <a16:creationId xmlns:a16="http://schemas.microsoft.com/office/drawing/2014/main" id="{76EA1E1A-9C59-4650-8F03-818908D9979C}"/>
                </a:ext>
              </a:extLst>
            </p:cNvPr>
            <p:cNvSpPr txBox="1">
              <a:spLocks noChangeArrowheads="1"/>
            </p:cNvSpPr>
            <p:nvPr/>
          </p:nvSpPr>
          <p:spPr bwMode="gray">
            <a:xfrm>
              <a:off x="4046" y="576"/>
              <a:ext cx="7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Shared </a:t>
              </a:r>
              <a:br>
                <a:rPr lang="en-US" altLang="pt-BR" sz="1400"/>
              </a:br>
              <a:r>
                <a:rPr lang="en-US" altLang="pt-BR" sz="1400"/>
                <a:t>SQL Area</a:t>
              </a:r>
            </a:p>
          </p:txBody>
        </p:sp>
        <p:sp>
          <p:nvSpPr>
            <p:cNvPr id="10272" name="Text Box 18">
              <a:extLst>
                <a:ext uri="{FF2B5EF4-FFF2-40B4-BE49-F238E27FC236}">
                  <a16:creationId xmlns:a16="http://schemas.microsoft.com/office/drawing/2014/main" id="{CACF67A4-0694-4D7C-A263-1F2D5E651B5B}"/>
                </a:ext>
              </a:extLst>
            </p:cNvPr>
            <p:cNvSpPr txBox="1">
              <a:spLocks noChangeArrowheads="1"/>
            </p:cNvSpPr>
            <p:nvPr/>
          </p:nvSpPr>
          <p:spPr bwMode="gray">
            <a:xfrm>
              <a:off x="4008" y="1440"/>
              <a:ext cx="7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Library Cache</a:t>
              </a:r>
            </a:p>
          </p:txBody>
        </p:sp>
        <p:sp>
          <p:nvSpPr>
            <p:cNvPr id="10273" name="Rectangle 19">
              <a:extLst>
                <a:ext uri="{FF2B5EF4-FFF2-40B4-BE49-F238E27FC236}">
                  <a16:creationId xmlns:a16="http://schemas.microsoft.com/office/drawing/2014/main" id="{B2976548-5CA8-4573-A2AF-45A60BBDE642}"/>
                </a:ext>
              </a:extLst>
            </p:cNvPr>
            <p:cNvSpPr>
              <a:spLocks noChangeArrowheads="1"/>
            </p:cNvSpPr>
            <p:nvPr/>
          </p:nvSpPr>
          <p:spPr bwMode="blackWhite">
            <a:xfrm>
              <a:off x="4824" y="480"/>
              <a:ext cx="1056" cy="288"/>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74" name="Text Box 20">
              <a:extLst>
                <a:ext uri="{FF2B5EF4-FFF2-40B4-BE49-F238E27FC236}">
                  <a16:creationId xmlns:a16="http://schemas.microsoft.com/office/drawing/2014/main" id="{B02CE680-3332-4CC0-AA2B-4AC5E647782B}"/>
                </a:ext>
              </a:extLst>
            </p:cNvPr>
            <p:cNvSpPr txBox="1">
              <a:spLocks noChangeArrowheads="1"/>
            </p:cNvSpPr>
            <p:nvPr/>
          </p:nvSpPr>
          <p:spPr bwMode="gray">
            <a:xfrm>
              <a:off x="4872" y="472"/>
              <a:ext cx="10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Data Dictionary Cache</a:t>
              </a:r>
            </a:p>
          </p:txBody>
        </p:sp>
      </p:grpSp>
      <p:sp>
        <p:nvSpPr>
          <p:cNvPr id="10260" name="Rectangle 19">
            <a:extLst>
              <a:ext uri="{FF2B5EF4-FFF2-40B4-BE49-F238E27FC236}">
                <a16:creationId xmlns:a16="http://schemas.microsoft.com/office/drawing/2014/main" id="{CA6D4110-7157-496F-ACF4-3E65F400B97B}"/>
              </a:ext>
            </a:extLst>
          </p:cNvPr>
          <p:cNvSpPr>
            <a:spLocks noChangeArrowheads="1"/>
          </p:cNvSpPr>
          <p:nvPr/>
        </p:nvSpPr>
        <p:spPr bwMode="blackWhite">
          <a:xfrm>
            <a:off x="6477000" y="2667000"/>
            <a:ext cx="1676400" cy="457200"/>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61" name="Text Box 20">
            <a:extLst>
              <a:ext uri="{FF2B5EF4-FFF2-40B4-BE49-F238E27FC236}">
                <a16:creationId xmlns:a16="http://schemas.microsoft.com/office/drawing/2014/main" id="{38218A7E-6002-435A-A4D7-1886E0497BA9}"/>
              </a:ext>
            </a:extLst>
          </p:cNvPr>
          <p:cNvSpPr txBox="1">
            <a:spLocks noChangeArrowheads="1"/>
          </p:cNvSpPr>
          <p:nvPr/>
        </p:nvSpPr>
        <p:spPr bwMode="gray">
          <a:xfrm>
            <a:off x="6553200" y="2644775"/>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Server Result Cache</a:t>
            </a:r>
          </a:p>
        </p:txBody>
      </p:sp>
      <p:sp>
        <p:nvSpPr>
          <p:cNvPr id="10262" name="Rectangle 19">
            <a:extLst>
              <a:ext uri="{FF2B5EF4-FFF2-40B4-BE49-F238E27FC236}">
                <a16:creationId xmlns:a16="http://schemas.microsoft.com/office/drawing/2014/main" id="{4B5F57F3-BFD0-4612-83F8-853F1C8C0ABF}"/>
              </a:ext>
            </a:extLst>
          </p:cNvPr>
          <p:cNvSpPr>
            <a:spLocks noChangeArrowheads="1"/>
          </p:cNvSpPr>
          <p:nvPr/>
        </p:nvSpPr>
        <p:spPr bwMode="blackWhite">
          <a:xfrm>
            <a:off x="6477000" y="3200400"/>
            <a:ext cx="1676400" cy="457200"/>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63" name="Text Box 20">
            <a:extLst>
              <a:ext uri="{FF2B5EF4-FFF2-40B4-BE49-F238E27FC236}">
                <a16:creationId xmlns:a16="http://schemas.microsoft.com/office/drawing/2014/main" id="{DD2E5279-D63B-44B7-94EC-296DE27E8DFB}"/>
              </a:ext>
            </a:extLst>
          </p:cNvPr>
          <p:cNvSpPr txBox="1">
            <a:spLocks noChangeArrowheads="1"/>
          </p:cNvSpPr>
          <p:nvPr/>
        </p:nvSpPr>
        <p:spPr bwMode="gray">
          <a:xfrm>
            <a:off x="6553200" y="3273425"/>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Other</a:t>
            </a:r>
            <a:endParaRPr lang="en-US" altLang="pt-BR" sz="1400">
              <a:solidFill>
                <a:srgbClr val="FF0000"/>
              </a:solidFill>
            </a:endParaRPr>
          </a:p>
        </p:txBody>
      </p:sp>
      <p:sp>
        <p:nvSpPr>
          <p:cNvPr id="10264" name="Rectangle 19">
            <a:extLst>
              <a:ext uri="{FF2B5EF4-FFF2-40B4-BE49-F238E27FC236}">
                <a16:creationId xmlns:a16="http://schemas.microsoft.com/office/drawing/2014/main" id="{C4E8FBB7-9F95-43F7-88D1-28909470FD81}"/>
              </a:ext>
            </a:extLst>
          </p:cNvPr>
          <p:cNvSpPr>
            <a:spLocks noChangeArrowheads="1"/>
          </p:cNvSpPr>
          <p:nvPr/>
        </p:nvSpPr>
        <p:spPr bwMode="blackWhite">
          <a:xfrm>
            <a:off x="6477000" y="3733800"/>
            <a:ext cx="1676400" cy="457200"/>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65" name="Text Box 20">
            <a:extLst>
              <a:ext uri="{FF2B5EF4-FFF2-40B4-BE49-F238E27FC236}">
                <a16:creationId xmlns:a16="http://schemas.microsoft.com/office/drawing/2014/main" id="{9D38E80A-34EB-4646-AA5F-E010C1A53760}"/>
              </a:ext>
            </a:extLst>
          </p:cNvPr>
          <p:cNvSpPr txBox="1">
            <a:spLocks noChangeArrowheads="1"/>
          </p:cNvSpPr>
          <p:nvPr/>
        </p:nvSpPr>
        <p:spPr bwMode="gray">
          <a:xfrm>
            <a:off x="6553200" y="3806825"/>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Reserved Pool</a:t>
            </a:r>
          </a:p>
        </p:txBody>
      </p:sp>
      <p:sp>
        <p:nvSpPr>
          <p:cNvPr id="10266" name="Rectangle 110">
            <a:extLst>
              <a:ext uri="{FF2B5EF4-FFF2-40B4-BE49-F238E27FC236}">
                <a16:creationId xmlns:a16="http://schemas.microsoft.com/office/drawing/2014/main" id="{348CEE39-9B93-4467-8659-C927F5E78B05}"/>
              </a:ext>
            </a:extLst>
          </p:cNvPr>
          <p:cNvSpPr>
            <a:spLocks noChangeArrowheads="1"/>
          </p:cNvSpPr>
          <p:nvPr/>
        </p:nvSpPr>
        <p:spPr bwMode="blackWhite">
          <a:xfrm>
            <a:off x="6819900"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67" name="Text Box 118">
            <a:extLst>
              <a:ext uri="{FF2B5EF4-FFF2-40B4-BE49-F238E27FC236}">
                <a16:creationId xmlns:a16="http://schemas.microsoft.com/office/drawing/2014/main" id="{B946BFB3-0816-46A4-9E11-0C528BA715B6}"/>
              </a:ext>
            </a:extLst>
          </p:cNvPr>
          <p:cNvSpPr txBox="1">
            <a:spLocks noChangeArrowheads="1"/>
          </p:cNvSpPr>
          <p:nvPr/>
        </p:nvSpPr>
        <p:spPr bwMode="gray">
          <a:xfrm>
            <a:off x="6777038" y="5181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Fixed SGA</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FD6996E1-26A8-4D57-BD69-D1D1B4F56CAB}"/>
              </a:ext>
            </a:extLst>
          </p:cNvPr>
          <p:cNvSpPr>
            <a:spLocks noGrp="1" noChangeArrowheads="1"/>
          </p:cNvSpPr>
          <p:nvPr>
            <p:ph type="body" idx="1"/>
          </p:nvPr>
        </p:nvSpPr>
        <p:spPr/>
        <p:txBody>
          <a:bodyPr/>
          <a:lstStyle/>
          <a:p>
            <a:pPr eaLnBrk="1" hangingPunct="1"/>
            <a:endParaRPr lang="pt-BR" altLang="pt-BR"/>
          </a:p>
        </p:txBody>
      </p:sp>
      <p:sp>
        <p:nvSpPr>
          <p:cNvPr id="11267" name="Title 3">
            <a:extLst>
              <a:ext uri="{FF2B5EF4-FFF2-40B4-BE49-F238E27FC236}">
                <a16:creationId xmlns:a16="http://schemas.microsoft.com/office/drawing/2014/main" id="{45FC1EE1-7008-4D0C-B702-4B482B613C66}"/>
              </a:ext>
            </a:extLst>
          </p:cNvPr>
          <p:cNvSpPr>
            <a:spLocks noGrp="1"/>
          </p:cNvSpPr>
          <p:nvPr>
            <p:ph type="title"/>
          </p:nvPr>
        </p:nvSpPr>
        <p:spPr/>
        <p:txBody>
          <a:bodyPr/>
          <a:lstStyle/>
          <a:p>
            <a:endParaRPr lang="pt-BR" altLang="pt-B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OTEHDR" val="Database Buffer Cache"/>
</p:tagLst>
</file>

<file path=ppt/tags/tag11.xml><?xml version="1.0" encoding="utf-8"?>
<p:tagLst xmlns:a="http://schemas.openxmlformats.org/drawingml/2006/main" xmlns:r="http://schemas.openxmlformats.org/officeDocument/2006/relationships" xmlns:p="http://schemas.openxmlformats.org/presentationml/2006/main">
  <p:tag name="NOTEHDR" val="Redo Log Buffer"/>
</p:tagLst>
</file>

<file path=ppt/tags/tag12.xml><?xml version="1.0" encoding="utf-8"?>
<p:tagLst xmlns:a="http://schemas.openxmlformats.org/drawingml/2006/main" xmlns:r="http://schemas.openxmlformats.org/officeDocument/2006/relationships" xmlns:p="http://schemas.openxmlformats.org/presentationml/2006/main">
  <p:tag name="NOTEHDR" val="Large Pool"/>
</p:tagLst>
</file>

<file path=ppt/tags/tag13.xml><?xml version="1.0" encoding="utf-8"?>
<p:tagLst xmlns:a="http://schemas.openxmlformats.org/drawingml/2006/main" xmlns:r="http://schemas.openxmlformats.org/officeDocument/2006/relationships" xmlns:p="http://schemas.openxmlformats.org/presentationml/2006/main">
  <p:tag name="NOTEHDR" val="Java Pool and Streams Pool"/>
</p:tagLst>
</file>

<file path=ppt/tags/tag14.xml><?xml version="1.0" encoding="utf-8"?>
<p:tagLst xmlns:a="http://schemas.openxmlformats.org/drawingml/2006/main" xmlns:r="http://schemas.openxmlformats.org/officeDocument/2006/relationships" xmlns:p="http://schemas.openxmlformats.org/presentationml/2006/main">
  <p:tag name="NOTEHDR" val="Java Pool and Streams Pool"/>
</p:tagLst>
</file>

<file path=ppt/tags/tag15.xml><?xml version="1.0" encoding="utf-8"?>
<p:tagLst xmlns:a="http://schemas.openxmlformats.org/drawingml/2006/main" xmlns:r="http://schemas.openxmlformats.org/officeDocument/2006/relationships" xmlns:p="http://schemas.openxmlformats.org/presentationml/2006/main">
  <p:tag name="NOTEHDR" val="Program Global Area (PGA)"/>
</p:tagLst>
</file>

<file path=ppt/tags/tag16.xml><?xml version="1.0" encoding="utf-8"?>
<p:tagLst xmlns:a="http://schemas.openxmlformats.org/drawingml/2006/main" xmlns:r="http://schemas.openxmlformats.org/officeDocument/2006/relationships" xmlns:p="http://schemas.openxmlformats.org/presentationml/2006/main">
  <p:tag name="NOTEHDR" val="Process Architecture"/>
</p:tagLst>
</file>

<file path=ppt/tags/tag17.xml><?xml version="1.0" encoding="utf-8"?>
<p:tagLst xmlns:a="http://schemas.openxmlformats.org/drawingml/2006/main" xmlns:r="http://schemas.openxmlformats.org/officeDocument/2006/relationships" xmlns:p="http://schemas.openxmlformats.org/presentationml/2006/main">
  <p:tag name="NOTEHDR" val="Process Structures"/>
</p:tagLst>
</file>

<file path=ppt/tags/tag18.xml><?xml version="1.0" encoding="utf-8"?>
<p:tagLst xmlns:a="http://schemas.openxmlformats.org/drawingml/2006/main" xmlns:r="http://schemas.openxmlformats.org/officeDocument/2006/relationships" xmlns:p="http://schemas.openxmlformats.org/presentationml/2006/main">
  <p:tag name="NOTEHDR" val="Process Structures (continued)"/>
</p:tagLst>
</file>

<file path=ppt/tags/tag19.xml><?xml version="1.0" encoding="utf-8"?>
<p:tagLst xmlns:a="http://schemas.openxmlformats.org/drawingml/2006/main" xmlns:r="http://schemas.openxmlformats.org/officeDocument/2006/relationships" xmlns:p="http://schemas.openxmlformats.org/presentationml/2006/main">
  <p:tag name="NOTEHDR" val="Database Writer Process (DBWn)"/>
</p:tagLst>
</file>

<file path=ppt/tags/tag2.xml><?xml version="1.0" encoding="utf-8"?>
<p:tagLst xmlns:a="http://schemas.openxmlformats.org/drawingml/2006/main" xmlns:r="http://schemas.openxmlformats.org/officeDocument/2006/relationships" xmlns:p="http://schemas.openxmlformats.org/presentationml/2006/main">
  <p:tag name="NOTEHDR" val="Objectives"/>
</p:tagLst>
</file>

<file path=ppt/tags/tag20.xml><?xml version="1.0" encoding="utf-8"?>
<p:tagLst xmlns:a="http://schemas.openxmlformats.org/drawingml/2006/main" xmlns:r="http://schemas.openxmlformats.org/officeDocument/2006/relationships" xmlns:p="http://schemas.openxmlformats.org/presentationml/2006/main">
  <p:tag name="NOTEHDR" val="Database Writer Process (DBWn) (continued)"/>
</p:tagLst>
</file>

<file path=ppt/tags/tag21.xml><?xml version="1.0" encoding="utf-8"?>
<p:tagLst xmlns:a="http://schemas.openxmlformats.org/drawingml/2006/main" xmlns:r="http://schemas.openxmlformats.org/officeDocument/2006/relationships" xmlns:p="http://schemas.openxmlformats.org/presentationml/2006/main">
  <p:tag name="NOTEHDR" val="Log Writer Process (LGWR)"/>
</p:tagLst>
</file>

<file path=ppt/tags/tag22.xml><?xml version="1.0" encoding="utf-8"?>
<p:tagLst xmlns:a="http://schemas.openxmlformats.org/drawingml/2006/main" xmlns:r="http://schemas.openxmlformats.org/officeDocument/2006/relationships" xmlns:p="http://schemas.openxmlformats.org/presentationml/2006/main">
  <p:tag name="NOTEHDR" val="Log Writer Process (LGWR) (continued)"/>
</p:tagLst>
</file>

<file path=ppt/tags/tag23.xml><?xml version="1.0" encoding="utf-8"?>
<p:tagLst xmlns:a="http://schemas.openxmlformats.org/drawingml/2006/main" xmlns:r="http://schemas.openxmlformats.org/officeDocument/2006/relationships" xmlns:p="http://schemas.openxmlformats.org/presentationml/2006/main">
  <p:tag name="NOTEHDR" val="Checkpoint Process (CKPT)"/>
</p:tagLst>
</file>

<file path=ppt/tags/tag24.xml><?xml version="1.0" encoding="utf-8"?>
<p:tagLst xmlns:a="http://schemas.openxmlformats.org/drawingml/2006/main" xmlns:r="http://schemas.openxmlformats.org/officeDocument/2006/relationships" xmlns:p="http://schemas.openxmlformats.org/presentationml/2006/main">
  <p:tag name="NOTEHDR" val="System Monitor Process (SMON)"/>
</p:tagLst>
</file>

<file path=ppt/tags/tag25.xml><?xml version="1.0" encoding="utf-8"?>
<p:tagLst xmlns:a="http://schemas.openxmlformats.org/drawingml/2006/main" xmlns:r="http://schemas.openxmlformats.org/officeDocument/2006/relationships" xmlns:p="http://schemas.openxmlformats.org/presentationml/2006/main">
  <p:tag name="NOTEHDR" val="Process Monitor Process (PMON)"/>
</p:tagLst>
</file>

<file path=ppt/tags/tag26.xml><?xml version="1.0" encoding="utf-8"?>
<p:tagLst xmlns:a="http://schemas.openxmlformats.org/drawingml/2006/main" xmlns:r="http://schemas.openxmlformats.org/officeDocument/2006/relationships" xmlns:p="http://schemas.openxmlformats.org/presentationml/2006/main">
  <p:tag name="NOTEHDR" val="Recoverer Process (RECO)"/>
</p:tagLst>
</file>

<file path=ppt/tags/tag27.xml><?xml version="1.0" encoding="utf-8"?>
<p:tagLst xmlns:a="http://schemas.openxmlformats.org/drawingml/2006/main" xmlns:r="http://schemas.openxmlformats.org/officeDocument/2006/relationships" xmlns:p="http://schemas.openxmlformats.org/presentationml/2006/main">
  <p:tag name="NOTEHDR" val="Archiver Processes (ARCn)"/>
</p:tagLst>
</file>

<file path=ppt/tags/tag28.xml><?xml version="1.0" encoding="utf-8"?>
<p:tagLst xmlns:a="http://schemas.openxmlformats.org/drawingml/2006/main" xmlns:r="http://schemas.openxmlformats.org/officeDocument/2006/relationships" xmlns:p="http://schemas.openxmlformats.org/presentationml/2006/main">
  <p:tag name="NOTEHDR" val="Database Storage Architecture"/>
</p:tagLst>
</file>

<file path=ppt/tags/tag29.xml><?xml version="1.0" encoding="utf-8"?>
<p:tagLst xmlns:a="http://schemas.openxmlformats.org/drawingml/2006/main" xmlns:r="http://schemas.openxmlformats.org/officeDocument/2006/relationships" xmlns:p="http://schemas.openxmlformats.org/presentationml/2006/main">
  <p:tag name="NOTEHDR" val="Database Storage Architecture (continued)"/>
</p:tagLst>
</file>

<file path=ppt/tags/tag3.xml><?xml version="1.0" encoding="utf-8"?>
<p:tagLst xmlns:a="http://schemas.openxmlformats.org/drawingml/2006/main" xmlns:r="http://schemas.openxmlformats.org/officeDocument/2006/relationships" xmlns:p="http://schemas.openxmlformats.org/presentationml/2006/main">
  <p:tag name="NOTEHDR" val="Oracle Database Server Architecture"/>
</p:tagLst>
</file>

<file path=ppt/tags/tag30.xml><?xml version="1.0" encoding="utf-8"?>
<p:tagLst xmlns:a="http://schemas.openxmlformats.org/drawingml/2006/main" xmlns:r="http://schemas.openxmlformats.org/officeDocument/2006/relationships" xmlns:p="http://schemas.openxmlformats.org/presentationml/2006/main">
  <p:tag name="NOTEHDR" val="Logical and Physical Database Structures"/>
</p:tagLst>
</file>

<file path=ppt/tags/tag31.xml><?xml version="1.0" encoding="utf-8"?>
<p:tagLst xmlns:a="http://schemas.openxmlformats.org/drawingml/2006/main" xmlns:r="http://schemas.openxmlformats.org/officeDocument/2006/relationships" xmlns:p="http://schemas.openxmlformats.org/presentationml/2006/main">
  <p:tag name="NOTEHDR" val="Logical and Physical Database Structures (continued)"/>
</p:tagLst>
</file>

<file path=ppt/tags/tag32.xml><?xml version="1.0" encoding="utf-8"?>
<p:tagLst xmlns:a="http://schemas.openxmlformats.org/drawingml/2006/main" xmlns:r="http://schemas.openxmlformats.org/officeDocument/2006/relationships" xmlns:p="http://schemas.openxmlformats.org/presentationml/2006/main">
  <p:tag name="NOTEHDR" val="Segments, Extents, and Blocks"/>
</p:tagLst>
</file>

<file path=ppt/tags/tag33.xml><?xml version="1.0" encoding="utf-8"?>
<p:tagLst xmlns:a="http://schemas.openxmlformats.org/drawingml/2006/main" xmlns:r="http://schemas.openxmlformats.org/officeDocument/2006/relationships" xmlns:p="http://schemas.openxmlformats.org/presentationml/2006/main">
  <p:tag name="NOTEHDR" val="Tablespaces and Data Files"/>
</p:tagLst>
</file>

<file path=ppt/tags/tag34.xml><?xml version="1.0" encoding="utf-8"?>
<p:tagLst xmlns:a="http://schemas.openxmlformats.org/drawingml/2006/main" xmlns:r="http://schemas.openxmlformats.org/officeDocument/2006/relationships" xmlns:p="http://schemas.openxmlformats.org/presentationml/2006/main">
  <p:tag name="NOTEHDR" val="SYSTEM and SYSAUX Tablespaces"/>
</p:tagLst>
</file>

<file path=ppt/tags/tag35.xml><?xml version="1.0" encoding="utf-8"?>
<p:tagLst xmlns:a="http://schemas.openxmlformats.org/drawingml/2006/main" xmlns:r="http://schemas.openxmlformats.org/officeDocument/2006/relationships" xmlns:p="http://schemas.openxmlformats.org/presentationml/2006/main">
  <p:tag name="NOTEHDR" val="Process Architecture"/>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ffc64dd1-1587-4464-963a-46901abbb2ca"/>
  <p:tag name="AUDIO_IMPORT" val="D:\Curriculum_devt\Courses\NF12\Pluggable DB\Lesson1\audio\Slide17.wav"/>
  <p:tag name="ELAPSEDTIME" val="121.677"/>
  <p:tag name="TIMELINE" val="14.95/16.00/33.46/34.13/38.93/58.27/70.56/75.05/86.60/96.34"/>
  <p:tag name="ARTICULATE_TITLE_TAG" val="CDB Architecture"/>
  <p:tag name="AUDIO_ID" val="470"/>
  <p:tag name="ARTICULATE_SLIDE_PAUSE" val="0"/>
  <p:tag name="ARTICULATE_NAV_LEVEL" val="2"/>
  <p:tag name="ARTICULATE_PLAYLIST_ID" val="-1"/>
  <p:tag name="ARTICULATE_VIEW_MODE" val="0"/>
  <p:tag name="ARTICULATE_LOCK_SLIDE" val="0"/>
  <p:tag name="ARTICULATE_SLIDE_NAV" val="21"/>
</p:tagLst>
</file>

<file path=ppt/tags/tag3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plcnwgHd_files\slide0001_image001.png"/>
</p:tagLst>
</file>

<file path=ppt/tags/tag3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C8SpavYO_files\slide0001_image001.png"/>
</p:tagLst>
</file>

<file path=ppt/tags/tag3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dfxa5eFH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NOTEHDR" val="Instance: Database Configurations"/>
</p:tagLst>
</file>

<file path=ppt/tags/tag4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WvMqyzBd_files\slide0001_image001.png"/>
</p:tagLst>
</file>

<file path=ppt/tags/tag4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stJPyruK_files\slide0001_image001.png"/>
</p:tagLst>
</file>

<file path=ppt/tags/tag4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N3vBlCnz_files\slide0001_image001.png"/>
</p:tagLst>
</file>

<file path=ppt/tags/tag4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fnq58nr6_files\slide0001_image001.png"/>
</p:tagLst>
</file>

<file path=ppt/tags/tag4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IVM428H8_files\slide0001_image001.png"/>
</p:tagLst>
</file>

<file path=ppt/tags/tag4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bK9PTym3_files\slide0001_image001.png"/>
</p:tagLst>
</file>

<file path=ppt/tags/tag4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VRqhw2eo_files\slide0001_image001.png"/>
</p:tagLst>
</file>

<file path=ppt/tags/tag4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ZZ4lyeAl_files\slide0001_image001.png"/>
</p:tagLst>
</file>

<file path=ppt/tags/tag4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pWUD6SkO_files\slide0001_image001.png"/>
</p:tagLst>
</file>

<file path=ppt/tags/tag4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sG7HXhur_files\slide0001_image001.png"/>
</p:tagLst>
</file>

<file path=ppt/tags/tag5.xml><?xml version="1.0" encoding="utf-8"?>
<p:tagLst xmlns:a="http://schemas.openxmlformats.org/drawingml/2006/main" xmlns:r="http://schemas.openxmlformats.org/officeDocument/2006/relationships" xmlns:p="http://schemas.openxmlformats.org/presentationml/2006/main">
  <p:tag name="NOTEHDR" val="Connecting to the Database Instance"/>
</p:tagLst>
</file>

<file path=ppt/tags/tag50.xml><?xml version="1.0" encoding="utf-8"?>
<p:tagLst xmlns:a="http://schemas.openxmlformats.org/drawingml/2006/main" xmlns:r="http://schemas.openxmlformats.org/officeDocument/2006/relationships" xmlns:p="http://schemas.openxmlformats.org/presentationml/2006/main">
  <p:tag name="NOTEHDR" val="Automatic Storage Management"/>
</p:tagLst>
</file>

<file path=ppt/tags/tag51.xml><?xml version="1.0" encoding="utf-8"?>
<p:tagLst xmlns:a="http://schemas.openxmlformats.org/drawingml/2006/main" xmlns:r="http://schemas.openxmlformats.org/officeDocument/2006/relationships" xmlns:p="http://schemas.openxmlformats.org/presentationml/2006/main">
  <p:tag name="NOTEHDR" val="ASM Storage Components"/>
</p:tagLst>
</file>

<file path=ppt/tags/tag52.xml><?xml version="1.0" encoding="utf-8"?>
<p:tagLst xmlns:a="http://schemas.openxmlformats.org/drawingml/2006/main" xmlns:r="http://schemas.openxmlformats.org/officeDocument/2006/relationships" xmlns:p="http://schemas.openxmlformats.org/presentationml/2006/main">
  <p:tag name="NOTEHDR" val="Interacting with an Oracle Database"/>
</p:tagLst>
</file>

<file path=ppt/tags/tag53.xml><?xml version="1.0" encoding="utf-8"?>
<p:tagLst xmlns:a="http://schemas.openxmlformats.org/drawingml/2006/main" xmlns:r="http://schemas.openxmlformats.org/officeDocument/2006/relationships" xmlns:p="http://schemas.openxmlformats.org/presentationml/2006/main">
  <p:tag name="NOTEHDR" val="Interacting with an Oracle Database (continued)"/>
</p:tagLst>
</file>

<file path=ppt/tags/tag6.xml><?xml version="1.0" encoding="utf-8"?>
<p:tagLst xmlns:a="http://schemas.openxmlformats.org/drawingml/2006/main" xmlns:r="http://schemas.openxmlformats.org/officeDocument/2006/relationships" xmlns:p="http://schemas.openxmlformats.org/presentationml/2006/main">
  <p:tag name="NOTEHDR" val="Oracle Database Memory Structures"/>
</p:tagLst>
</file>

<file path=ppt/tags/tag7.xml><?xml version="1.0" encoding="utf-8"?>
<p:tagLst xmlns:a="http://schemas.openxmlformats.org/drawingml/2006/main" xmlns:r="http://schemas.openxmlformats.org/officeDocument/2006/relationships" xmlns:p="http://schemas.openxmlformats.org/presentationml/2006/main">
  <p:tag name="NOTEHDR" val="Oracle Database Memory Structures (continued)"/>
</p:tagLst>
</file>

<file path=ppt/tags/tag8.xml><?xml version="1.0" encoding="utf-8"?>
<p:tagLst xmlns:a="http://schemas.openxmlformats.org/drawingml/2006/main" xmlns:r="http://schemas.openxmlformats.org/officeDocument/2006/relationships" xmlns:p="http://schemas.openxmlformats.org/presentationml/2006/main">
  <p:tag name="NOTEHDR" val="Shared Pool"/>
</p:tagLst>
</file>

<file path=ppt/tags/tag9.xml><?xml version="1.0" encoding="utf-8"?>
<p:tagLst xmlns:a="http://schemas.openxmlformats.org/drawingml/2006/main" xmlns:r="http://schemas.openxmlformats.org/officeDocument/2006/relationships" xmlns:p="http://schemas.openxmlformats.org/presentationml/2006/main">
  <p:tag name="NOTEHDR" val="Shared Pool (continued)"/>
</p:tagLst>
</file>

<file path=ppt/theme/theme1.xml><?xml version="1.0" encoding="utf-8"?>
<a:theme xmlns:a="http://schemas.openxmlformats.org/drawingml/2006/main" name="OU6_Jan12">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OU6_Jan12</Template>
  <TotalTime>1222</TotalTime>
  <Words>10281</Words>
  <Application>Microsoft Office PowerPoint</Application>
  <PresentationFormat>Apresentação na tela (4:3)</PresentationFormat>
  <Paragraphs>800</Paragraphs>
  <Slides>48</Slides>
  <Notes>48</Notes>
  <HiddenSlides>9</HiddenSlides>
  <MMClips>0</MMClip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OU6_Jan12</vt:lpstr>
      <vt:lpstr>Exploring the Oracle Database Architecture</vt:lpstr>
      <vt:lpstr>Objectives</vt:lpstr>
      <vt:lpstr>Oracle Database Server Architecture: Overview</vt:lpstr>
      <vt:lpstr>Oracle Database Instance Configurations</vt:lpstr>
      <vt:lpstr>Connecting to the Database Instance</vt:lpstr>
      <vt:lpstr>Oracle Database Memory Structures</vt:lpstr>
      <vt:lpstr>Apresentação do PowerPoint</vt:lpstr>
      <vt:lpstr>Shared Pool</vt:lpstr>
      <vt:lpstr>Apresentação do PowerPoint</vt:lpstr>
      <vt:lpstr>Database Buffer Cache</vt:lpstr>
      <vt:lpstr>Redo Log Buffer</vt:lpstr>
      <vt:lpstr>Large Pool</vt:lpstr>
      <vt:lpstr>Java Pool</vt:lpstr>
      <vt:lpstr>Streams Pool</vt:lpstr>
      <vt:lpstr>Program Global Area (PGA)</vt:lpstr>
      <vt:lpstr>Quiz</vt:lpstr>
      <vt:lpstr>Quiz</vt:lpstr>
      <vt:lpstr>Process Architecture</vt:lpstr>
      <vt:lpstr>Apresentação do PowerPoint</vt:lpstr>
      <vt:lpstr>Process Structures</vt:lpstr>
      <vt:lpstr>Apresentação do PowerPoint</vt:lpstr>
      <vt:lpstr>Database Writer Process (DBWn)</vt:lpstr>
      <vt:lpstr>Apresentação do PowerPoint</vt:lpstr>
      <vt:lpstr>Log Writer Process (LGWR)</vt:lpstr>
      <vt:lpstr>Apresentação do PowerPoint</vt:lpstr>
      <vt:lpstr>Checkpoint Process (CKPT)</vt:lpstr>
      <vt:lpstr>System Monitor Process (SMON)</vt:lpstr>
      <vt:lpstr>Process Monitor Process (PMON)</vt:lpstr>
      <vt:lpstr>Recoverer Process (RECO)</vt:lpstr>
      <vt:lpstr>Listener Registration Process (LREG)</vt:lpstr>
      <vt:lpstr>Archiver Processes (ARCn)</vt:lpstr>
      <vt:lpstr>Database Storage Architecture</vt:lpstr>
      <vt:lpstr>Apresentação do PowerPoint</vt:lpstr>
      <vt:lpstr>Logical and Physical Database Structures</vt:lpstr>
      <vt:lpstr>Apresentação do PowerPoint</vt:lpstr>
      <vt:lpstr>Segments, Extents, and Blocks</vt:lpstr>
      <vt:lpstr>Tablespaces and Data Files</vt:lpstr>
      <vt:lpstr>SYSTEM and SYSAUX Tablespaces </vt:lpstr>
      <vt:lpstr>Oracle Container Database: Introduction </vt:lpstr>
      <vt:lpstr>Multitenant Architecture</vt:lpstr>
      <vt:lpstr>Automatic Storage Management</vt:lpstr>
      <vt:lpstr>ASM Storage Components</vt:lpstr>
      <vt:lpstr>Interacting with an Oracle Database:  Memory, Processes, and Storage</vt:lpstr>
      <vt:lpstr>Apresentação do PowerPoint</vt:lpstr>
      <vt:lpstr>Quiz</vt:lpstr>
      <vt:lpstr>Quiz</vt:lpstr>
      <vt:lpstr>Summary</vt:lpstr>
      <vt:lpstr>Practice 2</vt:lpstr>
    </vt:vector>
  </TitlesOfParts>
  <Manager/>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Exploring the Oracle Database Architecture</dc:title>
  <dc:subject>OU6_Jan12</dc:subject>
  <dc:creator>sujatha nagendra</dc:creator>
  <dc:description>Oracle University Production Services</dc:description>
  <cp:lastModifiedBy>vlnarasi</cp:lastModifiedBy>
  <cp:revision>164</cp:revision>
  <cp:lastPrinted>2002-03-28T23:57:22Z</cp:lastPrinted>
  <dcterms:created xsi:type="dcterms:W3CDTF">2012-08-21T11:25:04Z</dcterms:created>
  <dcterms:modified xsi:type="dcterms:W3CDTF">2021-01-24T05:01:36Z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