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0"/>
  </p:notesMasterIdLst>
  <p:handoutMasterIdLst>
    <p:handoutMasterId r:id="rId11"/>
  </p:handoutMasterIdLst>
  <p:sldIdLst>
    <p:sldId id="376" r:id="rId2"/>
    <p:sldId id="377" r:id="rId3"/>
    <p:sldId id="378" r:id="rId4"/>
    <p:sldId id="379" r:id="rId5"/>
    <p:sldId id="380" r:id="rId6"/>
    <p:sldId id="381" r:id="rId7"/>
    <p:sldId id="382" r:id="rId8"/>
    <p:sldId id="383" r:id="rId9"/>
  </p:sldIdLst>
  <p:sldSz cx="9144000" cy="6858000" type="screen4x3"/>
  <p:notesSz cx="6991350" cy="9282113"/>
  <p:custDataLst>
    <p:tags r:id="rId1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480">
          <p15:clr>
            <a:srgbClr val="A4A3A4"/>
          </p15:clr>
        </p15:guide>
        <p15:guide id="3" orient="horz" pos="960">
          <p15:clr>
            <a:srgbClr val="A4A3A4"/>
          </p15:clr>
        </p15:guide>
        <p15:guide id="4" pos="2880">
          <p15:clr>
            <a:srgbClr val="A4A3A4"/>
          </p15:clr>
        </p15:guide>
        <p15:guide id="5" pos="384">
          <p15:clr>
            <a:srgbClr val="A4A3A4"/>
          </p15:clr>
        </p15:guide>
        <p15:guide id="6" pos="528">
          <p15:clr>
            <a:srgbClr val="A4A3A4"/>
          </p15:clr>
        </p15:guide>
      </p15:sldGuideLst>
    </p:ext>
    <p:ext uri="{2D200454-40CA-4A62-9FC3-DE9A4176ACB9}">
      <p15:notesGuideLst xmlns:p15="http://schemas.microsoft.com/office/powerpoint/2012/main">
        <p15:guide id="1" orient="horz" pos="2923">
          <p15:clr>
            <a:srgbClr val="A4A3A4"/>
          </p15:clr>
        </p15:guide>
        <p15:guide id="2" orient="horz" pos="3355">
          <p15:clr>
            <a:srgbClr val="A4A3A4"/>
          </p15:clr>
        </p15:guide>
        <p15:guide id="3" pos="2202">
          <p15:clr>
            <a:srgbClr val="A4A3A4"/>
          </p15:clr>
        </p15:guide>
        <p15:guide id="4" pos="4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66CCFF"/>
    <a:srgbClr val="CC6600"/>
    <a:srgbClr val="FFCC66"/>
    <a:srgbClr val="CC9900"/>
    <a:srgbClr val="006699"/>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17434" autoAdjust="0"/>
    <p:restoredTop sz="63889" autoAdjust="0"/>
  </p:normalViewPr>
  <p:slideViewPr>
    <p:cSldViewPr>
      <p:cViewPr varScale="1">
        <p:scale>
          <a:sx n="89" d="100"/>
          <a:sy n="89" d="100"/>
        </p:scale>
        <p:origin x="-1620" y="-96"/>
      </p:cViewPr>
      <p:guideLst>
        <p:guide orient="horz" pos="2160"/>
        <p:guide orient="horz" pos="480"/>
        <p:guide orient="horz" pos="960"/>
        <p:guide pos="2880"/>
        <p:guide pos="384"/>
        <p:guide pos="52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12" d="100"/>
          <a:sy n="112" d="100"/>
        </p:scale>
        <p:origin x="-2190" y="1848"/>
      </p:cViewPr>
      <p:guideLst>
        <p:guide orient="horz" pos="2923"/>
        <p:guide orient="horz" pos="3355"/>
        <p:guide pos="2202"/>
        <p:guide pos="4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ED07F16-A529-48AF-AAE6-EDB558FC0557}"/>
              </a:ext>
            </a:extLst>
          </p:cNvPr>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a:extLst>
              <a:ext uri="{FF2B5EF4-FFF2-40B4-BE49-F238E27FC236}">
                <a16:creationId xmlns:a16="http://schemas.microsoft.com/office/drawing/2014/main" id="{B5CC276E-65A1-4FB4-B07C-8B2B6EFAABD6}"/>
              </a:ext>
            </a:extLst>
          </p:cNvPr>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a:extLst>
              <a:ext uri="{FF2B5EF4-FFF2-40B4-BE49-F238E27FC236}">
                <a16:creationId xmlns:a16="http://schemas.microsoft.com/office/drawing/2014/main" id="{AD67DED3-5151-4E2A-9935-6D7A16320F72}"/>
              </a:ext>
            </a:extLst>
          </p:cNvPr>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a:extLst>
              <a:ext uri="{FF2B5EF4-FFF2-40B4-BE49-F238E27FC236}">
                <a16:creationId xmlns:a16="http://schemas.microsoft.com/office/drawing/2014/main" id="{31F85EB4-3F49-4FE1-8719-8A13376170C1}"/>
              </a:ext>
            </a:extLst>
          </p:cNvPr>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buClr>
                <a:srgbClr val="000000"/>
              </a:buClr>
              <a:buFont typeface="Arial" panose="020B0604020202020204" pitchFamily="34" charset="0"/>
              <a:buNone/>
              <a:defRPr sz="1200" b="1"/>
            </a:lvl1pPr>
          </a:lstStyle>
          <a:p>
            <a:fld id="{4C391BC8-3620-49EA-ABF3-C9D09C69E9F5}" type="slidenum">
              <a:rPr lang="en-US" altLang="pt-BR"/>
              <a:pPr/>
              <a:t>‹nº›</a:t>
            </a:fld>
            <a:endParaRPr lang="en-US" altLang="pt-B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Slide_Image_Placeholder">
            <a:extLst>
              <a:ext uri="{FF2B5EF4-FFF2-40B4-BE49-F238E27FC236}">
                <a16:creationId xmlns:a16="http://schemas.microsoft.com/office/drawing/2014/main" id="{67BD2102-1BE9-4FE0-B0F0-C74BC5351FD1}"/>
              </a:ext>
            </a:extLst>
          </p:cNvP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a:extLst>
              <a:ext uri="{FF2B5EF4-FFF2-40B4-BE49-F238E27FC236}">
                <a16:creationId xmlns:a16="http://schemas.microsoft.com/office/drawing/2014/main" id="{4AE4E7A4-1201-4A0B-88EA-E11EF03DF0E5}"/>
              </a:ext>
            </a:extLst>
          </p:cNvP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a:extLst>
              <a:ext uri="{FF2B5EF4-FFF2-40B4-BE49-F238E27FC236}">
                <a16:creationId xmlns:a16="http://schemas.microsoft.com/office/drawing/2014/main" id="{7A24DD48-AF8E-4BFE-9340-8FDB9B57F1D9}"/>
              </a:ext>
            </a:extLst>
          </p:cNvPr>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1"/>
            </a:lvl1pPr>
          </a:lstStyle>
          <a:p>
            <a:r>
              <a:rPr lang="en-US" altLang="pt-BR"/>
              <a:t>Oracle Database 12</a:t>
            </a:r>
            <a:r>
              <a:rPr lang="en-US" altLang="pt-BR" i="1"/>
              <a:t>c</a:t>
            </a:r>
            <a:r>
              <a:rPr lang="en-US" altLang="pt-BR"/>
              <a:t>: Backup and Recovery Workshop   20 - </a:t>
            </a:r>
            <a:fld id="{823C265E-E56C-4D8F-8CEF-157607CCD4F2}" type="slidenum">
              <a:rPr lang="en-US" altLang="pt-BR"/>
              <a:pPr/>
              <a:t>‹nº›</a:t>
            </a:fld>
            <a:endParaRPr lang="en-US" altLang="pt-BR"/>
          </a:p>
        </p:txBody>
      </p:sp>
      <p:sp>
        <p:nvSpPr>
          <p:cNvPr id="4108" name="NotesMaster_TextBoxGuide" hidden="1">
            <a:extLst>
              <a:ext uri="{FF2B5EF4-FFF2-40B4-BE49-F238E27FC236}">
                <a16:creationId xmlns:a16="http://schemas.microsoft.com/office/drawing/2014/main" id="{3723E8E8-6F24-4CD2-9B11-B65BC4409CD1}"/>
              </a:ext>
            </a:extLst>
          </p:cNvPr>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cs typeface="+mn-cs"/>
            </a:endParaRPr>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anose="02020603050405020304"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a:extLst>
              <a:ext uri="{FF2B5EF4-FFF2-40B4-BE49-F238E27FC236}">
                <a16:creationId xmlns:a16="http://schemas.microsoft.com/office/drawing/2014/main" id="{830B80DC-C4B5-4724-A902-7645E00F483F}"/>
              </a:ext>
            </a:extLst>
          </p:cNvPr>
          <p:cNvSpPr>
            <a:spLocks noGrp="1" noRot="1" noChangeAspect="1" noTextEdit="1"/>
          </p:cNvSpPr>
          <p:nvPr>
            <p:ph type="sldImg"/>
          </p:nvPr>
        </p:nvSpPr>
        <p:spPr>
          <a:ln/>
        </p:spPr>
      </p:sp>
      <p:sp>
        <p:nvSpPr>
          <p:cNvPr id="11267" name="Notes Placeholder 6">
            <a:extLst>
              <a:ext uri="{FF2B5EF4-FFF2-40B4-BE49-F238E27FC236}">
                <a16:creationId xmlns:a16="http://schemas.microsoft.com/office/drawing/2014/main" id="{E3A5B42A-1FA7-4D36-9211-1032DDFF54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a:extLst>
              <a:ext uri="{FF2B5EF4-FFF2-40B4-BE49-F238E27FC236}">
                <a16:creationId xmlns:a16="http://schemas.microsoft.com/office/drawing/2014/main" id="{008D1E09-840F-4F1A-9AEF-F84BB03A0A61}"/>
              </a:ext>
            </a:extLst>
          </p:cNvPr>
          <p:cNvSpPr>
            <a:spLocks noChangeArrowheads="1" noTextEdit="1"/>
          </p:cNvSpPr>
          <p:nvPr>
            <p:ph type="sldImg"/>
          </p:nvPr>
        </p:nvSpPr>
        <p:spPr>
          <a:ln/>
        </p:spPr>
      </p:sp>
      <p:sp>
        <p:nvSpPr>
          <p:cNvPr id="12291" name="Rectangle 19">
            <a:extLst>
              <a:ext uri="{FF2B5EF4-FFF2-40B4-BE49-F238E27FC236}">
                <a16:creationId xmlns:a16="http://schemas.microsoft.com/office/drawing/2014/main" id="{49F3375E-C877-40B1-B31B-AE71DA177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To assist you with these tasks, use this course material, videos, your own notes, as well as the documentation, especially:</a:t>
            </a:r>
          </a:p>
          <a:p>
            <a:pPr lvl="2" eaLnBrk="1" hangingPunct="1"/>
            <a:r>
              <a:rPr lang="en-US" altLang="pt-BR"/>
              <a:t>Backup and Recovery User's Guide </a:t>
            </a:r>
          </a:p>
          <a:p>
            <a:pPr lvl="2" eaLnBrk="1" hangingPunct="1"/>
            <a:r>
              <a:rPr lang="en-US" altLang="pt-BR"/>
              <a:t>Backup and Recovery Reference </a:t>
            </a:r>
          </a:p>
        </p:txBody>
      </p:sp>
      <p:sp>
        <p:nvSpPr>
          <p:cNvPr id="5" name="Footer Placeholder 4">
            <a:extLst>
              <a:ext uri="{FF2B5EF4-FFF2-40B4-BE49-F238E27FC236}">
                <a16:creationId xmlns:a16="http://schemas.microsoft.com/office/drawing/2014/main" id="{1E35601D-C3D7-4561-A067-753FEA57FB1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92DF1104-7A32-4C0C-BC01-A7AE4E82F4E4}" type="slidenum">
              <a:rPr lang="en-US" altLang="pt-BR"/>
              <a:pPr eaLnBrk="1" hangingPunct="1"/>
              <a:t>2</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8">
            <a:extLst>
              <a:ext uri="{FF2B5EF4-FFF2-40B4-BE49-F238E27FC236}">
                <a16:creationId xmlns:a16="http://schemas.microsoft.com/office/drawing/2014/main" id="{FD21C7AD-3766-41B6-A1DC-28F4B56E2D41}"/>
              </a:ext>
            </a:extLst>
          </p:cNvPr>
          <p:cNvSpPr>
            <a:spLocks noChangeArrowheads="1" noTextEdit="1"/>
          </p:cNvSpPr>
          <p:nvPr>
            <p:ph type="sldImg"/>
          </p:nvPr>
        </p:nvSpPr>
        <p:spPr>
          <a:ln/>
        </p:spPr>
      </p:sp>
      <p:sp>
        <p:nvSpPr>
          <p:cNvPr id="13315" name="Rectangle 19">
            <a:extLst>
              <a:ext uri="{FF2B5EF4-FFF2-40B4-BE49-F238E27FC236}">
                <a16:creationId xmlns:a16="http://schemas.microsoft.com/office/drawing/2014/main" id="{77555A90-1C92-4E70-9377-DE863D5B60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b="1"/>
              <a:t>Group-Oriented, Interactive Structure</a:t>
            </a:r>
          </a:p>
          <a:p>
            <a:pPr lvl="1" eaLnBrk="1" hangingPunct="1"/>
            <a:r>
              <a:rPr lang="en-US" altLang="pt-BR"/>
              <a:t>The workshop is structured to allow individuals to work in groups to perform database backup, restore, and recovery operations. Each group is encouraged to share their approach to resolving database failures with other groups in the classroom.</a:t>
            </a:r>
          </a:p>
          <a:p>
            <a:pPr lvl="1" eaLnBrk="1" hangingPunct="1"/>
            <a:r>
              <a:rPr lang="en-US" altLang="pt-BR" b="1"/>
              <a:t>Failures Scenarios</a:t>
            </a:r>
          </a:p>
          <a:p>
            <a:pPr lvl="1" eaLnBrk="1" hangingPunct="1"/>
            <a:r>
              <a:rPr lang="en-US" altLang="pt-BR"/>
              <a:t>During the workshop, the instructor introduces a variety of failures to your database. The types of failures that you may experience include:</a:t>
            </a:r>
          </a:p>
          <a:p>
            <a:pPr lvl="2" eaLnBrk="1" hangingPunct="1"/>
            <a:r>
              <a:rPr lang="en-US" altLang="pt-BR"/>
              <a:t>Loss of a redo log group</a:t>
            </a:r>
          </a:p>
          <a:p>
            <a:pPr lvl="2" eaLnBrk="1" hangingPunct="1"/>
            <a:r>
              <a:rPr lang="en-US" altLang="pt-BR"/>
              <a:t>Loss of data files</a:t>
            </a:r>
          </a:p>
          <a:p>
            <a:pPr lvl="2" eaLnBrk="1" hangingPunct="1"/>
            <a:r>
              <a:rPr lang="en-US" altLang="pt-BR"/>
              <a:t>Loss of control files</a:t>
            </a:r>
          </a:p>
          <a:p>
            <a:pPr lvl="2" eaLnBrk="1" hangingPunct="1"/>
            <a:r>
              <a:rPr lang="en-US" altLang="pt-BR"/>
              <a:t>Media failures</a:t>
            </a:r>
          </a:p>
          <a:p>
            <a:pPr lvl="2" eaLnBrk="1" hangingPunct="1"/>
            <a:r>
              <a:rPr lang="en-US" altLang="pt-BR"/>
              <a:t>Corrupted data blocks</a:t>
            </a:r>
          </a:p>
          <a:p>
            <a:pPr lvl="2" eaLnBrk="1" hangingPunct="1"/>
            <a:r>
              <a:rPr lang="en-US" altLang="pt-BR"/>
              <a:t>User errors</a:t>
            </a:r>
          </a:p>
          <a:p>
            <a:pPr lvl="1" eaLnBrk="1" hangingPunct="1"/>
            <a:endParaRPr lang="en-US" altLang="pt-BR"/>
          </a:p>
          <a:p>
            <a:pPr lvl="1" eaLnBrk="1" hangingPunct="1"/>
            <a:endParaRPr lang="en-US" altLang="pt-BR"/>
          </a:p>
        </p:txBody>
      </p:sp>
      <p:sp>
        <p:nvSpPr>
          <p:cNvPr id="5" name="Footer Placeholder 4">
            <a:extLst>
              <a:ext uri="{FF2B5EF4-FFF2-40B4-BE49-F238E27FC236}">
                <a16:creationId xmlns:a16="http://schemas.microsoft.com/office/drawing/2014/main" id="{50BF6A7F-9C5E-43C5-AE1A-0FAD2017A59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9F0635D7-3BB4-4ED6-8197-7F05585C7431}" type="slidenum">
              <a:rPr lang="en-US" altLang="pt-BR"/>
              <a:pPr eaLnBrk="1" hangingPunct="1"/>
              <a:t>3</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127">
            <a:extLst>
              <a:ext uri="{FF2B5EF4-FFF2-40B4-BE49-F238E27FC236}">
                <a16:creationId xmlns:a16="http://schemas.microsoft.com/office/drawing/2014/main" id="{55BADB62-C054-4195-8551-CAAFB26D5780}"/>
              </a:ext>
            </a:extLst>
          </p:cNvPr>
          <p:cNvSpPr>
            <a:spLocks noGrp="1" noChangeArrowheads="1"/>
          </p:cNvSpPr>
          <p:nvPr>
            <p:ph type="body" idx="1"/>
          </p:nvPr>
        </p:nvSpPr>
        <p:spPr>
          <a:xfrm>
            <a:off x="549275" y="374650"/>
            <a:ext cx="6076950" cy="842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b="1"/>
              <a:t>Intensive Hands-On Diagnosis and Problem Resolution</a:t>
            </a:r>
          </a:p>
          <a:p>
            <a:pPr lvl="1" eaLnBrk="1" hangingPunct="1"/>
            <a:r>
              <a:rPr lang="en-US" altLang="pt-BR"/>
              <a:t>The intent of the workshop portion of this course is provide you with as much hands-on experience as possible while working through a number of failure and recovery scenarios. Experience and knowledge gained from the first two days of this course will aid you in diagnosing the failure scenarios in the workshop and successfully recovering your database.</a:t>
            </a:r>
          </a:p>
          <a:p>
            <a:pPr lvl="1" eaLnBrk="1" hangingPunct="1"/>
            <a:r>
              <a:rPr lang="en-US" altLang="pt-BR"/>
              <a:t>Use the various diagnostic tools, data dictionary views, and V$ views as appropriate to determine the state of your database and diagnose the failures.</a:t>
            </a:r>
          </a:p>
          <a:p>
            <a:pPr lvl="1" eaLnBrk="1" hangingPunct="1"/>
            <a:r>
              <a:rPr lang="en-US" altLang="pt-BR" b="1"/>
              <a:t>Solution Outlines</a:t>
            </a:r>
          </a:p>
          <a:p>
            <a:pPr lvl="1" eaLnBrk="1" hangingPunct="1"/>
            <a:r>
              <a:rPr lang="en-US" altLang="pt-BR"/>
              <a:t>This workshop simulates a real-world environment by providing only cursory instructions for recovering from the various failure scenarios. You may refer to the information in the course lessons, the Oracle documentation, and Oracle Worldwide Support bulletins as necessary to restore and recover your database.</a:t>
            </a:r>
          </a:p>
          <a:p>
            <a:pPr lvl="1" eaLnBrk="1" hangingPunct="1"/>
            <a:endParaRPr lang="en-US" altLang="pt-BR"/>
          </a:p>
        </p:txBody>
      </p:sp>
      <p:sp>
        <p:nvSpPr>
          <p:cNvPr id="4" name="Footer Placeholder 3">
            <a:extLst>
              <a:ext uri="{FF2B5EF4-FFF2-40B4-BE49-F238E27FC236}">
                <a16:creationId xmlns:a16="http://schemas.microsoft.com/office/drawing/2014/main" id="{70F1E5AC-4F91-40F7-ABD9-D98093A02FD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1C5B0319-A4D4-471F-BA40-8AB6A6107C39}" type="slidenum">
              <a:rPr lang="en-US" altLang="pt-BR"/>
              <a:pPr eaLnBrk="1" hangingPunct="1"/>
              <a:t>4</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6">
            <a:extLst>
              <a:ext uri="{FF2B5EF4-FFF2-40B4-BE49-F238E27FC236}">
                <a16:creationId xmlns:a16="http://schemas.microsoft.com/office/drawing/2014/main" id="{9298EEF4-BE9A-4FD9-8218-0C10A56D8D7D}"/>
              </a:ext>
            </a:extLst>
          </p:cNvPr>
          <p:cNvSpPr>
            <a:spLocks noChangeArrowheads="1" noTextEdit="1"/>
          </p:cNvSpPr>
          <p:nvPr>
            <p:ph type="sldImg"/>
          </p:nvPr>
        </p:nvSpPr>
        <p:spPr>
          <a:ln/>
        </p:spPr>
      </p:sp>
      <p:sp>
        <p:nvSpPr>
          <p:cNvPr id="15363" name="Rectangle 27">
            <a:extLst>
              <a:ext uri="{FF2B5EF4-FFF2-40B4-BE49-F238E27FC236}">
                <a16:creationId xmlns:a16="http://schemas.microsoft.com/office/drawing/2014/main" id="{64DEEE5A-ABF7-4945-BA3D-E52403318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Consider the requirements listed in the slide when you configure your database for the workshop portion of the course.</a:t>
            </a:r>
          </a:p>
        </p:txBody>
      </p:sp>
      <p:sp>
        <p:nvSpPr>
          <p:cNvPr id="5" name="Footer Placeholder 4">
            <a:extLst>
              <a:ext uri="{FF2B5EF4-FFF2-40B4-BE49-F238E27FC236}">
                <a16:creationId xmlns:a16="http://schemas.microsoft.com/office/drawing/2014/main" id="{3666BE90-4D9D-4143-A2FC-C9FB4E511A1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4F047D23-B1A1-4FF4-AB37-14FB17A5B1A3}" type="slidenum">
              <a:rPr lang="en-US" altLang="pt-BR"/>
              <a:pPr eaLnBrk="1" hangingPunct="1"/>
              <a:t>5</a:t>
            </a:fld>
            <a:endParaRPr lang="en-US"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8">
            <a:extLst>
              <a:ext uri="{FF2B5EF4-FFF2-40B4-BE49-F238E27FC236}">
                <a16:creationId xmlns:a16="http://schemas.microsoft.com/office/drawing/2014/main" id="{24FA2A06-17F6-4216-91CA-BB664F27D041}"/>
              </a:ext>
            </a:extLst>
          </p:cNvPr>
          <p:cNvSpPr>
            <a:spLocks noChangeArrowheads="1" noTextEdit="1"/>
          </p:cNvSpPr>
          <p:nvPr>
            <p:ph type="sldImg"/>
          </p:nvPr>
        </p:nvSpPr>
        <p:spPr>
          <a:ln/>
        </p:spPr>
      </p:sp>
      <p:sp>
        <p:nvSpPr>
          <p:cNvPr id="16387" name="Rectangle 1039">
            <a:extLst>
              <a:ext uri="{FF2B5EF4-FFF2-40B4-BE49-F238E27FC236}">
                <a16:creationId xmlns:a16="http://schemas.microsoft.com/office/drawing/2014/main" id="{4397981C-1D9C-4D5B-8B38-1382B12C1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The steps in the slide provide you with a general methodology to use when diagnosing the failures in your database. Once you have determined what may have gone wrong in your database, you may refer to the failure scenario solution outlines provided in the Activity Guides for more detailed information.</a:t>
            </a:r>
          </a:p>
        </p:txBody>
      </p:sp>
      <p:sp>
        <p:nvSpPr>
          <p:cNvPr id="5" name="Footer Placeholder 4">
            <a:extLst>
              <a:ext uri="{FF2B5EF4-FFF2-40B4-BE49-F238E27FC236}">
                <a16:creationId xmlns:a16="http://schemas.microsoft.com/office/drawing/2014/main" id="{8F6254B0-DC1F-40BB-84E2-EF31AB910BC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C996212D-CEA4-446B-84BC-3DE7CB815CA0}" type="slidenum">
              <a:rPr lang="en-US" altLang="pt-BR"/>
              <a:pPr eaLnBrk="1" hangingPunct="1"/>
              <a:t>6</a:t>
            </a:fld>
            <a:endParaRPr lang="en-US"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C71448C3-8EB6-4D43-90DD-F007C46DDCAE}"/>
              </a:ext>
            </a:extLst>
          </p:cNvPr>
          <p:cNvSpPr>
            <a:spLocks noChangeArrowheads="1" noTextEdit="1"/>
          </p:cNvSpPr>
          <p:nvPr>
            <p:ph type="sldImg"/>
          </p:nvPr>
        </p:nvSpPr>
        <p:spPr>
          <a:ln/>
        </p:spPr>
      </p:sp>
      <p:sp>
        <p:nvSpPr>
          <p:cNvPr id="17411" name="Rectangle 1027">
            <a:extLst>
              <a:ext uri="{FF2B5EF4-FFF2-40B4-BE49-F238E27FC236}">
                <a16:creationId xmlns:a16="http://schemas.microsoft.com/office/drawing/2014/main" id="{4DAD3351-6598-4BA9-BAA7-3CBE013BBC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
        <p:nvSpPr>
          <p:cNvPr id="5" name="Footer Placeholder 4">
            <a:extLst>
              <a:ext uri="{FF2B5EF4-FFF2-40B4-BE49-F238E27FC236}">
                <a16:creationId xmlns:a16="http://schemas.microsoft.com/office/drawing/2014/main" id="{2DD0B4EC-768F-4423-A3BE-777D7089CD5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pt-BR"/>
              <a:t>Oracle Database 12</a:t>
            </a:r>
            <a:r>
              <a:rPr lang="en-US" altLang="pt-BR" i="1"/>
              <a:t>c</a:t>
            </a:r>
            <a:r>
              <a:rPr lang="en-US" altLang="pt-BR"/>
              <a:t>: Backup and Recovery Workshop   20 - </a:t>
            </a:r>
            <a:fld id="{DF62B7FD-9949-42AC-98BC-EA0285EC1F51}" type="slidenum">
              <a:rPr lang="en-US" altLang="pt-BR"/>
              <a:pPr eaLnBrk="1" hangingPunct="1"/>
              <a:t>7</a:t>
            </a:fld>
            <a:endParaRPr lang="en-US"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a:extLst>
              <a:ext uri="{FF2B5EF4-FFF2-40B4-BE49-F238E27FC236}">
                <a16:creationId xmlns:a16="http://schemas.microsoft.com/office/drawing/2014/main" id="{BF2B5CCE-9EE7-447F-A272-ADEFAE93B8CC}"/>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algn="ctr" defTabSz="228600">
              <a:buClr>
                <a:srgbClr val="000000"/>
              </a:buClr>
              <a:buFont typeface="Arial" pitchFamily="34" charset="0"/>
              <a:buNone/>
              <a:defRPr/>
            </a:pPr>
            <a:r>
              <a:rPr lang="en-US" sz="27700" b="1" dirty="0">
                <a:solidFill>
                  <a:srgbClr val="CCCCCC"/>
                </a:solidFill>
                <a:latin typeface="Times New Roman" pitchFamily="18" charset="0"/>
                <a:cs typeface="+mn-cs"/>
              </a:rPr>
              <a:t>20</a:t>
            </a:r>
          </a:p>
        </p:txBody>
      </p:sp>
      <p:pic>
        <p:nvPicPr>
          <p:cNvPr id="5" name="Picture 1045">
            <a:extLst>
              <a:ext uri="{FF2B5EF4-FFF2-40B4-BE49-F238E27FC236}">
                <a16:creationId xmlns:a16="http://schemas.microsoft.com/office/drawing/2014/main" id="{FE46C760-6CD2-4AE5-B65B-4FFD25C44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a:extLst>
              <a:ext uri="{FF2B5EF4-FFF2-40B4-BE49-F238E27FC236}">
                <a16:creationId xmlns:a16="http://schemas.microsoft.com/office/drawing/2014/main" id="{DD8A8D9C-9710-4191-9F89-95808DE1A1E0}"/>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dirty="0">
                <a:cs typeface="+mn-cs"/>
              </a:rPr>
              <a:t>Copyright © 2013,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Tree>
    <p:extLst>
      <p:ext uri="{BB962C8B-B14F-4D97-AF65-F5344CB8AC3E}">
        <p14:creationId xmlns:p14="http://schemas.microsoft.com/office/powerpoint/2010/main" val="38415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54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179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80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8161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937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386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78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a:extLst>
              <a:ext uri="{FF2B5EF4-FFF2-40B4-BE49-F238E27FC236}">
                <a16:creationId xmlns:a16="http://schemas.microsoft.com/office/drawing/2014/main" id="{B7F66305-F826-4B5E-9E7B-7208347B911E}"/>
              </a:ext>
            </a:extLst>
          </p:cNvPr>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pic>
        <p:nvPicPr>
          <p:cNvPr id="1027" name="Picture 13">
            <a:extLst>
              <a:ext uri="{FF2B5EF4-FFF2-40B4-BE49-F238E27FC236}">
                <a16:creationId xmlns:a16="http://schemas.microsoft.com/office/drawing/2014/main" id="{BAEC278E-8660-41F1-9058-1CB6DAA936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a:extLst>
              <a:ext uri="{FF2B5EF4-FFF2-40B4-BE49-F238E27FC236}">
                <a16:creationId xmlns:a16="http://schemas.microsoft.com/office/drawing/2014/main" id="{EEBAB6DD-C1DA-4291-86E0-16D4253DAB25}"/>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dirty="0">
                <a:cs typeface="+mn-cs"/>
              </a:rPr>
              <a:t>Copyright © 2013, Oracle and/or its affiliates. All rights reserved.</a:t>
            </a:r>
          </a:p>
        </p:txBody>
      </p:sp>
      <p:grpSp>
        <p:nvGrpSpPr>
          <p:cNvPr id="1029" name="Group 29" hidden="1">
            <a:extLst>
              <a:ext uri="{FF2B5EF4-FFF2-40B4-BE49-F238E27FC236}">
                <a16:creationId xmlns:a16="http://schemas.microsoft.com/office/drawing/2014/main" id="{C70DD63A-783F-4E75-B8F5-CAD5288BD535}"/>
              </a:ext>
            </a:extLst>
          </p:cNvPr>
          <p:cNvGrpSpPr>
            <a:grpSpLocks/>
          </p:cNvGrpSpPr>
          <p:nvPr/>
        </p:nvGrpSpPr>
        <p:grpSpPr bwMode="auto">
          <a:xfrm>
            <a:off x="495300" y="390525"/>
            <a:ext cx="8153400" cy="5857875"/>
            <a:chOff x="296" y="246"/>
            <a:chExt cx="5136" cy="3690"/>
          </a:xfrm>
        </p:grpSpPr>
        <p:grpSp>
          <p:nvGrpSpPr>
            <p:cNvPr id="1032" name="Group 24" hidden="1">
              <a:extLst>
                <a:ext uri="{FF2B5EF4-FFF2-40B4-BE49-F238E27FC236}">
                  <a16:creationId xmlns:a16="http://schemas.microsoft.com/office/drawing/2014/main" id="{1AF978C9-B406-47BE-8D9F-9B7C7B415018}"/>
                </a:ext>
              </a:extLst>
            </p:cNvPr>
            <p:cNvGrpSpPr>
              <a:grpSpLocks/>
            </p:cNvGrpSpPr>
            <p:nvPr/>
          </p:nvGrpSpPr>
          <p:grpSpPr bwMode="auto">
            <a:xfrm>
              <a:off x="374" y="246"/>
              <a:ext cx="4965" cy="3690"/>
              <a:chOff x="374" y="246"/>
              <a:chExt cx="4965" cy="3690"/>
            </a:xfrm>
          </p:grpSpPr>
          <p:sp>
            <p:nvSpPr>
              <p:cNvPr id="275470" name="Rectangle 14" hidden="1">
                <a:extLst>
                  <a:ext uri="{FF2B5EF4-FFF2-40B4-BE49-F238E27FC236}">
                    <a16:creationId xmlns:a16="http://schemas.microsoft.com/office/drawing/2014/main" id="{B7C54D46-2A98-43DC-874C-C1EDD3E178EA}"/>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cs typeface="+mn-cs"/>
                </a:endParaRPr>
              </a:p>
            </p:txBody>
          </p:sp>
          <p:sp>
            <p:nvSpPr>
              <p:cNvPr id="275465" name="Delete_Instruction_Box" hidden="1">
                <a:extLst>
                  <a:ext uri="{FF2B5EF4-FFF2-40B4-BE49-F238E27FC236}">
                    <a16:creationId xmlns:a16="http://schemas.microsoft.com/office/drawing/2014/main" id="{07E37621-C085-4430-9858-ED264FA77963}"/>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lgn="ctr">
                  <a:defRPr/>
                </a:pPr>
                <a:r>
                  <a:rPr lang="en-US" sz="1000" dirty="0">
                    <a:solidFill>
                      <a:schemeClr val="folHlink"/>
                    </a:solidFill>
                    <a:cs typeface="+mn-cs"/>
                  </a:rPr>
                  <a:t>[ Delete from Slide Master ]</a:t>
                </a:r>
              </a:p>
            </p:txBody>
          </p:sp>
        </p:grpSp>
        <p:sp>
          <p:nvSpPr>
            <p:cNvPr id="275484" name="Line 28" hidden="1">
              <a:extLst>
                <a:ext uri="{FF2B5EF4-FFF2-40B4-BE49-F238E27FC236}">
                  <a16:creationId xmlns:a16="http://schemas.microsoft.com/office/drawing/2014/main" id="{6859102F-2A26-45C3-9169-65F64C7F46A4}"/>
                </a:ext>
              </a:extLst>
            </p:cNvPr>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cs typeface="+mn-cs"/>
              </a:endParaRPr>
            </a:p>
          </p:txBody>
        </p:sp>
      </p:grpSp>
      <p:sp>
        <p:nvSpPr>
          <p:cNvPr id="1030" name="Slide_PlaceholderTitle">
            <a:extLst>
              <a:ext uri="{FF2B5EF4-FFF2-40B4-BE49-F238E27FC236}">
                <a16:creationId xmlns:a16="http://schemas.microsoft.com/office/drawing/2014/main" id="{E3673072-0DF7-486C-BEF0-A3380E49F237}"/>
              </a:ext>
            </a:extLst>
          </p:cNvPr>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pt-BR"/>
              <a:t>Click to edit Master title style</a:t>
            </a:r>
          </a:p>
        </p:txBody>
      </p:sp>
      <p:sp>
        <p:nvSpPr>
          <p:cNvPr id="275486" name="Slide_Page_Number">
            <a:extLst>
              <a:ext uri="{FF2B5EF4-FFF2-40B4-BE49-F238E27FC236}">
                <a16:creationId xmlns:a16="http://schemas.microsoft.com/office/drawing/2014/main" id="{1A187F91-0121-4667-8243-6A580E132554}"/>
              </a:ext>
            </a:extLst>
          </p:cNvP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pt-BR" sz="1200"/>
              <a:t>20 - </a:t>
            </a:r>
            <a:fld id="{46F65286-CD66-4F48-AF7C-4ADDBAA31D15}" type="slidenum">
              <a:rPr lang="en-US" altLang="pt-BR" sz="1200"/>
              <a:pPr algn="just" eaLnBrk="1" hangingPunct="1"/>
              <a:t>‹nº›</a:t>
            </a:fld>
            <a:endParaRPr lang="en-US" altLang="pt-BR" sz="1200"/>
          </a:p>
        </p:txBody>
      </p:sp>
    </p:spTree>
  </p:cSld>
  <p:clrMap bg1="lt1" tx1="dk1" bg2="lt2" tx2="dk2" accent1="accent1" accent2="accent2" accent3="accent3" accent4="accent4" accent5="accent5" accent6="accent6" hlink="hlink" folHlink="folHlink"/>
  <p:sldLayoutIdLst>
    <p:sldLayoutId id="2147484127" r:id="rId1"/>
    <p:sldLayoutId id="2147484120" r:id="rId2"/>
    <p:sldLayoutId id="2147484121" r:id="rId3"/>
    <p:sldLayoutId id="2147484122" r:id="rId4"/>
    <p:sldLayoutId id="2147484123" r:id="rId5"/>
    <p:sldLayoutId id="2147484124" r:id="rId6"/>
    <p:sldLayoutId id="2147484125" r:id="rId7"/>
    <p:sldLayoutId id="2147484126" r:id="rId8"/>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6A94C-BF4C-4BC0-BC94-F5C79D99F741}"/>
              </a:ext>
            </a:extLst>
          </p:cNvPr>
          <p:cNvSpPr>
            <a:spLocks noGrp="1" noChangeArrowheads="1"/>
          </p:cNvSpPr>
          <p:nvPr>
            <p:ph type="ctrTitle"/>
          </p:nvPr>
        </p:nvSpPr>
        <p:spPr/>
        <p:txBody>
          <a:bodyPr/>
          <a:lstStyle/>
          <a:p>
            <a:pPr eaLnBrk="1" hangingPunct="1"/>
            <a:r>
              <a:rPr lang="en-US" altLang="pt-BR"/>
              <a:t>Workshop Overview</a:t>
            </a:r>
          </a:p>
        </p:txBody>
      </p:sp>
      <p:sp>
        <p:nvSpPr>
          <p:cNvPr id="3075" name="Line 6" hidden="1">
            <a:extLst>
              <a:ext uri="{FF2B5EF4-FFF2-40B4-BE49-F238E27FC236}">
                <a16:creationId xmlns:a16="http://schemas.microsoft.com/office/drawing/2014/main" id="{8B708AAB-35A4-4A19-A984-21E699E32FDC}"/>
              </a:ext>
            </a:extLst>
          </p:cNvPr>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5">
            <a:extLst>
              <a:ext uri="{FF2B5EF4-FFF2-40B4-BE49-F238E27FC236}">
                <a16:creationId xmlns:a16="http://schemas.microsoft.com/office/drawing/2014/main" id="{86D0AA71-1127-4896-BB02-1DB0D3EFFC25}"/>
              </a:ext>
            </a:extLst>
          </p:cNvPr>
          <p:cNvSpPr>
            <a:spLocks noGrp="1" noChangeArrowheads="1"/>
          </p:cNvSpPr>
          <p:nvPr>
            <p:ph type="title"/>
          </p:nvPr>
        </p:nvSpPr>
        <p:spPr/>
        <p:txBody>
          <a:bodyPr/>
          <a:lstStyle/>
          <a:p>
            <a:pPr eaLnBrk="1" hangingPunct="1"/>
            <a:r>
              <a:rPr lang="en-US" altLang="pt-BR"/>
              <a:t>Objectives</a:t>
            </a:r>
          </a:p>
        </p:txBody>
      </p:sp>
      <p:sp>
        <p:nvSpPr>
          <p:cNvPr id="4099" name="Rectangle 26">
            <a:extLst>
              <a:ext uri="{FF2B5EF4-FFF2-40B4-BE49-F238E27FC236}">
                <a16:creationId xmlns:a16="http://schemas.microsoft.com/office/drawing/2014/main" id="{F72FF62D-6C38-46A4-A5AF-C1A825354AB8}"/>
              </a:ext>
            </a:extLst>
          </p:cNvPr>
          <p:cNvSpPr>
            <a:spLocks noGrp="1" noChangeArrowheads="1"/>
          </p:cNvSpPr>
          <p:nvPr>
            <p:ph type="body" idx="1"/>
          </p:nvPr>
        </p:nvSpPr>
        <p:spPr>
          <a:xfrm>
            <a:off x="609600" y="1447800"/>
            <a:ext cx="7918450" cy="2260600"/>
          </a:xfrm>
        </p:spPr>
        <p:txBody>
          <a:bodyPr/>
          <a:lstStyle/>
          <a:p>
            <a:pPr marL="0" indent="0" eaLnBrk="1" hangingPunct="1"/>
            <a:r>
              <a:rPr lang="en-US" altLang="pt-BR"/>
              <a:t>After completing this workshop, you should be able to:</a:t>
            </a:r>
          </a:p>
          <a:p>
            <a:pPr lvl="1" eaLnBrk="1" hangingPunct="1"/>
            <a:r>
              <a:rPr lang="en-US" altLang="pt-BR"/>
              <a:t>Configure your database to support stated business requirements</a:t>
            </a:r>
          </a:p>
          <a:p>
            <a:pPr lvl="1" eaLnBrk="1" hangingPunct="1"/>
            <a:r>
              <a:rPr lang="en-US" altLang="pt-BR"/>
              <a:t>Perform backups as required to support stated business needs</a:t>
            </a:r>
          </a:p>
          <a:p>
            <a:pPr lvl="1" eaLnBrk="1" hangingPunct="1"/>
            <a:r>
              <a:rPr lang="en-US" altLang="pt-BR"/>
              <a:t>Recover from various failure scenarios</a:t>
            </a:r>
          </a:p>
        </p:txBody>
      </p:sp>
      <p:pic>
        <p:nvPicPr>
          <p:cNvPr id="4100" name="Picture 9" descr="C:\Users\Public\Pictures\OU_Pictures\exercise_cnt204864.gif">
            <a:extLst>
              <a:ext uri="{FF2B5EF4-FFF2-40B4-BE49-F238E27FC236}">
                <a16:creationId xmlns:a16="http://schemas.microsoft.com/office/drawing/2014/main" id="{90F381BE-B184-4615-89C2-F3C51C709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624388"/>
            <a:ext cx="990600"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a:extLst>
              <a:ext uri="{FF2B5EF4-FFF2-40B4-BE49-F238E27FC236}">
                <a16:creationId xmlns:a16="http://schemas.microsoft.com/office/drawing/2014/main" id="{8F75FD9A-AE3D-4FA2-8FD5-CB9446C6C9B0}"/>
              </a:ext>
            </a:extLst>
          </p:cNvPr>
          <p:cNvSpPr>
            <a:spLocks noGrp="1" noChangeArrowheads="1"/>
          </p:cNvSpPr>
          <p:nvPr>
            <p:ph type="title"/>
          </p:nvPr>
        </p:nvSpPr>
        <p:spPr/>
        <p:txBody>
          <a:bodyPr/>
          <a:lstStyle/>
          <a:p>
            <a:pPr eaLnBrk="1" hangingPunct="1"/>
            <a:r>
              <a:rPr lang="en-US" altLang="pt-BR"/>
              <a:t>Workshop Structure and Approach</a:t>
            </a:r>
          </a:p>
        </p:txBody>
      </p:sp>
      <p:sp>
        <p:nvSpPr>
          <p:cNvPr id="5123" name="Rectangle 26">
            <a:extLst>
              <a:ext uri="{FF2B5EF4-FFF2-40B4-BE49-F238E27FC236}">
                <a16:creationId xmlns:a16="http://schemas.microsoft.com/office/drawing/2014/main" id="{D53AC042-25AC-4D8C-AA88-8BEAC44C9CC9}"/>
              </a:ext>
            </a:extLst>
          </p:cNvPr>
          <p:cNvSpPr>
            <a:spLocks noGrp="1" noChangeArrowheads="1"/>
          </p:cNvSpPr>
          <p:nvPr>
            <p:ph type="body" idx="1"/>
          </p:nvPr>
        </p:nvSpPr>
        <p:spPr>
          <a:xfrm>
            <a:off x="609600" y="1447800"/>
            <a:ext cx="7918450" cy="2628900"/>
          </a:xfrm>
        </p:spPr>
        <p:txBody>
          <a:bodyPr/>
          <a:lstStyle/>
          <a:p>
            <a:pPr lvl="1" eaLnBrk="1" hangingPunct="1"/>
            <a:r>
              <a:rPr lang="en-US" altLang="pt-BR"/>
              <a:t>Group-oriented, interactive structure</a:t>
            </a:r>
          </a:p>
          <a:p>
            <a:pPr lvl="1" eaLnBrk="1" hangingPunct="1"/>
            <a:r>
              <a:rPr lang="en-US" altLang="pt-BR"/>
              <a:t>Variety of failure scenarios</a:t>
            </a:r>
          </a:p>
          <a:p>
            <a:pPr lvl="1" eaLnBrk="1" hangingPunct="1"/>
            <a:r>
              <a:rPr lang="en-US" altLang="pt-BR"/>
              <a:t>Intensive hands-on diagnosis and problem resolution</a:t>
            </a:r>
          </a:p>
          <a:p>
            <a:pPr lvl="2" eaLnBrk="1" hangingPunct="1"/>
            <a:r>
              <a:rPr lang="en-US" altLang="pt-BR"/>
              <a:t>Use tools and views to determine state of the database and obtain needed information to resolve failure.</a:t>
            </a:r>
          </a:p>
          <a:p>
            <a:pPr lvl="2" eaLnBrk="1" hangingPunct="1"/>
            <a:r>
              <a:rPr lang="en-US" altLang="pt-BR"/>
              <a:t>Review log files and trace files as necessary.</a:t>
            </a:r>
          </a:p>
          <a:p>
            <a:pPr lvl="1" eaLnBrk="1" hangingPunct="1"/>
            <a:r>
              <a:rPr lang="en-US" altLang="pt-BR"/>
              <a:t>Only solution outlines</a:t>
            </a:r>
          </a:p>
        </p:txBody>
      </p:sp>
      <p:grpSp>
        <p:nvGrpSpPr>
          <p:cNvPr id="5124" name="Group 10">
            <a:extLst>
              <a:ext uri="{FF2B5EF4-FFF2-40B4-BE49-F238E27FC236}">
                <a16:creationId xmlns:a16="http://schemas.microsoft.com/office/drawing/2014/main" id="{7E1F8E77-51A8-49A3-AEEB-6CEB22DB6CC5}"/>
              </a:ext>
            </a:extLst>
          </p:cNvPr>
          <p:cNvGrpSpPr>
            <a:grpSpLocks/>
          </p:cNvGrpSpPr>
          <p:nvPr/>
        </p:nvGrpSpPr>
        <p:grpSpPr bwMode="auto">
          <a:xfrm>
            <a:off x="1219200" y="4313238"/>
            <a:ext cx="2355850" cy="1941512"/>
            <a:chOff x="1219200" y="4313692"/>
            <a:chExt cx="2355850" cy="1941058"/>
          </a:xfrm>
        </p:grpSpPr>
        <p:pic>
          <p:nvPicPr>
            <p:cNvPr id="5127" name="Picture 8" descr="C:\Users\Public\Pictures\OU_Pictures\help_toolbox205003.gif">
              <a:extLst>
                <a:ext uri="{FF2B5EF4-FFF2-40B4-BE49-F238E27FC236}">
                  <a16:creationId xmlns:a16="http://schemas.microsoft.com/office/drawing/2014/main" id="{E8FAFAE0-2413-4B98-99D1-EFB543F0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13692"/>
              <a:ext cx="685800" cy="10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8" name="Group 6">
              <a:extLst>
                <a:ext uri="{FF2B5EF4-FFF2-40B4-BE49-F238E27FC236}">
                  <a16:creationId xmlns:a16="http://schemas.microsoft.com/office/drawing/2014/main" id="{8C5E3D9E-4E46-4E9F-B73F-33D9E8DE4046}"/>
                </a:ext>
              </a:extLst>
            </p:cNvPr>
            <p:cNvGrpSpPr>
              <a:grpSpLocks/>
            </p:cNvGrpSpPr>
            <p:nvPr/>
          </p:nvGrpSpPr>
          <p:grpSpPr bwMode="auto">
            <a:xfrm>
              <a:off x="1295400" y="4445000"/>
              <a:ext cx="2279650" cy="1809750"/>
              <a:chOff x="1295400" y="4445000"/>
              <a:chExt cx="2279650" cy="1809750"/>
            </a:xfrm>
          </p:grpSpPr>
          <p:pic>
            <p:nvPicPr>
              <p:cNvPr id="5129" name="Picture 4" descr="C:\Users\Public\Pictures\OU_Pictures\blocks_cyl_geo\datab016_broken.gif">
                <a:extLst>
                  <a:ext uri="{FF2B5EF4-FFF2-40B4-BE49-F238E27FC236}">
                    <a16:creationId xmlns:a16="http://schemas.microsoft.com/office/drawing/2014/main" id="{6BF2DC7B-E949-43D4-9DEC-79E686F25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225" y="4445000"/>
                <a:ext cx="1266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5" descr="C:\Users\Public\Pictures\OU_Pictures\blocks_cyl_geo\disk_damaged731494.gif">
                <a:extLst>
                  <a:ext uri="{FF2B5EF4-FFF2-40B4-BE49-F238E27FC236}">
                    <a16:creationId xmlns:a16="http://schemas.microsoft.com/office/drawing/2014/main" id="{DD0323E1-BCC9-4596-ADD3-74641956D4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257800"/>
                <a:ext cx="1283142" cy="67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5125" name="Picture 6" descr="C:\Users\Public\Pictures\OU_Pictures\blocks_cyl_geo\datab015_fixed.gif">
            <a:extLst>
              <a:ext uri="{FF2B5EF4-FFF2-40B4-BE49-F238E27FC236}">
                <a16:creationId xmlns:a16="http://schemas.microsoft.com/office/drawing/2014/main" id="{D1FB3A93-A238-4150-A6F0-8E0BB8CCE9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587875"/>
            <a:ext cx="762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7" descr="C:\Users\Public\Pictures\OU_Pictures\OUGraphics\peop031.gif">
            <a:extLst>
              <a:ext uri="{FF2B5EF4-FFF2-40B4-BE49-F238E27FC236}">
                <a16:creationId xmlns:a16="http://schemas.microsoft.com/office/drawing/2014/main" id="{69D6972F-8820-45E6-9967-BFB3F3DA5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4314825"/>
            <a:ext cx="1190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D38A784E-12DA-4439-9D5C-FE165CCDE5F3}"/>
              </a:ext>
            </a:extLst>
          </p:cNvPr>
          <p:cNvSpPr>
            <a:spLocks noGrp="1" noChangeArrowheads="1"/>
          </p:cNvSpPr>
          <p:nvPr>
            <p:ph type="title"/>
          </p:nvPr>
        </p:nvSpPr>
        <p:spPr/>
        <p:txBody>
          <a:bodyPr/>
          <a:lstStyle/>
          <a:p>
            <a:pPr eaLnBrk="1" hangingPunct="1"/>
            <a:endParaRPr lang="pt-BR" altLang="pt-BR"/>
          </a:p>
        </p:txBody>
      </p:sp>
      <p:sp>
        <p:nvSpPr>
          <p:cNvPr id="6147" name="Rectangle 9">
            <a:extLst>
              <a:ext uri="{FF2B5EF4-FFF2-40B4-BE49-F238E27FC236}">
                <a16:creationId xmlns:a16="http://schemas.microsoft.com/office/drawing/2014/main" id="{1DF9F48B-1DF8-4358-A00B-8953B7BAC876}"/>
              </a:ext>
            </a:extLst>
          </p:cNvPr>
          <p:cNvSpPr>
            <a:spLocks noGrp="1" noChangeArrowheads="1"/>
          </p:cNvSpPr>
          <p:nvPr>
            <p:ph type="body" idx="1"/>
          </p:nvPr>
        </p:nvSpPr>
        <p:spPr>
          <a:xfrm>
            <a:off x="609600" y="1447800"/>
            <a:ext cx="7918450" cy="360363"/>
          </a:xfrm>
        </p:spPr>
        <p:txBody>
          <a:bodyPr/>
          <a:lstStyle/>
          <a:p>
            <a:pPr marL="0" indent="0" eaLnBrk="1" hangingPunct="1"/>
            <a:endParaRPr lang="pt-BR" altLang="pt-B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74A9C26-95C8-4BE0-B61A-F46DA8FEB40B}"/>
              </a:ext>
            </a:extLst>
          </p:cNvPr>
          <p:cNvSpPr>
            <a:spLocks noGrp="1" noChangeArrowheads="1"/>
          </p:cNvSpPr>
          <p:nvPr>
            <p:ph type="title"/>
          </p:nvPr>
        </p:nvSpPr>
        <p:spPr/>
        <p:txBody>
          <a:bodyPr/>
          <a:lstStyle/>
          <a:p>
            <a:pPr eaLnBrk="1" hangingPunct="1"/>
            <a:r>
              <a:rPr lang="en-US" altLang="pt-BR"/>
              <a:t>Business Requirements for the Workshop Database</a:t>
            </a:r>
          </a:p>
        </p:txBody>
      </p:sp>
      <p:graphicFrame>
        <p:nvGraphicFramePr>
          <p:cNvPr id="163281" name="Group 465">
            <a:extLst>
              <a:ext uri="{FF2B5EF4-FFF2-40B4-BE49-F238E27FC236}">
                <a16:creationId xmlns:a16="http://schemas.microsoft.com/office/drawing/2014/main" id="{2CDA2DEA-8027-4D3E-BF1C-19081A8FB92D}"/>
              </a:ext>
            </a:extLst>
          </p:cNvPr>
          <p:cNvGraphicFramePr>
            <a:graphicFrameLocks noGrp="1"/>
          </p:cNvGraphicFramePr>
          <p:nvPr/>
        </p:nvGraphicFramePr>
        <p:xfrm>
          <a:off x="631825" y="1371600"/>
          <a:ext cx="7902575" cy="2435225"/>
        </p:xfrm>
        <a:graphic>
          <a:graphicData uri="http://schemas.openxmlformats.org/drawingml/2006/table">
            <a:tbl>
              <a:tblPr/>
              <a:tblGrid>
                <a:gridCol w="4321175">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chemeClr val="tx1"/>
                          </a:solidFill>
                          <a:effectLst/>
                          <a:latin typeface="Arial" charset="0"/>
                        </a:rPr>
                        <a:t>Business Requirement</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chemeClr val="tx1"/>
                          </a:solidFill>
                          <a:effectLst/>
                          <a:latin typeface="Arial" charset="0"/>
                        </a:rPr>
                        <a:t>Configuration Options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Twenty-four hour availability, 7 days per week</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600" b="0" i="0" u="none" strike="noStrike" cap="none" normalizeH="0" baseline="0" dirty="0">
                        <a:ln>
                          <a:noFill/>
                        </a:ln>
                        <a:solidFill>
                          <a:schemeClr val="tx1"/>
                        </a:solidFill>
                        <a:effectLst/>
                        <a:latin typeface="Arial"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1"/>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8-hour maintenance window, once per month</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600" b="0" i="0" u="none" strike="noStrike" cap="none" normalizeH="0" baseline="0" dirty="0">
                        <a:ln>
                          <a:noFill/>
                        </a:ln>
                        <a:solidFill>
                          <a:schemeClr val="tx1"/>
                        </a:solidFill>
                        <a:effectLst/>
                        <a:latin typeface="Arial"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2"/>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Peak usage varies across all time zones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600" b="0" i="0" u="none" strike="noStrike" cap="none" normalizeH="0" baseline="0" dirty="0">
                        <a:ln>
                          <a:noFill/>
                        </a:ln>
                        <a:solidFill>
                          <a:schemeClr val="tx1"/>
                        </a:solidFill>
                        <a:effectLst/>
                        <a:latin typeface="Arial"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3"/>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No data loss in the event of failure</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600" b="0" i="0" u="none" strike="noStrike" cap="none" normalizeH="0" baseline="0" dirty="0">
                        <a:ln>
                          <a:noFill/>
                        </a:ln>
                        <a:solidFill>
                          <a:schemeClr val="tx1"/>
                        </a:solidFill>
                        <a:effectLst/>
                        <a:latin typeface="Arial"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100">
            <a:extLst>
              <a:ext uri="{FF2B5EF4-FFF2-40B4-BE49-F238E27FC236}">
                <a16:creationId xmlns:a16="http://schemas.microsoft.com/office/drawing/2014/main" id="{E1DAE7A3-3A93-4FE4-88E2-70EE94E832B5}"/>
              </a:ext>
            </a:extLst>
          </p:cNvPr>
          <p:cNvSpPr>
            <a:spLocks noGrp="1" noChangeArrowheads="1"/>
          </p:cNvSpPr>
          <p:nvPr>
            <p:ph type="title"/>
          </p:nvPr>
        </p:nvSpPr>
        <p:spPr/>
        <p:txBody>
          <a:bodyPr/>
          <a:lstStyle/>
          <a:p>
            <a:r>
              <a:rPr lang="en-US" altLang="pt-BR"/>
              <a:t>Diagnosing the Failures</a:t>
            </a:r>
          </a:p>
        </p:txBody>
      </p:sp>
      <p:sp>
        <p:nvSpPr>
          <p:cNvPr id="8195" name="Rectangle 3101">
            <a:extLst>
              <a:ext uri="{FF2B5EF4-FFF2-40B4-BE49-F238E27FC236}">
                <a16:creationId xmlns:a16="http://schemas.microsoft.com/office/drawing/2014/main" id="{1A28BD22-087F-4BD2-A856-BC22FCE5BD49}"/>
              </a:ext>
            </a:extLst>
          </p:cNvPr>
          <p:cNvSpPr>
            <a:spLocks noGrp="1" noChangeArrowheads="1"/>
          </p:cNvSpPr>
          <p:nvPr>
            <p:ph type="body" idx="1"/>
          </p:nvPr>
        </p:nvSpPr>
        <p:spPr>
          <a:xfrm>
            <a:off x="609600" y="1447800"/>
            <a:ext cx="7918450" cy="3749675"/>
          </a:xfrm>
        </p:spPr>
        <p:txBody>
          <a:bodyPr/>
          <a:lstStyle/>
          <a:p>
            <a:pPr lvl="1">
              <a:buFont typeface="Arial" panose="020B0604020202020204" pitchFamily="34" charset="0"/>
              <a:buAutoNum type="arabicPeriod"/>
            </a:pPr>
            <a:r>
              <a:rPr lang="en-US" altLang="pt-BR"/>
              <a:t>Research the nature of the failure by using views, trace and log files, operating system commands, and Enterprise Manager.</a:t>
            </a:r>
          </a:p>
          <a:p>
            <a:pPr lvl="1">
              <a:buFont typeface="Arial" panose="020B0604020202020204" pitchFamily="34" charset="0"/>
              <a:buAutoNum type="arabicPeriod"/>
            </a:pPr>
            <a:r>
              <a:rPr lang="en-US" altLang="pt-BR"/>
              <a:t>Determine whether the database instance is available and whether the database is open.</a:t>
            </a:r>
          </a:p>
          <a:p>
            <a:pPr lvl="1">
              <a:buFont typeface="Arial" panose="020B0604020202020204" pitchFamily="34" charset="0"/>
              <a:buAutoNum type="arabicPeriod"/>
            </a:pPr>
            <a:r>
              <a:rPr lang="en-US" altLang="pt-BR"/>
              <a:t>Attempt to the start the database instance.</a:t>
            </a:r>
          </a:p>
          <a:p>
            <a:pPr lvl="1">
              <a:buFont typeface="Arial" panose="020B0604020202020204" pitchFamily="34" charset="0"/>
              <a:buAutoNum type="arabicPeriod"/>
            </a:pPr>
            <a:r>
              <a:rPr lang="en-US" altLang="pt-BR"/>
              <a:t>Check the alert log file and trace files.</a:t>
            </a:r>
          </a:p>
          <a:p>
            <a:pPr lvl="1">
              <a:buFont typeface="Arial" panose="020B0604020202020204" pitchFamily="34" charset="0"/>
              <a:buAutoNum type="arabicPeriod"/>
            </a:pPr>
            <a:r>
              <a:rPr lang="en-US" altLang="pt-BR"/>
              <a:t>Determine the appropriate recovery method.</a:t>
            </a:r>
          </a:p>
          <a:p>
            <a:pPr lvl="1">
              <a:buFont typeface="Arial" panose="020B0604020202020204" pitchFamily="34" charset="0"/>
              <a:buAutoNum type="arabicPeriod"/>
            </a:pPr>
            <a:r>
              <a:rPr lang="en-US" altLang="pt-BR"/>
              <a:t>Refer to the appropriate failure scenario solution outline the Activity Guides for additional information.</a:t>
            </a:r>
          </a:p>
        </p:txBody>
      </p:sp>
      <p:pic>
        <p:nvPicPr>
          <p:cNvPr id="8196" name="Picture 5" descr="C:\Users\Public\Pictures\OU_Pictures\person_thinking_cnt731491.gif">
            <a:extLst>
              <a:ext uri="{FF2B5EF4-FFF2-40B4-BE49-F238E27FC236}">
                <a16:creationId xmlns:a16="http://schemas.microsoft.com/office/drawing/2014/main" id="{9F6D8947-BA7E-42D9-A30B-B6ACEC568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827588"/>
            <a:ext cx="838200"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a:extLst>
              <a:ext uri="{FF2B5EF4-FFF2-40B4-BE49-F238E27FC236}">
                <a16:creationId xmlns:a16="http://schemas.microsoft.com/office/drawing/2014/main" id="{1B68B3E6-C1D2-4534-BD34-D3211DB77EC0}"/>
              </a:ext>
            </a:extLst>
          </p:cNvPr>
          <p:cNvSpPr>
            <a:spLocks noGrp="1" noChangeArrowheads="1"/>
          </p:cNvSpPr>
          <p:nvPr>
            <p:ph type="title"/>
          </p:nvPr>
        </p:nvSpPr>
        <p:spPr/>
        <p:txBody>
          <a:bodyPr/>
          <a:lstStyle/>
          <a:p>
            <a:pPr eaLnBrk="1" hangingPunct="1"/>
            <a:r>
              <a:rPr lang="en-US" altLang="pt-BR"/>
              <a:t>Summary</a:t>
            </a:r>
          </a:p>
        </p:txBody>
      </p:sp>
      <p:sp>
        <p:nvSpPr>
          <p:cNvPr id="9219" name="Rectangle 13">
            <a:extLst>
              <a:ext uri="{FF2B5EF4-FFF2-40B4-BE49-F238E27FC236}">
                <a16:creationId xmlns:a16="http://schemas.microsoft.com/office/drawing/2014/main" id="{57C41E95-14DA-4DD4-8B43-A4587D19E3D1}"/>
              </a:ext>
            </a:extLst>
          </p:cNvPr>
          <p:cNvSpPr>
            <a:spLocks noGrp="1" noChangeArrowheads="1"/>
          </p:cNvSpPr>
          <p:nvPr>
            <p:ph type="body" idx="1"/>
          </p:nvPr>
        </p:nvSpPr>
        <p:spPr>
          <a:xfrm>
            <a:off x="609600" y="1447800"/>
            <a:ext cx="7918450" cy="2260600"/>
          </a:xfrm>
        </p:spPr>
        <p:txBody>
          <a:bodyPr/>
          <a:lstStyle/>
          <a:p>
            <a:pPr marL="0" indent="0" eaLnBrk="1" hangingPunct="1"/>
            <a:r>
              <a:rPr lang="en-US" altLang="pt-BR"/>
              <a:t>In this workshop, you should have learned how to:</a:t>
            </a:r>
          </a:p>
          <a:p>
            <a:pPr lvl="1" eaLnBrk="1" hangingPunct="1"/>
            <a:r>
              <a:rPr lang="en-US" altLang="pt-BR"/>
              <a:t>Configure your database to support stated business requirements</a:t>
            </a:r>
          </a:p>
          <a:p>
            <a:pPr lvl="1" eaLnBrk="1" hangingPunct="1"/>
            <a:r>
              <a:rPr lang="en-US" altLang="pt-BR"/>
              <a:t>Perform backups as required to support stated business needs</a:t>
            </a:r>
          </a:p>
          <a:p>
            <a:pPr lvl="1" eaLnBrk="1" hangingPunct="1"/>
            <a:r>
              <a:rPr lang="en-US" altLang="pt-BR"/>
              <a:t>Recover from various failure scenarios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U6_Jan13 (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646</Words>
  <Application>Microsoft Office PowerPoint</Application>
  <PresentationFormat>Apresentação na tela (4:3)</PresentationFormat>
  <Paragraphs>58</Paragraphs>
  <Slides>8</Slides>
  <Notes>8</Notes>
  <HiddenSlides>2</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OU6_Jan13 (1)</vt:lpstr>
      <vt:lpstr>Workshop Overview</vt:lpstr>
      <vt:lpstr>Objectives</vt:lpstr>
      <vt:lpstr>Workshop Structure and Approach</vt:lpstr>
      <vt:lpstr>Apresentação do PowerPoint</vt:lpstr>
      <vt:lpstr>Business Requirements for the Workshop Database</vt:lpstr>
      <vt:lpstr>Diagnosing the Failures</vt:lpstr>
      <vt:lpstr>Summary</vt:lpstr>
      <vt:lpstr>Apresentação do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OU6_Jan12</dc:subject>
  <dc:creator>Maria Billings</dc:creator>
  <dc:description>Oracle University Production Services</dc:description>
  <cp:lastModifiedBy>padka</cp:lastModifiedBy>
  <cp:revision>25</cp:revision>
  <cp:lastPrinted>2002-03-28T23:57:22Z</cp:lastPrinted>
  <dcterms:created xsi:type="dcterms:W3CDTF">2013-01-04T17:52:18Z</dcterms:created>
  <dcterms:modified xsi:type="dcterms:W3CDTF">2021-01-24T05:02:42Z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