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ags/tag13.xml" ContentType="application/vnd.openxmlformats-officedocument.presentationml.tags+xml"/>
  <Override PartName="/ppt/tags/tag14.xml" ContentType="application/vnd.openxmlformats-officedocument.presentationml.tag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ags/tag15.xml" ContentType="application/vnd.openxmlformats-officedocument.presentationml.tags+xml"/>
  <Override PartName="/ppt/tags/tag1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handoutMasterIdLst>
    <p:handoutMasterId r:id="rId34"/>
  </p:handoutMasterIdLst>
  <p:sldIdLst>
    <p:sldId id="501" r:id="rId2"/>
    <p:sldId id="1809" r:id="rId3"/>
    <p:sldId id="1743" r:id="rId4"/>
    <p:sldId id="1810" r:id="rId5"/>
    <p:sldId id="1777" r:id="rId6"/>
    <p:sldId id="1823" r:id="rId7"/>
    <p:sldId id="1811" r:id="rId8"/>
    <p:sldId id="1781" r:id="rId9"/>
    <p:sldId id="1744" r:id="rId10"/>
    <p:sldId id="1824" r:id="rId11"/>
    <p:sldId id="1826" r:id="rId12"/>
    <p:sldId id="1756" r:id="rId13"/>
    <p:sldId id="1816" r:id="rId14"/>
    <p:sldId id="1817" r:id="rId15"/>
    <p:sldId id="1818" r:id="rId16"/>
    <p:sldId id="1819" r:id="rId17"/>
    <p:sldId id="1820" r:id="rId18"/>
    <p:sldId id="1821" r:id="rId19"/>
    <p:sldId id="1822" r:id="rId20"/>
    <p:sldId id="1828" r:id="rId21"/>
    <p:sldId id="1813" r:id="rId22"/>
    <p:sldId id="1825" r:id="rId23"/>
    <p:sldId id="1784" r:id="rId24"/>
    <p:sldId id="1829" r:id="rId25"/>
    <p:sldId id="1827" r:id="rId26"/>
    <p:sldId id="1814" r:id="rId27"/>
    <p:sldId id="1804" r:id="rId28"/>
    <p:sldId id="1805" r:id="rId29"/>
    <p:sldId id="1806" r:id="rId30"/>
    <p:sldId id="1785" r:id="rId31"/>
    <p:sldId id="1769" r:id="rId32"/>
  </p:sldIdLst>
  <p:sldSz cx="12192000" cy="6858000"/>
  <p:notesSz cx="10018713" cy="688975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575"/>
    <a:srgbClr val="FFFF99"/>
    <a:srgbClr val="FFFF66"/>
    <a:srgbClr val="3C8C7D"/>
    <a:srgbClr val="429C8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2" d="100"/>
          <a:sy n="92" d="100"/>
        </p:scale>
        <p:origin x="450" y="90"/>
      </p:cViewPr>
      <p:guideLst/>
    </p:cSldViewPr>
  </p:slideViewPr>
  <p:notesTextViewPr>
    <p:cViewPr>
      <p:scale>
        <a:sx n="1" d="1"/>
        <a:sy n="1" d="1"/>
      </p:scale>
      <p:origin x="0" y="0"/>
    </p:cViewPr>
  </p:notesTextViewPr>
  <p:sorterViewPr>
    <p:cViewPr>
      <p:scale>
        <a:sx n="100" d="100"/>
        <a:sy n="100" d="100"/>
      </p:scale>
      <p:origin x="0" y="-198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E:\Mestrado\Econometria_Trab_0709\Data_stata.xls"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Mestrado\Econometria_Trab_0709\Data_stata.xls"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E:\Mestrado\Econometria_Trab_0709\Data_stata.xls"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E:\Mestrado\Econometria_Trab_0709\Data_stata.xls"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E:\Mestrado\Econometria_Trab_0709\Data_stata.xls"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E:\Mestrado\Econometria_Trab_0709\Data_stata.xls"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1904163355727327"/>
          <c:y val="3.3057851239669422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Planilha1!$B$2</c:f>
              <c:strCache>
                <c:ptCount val="1"/>
                <c:pt idx="0">
                  <c:v>T Fecundidade</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Planilha1!$A$3:$A$5</c:f>
              <c:numCache>
                <c:formatCode>General</c:formatCode>
                <c:ptCount val="3"/>
                <c:pt idx="0">
                  <c:v>1991</c:v>
                </c:pt>
                <c:pt idx="1">
                  <c:v>2000</c:v>
                </c:pt>
                <c:pt idx="2">
                  <c:v>2010</c:v>
                </c:pt>
              </c:numCache>
            </c:numRef>
          </c:xVal>
          <c:yVal>
            <c:numRef>
              <c:f>Planilha1!$B$3:$B$5</c:f>
              <c:numCache>
                <c:formatCode>0.00</c:formatCode>
                <c:ptCount val="3"/>
                <c:pt idx="0">
                  <c:v>3.7291085549964116</c:v>
                </c:pt>
                <c:pt idx="1">
                  <c:v>2.8695147375988483</c:v>
                </c:pt>
                <c:pt idx="2">
                  <c:v>2.190001797268156</c:v>
                </c:pt>
              </c:numCache>
            </c:numRef>
          </c:yVal>
          <c:smooth val="1"/>
          <c:extLst xmlns:c16r2="http://schemas.microsoft.com/office/drawing/2015/06/chart">
            <c:ext xmlns:c16="http://schemas.microsoft.com/office/drawing/2014/chart" uri="{C3380CC4-5D6E-409C-BE32-E72D297353CC}">
              <c16:uniqueId val="{00000000-3370-4057-8130-E5BE50EADFBE}"/>
            </c:ext>
          </c:extLst>
        </c:ser>
        <c:dLbls>
          <c:showLegendKey val="0"/>
          <c:showVal val="0"/>
          <c:showCatName val="0"/>
          <c:showSerName val="0"/>
          <c:showPercent val="0"/>
          <c:showBubbleSize val="0"/>
        </c:dLbls>
        <c:axId val="332056040"/>
        <c:axId val="332056432"/>
      </c:scatterChart>
      <c:valAx>
        <c:axId val="33205604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2056432"/>
        <c:crosses val="autoZero"/>
        <c:crossBetween val="midCat"/>
      </c:valAx>
      <c:valAx>
        <c:axId val="33205643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2056040"/>
        <c:crosses val="autoZero"/>
        <c:crossBetween val="midCat"/>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4991317339923034"/>
          <c:y val="4.06091370558375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Planilha1!$C$2</c:f>
              <c:strCache>
                <c:ptCount val="1"/>
                <c:pt idx="0">
                  <c:v>Escolaridade</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Planilha1!$A$3:$A$5</c:f>
              <c:numCache>
                <c:formatCode>General</c:formatCode>
                <c:ptCount val="3"/>
                <c:pt idx="0">
                  <c:v>1991</c:v>
                </c:pt>
                <c:pt idx="1">
                  <c:v>2000</c:v>
                </c:pt>
                <c:pt idx="2">
                  <c:v>2010</c:v>
                </c:pt>
              </c:numCache>
            </c:numRef>
          </c:xVal>
          <c:yVal>
            <c:numRef>
              <c:f>Planilha1!$C$3:$C$5</c:f>
              <c:numCache>
                <c:formatCode>0.00</c:formatCode>
                <c:ptCount val="3"/>
                <c:pt idx="0">
                  <c:v>7.4857548526240096</c:v>
                </c:pt>
                <c:pt idx="1">
                  <c:v>8.3383572969087023</c:v>
                </c:pt>
                <c:pt idx="2">
                  <c:v>9.4635154565061406</c:v>
                </c:pt>
              </c:numCache>
            </c:numRef>
          </c:yVal>
          <c:smooth val="1"/>
          <c:extLst xmlns:c16r2="http://schemas.microsoft.com/office/drawing/2015/06/chart">
            <c:ext xmlns:c16="http://schemas.microsoft.com/office/drawing/2014/chart" uri="{C3380CC4-5D6E-409C-BE32-E72D297353CC}">
              <c16:uniqueId val="{00000000-B8CD-4656-ACD2-630AB1EECCE4}"/>
            </c:ext>
          </c:extLst>
        </c:ser>
        <c:dLbls>
          <c:showLegendKey val="0"/>
          <c:showVal val="0"/>
          <c:showCatName val="0"/>
          <c:showSerName val="0"/>
          <c:showPercent val="0"/>
          <c:showBubbleSize val="0"/>
        </c:dLbls>
        <c:axId val="332250472"/>
        <c:axId val="332250864"/>
      </c:scatterChart>
      <c:valAx>
        <c:axId val="33225047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2250864"/>
        <c:crosses val="autoZero"/>
        <c:crossBetween val="midCat"/>
      </c:valAx>
      <c:valAx>
        <c:axId val="33225086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2250472"/>
        <c:crosses val="autoZero"/>
        <c:crossBetween val="midCat"/>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5303599144672004"/>
          <c:y val="4.060895957873647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Planilha1!$D$2</c:f>
              <c:strCache>
                <c:ptCount val="1"/>
                <c:pt idx="0">
                  <c:v>Renda</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Planilha1!$A$3:$A$5</c:f>
              <c:numCache>
                <c:formatCode>General</c:formatCode>
                <c:ptCount val="3"/>
                <c:pt idx="0">
                  <c:v>1991</c:v>
                </c:pt>
                <c:pt idx="1">
                  <c:v>2000</c:v>
                </c:pt>
                <c:pt idx="2">
                  <c:v>2010</c:v>
                </c:pt>
              </c:numCache>
            </c:numRef>
          </c:xVal>
          <c:yVal>
            <c:numRef>
              <c:f>Planilha1!$D$3:$D$5</c:f>
              <c:numCache>
                <c:formatCode>0.00</c:formatCode>
                <c:ptCount val="3"/>
                <c:pt idx="0">
                  <c:v>234.85829079798705</c:v>
                </c:pt>
                <c:pt idx="1">
                  <c:v>338.58030913012232</c:v>
                </c:pt>
                <c:pt idx="2">
                  <c:v>493.65131020848406</c:v>
                </c:pt>
              </c:numCache>
            </c:numRef>
          </c:yVal>
          <c:smooth val="1"/>
          <c:extLst xmlns:c16r2="http://schemas.microsoft.com/office/drawing/2015/06/chart">
            <c:ext xmlns:c16="http://schemas.microsoft.com/office/drawing/2014/chart" uri="{C3380CC4-5D6E-409C-BE32-E72D297353CC}">
              <c16:uniqueId val="{00000000-DFCE-4046-B3DD-7669FF5679FA}"/>
            </c:ext>
          </c:extLst>
        </c:ser>
        <c:dLbls>
          <c:showLegendKey val="0"/>
          <c:showVal val="0"/>
          <c:showCatName val="0"/>
          <c:showSerName val="0"/>
          <c:showPercent val="0"/>
          <c:showBubbleSize val="0"/>
        </c:dLbls>
        <c:axId val="332251648"/>
        <c:axId val="332252040"/>
      </c:scatterChart>
      <c:valAx>
        <c:axId val="33225164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2252040"/>
        <c:crosses val="autoZero"/>
        <c:crossBetween val="midCat"/>
      </c:valAx>
      <c:valAx>
        <c:axId val="33225204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2251648"/>
        <c:crosses val="autoZero"/>
        <c:crossBetween val="midCat"/>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1904163355727327"/>
          <c:y val="3.3057851239669422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Planilha1!$B$2</c:f>
              <c:strCache>
                <c:ptCount val="1"/>
                <c:pt idx="0">
                  <c:v>T Fecundidade</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Planilha1!$A$3:$A$5</c:f>
              <c:numCache>
                <c:formatCode>General</c:formatCode>
                <c:ptCount val="3"/>
                <c:pt idx="0">
                  <c:v>1991</c:v>
                </c:pt>
                <c:pt idx="1">
                  <c:v>2000</c:v>
                </c:pt>
                <c:pt idx="2">
                  <c:v>2010</c:v>
                </c:pt>
              </c:numCache>
            </c:numRef>
          </c:xVal>
          <c:yVal>
            <c:numRef>
              <c:f>Planilha1!$B$10:$B$12</c:f>
              <c:numCache>
                <c:formatCode>0.00</c:formatCode>
                <c:ptCount val="3"/>
                <c:pt idx="0">
                  <c:v>1.2320928136702203</c:v>
                </c:pt>
                <c:pt idx="1">
                  <c:v>0.73589790656432685</c:v>
                </c:pt>
                <c:pt idx="2">
                  <c:v>0.50304724851735039</c:v>
                </c:pt>
              </c:numCache>
            </c:numRef>
          </c:yVal>
          <c:smooth val="1"/>
          <c:extLst xmlns:c16r2="http://schemas.microsoft.com/office/drawing/2015/06/chart">
            <c:ext xmlns:c16="http://schemas.microsoft.com/office/drawing/2014/chart" uri="{C3380CC4-5D6E-409C-BE32-E72D297353CC}">
              <c16:uniqueId val="{00000000-9F2B-4D13-9E5F-89262C4C995D}"/>
            </c:ext>
          </c:extLst>
        </c:ser>
        <c:dLbls>
          <c:showLegendKey val="0"/>
          <c:showVal val="0"/>
          <c:showCatName val="0"/>
          <c:showSerName val="0"/>
          <c:showPercent val="0"/>
          <c:showBubbleSize val="0"/>
        </c:dLbls>
        <c:axId val="332252824"/>
        <c:axId val="332253216"/>
      </c:scatterChart>
      <c:valAx>
        <c:axId val="33225282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2253216"/>
        <c:crosses val="autoZero"/>
        <c:crossBetween val="midCat"/>
      </c:valAx>
      <c:valAx>
        <c:axId val="33225321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2252824"/>
        <c:crosses val="autoZero"/>
        <c:crossBetween val="midCat"/>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4991317339923034"/>
          <c:y val="4.06091370558375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Planilha1!$C$2</c:f>
              <c:strCache>
                <c:ptCount val="1"/>
                <c:pt idx="0">
                  <c:v>Escolaridade</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Planilha1!$A$3:$A$5</c:f>
              <c:numCache>
                <c:formatCode>General</c:formatCode>
                <c:ptCount val="3"/>
                <c:pt idx="0">
                  <c:v>1991</c:v>
                </c:pt>
                <c:pt idx="1">
                  <c:v>2000</c:v>
                </c:pt>
                <c:pt idx="2">
                  <c:v>2010</c:v>
                </c:pt>
              </c:numCache>
            </c:numRef>
          </c:xVal>
          <c:yVal>
            <c:numRef>
              <c:f>Planilha1!$C$10:$C$12</c:f>
              <c:numCache>
                <c:formatCode>0.00</c:formatCode>
                <c:ptCount val="3"/>
                <c:pt idx="0">
                  <c:v>2.0675601960792198</c:v>
                </c:pt>
                <c:pt idx="1">
                  <c:v>1.7969746974345933</c:v>
                </c:pt>
                <c:pt idx="2">
                  <c:v>1.0983296059759817</c:v>
                </c:pt>
              </c:numCache>
            </c:numRef>
          </c:yVal>
          <c:smooth val="1"/>
          <c:extLst xmlns:c16r2="http://schemas.microsoft.com/office/drawing/2015/06/chart">
            <c:ext xmlns:c16="http://schemas.microsoft.com/office/drawing/2014/chart" uri="{C3380CC4-5D6E-409C-BE32-E72D297353CC}">
              <c16:uniqueId val="{00000000-845E-48C7-B405-0A51E9804CF3}"/>
            </c:ext>
          </c:extLst>
        </c:ser>
        <c:dLbls>
          <c:showLegendKey val="0"/>
          <c:showVal val="0"/>
          <c:showCatName val="0"/>
          <c:showSerName val="0"/>
          <c:showPercent val="0"/>
          <c:showBubbleSize val="0"/>
        </c:dLbls>
        <c:axId val="332254000"/>
        <c:axId val="333140976"/>
      </c:scatterChart>
      <c:valAx>
        <c:axId val="33225400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3140976"/>
        <c:crosses val="autoZero"/>
        <c:crossBetween val="midCat"/>
      </c:valAx>
      <c:valAx>
        <c:axId val="33314097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2254000"/>
        <c:crosses val="autoZero"/>
        <c:crossBetween val="midCat"/>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4991317339923034"/>
          <c:y val="4.06091370558375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Planilha1!$D$2</c:f>
              <c:strCache>
                <c:ptCount val="1"/>
                <c:pt idx="0">
                  <c:v>Renda</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Planilha1!$A$3:$A$5</c:f>
              <c:numCache>
                <c:formatCode>General</c:formatCode>
                <c:ptCount val="3"/>
                <c:pt idx="0">
                  <c:v>1991</c:v>
                </c:pt>
                <c:pt idx="1">
                  <c:v>2000</c:v>
                </c:pt>
                <c:pt idx="2">
                  <c:v>2010</c:v>
                </c:pt>
              </c:numCache>
            </c:numRef>
          </c:xVal>
          <c:yVal>
            <c:numRef>
              <c:f>Planilha1!$D$10:$D$12</c:f>
              <c:numCache>
                <c:formatCode>0.00</c:formatCode>
                <c:ptCount val="3"/>
                <c:pt idx="0">
                  <c:v>143.5756922576748</c:v>
                </c:pt>
                <c:pt idx="1">
                  <c:v>192.43985318009589</c:v>
                </c:pt>
                <c:pt idx="2">
                  <c:v>243.26731324297987</c:v>
                </c:pt>
              </c:numCache>
            </c:numRef>
          </c:yVal>
          <c:smooth val="1"/>
          <c:extLst xmlns:c16r2="http://schemas.microsoft.com/office/drawing/2015/06/chart">
            <c:ext xmlns:c16="http://schemas.microsoft.com/office/drawing/2014/chart" uri="{C3380CC4-5D6E-409C-BE32-E72D297353CC}">
              <c16:uniqueId val="{00000000-97B2-497E-8323-499BDF6382EB}"/>
            </c:ext>
          </c:extLst>
        </c:ser>
        <c:dLbls>
          <c:showLegendKey val="0"/>
          <c:showVal val="0"/>
          <c:showCatName val="0"/>
          <c:showSerName val="0"/>
          <c:showPercent val="0"/>
          <c:showBubbleSize val="0"/>
        </c:dLbls>
        <c:axId val="333141760"/>
        <c:axId val="333142152"/>
      </c:scatterChart>
      <c:valAx>
        <c:axId val="33314176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3142152"/>
        <c:crosses val="autoZero"/>
        <c:crossBetween val="midCat"/>
      </c:valAx>
      <c:valAx>
        <c:axId val="33314215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3141760"/>
        <c:crosses val="autoZero"/>
        <c:crossBetween val="midCat"/>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BAD42B-A857-4693-AD4E-94403081FAEF}" type="doc">
      <dgm:prSet loTypeId="urn:microsoft.com/office/officeart/2005/8/layout/equation2" loCatId="relationship" qsTypeId="urn:microsoft.com/office/officeart/2005/8/quickstyle/3d6" qsCatId="3D" csTypeId="urn:microsoft.com/office/officeart/2005/8/colors/accent2_3" csCatId="accent2" phldr="1"/>
      <dgm:spPr/>
    </dgm:pt>
    <dgm:pt modelId="{F539AFCC-2D6B-461C-9406-D3E1B6D49EC5}">
      <dgm:prSet phldrT="[Texto]"/>
      <dgm:spPr>
        <a:xfrm>
          <a:off x="669458" y="963"/>
          <a:ext cx="1485870" cy="1485870"/>
        </a:xfrm>
        <a:prstGeom prst="ellipse">
          <a:avLst/>
        </a:prstGeom>
        <a:solidFill>
          <a:srgbClr val="2E83C3">
            <a:shade val="80000"/>
            <a:hueOff val="0"/>
            <a:satOff val="0"/>
            <a:lumOff val="0"/>
            <a:alphaOff val="0"/>
          </a:srgbClr>
        </a:solidFill>
        <a:ln>
          <a:noFill/>
        </a:ln>
        <a:effectLst>
          <a:outerShdw blurRad="38100" dist="25400" dir="5400000" rotWithShape="0">
            <a:srgbClr val="000000">
              <a:alpha val="35000"/>
            </a:srgbClr>
          </a:outerShdw>
        </a:effectLst>
        <a:sp3d prstMaterial="plastic">
          <a:bevelT w="50800" h="50800"/>
          <a:bevelB w="50800" h="50800"/>
        </a:sp3d>
      </dgm:spPr>
      <dgm:t>
        <a:bodyPr/>
        <a:lstStyle/>
        <a:p>
          <a:r>
            <a:rPr lang="pt-BR" dirty="0">
              <a:solidFill>
                <a:sysClr val="window" lastClr="FFFFFF"/>
              </a:solidFill>
              <a:latin typeface="Trebuchet MS" panose="020B0603020202020204"/>
              <a:ea typeface="+mn-ea"/>
              <a:cs typeface="+mn-cs"/>
            </a:rPr>
            <a:t>Escolaridade</a:t>
          </a:r>
        </a:p>
      </dgm:t>
    </dgm:pt>
    <dgm:pt modelId="{B722A481-6C9C-4072-9423-601DFA6D4D63}" type="parTrans" cxnId="{FC7E5F5D-8D2E-489A-B5B5-B9C95C6D0347}">
      <dgm:prSet/>
      <dgm:spPr/>
      <dgm:t>
        <a:bodyPr/>
        <a:lstStyle/>
        <a:p>
          <a:endParaRPr lang="pt-BR"/>
        </a:p>
      </dgm:t>
    </dgm:pt>
    <dgm:pt modelId="{23A40B32-F5E4-49DF-BE76-CAE8DD980A70}" type="sibTrans" cxnId="{FC7E5F5D-8D2E-489A-B5B5-B9C95C6D0347}">
      <dgm:prSet/>
      <dgm:spPr>
        <a:xfrm>
          <a:off x="981491" y="1607486"/>
          <a:ext cx="861805" cy="861805"/>
        </a:xfrm>
        <a:prstGeom prst="mathPlus">
          <a:avLst/>
        </a:prstGeom>
        <a:solidFill>
          <a:srgbClr val="2E83C3">
            <a:shade val="90000"/>
            <a:hueOff val="0"/>
            <a:satOff val="0"/>
            <a:lumOff val="0"/>
            <a:alphaOff val="0"/>
          </a:srgbClr>
        </a:solidFill>
        <a:ln w="12700" cap="rnd" cmpd="sng" algn="ctr">
          <a:solidFill>
            <a:srgbClr val="2E83C3">
              <a:shade val="90000"/>
              <a:hueOff val="0"/>
              <a:satOff val="0"/>
              <a:lumOff val="0"/>
              <a:alphaOff val="0"/>
            </a:srgbClr>
          </a:solidFill>
          <a:prstDash val="solid"/>
        </a:ln>
        <a:effectLst>
          <a:outerShdw blurRad="38100" dist="25400" dir="5400000" rotWithShape="0">
            <a:srgbClr val="000000">
              <a:alpha val="35000"/>
            </a:srgbClr>
          </a:outerShdw>
        </a:effectLst>
        <a:sp3d z="-25400" prstMaterial="plastic">
          <a:bevelT w="25400" h="25400"/>
          <a:bevelB w="25400" h="25400"/>
        </a:sp3d>
      </dgm:spPr>
      <dgm:t>
        <a:bodyPr/>
        <a:lstStyle/>
        <a:p>
          <a:endParaRPr lang="pt-BR">
            <a:solidFill>
              <a:sysClr val="window" lastClr="FFFFFF"/>
            </a:solidFill>
            <a:latin typeface="Trebuchet MS" panose="020B0603020202020204"/>
            <a:ea typeface="+mn-ea"/>
            <a:cs typeface="+mn-cs"/>
          </a:endParaRPr>
        </a:p>
      </dgm:t>
    </dgm:pt>
    <dgm:pt modelId="{FBE81A0C-0CFD-42DC-B5FC-9FAF4D5C63C5}">
      <dgm:prSet phldrT="[Texto]"/>
      <dgm:spPr>
        <a:xfrm>
          <a:off x="669458" y="2589944"/>
          <a:ext cx="1485870" cy="1485870"/>
        </a:xfrm>
        <a:prstGeom prst="ellipse">
          <a:avLst/>
        </a:prstGeom>
        <a:solidFill>
          <a:srgbClr val="2E83C3">
            <a:shade val="80000"/>
            <a:hueOff val="236739"/>
            <a:satOff val="-9285"/>
            <a:lumOff val="14839"/>
            <a:alphaOff val="0"/>
          </a:srgbClr>
        </a:solidFill>
        <a:ln>
          <a:noFill/>
        </a:ln>
        <a:effectLst>
          <a:outerShdw blurRad="38100" dist="25400" dir="5400000" rotWithShape="0">
            <a:srgbClr val="000000">
              <a:alpha val="35000"/>
            </a:srgbClr>
          </a:outerShdw>
        </a:effectLst>
        <a:sp3d prstMaterial="plastic">
          <a:bevelT w="50800" h="50800"/>
          <a:bevelB w="50800" h="50800"/>
        </a:sp3d>
      </dgm:spPr>
      <dgm:t>
        <a:bodyPr/>
        <a:lstStyle/>
        <a:p>
          <a:r>
            <a:rPr lang="pt-BR" dirty="0">
              <a:solidFill>
                <a:sysClr val="window" lastClr="FFFFFF"/>
              </a:solidFill>
              <a:latin typeface="Trebuchet MS" panose="020B0603020202020204"/>
              <a:ea typeface="+mn-ea"/>
              <a:cs typeface="+mn-cs"/>
            </a:rPr>
            <a:t>Renda</a:t>
          </a:r>
        </a:p>
      </dgm:t>
    </dgm:pt>
    <dgm:pt modelId="{69FD5F92-A05D-4C0D-B4A9-884759C677E8}" type="parTrans" cxnId="{BD21ED87-D375-49BF-AB34-51D7A6CB65E4}">
      <dgm:prSet/>
      <dgm:spPr/>
      <dgm:t>
        <a:bodyPr/>
        <a:lstStyle/>
        <a:p>
          <a:endParaRPr lang="pt-BR"/>
        </a:p>
      </dgm:t>
    </dgm:pt>
    <dgm:pt modelId="{3100062D-7B99-4266-BFAC-08CB6496DBB4}" type="sibTrans" cxnId="{BD21ED87-D375-49BF-AB34-51D7A6CB65E4}">
      <dgm:prSet/>
      <dgm:spPr>
        <a:xfrm>
          <a:off x="2378209" y="1762017"/>
          <a:ext cx="472506" cy="552743"/>
        </a:xfrm>
        <a:prstGeom prst="rightArrow">
          <a:avLst>
            <a:gd name="adj1" fmla="val 60000"/>
            <a:gd name="adj2" fmla="val 50000"/>
          </a:avLst>
        </a:prstGeom>
        <a:solidFill>
          <a:srgbClr val="2E83C3">
            <a:shade val="90000"/>
            <a:hueOff val="473457"/>
            <a:satOff val="-18187"/>
            <a:lumOff val="27260"/>
            <a:alphaOff val="0"/>
          </a:srgbClr>
        </a:solidFill>
        <a:ln w="12700" cap="rnd" cmpd="sng" algn="ctr">
          <a:solidFill>
            <a:srgbClr val="2E83C3">
              <a:shade val="90000"/>
              <a:hueOff val="473457"/>
              <a:satOff val="-18187"/>
              <a:lumOff val="27260"/>
              <a:alphaOff val="0"/>
            </a:srgbClr>
          </a:solidFill>
          <a:prstDash val="solid"/>
        </a:ln>
        <a:effectLst>
          <a:outerShdw blurRad="38100" dist="25400" dir="5400000" rotWithShape="0">
            <a:srgbClr val="000000">
              <a:alpha val="35000"/>
            </a:srgbClr>
          </a:outerShdw>
        </a:effectLst>
        <a:sp3d z="-25400" prstMaterial="plastic">
          <a:bevelT w="25400" h="25400"/>
          <a:bevelB w="25400" h="25400"/>
        </a:sp3d>
      </dgm:spPr>
      <dgm:t>
        <a:bodyPr/>
        <a:lstStyle/>
        <a:p>
          <a:endParaRPr lang="pt-BR">
            <a:solidFill>
              <a:sysClr val="window" lastClr="FFFFFF"/>
            </a:solidFill>
            <a:latin typeface="Trebuchet MS" panose="020B0603020202020204"/>
            <a:ea typeface="+mn-ea"/>
            <a:cs typeface="+mn-cs"/>
          </a:endParaRPr>
        </a:p>
      </dgm:t>
    </dgm:pt>
    <dgm:pt modelId="{AA760C17-B66C-4794-9874-F600A6495D50}">
      <dgm:prSet phldrT="[Texto]"/>
      <dgm:spPr>
        <a:xfrm>
          <a:off x="3046851" y="552518"/>
          <a:ext cx="2971741" cy="2971741"/>
        </a:xfrm>
        <a:prstGeom prst="ellipse">
          <a:avLst/>
        </a:prstGeom>
        <a:solidFill>
          <a:srgbClr val="2E83C3">
            <a:shade val="80000"/>
            <a:hueOff val="473479"/>
            <a:satOff val="-18570"/>
            <a:lumOff val="29677"/>
            <a:alphaOff val="0"/>
          </a:srgbClr>
        </a:solidFill>
        <a:ln>
          <a:noFill/>
        </a:ln>
        <a:effectLst>
          <a:outerShdw blurRad="38100" dist="25400" dir="5400000" rotWithShape="0">
            <a:srgbClr val="000000">
              <a:alpha val="35000"/>
            </a:srgbClr>
          </a:outerShdw>
        </a:effectLst>
        <a:sp3d prstMaterial="plastic">
          <a:bevelT w="50800" h="50800"/>
          <a:bevelB w="50800" h="50800"/>
        </a:sp3d>
      </dgm:spPr>
      <dgm:t>
        <a:bodyPr/>
        <a:lstStyle/>
        <a:p>
          <a:r>
            <a:rPr lang="pt-BR" dirty="0">
              <a:solidFill>
                <a:sysClr val="window" lastClr="FFFFFF"/>
              </a:solidFill>
              <a:latin typeface="Trebuchet MS" panose="020B0603020202020204"/>
              <a:ea typeface="+mn-ea"/>
              <a:cs typeface="+mn-cs"/>
            </a:rPr>
            <a:t>Taxa de Fecundidade</a:t>
          </a:r>
        </a:p>
      </dgm:t>
    </dgm:pt>
    <dgm:pt modelId="{8AADA638-FC4D-431C-A3D9-2DCB7B1F61CA}" type="parTrans" cxnId="{5A49DAED-847C-4D29-9106-E9F1EC582FFA}">
      <dgm:prSet/>
      <dgm:spPr/>
      <dgm:t>
        <a:bodyPr/>
        <a:lstStyle/>
        <a:p>
          <a:endParaRPr lang="pt-BR"/>
        </a:p>
      </dgm:t>
    </dgm:pt>
    <dgm:pt modelId="{21FC4E55-664F-49BB-985A-206D0CC968BE}" type="sibTrans" cxnId="{5A49DAED-847C-4D29-9106-E9F1EC582FFA}">
      <dgm:prSet/>
      <dgm:spPr/>
      <dgm:t>
        <a:bodyPr/>
        <a:lstStyle/>
        <a:p>
          <a:endParaRPr lang="pt-BR"/>
        </a:p>
      </dgm:t>
    </dgm:pt>
    <dgm:pt modelId="{A7FAF203-7F4A-4AD2-B1B7-18A9803A8D0A}" type="pres">
      <dgm:prSet presAssocID="{32BAD42B-A857-4693-AD4E-94403081FAEF}" presName="Name0" presStyleCnt="0">
        <dgm:presLayoutVars>
          <dgm:dir/>
          <dgm:resizeHandles val="exact"/>
        </dgm:presLayoutVars>
      </dgm:prSet>
      <dgm:spPr/>
    </dgm:pt>
    <dgm:pt modelId="{2BAE1C22-6EF2-4BEF-A928-93626C96765A}" type="pres">
      <dgm:prSet presAssocID="{32BAD42B-A857-4693-AD4E-94403081FAEF}" presName="vNodes" presStyleCnt="0"/>
      <dgm:spPr/>
    </dgm:pt>
    <dgm:pt modelId="{BDA87B91-D3E6-45E8-B48B-F5DDC79F914D}" type="pres">
      <dgm:prSet presAssocID="{F539AFCC-2D6B-461C-9406-D3E1B6D49EC5}" presName="node" presStyleLbl="node1" presStyleIdx="0" presStyleCnt="3">
        <dgm:presLayoutVars>
          <dgm:bulletEnabled val="1"/>
        </dgm:presLayoutVars>
      </dgm:prSet>
      <dgm:spPr/>
      <dgm:t>
        <a:bodyPr/>
        <a:lstStyle/>
        <a:p>
          <a:endParaRPr lang="en-US"/>
        </a:p>
      </dgm:t>
    </dgm:pt>
    <dgm:pt modelId="{2CD719AE-D92E-47C3-A0B9-02349411F17F}" type="pres">
      <dgm:prSet presAssocID="{23A40B32-F5E4-49DF-BE76-CAE8DD980A70}" presName="spacerT" presStyleCnt="0"/>
      <dgm:spPr/>
    </dgm:pt>
    <dgm:pt modelId="{4CC784D3-F6E0-49A7-BEBB-97C7D88B28FD}" type="pres">
      <dgm:prSet presAssocID="{23A40B32-F5E4-49DF-BE76-CAE8DD980A70}" presName="sibTrans" presStyleLbl="sibTrans2D1" presStyleIdx="0" presStyleCnt="2"/>
      <dgm:spPr/>
      <dgm:t>
        <a:bodyPr/>
        <a:lstStyle/>
        <a:p>
          <a:endParaRPr lang="en-US"/>
        </a:p>
      </dgm:t>
    </dgm:pt>
    <dgm:pt modelId="{9DD01695-8274-45B6-80B6-2B55244DD14E}" type="pres">
      <dgm:prSet presAssocID="{23A40B32-F5E4-49DF-BE76-CAE8DD980A70}" presName="spacerB" presStyleCnt="0"/>
      <dgm:spPr/>
    </dgm:pt>
    <dgm:pt modelId="{A85D36D4-F901-4DFC-8092-398F4D64DC97}" type="pres">
      <dgm:prSet presAssocID="{FBE81A0C-0CFD-42DC-B5FC-9FAF4D5C63C5}" presName="node" presStyleLbl="node1" presStyleIdx="1" presStyleCnt="3">
        <dgm:presLayoutVars>
          <dgm:bulletEnabled val="1"/>
        </dgm:presLayoutVars>
      </dgm:prSet>
      <dgm:spPr/>
      <dgm:t>
        <a:bodyPr/>
        <a:lstStyle/>
        <a:p>
          <a:endParaRPr lang="en-US"/>
        </a:p>
      </dgm:t>
    </dgm:pt>
    <dgm:pt modelId="{1F506B38-8055-44E1-AE23-FBB3F633D124}" type="pres">
      <dgm:prSet presAssocID="{32BAD42B-A857-4693-AD4E-94403081FAEF}" presName="sibTransLast" presStyleLbl="sibTrans2D1" presStyleIdx="1" presStyleCnt="2"/>
      <dgm:spPr/>
      <dgm:t>
        <a:bodyPr/>
        <a:lstStyle/>
        <a:p>
          <a:endParaRPr lang="en-US"/>
        </a:p>
      </dgm:t>
    </dgm:pt>
    <dgm:pt modelId="{A7CCC154-7D76-4638-9F6B-C9E80B745989}" type="pres">
      <dgm:prSet presAssocID="{32BAD42B-A857-4693-AD4E-94403081FAEF}" presName="connectorText" presStyleLbl="sibTrans2D1" presStyleIdx="1" presStyleCnt="2"/>
      <dgm:spPr/>
      <dgm:t>
        <a:bodyPr/>
        <a:lstStyle/>
        <a:p>
          <a:endParaRPr lang="en-US"/>
        </a:p>
      </dgm:t>
    </dgm:pt>
    <dgm:pt modelId="{97AA7B7D-D7A8-4E11-8EA2-6A33741886F9}" type="pres">
      <dgm:prSet presAssocID="{32BAD42B-A857-4693-AD4E-94403081FAEF}" presName="lastNode" presStyleLbl="node1" presStyleIdx="2" presStyleCnt="3">
        <dgm:presLayoutVars>
          <dgm:bulletEnabled val="1"/>
        </dgm:presLayoutVars>
      </dgm:prSet>
      <dgm:spPr/>
      <dgm:t>
        <a:bodyPr/>
        <a:lstStyle/>
        <a:p>
          <a:endParaRPr lang="en-US"/>
        </a:p>
      </dgm:t>
    </dgm:pt>
  </dgm:ptLst>
  <dgm:cxnLst>
    <dgm:cxn modelId="{389ED29F-CCFB-43DF-B334-4F16221E285B}" type="presOf" srcId="{AA760C17-B66C-4794-9874-F600A6495D50}" destId="{97AA7B7D-D7A8-4E11-8EA2-6A33741886F9}" srcOrd="0" destOrd="0" presId="urn:microsoft.com/office/officeart/2005/8/layout/equation2"/>
    <dgm:cxn modelId="{FC7E5F5D-8D2E-489A-B5B5-B9C95C6D0347}" srcId="{32BAD42B-A857-4693-AD4E-94403081FAEF}" destId="{F539AFCC-2D6B-461C-9406-D3E1B6D49EC5}" srcOrd="0" destOrd="0" parTransId="{B722A481-6C9C-4072-9423-601DFA6D4D63}" sibTransId="{23A40B32-F5E4-49DF-BE76-CAE8DD980A70}"/>
    <dgm:cxn modelId="{364829ED-4BA8-4185-9B7A-56C3350607AB}" type="presOf" srcId="{3100062D-7B99-4266-BFAC-08CB6496DBB4}" destId="{A7CCC154-7D76-4638-9F6B-C9E80B745989}" srcOrd="1" destOrd="0" presId="urn:microsoft.com/office/officeart/2005/8/layout/equation2"/>
    <dgm:cxn modelId="{C7A32C7B-0D12-4414-8D5D-C383B6C19387}" type="presOf" srcId="{F539AFCC-2D6B-461C-9406-D3E1B6D49EC5}" destId="{BDA87B91-D3E6-45E8-B48B-F5DDC79F914D}" srcOrd="0" destOrd="0" presId="urn:microsoft.com/office/officeart/2005/8/layout/equation2"/>
    <dgm:cxn modelId="{BD21ED87-D375-49BF-AB34-51D7A6CB65E4}" srcId="{32BAD42B-A857-4693-AD4E-94403081FAEF}" destId="{FBE81A0C-0CFD-42DC-B5FC-9FAF4D5C63C5}" srcOrd="1" destOrd="0" parTransId="{69FD5F92-A05D-4C0D-B4A9-884759C677E8}" sibTransId="{3100062D-7B99-4266-BFAC-08CB6496DBB4}"/>
    <dgm:cxn modelId="{5A49DAED-847C-4D29-9106-E9F1EC582FFA}" srcId="{32BAD42B-A857-4693-AD4E-94403081FAEF}" destId="{AA760C17-B66C-4794-9874-F600A6495D50}" srcOrd="2" destOrd="0" parTransId="{8AADA638-FC4D-431C-A3D9-2DCB7B1F61CA}" sibTransId="{21FC4E55-664F-49BB-985A-206D0CC968BE}"/>
    <dgm:cxn modelId="{15030D71-1B6D-4D7D-A51C-E2A720B52F2F}" type="presOf" srcId="{3100062D-7B99-4266-BFAC-08CB6496DBB4}" destId="{1F506B38-8055-44E1-AE23-FBB3F633D124}" srcOrd="0" destOrd="0" presId="urn:microsoft.com/office/officeart/2005/8/layout/equation2"/>
    <dgm:cxn modelId="{C76CC0DA-0BC6-4F67-B487-528D43294D13}" type="presOf" srcId="{FBE81A0C-0CFD-42DC-B5FC-9FAF4D5C63C5}" destId="{A85D36D4-F901-4DFC-8092-398F4D64DC97}" srcOrd="0" destOrd="0" presId="urn:microsoft.com/office/officeart/2005/8/layout/equation2"/>
    <dgm:cxn modelId="{ECECF860-3A9A-460F-9FDB-81ADA62DBA93}" type="presOf" srcId="{32BAD42B-A857-4693-AD4E-94403081FAEF}" destId="{A7FAF203-7F4A-4AD2-B1B7-18A9803A8D0A}" srcOrd="0" destOrd="0" presId="urn:microsoft.com/office/officeart/2005/8/layout/equation2"/>
    <dgm:cxn modelId="{E0E5AEE5-3A10-4683-9333-1BDB59AC9129}" type="presOf" srcId="{23A40B32-F5E4-49DF-BE76-CAE8DD980A70}" destId="{4CC784D3-F6E0-49A7-BEBB-97C7D88B28FD}" srcOrd="0" destOrd="0" presId="urn:microsoft.com/office/officeart/2005/8/layout/equation2"/>
    <dgm:cxn modelId="{8B3DB038-115F-4872-A517-6B894DF0D648}" type="presParOf" srcId="{A7FAF203-7F4A-4AD2-B1B7-18A9803A8D0A}" destId="{2BAE1C22-6EF2-4BEF-A928-93626C96765A}" srcOrd="0" destOrd="0" presId="urn:microsoft.com/office/officeart/2005/8/layout/equation2"/>
    <dgm:cxn modelId="{403559FE-F055-4FB5-A0B9-8E0BA01850F4}" type="presParOf" srcId="{2BAE1C22-6EF2-4BEF-A928-93626C96765A}" destId="{BDA87B91-D3E6-45E8-B48B-F5DDC79F914D}" srcOrd="0" destOrd="0" presId="urn:microsoft.com/office/officeart/2005/8/layout/equation2"/>
    <dgm:cxn modelId="{42761FCA-4FD5-49E4-B5B8-C1D052DE18AB}" type="presParOf" srcId="{2BAE1C22-6EF2-4BEF-A928-93626C96765A}" destId="{2CD719AE-D92E-47C3-A0B9-02349411F17F}" srcOrd="1" destOrd="0" presId="urn:microsoft.com/office/officeart/2005/8/layout/equation2"/>
    <dgm:cxn modelId="{3214EB6B-13DD-46D7-AD9C-DEE0DEAEE5EF}" type="presParOf" srcId="{2BAE1C22-6EF2-4BEF-A928-93626C96765A}" destId="{4CC784D3-F6E0-49A7-BEBB-97C7D88B28FD}" srcOrd="2" destOrd="0" presId="urn:microsoft.com/office/officeart/2005/8/layout/equation2"/>
    <dgm:cxn modelId="{8B1142E4-324D-4F52-8269-FE3FFBCCEB8E}" type="presParOf" srcId="{2BAE1C22-6EF2-4BEF-A928-93626C96765A}" destId="{9DD01695-8274-45B6-80B6-2B55244DD14E}" srcOrd="3" destOrd="0" presId="urn:microsoft.com/office/officeart/2005/8/layout/equation2"/>
    <dgm:cxn modelId="{29E0642C-75FA-4F20-B4BC-7CBBE78E6B44}" type="presParOf" srcId="{2BAE1C22-6EF2-4BEF-A928-93626C96765A}" destId="{A85D36D4-F901-4DFC-8092-398F4D64DC97}" srcOrd="4" destOrd="0" presId="urn:microsoft.com/office/officeart/2005/8/layout/equation2"/>
    <dgm:cxn modelId="{96A46703-1028-4245-858B-89AF0BD98A2A}" type="presParOf" srcId="{A7FAF203-7F4A-4AD2-B1B7-18A9803A8D0A}" destId="{1F506B38-8055-44E1-AE23-FBB3F633D124}" srcOrd="1" destOrd="0" presId="urn:microsoft.com/office/officeart/2005/8/layout/equation2"/>
    <dgm:cxn modelId="{873D69CE-9CE6-4E13-9FEB-A2736C27FEA7}" type="presParOf" srcId="{1F506B38-8055-44E1-AE23-FBB3F633D124}" destId="{A7CCC154-7D76-4638-9F6B-C9E80B745989}" srcOrd="0" destOrd="0" presId="urn:microsoft.com/office/officeart/2005/8/layout/equation2"/>
    <dgm:cxn modelId="{8F1E2B40-3387-4607-8B11-4668F92840C6}" type="presParOf" srcId="{A7FAF203-7F4A-4AD2-B1B7-18A9803A8D0A}" destId="{97AA7B7D-D7A8-4E11-8EA2-6A33741886F9}" srcOrd="2" destOrd="0" presId="urn:microsoft.com/office/officeart/2005/8/layout/equati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87B91-D3E6-45E8-B48B-F5DDC79F914D}">
      <dsp:nvSpPr>
        <dsp:cNvPr id="0" name=""/>
        <dsp:cNvSpPr/>
      </dsp:nvSpPr>
      <dsp:spPr>
        <a:xfrm>
          <a:off x="669458" y="963"/>
          <a:ext cx="1485870" cy="1485870"/>
        </a:xfrm>
        <a:prstGeom prst="ellipse">
          <a:avLst/>
        </a:prstGeom>
        <a:solidFill>
          <a:srgbClr val="2E83C3">
            <a:shade val="80000"/>
            <a:hueOff val="0"/>
            <a:satOff val="0"/>
            <a:lumOff val="0"/>
            <a:alphaOff val="0"/>
          </a:srgbClr>
        </a:solidFill>
        <a:ln>
          <a:noFill/>
        </a:ln>
        <a:effectLst>
          <a:outerShdw blurRad="38100" dist="254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pt-BR" sz="1400" kern="1200" dirty="0">
              <a:solidFill>
                <a:sysClr val="window" lastClr="FFFFFF"/>
              </a:solidFill>
              <a:latin typeface="Trebuchet MS" panose="020B0603020202020204"/>
              <a:ea typeface="+mn-ea"/>
              <a:cs typeface="+mn-cs"/>
            </a:rPr>
            <a:t>Escolaridade</a:t>
          </a:r>
        </a:p>
      </dsp:txBody>
      <dsp:txXfrm>
        <a:off x="887059" y="218564"/>
        <a:ext cx="1050668" cy="1050668"/>
      </dsp:txXfrm>
    </dsp:sp>
    <dsp:sp modelId="{4CC784D3-F6E0-49A7-BEBB-97C7D88B28FD}">
      <dsp:nvSpPr>
        <dsp:cNvPr id="0" name=""/>
        <dsp:cNvSpPr/>
      </dsp:nvSpPr>
      <dsp:spPr>
        <a:xfrm>
          <a:off x="981491" y="1607486"/>
          <a:ext cx="861805" cy="861805"/>
        </a:xfrm>
        <a:prstGeom prst="mathPlus">
          <a:avLst/>
        </a:prstGeom>
        <a:solidFill>
          <a:srgbClr val="2E83C3">
            <a:shade val="90000"/>
            <a:hueOff val="0"/>
            <a:satOff val="0"/>
            <a:lumOff val="0"/>
            <a:alphaOff val="0"/>
          </a:srgbClr>
        </a:solidFill>
        <a:ln w="12700" cap="rnd" cmpd="sng" algn="ctr">
          <a:solidFill>
            <a:srgbClr val="2E83C3">
              <a:shade val="90000"/>
              <a:hueOff val="0"/>
              <a:satOff val="0"/>
              <a:lumOff val="0"/>
              <a:alphaOff val="0"/>
            </a:srgbClr>
          </a:solidFill>
          <a:prstDash val="solid"/>
        </a:ln>
        <a:effectLst>
          <a:outerShdw blurRad="38100" dist="25400" dir="5400000" rotWithShape="0">
            <a:srgbClr val="000000">
              <a:alpha val="3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pt-BR" sz="1100" kern="1200">
            <a:solidFill>
              <a:sysClr val="window" lastClr="FFFFFF"/>
            </a:solidFill>
            <a:latin typeface="Trebuchet MS" panose="020B0603020202020204"/>
            <a:ea typeface="+mn-ea"/>
            <a:cs typeface="+mn-cs"/>
          </a:endParaRPr>
        </a:p>
      </dsp:txBody>
      <dsp:txXfrm>
        <a:off x="1095723" y="1937040"/>
        <a:ext cx="633341" cy="202697"/>
      </dsp:txXfrm>
    </dsp:sp>
    <dsp:sp modelId="{A85D36D4-F901-4DFC-8092-398F4D64DC97}">
      <dsp:nvSpPr>
        <dsp:cNvPr id="0" name=""/>
        <dsp:cNvSpPr/>
      </dsp:nvSpPr>
      <dsp:spPr>
        <a:xfrm>
          <a:off x="669458" y="2589944"/>
          <a:ext cx="1485870" cy="1485870"/>
        </a:xfrm>
        <a:prstGeom prst="ellipse">
          <a:avLst/>
        </a:prstGeom>
        <a:solidFill>
          <a:srgbClr val="2E83C3">
            <a:shade val="80000"/>
            <a:hueOff val="236739"/>
            <a:satOff val="-9285"/>
            <a:lumOff val="14839"/>
            <a:alphaOff val="0"/>
          </a:srgbClr>
        </a:solidFill>
        <a:ln>
          <a:noFill/>
        </a:ln>
        <a:effectLst>
          <a:outerShdw blurRad="38100" dist="254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pt-BR" sz="1400" kern="1200" dirty="0">
              <a:solidFill>
                <a:sysClr val="window" lastClr="FFFFFF"/>
              </a:solidFill>
              <a:latin typeface="Trebuchet MS" panose="020B0603020202020204"/>
              <a:ea typeface="+mn-ea"/>
              <a:cs typeface="+mn-cs"/>
            </a:rPr>
            <a:t>Renda</a:t>
          </a:r>
        </a:p>
      </dsp:txBody>
      <dsp:txXfrm>
        <a:off x="887059" y="2807545"/>
        <a:ext cx="1050668" cy="1050668"/>
      </dsp:txXfrm>
    </dsp:sp>
    <dsp:sp modelId="{1F506B38-8055-44E1-AE23-FBB3F633D124}">
      <dsp:nvSpPr>
        <dsp:cNvPr id="0" name=""/>
        <dsp:cNvSpPr/>
      </dsp:nvSpPr>
      <dsp:spPr>
        <a:xfrm>
          <a:off x="2378209" y="1762017"/>
          <a:ext cx="472506" cy="552743"/>
        </a:xfrm>
        <a:prstGeom prst="rightArrow">
          <a:avLst>
            <a:gd name="adj1" fmla="val 60000"/>
            <a:gd name="adj2" fmla="val 50000"/>
          </a:avLst>
        </a:prstGeom>
        <a:solidFill>
          <a:srgbClr val="2E83C3">
            <a:shade val="90000"/>
            <a:hueOff val="473457"/>
            <a:satOff val="-18187"/>
            <a:lumOff val="27260"/>
            <a:alphaOff val="0"/>
          </a:srgbClr>
        </a:solidFill>
        <a:ln w="12700" cap="rnd" cmpd="sng" algn="ctr">
          <a:solidFill>
            <a:srgbClr val="2E83C3">
              <a:shade val="90000"/>
              <a:hueOff val="473457"/>
              <a:satOff val="-18187"/>
              <a:lumOff val="27260"/>
              <a:alphaOff val="0"/>
            </a:srgbClr>
          </a:solidFill>
          <a:prstDash val="solid"/>
        </a:ln>
        <a:effectLst>
          <a:outerShdw blurRad="38100" dist="25400" dir="5400000" rotWithShape="0">
            <a:srgbClr val="000000">
              <a:alpha val="3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pt-BR" sz="1100" kern="1200">
            <a:solidFill>
              <a:sysClr val="window" lastClr="FFFFFF"/>
            </a:solidFill>
            <a:latin typeface="Trebuchet MS" panose="020B0603020202020204"/>
            <a:ea typeface="+mn-ea"/>
            <a:cs typeface="+mn-cs"/>
          </a:endParaRPr>
        </a:p>
      </dsp:txBody>
      <dsp:txXfrm>
        <a:off x="2378209" y="1872566"/>
        <a:ext cx="330754" cy="331645"/>
      </dsp:txXfrm>
    </dsp:sp>
    <dsp:sp modelId="{97AA7B7D-D7A8-4E11-8EA2-6A33741886F9}">
      <dsp:nvSpPr>
        <dsp:cNvPr id="0" name=""/>
        <dsp:cNvSpPr/>
      </dsp:nvSpPr>
      <dsp:spPr>
        <a:xfrm>
          <a:off x="3046851" y="552518"/>
          <a:ext cx="2971741" cy="2971741"/>
        </a:xfrm>
        <a:prstGeom prst="ellipse">
          <a:avLst/>
        </a:prstGeom>
        <a:solidFill>
          <a:srgbClr val="2E83C3">
            <a:shade val="80000"/>
            <a:hueOff val="473479"/>
            <a:satOff val="-18570"/>
            <a:lumOff val="29677"/>
            <a:alphaOff val="0"/>
          </a:srgbClr>
        </a:solidFill>
        <a:ln>
          <a:noFill/>
        </a:ln>
        <a:effectLst>
          <a:outerShdw blurRad="38100" dist="254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pt-BR" sz="2800" kern="1200" dirty="0">
              <a:solidFill>
                <a:sysClr val="window" lastClr="FFFFFF"/>
              </a:solidFill>
              <a:latin typeface="Trebuchet MS" panose="020B0603020202020204"/>
              <a:ea typeface="+mn-ea"/>
              <a:cs typeface="+mn-cs"/>
            </a:rPr>
            <a:t>Taxa de Fecundidade</a:t>
          </a:r>
        </a:p>
      </dsp:txBody>
      <dsp:txXfrm>
        <a:off x="3482052" y="987719"/>
        <a:ext cx="2101339" cy="2101339"/>
      </dsp:txXfrm>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42213" cy="344979"/>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74193" y="0"/>
            <a:ext cx="4342213" cy="344979"/>
          </a:xfrm>
          <a:prstGeom prst="rect">
            <a:avLst/>
          </a:prstGeom>
        </p:spPr>
        <p:txBody>
          <a:bodyPr vert="horz" lIns="91440" tIns="45720" rIns="91440" bIns="45720" rtlCol="0"/>
          <a:lstStyle>
            <a:lvl1pPr algn="r">
              <a:defRPr sz="1200"/>
            </a:lvl1pPr>
          </a:lstStyle>
          <a:p>
            <a:fld id="{D3B66790-6E52-4293-BDD8-F40B5080495A}" type="datetimeFigureOut">
              <a:rPr lang="en-US" smtClean="0"/>
              <a:t>9/9/2019</a:t>
            </a:fld>
            <a:endParaRPr lang="en-US"/>
          </a:p>
        </p:txBody>
      </p:sp>
      <p:sp>
        <p:nvSpPr>
          <p:cNvPr id="4" name="Footer Placeholder 3"/>
          <p:cNvSpPr>
            <a:spLocks noGrp="1"/>
          </p:cNvSpPr>
          <p:nvPr>
            <p:ph type="ftr" sz="quarter" idx="2"/>
          </p:nvPr>
        </p:nvSpPr>
        <p:spPr>
          <a:xfrm>
            <a:off x="0" y="6544771"/>
            <a:ext cx="4342213" cy="344979"/>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74193" y="6544771"/>
            <a:ext cx="4342213" cy="344979"/>
          </a:xfrm>
          <a:prstGeom prst="rect">
            <a:avLst/>
          </a:prstGeom>
        </p:spPr>
        <p:txBody>
          <a:bodyPr vert="horz" lIns="91440" tIns="45720" rIns="91440" bIns="45720" rtlCol="0" anchor="b"/>
          <a:lstStyle>
            <a:lvl1pPr algn="r">
              <a:defRPr sz="1200"/>
            </a:lvl1pPr>
          </a:lstStyle>
          <a:p>
            <a:fld id="{E0631172-88DA-4786-8D2B-08285020CF12}" type="slidenum">
              <a:rPr lang="en-US" smtClean="0"/>
              <a:t>‹#›</a:t>
            </a:fld>
            <a:endParaRPr lang="en-US"/>
          </a:p>
        </p:txBody>
      </p:sp>
    </p:spTree>
    <p:extLst>
      <p:ext uri="{BB962C8B-B14F-4D97-AF65-F5344CB8AC3E}">
        <p14:creationId xmlns:p14="http://schemas.microsoft.com/office/powerpoint/2010/main" val="18458586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1" y="0"/>
            <a:ext cx="4341443" cy="345684"/>
          </a:xfrm>
          <a:prstGeom prst="rect">
            <a:avLst/>
          </a:prstGeom>
        </p:spPr>
        <p:txBody>
          <a:bodyPr vert="horz" lIns="92711" tIns="46356" rIns="92711" bIns="46356" rtlCol="0"/>
          <a:lstStyle>
            <a:lvl1pPr algn="l">
              <a:defRPr sz="1200"/>
            </a:lvl1pPr>
          </a:lstStyle>
          <a:p>
            <a:endParaRPr lang="pt-BR"/>
          </a:p>
        </p:txBody>
      </p:sp>
      <p:sp>
        <p:nvSpPr>
          <p:cNvPr id="3" name="Espaço Reservado para Data 2"/>
          <p:cNvSpPr>
            <a:spLocks noGrp="1"/>
          </p:cNvSpPr>
          <p:nvPr>
            <p:ph type="dt" idx="1"/>
          </p:nvPr>
        </p:nvSpPr>
        <p:spPr>
          <a:xfrm>
            <a:off x="5674954" y="0"/>
            <a:ext cx="4341443" cy="345684"/>
          </a:xfrm>
          <a:prstGeom prst="rect">
            <a:avLst/>
          </a:prstGeom>
        </p:spPr>
        <p:txBody>
          <a:bodyPr vert="horz" lIns="92711" tIns="46356" rIns="92711" bIns="46356" rtlCol="0"/>
          <a:lstStyle>
            <a:lvl1pPr algn="r">
              <a:defRPr sz="1200"/>
            </a:lvl1pPr>
          </a:lstStyle>
          <a:p>
            <a:fld id="{4D405894-D1B6-41B4-9E83-E84A0450E4B2}" type="datetimeFigureOut">
              <a:rPr lang="pt-BR" smtClean="0"/>
              <a:t>09/09/2019</a:t>
            </a:fld>
            <a:endParaRPr lang="pt-BR"/>
          </a:p>
        </p:txBody>
      </p:sp>
      <p:sp>
        <p:nvSpPr>
          <p:cNvPr id="4" name="Espaço Reservado para Imagem de Slide 3"/>
          <p:cNvSpPr>
            <a:spLocks noGrp="1" noRot="1" noChangeAspect="1"/>
          </p:cNvSpPr>
          <p:nvPr>
            <p:ph type="sldImg" idx="2"/>
          </p:nvPr>
        </p:nvSpPr>
        <p:spPr>
          <a:xfrm>
            <a:off x="2943225" y="862013"/>
            <a:ext cx="4132263" cy="2324100"/>
          </a:xfrm>
          <a:prstGeom prst="rect">
            <a:avLst/>
          </a:prstGeom>
          <a:noFill/>
          <a:ln w="12700">
            <a:solidFill>
              <a:prstClr val="black"/>
            </a:solidFill>
          </a:ln>
        </p:spPr>
        <p:txBody>
          <a:bodyPr vert="horz" lIns="92711" tIns="46356" rIns="92711" bIns="46356" rtlCol="0" anchor="ctr"/>
          <a:lstStyle/>
          <a:p>
            <a:endParaRPr lang="pt-BR"/>
          </a:p>
        </p:txBody>
      </p:sp>
      <p:sp>
        <p:nvSpPr>
          <p:cNvPr id="5" name="Espaço Reservado para Anotações 4"/>
          <p:cNvSpPr>
            <a:spLocks noGrp="1"/>
          </p:cNvSpPr>
          <p:nvPr>
            <p:ph type="body" sz="quarter" idx="3"/>
          </p:nvPr>
        </p:nvSpPr>
        <p:spPr>
          <a:xfrm>
            <a:off x="1001872" y="3315692"/>
            <a:ext cx="8014970" cy="2712840"/>
          </a:xfrm>
          <a:prstGeom prst="rect">
            <a:avLst/>
          </a:prstGeom>
        </p:spPr>
        <p:txBody>
          <a:bodyPr vert="horz" lIns="92711" tIns="46356" rIns="92711" bIns="46356"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1" y="6544067"/>
            <a:ext cx="4341443" cy="345683"/>
          </a:xfrm>
          <a:prstGeom prst="rect">
            <a:avLst/>
          </a:prstGeom>
        </p:spPr>
        <p:txBody>
          <a:bodyPr vert="horz" lIns="92711" tIns="46356" rIns="92711" bIns="46356"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5674954" y="6544067"/>
            <a:ext cx="4341443" cy="345683"/>
          </a:xfrm>
          <a:prstGeom prst="rect">
            <a:avLst/>
          </a:prstGeom>
        </p:spPr>
        <p:txBody>
          <a:bodyPr vert="horz" lIns="92711" tIns="46356" rIns="92711" bIns="46356" rtlCol="0" anchor="b"/>
          <a:lstStyle>
            <a:lvl1pPr algn="r">
              <a:defRPr sz="1200"/>
            </a:lvl1pPr>
          </a:lstStyle>
          <a:p>
            <a:fld id="{D60724CD-E09C-42D6-A167-A3881CA08D6D}" type="slidenum">
              <a:rPr lang="pt-BR" smtClean="0"/>
              <a:t>‹#›</a:t>
            </a:fld>
            <a:endParaRPr lang="pt-BR"/>
          </a:p>
        </p:txBody>
      </p:sp>
    </p:spTree>
    <p:extLst>
      <p:ext uri="{BB962C8B-B14F-4D97-AF65-F5344CB8AC3E}">
        <p14:creationId xmlns:p14="http://schemas.microsoft.com/office/powerpoint/2010/main" val="2222903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5" name="Espaço Reservado para Data 4"/>
          <p:cNvSpPr>
            <a:spLocks noGrp="1"/>
          </p:cNvSpPr>
          <p:nvPr>
            <p:ph type="dt" idx="10"/>
          </p:nvPr>
        </p:nvSpPr>
        <p:spPr/>
        <p:txBody>
          <a:bodyPr/>
          <a:lstStyle/>
          <a:p>
            <a:pPr defTabSz="927110">
              <a:defRPr/>
            </a:pPr>
            <a:endParaRPr lang="pt-BR" sz="1500" dirty="0">
              <a:solidFill>
                <a:prstClr val="black"/>
              </a:solidFill>
              <a:latin typeface="Calibri"/>
            </a:endParaRPr>
          </a:p>
        </p:txBody>
      </p:sp>
    </p:spTree>
    <p:extLst>
      <p:ext uri="{BB962C8B-B14F-4D97-AF65-F5344CB8AC3E}">
        <p14:creationId xmlns:p14="http://schemas.microsoft.com/office/powerpoint/2010/main" val="1750373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ide de título">
    <p:spTree>
      <p:nvGrpSpPr>
        <p:cNvPr id="1" name=""/>
        <p:cNvGrpSpPr/>
        <p:nvPr/>
      </p:nvGrpSpPr>
      <p:grpSpPr>
        <a:xfrm>
          <a:off x="0" y="0"/>
          <a:ext cx="0" cy="0"/>
          <a:chOff x="0" y="0"/>
          <a:chExt cx="0" cy="0"/>
        </a:xfrm>
      </p:grpSpPr>
      <p:sp>
        <p:nvSpPr>
          <p:cNvPr id="3" name="Espaço Reservado para Data 2">
            <a:extLst>
              <a:ext uri="{FF2B5EF4-FFF2-40B4-BE49-F238E27FC236}">
                <a16:creationId xmlns:a16="http://schemas.microsoft.com/office/drawing/2014/main" xmlns="" id="{7FFC6675-2913-46F9-82D5-34C56C22745B}"/>
              </a:ext>
            </a:extLst>
          </p:cNvPr>
          <p:cNvSpPr>
            <a:spLocks noGrp="1"/>
          </p:cNvSpPr>
          <p:nvPr>
            <p:ph type="dt" sz="half" idx="10"/>
          </p:nvPr>
        </p:nvSpPr>
        <p:spPr/>
        <p:txBody>
          <a:bodyPr/>
          <a:lstStyle/>
          <a:p>
            <a:endParaRPr lang="pt-BR" dirty="0"/>
          </a:p>
        </p:txBody>
      </p:sp>
      <p:sp>
        <p:nvSpPr>
          <p:cNvPr id="4" name="Espaço Reservado para Rodapé 3">
            <a:extLst>
              <a:ext uri="{FF2B5EF4-FFF2-40B4-BE49-F238E27FC236}">
                <a16:creationId xmlns:a16="http://schemas.microsoft.com/office/drawing/2014/main" xmlns="" id="{3737678B-62B0-468F-A8C7-778C0C7C9064}"/>
              </a:ext>
            </a:extLst>
          </p:cNvPr>
          <p:cNvSpPr>
            <a:spLocks noGrp="1"/>
          </p:cNvSpPr>
          <p:nvPr>
            <p:ph type="ftr" sz="quarter" idx="11"/>
          </p:nvPr>
        </p:nvSpPr>
        <p:spPr/>
        <p:txBody>
          <a:bodyPr/>
          <a:lstStyle/>
          <a:p>
            <a:endParaRPr lang="pt-BR" dirty="0"/>
          </a:p>
        </p:txBody>
      </p:sp>
    </p:spTree>
    <p:extLst>
      <p:ext uri="{BB962C8B-B14F-4D97-AF65-F5344CB8AC3E}">
        <p14:creationId xmlns:p14="http://schemas.microsoft.com/office/powerpoint/2010/main" val="2831797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pt-BR" dirty="0"/>
          </a:p>
        </p:txBody>
      </p:sp>
      <p:sp>
        <p:nvSpPr>
          <p:cNvPr id="3" name="Footer Placeholder 2"/>
          <p:cNvSpPr>
            <a:spLocks noGrp="1"/>
          </p:cNvSpPr>
          <p:nvPr>
            <p:ph type="ftr" sz="quarter" idx="11"/>
          </p:nvPr>
        </p:nvSpPr>
        <p:spPr/>
        <p:txBody>
          <a:bodyPr/>
          <a:lstStyle/>
          <a:p>
            <a:endParaRPr lang="pt-BR" dirty="0"/>
          </a:p>
        </p:txBody>
      </p:sp>
      <p:sp>
        <p:nvSpPr>
          <p:cNvPr id="4" name="Slide Number Placeholder 3"/>
          <p:cNvSpPr>
            <a:spLocks noGrp="1"/>
          </p:cNvSpPr>
          <p:nvPr>
            <p:ph type="sldNum" sz="quarter" idx="12"/>
          </p:nvPr>
        </p:nvSpPr>
        <p:spPr>
          <a:xfrm>
            <a:off x="11391039" y="6356355"/>
            <a:ext cx="749300" cy="365125"/>
          </a:xfrm>
          <a:prstGeom prst="rect">
            <a:avLst/>
          </a:prstGeom>
        </p:spPr>
        <p:txBody>
          <a:bodyPr/>
          <a:lstStyle/>
          <a:p>
            <a:fld id="{386CA3FD-A8C5-4B34-9A24-A2724144AF7E}" type="slidenum">
              <a:rPr lang="pt-BR" smtClean="0"/>
              <a:pPr/>
              <a:t>‹#›</a:t>
            </a:fld>
            <a:endParaRPr lang="pt-BR" dirty="0"/>
          </a:p>
        </p:txBody>
      </p:sp>
    </p:spTree>
    <p:extLst>
      <p:ext uri="{BB962C8B-B14F-4D97-AF65-F5344CB8AC3E}">
        <p14:creationId xmlns:p14="http://schemas.microsoft.com/office/powerpoint/2010/main" val="281115949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Espaço Reservado para Data 3"/>
          <p:cNvSpPr>
            <a:spLocks noGrp="1"/>
          </p:cNvSpPr>
          <p:nvPr>
            <p:ph type="dt" sz="half" idx="2"/>
          </p:nvPr>
        </p:nvSpPr>
        <p:spPr>
          <a:xfrm>
            <a:off x="609600" y="6356356"/>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pt-BR" dirty="0"/>
          </a:p>
        </p:txBody>
      </p:sp>
      <p:sp>
        <p:nvSpPr>
          <p:cNvPr id="5" name="Espaço Reservado para Rodapé 4"/>
          <p:cNvSpPr>
            <a:spLocks noGrp="1"/>
          </p:cNvSpPr>
          <p:nvPr>
            <p:ph type="ftr" sz="quarter" idx="3"/>
          </p:nvPr>
        </p:nvSpPr>
        <p:spPr>
          <a:xfrm>
            <a:off x="4165600" y="6356356"/>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dirty="0"/>
          </a:p>
        </p:txBody>
      </p:sp>
      <p:pic>
        <p:nvPicPr>
          <p:cNvPr id="7" name="Imagem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riângulo isósceles 4"/>
          <p:cNvSpPr/>
          <p:nvPr userDrawn="1"/>
        </p:nvSpPr>
        <p:spPr>
          <a:xfrm>
            <a:off x="7369149" y="5734240"/>
            <a:ext cx="4822852" cy="1142500"/>
          </a:xfrm>
          <a:custGeom>
            <a:avLst/>
            <a:gdLst>
              <a:gd name="connsiteX0" fmla="*/ 0 w 2771800"/>
              <a:gd name="connsiteY0" fmla="*/ 1628800 h 1628800"/>
              <a:gd name="connsiteX1" fmla="*/ 1385900 w 2771800"/>
              <a:gd name="connsiteY1" fmla="*/ 0 h 1628800"/>
              <a:gd name="connsiteX2" fmla="*/ 2771800 w 2771800"/>
              <a:gd name="connsiteY2" fmla="*/ 1628800 h 1628800"/>
              <a:gd name="connsiteX3" fmla="*/ 0 w 2771800"/>
              <a:gd name="connsiteY3" fmla="*/ 1628800 h 1628800"/>
              <a:gd name="connsiteX0" fmla="*/ 0 w 2771800"/>
              <a:gd name="connsiteY0" fmla="*/ 918586 h 918586"/>
              <a:gd name="connsiteX1" fmla="*/ 2770817 w 2771800"/>
              <a:gd name="connsiteY1" fmla="*/ 0 h 918586"/>
              <a:gd name="connsiteX2" fmla="*/ 2771800 w 2771800"/>
              <a:gd name="connsiteY2" fmla="*/ 918586 h 918586"/>
              <a:gd name="connsiteX3" fmla="*/ 0 w 2771800"/>
              <a:gd name="connsiteY3" fmla="*/ 918586 h 918586"/>
              <a:gd name="connsiteX0" fmla="*/ 0 w 4529578"/>
              <a:gd name="connsiteY0" fmla="*/ 936342 h 936342"/>
              <a:gd name="connsiteX1" fmla="*/ 4528595 w 4529578"/>
              <a:gd name="connsiteY1" fmla="*/ 0 h 936342"/>
              <a:gd name="connsiteX2" fmla="*/ 4529578 w 4529578"/>
              <a:gd name="connsiteY2" fmla="*/ 918586 h 936342"/>
              <a:gd name="connsiteX3" fmla="*/ 0 w 4529578"/>
              <a:gd name="connsiteY3" fmla="*/ 936342 h 936342"/>
            </a:gdLst>
            <a:ahLst/>
            <a:cxnLst>
              <a:cxn ang="0">
                <a:pos x="connsiteX0" y="connsiteY0"/>
              </a:cxn>
              <a:cxn ang="0">
                <a:pos x="connsiteX1" y="connsiteY1"/>
              </a:cxn>
              <a:cxn ang="0">
                <a:pos x="connsiteX2" y="connsiteY2"/>
              </a:cxn>
              <a:cxn ang="0">
                <a:pos x="connsiteX3" y="connsiteY3"/>
              </a:cxn>
            </a:cxnLst>
            <a:rect l="l" t="t" r="r" b="b"/>
            <a:pathLst>
              <a:path w="4529578" h="936342">
                <a:moveTo>
                  <a:pt x="0" y="936342"/>
                </a:moveTo>
                <a:lnTo>
                  <a:pt x="4528595" y="0"/>
                </a:lnTo>
                <a:cubicBezTo>
                  <a:pt x="4528923" y="306195"/>
                  <a:pt x="4529250" y="612391"/>
                  <a:pt x="4529578" y="918586"/>
                </a:cubicBezTo>
                <a:lnTo>
                  <a:pt x="0" y="936342"/>
                </a:lnTo>
                <a:close/>
              </a:path>
            </a:pathLst>
          </a:custGeom>
          <a:solidFill>
            <a:srgbClr val="0048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dirty="0"/>
          </a:p>
        </p:txBody>
      </p:sp>
      <p:sp>
        <p:nvSpPr>
          <p:cNvPr id="9" name="Triângulo isósceles 4"/>
          <p:cNvSpPr/>
          <p:nvPr userDrawn="1"/>
        </p:nvSpPr>
        <p:spPr>
          <a:xfrm>
            <a:off x="9189429" y="5861559"/>
            <a:ext cx="3002571" cy="1015181"/>
          </a:xfrm>
          <a:custGeom>
            <a:avLst/>
            <a:gdLst>
              <a:gd name="connsiteX0" fmla="*/ 0 w 2771800"/>
              <a:gd name="connsiteY0" fmla="*/ 1628800 h 1628800"/>
              <a:gd name="connsiteX1" fmla="*/ 1385900 w 2771800"/>
              <a:gd name="connsiteY1" fmla="*/ 0 h 1628800"/>
              <a:gd name="connsiteX2" fmla="*/ 2771800 w 2771800"/>
              <a:gd name="connsiteY2" fmla="*/ 1628800 h 1628800"/>
              <a:gd name="connsiteX3" fmla="*/ 0 w 2771800"/>
              <a:gd name="connsiteY3" fmla="*/ 1628800 h 1628800"/>
              <a:gd name="connsiteX0" fmla="*/ 0 w 2771800"/>
              <a:gd name="connsiteY0" fmla="*/ 918586 h 918586"/>
              <a:gd name="connsiteX1" fmla="*/ 2770817 w 2771800"/>
              <a:gd name="connsiteY1" fmla="*/ 0 h 918586"/>
              <a:gd name="connsiteX2" fmla="*/ 2771800 w 2771800"/>
              <a:gd name="connsiteY2" fmla="*/ 918586 h 918586"/>
              <a:gd name="connsiteX3" fmla="*/ 0 w 2771800"/>
              <a:gd name="connsiteY3" fmla="*/ 918586 h 918586"/>
              <a:gd name="connsiteX0" fmla="*/ 0 w 4529578"/>
              <a:gd name="connsiteY0" fmla="*/ 936342 h 936342"/>
              <a:gd name="connsiteX1" fmla="*/ 4528595 w 4529578"/>
              <a:gd name="connsiteY1" fmla="*/ 0 h 936342"/>
              <a:gd name="connsiteX2" fmla="*/ 4529578 w 4529578"/>
              <a:gd name="connsiteY2" fmla="*/ 918586 h 936342"/>
              <a:gd name="connsiteX3" fmla="*/ 0 w 4529578"/>
              <a:gd name="connsiteY3" fmla="*/ 936342 h 936342"/>
            </a:gdLst>
            <a:ahLst/>
            <a:cxnLst>
              <a:cxn ang="0">
                <a:pos x="connsiteX0" y="connsiteY0"/>
              </a:cxn>
              <a:cxn ang="0">
                <a:pos x="connsiteX1" y="connsiteY1"/>
              </a:cxn>
              <a:cxn ang="0">
                <a:pos x="connsiteX2" y="connsiteY2"/>
              </a:cxn>
              <a:cxn ang="0">
                <a:pos x="connsiteX3" y="connsiteY3"/>
              </a:cxn>
            </a:cxnLst>
            <a:rect l="l" t="t" r="r" b="b"/>
            <a:pathLst>
              <a:path w="4529578" h="936342">
                <a:moveTo>
                  <a:pt x="0" y="936342"/>
                </a:moveTo>
                <a:lnTo>
                  <a:pt x="4528595" y="0"/>
                </a:lnTo>
                <a:cubicBezTo>
                  <a:pt x="4528923" y="306195"/>
                  <a:pt x="4529250" y="612391"/>
                  <a:pt x="4529578" y="918586"/>
                </a:cubicBezTo>
                <a:lnTo>
                  <a:pt x="0" y="936342"/>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dirty="0"/>
          </a:p>
        </p:txBody>
      </p:sp>
      <p:pic>
        <p:nvPicPr>
          <p:cNvPr id="2" name="Imagem 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231395" y="136494"/>
            <a:ext cx="1813485" cy="694157"/>
          </a:xfrm>
          <a:prstGeom prst="rect">
            <a:avLst/>
          </a:prstGeom>
        </p:spPr>
      </p:pic>
    </p:spTree>
    <p:extLst>
      <p:ext uri="{BB962C8B-B14F-4D97-AF65-F5344CB8AC3E}">
        <p14:creationId xmlns:p14="http://schemas.microsoft.com/office/powerpoint/2010/main" val="3390576771"/>
      </p:ext>
    </p:extLst>
  </p:cSld>
  <p:clrMap bg1="lt1" tx1="dk1" bg2="lt2" tx2="dk2" accent1="accent1" accent2="accent2" accent3="accent3" accent4="accent4" accent5="accent5" accent6="accent6" hlink="hlink" folHlink="folHlink"/>
  <p:sldLayoutIdLst>
    <p:sldLayoutId id="2147483661" r:id="rId1"/>
    <p:sldLayoutId id="2147483662" r:id="rId2"/>
  </p:sldLayoutIdLst>
  <p:hf sldNum="0" hdr="0" ftr="0" dt="0"/>
  <p:txStyles>
    <p:titleStyle>
      <a:lvl1pPr algn="ctr" defTabSz="914395" rtl="0" eaLnBrk="1" latinLnBrk="0" hangingPunct="1">
        <a:spcBef>
          <a:spcPct val="0"/>
        </a:spcBef>
        <a:buNone/>
        <a:defRPr sz="4400" kern="1200">
          <a:solidFill>
            <a:schemeClr val="tx1"/>
          </a:solidFill>
          <a:latin typeface="+mj-lt"/>
          <a:ea typeface="+mj-ea"/>
          <a:cs typeface="+mj-cs"/>
        </a:defRPr>
      </a:lvl1pPr>
    </p:titleStyle>
    <p:bodyStyle>
      <a:lvl1pPr marL="342898" indent="-342898" algn="l" defTabSz="914395"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46" indent="-285748" algn="l" defTabSz="914395"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93" indent="-228598" algn="l" defTabSz="914395"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91" indent="-228598" algn="l" defTabSz="914395"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88" indent="-228598" algn="l" defTabSz="914395"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85" indent="-228598" algn="l" defTabSz="91439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83" indent="-228598" algn="l" defTabSz="91439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80" indent="-228598" algn="l" defTabSz="91439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77" indent="-228598" algn="l" defTabSz="91439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395" rtl="0" eaLnBrk="1" latinLnBrk="0" hangingPunct="1">
        <a:defRPr sz="1800" kern="1200">
          <a:solidFill>
            <a:schemeClr val="tx1"/>
          </a:solidFill>
          <a:latin typeface="+mn-lt"/>
          <a:ea typeface="+mn-ea"/>
          <a:cs typeface="+mn-cs"/>
        </a:defRPr>
      </a:lvl1pPr>
      <a:lvl2pPr marL="457198" algn="l" defTabSz="914395" rtl="0" eaLnBrk="1" latinLnBrk="0" hangingPunct="1">
        <a:defRPr sz="1800" kern="1200">
          <a:solidFill>
            <a:schemeClr val="tx1"/>
          </a:solidFill>
          <a:latin typeface="+mn-lt"/>
          <a:ea typeface="+mn-ea"/>
          <a:cs typeface="+mn-cs"/>
        </a:defRPr>
      </a:lvl2pPr>
      <a:lvl3pPr marL="914395" algn="l" defTabSz="914395" rtl="0" eaLnBrk="1" latinLnBrk="0" hangingPunct="1">
        <a:defRPr sz="1800" kern="1200">
          <a:solidFill>
            <a:schemeClr val="tx1"/>
          </a:solidFill>
          <a:latin typeface="+mn-lt"/>
          <a:ea typeface="+mn-ea"/>
          <a:cs typeface="+mn-cs"/>
        </a:defRPr>
      </a:lvl3pPr>
      <a:lvl4pPr marL="1371592" algn="l" defTabSz="914395" rtl="0" eaLnBrk="1" latinLnBrk="0" hangingPunct="1">
        <a:defRPr sz="1800" kern="1200">
          <a:solidFill>
            <a:schemeClr val="tx1"/>
          </a:solidFill>
          <a:latin typeface="+mn-lt"/>
          <a:ea typeface="+mn-ea"/>
          <a:cs typeface="+mn-cs"/>
        </a:defRPr>
      </a:lvl4pPr>
      <a:lvl5pPr marL="1828789" algn="l" defTabSz="914395" rtl="0" eaLnBrk="1" latinLnBrk="0" hangingPunct="1">
        <a:defRPr sz="1800" kern="1200">
          <a:solidFill>
            <a:schemeClr val="tx1"/>
          </a:solidFill>
          <a:latin typeface="+mn-lt"/>
          <a:ea typeface="+mn-ea"/>
          <a:cs typeface="+mn-cs"/>
        </a:defRPr>
      </a:lvl5pPr>
      <a:lvl6pPr marL="2285987" algn="l" defTabSz="914395" rtl="0" eaLnBrk="1" latinLnBrk="0" hangingPunct="1">
        <a:defRPr sz="1800" kern="1200">
          <a:solidFill>
            <a:schemeClr val="tx1"/>
          </a:solidFill>
          <a:latin typeface="+mn-lt"/>
          <a:ea typeface="+mn-ea"/>
          <a:cs typeface="+mn-cs"/>
        </a:defRPr>
      </a:lvl6pPr>
      <a:lvl7pPr marL="2743185" algn="l" defTabSz="914395" rtl="0" eaLnBrk="1" latinLnBrk="0" hangingPunct="1">
        <a:defRPr sz="1800" kern="1200">
          <a:solidFill>
            <a:schemeClr val="tx1"/>
          </a:solidFill>
          <a:latin typeface="+mn-lt"/>
          <a:ea typeface="+mn-ea"/>
          <a:cs typeface="+mn-cs"/>
        </a:defRPr>
      </a:lvl7pPr>
      <a:lvl8pPr marL="3200381" algn="l" defTabSz="914395" rtl="0" eaLnBrk="1" latinLnBrk="0" hangingPunct="1">
        <a:defRPr sz="1800" kern="1200">
          <a:solidFill>
            <a:schemeClr val="tx1"/>
          </a:solidFill>
          <a:latin typeface="+mn-lt"/>
          <a:ea typeface="+mn-ea"/>
          <a:cs typeface="+mn-cs"/>
        </a:defRPr>
      </a:lvl8pPr>
      <a:lvl9pPr marL="3657579" algn="l" defTabSz="91439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chart" Target="../charts/chart6.xml"/><Relationship Id="rId5" Type="http://schemas.openxmlformats.org/officeDocument/2006/relationships/chart" Target="../charts/chart5.xml"/><Relationship Id="rId4" Type="http://schemas.openxmlformats.org/officeDocument/2006/relationships/chart" Target="../charts/chart4.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4.emf"/><Relationship Id="rId4" Type="http://schemas.openxmlformats.org/officeDocument/2006/relationships/package" Target="../embeddings/Microsoft_Excel_Worksheet1.xlsx"/></Relationships>
</file>

<file path=ppt/slides/_rels/slide2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2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slideLayout" Target="../slideLayouts/slideLayout2.xml"/><Relationship Id="rId7" Type="http://schemas.openxmlformats.org/officeDocument/2006/relationships/diagramColors" Target="../diagrams/colors1.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chart" Target="../charts/chart3.xml"/><Relationship Id="rId5" Type="http://schemas.openxmlformats.org/officeDocument/2006/relationships/chart" Target="../charts/chart2.xml"/><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1200978" y="1612775"/>
            <a:ext cx="9790043" cy="2400657"/>
          </a:xfrm>
          <a:prstGeom prst="rect">
            <a:avLst/>
          </a:prstGeom>
          <a:noFill/>
        </p:spPr>
        <p:txBody>
          <a:bodyPr wrap="square" rtlCol="0">
            <a:spAutoFit/>
          </a:bodyPr>
          <a:lstStyle/>
          <a:p>
            <a:pPr algn="ctr"/>
            <a:r>
              <a:rPr lang="pt-BR" sz="5000" b="1" spc="-100" dirty="0">
                <a:solidFill>
                  <a:schemeClr val="tx2">
                    <a:lumMod val="75000"/>
                  </a:schemeClr>
                </a:solidFill>
                <a:latin typeface="Arial" pitchFamily="34" charset="0"/>
                <a:cs typeface="Arial" pitchFamily="34" charset="0"/>
              </a:rPr>
              <a:t>Escolaridade</a:t>
            </a:r>
            <a:r>
              <a:rPr lang="pt-BR" sz="5000" spc="-100" dirty="0">
                <a:solidFill>
                  <a:schemeClr val="tx2">
                    <a:lumMod val="75000"/>
                  </a:schemeClr>
                </a:solidFill>
                <a:latin typeface="Arial" pitchFamily="34" charset="0"/>
                <a:cs typeface="Arial" pitchFamily="34" charset="0"/>
              </a:rPr>
              <a:t> e </a:t>
            </a:r>
            <a:r>
              <a:rPr lang="pt-BR" sz="5000" b="1" spc="-100" dirty="0">
                <a:solidFill>
                  <a:schemeClr val="tx2">
                    <a:lumMod val="75000"/>
                  </a:schemeClr>
                </a:solidFill>
                <a:latin typeface="Arial" pitchFamily="34" charset="0"/>
                <a:cs typeface="Arial" pitchFamily="34" charset="0"/>
              </a:rPr>
              <a:t>Renda</a:t>
            </a:r>
            <a:r>
              <a:rPr lang="pt-BR" sz="5000" spc="-100" dirty="0">
                <a:solidFill>
                  <a:schemeClr val="tx2">
                    <a:lumMod val="75000"/>
                  </a:schemeClr>
                </a:solidFill>
                <a:latin typeface="Arial" pitchFamily="34" charset="0"/>
                <a:cs typeface="Arial" pitchFamily="34" charset="0"/>
              </a:rPr>
              <a:t> são determinantes da </a:t>
            </a:r>
            <a:r>
              <a:rPr lang="pt-BR" sz="5000" b="1" spc="-100" dirty="0">
                <a:solidFill>
                  <a:schemeClr val="tx2">
                    <a:lumMod val="75000"/>
                  </a:schemeClr>
                </a:solidFill>
                <a:latin typeface="Arial" pitchFamily="34" charset="0"/>
                <a:cs typeface="Arial" pitchFamily="34" charset="0"/>
              </a:rPr>
              <a:t>Taxa de Fecundidade</a:t>
            </a:r>
            <a:r>
              <a:rPr lang="pt-BR" sz="5000" spc="-100" dirty="0">
                <a:solidFill>
                  <a:schemeClr val="tx2">
                    <a:lumMod val="75000"/>
                  </a:schemeClr>
                </a:solidFill>
                <a:latin typeface="Arial" pitchFamily="34" charset="0"/>
                <a:cs typeface="Arial" pitchFamily="34" charset="0"/>
              </a:rPr>
              <a:t> no Brasil?</a:t>
            </a:r>
          </a:p>
        </p:txBody>
      </p:sp>
      <p:sp>
        <p:nvSpPr>
          <p:cNvPr id="6" name="CaixaDeTexto 5"/>
          <p:cNvSpPr txBox="1"/>
          <p:nvPr/>
        </p:nvSpPr>
        <p:spPr>
          <a:xfrm>
            <a:off x="431962" y="5342366"/>
            <a:ext cx="3147015" cy="1200329"/>
          </a:xfrm>
          <a:prstGeom prst="rect">
            <a:avLst/>
          </a:prstGeom>
          <a:noFill/>
        </p:spPr>
        <p:txBody>
          <a:bodyPr wrap="none" rtlCol="0">
            <a:spAutoFit/>
          </a:bodyPr>
          <a:lstStyle/>
          <a:p>
            <a:r>
              <a:rPr lang="pt-BR" spc="-100" dirty="0">
                <a:solidFill>
                  <a:schemeClr val="tx2">
                    <a:lumMod val="75000"/>
                  </a:schemeClr>
                </a:solidFill>
                <a:latin typeface="Arial" pitchFamily="34" charset="0"/>
                <a:cs typeface="Arial" pitchFamily="34" charset="0"/>
              </a:rPr>
              <a:t>Gláucio Porto de Oliveira </a:t>
            </a:r>
          </a:p>
          <a:p>
            <a:r>
              <a:rPr lang="pt-BR" spc="-100" dirty="0">
                <a:solidFill>
                  <a:schemeClr val="tx2">
                    <a:lumMod val="75000"/>
                  </a:schemeClr>
                </a:solidFill>
                <a:latin typeface="Arial" pitchFamily="34" charset="0"/>
                <a:cs typeface="Arial" pitchFamily="34" charset="0"/>
              </a:rPr>
              <a:t>Henrique Baur Vieira </a:t>
            </a:r>
          </a:p>
          <a:p>
            <a:r>
              <a:rPr lang="pt-BR" spc="-100" dirty="0">
                <a:solidFill>
                  <a:schemeClr val="tx2">
                    <a:lumMod val="75000"/>
                  </a:schemeClr>
                </a:solidFill>
                <a:latin typeface="Arial" pitchFamily="34" charset="0"/>
                <a:cs typeface="Arial" pitchFamily="34" charset="0"/>
              </a:rPr>
              <a:t>Lucas Natal Ferreira dos Santos </a:t>
            </a:r>
          </a:p>
          <a:p>
            <a:r>
              <a:rPr lang="pt-BR" spc="-100" dirty="0">
                <a:solidFill>
                  <a:schemeClr val="tx2">
                    <a:lumMod val="75000"/>
                  </a:schemeClr>
                </a:solidFill>
                <a:latin typeface="Arial" pitchFamily="34" charset="0"/>
                <a:cs typeface="Arial" pitchFamily="34" charset="0"/>
              </a:rPr>
              <a:t>Vitor </a:t>
            </a:r>
            <a:r>
              <a:rPr lang="pt-BR" spc="-100" dirty="0" err="1">
                <a:solidFill>
                  <a:schemeClr val="tx2">
                    <a:lumMod val="75000"/>
                  </a:schemeClr>
                </a:solidFill>
                <a:latin typeface="Arial" pitchFamily="34" charset="0"/>
                <a:cs typeface="Arial" pitchFamily="34" charset="0"/>
              </a:rPr>
              <a:t>Vallim</a:t>
            </a:r>
            <a:r>
              <a:rPr lang="pt-BR" spc="-100" dirty="0">
                <a:solidFill>
                  <a:schemeClr val="tx2">
                    <a:lumMod val="75000"/>
                  </a:schemeClr>
                </a:solidFill>
                <a:latin typeface="Arial" pitchFamily="34" charset="0"/>
                <a:cs typeface="Arial" pitchFamily="34" charset="0"/>
              </a:rPr>
              <a:t> </a:t>
            </a:r>
            <a:r>
              <a:rPr lang="pt-BR" spc="-100" dirty="0" err="1">
                <a:solidFill>
                  <a:schemeClr val="tx2">
                    <a:lumMod val="75000"/>
                  </a:schemeClr>
                </a:solidFill>
                <a:latin typeface="Arial" pitchFamily="34" charset="0"/>
                <a:cs typeface="Arial" pitchFamily="34" charset="0"/>
              </a:rPr>
              <a:t>Tupper</a:t>
            </a:r>
            <a:r>
              <a:rPr lang="pt-BR" spc="-100" dirty="0">
                <a:solidFill>
                  <a:schemeClr val="tx2">
                    <a:lumMod val="75000"/>
                  </a:schemeClr>
                </a:solidFill>
                <a:latin typeface="Arial" pitchFamily="34" charset="0"/>
                <a:cs typeface="Arial" pitchFamily="34" charset="0"/>
              </a:rPr>
              <a:t> </a:t>
            </a:r>
          </a:p>
        </p:txBody>
      </p:sp>
    </p:spTree>
    <p:extLst>
      <p:ext uri="{BB962C8B-B14F-4D97-AF65-F5344CB8AC3E}">
        <p14:creationId xmlns:p14="http://schemas.microsoft.com/office/powerpoint/2010/main" val="1585924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1388.8226.8133.2522158"/>
          <p:cNvSpPr>
            <a:spLocks noChangeArrowheads="1"/>
          </p:cNvSpPr>
          <p:nvPr>
            <p:custDataLst>
              <p:tags r:id="rId1"/>
            </p:custDataLst>
          </p:nvPr>
        </p:nvSpPr>
        <p:spPr bwMode="auto">
          <a:xfrm>
            <a:off x="4538876" y="3175369"/>
            <a:ext cx="5607313" cy="458305"/>
          </a:xfrm>
          <a:prstGeom prst="rect">
            <a:avLst/>
          </a:prstGeom>
          <a:noFill/>
          <a:ln w="9525">
            <a:noFill/>
            <a:miter lim="800000"/>
            <a:headEnd/>
            <a:tailEnd/>
          </a:ln>
          <a:effectLst/>
        </p:spPr>
        <p:txBody>
          <a:bodyPr wrap="square" lIns="73152" tIns="0" rIns="73152" anchor="ctr"/>
          <a:lstStyle/>
          <a:p>
            <a:pPr marL="114299" lvl="1" indent="-112712" algn="just" defTabSz="1019169">
              <a:spcBef>
                <a:spcPts val="400"/>
              </a:spcBef>
              <a:spcAft>
                <a:spcPts val="400"/>
              </a:spcAft>
              <a:buFontTx/>
              <a:buChar char="•"/>
              <a:defRPr/>
            </a:pPr>
            <a:endParaRPr lang="pt-BR" sz="1100" b="1" kern="0" dirty="0">
              <a:solidFill>
                <a:sysClr val="windowText" lastClr="000000"/>
              </a:solidFill>
              <a:latin typeface="Calibri" pitchFamily="34" charset="0"/>
              <a:cs typeface="Calibri" pitchFamily="34" charset="0"/>
            </a:endParaRPr>
          </a:p>
        </p:txBody>
      </p:sp>
      <p:sp>
        <p:nvSpPr>
          <p:cNvPr id="17" name="1388.8226.8133.2522158"/>
          <p:cNvSpPr>
            <a:spLocks noChangeArrowheads="1"/>
          </p:cNvSpPr>
          <p:nvPr>
            <p:custDataLst>
              <p:tags r:id="rId2"/>
            </p:custDataLst>
          </p:nvPr>
        </p:nvSpPr>
        <p:spPr bwMode="auto">
          <a:xfrm>
            <a:off x="4531996" y="4106884"/>
            <a:ext cx="5607313" cy="554548"/>
          </a:xfrm>
          <a:prstGeom prst="rect">
            <a:avLst/>
          </a:prstGeom>
          <a:noFill/>
          <a:ln w="9525">
            <a:noFill/>
            <a:miter lim="800000"/>
            <a:headEnd/>
            <a:tailEnd/>
          </a:ln>
          <a:effectLst/>
        </p:spPr>
        <p:txBody>
          <a:bodyPr wrap="square" lIns="73152" tIns="0" rIns="73152" anchor="ctr"/>
          <a:lstStyle/>
          <a:p>
            <a:pPr marL="114299" lvl="1" indent="-112712" algn="just" defTabSz="1019169">
              <a:spcBef>
                <a:spcPts val="400"/>
              </a:spcBef>
              <a:spcAft>
                <a:spcPts val="400"/>
              </a:spcAft>
              <a:buFontTx/>
              <a:buChar char="•"/>
              <a:defRPr/>
            </a:pPr>
            <a:endParaRPr lang="pt-BR" sz="1100" b="1" kern="0" dirty="0">
              <a:solidFill>
                <a:sysClr val="windowText" lastClr="000000"/>
              </a:solidFill>
              <a:latin typeface="Calibri"/>
              <a:cs typeface="Calibri" panose="020F0502020204030204" pitchFamily="34" charset="0"/>
            </a:endParaRPr>
          </a:p>
        </p:txBody>
      </p:sp>
      <p:sp>
        <p:nvSpPr>
          <p:cNvPr id="7" name="Espaço Reservado para Conteúdo 4">
            <a:extLst>
              <a:ext uri="{FF2B5EF4-FFF2-40B4-BE49-F238E27FC236}">
                <a16:creationId xmlns:a16="http://schemas.microsoft.com/office/drawing/2014/main" xmlns="" id="{B6B0340F-CE07-4F1D-B920-2B41D9332DC8}"/>
              </a:ext>
            </a:extLst>
          </p:cNvPr>
          <p:cNvSpPr txBox="1">
            <a:spLocks/>
          </p:cNvSpPr>
          <p:nvPr/>
        </p:nvSpPr>
        <p:spPr>
          <a:xfrm>
            <a:off x="1180687" y="1079669"/>
            <a:ext cx="10783018" cy="5462006"/>
          </a:xfrm>
          <a:prstGeom prst="rect">
            <a:avLst/>
          </a:prstGeom>
        </p:spPr>
        <p:txBody>
          <a:bodyPr>
            <a:noAutofit/>
          </a:bodyPr>
          <a:lstStyle>
            <a:lvl1pPr marL="342898" indent="-342898" algn="l" defTabSz="914395"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46" indent="-285748" algn="l" defTabSz="914395"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93" indent="-228598" algn="l" defTabSz="914395"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91" indent="-228598" algn="l" defTabSz="914395"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88" indent="-228598" algn="l" defTabSz="914395"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85" indent="-228598" algn="l" defTabSz="91439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83" indent="-228598" algn="l" defTabSz="91439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80" indent="-228598" algn="l" defTabSz="91439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77" indent="-228598" algn="l" defTabSz="91439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defTabSz="914400" fontAlgn="base">
              <a:lnSpc>
                <a:spcPct val="120000"/>
              </a:lnSpc>
              <a:spcBef>
                <a:spcPct val="0"/>
              </a:spcBef>
              <a:spcAft>
                <a:spcPct val="0"/>
              </a:spcAft>
              <a:buNone/>
              <a:defRPr/>
            </a:pPr>
            <a:endParaRPr lang="pt-BR" sz="2000" b="1" dirty="0"/>
          </a:p>
          <a:p>
            <a:pPr marL="685798" lvl="1" indent="-285750" algn="just" defTabSz="914400" fontAlgn="base">
              <a:lnSpc>
                <a:spcPct val="120000"/>
              </a:lnSpc>
              <a:spcBef>
                <a:spcPct val="0"/>
              </a:spcBef>
              <a:spcAft>
                <a:spcPct val="0"/>
              </a:spcAft>
              <a:buFont typeface="Wingdings" panose="05000000000000000000" pitchFamily="2" charset="2"/>
              <a:buChar char="Ø"/>
              <a:defRPr/>
            </a:pPr>
            <a:endParaRPr lang="pt-BR" sz="1600" b="1" dirty="0"/>
          </a:p>
          <a:p>
            <a:pPr marL="685798" lvl="1" indent="-285750" algn="just" defTabSz="914400" fontAlgn="base">
              <a:lnSpc>
                <a:spcPct val="120000"/>
              </a:lnSpc>
              <a:spcBef>
                <a:spcPct val="0"/>
              </a:spcBef>
              <a:spcAft>
                <a:spcPct val="0"/>
              </a:spcAft>
              <a:buFont typeface="Wingdings" panose="05000000000000000000" pitchFamily="2" charset="2"/>
              <a:buChar char="Ø"/>
              <a:defRPr/>
            </a:pPr>
            <a:endParaRPr lang="pt-BR" sz="1600" b="1" dirty="0">
              <a:solidFill>
                <a:srgbClr val="FF0000"/>
              </a:solidFill>
            </a:endParaRPr>
          </a:p>
        </p:txBody>
      </p:sp>
      <p:sp>
        <p:nvSpPr>
          <p:cNvPr id="8" name="Retângulo 7">
            <a:extLst>
              <a:ext uri="{FF2B5EF4-FFF2-40B4-BE49-F238E27FC236}">
                <a16:creationId xmlns:a16="http://schemas.microsoft.com/office/drawing/2014/main" xmlns="" id="{A3AA0383-0067-4CA4-88B6-49703B336951}"/>
              </a:ext>
            </a:extLst>
          </p:cNvPr>
          <p:cNvSpPr/>
          <p:nvPr/>
        </p:nvSpPr>
        <p:spPr>
          <a:xfrm>
            <a:off x="1650207" y="197057"/>
            <a:ext cx="7182101" cy="730296"/>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395">
              <a:defRPr/>
            </a:pPr>
            <a:r>
              <a:rPr lang="pt-BR" sz="2400" b="1" dirty="0"/>
              <a:t>ESTATÍSTICA DESCRITIVA – DESVIO PADRÃO</a:t>
            </a:r>
            <a:endParaRPr lang="pt-BR" sz="2400" b="1" kern="0" dirty="0">
              <a:solidFill>
                <a:schemeClr val="bg1"/>
              </a:solidFill>
            </a:endParaRPr>
          </a:p>
        </p:txBody>
      </p:sp>
      <p:graphicFrame>
        <p:nvGraphicFramePr>
          <p:cNvPr id="11" name="Gráfico 10">
            <a:extLst>
              <a:ext uri="{FF2B5EF4-FFF2-40B4-BE49-F238E27FC236}">
                <a16:creationId xmlns:a16="http://schemas.microsoft.com/office/drawing/2014/main" xmlns="" id="{14A9E270-71EA-4691-91F7-70D36ED021BA}"/>
              </a:ext>
            </a:extLst>
          </p:cNvPr>
          <p:cNvGraphicFramePr>
            <a:graphicFrameLocks/>
          </p:cNvGraphicFramePr>
          <p:nvPr>
            <p:extLst>
              <p:ext uri="{D42A27DB-BD31-4B8C-83A1-F6EECF244321}">
                <p14:modId xmlns:p14="http://schemas.microsoft.com/office/powerpoint/2010/main" val="1580203639"/>
              </p:ext>
            </p:extLst>
          </p:nvPr>
        </p:nvGraphicFramePr>
        <p:xfrm>
          <a:off x="3995312" y="1031186"/>
          <a:ext cx="3730695" cy="260248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2" name="Gráfico 11">
            <a:extLst>
              <a:ext uri="{FF2B5EF4-FFF2-40B4-BE49-F238E27FC236}">
                <a16:creationId xmlns:a16="http://schemas.microsoft.com/office/drawing/2014/main" xmlns="" id="{16BCF25D-E1FE-4A7F-BDEF-677F51F5912E}"/>
              </a:ext>
            </a:extLst>
          </p:cNvPr>
          <p:cNvGraphicFramePr>
            <a:graphicFrameLocks/>
          </p:cNvGraphicFramePr>
          <p:nvPr>
            <p:extLst>
              <p:ext uri="{D42A27DB-BD31-4B8C-83A1-F6EECF244321}">
                <p14:modId xmlns:p14="http://schemas.microsoft.com/office/powerpoint/2010/main" val="2309042257"/>
              </p:ext>
            </p:extLst>
          </p:nvPr>
        </p:nvGraphicFramePr>
        <p:xfrm>
          <a:off x="995576" y="3360187"/>
          <a:ext cx="3907718" cy="264964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4" name="Gráfico 13">
            <a:extLst>
              <a:ext uri="{FF2B5EF4-FFF2-40B4-BE49-F238E27FC236}">
                <a16:creationId xmlns:a16="http://schemas.microsoft.com/office/drawing/2014/main" xmlns="" id="{6BCEE3E3-5A48-44B4-9DED-0A131BA49CFD}"/>
              </a:ext>
            </a:extLst>
          </p:cNvPr>
          <p:cNvGraphicFramePr>
            <a:graphicFrameLocks/>
          </p:cNvGraphicFramePr>
          <p:nvPr>
            <p:extLst>
              <p:ext uri="{D42A27DB-BD31-4B8C-83A1-F6EECF244321}">
                <p14:modId xmlns:p14="http://schemas.microsoft.com/office/powerpoint/2010/main" val="435773354"/>
              </p:ext>
            </p:extLst>
          </p:nvPr>
        </p:nvGraphicFramePr>
        <p:xfrm>
          <a:off x="7442284" y="3407345"/>
          <a:ext cx="4092448" cy="260248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648777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1388.8226.8133.2522158"/>
          <p:cNvSpPr>
            <a:spLocks noChangeArrowheads="1"/>
          </p:cNvSpPr>
          <p:nvPr>
            <p:custDataLst>
              <p:tags r:id="rId1"/>
            </p:custDataLst>
          </p:nvPr>
        </p:nvSpPr>
        <p:spPr bwMode="auto">
          <a:xfrm>
            <a:off x="4644900" y="3109109"/>
            <a:ext cx="5607313" cy="458305"/>
          </a:xfrm>
          <a:prstGeom prst="rect">
            <a:avLst/>
          </a:prstGeom>
          <a:noFill/>
          <a:ln w="9525">
            <a:noFill/>
            <a:miter lim="800000"/>
            <a:headEnd/>
            <a:tailEnd/>
          </a:ln>
          <a:effectLst/>
        </p:spPr>
        <p:txBody>
          <a:bodyPr wrap="square" lIns="73152" tIns="0" rIns="73152" anchor="ctr"/>
          <a:lstStyle/>
          <a:p>
            <a:pPr marL="114299" lvl="1" indent="-112712" algn="just" defTabSz="1019169">
              <a:spcBef>
                <a:spcPts val="400"/>
              </a:spcBef>
              <a:spcAft>
                <a:spcPts val="400"/>
              </a:spcAft>
              <a:buFontTx/>
              <a:buChar char="•"/>
              <a:defRPr/>
            </a:pPr>
            <a:endParaRPr lang="pt-BR" sz="1100" b="1" kern="0" dirty="0">
              <a:solidFill>
                <a:sysClr val="windowText" lastClr="000000"/>
              </a:solidFill>
              <a:latin typeface="Calibri" pitchFamily="34" charset="0"/>
              <a:cs typeface="Calibri" pitchFamily="34" charset="0"/>
            </a:endParaRPr>
          </a:p>
        </p:txBody>
      </p:sp>
      <p:sp>
        <p:nvSpPr>
          <p:cNvPr id="17" name="1388.8226.8133.2522158"/>
          <p:cNvSpPr>
            <a:spLocks noChangeArrowheads="1"/>
          </p:cNvSpPr>
          <p:nvPr>
            <p:custDataLst>
              <p:tags r:id="rId2"/>
            </p:custDataLst>
          </p:nvPr>
        </p:nvSpPr>
        <p:spPr bwMode="auto">
          <a:xfrm>
            <a:off x="4638020" y="4040624"/>
            <a:ext cx="5607313" cy="554548"/>
          </a:xfrm>
          <a:prstGeom prst="rect">
            <a:avLst/>
          </a:prstGeom>
          <a:noFill/>
          <a:ln w="9525">
            <a:noFill/>
            <a:miter lim="800000"/>
            <a:headEnd/>
            <a:tailEnd/>
          </a:ln>
          <a:effectLst/>
        </p:spPr>
        <p:txBody>
          <a:bodyPr wrap="square" lIns="73152" tIns="0" rIns="73152" anchor="ctr"/>
          <a:lstStyle/>
          <a:p>
            <a:pPr marL="114299" lvl="1" indent="-112712" algn="just" defTabSz="1019169">
              <a:spcBef>
                <a:spcPts val="400"/>
              </a:spcBef>
              <a:spcAft>
                <a:spcPts val="400"/>
              </a:spcAft>
              <a:buFontTx/>
              <a:buChar char="•"/>
              <a:defRPr/>
            </a:pPr>
            <a:endParaRPr lang="pt-BR" sz="1100" b="1" kern="0" dirty="0">
              <a:solidFill>
                <a:sysClr val="windowText" lastClr="000000"/>
              </a:solidFill>
              <a:latin typeface="Calibri"/>
              <a:cs typeface="Calibri" panose="020F0502020204030204" pitchFamily="34" charset="0"/>
            </a:endParaRPr>
          </a:p>
        </p:txBody>
      </p:sp>
      <p:sp>
        <p:nvSpPr>
          <p:cNvPr id="7" name="Espaço Reservado para Conteúdo 4">
            <a:extLst>
              <a:ext uri="{FF2B5EF4-FFF2-40B4-BE49-F238E27FC236}">
                <a16:creationId xmlns:a16="http://schemas.microsoft.com/office/drawing/2014/main" xmlns="" id="{B6B0340F-CE07-4F1D-B920-2B41D9332DC8}"/>
              </a:ext>
            </a:extLst>
          </p:cNvPr>
          <p:cNvSpPr txBox="1">
            <a:spLocks/>
          </p:cNvSpPr>
          <p:nvPr/>
        </p:nvSpPr>
        <p:spPr>
          <a:xfrm>
            <a:off x="1485491" y="1039913"/>
            <a:ext cx="10783018" cy="5462006"/>
          </a:xfrm>
          <a:prstGeom prst="rect">
            <a:avLst/>
          </a:prstGeom>
        </p:spPr>
        <p:txBody>
          <a:bodyPr>
            <a:noAutofit/>
          </a:bodyPr>
          <a:lstStyle>
            <a:lvl1pPr marL="342898" indent="-342898" algn="l" defTabSz="914395"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46" indent="-285748" algn="l" defTabSz="914395"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93" indent="-228598" algn="l" defTabSz="914395"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91" indent="-228598" algn="l" defTabSz="914395"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88" indent="-228598" algn="l" defTabSz="914395"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85" indent="-228598" algn="l" defTabSz="91439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83" indent="-228598" algn="l" defTabSz="91439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80" indent="-228598" algn="l" defTabSz="91439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77" indent="-228598" algn="l" defTabSz="91439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defTabSz="914400" fontAlgn="base">
              <a:lnSpc>
                <a:spcPct val="120000"/>
              </a:lnSpc>
              <a:spcBef>
                <a:spcPct val="0"/>
              </a:spcBef>
              <a:spcAft>
                <a:spcPct val="0"/>
              </a:spcAft>
              <a:buNone/>
              <a:defRPr/>
            </a:pPr>
            <a:endParaRPr lang="pt-BR" sz="2000" b="1" dirty="0"/>
          </a:p>
          <a:p>
            <a:pPr marL="685798" lvl="1" indent="-285750" algn="just" defTabSz="914400" fontAlgn="base">
              <a:lnSpc>
                <a:spcPct val="120000"/>
              </a:lnSpc>
              <a:spcBef>
                <a:spcPct val="0"/>
              </a:spcBef>
              <a:spcAft>
                <a:spcPct val="0"/>
              </a:spcAft>
              <a:buFont typeface="Wingdings" panose="05000000000000000000" pitchFamily="2" charset="2"/>
              <a:buChar char="Ø"/>
              <a:defRPr/>
            </a:pPr>
            <a:endParaRPr lang="pt-BR" sz="1600" b="1" dirty="0"/>
          </a:p>
          <a:p>
            <a:pPr marL="685798" lvl="1" indent="-285750" algn="just" defTabSz="914400" fontAlgn="base">
              <a:lnSpc>
                <a:spcPct val="120000"/>
              </a:lnSpc>
              <a:spcBef>
                <a:spcPct val="0"/>
              </a:spcBef>
              <a:spcAft>
                <a:spcPct val="0"/>
              </a:spcAft>
              <a:buFont typeface="Wingdings" panose="05000000000000000000" pitchFamily="2" charset="2"/>
              <a:buChar char="Ø"/>
              <a:defRPr/>
            </a:pPr>
            <a:endParaRPr lang="pt-BR" sz="1600" b="1" dirty="0">
              <a:solidFill>
                <a:srgbClr val="FF0000"/>
              </a:solidFill>
            </a:endParaRPr>
          </a:p>
        </p:txBody>
      </p:sp>
      <p:sp>
        <p:nvSpPr>
          <p:cNvPr id="8" name="Retângulo 7">
            <a:extLst>
              <a:ext uri="{FF2B5EF4-FFF2-40B4-BE49-F238E27FC236}">
                <a16:creationId xmlns:a16="http://schemas.microsoft.com/office/drawing/2014/main" xmlns="" id="{A3AA0383-0067-4CA4-88B6-49703B336951}"/>
              </a:ext>
            </a:extLst>
          </p:cNvPr>
          <p:cNvSpPr/>
          <p:nvPr/>
        </p:nvSpPr>
        <p:spPr>
          <a:xfrm>
            <a:off x="1650207" y="197057"/>
            <a:ext cx="7182101" cy="730296"/>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395">
              <a:defRPr/>
            </a:pPr>
            <a:r>
              <a:rPr lang="pt-BR" sz="2400" b="1" dirty="0"/>
              <a:t>ESTATÍSTICA DESCRITIVA – HISTOGRAMA</a:t>
            </a:r>
            <a:endParaRPr lang="pt-BR" sz="2400" b="1" kern="0" dirty="0">
              <a:solidFill>
                <a:schemeClr val="bg1"/>
              </a:solidFill>
            </a:endParaRPr>
          </a:p>
        </p:txBody>
      </p:sp>
      <p:pic>
        <p:nvPicPr>
          <p:cNvPr id="2" name="Imagem 1">
            <a:extLst>
              <a:ext uri="{FF2B5EF4-FFF2-40B4-BE49-F238E27FC236}">
                <a16:creationId xmlns:a16="http://schemas.microsoft.com/office/drawing/2014/main" xmlns="" id="{56C4065D-0C15-4CC7-BCBC-E009EB07070C}"/>
              </a:ext>
            </a:extLst>
          </p:cNvPr>
          <p:cNvPicPr>
            <a:picLocks noChangeAspect="1"/>
          </p:cNvPicPr>
          <p:nvPr/>
        </p:nvPicPr>
        <p:blipFill>
          <a:blip r:embed="rId4">
            <a:clrChange>
              <a:clrFrom>
                <a:srgbClr val="EAF2F3"/>
              </a:clrFrom>
              <a:clrTo>
                <a:srgbClr val="EAF2F3">
                  <a:alpha val="0"/>
                </a:srgbClr>
              </a:clrTo>
            </a:clrChange>
          </a:blip>
          <a:stretch>
            <a:fillRect/>
          </a:stretch>
        </p:blipFill>
        <p:spPr>
          <a:xfrm>
            <a:off x="3531159" y="927353"/>
            <a:ext cx="3870593" cy="2832710"/>
          </a:xfrm>
          <a:prstGeom prst="rect">
            <a:avLst/>
          </a:prstGeom>
        </p:spPr>
      </p:pic>
      <p:pic>
        <p:nvPicPr>
          <p:cNvPr id="3" name="Imagem 2">
            <a:extLst>
              <a:ext uri="{FF2B5EF4-FFF2-40B4-BE49-F238E27FC236}">
                <a16:creationId xmlns:a16="http://schemas.microsoft.com/office/drawing/2014/main" xmlns="" id="{5D8D6542-20BA-4692-B2D9-A9B29008A083}"/>
              </a:ext>
            </a:extLst>
          </p:cNvPr>
          <p:cNvPicPr>
            <a:picLocks noChangeAspect="1"/>
          </p:cNvPicPr>
          <p:nvPr/>
        </p:nvPicPr>
        <p:blipFill>
          <a:blip r:embed="rId5">
            <a:clrChange>
              <a:clrFrom>
                <a:srgbClr val="EAF2F3"/>
              </a:clrFrom>
              <a:clrTo>
                <a:srgbClr val="EAF2F3">
                  <a:alpha val="0"/>
                </a:srgbClr>
              </a:clrTo>
            </a:clrChange>
          </a:blip>
          <a:stretch>
            <a:fillRect/>
          </a:stretch>
        </p:blipFill>
        <p:spPr>
          <a:xfrm>
            <a:off x="723674" y="3476669"/>
            <a:ext cx="3870593" cy="2832710"/>
          </a:xfrm>
          <a:prstGeom prst="rect">
            <a:avLst/>
          </a:prstGeom>
        </p:spPr>
      </p:pic>
      <p:pic>
        <p:nvPicPr>
          <p:cNvPr id="4" name="Imagem 3">
            <a:extLst>
              <a:ext uri="{FF2B5EF4-FFF2-40B4-BE49-F238E27FC236}">
                <a16:creationId xmlns:a16="http://schemas.microsoft.com/office/drawing/2014/main" xmlns="" id="{BDAC32B6-45C0-4D7C-9550-1A879D3060D1}"/>
              </a:ext>
            </a:extLst>
          </p:cNvPr>
          <p:cNvPicPr>
            <a:picLocks noChangeAspect="1"/>
          </p:cNvPicPr>
          <p:nvPr/>
        </p:nvPicPr>
        <p:blipFill>
          <a:blip r:embed="rId6">
            <a:clrChange>
              <a:clrFrom>
                <a:srgbClr val="EAF2F3"/>
              </a:clrFrom>
              <a:clrTo>
                <a:srgbClr val="EAF2F3">
                  <a:alpha val="0"/>
                </a:srgbClr>
              </a:clrTo>
            </a:clrChange>
          </a:blip>
          <a:stretch>
            <a:fillRect/>
          </a:stretch>
        </p:blipFill>
        <p:spPr>
          <a:xfrm>
            <a:off x="7148857" y="3476669"/>
            <a:ext cx="3870593" cy="2832710"/>
          </a:xfrm>
          <a:prstGeom prst="rect">
            <a:avLst/>
          </a:prstGeom>
        </p:spPr>
      </p:pic>
      <p:cxnSp>
        <p:nvCxnSpPr>
          <p:cNvPr id="6" name="Conector de Seta Reta 5">
            <a:extLst>
              <a:ext uri="{FF2B5EF4-FFF2-40B4-BE49-F238E27FC236}">
                <a16:creationId xmlns:a16="http://schemas.microsoft.com/office/drawing/2014/main" xmlns="" id="{7234FDA3-9247-441A-AF26-41B7F0E12B47}"/>
              </a:ext>
            </a:extLst>
          </p:cNvPr>
          <p:cNvCxnSpPr>
            <a:cxnSpLocks/>
          </p:cNvCxnSpPr>
          <p:nvPr/>
        </p:nvCxnSpPr>
        <p:spPr>
          <a:xfrm flipV="1">
            <a:off x="8696483" y="4779838"/>
            <a:ext cx="685619" cy="315998"/>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xmlns="" id="{68FC8785-0804-4AAC-BF9B-F5D15C3079AD}"/>
              </a:ext>
            </a:extLst>
          </p:cNvPr>
          <p:cNvSpPr txBox="1"/>
          <p:nvPr/>
        </p:nvSpPr>
        <p:spPr>
          <a:xfrm>
            <a:off x="9478750" y="4410506"/>
            <a:ext cx="2491772" cy="369332"/>
          </a:xfrm>
          <a:prstGeom prst="rect">
            <a:avLst/>
          </a:prstGeom>
          <a:noFill/>
          <a:ln>
            <a:solidFill>
              <a:schemeClr val="tx2"/>
            </a:solidFill>
          </a:ln>
        </p:spPr>
        <p:txBody>
          <a:bodyPr wrap="none" rtlCol="0">
            <a:spAutoFit/>
          </a:bodyPr>
          <a:lstStyle/>
          <a:p>
            <a:r>
              <a:rPr lang="pt-BR" b="1" dirty="0">
                <a:solidFill>
                  <a:schemeClr val="tx2"/>
                </a:solidFill>
              </a:rPr>
              <a:t>Distribuição Logarítmica</a:t>
            </a:r>
          </a:p>
        </p:txBody>
      </p:sp>
      <p:sp>
        <p:nvSpPr>
          <p:cNvPr id="5" name="CaixaDeTexto 4">
            <a:extLst>
              <a:ext uri="{FF2B5EF4-FFF2-40B4-BE49-F238E27FC236}">
                <a16:creationId xmlns:a16="http://schemas.microsoft.com/office/drawing/2014/main" xmlns="" id="{6BE18019-E4C5-413F-8D1A-D88D0716FCBD}"/>
              </a:ext>
            </a:extLst>
          </p:cNvPr>
          <p:cNvSpPr txBox="1"/>
          <p:nvPr/>
        </p:nvSpPr>
        <p:spPr>
          <a:xfrm>
            <a:off x="4653975" y="971475"/>
            <a:ext cx="2139881" cy="369332"/>
          </a:xfrm>
          <a:prstGeom prst="rect">
            <a:avLst/>
          </a:prstGeom>
          <a:noFill/>
        </p:spPr>
        <p:txBody>
          <a:bodyPr wrap="none" rtlCol="0">
            <a:spAutoFit/>
          </a:bodyPr>
          <a:lstStyle/>
          <a:p>
            <a:r>
              <a:rPr lang="pt-BR" dirty="0">
                <a:solidFill>
                  <a:schemeClr val="tx2"/>
                </a:solidFill>
              </a:rPr>
              <a:t>Taxa de Fecundidade</a:t>
            </a:r>
          </a:p>
        </p:txBody>
      </p:sp>
      <p:sp>
        <p:nvSpPr>
          <p:cNvPr id="12" name="CaixaDeTexto 11">
            <a:extLst>
              <a:ext uri="{FF2B5EF4-FFF2-40B4-BE49-F238E27FC236}">
                <a16:creationId xmlns:a16="http://schemas.microsoft.com/office/drawing/2014/main" xmlns="" id="{1F153B73-9AF9-4F4A-8973-7A2CC23CFA5F}"/>
              </a:ext>
            </a:extLst>
          </p:cNvPr>
          <p:cNvSpPr txBox="1"/>
          <p:nvPr/>
        </p:nvSpPr>
        <p:spPr>
          <a:xfrm>
            <a:off x="1779683" y="3506044"/>
            <a:ext cx="1370568" cy="369332"/>
          </a:xfrm>
          <a:prstGeom prst="rect">
            <a:avLst/>
          </a:prstGeom>
          <a:noFill/>
        </p:spPr>
        <p:txBody>
          <a:bodyPr wrap="none" rtlCol="0">
            <a:spAutoFit/>
          </a:bodyPr>
          <a:lstStyle/>
          <a:p>
            <a:r>
              <a:rPr lang="pt-BR" dirty="0">
                <a:solidFill>
                  <a:schemeClr val="tx2"/>
                </a:solidFill>
              </a:rPr>
              <a:t>Escolaridade</a:t>
            </a:r>
          </a:p>
        </p:txBody>
      </p:sp>
      <p:sp>
        <p:nvSpPr>
          <p:cNvPr id="14" name="CaixaDeTexto 13">
            <a:extLst>
              <a:ext uri="{FF2B5EF4-FFF2-40B4-BE49-F238E27FC236}">
                <a16:creationId xmlns:a16="http://schemas.microsoft.com/office/drawing/2014/main" xmlns="" id="{F4087AE9-1BB1-4306-AFBA-299339788E2A}"/>
              </a:ext>
            </a:extLst>
          </p:cNvPr>
          <p:cNvSpPr txBox="1"/>
          <p:nvPr/>
        </p:nvSpPr>
        <p:spPr>
          <a:xfrm>
            <a:off x="8308813" y="3506044"/>
            <a:ext cx="775340" cy="369332"/>
          </a:xfrm>
          <a:prstGeom prst="rect">
            <a:avLst/>
          </a:prstGeom>
          <a:noFill/>
        </p:spPr>
        <p:txBody>
          <a:bodyPr wrap="none" rtlCol="0">
            <a:spAutoFit/>
          </a:bodyPr>
          <a:lstStyle/>
          <a:p>
            <a:r>
              <a:rPr lang="pt-BR" dirty="0">
                <a:solidFill>
                  <a:schemeClr val="tx2"/>
                </a:solidFill>
              </a:rPr>
              <a:t>Renda</a:t>
            </a:r>
          </a:p>
        </p:txBody>
      </p:sp>
    </p:spTree>
    <p:extLst>
      <p:ext uri="{BB962C8B-B14F-4D97-AF65-F5344CB8AC3E}">
        <p14:creationId xmlns:p14="http://schemas.microsoft.com/office/powerpoint/2010/main" val="1785458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xmlns="" id="{A3AA0383-0067-4CA4-88B6-49703B336951}"/>
              </a:ext>
            </a:extLst>
          </p:cNvPr>
          <p:cNvSpPr/>
          <p:nvPr/>
        </p:nvSpPr>
        <p:spPr>
          <a:xfrm>
            <a:off x="1650207" y="197057"/>
            <a:ext cx="7899235" cy="730296"/>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395">
              <a:defRPr/>
            </a:pPr>
            <a:r>
              <a:rPr lang="pt-BR" sz="2400" b="1" kern="0" dirty="0">
                <a:solidFill>
                  <a:schemeClr val="bg1"/>
                </a:solidFill>
              </a:rPr>
              <a:t>MODELO DE REGRESSÃO - PAINEL</a:t>
            </a:r>
          </a:p>
        </p:txBody>
      </p:sp>
      <p:sp>
        <p:nvSpPr>
          <p:cNvPr id="2" name="CaixaDeTexto 1">
            <a:extLst>
              <a:ext uri="{FF2B5EF4-FFF2-40B4-BE49-F238E27FC236}">
                <a16:creationId xmlns:a16="http://schemas.microsoft.com/office/drawing/2014/main" xmlns="" id="{F2C5FDDF-2B39-4228-9EEF-792F4C54A334}"/>
              </a:ext>
            </a:extLst>
          </p:cNvPr>
          <p:cNvSpPr txBox="1"/>
          <p:nvPr/>
        </p:nvSpPr>
        <p:spPr>
          <a:xfrm>
            <a:off x="474453" y="1293962"/>
            <a:ext cx="11464505" cy="4616648"/>
          </a:xfrm>
          <a:prstGeom prst="rect">
            <a:avLst/>
          </a:prstGeom>
          <a:noFill/>
        </p:spPr>
        <p:txBody>
          <a:bodyPr wrap="square" rtlCol="0">
            <a:spAutoFit/>
          </a:bodyPr>
          <a:lstStyle/>
          <a:p>
            <a:pPr marL="285750" indent="-285750" algn="just" fontAlgn="base">
              <a:lnSpc>
                <a:spcPct val="120000"/>
              </a:lnSpc>
              <a:spcBef>
                <a:spcPct val="0"/>
              </a:spcBef>
              <a:spcAft>
                <a:spcPct val="0"/>
              </a:spcAft>
              <a:buFont typeface="Wingdings" panose="05000000000000000000" pitchFamily="2" charset="2"/>
              <a:buChar char="Ø"/>
              <a:defRPr/>
            </a:pPr>
            <a:r>
              <a:rPr lang="pt-BR" altLang="pt-BR" sz="2000" b="1" u="sng" dirty="0"/>
              <a:t>Mesmas</a:t>
            </a:r>
            <a:r>
              <a:rPr lang="pt-BR" altLang="pt-BR" sz="2000" b="1" dirty="0"/>
              <a:t> cidades observadas em diferentes períodos de tempo</a:t>
            </a:r>
          </a:p>
          <a:p>
            <a:pPr algn="just" fontAlgn="base">
              <a:lnSpc>
                <a:spcPct val="120000"/>
              </a:lnSpc>
              <a:spcBef>
                <a:spcPct val="0"/>
              </a:spcBef>
              <a:spcAft>
                <a:spcPct val="0"/>
              </a:spcAft>
              <a:defRPr/>
            </a:pPr>
            <a:endParaRPr lang="pt-BR" altLang="pt-BR" sz="2400" i="1" dirty="0">
              <a:solidFill>
                <a:schemeClr val="tx2">
                  <a:lumMod val="75000"/>
                </a:schemeClr>
              </a:solidFill>
              <a:latin typeface="+mj-lt"/>
              <a:ea typeface="+mj-ea"/>
              <a:cs typeface="+mj-cs"/>
            </a:endParaRPr>
          </a:p>
          <a:p>
            <a:pPr algn="just" fontAlgn="base">
              <a:lnSpc>
                <a:spcPct val="120000"/>
              </a:lnSpc>
              <a:spcBef>
                <a:spcPct val="0"/>
              </a:spcBef>
              <a:spcAft>
                <a:spcPct val="0"/>
              </a:spcAft>
              <a:defRPr/>
            </a:pPr>
            <a:r>
              <a:rPr lang="pt-BR" altLang="pt-BR" sz="2400" i="1" dirty="0">
                <a:solidFill>
                  <a:schemeClr val="tx2">
                    <a:lumMod val="75000"/>
                  </a:schemeClr>
                </a:solidFill>
                <a:latin typeface="+mj-lt"/>
                <a:ea typeface="+mj-ea"/>
                <a:cs typeface="+mj-cs"/>
              </a:rPr>
              <a:t>Vantagens </a:t>
            </a:r>
          </a:p>
          <a:p>
            <a:pPr marL="342900" indent="-342900" algn="just" fontAlgn="base">
              <a:lnSpc>
                <a:spcPct val="120000"/>
              </a:lnSpc>
              <a:spcBef>
                <a:spcPct val="0"/>
              </a:spcBef>
              <a:spcAft>
                <a:spcPct val="0"/>
              </a:spcAft>
              <a:buFont typeface="Wingdings" panose="05000000000000000000" pitchFamily="2" charset="2"/>
              <a:buChar char="Ø"/>
              <a:defRPr/>
            </a:pPr>
            <a:r>
              <a:rPr lang="pt-BR" altLang="pt-BR" sz="2000" b="1" dirty="0"/>
              <a:t>maior controle das variáveis não observadas, que acarretam viés ao modelo </a:t>
            </a:r>
          </a:p>
          <a:p>
            <a:pPr algn="just" fontAlgn="base">
              <a:lnSpc>
                <a:spcPct val="120000"/>
              </a:lnSpc>
              <a:spcBef>
                <a:spcPct val="0"/>
              </a:spcBef>
              <a:spcAft>
                <a:spcPct val="0"/>
              </a:spcAft>
              <a:defRPr/>
            </a:pPr>
            <a:r>
              <a:rPr lang="pt-BR" altLang="pt-BR" sz="2000" b="1" dirty="0"/>
              <a:t>      (ex: diferenças entre as entidades)</a:t>
            </a:r>
          </a:p>
          <a:p>
            <a:pPr algn="just" fontAlgn="base">
              <a:lnSpc>
                <a:spcPct val="120000"/>
              </a:lnSpc>
              <a:spcBef>
                <a:spcPct val="0"/>
              </a:spcBef>
              <a:spcAft>
                <a:spcPct val="0"/>
              </a:spcAft>
              <a:defRPr/>
            </a:pPr>
            <a:endParaRPr lang="pt-BR" altLang="pt-BR" sz="2000" b="1" dirty="0"/>
          </a:p>
          <a:p>
            <a:pPr marL="342900" indent="-342900" algn="just" fontAlgn="base">
              <a:lnSpc>
                <a:spcPct val="120000"/>
              </a:lnSpc>
              <a:spcBef>
                <a:spcPct val="0"/>
              </a:spcBef>
              <a:spcAft>
                <a:spcPct val="0"/>
              </a:spcAft>
              <a:buFont typeface="Wingdings" panose="05000000000000000000" pitchFamily="2" charset="2"/>
              <a:buChar char="Ø"/>
              <a:defRPr/>
            </a:pPr>
            <a:r>
              <a:rPr lang="pt-BR" altLang="pt-BR" sz="2000" b="1" dirty="0"/>
              <a:t>possibilidade de utilização de maior número de observações, que ajuda na diminuição da multicolinearidade entre as variáveis explicativas</a:t>
            </a:r>
          </a:p>
          <a:p>
            <a:pPr marL="342900" indent="-342900" algn="just" fontAlgn="base">
              <a:lnSpc>
                <a:spcPct val="120000"/>
              </a:lnSpc>
              <a:spcBef>
                <a:spcPct val="0"/>
              </a:spcBef>
              <a:spcAft>
                <a:spcPct val="0"/>
              </a:spcAft>
              <a:buFont typeface="Wingdings" panose="05000000000000000000" pitchFamily="2" charset="2"/>
              <a:buChar char="Ø"/>
              <a:defRPr/>
            </a:pPr>
            <a:endParaRPr lang="pt-BR" altLang="pt-BR" sz="2000" b="1" dirty="0"/>
          </a:p>
          <a:p>
            <a:pPr algn="just" fontAlgn="base">
              <a:lnSpc>
                <a:spcPct val="120000"/>
              </a:lnSpc>
              <a:spcBef>
                <a:spcPct val="0"/>
              </a:spcBef>
              <a:spcAft>
                <a:spcPct val="0"/>
              </a:spcAft>
              <a:defRPr/>
            </a:pPr>
            <a:r>
              <a:rPr lang="pt-BR" altLang="pt-BR" sz="2400" i="1" dirty="0">
                <a:solidFill>
                  <a:schemeClr val="tx2">
                    <a:lumMod val="75000"/>
                  </a:schemeClr>
                </a:solidFill>
                <a:latin typeface="+mj-lt"/>
                <a:ea typeface="+mj-ea"/>
                <a:cs typeface="+mj-cs"/>
              </a:rPr>
              <a:t>Limitação</a:t>
            </a:r>
          </a:p>
          <a:p>
            <a:pPr marL="285750" indent="-285750" algn="just" fontAlgn="base">
              <a:lnSpc>
                <a:spcPct val="120000"/>
              </a:lnSpc>
              <a:spcBef>
                <a:spcPct val="0"/>
              </a:spcBef>
              <a:spcAft>
                <a:spcPct val="0"/>
              </a:spcAft>
              <a:buFont typeface="Wingdings" panose="05000000000000000000" pitchFamily="2" charset="2"/>
              <a:buChar char="Ø"/>
              <a:defRPr/>
            </a:pPr>
            <a:r>
              <a:rPr lang="pt-BR" altLang="pt-BR" sz="2000" b="1" dirty="0"/>
              <a:t>3 períodos (1991, 2000 e 2010) com intervalo de 10 anos entre cada período</a:t>
            </a:r>
          </a:p>
          <a:p>
            <a:endParaRPr lang="pt-BR" dirty="0"/>
          </a:p>
        </p:txBody>
      </p:sp>
    </p:spTree>
    <p:extLst>
      <p:ext uri="{BB962C8B-B14F-4D97-AF65-F5344CB8AC3E}">
        <p14:creationId xmlns:p14="http://schemas.microsoft.com/office/powerpoint/2010/main" val="1073921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xmlns="" id="{A3AA0383-0067-4CA4-88B6-49703B336951}"/>
              </a:ext>
            </a:extLst>
          </p:cNvPr>
          <p:cNvSpPr/>
          <p:nvPr/>
        </p:nvSpPr>
        <p:spPr>
          <a:xfrm>
            <a:off x="1650207" y="197057"/>
            <a:ext cx="7899235" cy="730296"/>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395">
              <a:defRPr/>
            </a:pPr>
            <a:r>
              <a:rPr lang="pt-BR" sz="2400" b="1" kern="0" dirty="0">
                <a:solidFill>
                  <a:schemeClr val="bg1"/>
                </a:solidFill>
              </a:rPr>
              <a:t>MODELO DE REGRESSÃO - PAINEL</a:t>
            </a:r>
          </a:p>
        </p:txBody>
      </p:sp>
      <p:sp>
        <p:nvSpPr>
          <p:cNvPr id="2" name="CaixaDeTexto 1">
            <a:extLst>
              <a:ext uri="{FF2B5EF4-FFF2-40B4-BE49-F238E27FC236}">
                <a16:creationId xmlns:a16="http://schemas.microsoft.com/office/drawing/2014/main" xmlns="" id="{F2C5FDDF-2B39-4228-9EEF-792F4C54A334}"/>
              </a:ext>
            </a:extLst>
          </p:cNvPr>
          <p:cNvSpPr txBox="1"/>
          <p:nvPr/>
        </p:nvSpPr>
        <p:spPr>
          <a:xfrm>
            <a:off x="266635" y="2191737"/>
            <a:ext cx="5610462" cy="2677656"/>
          </a:xfrm>
          <a:prstGeom prst="rect">
            <a:avLst/>
          </a:prstGeom>
          <a:noFill/>
        </p:spPr>
        <p:txBody>
          <a:bodyPr wrap="square" rtlCol="0">
            <a:spAutoFit/>
          </a:bodyPr>
          <a:lstStyle/>
          <a:p>
            <a:pPr marL="285750" indent="-285750" algn="just" fontAlgn="base">
              <a:lnSpc>
                <a:spcPct val="120000"/>
              </a:lnSpc>
              <a:spcBef>
                <a:spcPct val="0"/>
              </a:spcBef>
              <a:spcAft>
                <a:spcPct val="0"/>
              </a:spcAft>
              <a:buFont typeface="Wingdings" panose="05000000000000000000" pitchFamily="2" charset="2"/>
              <a:buChar char="Ø"/>
              <a:defRPr/>
            </a:pPr>
            <a:r>
              <a:rPr lang="pt-BR" altLang="pt-BR" sz="2000" b="1" dirty="0"/>
              <a:t>método dos mínimos quadrados ordinários  </a:t>
            </a:r>
          </a:p>
          <a:p>
            <a:pPr marL="285750" indent="-285750" algn="just" fontAlgn="base">
              <a:lnSpc>
                <a:spcPct val="120000"/>
              </a:lnSpc>
              <a:spcBef>
                <a:spcPct val="0"/>
              </a:spcBef>
              <a:spcAft>
                <a:spcPct val="0"/>
              </a:spcAft>
              <a:buFont typeface="Wingdings" panose="05000000000000000000" pitchFamily="2" charset="2"/>
              <a:buChar char="Ø"/>
              <a:defRPr/>
            </a:pPr>
            <a:endParaRPr lang="pt-BR" altLang="pt-BR" sz="2000" b="1" dirty="0"/>
          </a:p>
          <a:p>
            <a:pPr marL="285750" indent="-285750" algn="just" fontAlgn="base">
              <a:lnSpc>
                <a:spcPct val="120000"/>
              </a:lnSpc>
              <a:spcBef>
                <a:spcPct val="0"/>
              </a:spcBef>
              <a:spcAft>
                <a:spcPct val="0"/>
              </a:spcAft>
              <a:buFont typeface="Wingdings" panose="05000000000000000000" pitchFamily="2" charset="2"/>
              <a:buChar char="Ø"/>
              <a:defRPr/>
            </a:pPr>
            <a:r>
              <a:rPr lang="pt-BR" altLang="pt-BR" sz="2000" b="1" dirty="0"/>
              <a:t>regressão linear múltipla </a:t>
            </a:r>
          </a:p>
          <a:p>
            <a:pPr marL="285750" indent="-285750" algn="just" fontAlgn="base">
              <a:lnSpc>
                <a:spcPct val="120000"/>
              </a:lnSpc>
              <a:spcBef>
                <a:spcPct val="0"/>
              </a:spcBef>
              <a:spcAft>
                <a:spcPct val="0"/>
              </a:spcAft>
              <a:buFont typeface="Wingdings" panose="05000000000000000000" pitchFamily="2" charset="2"/>
              <a:buChar char="Ø"/>
              <a:defRPr/>
            </a:pPr>
            <a:endParaRPr lang="pt-BR" altLang="pt-BR" sz="2000" b="1" dirty="0"/>
          </a:p>
          <a:p>
            <a:pPr marL="285750" indent="-285750" algn="just" fontAlgn="base">
              <a:lnSpc>
                <a:spcPct val="120000"/>
              </a:lnSpc>
              <a:spcBef>
                <a:spcPct val="0"/>
              </a:spcBef>
              <a:spcAft>
                <a:spcPct val="0"/>
              </a:spcAft>
              <a:buFont typeface="Wingdings" panose="05000000000000000000" pitchFamily="2" charset="2"/>
              <a:buChar char="Ø"/>
              <a:defRPr/>
            </a:pPr>
            <a:r>
              <a:rPr lang="pt-BR" altLang="pt-BR" sz="2000" b="1" dirty="0"/>
              <a:t>dados em painel</a:t>
            </a:r>
          </a:p>
          <a:p>
            <a:pPr marL="285750" indent="-285750" algn="just" fontAlgn="base">
              <a:lnSpc>
                <a:spcPct val="120000"/>
              </a:lnSpc>
              <a:spcBef>
                <a:spcPct val="0"/>
              </a:spcBef>
              <a:spcAft>
                <a:spcPct val="0"/>
              </a:spcAft>
              <a:buFont typeface="Wingdings" panose="05000000000000000000" pitchFamily="2" charset="2"/>
              <a:buChar char="Ø"/>
              <a:defRPr/>
            </a:pPr>
            <a:endParaRPr lang="pt-BR" altLang="pt-BR" sz="2000" b="1" dirty="0"/>
          </a:p>
          <a:p>
            <a:pPr marL="285750" indent="-285750" algn="just" fontAlgn="base">
              <a:lnSpc>
                <a:spcPct val="120000"/>
              </a:lnSpc>
              <a:spcBef>
                <a:spcPct val="0"/>
              </a:spcBef>
              <a:spcAft>
                <a:spcPct val="0"/>
              </a:spcAft>
              <a:buFont typeface="Wingdings" panose="05000000000000000000" pitchFamily="2" charset="2"/>
              <a:buChar char="Ø"/>
              <a:defRPr/>
            </a:pPr>
            <a:r>
              <a:rPr lang="pt-BR" altLang="pt-BR" sz="2000" b="1" dirty="0"/>
              <a:t>i entidades observadas em 3 períodos de tempo</a:t>
            </a:r>
          </a:p>
        </p:txBody>
      </p:sp>
      <p:sp>
        <p:nvSpPr>
          <p:cNvPr id="3" name="Retângulo 2"/>
          <p:cNvSpPr/>
          <p:nvPr/>
        </p:nvSpPr>
        <p:spPr>
          <a:xfrm>
            <a:off x="6954798" y="1715953"/>
            <a:ext cx="4691333" cy="3416320"/>
          </a:xfrm>
          <a:prstGeom prst="rect">
            <a:avLst/>
          </a:prstGeom>
          <a:solidFill>
            <a:schemeClr val="bg1">
              <a:lumMod val="85000"/>
            </a:schemeClr>
          </a:solidFill>
          <a:ln>
            <a:solidFill>
              <a:schemeClr val="bg1">
                <a:lumMod val="85000"/>
              </a:schemeClr>
            </a:solidFill>
          </a:ln>
          <a:effectLst>
            <a:outerShdw blurRad="50800" dist="38100" dir="2700000" algn="tl" rotWithShape="0">
              <a:prstClr val="black">
                <a:alpha val="40000"/>
              </a:prstClr>
            </a:outerShdw>
          </a:effectLst>
        </p:spPr>
        <p:txBody>
          <a:bodyPr wrap="square">
            <a:spAutoFit/>
          </a:bodyPr>
          <a:lstStyle/>
          <a:p>
            <a:pPr algn="ctr" fontAlgn="base">
              <a:lnSpc>
                <a:spcPct val="120000"/>
              </a:lnSpc>
              <a:spcBef>
                <a:spcPct val="0"/>
              </a:spcBef>
              <a:spcAft>
                <a:spcPct val="0"/>
              </a:spcAft>
              <a:defRPr/>
            </a:pPr>
            <a:r>
              <a:rPr lang="en-US" altLang="pt-BR" b="1" dirty="0" err="1"/>
              <a:t>Y</a:t>
            </a:r>
            <a:r>
              <a:rPr lang="en-US" altLang="pt-BR" b="1" baseline="-25000" dirty="0" err="1"/>
              <a:t>it</a:t>
            </a:r>
            <a:r>
              <a:rPr lang="en-US" altLang="pt-BR" b="1" dirty="0"/>
              <a:t> = β</a:t>
            </a:r>
            <a:r>
              <a:rPr lang="en-US" altLang="pt-BR" sz="1200" b="1" dirty="0"/>
              <a:t>0</a:t>
            </a:r>
            <a:r>
              <a:rPr lang="en-US" altLang="pt-BR" b="1" baseline="-25000" dirty="0"/>
              <a:t>it</a:t>
            </a:r>
            <a:r>
              <a:rPr lang="en-US" altLang="pt-BR" b="1" dirty="0"/>
              <a:t> + β</a:t>
            </a:r>
            <a:r>
              <a:rPr lang="en-US" altLang="pt-BR" sz="1200" b="1" dirty="0"/>
              <a:t>1</a:t>
            </a:r>
            <a:r>
              <a:rPr lang="en-US" altLang="pt-BR" b="1" baseline="-25000" dirty="0"/>
              <a:t>it</a:t>
            </a:r>
            <a:r>
              <a:rPr lang="en-US" altLang="pt-BR" b="1" dirty="0"/>
              <a:t> x</a:t>
            </a:r>
            <a:r>
              <a:rPr lang="en-US" altLang="pt-BR" sz="1200" b="1" dirty="0"/>
              <a:t>1</a:t>
            </a:r>
            <a:r>
              <a:rPr lang="en-US" altLang="pt-BR" b="1" baseline="-25000" dirty="0"/>
              <a:t>it</a:t>
            </a:r>
            <a:r>
              <a:rPr lang="en-US" altLang="pt-BR" b="1" dirty="0"/>
              <a:t> + β</a:t>
            </a:r>
            <a:r>
              <a:rPr lang="en-US" altLang="pt-BR" sz="1200" b="1" dirty="0"/>
              <a:t>2</a:t>
            </a:r>
            <a:r>
              <a:rPr lang="en-US" altLang="pt-BR" b="1" baseline="-25000" dirty="0"/>
              <a:t>it</a:t>
            </a:r>
            <a:r>
              <a:rPr lang="en-US" altLang="pt-BR" b="1" dirty="0"/>
              <a:t> x</a:t>
            </a:r>
            <a:r>
              <a:rPr lang="en-US" altLang="pt-BR" sz="1200" b="1" dirty="0"/>
              <a:t>2</a:t>
            </a:r>
            <a:r>
              <a:rPr lang="en-US" altLang="pt-BR" b="1" baseline="-25000" dirty="0"/>
              <a:t>it</a:t>
            </a:r>
            <a:r>
              <a:rPr lang="en-US" altLang="pt-BR" b="1" dirty="0"/>
              <a:t> + α</a:t>
            </a:r>
            <a:r>
              <a:rPr lang="en-US" altLang="pt-BR" b="1" baseline="-25000" dirty="0" err="1"/>
              <a:t>i</a:t>
            </a:r>
            <a:r>
              <a:rPr lang="en-US" altLang="pt-BR" b="1" dirty="0"/>
              <a:t> +</a:t>
            </a:r>
            <a:r>
              <a:rPr lang="en-US" altLang="pt-BR" b="1" dirty="0" err="1"/>
              <a:t>u</a:t>
            </a:r>
            <a:r>
              <a:rPr lang="en-US" altLang="pt-BR" b="1" baseline="-25000" dirty="0" err="1"/>
              <a:t>it</a:t>
            </a:r>
            <a:endParaRPr lang="en-US" altLang="pt-BR" b="1" baseline="-25000" dirty="0"/>
          </a:p>
          <a:p>
            <a:pPr algn="just" fontAlgn="base">
              <a:lnSpc>
                <a:spcPct val="120000"/>
              </a:lnSpc>
              <a:spcBef>
                <a:spcPct val="0"/>
              </a:spcBef>
              <a:spcAft>
                <a:spcPct val="0"/>
              </a:spcAft>
              <a:defRPr/>
            </a:pPr>
            <a:endParaRPr lang="pt-BR" altLang="pt-BR" b="1" dirty="0"/>
          </a:p>
          <a:p>
            <a:pPr algn="just" fontAlgn="base">
              <a:lnSpc>
                <a:spcPct val="120000"/>
              </a:lnSpc>
              <a:spcBef>
                <a:spcPct val="0"/>
              </a:spcBef>
              <a:spcAft>
                <a:spcPct val="0"/>
              </a:spcAft>
              <a:defRPr/>
            </a:pPr>
            <a:r>
              <a:rPr lang="pt-BR" altLang="pt-BR" b="1" dirty="0"/>
              <a:t>i: municípios brasileiros</a:t>
            </a:r>
          </a:p>
          <a:p>
            <a:pPr algn="just" fontAlgn="base">
              <a:lnSpc>
                <a:spcPct val="120000"/>
              </a:lnSpc>
              <a:spcBef>
                <a:spcPct val="0"/>
              </a:spcBef>
              <a:spcAft>
                <a:spcPct val="0"/>
              </a:spcAft>
              <a:defRPr/>
            </a:pPr>
            <a:r>
              <a:rPr lang="pt-BR" altLang="pt-BR" b="1" dirty="0"/>
              <a:t>t: períodos de tempo </a:t>
            </a:r>
          </a:p>
          <a:p>
            <a:pPr algn="just" fontAlgn="base">
              <a:lnSpc>
                <a:spcPct val="120000"/>
              </a:lnSpc>
              <a:spcBef>
                <a:spcPct val="0"/>
              </a:spcBef>
              <a:spcAft>
                <a:spcPct val="0"/>
              </a:spcAft>
              <a:defRPr/>
            </a:pPr>
            <a:r>
              <a:rPr lang="pt-BR" altLang="pt-BR" b="1" dirty="0"/>
              <a:t>Y: Variável dependente (taxa de fecundidade)</a:t>
            </a:r>
          </a:p>
          <a:p>
            <a:pPr algn="just" fontAlgn="base">
              <a:lnSpc>
                <a:spcPct val="120000"/>
              </a:lnSpc>
              <a:spcBef>
                <a:spcPct val="0"/>
              </a:spcBef>
              <a:spcAft>
                <a:spcPct val="0"/>
              </a:spcAft>
              <a:defRPr/>
            </a:pPr>
            <a:r>
              <a:rPr lang="en-US" altLang="pt-BR" b="1" dirty="0"/>
              <a:t>β</a:t>
            </a:r>
            <a:r>
              <a:rPr lang="en-US" altLang="pt-BR" sz="1200" b="1" dirty="0"/>
              <a:t>0</a:t>
            </a:r>
            <a:r>
              <a:rPr lang="pt-BR" altLang="pt-BR" b="1" dirty="0"/>
              <a:t>: intercepto do eixo Y </a:t>
            </a:r>
          </a:p>
          <a:p>
            <a:pPr algn="just" fontAlgn="base">
              <a:lnSpc>
                <a:spcPct val="120000"/>
              </a:lnSpc>
              <a:spcBef>
                <a:spcPct val="0"/>
              </a:spcBef>
              <a:spcAft>
                <a:spcPct val="0"/>
              </a:spcAft>
              <a:defRPr/>
            </a:pPr>
            <a:r>
              <a:rPr lang="en-US" altLang="pt-BR" b="1" dirty="0"/>
              <a:t>β</a:t>
            </a:r>
            <a:r>
              <a:rPr lang="en-US" altLang="pt-BR" sz="1200" b="1" dirty="0"/>
              <a:t>1</a:t>
            </a:r>
            <a:r>
              <a:rPr lang="pt-BR" altLang="pt-BR" b="1" dirty="0"/>
              <a:t>: Coeficiente angular da escolaridade </a:t>
            </a:r>
          </a:p>
          <a:p>
            <a:pPr algn="just" fontAlgn="base">
              <a:lnSpc>
                <a:spcPct val="120000"/>
              </a:lnSpc>
              <a:spcBef>
                <a:spcPct val="0"/>
              </a:spcBef>
              <a:spcAft>
                <a:spcPct val="0"/>
              </a:spcAft>
              <a:defRPr/>
            </a:pPr>
            <a:r>
              <a:rPr lang="en-US" altLang="pt-BR" b="1" dirty="0"/>
              <a:t>β</a:t>
            </a:r>
            <a:r>
              <a:rPr lang="en-US" altLang="pt-BR" sz="1200" b="1" dirty="0"/>
              <a:t>2</a:t>
            </a:r>
            <a:r>
              <a:rPr lang="pt-BR" altLang="pt-BR" b="1" dirty="0"/>
              <a:t>: Coeficiente angular log da renda per capita </a:t>
            </a:r>
          </a:p>
          <a:p>
            <a:pPr algn="just" fontAlgn="base">
              <a:lnSpc>
                <a:spcPct val="120000"/>
              </a:lnSpc>
              <a:spcBef>
                <a:spcPct val="0"/>
              </a:spcBef>
              <a:spcAft>
                <a:spcPct val="0"/>
              </a:spcAft>
              <a:defRPr/>
            </a:pPr>
            <a:r>
              <a:rPr lang="en-US" altLang="pt-BR" b="1" dirty="0"/>
              <a:t>α</a:t>
            </a:r>
            <a:r>
              <a:rPr lang="en-US" altLang="pt-BR" b="1" baseline="-25000" dirty="0" err="1"/>
              <a:t>i</a:t>
            </a:r>
            <a:r>
              <a:rPr lang="en-US" altLang="pt-BR" b="1" baseline="-25000" dirty="0"/>
              <a:t> </a:t>
            </a:r>
            <a:r>
              <a:rPr lang="pt-BR" altLang="pt-BR" b="1" dirty="0"/>
              <a:t>: Efeito fixo no tempo </a:t>
            </a:r>
          </a:p>
          <a:p>
            <a:pPr algn="just" fontAlgn="base">
              <a:lnSpc>
                <a:spcPct val="120000"/>
              </a:lnSpc>
              <a:spcBef>
                <a:spcPct val="0"/>
              </a:spcBef>
              <a:spcAft>
                <a:spcPct val="0"/>
              </a:spcAft>
              <a:defRPr/>
            </a:pPr>
            <a:r>
              <a:rPr lang="en-US" altLang="pt-BR" b="1" dirty="0" err="1"/>
              <a:t>u</a:t>
            </a:r>
            <a:r>
              <a:rPr lang="en-US" altLang="pt-BR" b="1" baseline="-25000" dirty="0" err="1"/>
              <a:t>it</a:t>
            </a:r>
            <a:r>
              <a:rPr lang="pt-BR" altLang="pt-BR" b="1" dirty="0"/>
              <a:t>: erro padrão do estimador </a:t>
            </a:r>
          </a:p>
        </p:txBody>
      </p:sp>
    </p:spTree>
    <p:extLst>
      <p:ext uri="{BB962C8B-B14F-4D97-AF65-F5344CB8AC3E}">
        <p14:creationId xmlns:p14="http://schemas.microsoft.com/office/powerpoint/2010/main" val="3366213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xmlns="" id="{A3AA0383-0067-4CA4-88B6-49703B336951}"/>
              </a:ext>
            </a:extLst>
          </p:cNvPr>
          <p:cNvSpPr/>
          <p:nvPr/>
        </p:nvSpPr>
        <p:spPr>
          <a:xfrm>
            <a:off x="1650207" y="197057"/>
            <a:ext cx="7899235" cy="730296"/>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395">
              <a:defRPr/>
            </a:pPr>
            <a:r>
              <a:rPr lang="pt-BR" sz="2400" b="1" kern="0" dirty="0">
                <a:solidFill>
                  <a:schemeClr val="bg1"/>
                </a:solidFill>
              </a:rPr>
              <a:t>ESTATÍSTICA DA REGRESSÃO</a:t>
            </a:r>
          </a:p>
        </p:txBody>
      </p:sp>
      <p:sp>
        <p:nvSpPr>
          <p:cNvPr id="15" name="Retângulo 14"/>
          <p:cNvSpPr/>
          <p:nvPr/>
        </p:nvSpPr>
        <p:spPr>
          <a:xfrm>
            <a:off x="8272944" y="1327370"/>
            <a:ext cx="3559116" cy="333617"/>
          </a:xfrm>
          <a:prstGeom prst="rect">
            <a:avLst/>
          </a:prstGeom>
        </p:spPr>
        <p:txBody>
          <a:bodyPr wrap="none">
            <a:spAutoFit/>
          </a:bodyPr>
          <a:lstStyle/>
          <a:p>
            <a:pPr marL="285750" indent="-285750" algn="just" fontAlgn="base">
              <a:lnSpc>
                <a:spcPct val="120000"/>
              </a:lnSpc>
              <a:spcBef>
                <a:spcPct val="0"/>
              </a:spcBef>
              <a:spcAft>
                <a:spcPct val="0"/>
              </a:spcAft>
              <a:buFont typeface="Wingdings" panose="05000000000000000000" pitchFamily="2" charset="2"/>
              <a:buChar char="Ø"/>
              <a:defRPr/>
            </a:pPr>
            <a:r>
              <a:rPr lang="pt-BR" sz="1400" b="1" dirty="0"/>
              <a:t>Apresentação em painel – fixo em tempo </a:t>
            </a:r>
          </a:p>
        </p:txBody>
      </p:sp>
      <p:cxnSp>
        <p:nvCxnSpPr>
          <p:cNvPr id="3" name="Conector reto 2"/>
          <p:cNvCxnSpPr/>
          <p:nvPr/>
        </p:nvCxnSpPr>
        <p:spPr>
          <a:xfrm>
            <a:off x="7912257" y="1327370"/>
            <a:ext cx="41564" cy="4979324"/>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pic>
        <p:nvPicPr>
          <p:cNvPr id="9" name="Imagem 8">
            <a:extLst>
              <a:ext uri="{FF2B5EF4-FFF2-40B4-BE49-F238E27FC236}">
                <a16:creationId xmlns:a16="http://schemas.microsoft.com/office/drawing/2014/main" xmlns="" id="{AAC7FE3A-5689-4DDD-819C-CF4EF61F10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10" y="1235005"/>
            <a:ext cx="8067674" cy="5505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8058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a:extLst>
              <a:ext uri="{FF2B5EF4-FFF2-40B4-BE49-F238E27FC236}">
                <a16:creationId xmlns:a16="http://schemas.microsoft.com/office/drawing/2014/main" xmlns="" id="{322F7C64-C9C3-4F8B-B454-347D4E0AB3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10" y="1235005"/>
            <a:ext cx="8067674" cy="5505450"/>
          </a:xfrm>
          <a:prstGeom prst="rect">
            <a:avLst/>
          </a:prstGeom>
          <a:noFill/>
          <a:extLst>
            <a:ext uri="{909E8E84-426E-40DD-AFC4-6F175D3DCCD1}">
              <a14:hiddenFill xmlns:a14="http://schemas.microsoft.com/office/drawing/2010/main">
                <a:solidFill>
                  <a:srgbClr val="FFFFFF"/>
                </a:solidFill>
              </a14:hiddenFill>
            </a:ext>
          </a:extLst>
        </p:spPr>
      </p:pic>
      <p:sp>
        <p:nvSpPr>
          <p:cNvPr id="8" name="Retângulo 7">
            <a:extLst>
              <a:ext uri="{FF2B5EF4-FFF2-40B4-BE49-F238E27FC236}">
                <a16:creationId xmlns:a16="http://schemas.microsoft.com/office/drawing/2014/main" xmlns="" id="{A3AA0383-0067-4CA4-88B6-49703B336951}"/>
              </a:ext>
            </a:extLst>
          </p:cNvPr>
          <p:cNvSpPr/>
          <p:nvPr/>
        </p:nvSpPr>
        <p:spPr>
          <a:xfrm>
            <a:off x="1650207" y="197057"/>
            <a:ext cx="7899235" cy="730296"/>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395">
              <a:defRPr/>
            </a:pPr>
            <a:r>
              <a:rPr lang="pt-BR" sz="2400" b="1" kern="0" dirty="0">
                <a:solidFill>
                  <a:schemeClr val="bg1"/>
                </a:solidFill>
              </a:rPr>
              <a:t>ESTATÍSTICA DA REGRESSÃO</a:t>
            </a:r>
          </a:p>
        </p:txBody>
      </p:sp>
      <p:sp>
        <p:nvSpPr>
          <p:cNvPr id="7" name="Elipse 6">
            <a:extLst>
              <a:ext uri="{FF2B5EF4-FFF2-40B4-BE49-F238E27FC236}">
                <a16:creationId xmlns:a16="http://schemas.microsoft.com/office/drawing/2014/main" xmlns="" id="{600D6B2A-C220-4D2E-A47E-99B7204DEFEE}"/>
              </a:ext>
            </a:extLst>
          </p:cNvPr>
          <p:cNvSpPr/>
          <p:nvPr/>
        </p:nvSpPr>
        <p:spPr>
          <a:xfrm>
            <a:off x="6771336" y="1494178"/>
            <a:ext cx="654240" cy="53008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CaixaDeTexto 1"/>
          <p:cNvSpPr txBox="1"/>
          <p:nvPr/>
        </p:nvSpPr>
        <p:spPr>
          <a:xfrm>
            <a:off x="8272944" y="2123433"/>
            <a:ext cx="3822073" cy="609398"/>
          </a:xfrm>
          <a:prstGeom prst="rect">
            <a:avLst/>
          </a:prstGeom>
          <a:noFill/>
        </p:spPr>
        <p:txBody>
          <a:bodyPr wrap="square" rtlCol="0">
            <a:spAutoFit/>
          </a:bodyPr>
          <a:lstStyle/>
          <a:p>
            <a:pPr marL="285750" indent="-285750" algn="just" fontAlgn="base">
              <a:lnSpc>
                <a:spcPct val="120000"/>
              </a:lnSpc>
              <a:spcBef>
                <a:spcPct val="0"/>
              </a:spcBef>
              <a:spcAft>
                <a:spcPct val="0"/>
              </a:spcAft>
              <a:buFont typeface="Wingdings" panose="05000000000000000000" pitchFamily="2" charset="2"/>
              <a:buChar char="Ø"/>
              <a:defRPr/>
            </a:pPr>
            <a:r>
              <a:rPr lang="pt-BR" sz="1400" b="1" dirty="0"/>
              <a:t>5564 municípios x 3 períodos = 16.692 observações</a:t>
            </a:r>
          </a:p>
        </p:txBody>
      </p:sp>
      <p:sp>
        <p:nvSpPr>
          <p:cNvPr id="15" name="Retângulo 14"/>
          <p:cNvSpPr/>
          <p:nvPr/>
        </p:nvSpPr>
        <p:spPr>
          <a:xfrm>
            <a:off x="8272944" y="1327370"/>
            <a:ext cx="3559116" cy="333617"/>
          </a:xfrm>
          <a:prstGeom prst="rect">
            <a:avLst/>
          </a:prstGeom>
        </p:spPr>
        <p:txBody>
          <a:bodyPr wrap="none">
            <a:spAutoFit/>
          </a:bodyPr>
          <a:lstStyle/>
          <a:p>
            <a:pPr marL="285750" indent="-285750" algn="just" fontAlgn="base">
              <a:lnSpc>
                <a:spcPct val="120000"/>
              </a:lnSpc>
              <a:spcBef>
                <a:spcPct val="0"/>
              </a:spcBef>
              <a:spcAft>
                <a:spcPct val="0"/>
              </a:spcAft>
              <a:buFont typeface="Wingdings" panose="05000000000000000000" pitchFamily="2" charset="2"/>
              <a:buChar char="Ø"/>
              <a:defRPr/>
            </a:pPr>
            <a:r>
              <a:rPr lang="pt-BR" sz="1400" b="1" dirty="0"/>
              <a:t>Apresentação em painel – fixo em tempo </a:t>
            </a:r>
          </a:p>
        </p:txBody>
      </p:sp>
      <p:cxnSp>
        <p:nvCxnSpPr>
          <p:cNvPr id="9" name="Conector reto 8"/>
          <p:cNvCxnSpPr/>
          <p:nvPr/>
        </p:nvCxnSpPr>
        <p:spPr>
          <a:xfrm>
            <a:off x="7912257" y="1327370"/>
            <a:ext cx="41564" cy="4979324"/>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2064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a:extLst>
              <a:ext uri="{FF2B5EF4-FFF2-40B4-BE49-F238E27FC236}">
                <a16:creationId xmlns:a16="http://schemas.microsoft.com/office/drawing/2014/main" xmlns="" id="{AF47FDB7-1396-4F43-B03F-19528C2ECF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10" y="1235005"/>
            <a:ext cx="8067674" cy="5505450"/>
          </a:xfrm>
          <a:prstGeom prst="rect">
            <a:avLst/>
          </a:prstGeom>
          <a:noFill/>
          <a:extLst>
            <a:ext uri="{909E8E84-426E-40DD-AFC4-6F175D3DCCD1}">
              <a14:hiddenFill xmlns:a14="http://schemas.microsoft.com/office/drawing/2010/main">
                <a:solidFill>
                  <a:srgbClr val="FFFFFF"/>
                </a:solidFill>
              </a14:hiddenFill>
            </a:ext>
          </a:extLst>
        </p:spPr>
      </p:pic>
      <p:sp>
        <p:nvSpPr>
          <p:cNvPr id="8" name="Retângulo 7">
            <a:extLst>
              <a:ext uri="{FF2B5EF4-FFF2-40B4-BE49-F238E27FC236}">
                <a16:creationId xmlns:a16="http://schemas.microsoft.com/office/drawing/2014/main" xmlns="" id="{A3AA0383-0067-4CA4-88B6-49703B336951}"/>
              </a:ext>
            </a:extLst>
          </p:cNvPr>
          <p:cNvSpPr/>
          <p:nvPr/>
        </p:nvSpPr>
        <p:spPr>
          <a:xfrm>
            <a:off x="1650207" y="197057"/>
            <a:ext cx="7899235" cy="730296"/>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395">
              <a:defRPr/>
            </a:pPr>
            <a:r>
              <a:rPr lang="pt-BR" sz="2400" b="1" kern="0" dirty="0">
                <a:solidFill>
                  <a:schemeClr val="bg1"/>
                </a:solidFill>
              </a:rPr>
              <a:t>ESTATÍSTICA DA REGRESSÃO</a:t>
            </a:r>
          </a:p>
        </p:txBody>
      </p:sp>
      <p:sp>
        <p:nvSpPr>
          <p:cNvPr id="7" name="Elipse 6">
            <a:extLst>
              <a:ext uri="{FF2B5EF4-FFF2-40B4-BE49-F238E27FC236}">
                <a16:creationId xmlns:a16="http://schemas.microsoft.com/office/drawing/2014/main" xmlns="" id="{600D6B2A-C220-4D2E-A47E-99B7204DEFEE}"/>
              </a:ext>
            </a:extLst>
          </p:cNvPr>
          <p:cNvSpPr/>
          <p:nvPr/>
        </p:nvSpPr>
        <p:spPr>
          <a:xfrm>
            <a:off x="6814231" y="1504113"/>
            <a:ext cx="625643" cy="513347"/>
          </a:xfrm>
          <a:prstGeom prst="ellipse">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CaixaDeTexto 1"/>
          <p:cNvSpPr txBox="1"/>
          <p:nvPr/>
        </p:nvSpPr>
        <p:spPr>
          <a:xfrm>
            <a:off x="8272944" y="2123433"/>
            <a:ext cx="3822073" cy="609398"/>
          </a:xfrm>
          <a:prstGeom prst="rect">
            <a:avLst/>
          </a:prstGeom>
          <a:noFill/>
        </p:spPr>
        <p:txBody>
          <a:bodyPr wrap="square" rtlCol="0">
            <a:spAutoFit/>
          </a:bodyPr>
          <a:lstStyle/>
          <a:p>
            <a:pPr marL="285750" indent="-285750" algn="just" fontAlgn="base">
              <a:lnSpc>
                <a:spcPct val="120000"/>
              </a:lnSpc>
              <a:spcBef>
                <a:spcPct val="0"/>
              </a:spcBef>
              <a:spcAft>
                <a:spcPct val="0"/>
              </a:spcAft>
              <a:buFont typeface="Wingdings" panose="05000000000000000000" pitchFamily="2" charset="2"/>
              <a:buChar char="Ø"/>
              <a:defRPr/>
            </a:pPr>
            <a:r>
              <a:rPr lang="pt-BR" sz="1400" b="1" dirty="0">
                <a:solidFill>
                  <a:schemeClr val="bg1">
                    <a:lumMod val="65000"/>
                  </a:schemeClr>
                </a:solidFill>
              </a:rPr>
              <a:t>5564 municípios x 3 períodos = 16.692 observações</a:t>
            </a:r>
          </a:p>
        </p:txBody>
      </p:sp>
      <p:sp>
        <p:nvSpPr>
          <p:cNvPr id="3" name="Retângulo 2"/>
          <p:cNvSpPr/>
          <p:nvPr/>
        </p:nvSpPr>
        <p:spPr>
          <a:xfrm>
            <a:off x="8272944" y="2994794"/>
            <a:ext cx="3681941" cy="609398"/>
          </a:xfrm>
          <a:prstGeom prst="rect">
            <a:avLst/>
          </a:prstGeom>
        </p:spPr>
        <p:txBody>
          <a:bodyPr wrap="square">
            <a:spAutoFit/>
          </a:bodyPr>
          <a:lstStyle/>
          <a:p>
            <a:pPr marL="285750" indent="-285750" algn="just" fontAlgn="base">
              <a:lnSpc>
                <a:spcPct val="120000"/>
              </a:lnSpc>
              <a:spcBef>
                <a:spcPct val="0"/>
              </a:spcBef>
              <a:spcAft>
                <a:spcPct val="0"/>
              </a:spcAft>
              <a:buFont typeface="Wingdings" panose="05000000000000000000" pitchFamily="2" charset="2"/>
              <a:buChar char="Ø"/>
              <a:defRPr/>
            </a:pPr>
            <a:r>
              <a:rPr lang="pt-BR" sz="1400" b="1" dirty="0"/>
              <a:t>R</a:t>
            </a:r>
            <a:r>
              <a:rPr lang="pt-BR" sz="1400" b="1" baseline="30000" dirty="0"/>
              <a:t>2</a:t>
            </a:r>
            <a:r>
              <a:rPr lang="pt-BR" sz="1400" b="1" dirty="0"/>
              <a:t> = 0,6018 da variação da Fecundidade é explicada pelo modelo</a:t>
            </a:r>
          </a:p>
        </p:txBody>
      </p:sp>
      <p:sp>
        <p:nvSpPr>
          <p:cNvPr id="15" name="Retângulo 14"/>
          <p:cNvSpPr/>
          <p:nvPr/>
        </p:nvSpPr>
        <p:spPr>
          <a:xfrm>
            <a:off x="8272944" y="1327370"/>
            <a:ext cx="3559116" cy="333617"/>
          </a:xfrm>
          <a:prstGeom prst="rect">
            <a:avLst/>
          </a:prstGeom>
        </p:spPr>
        <p:txBody>
          <a:bodyPr wrap="none">
            <a:spAutoFit/>
          </a:bodyPr>
          <a:lstStyle/>
          <a:p>
            <a:pPr marL="285750" indent="-285750" algn="just" fontAlgn="base">
              <a:lnSpc>
                <a:spcPct val="120000"/>
              </a:lnSpc>
              <a:spcBef>
                <a:spcPct val="0"/>
              </a:spcBef>
              <a:spcAft>
                <a:spcPct val="0"/>
              </a:spcAft>
              <a:buFont typeface="Wingdings" panose="05000000000000000000" pitchFamily="2" charset="2"/>
              <a:buChar char="Ø"/>
              <a:defRPr/>
            </a:pPr>
            <a:r>
              <a:rPr lang="pt-BR" sz="1400" b="1" dirty="0"/>
              <a:t>Apresentação em painel – fixo em tempo </a:t>
            </a:r>
          </a:p>
        </p:txBody>
      </p:sp>
      <p:sp>
        <p:nvSpPr>
          <p:cNvPr id="16" name="Elipse 15">
            <a:extLst>
              <a:ext uri="{FF2B5EF4-FFF2-40B4-BE49-F238E27FC236}">
                <a16:creationId xmlns:a16="http://schemas.microsoft.com/office/drawing/2014/main" xmlns="" id="{ABB051AB-2C1D-45D1-A815-817A87751796}"/>
              </a:ext>
            </a:extLst>
          </p:cNvPr>
          <p:cNvSpPr/>
          <p:nvPr/>
        </p:nvSpPr>
        <p:spPr>
          <a:xfrm>
            <a:off x="1623703" y="2401628"/>
            <a:ext cx="753980" cy="379942"/>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0" name="Conector reto 9"/>
          <p:cNvCxnSpPr/>
          <p:nvPr/>
        </p:nvCxnSpPr>
        <p:spPr>
          <a:xfrm>
            <a:off x="7912257" y="1327370"/>
            <a:ext cx="41564" cy="4979324"/>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5952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m 12">
            <a:extLst>
              <a:ext uri="{FF2B5EF4-FFF2-40B4-BE49-F238E27FC236}">
                <a16:creationId xmlns:a16="http://schemas.microsoft.com/office/drawing/2014/main" xmlns="" id="{16B334C3-1A97-41B3-AB0B-1400598EC4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10" y="1235005"/>
            <a:ext cx="8067674" cy="5505450"/>
          </a:xfrm>
          <a:prstGeom prst="rect">
            <a:avLst/>
          </a:prstGeom>
          <a:noFill/>
          <a:extLst>
            <a:ext uri="{909E8E84-426E-40DD-AFC4-6F175D3DCCD1}">
              <a14:hiddenFill xmlns:a14="http://schemas.microsoft.com/office/drawing/2010/main">
                <a:solidFill>
                  <a:srgbClr val="FFFFFF"/>
                </a:solidFill>
              </a14:hiddenFill>
            </a:ext>
          </a:extLst>
        </p:spPr>
      </p:pic>
      <p:sp>
        <p:nvSpPr>
          <p:cNvPr id="8" name="Retângulo 7">
            <a:extLst>
              <a:ext uri="{FF2B5EF4-FFF2-40B4-BE49-F238E27FC236}">
                <a16:creationId xmlns:a16="http://schemas.microsoft.com/office/drawing/2014/main" xmlns="" id="{A3AA0383-0067-4CA4-88B6-49703B336951}"/>
              </a:ext>
            </a:extLst>
          </p:cNvPr>
          <p:cNvSpPr/>
          <p:nvPr/>
        </p:nvSpPr>
        <p:spPr>
          <a:xfrm>
            <a:off x="1650207" y="197057"/>
            <a:ext cx="7899235" cy="730296"/>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395">
              <a:defRPr/>
            </a:pPr>
            <a:r>
              <a:rPr lang="pt-BR" sz="2400" b="1" kern="0" dirty="0">
                <a:solidFill>
                  <a:schemeClr val="bg1"/>
                </a:solidFill>
              </a:rPr>
              <a:t>ESTATÍSTICA DA REGRESSÃO</a:t>
            </a:r>
          </a:p>
        </p:txBody>
      </p:sp>
      <p:sp>
        <p:nvSpPr>
          <p:cNvPr id="7" name="Elipse 6">
            <a:extLst>
              <a:ext uri="{FF2B5EF4-FFF2-40B4-BE49-F238E27FC236}">
                <a16:creationId xmlns:a16="http://schemas.microsoft.com/office/drawing/2014/main" xmlns="" id="{600D6B2A-C220-4D2E-A47E-99B7204DEFEE}"/>
              </a:ext>
            </a:extLst>
          </p:cNvPr>
          <p:cNvSpPr/>
          <p:nvPr/>
        </p:nvSpPr>
        <p:spPr>
          <a:xfrm>
            <a:off x="6769690" y="1511895"/>
            <a:ext cx="625643" cy="513347"/>
          </a:xfrm>
          <a:prstGeom prst="ellipse">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Elipse 9">
            <a:extLst>
              <a:ext uri="{FF2B5EF4-FFF2-40B4-BE49-F238E27FC236}">
                <a16:creationId xmlns:a16="http://schemas.microsoft.com/office/drawing/2014/main" xmlns="" id="{ABB051AB-2C1D-45D1-A815-817A87751796}"/>
              </a:ext>
            </a:extLst>
          </p:cNvPr>
          <p:cNvSpPr/>
          <p:nvPr/>
        </p:nvSpPr>
        <p:spPr>
          <a:xfrm>
            <a:off x="1654046" y="2370144"/>
            <a:ext cx="753980" cy="379942"/>
          </a:xfrm>
          <a:prstGeom prst="ellipse">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Elipse 10">
            <a:extLst>
              <a:ext uri="{FF2B5EF4-FFF2-40B4-BE49-F238E27FC236}">
                <a16:creationId xmlns:a16="http://schemas.microsoft.com/office/drawing/2014/main" xmlns="" id="{2AAD0BF8-8007-49AF-98CB-55AB607265AC}"/>
              </a:ext>
            </a:extLst>
          </p:cNvPr>
          <p:cNvSpPr/>
          <p:nvPr/>
        </p:nvSpPr>
        <p:spPr>
          <a:xfrm>
            <a:off x="6594529" y="2723582"/>
            <a:ext cx="810126" cy="513347"/>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CaixaDeTexto 1"/>
          <p:cNvSpPr txBox="1"/>
          <p:nvPr/>
        </p:nvSpPr>
        <p:spPr>
          <a:xfrm>
            <a:off x="8272944" y="2123433"/>
            <a:ext cx="3822073" cy="609398"/>
          </a:xfrm>
          <a:prstGeom prst="rect">
            <a:avLst/>
          </a:prstGeom>
          <a:noFill/>
        </p:spPr>
        <p:txBody>
          <a:bodyPr wrap="square" rtlCol="0">
            <a:spAutoFit/>
          </a:bodyPr>
          <a:lstStyle/>
          <a:p>
            <a:pPr marL="285750" indent="-285750" algn="just" fontAlgn="base">
              <a:lnSpc>
                <a:spcPct val="120000"/>
              </a:lnSpc>
              <a:spcBef>
                <a:spcPct val="0"/>
              </a:spcBef>
              <a:spcAft>
                <a:spcPct val="0"/>
              </a:spcAft>
              <a:buFont typeface="Wingdings" panose="05000000000000000000" pitchFamily="2" charset="2"/>
              <a:buChar char="Ø"/>
              <a:defRPr/>
            </a:pPr>
            <a:r>
              <a:rPr lang="pt-BR" sz="1400" b="1" dirty="0">
                <a:solidFill>
                  <a:schemeClr val="bg1">
                    <a:lumMod val="65000"/>
                  </a:schemeClr>
                </a:solidFill>
              </a:rPr>
              <a:t>5564 municípios x 3 períodos = 16.692 observações</a:t>
            </a:r>
          </a:p>
        </p:txBody>
      </p:sp>
      <p:sp>
        <p:nvSpPr>
          <p:cNvPr id="3" name="Retângulo 2"/>
          <p:cNvSpPr/>
          <p:nvPr/>
        </p:nvSpPr>
        <p:spPr>
          <a:xfrm>
            <a:off x="8272944" y="2994794"/>
            <a:ext cx="3681941" cy="609398"/>
          </a:xfrm>
          <a:prstGeom prst="rect">
            <a:avLst/>
          </a:prstGeom>
        </p:spPr>
        <p:txBody>
          <a:bodyPr wrap="square">
            <a:spAutoFit/>
          </a:bodyPr>
          <a:lstStyle/>
          <a:p>
            <a:pPr marL="285750" indent="-285750" algn="just" fontAlgn="base">
              <a:lnSpc>
                <a:spcPct val="120000"/>
              </a:lnSpc>
              <a:spcBef>
                <a:spcPct val="0"/>
              </a:spcBef>
              <a:spcAft>
                <a:spcPct val="0"/>
              </a:spcAft>
              <a:buFont typeface="Wingdings" panose="05000000000000000000" pitchFamily="2" charset="2"/>
              <a:buChar char="Ø"/>
              <a:defRPr/>
            </a:pPr>
            <a:r>
              <a:rPr lang="pt-BR" sz="1400" b="1" dirty="0">
                <a:solidFill>
                  <a:schemeClr val="bg1">
                    <a:lumMod val="65000"/>
                  </a:schemeClr>
                </a:solidFill>
              </a:rPr>
              <a:t>R² = 0,6018 da variação da Fecundidade é explicada pelo modelo</a:t>
            </a:r>
          </a:p>
        </p:txBody>
      </p:sp>
      <p:sp>
        <p:nvSpPr>
          <p:cNvPr id="5" name="Retângulo 4"/>
          <p:cNvSpPr/>
          <p:nvPr/>
        </p:nvSpPr>
        <p:spPr>
          <a:xfrm>
            <a:off x="8272946" y="3912535"/>
            <a:ext cx="3681940" cy="609398"/>
          </a:xfrm>
          <a:prstGeom prst="rect">
            <a:avLst/>
          </a:prstGeom>
        </p:spPr>
        <p:txBody>
          <a:bodyPr wrap="square">
            <a:spAutoFit/>
          </a:bodyPr>
          <a:lstStyle/>
          <a:p>
            <a:pPr marL="285750" indent="-285750" algn="just" fontAlgn="base">
              <a:lnSpc>
                <a:spcPct val="120000"/>
              </a:lnSpc>
              <a:spcBef>
                <a:spcPct val="0"/>
              </a:spcBef>
              <a:spcAft>
                <a:spcPct val="0"/>
              </a:spcAft>
              <a:buFont typeface="Wingdings" panose="05000000000000000000" pitchFamily="2" charset="2"/>
              <a:buChar char="Ø"/>
              <a:defRPr/>
            </a:pPr>
            <a:r>
              <a:rPr lang="pt-BR" sz="1400" b="1" dirty="0" err="1"/>
              <a:t>Prob</a:t>
            </a:r>
            <a:r>
              <a:rPr lang="pt-BR" sz="1400" b="1" dirty="0"/>
              <a:t> F = 0,0 P-</a:t>
            </a:r>
            <a:r>
              <a:rPr lang="pt-BR" sz="1400" b="1" dirty="0" err="1"/>
              <a:t>value</a:t>
            </a:r>
            <a:r>
              <a:rPr lang="pt-BR" sz="1400" b="1" dirty="0"/>
              <a:t> do modelo apresenta relação significativa entre X e Y;</a:t>
            </a:r>
          </a:p>
        </p:txBody>
      </p:sp>
      <p:sp>
        <p:nvSpPr>
          <p:cNvPr id="15" name="Retângulo 14"/>
          <p:cNvSpPr/>
          <p:nvPr/>
        </p:nvSpPr>
        <p:spPr>
          <a:xfrm>
            <a:off x="8272944" y="1327370"/>
            <a:ext cx="3559116" cy="333617"/>
          </a:xfrm>
          <a:prstGeom prst="rect">
            <a:avLst/>
          </a:prstGeom>
        </p:spPr>
        <p:txBody>
          <a:bodyPr wrap="none">
            <a:spAutoFit/>
          </a:bodyPr>
          <a:lstStyle/>
          <a:p>
            <a:pPr marL="285750" indent="-285750" algn="just" fontAlgn="base">
              <a:lnSpc>
                <a:spcPct val="120000"/>
              </a:lnSpc>
              <a:spcBef>
                <a:spcPct val="0"/>
              </a:spcBef>
              <a:spcAft>
                <a:spcPct val="0"/>
              </a:spcAft>
              <a:buFont typeface="Wingdings" panose="05000000000000000000" pitchFamily="2" charset="2"/>
              <a:buChar char="Ø"/>
              <a:defRPr/>
            </a:pPr>
            <a:r>
              <a:rPr lang="pt-BR" sz="1400" b="1" dirty="0"/>
              <a:t>Apresentação em painel – fixo em tempo </a:t>
            </a:r>
          </a:p>
        </p:txBody>
      </p:sp>
      <p:cxnSp>
        <p:nvCxnSpPr>
          <p:cNvPr id="12" name="Conector reto 11"/>
          <p:cNvCxnSpPr/>
          <p:nvPr/>
        </p:nvCxnSpPr>
        <p:spPr>
          <a:xfrm>
            <a:off x="7912257" y="1327370"/>
            <a:ext cx="41564" cy="4979324"/>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0444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magem 15">
            <a:extLst>
              <a:ext uri="{FF2B5EF4-FFF2-40B4-BE49-F238E27FC236}">
                <a16:creationId xmlns:a16="http://schemas.microsoft.com/office/drawing/2014/main" xmlns="" id="{5F60A646-7790-47F9-9736-B6E9A9D9C2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10" y="1235005"/>
            <a:ext cx="8067674" cy="5505450"/>
          </a:xfrm>
          <a:prstGeom prst="rect">
            <a:avLst/>
          </a:prstGeom>
          <a:noFill/>
          <a:extLst>
            <a:ext uri="{909E8E84-426E-40DD-AFC4-6F175D3DCCD1}">
              <a14:hiddenFill xmlns:a14="http://schemas.microsoft.com/office/drawing/2010/main">
                <a:solidFill>
                  <a:srgbClr val="FFFFFF"/>
                </a:solidFill>
              </a14:hiddenFill>
            </a:ext>
          </a:extLst>
        </p:spPr>
      </p:pic>
      <p:sp>
        <p:nvSpPr>
          <p:cNvPr id="8" name="Retângulo 7">
            <a:extLst>
              <a:ext uri="{FF2B5EF4-FFF2-40B4-BE49-F238E27FC236}">
                <a16:creationId xmlns:a16="http://schemas.microsoft.com/office/drawing/2014/main" xmlns="" id="{A3AA0383-0067-4CA4-88B6-49703B336951}"/>
              </a:ext>
            </a:extLst>
          </p:cNvPr>
          <p:cNvSpPr/>
          <p:nvPr/>
        </p:nvSpPr>
        <p:spPr>
          <a:xfrm>
            <a:off x="1650207" y="197057"/>
            <a:ext cx="7899235" cy="730296"/>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395">
              <a:defRPr/>
            </a:pPr>
            <a:r>
              <a:rPr lang="pt-BR" sz="2400" b="1" kern="0" dirty="0">
                <a:solidFill>
                  <a:schemeClr val="bg1"/>
                </a:solidFill>
              </a:rPr>
              <a:t>ESTATÍSTICA DA REGRESSÃO</a:t>
            </a:r>
          </a:p>
        </p:txBody>
      </p:sp>
      <p:sp>
        <p:nvSpPr>
          <p:cNvPr id="7" name="Elipse 6">
            <a:extLst>
              <a:ext uri="{FF2B5EF4-FFF2-40B4-BE49-F238E27FC236}">
                <a16:creationId xmlns:a16="http://schemas.microsoft.com/office/drawing/2014/main" xmlns="" id="{600D6B2A-C220-4D2E-A47E-99B7204DEFEE}"/>
              </a:ext>
            </a:extLst>
          </p:cNvPr>
          <p:cNvSpPr/>
          <p:nvPr/>
        </p:nvSpPr>
        <p:spPr>
          <a:xfrm>
            <a:off x="6781102" y="1494178"/>
            <a:ext cx="625643" cy="513347"/>
          </a:xfrm>
          <a:prstGeom prst="ellipse">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Elipse 9">
            <a:extLst>
              <a:ext uri="{FF2B5EF4-FFF2-40B4-BE49-F238E27FC236}">
                <a16:creationId xmlns:a16="http://schemas.microsoft.com/office/drawing/2014/main" xmlns="" id="{ABB051AB-2C1D-45D1-A815-817A87751796}"/>
              </a:ext>
            </a:extLst>
          </p:cNvPr>
          <p:cNvSpPr/>
          <p:nvPr/>
        </p:nvSpPr>
        <p:spPr>
          <a:xfrm>
            <a:off x="1666265" y="2391411"/>
            <a:ext cx="753980" cy="379942"/>
          </a:xfrm>
          <a:prstGeom prst="ellipse">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Elipse 10">
            <a:extLst>
              <a:ext uri="{FF2B5EF4-FFF2-40B4-BE49-F238E27FC236}">
                <a16:creationId xmlns:a16="http://schemas.microsoft.com/office/drawing/2014/main" xmlns="" id="{2AAD0BF8-8007-49AF-98CB-55AB607265AC}"/>
              </a:ext>
            </a:extLst>
          </p:cNvPr>
          <p:cNvSpPr/>
          <p:nvPr/>
        </p:nvSpPr>
        <p:spPr>
          <a:xfrm>
            <a:off x="6596619" y="2771353"/>
            <a:ext cx="810126" cy="513347"/>
          </a:xfrm>
          <a:prstGeom prst="ellipse">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CaixaDeTexto 1"/>
          <p:cNvSpPr txBox="1"/>
          <p:nvPr/>
        </p:nvSpPr>
        <p:spPr>
          <a:xfrm>
            <a:off x="8272944" y="2123433"/>
            <a:ext cx="3822073" cy="609398"/>
          </a:xfrm>
          <a:prstGeom prst="rect">
            <a:avLst/>
          </a:prstGeom>
          <a:noFill/>
        </p:spPr>
        <p:txBody>
          <a:bodyPr wrap="square" rtlCol="0">
            <a:spAutoFit/>
          </a:bodyPr>
          <a:lstStyle/>
          <a:p>
            <a:pPr marL="285750" indent="-285750" algn="just" fontAlgn="base">
              <a:lnSpc>
                <a:spcPct val="120000"/>
              </a:lnSpc>
              <a:spcBef>
                <a:spcPct val="0"/>
              </a:spcBef>
              <a:spcAft>
                <a:spcPct val="0"/>
              </a:spcAft>
              <a:buFont typeface="Wingdings" panose="05000000000000000000" pitchFamily="2" charset="2"/>
              <a:buChar char="Ø"/>
              <a:defRPr/>
            </a:pPr>
            <a:r>
              <a:rPr lang="pt-BR" sz="1400" b="1" dirty="0">
                <a:solidFill>
                  <a:schemeClr val="bg1">
                    <a:lumMod val="65000"/>
                  </a:schemeClr>
                </a:solidFill>
              </a:rPr>
              <a:t>5564 municípios x 3 períodos = 16.692 observações</a:t>
            </a:r>
          </a:p>
        </p:txBody>
      </p:sp>
      <p:sp>
        <p:nvSpPr>
          <p:cNvPr id="3" name="Retângulo 2"/>
          <p:cNvSpPr/>
          <p:nvPr/>
        </p:nvSpPr>
        <p:spPr>
          <a:xfrm>
            <a:off x="8272944" y="2994794"/>
            <a:ext cx="3681941" cy="609398"/>
          </a:xfrm>
          <a:prstGeom prst="rect">
            <a:avLst/>
          </a:prstGeom>
        </p:spPr>
        <p:txBody>
          <a:bodyPr wrap="square">
            <a:spAutoFit/>
          </a:bodyPr>
          <a:lstStyle/>
          <a:p>
            <a:pPr marL="285750" indent="-285750" algn="just" fontAlgn="base">
              <a:lnSpc>
                <a:spcPct val="120000"/>
              </a:lnSpc>
              <a:spcBef>
                <a:spcPct val="0"/>
              </a:spcBef>
              <a:spcAft>
                <a:spcPct val="0"/>
              </a:spcAft>
              <a:buFont typeface="Wingdings" panose="05000000000000000000" pitchFamily="2" charset="2"/>
              <a:buChar char="Ø"/>
              <a:defRPr/>
            </a:pPr>
            <a:r>
              <a:rPr lang="pt-BR" sz="1400" b="1" dirty="0">
                <a:solidFill>
                  <a:schemeClr val="bg1">
                    <a:lumMod val="65000"/>
                  </a:schemeClr>
                </a:solidFill>
              </a:rPr>
              <a:t>R² = 0,60186 da variação da Fecundidade é explicada pelo modelo</a:t>
            </a:r>
          </a:p>
        </p:txBody>
      </p:sp>
      <p:sp>
        <p:nvSpPr>
          <p:cNvPr id="5" name="Retângulo 4"/>
          <p:cNvSpPr/>
          <p:nvPr/>
        </p:nvSpPr>
        <p:spPr>
          <a:xfrm>
            <a:off x="8272946" y="3912535"/>
            <a:ext cx="3681940" cy="609398"/>
          </a:xfrm>
          <a:prstGeom prst="rect">
            <a:avLst/>
          </a:prstGeom>
        </p:spPr>
        <p:txBody>
          <a:bodyPr wrap="square">
            <a:spAutoFit/>
          </a:bodyPr>
          <a:lstStyle/>
          <a:p>
            <a:pPr marL="285750" indent="-285750" algn="just" fontAlgn="base">
              <a:lnSpc>
                <a:spcPct val="120000"/>
              </a:lnSpc>
              <a:spcBef>
                <a:spcPct val="0"/>
              </a:spcBef>
              <a:spcAft>
                <a:spcPct val="0"/>
              </a:spcAft>
              <a:buFont typeface="Wingdings" panose="05000000000000000000" pitchFamily="2" charset="2"/>
              <a:buChar char="Ø"/>
              <a:defRPr/>
            </a:pPr>
            <a:r>
              <a:rPr lang="pt-BR" sz="1400" b="1" dirty="0" err="1">
                <a:solidFill>
                  <a:schemeClr val="bg1">
                    <a:lumMod val="65000"/>
                  </a:schemeClr>
                </a:solidFill>
              </a:rPr>
              <a:t>Prob</a:t>
            </a:r>
            <a:r>
              <a:rPr lang="pt-BR" sz="1400" b="1" dirty="0">
                <a:solidFill>
                  <a:schemeClr val="bg1">
                    <a:lumMod val="65000"/>
                  </a:schemeClr>
                </a:solidFill>
              </a:rPr>
              <a:t> F = 0,0 P-</a:t>
            </a:r>
            <a:r>
              <a:rPr lang="pt-BR" sz="1400" b="1" dirty="0" err="1">
                <a:solidFill>
                  <a:schemeClr val="bg1">
                    <a:lumMod val="65000"/>
                  </a:schemeClr>
                </a:solidFill>
              </a:rPr>
              <a:t>value</a:t>
            </a:r>
            <a:r>
              <a:rPr lang="pt-BR" sz="1400" b="1" dirty="0">
                <a:solidFill>
                  <a:schemeClr val="bg1">
                    <a:lumMod val="65000"/>
                  </a:schemeClr>
                </a:solidFill>
              </a:rPr>
              <a:t> do modelo apresenta relação significativa entre X e Y;</a:t>
            </a:r>
          </a:p>
        </p:txBody>
      </p:sp>
      <p:sp>
        <p:nvSpPr>
          <p:cNvPr id="15" name="Retângulo 14"/>
          <p:cNvSpPr/>
          <p:nvPr/>
        </p:nvSpPr>
        <p:spPr>
          <a:xfrm>
            <a:off x="8272944" y="1327370"/>
            <a:ext cx="3559116" cy="333617"/>
          </a:xfrm>
          <a:prstGeom prst="rect">
            <a:avLst/>
          </a:prstGeom>
        </p:spPr>
        <p:txBody>
          <a:bodyPr wrap="none">
            <a:spAutoFit/>
          </a:bodyPr>
          <a:lstStyle/>
          <a:p>
            <a:pPr marL="285750" indent="-285750" algn="just" fontAlgn="base">
              <a:lnSpc>
                <a:spcPct val="120000"/>
              </a:lnSpc>
              <a:spcBef>
                <a:spcPct val="0"/>
              </a:spcBef>
              <a:spcAft>
                <a:spcPct val="0"/>
              </a:spcAft>
              <a:buFont typeface="Wingdings" panose="05000000000000000000" pitchFamily="2" charset="2"/>
              <a:buChar char="Ø"/>
              <a:defRPr/>
            </a:pPr>
            <a:r>
              <a:rPr lang="pt-BR" sz="1400" b="1" dirty="0"/>
              <a:t>Apresentação em painel – fixo em tempo </a:t>
            </a:r>
          </a:p>
        </p:txBody>
      </p:sp>
      <p:sp>
        <p:nvSpPr>
          <p:cNvPr id="12" name="Retângulo 11"/>
          <p:cNvSpPr/>
          <p:nvPr/>
        </p:nvSpPr>
        <p:spPr>
          <a:xfrm>
            <a:off x="8272945" y="4679680"/>
            <a:ext cx="3681940" cy="609398"/>
          </a:xfrm>
          <a:prstGeom prst="rect">
            <a:avLst/>
          </a:prstGeom>
        </p:spPr>
        <p:txBody>
          <a:bodyPr wrap="square">
            <a:spAutoFit/>
          </a:bodyPr>
          <a:lstStyle/>
          <a:p>
            <a:pPr marL="285750" indent="-285750" algn="just" fontAlgn="base">
              <a:lnSpc>
                <a:spcPct val="120000"/>
              </a:lnSpc>
              <a:spcBef>
                <a:spcPct val="0"/>
              </a:spcBef>
              <a:spcAft>
                <a:spcPct val="0"/>
              </a:spcAft>
              <a:buFont typeface="Wingdings" panose="05000000000000000000" pitchFamily="2" charset="2"/>
              <a:buChar char="Ø"/>
              <a:defRPr/>
            </a:pPr>
            <a:r>
              <a:rPr lang="pt-BR" sz="1400" b="1" dirty="0"/>
              <a:t>P-</a:t>
            </a:r>
            <a:r>
              <a:rPr lang="pt-BR" sz="1400" b="1" dirty="0" err="1"/>
              <a:t>value</a:t>
            </a:r>
            <a:r>
              <a:rPr lang="pt-BR" sz="1400" b="1" dirty="0"/>
              <a:t> = 0,0 =&gt; coeficientes significativos</a:t>
            </a:r>
          </a:p>
          <a:p>
            <a:pPr algn="just" fontAlgn="base">
              <a:lnSpc>
                <a:spcPct val="120000"/>
              </a:lnSpc>
              <a:spcBef>
                <a:spcPct val="0"/>
              </a:spcBef>
              <a:spcAft>
                <a:spcPct val="0"/>
              </a:spcAft>
              <a:defRPr/>
            </a:pPr>
            <a:r>
              <a:rPr lang="pt-BR" sz="1400" b="1" dirty="0"/>
              <a:t>	Rejeito H0: B =0;</a:t>
            </a:r>
          </a:p>
        </p:txBody>
      </p:sp>
      <p:sp>
        <p:nvSpPr>
          <p:cNvPr id="13" name="Elipse 12">
            <a:extLst>
              <a:ext uri="{FF2B5EF4-FFF2-40B4-BE49-F238E27FC236}">
                <a16:creationId xmlns:a16="http://schemas.microsoft.com/office/drawing/2014/main" xmlns="" id="{DBBD0232-6B51-42F3-970F-E42B0B397D1D}"/>
              </a:ext>
            </a:extLst>
          </p:cNvPr>
          <p:cNvSpPr/>
          <p:nvPr/>
        </p:nvSpPr>
        <p:spPr>
          <a:xfrm>
            <a:off x="4520800" y="3802891"/>
            <a:ext cx="900736" cy="175357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4" name="Conector reto 13"/>
          <p:cNvCxnSpPr/>
          <p:nvPr/>
        </p:nvCxnSpPr>
        <p:spPr>
          <a:xfrm>
            <a:off x="7912257" y="1327370"/>
            <a:ext cx="41564" cy="4979324"/>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92880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Imagem 17">
            <a:extLst>
              <a:ext uri="{FF2B5EF4-FFF2-40B4-BE49-F238E27FC236}">
                <a16:creationId xmlns:a16="http://schemas.microsoft.com/office/drawing/2014/main" xmlns="" id="{B0F63EB2-84DC-4C33-A902-FF6A747A96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10" y="1235005"/>
            <a:ext cx="8067674" cy="5505450"/>
          </a:xfrm>
          <a:prstGeom prst="rect">
            <a:avLst/>
          </a:prstGeom>
          <a:noFill/>
          <a:extLst>
            <a:ext uri="{909E8E84-426E-40DD-AFC4-6F175D3DCCD1}">
              <a14:hiddenFill xmlns:a14="http://schemas.microsoft.com/office/drawing/2010/main">
                <a:solidFill>
                  <a:srgbClr val="FFFFFF"/>
                </a:solidFill>
              </a14:hiddenFill>
            </a:ext>
          </a:extLst>
        </p:spPr>
      </p:pic>
      <p:sp>
        <p:nvSpPr>
          <p:cNvPr id="8" name="Retângulo 7">
            <a:extLst>
              <a:ext uri="{FF2B5EF4-FFF2-40B4-BE49-F238E27FC236}">
                <a16:creationId xmlns:a16="http://schemas.microsoft.com/office/drawing/2014/main" xmlns="" id="{A3AA0383-0067-4CA4-88B6-49703B336951}"/>
              </a:ext>
            </a:extLst>
          </p:cNvPr>
          <p:cNvSpPr/>
          <p:nvPr/>
        </p:nvSpPr>
        <p:spPr>
          <a:xfrm>
            <a:off x="1650207" y="197057"/>
            <a:ext cx="7899235" cy="730296"/>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395">
              <a:defRPr/>
            </a:pPr>
            <a:r>
              <a:rPr lang="pt-BR" sz="2400" b="1" kern="0" dirty="0">
                <a:solidFill>
                  <a:schemeClr val="bg1"/>
                </a:solidFill>
              </a:rPr>
              <a:t>ESTATÍSTICA DA REGRESSÃO</a:t>
            </a:r>
          </a:p>
        </p:txBody>
      </p:sp>
      <p:sp>
        <p:nvSpPr>
          <p:cNvPr id="7" name="Elipse 6">
            <a:extLst>
              <a:ext uri="{FF2B5EF4-FFF2-40B4-BE49-F238E27FC236}">
                <a16:creationId xmlns:a16="http://schemas.microsoft.com/office/drawing/2014/main" xmlns="" id="{600D6B2A-C220-4D2E-A47E-99B7204DEFEE}"/>
              </a:ext>
            </a:extLst>
          </p:cNvPr>
          <p:cNvSpPr/>
          <p:nvPr/>
        </p:nvSpPr>
        <p:spPr>
          <a:xfrm>
            <a:off x="6814231" y="1494181"/>
            <a:ext cx="625643" cy="513347"/>
          </a:xfrm>
          <a:prstGeom prst="ellipse">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Elipse 9">
            <a:extLst>
              <a:ext uri="{FF2B5EF4-FFF2-40B4-BE49-F238E27FC236}">
                <a16:creationId xmlns:a16="http://schemas.microsoft.com/office/drawing/2014/main" xmlns="" id="{ABB051AB-2C1D-45D1-A815-817A87751796}"/>
              </a:ext>
            </a:extLst>
          </p:cNvPr>
          <p:cNvSpPr/>
          <p:nvPr/>
        </p:nvSpPr>
        <p:spPr>
          <a:xfrm>
            <a:off x="1650207" y="2390961"/>
            <a:ext cx="753980" cy="379942"/>
          </a:xfrm>
          <a:prstGeom prst="ellipse">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Elipse 10">
            <a:extLst>
              <a:ext uri="{FF2B5EF4-FFF2-40B4-BE49-F238E27FC236}">
                <a16:creationId xmlns:a16="http://schemas.microsoft.com/office/drawing/2014/main" xmlns="" id="{2AAD0BF8-8007-49AF-98CB-55AB607265AC}"/>
              </a:ext>
            </a:extLst>
          </p:cNvPr>
          <p:cNvSpPr/>
          <p:nvPr/>
        </p:nvSpPr>
        <p:spPr>
          <a:xfrm>
            <a:off x="6617288" y="2732533"/>
            <a:ext cx="810126" cy="513347"/>
          </a:xfrm>
          <a:prstGeom prst="ellipse">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CaixaDeTexto 1"/>
          <p:cNvSpPr txBox="1"/>
          <p:nvPr/>
        </p:nvSpPr>
        <p:spPr>
          <a:xfrm>
            <a:off x="8272944" y="2123433"/>
            <a:ext cx="3822073" cy="609398"/>
          </a:xfrm>
          <a:prstGeom prst="rect">
            <a:avLst/>
          </a:prstGeom>
          <a:noFill/>
        </p:spPr>
        <p:txBody>
          <a:bodyPr wrap="square" rtlCol="0">
            <a:spAutoFit/>
          </a:bodyPr>
          <a:lstStyle/>
          <a:p>
            <a:pPr marL="285750" indent="-285750" algn="just" fontAlgn="base">
              <a:lnSpc>
                <a:spcPct val="120000"/>
              </a:lnSpc>
              <a:spcBef>
                <a:spcPct val="0"/>
              </a:spcBef>
              <a:spcAft>
                <a:spcPct val="0"/>
              </a:spcAft>
              <a:buFont typeface="Wingdings" panose="05000000000000000000" pitchFamily="2" charset="2"/>
              <a:buChar char="Ø"/>
              <a:defRPr/>
            </a:pPr>
            <a:r>
              <a:rPr lang="pt-BR" sz="1400" b="1" dirty="0">
                <a:solidFill>
                  <a:schemeClr val="bg1">
                    <a:lumMod val="65000"/>
                  </a:schemeClr>
                </a:solidFill>
              </a:rPr>
              <a:t>5564 municípios x 3 períodos = 16.692 observações</a:t>
            </a:r>
          </a:p>
        </p:txBody>
      </p:sp>
      <p:sp>
        <p:nvSpPr>
          <p:cNvPr id="3" name="Retângulo 2"/>
          <p:cNvSpPr/>
          <p:nvPr/>
        </p:nvSpPr>
        <p:spPr>
          <a:xfrm>
            <a:off x="8272944" y="2994794"/>
            <a:ext cx="3681941" cy="609398"/>
          </a:xfrm>
          <a:prstGeom prst="rect">
            <a:avLst/>
          </a:prstGeom>
        </p:spPr>
        <p:txBody>
          <a:bodyPr wrap="square">
            <a:spAutoFit/>
          </a:bodyPr>
          <a:lstStyle/>
          <a:p>
            <a:pPr marL="285750" indent="-285750" algn="just" fontAlgn="base">
              <a:lnSpc>
                <a:spcPct val="120000"/>
              </a:lnSpc>
              <a:spcBef>
                <a:spcPct val="0"/>
              </a:spcBef>
              <a:spcAft>
                <a:spcPct val="0"/>
              </a:spcAft>
              <a:buFont typeface="Wingdings" panose="05000000000000000000" pitchFamily="2" charset="2"/>
              <a:buChar char="Ø"/>
              <a:defRPr/>
            </a:pPr>
            <a:r>
              <a:rPr lang="pt-BR" sz="1400" b="1" dirty="0">
                <a:solidFill>
                  <a:schemeClr val="bg1">
                    <a:lumMod val="65000"/>
                  </a:schemeClr>
                </a:solidFill>
              </a:rPr>
              <a:t>R² = 0,6018 da variação da Fecundidade é explicada pelo modelo</a:t>
            </a:r>
          </a:p>
        </p:txBody>
      </p:sp>
      <p:sp>
        <p:nvSpPr>
          <p:cNvPr id="5" name="Retângulo 4"/>
          <p:cNvSpPr/>
          <p:nvPr/>
        </p:nvSpPr>
        <p:spPr>
          <a:xfrm>
            <a:off x="8272946" y="3912535"/>
            <a:ext cx="3681940" cy="609398"/>
          </a:xfrm>
          <a:prstGeom prst="rect">
            <a:avLst/>
          </a:prstGeom>
        </p:spPr>
        <p:txBody>
          <a:bodyPr wrap="square">
            <a:spAutoFit/>
          </a:bodyPr>
          <a:lstStyle/>
          <a:p>
            <a:pPr marL="285750" indent="-285750" algn="just" fontAlgn="base">
              <a:lnSpc>
                <a:spcPct val="120000"/>
              </a:lnSpc>
              <a:spcBef>
                <a:spcPct val="0"/>
              </a:spcBef>
              <a:spcAft>
                <a:spcPct val="0"/>
              </a:spcAft>
              <a:buFont typeface="Wingdings" panose="05000000000000000000" pitchFamily="2" charset="2"/>
              <a:buChar char="Ø"/>
              <a:defRPr/>
            </a:pPr>
            <a:r>
              <a:rPr lang="pt-BR" sz="1400" b="1" dirty="0" err="1">
                <a:solidFill>
                  <a:schemeClr val="bg1">
                    <a:lumMod val="65000"/>
                  </a:schemeClr>
                </a:solidFill>
              </a:rPr>
              <a:t>Prob</a:t>
            </a:r>
            <a:r>
              <a:rPr lang="pt-BR" sz="1400" b="1" dirty="0">
                <a:solidFill>
                  <a:schemeClr val="bg1">
                    <a:lumMod val="65000"/>
                  </a:schemeClr>
                </a:solidFill>
              </a:rPr>
              <a:t> F = 0,0 P-</a:t>
            </a:r>
            <a:r>
              <a:rPr lang="pt-BR" sz="1400" b="1" dirty="0" err="1">
                <a:solidFill>
                  <a:schemeClr val="bg1">
                    <a:lumMod val="65000"/>
                  </a:schemeClr>
                </a:solidFill>
              </a:rPr>
              <a:t>value</a:t>
            </a:r>
            <a:r>
              <a:rPr lang="pt-BR" sz="1400" b="1" dirty="0">
                <a:solidFill>
                  <a:schemeClr val="bg1">
                    <a:lumMod val="65000"/>
                  </a:schemeClr>
                </a:solidFill>
              </a:rPr>
              <a:t> do modelo apresenta relação significativa entre X e Y;</a:t>
            </a:r>
          </a:p>
        </p:txBody>
      </p:sp>
      <p:sp>
        <p:nvSpPr>
          <p:cNvPr id="15" name="Retângulo 14"/>
          <p:cNvSpPr/>
          <p:nvPr/>
        </p:nvSpPr>
        <p:spPr>
          <a:xfrm>
            <a:off x="8272944" y="1327370"/>
            <a:ext cx="3559116" cy="333617"/>
          </a:xfrm>
          <a:prstGeom prst="rect">
            <a:avLst/>
          </a:prstGeom>
        </p:spPr>
        <p:txBody>
          <a:bodyPr wrap="none">
            <a:spAutoFit/>
          </a:bodyPr>
          <a:lstStyle/>
          <a:p>
            <a:pPr marL="285750" indent="-285750" algn="just" fontAlgn="base">
              <a:lnSpc>
                <a:spcPct val="120000"/>
              </a:lnSpc>
              <a:spcBef>
                <a:spcPct val="0"/>
              </a:spcBef>
              <a:spcAft>
                <a:spcPct val="0"/>
              </a:spcAft>
              <a:buFont typeface="Wingdings" panose="05000000000000000000" pitchFamily="2" charset="2"/>
              <a:buChar char="Ø"/>
              <a:defRPr/>
            </a:pPr>
            <a:r>
              <a:rPr lang="pt-BR" sz="1400" b="1" dirty="0"/>
              <a:t>Apresentação em painel – fixo em tempo </a:t>
            </a:r>
          </a:p>
        </p:txBody>
      </p:sp>
      <p:sp>
        <p:nvSpPr>
          <p:cNvPr id="12" name="Retângulo 11"/>
          <p:cNvSpPr/>
          <p:nvPr/>
        </p:nvSpPr>
        <p:spPr>
          <a:xfrm>
            <a:off x="8272945" y="4679680"/>
            <a:ext cx="3681940" cy="609398"/>
          </a:xfrm>
          <a:prstGeom prst="rect">
            <a:avLst/>
          </a:prstGeom>
        </p:spPr>
        <p:txBody>
          <a:bodyPr wrap="square">
            <a:spAutoFit/>
          </a:bodyPr>
          <a:lstStyle/>
          <a:p>
            <a:pPr marL="285750" indent="-285750" algn="just" fontAlgn="base">
              <a:lnSpc>
                <a:spcPct val="120000"/>
              </a:lnSpc>
              <a:spcBef>
                <a:spcPct val="0"/>
              </a:spcBef>
              <a:spcAft>
                <a:spcPct val="0"/>
              </a:spcAft>
              <a:buFont typeface="Wingdings" panose="05000000000000000000" pitchFamily="2" charset="2"/>
              <a:buChar char="Ø"/>
              <a:defRPr/>
            </a:pPr>
            <a:r>
              <a:rPr lang="pt-BR" sz="1400" b="1" dirty="0">
                <a:solidFill>
                  <a:schemeClr val="bg1">
                    <a:lumMod val="65000"/>
                  </a:schemeClr>
                </a:solidFill>
              </a:rPr>
              <a:t>P-</a:t>
            </a:r>
            <a:r>
              <a:rPr lang="pt-BR" sz="1400" b="1" dirty="0" err="1">
                <a:solidFill>
                  <a:schemeClr val="bg1">
                    <a:lumMod val="65000"/>
                  </a:schemeClr>
                </a:solidFill>
              </a:rPr>
              <a:t>value</a:t>
            </a:r>
            <a:r>
              <a:rPr lang="pt-BR" sz="1400" b="1" dirty="0">
                <a:solidFill>
                  <a:schemeClr val="bg1">
                    <a:lumMod val="65000"/>
                  </a:schemeClr>
                </a:solidFill>
              </a:rPr>
              <a:t> = 0,0 =&gt; coeficientes significativos</a:t>
            </a:r>
          </a:p>
          <a:p>
            <a:pPr algn="just" fontAlgn="base">
              <a:lnSpc>
                <a:spcPct val="120000"/>
              </a:lnSpc>
              <a:spcBef>
                <a:spcPct val="0"/>
              </a:spcBef>
              <a:spcAft>
                <a:spcPct val="0"/>
              </a:spcAft>
              <a:defRPr/>
            </a:pPr>
            <a:r>
              <a:rPr lang="pt-BR" sz="1400" b="1" dirty="0">
                <a:solidFill>
                  <a:schemeClr val="bg1">
                    <a:lumMod val="65000"/>
                  </a:schemeClr>
                </a:solidFill>
              </a:rPr>
              <a:t>	Rejeito H0: B =0;</a:t>
            </a:r>
          </a:p>
        </p:txBody>
      </p:sp>
      <p:sp>
        <p:nvSpPr>
          <p:cNvPr id="14" name="Retângulo 13"/>
          <p:cNvSpPr/>
          <p:nvPr/>
        </p:nvSpPr>
        <p:spPr>
          <a:xfrm>
            <a:off x="8272945" y="5446825"/>
            <a:ext cx="3822072" cy="333617"/>
          </a:xfrm>
          <a:prstGeom prst="rect">
            <a:avLst/>
          </a:prstGeom>
        </p:spPr>
        <p:txBody>
          <a:bodyPr wrap="none">
            <a:spAutoFit/>
          </a:bodyPr>
          <a:lstStyle/>
          <a:p>
            <a:pPr indent="-285750" algn="just" fontAlgn="base">
              <a:lnSpc>
                <a:spcPct val="120000"/>
              </a:lnSpc>
              <a:spcBef>
                <a:spcPct val="0"/>
              </a:spcBef>
              <a:spcAft>
                <a:spcPct val="0"/>
              </a:spcAft>
              <a:buFont typeface="Wingdings" panose="05000000000000000000" pitchFamily="2" charset="2"/>
              <a:buChar char="Ø"/>
              <a:defRPr/>
            </a:pPr>
            <a:r>
              <a:rPr lang="pt-BR" sz="1400" b="1" dirty="0"/>
              <a:t>Coeficientes negativamente relacionados à Y;</a:t>
            </a:r>
          </a:p>
        </p:txBody>
      </p:sp>
      <p:sp>
        <p:nvSpPr>
          <p:cNvPr id="16" name="Elipse 15">
            <a:extLst>
              <a:ext uri="{FF2B5EF4-FFF2-40B4-BE49-F238E27FC236}">
                <a16:creationId xmlns:a16="http://schemas.microsoft.com/office/drawing/2014/main" xmlns="" id="{4A03764F-CC27-4116-9BBA-EA9DA21A490F}"/>
              </a:ext>
            </a:extLst>
          </p:cNvPr>
          <p:cNvSpPr/>
          <p:nvPr/>
        </p:nvSpPr>
        <p:spPr>
          <a:xfrm>
            <a:off x="1618491" y="3604192"/>
            <a:ext cx="1287214" cy="194861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7" name="Conector reto 16"/>
          <p:cNvCxnSpPr/>
          <p:nvPr/>
        </p:nvCxnSpPr>
        <p:spPr>
          <a:xfrm>
            <a:off x="7912257" y="1327370"/>
            <a:ext cx="41564" cy="4979324"/>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sp>
        <p:nvSpPr>
          <p:cNvPr id="19" name="Elipse 18">
            <a:extLst>
              <a:ext uri="{FF2B5EF4-FFF2-40B4-BE49-F238E27FC236}">
                <a16:creationId xmlns:a16="http://schemas.microsoft.com/office/drawing/2014/main" xmlns="" id="{A0702D6E-E600-4D67-872F-1EB3941959AD}"/>
              </a:ext>
            </a:extLst>
          </p:cNvPr>
          <p:cNvSpPr/>
          <p:nvPr/>
        </p:nvSpPr>
        <p:spPr>
          <a:xfrm>
            <a:off x="4508245" y="3768581"/>
            <a:ext cx="900736" cy="1753578"/>
          </a:xfrm>
          <a:prstGeom prst="ellipse">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544805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1388.8226.8133.2522158"/>
          <p:cNvSpPr>
            <a:spLocks noChangeArrowheads="1"/>
          </p:cNvSpPr>
          <p:nvPr>
            <p:custDataLst>
              <p:tags r:id="rId1"/>
            </p:custDataLst>
          </p:nvPr>
        </p:nvSpPr>
        <p:spPr bwMode="auto">
          <a:xfrm>
            <a:off x="3717252" y="3268133"/>
            <a:ext cx="5607313" cy="458305"/>
          </a:xfrm>
          <a:prstGeom prst="rect">
            <a:avLst/>
          </a:prstGeom>
          <a:noFill/>
          <a:ln w="9525">
            <a:noFill/>
            <a:miter lim="800000"/>
            <a:headEnd/>
            <a:tailEnd/>
          </a:ln>
          <a:effectLst/>
        </p:spPr>
        <p:txBody>
          <a:bodyPr wrap="square" lIns="73152" tIns="0" rIns="73152" anchor="ctr"/>
          <a:lstStyle/>
          <a:p>
            <a:pPr marL="114299" lvl="1" indent="-112712" algn="just" defTabSz="1019169">
              <a:spcBef>
                <a:spcPts val="400"/>
              </a:spcBef>
              <a:spcAft>
                <a:spcPts val="400"/>
              </a:spcAft>
              <a:buFontTx/>
              <a:buChar char="•"/>
              <a:defRPr/>
            </a:pPr>
            <a:endParaRPr lang="pt-BR" sz="1100" b="1" kern="0" dirty="0">
              <a:solidFill>
                <a:sysClr val="windowText" lastClr="000000"/>
              </a:solidFill>
              <a:latin typeface="Calibri" pitchFamily="34" charset="0"/>
              <a:cs typeface="Calibri" pitchFamily="34" charset="0"/>
            </a:endParaRPr>
          </a:p>
        </p:txBody>
      </p:sp>
      <p:sp>
        <p:nvSpPr>
          <p:cNvPr id="17" name="1388.8226.8133.2522158"/>
          <p:cNvSpPr>
            <a:spLocks noChangeArrowheads="1"/>
          </p:cNvSpPr>
          <p:nvPr>
            <p:custDataLst>
              <p:tags r:id="rId2"/>
            </p:custDataLst>
          </p:nvPr>
        </p:nvSpPr>
        <p:spPr bwMode="auto">
          <a:xfrm>
            <a:off x="3710372" y="4199648"/>
            <a:ext cx="5607313" cy="554548"/>
          </a:xfrm>
          <a:prstGeom prst="rect">
            <a:avLst/>
          </a:prstGeom>
          <a:noFill/>
          <a:ln w="9525">
            <a:noFill/>
            <a:miter lim="800000"/>
            <a:headEnd/>
            <a:tailEnd/>
          </a:ln>
          <a:effectLst/>
        </p:spPr>
        <p:txBody>
          <a:bodyPr wrap="square" lIns="73152" tIns="0" rIns="73152" anchor="ctr"/>
          <a:lstStyle/>
          <a:p>
            <a:pPr marL="114299" lvl="1" indent="-112712" algn="just" defTabSz="1019169">
              <a:spcBef>
                <a:spcPts val="400"/>
              </a:spcBef>
              <a:spcAft>
                <a:spcPts val="400"/>
              </a:spcAft>
              <a:buFontTx/>
              <a:buChar char="•"/>
              <a:defRPr/>
            </a:pPr>
            <a:endParaRPr lang="pt-BR" sz="1100" b="1" kern="0" dirty="0">
              <a:solidFill>
                <a:sysClr val="windowText" lastClr="000000"/>
              </a:solidFill>
              <a:latin typeface="Calibri"/>
              <a:cs typeface="Calibri" panose="020F0502020204030204" pitchFamily="34" charset="0"/>
            </a:endParaRPr>
          </a:p>
        </p:txBody>
      </p:sp>
      <p:sp>
        <p:nvSpPr>
          <p:cNvPr id="12" name="Retângulo 11">
            <a:extLst>
              <a:ext uri="{FF2B5EF4-FFF2-40B4-BE49-F238E27FC236}">
                <a16:creationId xmlns:a16="http://schemas.microsoft.com/office/drawing/2014/main" xmlns="" id="{F7056216-C1CC-4669-B57B-DA40F5652CEE}"/>
              </a:ext>
            </a:extLst>
          </p:cNvPr>
          <p:cNvSpPr/>
          <p:nvPr/>
        </p:nvSpPr>
        <p:spPr>
          <a:xfrm>
            <a:off x="1650207" y="222936"/>
            <a:ext cx="7182101" cy="730296"/>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395">
              <a:defRPr/>
            </a:pPr>
            <a:r>
              <a:rPr lang="pt-BR" sz="2400" b="1" dirty="0"/>
              <a:t>CONTEXTUALIZAÇÃO</a:t>
            </a:r>
            <a:endParaRPr lang="pt-BR" sz="2400" b="1" kern="0" dirty="0">
              <a:solidFill>
                <a:schemeClr val="bg1"/>
              </a:solidFill>
            </a:endParaRPr>
          </a:p>
        </p:txBody>
      </p:sp>
      <p:pic>
        <p:nvPicPr>
          <p:cNvPr id="7" name="Imagem 6"/>
          <p:cNvPicPr>
            <a:picLocks noChangeAspect="1"/>
          </p:cNvPicPr>
          <p:nvPr/>
        </p:nvPicPr>
        <p:blipFill>
          <a:blip r:embed="rId4">
            <a:clrChange>
              <a:clrFrom>
                <a:srgbClr val="FFFFFF"/>
              </a:clrFrom>
              <a:clrTo>
                <a:srgbClr val="FFFFFF">
                  <a:alpha val="0"/>
                </a:srgbClr>
              </a:clrTo>
            </a:clrChange>
          </a:blip>
          <a:stretch>
            <a:fillRect/>
          </a:stretch>
        </p:blipFill>
        <p:spPr>
          <a:xfrm>
            <a:off x="1881793" y="1303397"/>
            <a:ext cx="6357332" cy="4846081"/>
          </a:xfrm>
          <a:prstGeom prst="rect">
            <a:avLst/>
          </a:prstGeom>
        </p:spPr>
      </p:pic>
      <p:sp>
        <p:nvSpPr>
          <p:cNvPr id="8" name="CaixaDeTexto 7"/>
          <p:cNvSpPr txBox="1"/>
          <p:nvPr/>
        </p:nvSpPr>
        <p:spPr>
          <a:xfrm rot="1132701">
            <a:off x="6355288" y="2136468"/>
            <a:ext cx="1778276" cy="381012"/>
          </a:xfrm>
          <a:prstGeom prst="rect">
            <a:avLst/>
          </a:prstGeom>
          <a:solidFill>
            <a:schemeClr val="bg1">
              <a:lumMod val="95000"/>
            </a:schemeClr>
          </a:solidFill>
          <a:ln>
            <a:solidFill>
              <a:schemeClr val="tx2"/>
            </a:solidFill>
          </a:ln>
        </p:spPr>
        <p:txBody>
          <a:bodyPr wrap="square" rtlCol="0">
            <a:spAutoFit/>
          </a:bodyPr>
          <a:lstStyle/>
          <a:p>
            <a:pPr algn="ctr"/>
            <a:r>
              <a:rPr lang="pt-BR" dirty="0"/>
              <a:t>Tendência Global</a:t>
            </a:r>
          </a:p>
        </p:txBody>
      </p:sp>
    </p:spTree>
    <p:extLst>
      <p:ext uri="{BB962C8B-B14F-4D97-AF65-F5344CB8AC3E}">
        <p14:creationId xmlns:p14="http://schemas.microsoft.com/office/powerpoint/2010/main" val="40627400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xmlns="" id="{A3AA0383-0067-4CA4-88B6-49703B336951}"/>
              </a:ext>
            </a:extLst>
          </p:cNvPr>
          <p:cNvSpPr/>
          <p:nvPr/>
        </p:nvSpPr>
        <p:spPr>
          <a:xfrm>
            <a:off x="1650207" y="197057"/>
            <a:ext cx="7899235" cy="730296"/>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395">
              <a:defRPr/>
            </a:pPr>
            <a:r>
              <a:rPr lang="pt-BR" sz="2400" b="1" kern="0" dirty="0">
                <a:solidFill>
                  <a:schemeClr val="bg1"/>
                </a:solidFill>
              </a:rPr>
              <a:t>INTERPRETAÇÃO</a:t>
            </a:r>
          </a:p>
        </p:txBody>
      </p:sp>
      <p:sp>
        <p:nvSpPr>
          <p:cNvPr id="6" name="CaixaDeTexto 5">
            <a:extLst>
              <a:ext uri="{FF2B5EF4-FFF2-40B4-BE49-F238E27FC236}">
                <a16:creationId xmlns:a16="http://schemas.microsoft.com/office/drawing/2014/main" xmlns="" id="{CFD6EA94-7928-437C-8147-3E2F328AFC4E}"/>
              </a:ext>
            </a:extLst>
          </p:cNvPr>
          <p:cNvSpPr txBox="1"/>
          <p:nvPr/>
        </p:nvSpPr>
        <p:spPr>
          <a:xfrm>
            <a:off x="500958" y="2460153"/>
            <a:ext cx="11464505" cy="3323987"/>
          </a:xfrm>
          <a:prstGeom prst="rect">
            <a:avLst/>
          </a:prstGeom>
          <a:noFill/>
        </p:spPr>
        <p:txBody>
          <a:bodyPr wrap="square" rtlCol="0">
            <a:spAutoFit/>
          </a:bodyPr>
          <a:lstStyle/>
          <a:p>
            <a:pPr marL="285750" indent="-285750" algn="just" fontAlgn="base">
              <a:lnSpc>
                <a:spcPct val="120000"/>
              </a:lnSpc>
              <a:spcBef>
                <a:spcPct val="0"/>
              </a:spcBef>
              <a:spcAft>
                <a:spcPct val="0"/>
              </a:spcAft>
              <a:buFont typeface="Wingdings" panose="05000000000000000000" pitchFamily="2" charset="2"/>
              <a:buChar char="Ø"/>
              <a:defRPr/>
            </a:pPr>
            <a:r>
              <a:rPr lang="pt-BR" altLang="pt-BR" sz="2000" b="1" dirty="0"/>
              <a:t>Variação de 1% da renda, reduz fecundidade em 0,1/100</a:t>
            </a:r>
          </a:p>
          <a:p>
            <a:pPr marL="285750" indent="-285750" algn="just" fontAlgn="base">
              <a:lnSpc>
                <a:spcPct val="120000"/>
              </a:lnSpc>
              <a:spcBef>
                <a:spcPct val="0"/>
              </a:spcBef>
              <a:spcAft>
                <a:spcPct val="0"/>
              </a:spcAft>
              <a:buFont typeface="Wingdings" panose="05000000000000000000" pitchFamily="2" charset="2"/>
              <a:buChar char="Ø"/>
              <a:defRPr/>
            </a:pPr>
            <a:endParaRPr lang="pt-BR" altLang="pt-BR" sz="2000" b="1" dirty="0"/>
          </a:p>
          <a:p>
            <a:pPr marL="285750" indent="-285750" algn="just" fontAlgn="base">
              <a:lnSpc>
                <a:spcPct val="120000"/>
              </a:lnSpc>
              <a:spcBef>
                <a:spcPct val="0"/>
              </a:spcBef>
              <a:spcAft>
                <a:spcPct val="0"/>
              </a:spcAft>
              <a:buFont typeface="Wingdings" panose="05000000000000000000" pitchFamily="2" charset="2"/>
              <a:buChar char="Ø"/>
              <a:defRPr/>
            </a:pPr>
            <a:r>
              <a:rPr lang="pt-BR" altLang="pt-BR" sz="2000" b="1" dirty="0"/>
              <a:t>Variação de 1 unidade em escolaridade, reduz fecundidade em 0,18</a:t>
            </a:r>
          </a:p>
          <a:p>
            <a:pPr marL="285750" indent="-285750" algn="just" fontAlgn="base">
              <a:lnSpc>
                <a:spcPct val="120000"/>
              </a:lnSpc>
              <a:spcBef>
                <a:spcPct val="0"/>
              </a:spcBef>
              <a:spcAft>
                <a:spcPct val="0"/>
              </a:spcAft>
              <a:buFont typeface="Wingdings" panose="05000000000000000000" pitchFamily="2" charset="2"/>
              <a:buChar char="Ø"/>
              <a:defRPr/>
            </a:pPr>
            <a:endParaRPr lang="pt-BR" altLang="pt-BR" sz="2000" b="1" dirty="0"/>
          </a:p>
          <a:p>
            <a:pPr marL="285750" indent="-285750" algn="just" fontAlgn="base">
              <a:lnSpc>
                <a:spcPct val="120000"/>
              </a:lnSpc>
              <a:spcBef>
                <a:spcPct val="0"/>
              </a:spcBef>
              <a:spcAft>
                <a:spcPct val="0"/>
              </a:spcAft>
              <a:buFont typeface="Wingdings" panose="05000000000000000000" pitchFamily="2" charset="2"/>
              <a:buChar char="Ø"/>
              <a:defRPr/>
            </a:pPr>
            <a:r>
              <a:rPr lang="pt-BR" altLang="pt-BR" sz="2000" b="1" dirty="0"/>
              <a:t>Interceptos:</a:t>
            </a:r>
          </a:p>
          <a:p>
            <a:pPr marL="800100" lvl="1" indent="-342900" algn="just" fontAlgn="base">
              <a:lnSpc>
                <a:spcPct val="120000"/>
              </a:lnSpc>
              <a:spcBef>
                <a:spcPct val="0"/>
              </a:spcBef>
              <a:spcAft>
                <a:spcPct val="0"/>
              </a:spcAft>
              <a:buFont typeface="Wingdings" panose="05000000000000000000" pitchFamily="2" charset="2"/>
              <a:buChar char="§"/>
              <a:defRPr/>
            </a:pPr>
            <a:r>
              <a:rPr lang="pt-BR" altLang="pt-BR" sz="2000" b="1" dirty="0"/>
              <a:t>1991: 5,62</a:t>
            </a:r>
          </a:p>
          <a:p>
            <a:pPr marL="800100" lvl="1" indent="-342900" algn="just" fontAlgn="base">
              <a:lnSpc>
                <a:spcPct val="120000"/>
              </a:lnSpc>
              <a:spcBef>
                <a:spcPct val="0"/>
              </a:spcBef>
              <a:spcAft>
                <a:spcPct val="0"/>
              </a:spcAft>
              <a:buFont typeface="Wingdings" panose="05000000000000000000" pitchFamily="2" charset="2"/>
              <a:buChar char="§"/>
              <a:defRPr/>
            </a:pPr>
            <a:r>
              <a:rPr lang="pt-BR" altLang="pt-BR" sz="2000" b="1" dirty="0"/>
              <a:t>2000: 5,62 – 0,66 = 4,96</a:t>
            </a:r>
          </a:p>
          <a:p>
            <a:pPr marL="800100" lvl="1" indent="-342900" algn="just" fontAlgn="base">
              <a:lnSpc>
                <a:spcPct val="120000"/>
              </a:lnSpc>
              <a:spcBef>
                <a:spcPct val="0"/>
              </a:spcBef>
              <a:spcAft>
                <a:spcPct val="0"/>
              </a:spcAft>
              <a:buFont typeface="Wingdings" panose="05000000000000000000" pitchFamily="2" charset="2"/>
              <a:buChar char="§"/>
              <a:defRPr/>
            </a:pPr>
            <a:r>
              <a:rPr lang="pt-BR" altLang="pt-BR" sz="2000" b="1" dirty="0"/>
              <a:t>2010: 5,62 – 1,10 = 4,52</a:t>
            </a:r>
          </a:p>
          <a:p>
            <a:endParaRPr lang="pt-BR" dirty="0"/>
          </a:p>
        </p:txBody>
      </p:sp>
      <p:sp>
        <p:nvSpPr>
          <p:cNvPr id="4" name="Retângulo 3">
            <a:extLst>
              <a:ext uri="{FF2B5EF4-FFF2-40B4-BE49-F238E27FC236}">
                <a16:creationId xmlns:a16="http://schemas.microsoft.com/office/drawing/2014/main" xmlns="" id="{BDEDC2D8-7F94-4CDB-9AF3-47F775D4BAD5}"/>
              </a:ext>
            </a:extLst>
          </p:cNvPr>
          <p:cNvSpPr/>
          <p:nvPr/>
        </p:nvSpPr>
        <p:spPr>
          <a:xfrm>
            <a:off x="1099931" y="1307400"/>
            <a:ext cx="9793356" cy="683264"/>
          </a:xfrm>
          <a:prstGeom prst="rect">
            <a:avLst/>
          </a:prstGeom>
          <a:ln>
            <a:solidFill>
              <a:schemeClr val="accent1"/>
            </a:solidFill>
          </a:ln>
        </p:spPr>
        <p:txBody>
          <a:bodyPr wrap="square">
            <a:spAutoFit/>
          </a:bodyPr>
          <a:lstStyle/>
          <a:p>
            <a:pPr algn="ctr" fontAlgn="base">
              <a:lnSpc>
                <a:spcPct val="120000"/>
              </a:lnSpc>
              <a:spcBef>
                <a:spcPct val="0"/>
              </a:spcBef>
              <a:spcAft>
                <a:spcPct val="0"/>
              </a:spcAft>
              <a:defRPr/>
            </a:pPr>
            <a:endParaRPr lang="en-US" altLang="pt-BR" sz="2000" b="1" baseline="-25000" dirty="0">
              <a:solidFill>
                <a:schemeClr val="tx2">
                  <a:lumMod val="75000"/>
                </a:schemeClr>
              </a:solidFill>
            </a:endParaRPr>
          </a:p>
          <a:p>
            <a:pPr algn="ctr" fontAlgn="base">
              <a:lnSpc>
                <a:spcPct val="120000"/>
              </a:lnSpc>
              <a:spcBef>
                <a:spcPct val="0"/>
              </a:spcBef>
              <a:spcAft>
                <a:spcPct val="0"/>
              </a:spcAft>
              <a:defRPr/>
            </a:pPr>
            <a:r>
              <a:rPr lang="en-US" altLang="pt-BR" sz="2000" b="1" dirty="0">
                <a:solidFill>
                  <a:schemeClr val="tx2">
                    <a:lumMod val="75000"/>
                  </a:schemeClr>
                </a:solidFill>
              </a:rPr>
              <a:t>Fecundidade = 5,62 – 0,18*(escolaridade) – 0,10*(log renda) – 0,66*(a2000) – 1,10*(a2010)   </a:t>
            </a:r>
            <a:endParaRPr lang="pt-BR" altLang="pt-BR" sz="2000" b="1" dirty="0">
              <a:solidFill>
                <a:schemeClr val="tx2">
                  <a:lumMod val="75000"/>
                </a:schemeClr>
              </a:solidFill>
            </a:endParaRPr>
          </a:p>
        </p:txBody>
      </p:sp>
      <p:sp>
        <p:nvSpPr>
          <p:cNvPr id="7" name="Retângulo 6">
            <a:extLst>
              <a:ext uri="{FF2B5EF4-FFF2-40B4-BE49-F238E27FC236}">
                <a16:creationId xmlns:a16="http://schemas.microsoft.com/office/drawing/2014/main" xmlns="" id="{21227C1E-6906-46C6-9C7D-1CA643DA8850}"/>
              </a:ext>
            </a:extLst>
          </p:cNvPr>
          <p:cNvSpPr/>
          <p:nvPr/>
        </p:nvSpPr>
        <p:spPr>
          <a:xfrm>
            <a:off x="1767891" y="1382162"/>
            <a:ext cx="325953" cy="461665"/>
          </a:xfrm>
          <a:prstGeom prst="rect">
            <a:avLst/>
          </a:prstGeom>
        </p:spPr>
        <p:txBody>
          <a:bodyPr wrap="square">
            <a:spAutoFit/>
          </a:bodyPr>
          <a:lstStyle/>
          <a:p>
            <a:r>
              <a:rPr lang="pt-BR" altLang="pt-BR" sz="2400" b="1" dirty="0">
                <a:solidFill>
                  <a:schemeClr val="tx2">
                    <a:lumMod val="75000"/>
                  </a:schemeClr>
                </a:solidFill>
              </a:rPr>
              <a:t>^</a:t>
            </a:r>
            <a:endParaRPr lang="pt-BR" sz="2400" dirty="0">
              <a:solidFill>
                <a:schemeClr val="tx2">
                  <a:lumMod val="75000"/>
                </a:schemeClr>
              </a:solidFill>
            </a:endParaRPr>
          </a:p>
        </p:txBody>
      </p:sp>
    </p:spTree>
    <p:extLst>
      <p:ext uri="{BB962C8B-B14F-4D97-AF65-F5344CB8AC3E}">
        <p14:creationId xmlns:p14="http://schemas.microsoft.com/office/powerpoint/2010/main" val="5224816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xmlns="" id="{A3AA0383-0067-4CA4-88B6-49703B336951}"/>
              </a:ext>
            </a:extLst>
          </p:cNvPr>
          <p:cNvSpPr/>
          <p:nvPr/>
        </p:nvSpPr>
        <p:spPr>
          <a:xfrm>
            <a:off x="1650207" y="197057"/>
            <a:ext cx="7899235" cy="730296"/>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395">
              <a:defRPr/>
            </a:pPr>
            <a:r>
              <a:rPr lang="pt-BR" sz="2400" b="1" kern="0" dirty="0">
                <a:solidFill>
                  <a:schemeClr val="bg1"/>
                </a:solidFill>
              </a:rPr>
              <a:t>COMO CHEGAMOS NA REGRESSÃO</a:t>
            </a:r>
          </a:p>
        </p:txBody>
      </p:sp>
      <p:sp>
        <p:nvSpPr>
          <p:cNvPr id="6" name="CaixaDeTexto 5">
            <a:extLst>
              <a:ext uri="{FF2B5EF4-FFF2-40B4-BE49-F238E27FC236}">
                <a16:creationId xmlns:a16="http://schemas.microsoft.com/office/drawing/2014/main" xmlns="" id="{CFD6EA94-7928-437C-8147-3E2F328AFC4E}"/>
              </a:ext>
            </a:extLst>
          </p:cNvPr>
          <p:cNvSpPr txBox="1"/>
          <p:nvPr/>
        </p:nvSpPr>
        <p:spPr>
          <a:xfrm>
            <a:off x="474453" y="1293962"/>
            <a:ext cx="11464505" cy="5170646"/>
          </a:xfrm>
          <a:prstGeom prst="rect">
            <a:avLst/>
          </a:prstGeom>
          <a:noFill/>
        </p:spPr>
        <p:txBody>
          <a:bodyPr wrap="square" rtlCol="0">
            <a:spAutoFit/>
          </a:bodyPr>
          <a:lstStyle/>
          <a:p>
            <a:pPr marL="285750" indent="-285750" algn="just" fontAlgn="base">
              <a:lnSpc>
                <a:spcPct val="120000"/>
              </a:lnSpc>
              <a:spcBef>
                <a:spcPct val="0"/>
              </a:spcBef>
              <a:spcAft>
                <a:spcPct val="0"/>
              </a:spcAft>
              <a:buFont typeface="Wingdings" panose="05000000000000000000" pitchFamily="2" charset="2"/>
              <a:buChar char="Ø"/>
              <a:defRPr/>
            </a:pPr>
            <a:r>
              <a:rPr lang="pt-BR" altLang="pt-BR" sz="2000" b="1" dirty="0"/>
              <a:t>Observação de correlação empírica – comprovada estatisticamente</a:t>
            </a:r>
          </a:p>
          <a:p>
            <a:pPr marL="285750" indent="-285750" algn="just" fontAlgn="base">
              <a:lnSpc>
                <a:spcPct val="120000"/>
              </a:lnSpc>
              <a:spcBef>
                <a:spcPct val="0"/>
              </a:spcBef>
              <a:spcAft>
                <a:spcPct val="0"/>
              </a:spcAft>
              <a:buFont typeface="Wingdings" panose="05000000000000000000" pitchFamily="2" charset="2"/>
              <a:buChar char="Ø"/>
              <a:defRPr/>
            </a:pPr>
            <a:endParaRPr lang="pt-BR" altLang="pt-BR" sz="2000" b="1" dirty="0"/>
          </a:p>
          <a:p>
            <a:pPr marL="285750" indent="-285750" algn="just" fontAlgn="base">
              <a:lnSpc>
                <a:spcPct val="120000"/>
              </a:lnSpc>
              <a:spcBef>
                <a:spcPct val="0"/>
              </a:spcBef>
              <a:spcAft>
                <a:spcPct val="0"/>
              </a:spcAft>
              <a:buFont typeface="Wingdings" panose="05000000000000000000" pitchFamily="2" charset="2"/>
              <a:buChar char="Ø"/>
              <a:defRPr/>
            </a:pPr>
            <a:endParaRPr lang="pt-BR" altLang="pt-BR" sz="2000" b="1" dirty="0"/>
          </a:p>
          <a:p>
            <a:pPr marL="285750" indent="-285750" algn="just" fontAlgn="base">
              <a:lnSpc>
                <a:spcPct val="120000"/>
              </a:lnSpc>
              <a:spcBef>
                <a:spcPct val="0"/>
              </a:spcBef>
              <a:spcAft>
                <a:spcPct val="0"/>
              </a:spcAft>
              <a:buFont typeface="Wingdings" panose="05000000000000000000" pitchFamily="2" charset="2"/>
              <a:buChar char="Ø"/>
              <a:defRPr/>
            </a:pPr>
            <a:endParaRPr lang="pt-BR" altLang="pt-BR" sz="2000" b="1" dirty="0"/>
          </a:p>
          <a:p>
            <a:pPr algn="just" fontAlgn="base">
              <a:lnSpc>
                <a:spcPct val="120000"/>
              </a:lnSpc>
              <a:spcBef>
                <a:spcPct val="0"/>
              </a:spcBef>
              <a:spcAft>
                <a:spcPct val="0"/>
              </a:spcAft>
              <a:defRPr/>
            </a:pPr>
            <a:r>
              <a:rPr lang="pt-BR" altLang="pt-BR" sz="2000" b="1" dirty="0"/>
              <a:t> </a:t>
            </a:r>
          </a:p>
          <a:p>
            <a:pPr algn="just" fontAlgn="base">
              <a:lnSpc>
                <a:spcPct val="120000"/>
              </a:lnSpc>
              <a:spcBef>
                <a:spcPct val="0"/>
              </a:spcBef>
              <a:spcAft>
                <a:spcPct val="0"/>
              </a:spcAft>
              <a:defRPr/>
            </a:pPr>
            <a:endParaRPr lang="pt-BR" altLang="pt-BR" sz="2000" b="1" dirty="0"/>
          </a:p>
          <a:p>
            <a:pPr marL="285750" indent="-285750" algn="just" fontAlgn="base">
              <a:lnSpc>
                <a:spcPct val="120000"/>
              </a:lnSpc>
              <a:spcBef>
                <a:spcPct val="0"/>
              </a:spcBef>
              <a:spcAft>
                <a:spcPct val="0"/>
              </a:spcAft>
              <a:buFont typeface="Wingdings" panose="05000000000000000000" pitchFamily="2" charset="2"/>
              <a:buChar char="Ø"/>
              <a:defRPr/>
            </a:pPr>
            <a:endParaRPr lang="pt-BR" altLang="pt-BR" sz="2000" b="1" dirty="0"/>
          </a:p>
          <a:p>
            <a:pPr marL="285750" indent="-285750" algn="just" fontAlgn="base">
              <a:lnSpc>
                <a:spcPct val="120000"/>
              </a:lnSpc>
              <a:spcBef>
                <a:spcPct val="0"/>
              </a:spcBef>
              <a:spcAft>
                <a:spcPct val="0"/>
              </a:spcAft>
              <a:buFont typeface="Wingdings" panose="05000000000000000000" pitchFamily="2" charset="2"/>
              <a:buChar char="Ø"/>
              <a:defRPr/>
            </a:pPr>
            <a:r>
              <a:rPr lang="pt-BR" altLang="pt-BR" sz="2000" b="1" dirty="0"/>
              <a:t>Escolha e coleta de dados para experimento</a:t>
            </a:r>
          </a:p>
          <a:p>
            <a:pPr marL="285750" indent="-285750" algn="just" fontAlgn="base">
              <a:lnSpc>
                <a:spcPct val="120000"/>
              </a:lnSpc>
              <a:spcBef>
                <a:spcPct val="0"/>
              </a:spcBef>
              <a:spcAft>
                <a:spcPct val="0"/>
              </a:spcAft>
              <a:buFont typeface="Wingdings" panose="05000000000000000000" pitchFamily="2" charset="2"/>
              <a:buChar char="Ø"/>
              <a:defRPr/>
            </a:pPr>
            <a:r>
              <a:rPr lang="pt-BR" altLang="pt-BR" sz="2000" b="1" dirty="0"/>
              <a:t>Analisamos e testamos variáveis que apresentaram significância estatística ou conceitual interior </a:t>
            </a:r>
          </a:p>
          <a:p>
            <a:pPr algn="just" fontAlgn="base">
              <a:lnSpc>
                <a:spcPct val="120000"/>
              </a:lnSpc>
              <a:spcBef>
                <a:spcPct val="0"/>
              </a:spcBef>
              <a:spcAft>
                <a:spcPct val="0"/>
              </a:spcAft>
              <a:defRPr/>
            </a:pPr>
            <a:r>
              <a:rPr lang="pt-BR" altLang="pt-BR" sz="2000" b="1" dirty="0"/>
              <a:t>      (ex: taxa de urbanização, taxa de frequência ao ensino superior, analfabetismo)</a:t>
            </a:r>
          </a:p>
          <a:p>
            <a:pPr marL="285750" indent="-285750" algn="just" fontAlgn="base">
              <a:lnSpc>
                <a:spcPct val="120000"/>
              </a:lnSpc>
              <a:spcBef>
                <a:spcPct val="0"/>
              </a:spcBef>
              <a:spcAft>
                <a:spcPct val="0"/>
              </a:spcAft>
              <a:buFont typeface="Wingdings" panose="05000000000000000000" pitchFamily="2" charset="2"/>
              <a:buChar char="Ø"/>
              <a:defRPr/>
            </a:pPr>
            <a:r>
              <a:rPr lang="pt-BR" altLang="pt-BR" sz="2000" b="1" dirty="0"/>
              <a:t>Análise de forma funcional - alteração de renda per capta para log renda</a:t>
            </a:r>
          </a:p>
          <a:p>
            <a:pPr marL="285750" indent="-285750" algn="just" fontAlgn="base">
              <a:lnSpc>
                <a:spcPct val="120000"/>
              </a:lnSpc>
              <a:spcBef>
                <a:spcPct val="0"/>
              </a:spcBef>
              <a:spcAft>
                <a:spcPct val="0"/>
              </a:spcAft>
              <a:buFont typeface="Wingdings" panose="05000000000000000000" pitchFamily="2" charset="2"/>
              <a:buChar char="Ø"/>
              <a:defRPr/>
            </a:pPr>
            <a:r>
              <a:rPr lang="pt-BR" altLang="pt-BR" sz="2000" b="1" dirty="0"/>
              <a:t>Testamos </a:t>
            </a:r>
            <a:r>
              <a:rPr lang="pt-BR" altLang="pt-BR" sz="2000" b="1" i="1" dirty="0"/>
              <a:t>pooled</a:t>
            </a:r>
            <a:r>
              <a:rPr lang="pt-BR" altLang="pt-BR" sz="2000" b="1" dirty="0"/>
              <a:t> e efeito fixo no tempo</a:t>
            </a:r>
          </a:p>
          <a:p>
            <a:pPr marL="285750" indent="-285750" algn="just" fontAlgn="base">
              <a:lnSpc>
                <a:spcPct val="120000"/>
              </a:lnSpc>
              <a:spcBef>
                <a:spcPct val="0"/>
              </a:spcBef>
              <a:spcAft>
                <a:spcPct val="0"/>
              </a:spcAft>
              <a:buFont typeface="Wingdings" panose="05000000000000000000" pitchFamily="2" charset="2"/>
              <a:buChar char="Ø"/>
              <a:defRPr/>
            </a:pPr>
            <a:endParaRPr lang="pt-BR" altLang="pt-BR" sz="2000" b="1" dirty="0"/>
          </a:p>
          <a:p>
            <a:endParaRPr lang="pt-BR" dirty="0"/>
          </a:p>
        </p:txBody>
      </p:sp>
      <p:sp>
        <p:nvSpPr>
          <p:cNvPr id="5" name="Elipse 4">
            <a:extLst>
              <a:ext uri="{FF2B5EF4-FFF2-40B4-BE49-F238E27FC236}">
                <a16:creationId xmlns:a16="http://schemas.microsoft.com/office/drawing/2014/main" xmlns="" id="{4A03764F-CC27-4116-9BBA-EA9DA21A490F}"/>
              </a:ext>
            </a:extLst>
          </p:cNvPr>
          <p:cNvSpPr/>
          <p:nvPr/>
        </p:nvSpPr>
        <p:spPr>
          <a:xfrm rot="5400000">
            <a:off x="3851309" y="4316824"/>
            <a:ext cx="415633" cy="2505409"/>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Seta para a Direita 1"/>
          <p:cNvSpPr/>
          <p:nvPr/>
        </p:nvSpPr>
        <p:spPr>
          <a:xfrm rot="14088489">
            <a:off x="4688379" y="5856894"/>
            <a:ext cx="532014" cy="257695"/>
          </a:xfrm>
          <a:prstGeom prst="right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Retângulo 2"/>
          <p:cNvSpPr/>
          <p:nvPr/>
        </p:nvSpPr>
        <p:spPr>
          <a:xfrm>
            <a:off x="4886069" y="6279180"/>
            <a:ext cx="1092415" cy="369332"/>
          </a:xfrm>
          <a:prstGeom prst="rect">
            <a:avLst/>
          </a:prstGeom>
          <a:ln>
            <a:solidFill>
              <a:schemeClr val="accent1"/>
            </a:solidFill>
          </a:ln>
        </p:spPr>
        <p:txBody>
          <a:bodyPr wrap="none">
            <a:spAutoFit/>
          </a:bodyPr>
          <a:lstStyle/>
          <a:p>
            <a:r>
              <a:rPr lang="pt-BR" b="1" dirty="0"/>
              <a:t>escolhido</a:t>
            </a:r>
            <a:endParaRPr lang="pt-BR" dirty="0"/>
          </a:p>
        </p:txBody>
      </p:sp>
      <p:pic>
        <p:nvPicPr>
          <p:cNvPr id="9" name="Imagem 8">
            <a:extLst>
              <a:ext uri="{FF2B5EF4-FFF2-40B4-BE49-F238E27FC236}">
                <a16:creationId xmlns:a16="http://schemas.microsoft.com/office/drawing/2014/main" xmlns="" id="{BD243C58-1F89-4C22-AC15-550C605F08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186" y="2064241"/>
            <a:ext cx="9439275" cy="1609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35960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xmlns="" id="{A3AA0383-0067-4CA4-88B6-49703B336951}"/>
              </a:ext>
            </a:extLst>
          </p:cNvPr>
          <p:cNvSpPr/>
          <p:nvPr/>
        </p:nvSpPr>
        <p:spPr>
          <a:xfrm>
            <a:off x="1650207" y="197057"/>
            <a:ext cx="7899235" cy="730296"/>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395">
              <a:defRPr/>
            </a:pPr>
            <a:r>
              <a:rPr lang="pt-BR" sz="2400" b="1" kern="0" dirty="0">
                <a:solidFill>
                  <a:schemeClr val="bg1"/>
                </a:solidFill>
              </a:rPr>
              <a:t>COMO CHEGAMOS NA REGRESSÃO</a:t>
            </a:r>
          </a:p>
        </p:txBody>
      </p:sp>
      <p:sp>
        <p:nvSpPr>
          <p:cNvPr id="6" name="CaixaDeTexto 5">
            <a:extLst>
              <a:ext uri="{FF2B5EF4-FFF2-40B4-BE49-F238E27FC236}">
                <a16:creationId xmlns:a16="http://schemas.microsoft.com/office/drawing/2014/main" xmlns="" id="{CFD6EA94-7928-437C-8147-3E2F328AFC4E}"/>
              </a:ext>
            </a:extLst>
          </p:cNvPr>
          <p:cNvSpPr txBox="1"/>
          <p:nvPr/>
        </p:nvSpPr>
        <p:spPr>
          <a:xfrm>
            <a:off x="363747" y="1155332"/>
            <a:ext cx="11464505" cy="1292662"/>
          </a:xfrm>
          <a:prstGeom prst="rect">
            <a:avLst/>
          </a:prstGeom>
          <a:noFill/>
        </p:spPr>
        <p:txBody>
          <a:bodyPr wrap="square" rtlCol="0">
            <a:spAutoFit/>
          </a:bodyPr>
          <a:lstStyle/>
          <a:p>
            <a:pPr fontAlgn="base">
              <a:lnSpc>
                <a:spcPct val="150000"/>
              </a:lnSpc>
              <a:spcBef>
                <a:spcPct val="0"/>
              </a:spcBef>
              <a:spcAft>
                <a:spcPct val="0"/>
              </a:spcAft>
              <a:defRPr/>
            </a:pPr>
            <a:r>
              <a:rPr lang="pt-BR" altLang="pt-BR" sz="2400" i="1" dirty="0">
                <a:solidFill>
                  <a:schemeClr val="tx2">
                    <a:lumMod val="75000"/>
                  </a:schemeClr>
                </a:solidFill>
                <a:latin typeface="+mj-lt"/>
                <a:ea typeface="+mj-ea"/>
                <a:cs typeface="+mj-cs"/>
              </a:rPr>
              <a:t>Analisando Regressões</a:t>
            </a:r>
          </a:p>
          <a:p>
            <a:pPr marL="285750" indent="-285750" algn="just" fontAlgn="base">
              <a:lnSpc>
                <a:spcPct val="120000"/>
              </a:lnSpc>
              <a:spcBef>
                <a:spcPct val="0"/>
              </a:spcBef>
              <a:spcAft>
                <a:spcPct val="0"/>
              </a:spcAft>
              <a:buFont typeface="Wingdings" panose="05000000000000000000" pitchFamily="2" charset="2"/>
              <a:buChar char="Ø"/>
              <a:defRPr/>
            </a:pPr>
            <a:endParaRPr lang="pt-BR" altLang="pt-BR" sz="2000" b="1" dirty="0"/>
          </a:p>
          <a:p>
            <a:endParaRPr lang="pt-BR" dirty="0"/>
          </a:p>
        </p:txBody>
      </p:sp>
      <p:graphicFrame>
        <p:nvGraphicFramePr>
          <p:cNvPr id="5" name="Object 4"/>
          <p:cNvGraphicFramePr>
            <a:graphicFrameLocks noChangeAspect="1"/>
          </p:cNvGraphicFramePr>
          <p:nvPr>
            <p:extLst>
              <p:ext uri="{D42A27DB-BD31-4B8C-83A1-F6EECF244321}">
                <p14:modId xmlns:p14="http://schemas.microsoft.com/office/powerpoint/2010/main" val="3348800459"/>
              </p:ext>
            </p:extLst>
          </p:nvPr>
        </p:nvGraphicFramePr>
        <p:xfrm>
          <a:off x="535999" y="1801663"/>
          <a:ext cx="7683210" cy="4419600"/>
        </p:xfrm>
        <a:graphic>
          <a:graphicData uri="http://schemas.openxmlformats.org/presentationml/2006/ole">
            <mc:AlternateContent xmlns:mc="http://schemas.openxmlformats.org/markup-compatibility/2006">
              <mc:Choice xmlns:v="urn:schemas-microsoft-com:vml" Requires="v">
                <p:oleObj spid="_x0000_s1031" name="Worksheet" r:id="rId4" imgW="6610485" imgH="4419690" progId="Excel.Sheet.12">
                  <p:embed/>
                </p:oleObj>
              </mc:Choice>
              <mc:Fallback>
                <p:oleObj name="Worksheet" r:id="rId4" imgW="6610485" imgH="4419690" progId="Excel.Sheet.12">
                  <p:embed/>
                  <p:pic>
                    <p:nvPicPr>
                      <p:cNvPr id="0" name=""/>
                      <p:cNvPicPr/>
                      <p:nvPr/>
                    </p:nvPicPr>
                    <p:blipFill>
                      <a:blip r:embed="rId5"/>
                      <a:stretch>
                        <a:fillRect/>
                      </a:stretch>
                    </p:blipFill>
                    <p:spPr>
                      <a:xfrm>
                        <a:off x="535999" y="1801663"/>
                        <a:ext cx="7683210" cy="4419600"/>
                      </a:xfrm>
                      <a:prstGeom prst="rect">
                        <a:avLst/>
                      </a:prstGeom>
                    </p:spPr>
                  </p:pic>
                </p:oleObj>
              </mc:Fallback>
            </mc:AlternateContent>
          </a:graphicData>
        </a:graphic>
      </p:graphicFrame>
    </p:spTree>
    <p:extLst>
      <p:ext uri="{BB962C8B-B14F-4D97-AF65-F5344CB8AC3E}">
        <p14:creationId xmlns:p14="http://schemas.microsoft.com/office/powerpoint/2010/main" val="41362331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xmlns="" id="{A3AA0383-0067-4CA4-88B6-49703B336951}"/>
              </a:ext>
            </a:extLst>
          </p:cNvPr>
          <p:cNvSpPr/>
          <p:nvPr/>
        </p:nvSpPr>
        <p:spPr>
          <a:xfrm>
            <a:off x="1650207" y="197057"/>
            <a:ext cx="7899235" cy="730296"/>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395">
              <a:defRPr/>
            </a:pPr>
            <a:r>
              <a:rPr lang="pt-BR" sz="2400" b="1" kern="0" dirty="0">
                <a:solidFill>
                  <a:schemeClr val="bg1"/>
                </a:solidFill>
              </a:rPr>
              <a:t>TESTE DE HIPÓTESES</a:t>
            </a:r>
          </a:p>
        </p:txBody>
      </p:sp>
      <p:sp>
        <p:nvSpPr>
          <p:cNvPr id="4" name="CaixaDeTexto 3">
            <a:extLst>
              <a:ext uri="{FF2B5EF4-FFF2-40B4-BE49-F238E27FC236}">
                <a16:creationId xmlns:a16="http://schemas.microsoft.com/office/drawing/2014/main" xmlns="" id="{471EA74A-3DF9-464C-97C9-7AB413716AE1}"/>
              </a:ext>
            </a:extLst>
          </p:cNvPr>
          <p:cNvSpPr txBox="1"/>
          <p:nvPr/>
        </p:nvSpPr>
        <p:spPr>
          <a:xfrm>
            <a:off x="634909" y="1002852"/>
            <a:ext cx="10922182" cy="1143070"/>
          </a:xfrm>
          <a:prstGeom prst="rect">
            <a:avLst/>
          </a:prstGeom>
          <a:noFill/>
        </p:spPr>
        <p:txBody>
          <a:bodyPr wrap="square" rtlCol="0">
            <a:spAutoFit/>
          </a:bodyPr>
          <a:lstStyle/>
          <a:p>
            <a:pPr>
              <a:lnSpc>
                <a:spcPct val="150000"/>
              </a:lnSpc>
            </a:pPr>
            <a:r>
              <a:rPr lang="pt-BR" sz="2400" i="1" dirty="0">
                <a:solidFill>
                  <a:schemeClr val="tx2">
                    <a:lumMod val="75000"/>
                  </a:schemeClr>
                </a:solidFill>
                <a:latin typeface="+mj-lt"/>
                <a:ea typeface="+mj-ea"/>
                <a:cs typeface="+mj-cs"/>
              </a:rPr>
              <a:t>(H0):  Linearidade - Forma Funcional </a:t>
            </a:r>
          </a:p>
          <a:p>
            <a:pPr>
              <a:lnSpc>
                <a:spcPct val="150000"/>
              </a:lnSpc>
            </a:pPr>
            <a:endParaRPr lang="pt-BR" sz="2400" i="1" dirty="0">
              <a:solidFill>
                <a:schemeClr val="tx2">
                  <a:lumMod val="75000"/>
                </a:schemeClr>
              </a:solidFill>
              <a:latin typeface="+mj-lt"/>
              <a:ea typeface="+mj-ea"/>
              <a:cs typeface="+mj-cs"/>
            </a:endParaRPr>
          </a:p>
        </p:txBody>
      </p:sp>
      <p:sp>
        <p:nvSpPr>
          <p:cNvPr id="5" name="CaixaDeTexto 4">
            <a:extLst>
              <a:ext uri="{FF2B5EF4-FFF2-40B4-BE49-F238E27FC236}">
                <a16:creationId xmlns:a16="http://schemas.microsoft.com/office/drawing/2014/main" xmlns="" id="{9187D582-1EB5-416B-A199-951D64D0E7C6}"/>
              </a:ext>
            </a:extLst>
          </p:cNvPr>
          <p:cNvSpPr txBox="1"/>
          <p:nvPr/>
        </p:nvSpPr>
        <p:spPr>
          <a:xfrm>
            <a:off x="8234570" y="4961250"/>
            <a:ext cx="3568910" cy="1067343"/>
          </a:xfrm>
          <a:prstGeom prst="rect">
            <a:avLst/>
          </a:prstGeom>
          <a:noFill/>
        </p:spPr>
        <p:txBody>
          <a:bodyPr wrap="square" rtlCol="0">
            <a:spAutoFit/>
          </a:bodyPr>
          <a:lstStyle/>
          <a:p>
            <a:pPr marL="285750" indent="-285750" algn="just" fontAlgn="base">
              <a:lnSpc>
                <a:spcPct val="120000"/>
              </a:lnSpc>
              <a:spcBef>
                <a:spcPct val="0"/>
              </a:spcBef>
              <a:spcAft>
                <a:spcPct val="0"/>
              </a:spcAft>
              <a:buFont typeface="Wingdings" panose="05000000000000000000" pitchFamily="2" charset="2"/>
              <a:buChar char="Ø"/>
              <a:defRPr/>
            </a:pPr>
            <a:r>
              <a:rPr lang="pt-BR" altLang="pt-BR" b="1" dirty="0"/>
              <a:t>Expectativa de anos de estudo apresentou boa aderência linear com fecundidade</a:t>
            </a:r>
            <a:endParaRPr lang="pt-BR" dirty="0"/>
          </a:p>
        </p:txBody>
      </p:sp>
      <p:pic>
        <p:nvPicPr>
          <p:cNvPr id="15" name="Imagem 14">
            <a:extLst>
              <a:ext uri="{FF2B5EF4-FFF2-40B4-BE49-F238E27FC236}">
                <a16:creationId xmlns:a16="http://schemas.microsoft.com/office/drawing/2014/main" xmlns="" id="{58FD346A-7220-42CC-8CD3-81798622CB7B}"/>
              </a:ext>
            </a:extLst>
          </p:cNvPr>
          <p:cNvPicPr>
            <a:picLocks noChangeAspect="1"/>
          </p:cNvPicPr>
          <p:nvPr/>
        </p:nvPicPr>
        <p:blipFill>
          <a:blip r:embed="rId2">
            <a:clrChange>
              <a:clrFrom>
                <a:srgbClr val="EAF2F3"/>
              </a:clrFrom>
              <a:clrTo>
                <a:srgbClr val="EAF2F3">
                  <a:alpha val="0"/>
                </a:srgbClr>
              </a:clrTo>
            </a:clrChange>
          </a:blip>
          <a:stretch>
            <a:fillRect/>
          </a:stretch>
        </p:blipFill>
        <p:spPr>
          <a:xfrm>
            <a:off x="8025861" y="1654030"/>
            <a:ext cx="3986329" cy="2918040"/>
          </a:xfrm>
          <a:prstGeom prst="rect">
            <a:avLst/>
          </a:prstGeom>
        </p:spPr>
      </p:pic>
      <p:pic>
        <p:nvPicPr>
          <p:cNvPr id="17" name="Imagem 16">
            <a:extLst>
              <a:ext uri="{FF2B5EF4-FFF2-40B4-BE49-F238E27FC236}">
                <a16:creationId xmlns:a16="http://schemas.microsoft.com/office/drawing/2014/main" xmlns="" id="{BB7E0EFB-A2FA-410C-8882-CB47784CEB02}"/>
              </a:ext>
            </a:extLst>
          </p:cNvPr>
          <p:cNvPicPr>
            <a:picLocks noChangeAspect="1"/>
          </p:cNvPicPr>
          <p:nvPr/>
        </p:nvPicPr>
        <p:blipFill>
          <a:blip r:embed="rId3">
            <a:clrChange>
              <a:clrFrom>
                <a:srgbClr val="EAF2F3"/>
              </a:clrFrom>
              <a:clrTo>
                <a:srgbClr val="EAF2F3">
                  <a:alpha val="0"/>
                </a:srgbClr>
              </a:clrTo>
            </a:clrChange>
          </a:blip>
          <a:stretch>
            <a:fillRect/>
          </a:stretch>
        </p:blipFill>
        <p:spPr>
          <a:xfrm>
            <a:off x="-87038" y="1654030"/>
            <a:ext cx="4253178" cy="3113376"/>
          </a:xfrm>
          <a:prstGeom prst="rect">
            <a:avLst/>
          </a:prstGeom>
        </p:spPr>
      </p:pic>
      <p:sp>
        <p:nvSpPr>
          <p:cNvPr id="18" name="Retângulo 17">
            <a:extLst>
              <a:ext uri="{FF2B5EF4-FFF2-40B4-BE49-F238E27FC236}">
                <a16:creationId xmlns:a16="http://schemas.microsoft.com/office/drawing/2014/main" xmlns="" id="{339CA6D2-8DA7-4DF1-9081-BFBD9C39B001}"/>
              </a:ext>
            </a:extLst>
          </p:cNvPr>
          <p:cNvSpPr/>
          <p:nvPr/>
        </p:nvSpPr>
        <p:spPr>
          <a:xfrm>
            <a:off x="316367" y="4961250"/>
            <a:ext cx="3256754" cy="1399742"/>
          </a:xfrm>
          <a:prstGeom prst="rect">
            <a:avLst/>
          </a:prstGeom>
        </p:spPr>
        <p:txBody>
          <a:bodyPr wrap="square">
            <a:spAutoFit/>
          </a:bodyPr>
          <a:lstStyle/>
          <a:p>
            <a:pPr marL="285750" indent="-285750" algn="just" fontAlgn="base">
              <a:lnSpc>
                <a:spcPct val="120000"/>
              </a:lnSpc>
              <a:spcBef>
                <a:spcPct val="0"/>
              </a:spcBef>
              <a:spcAft>
                <a:spcPct val="0"/>
              </a:spcAft>
              <a:buFont typeface="Wingdings" panose="05000000000000000000" pitchFamily="2" charset="2"/>
              <a:buChar char="Ø"/>
              <a:defRPr/>
            </a:pPr>
            <a:r>
              <a:rPr lang="pt-BR" altLang="pt-BR" b="1" dirty="0"/>
              <a:t>Renda per capita não apresentava boa aderência linear, sendo ajustada para log renda</a:t>
            </a:r>
          </a:p>
        </p:txBody>
      </p:sp>
      <p:cxnSp>
        <p:nvCxnSpPr>
          <p:cNvPr id="19" name="Conector reto 18">
            <a:extLst>
              <a:ext uri="{FF2B5EF4-FFF2-40B4-BE49-F238E27FC236}">
                <a16:creationId xmlns:a16="http://schemas.microsoft.com/office/drawing/2014/main" xmlns="" id="{38E0350D-7178-4D66-917C-63E63C737105}"/>
              </a:ext>
            </a:extLst>
          </p:cNvPr>
          <p:cNvCxnSpPr>
            <a:cxnSpLocks/>
          </p:cNvCxnSpPr>
          <p:nvPr/>
        </p:nvCxnSpPr>
        <p:spPr>
          <a:xfrm>
            <a:off x="7953821" y="1943100"/>
            <a:ext cx="0" cy="4363594"/>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pic>
        <p:nvPicPr>
          <p:cNvPr id="21" name="Imagem 20">
            <a:extLst>
              <a:ext uri="{FF2B5EF4-FFF2-40B4-BE49-F238E27FC236}">
                <a16:creationId xmlns:a16="http://schemas.microsoft.com/office/drawing/2014/main" xmlns="" id="{6A0A54AD-9904-4D66-A94A-D322978803F7}"/>
              </a:ext>
            </a:extLst>
          </p:cNvPr>
          <p:cNvPicPr>
            <a:picLocks noChangeAspect="1"/>
          </p:cNvPicPr>
          <p:nvPr/>
        </p:nvPicPr>
        <p:blipFill>
          <a:blip r:embed="rId4">
            <a:clrChange>
              <a:clrFrom>
                <a:srgbClr val="EAF2F3"/>
              </a:clrFrom>
              <a:clrTo>
                <a:srgbClr val="EAF2F3">
                  <a:alpha val="0"/>
                </a:srgbClr>
              </a:clrTo>
            </a:clrChange>
          </a:blip>
          <a:stretch>
            <a:fillRect/>
          </a:stretch>
        </p:blipFill>
        <p:spPr>
          <a:xfrm>
            <a:off x="3976526" y="3956776"/>
            <a:ext cx="3941275" cy="2885059"/>
          </a:xfrm>
          <a:prstGeom prst="rect">
            <a:avLst/>
          </a:prstGeom>
        </p:spPr>
      </p:pic>
      <p:sp>
        <p:nvSpPr>
          <p:cNvPr id="24" name="Seta: Dobrada 23">
            <a:extLst>
              <a:ext uri="{FF2B5EF4-FFF2-40B4-BE49-F238E27FC236}">
                <a16:creationId xmlns:a16="http://schemas.microsoft.com/office/drawing/2014/main" xmlns="" id="{FC3CACEA-3A69-499B-8A59-136881AFDD52}"/>
              </a:ext>
            </a:extLst>
          </p:cNvPr>
          <p:cNvSpPr/>
          <p:nvPr/>
        </p:nvSpPr>
        <p:spPr>
          <a:xfrm rot="5400000">
            <a:off x="4399627" y="2520158"/>
            <a:ext cx="1143069" cy="1381119"/>
          </a:xfrm>
          <a:prstGeom prst="bentArrow">
            <a:avLst>
              <a:gd name="adj1" fmla="val 11666"/>
              <a:gd name="adj2" fmla="val 20833"/>
              <a:gd name="adj3" fmla="val 25000"/>
              <a:gd name="adj4" fmla="val 27083"/>
            </a:avLst>
          </a:prstGeom>
          <a:solidFill>
            <a:schemeClr val="tx2">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Tree>
    <p:extLst>
      <p:ext uri="{BB962C8B-B14F-4D97-AF65-F5344CB8AC3E}">
        <p14:creationId xmlns:p14="http://schemas.microsoft.com/office/powerpoint/2010/main" val="38627767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xmlns="" id="{A3AA0383-0067-4CA4-88B6-49703B336951}"/>
              </a:ext>
            </a:extLst>
          </p:cNvPr>
          <p:cNvSpPr/>
          <p:nvPr/>
        </p:nvSpPr>
        <p:spPr>
          <a:xfrm>
            <a:off x="1650207" y="197057"/>
            <a:ext cx="7899235" cy="730296"/>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395">
              <a:defRPr/>
            </a:pPr>
            <a:r>
              <a:rPr lang="pt-BR" sz="2400" b="1" kern="0" dirty="0">
                <a:solidFill>
                  <a:schemeClr val="bg1"/>
                </a:solidFill>
              </a:rPr>
              <a:t>TESTE DE HIPÓTESES</a:t>
            </a:r>
          </a:p>
        </p:txBody>
      </p:sp>
      <p:sp>
        <p:nvSpPr>
          <p:cNvPr id="4" name="CaixaDeTexto 3">
            <a:extLst>
              <a:ext uri="{FF2B5EF4-FFF2-40B4-BE49-F238E27FC236}">
                <a16:creationId xmlns:a16="http://schemas.microsoft.com/office/drawing/2014/main" xmlns="" id="{471EA74A-3DF9-464C-97C9-7AB413716AE1}"/>
              </a:ext>
            </a:extLst>
          </p:cNvPr>
          <p:cNvSpPr txBox="1"/>
          <p:nvPr/>
        </p:nvSpPr>
        <p:spPr>
          <a:xfrm>
            <a:off x="634909" y="1002852"/>
            <a:ext cx="10922182" cy="646331"/>
          </a:xfrm>
          <a:prstGeom prst="rect">
            <a:avLst/>
          </a:prstGeom>
          <a:noFill/>
        </p:spPr>
        <p:txBody>
          <a:bodyPr wrap="square" rtlCol="0">
            <a:spAutoFit/>
          </a:bodyPr>
          <a:lstStyle/>
          <a:p>
            <a:pPr>
              <a:lnSpc>
                <a:spcPct val="150000"/>
              </a:lnSpc>
            </a:pPr>
            <a:r>
              <a:rPr lang="pt-BR" sz="2400" i="1" dirty="0">
                <a:solidFill>
                  <a:schemeClr val="tx2">
                    <a:lumMod val="75000"/>
                  </a:schemeClr>
                </a:solidFill>
                <a:latin typeface="+mj-lt"/>
                <a:ea typeface="+mj-ea"/>
                <a:cs typeface="+mj-cs"/>
              </a:rPr>
              <a:t>(H1):  E(u</a:t>
            </a:r>
            <a:r>
              <a:rPr lang="pt-BR" sz="2400" i="1" baseline="-25000" dirty="0">
                <a:solidFill>
                  <a:schemeClr val="tx2">
                    <a:lumMod val="75000"/>
                  </a:schemeClr>
                </a:solidFill>
                <a:latin typeface="+mj-lt"/>
                <a:ea typeface="+mj-ea"/>
                <a:cs typeface="+mj-cs"/>
              </a:rPr>
              <a:t>i</a:t>
            </a:r>
            <a:r>
              <a:rPr lang="pt-BR" sz="2400" i="1" dirty="0">
                <a:solidFill>
                  <a:schemeClr val="tx2">
                    <a:lumMod val="75000"/>
                  </a:schemeClr>
                </a:solidFill>
                <a:latin typeface="+mj-lt"/>
                <a:ea typeface="+mj-ea"/>
                <a:cs typeface="+mj-cs"/>
              </a:rPr>
              <a:t> / x</a:t>
            </a:r>
            <a:r>
              <a:rPr lang="pt-BR" sz="2400" i="1" baseline="-25000" dirty="0">
                <a:solidFill>
                  <a:schemeClr val="tx2">
                    <a:lumMod val="75000"/>
                  </a:schemeClr>
                </a:solidFill>
                <a:latin typeface="+mj-lt"/>
                <a:ea typeface="+mj-ea"/>
                <a:cs typeface="+mj-cs"/>
              </a:rPr>
              <a:t>i1</a:t>
            </a:r>
            <a:r>
              <a:rPr lang="pt-BR" sz="2400" i="1" dirty="0">
                <a:solidFill>
                  <a:schemeClr val="tx2">
                    <a:lumMod val="75000"/>
                  </a:schemeClr>
                </a:solidFill>
                <a:latin typeface="+mj-lt"/>
                <a:ea typeface="+mj-ea"/>
                <a:cs typeface="+mj-cs"/>
              </a:rPr>
              <a:t>;...; x</a:t>
            </a:r>
            <a:r>
              <a:rPr lang="pt-BR" sz="2400" i="1" baseline="-25000" dirty="0">
                <a:solidFill>
                  <a:schemeClr val="tx2">
                    <a:lumMod val="75000"/>
                  </a:schemeClr>
                </a:solidFill>
                <a:latin typeface="+mj-lt"/>
                <a:ea typeface="+mj-ea"/>
                <a:cs typeface="+mj-cs"/>
              </a:rPr>
              <a:t>it</a:t>
            </a:r>
            <a:r>
              <a:rPr lang="pt-BR" sz="2400" i="1" dirty="0">
                <a:solidFill>
                  <a:schemeClr val="tx2">
                    <a:lumMod val="75000"/>
                  </a:schemeClr>
                </a:solidFill>
                <a:latin typeface="+mj-lt"/>
                <a:ea typeface="+mj-ea"/>
                <a:cs typeface="+mj-cs"/>
              </a:rPr>
              <a:t>; α</a:t>
            </a:r>
            <a:r>
              <a:rPr lang="pt-BR" sz="2400" i="1" baseline="-25000" dirty="0">
                <a:solidFill>
                  <a:schemeClr val="tx2">
                    <a:lumMod val="75000"/>
                  </a:schemeClr>
                </a:solidFill>
                <a:latin typeface="+mj-lt"/>
                <a:ea typeface="+mj-ea"/>
                <a:cs typeface="+mj-cs"/>
              </a:rPr>
              <a:t>i</a:t>
            </a:r>
            <a:r>
              <a:rPr lang="pt-BR" sz="2400" i="1" dirty="0">
                <a:solidFill>
                  <a:schemeClr val="tx2">
                    <a:lumMod val="75000"/>
                  </a:schemeClr>
                </a:solidFill>
                <a:latin typeface="+mj-lt"/>
                <a:ea typeface="+mj-ea"/>
                <a:cs typeface="+mj-cs"/>
              </a:rPr>
              <a:t>) = 0 – Exogeneidade estrita </a:t>
            </a:r>
          </a:p>
        </p:txBody>
      </p:sp>
      <p:sp>
        <p:nvSpPr>
          <p:cNvPr id="6" name="CaixaDeTexto 5">
            <a:extLst>
              <a:ext uri="{FF2B5EF4-FFF2-40B4-BE49-F238E27FC236}">
                <a16:creationId xmlns:a16="http://schemas.microsoft.com/office/drawing/2014/main" xmlns="" id="{C72EA083-FE96-447E-9471-BF1C9CC9547F}"/>
              </a:ext>
            </a:extLst>
          </p:cNvPr>
          <p:cNvSpPr txBox="1"/>
          <p:nvPr/>
        </p:nvSpPr>
        <p:spPr>
          <a:xfrm>
            <a:off x="482765" y="1895101"/>
            <a:ext cx="11464505" cy="3323987"/>
          </a:xfrm>
          <a:prstGeom prst="rect">
            <a:avLst/>
          </a:prstGeom>
          <a:noFill/>
        </p:spPr>
        <p:txBody>
          <a:bodyPr wrap="square" rtlCol="0">
            <a:spAutoFit/>
          </a:bodyPr>
          <a:lstStyle/>
          <a:p>
            <a:pPr marL="285750" indent="-285750" algn="just" fontAlgn="base">
              <a:lnSpc>
                <a:spcPct val="120000"/>
              </a:lnSpc>
              <a:spcBef>
                <a:spcPct val="0"/>
              </a:spcBef>
              <a:spcAft>
                <a:spcPct val="0"/>
              </a:spcAft>
              <a:buFont typeface="Wingdings" panose="05000000000000000000" pitchFamily="2" charset="2"/>
              <a:buChar char="Ø"/>
              <a:defRPr/>
            </a:pPr>
            <a:r>
              <a:rPr lang="pt-BR" altLang="pt-BR" sz="2000" b="1" dirty="0"/>
              <a:t>A covariância amostral entre regressores e resíduos é zero decorrente da condição de primeira ordem</a:t>
            </a:r>
          </a:p>
          <a:p>
            <a:pPr marL="285750" indent="-285750" algn="just" fontAlgn="base">
              <a:lnSpc>
                <a:spcPct val="120000"/>
              </a:lnSpc>
              <a:spcBef>
                <a:spcPct val="0"/>
              </a:spcBef>
              <a:spcAft>
                <a:spcPct val="0"/>
              </a:spcAft>
              <a:buFont typeface="Wingdings" panose="05000000000000000000" pitchFamily="2" charset="2"/>
              <a:buChar char="Ø"/>
              <a:defRPr/>
            </a:pPr>
            <a:endParaRPr lang="pt-BR" altLang="pt-BR" sz="2000" b="1" dirty="0"/>
          </a:p>
          <a:p>
            <a:pPr marL="285750" indent="-285750" algn="just" fontAlgn="base">
              <a:lnSpc>
                <a:spcPct val="120000"/>
              </a:lnSpc>
              <a:spcBef>
                <a:spcPct val="0"/>
              </a:spcBef>
              <a:spcAft>
                <a:spcPct val="0"/>
              </a:spcAft>
              <a:buFont typeface="Wingdings" panose="05000000000000000000" pitchFamily="2" charset="2"/>
              <a:buChar char="Ø"/>
              <a:defRPr/>
            </a:pPr>
            <a:r>
              <a:rPr lang="pt-BR" altLang="pt-BR" sz="2000" b="1" dirty="0" smtClean="0"/>
              <a:t>Existem </a:t>
            </a:r>
            <a:r>
              <a:rPr lang="pt-BR" altLang="pt-BR" sz="2000" b="1" dirty="0"/>
              <a:t>argumentos conceituais para questionar essa hipótese?</a:t>
            </a:r>
          </a:p>
          <a:p>
            <a:pPr marL="800100" lvl="1" indent="-342900" algn="just" fontAlgn="base">
              <a:lnSpc>
                <a:spcPct val="120000"/>
              </a:lnSpc>
              <a:spcBef>
                <a:spcPct val="0"/>
              </a:spcBef>
              <a:spcAft>
                <a:spcPct val="0"/>
              </a:spcAft>
              <a:buFont typeface="Wingdings" panose="05000000000000000000" pitchFamily="2" charset="2"/>
              <a:buChar char="§"/>
              <a:defRPr/>
            </a:pPr>
            <a:r>
              <a:rPr lang="pt-BR" altLang="pt-BR" sz="2000" b="1" dirty="0"/>
              <a:t>Variável Omitida</a:t>
            </a:r>
          </a:p>
          <a:p>
            <a:pPr marL="800100" lvl="1" indent="-342900" algn="just" fontAlgn="base">
              <a:lnSpc>
                <a:spcPct val="120000"/>
              </a:lnSpc>
              <a:spcBef>
                <a:spcPct val="0"/>
              </a:spcBef>
              <a:spcAft>
                <a:spcPct val="0"/>
              </a:spcAft>
              <a:buFont typeface="Wingdings" panose="05000000000000000000" pitchFamily="2" charset="2"/>
              <a:buChar char="§"/>
              <a:defRPr/>
            </a:pPr>
            <a:r>
              <a:rPr lang="pt-BR" altLang="pt-BR" sz="2000" b="1" dirty="0"/>
              <a:t>Simultaneidade</a:t>
            </a:r>
          </a:p>
          <a:p>
            <a:pPr marL="800100" lvl="1" indent="-342900" algn="just" fontAlgn="base">
              <a:lnSpc>
                <a:spcPct val="120000"/>
              </a:lnSpc>
              <a:spcBef>
                <a:spcPct val="0"/>
              </a:spcBef>
              <a:spcAft>
                <a:spcPct val="0"/>
              </a:spcAft>
              <a:buFont typeface="Wingdings" panose="05000000000000000000" pitchFamily="2" charset="2"/>
              <a:buChar char="§"/>
              <a:defRPr/>
            </a:pPr>
            <a:r>
              <a:rPr lang="pt-BR" altLang="pt-BR" sz="2000" b="1" dirty="0"/>
              <a:t>Erro de mensuração das variáveis </a:t>
            </a:r>
          </a:p>
          <a:p>
            <a:pPr marL="742950" lvl="1" indent="-285750" algn="just" fontAlgn="base">
              <a:lnSpc>
                <a:spcPct val="120000"/>
              </a:lnSpc>
              <a:spcBef>
                <a:spcPct val="0"/>
              </a:spcBef>
              <a:spcAft>
                <a:spcPct val="0"/>
              </a:spcAft>
              <a:buFont typeface="Wingdings" panose="05000000000000000000" pitchFamily="2" charset="2"/>
              <a:buChar char="Ø"/>
              <a:defRPr/>
            </a:pPr>
            <a:endParaRPr lang="pt-BR" altLang="pt-BR" sz="2000" b="1" dirty="0"/>
          </a:p>
          <a:p>
            <a:pPr marL="285750" indent="-285750" algn="just" fontAlgn="base">
              <a:lnSpc>
                <a:spcPct val="120000"/>
              </a:lnSpc>
              <a:spcBef>
                <a:spcPct val="0"/>
              </a:spcBef>
              <a:spcAft>
                <a:spcPct val="0"/>
              </a:spcAft>
              <a:buFont typeface="Wingdings" panose="05000000000000000000" pitchFamily="2" charset="2"/>
              <a:buChar char="Ø"/>
              <a:defRPr/>
            </a:pPr>
            <a:endParaRPr lang="pt-BR" altLang="pt-BR" sz="2000" b="1" dirty="0"/>
          </a:p>
          <a:p>
            <a:endParaRPr lang="pt-BR" dirty="0"/>
          </a:p>
        </p:txBody>
      </p:sp>
      <p:pic>
        <p:nvPicPr>
          <p:cNvPr id="2" name="Imagem 1">
            <a:extLst>
              <a:ext uri="{FF2B5EF4-FFF2-40B4-BE49-F238E27FC236}">
                <a16:creationId xmlns:a16="http://schemas.microsoft.com/office/drawing/2014/main" xmlns="" id="{C024704D-9412-4A5D-A70D-9AB2E6AEA327}"/>
              </a:ext>
            </a:extLst>
          </p:cNvPr>
          <p:cNvPicPr>
            <a:picLocks noChangeAspect="1"/>
          </p:cNvPicPr>
          <p:nvPr/>
        </p:nvPicPr>
        <p:blipFill>
          <a:blip r:embed="rId2"/>
          <a:stretch>
            <a:fillRect/>
          </a:stretch>
        </p:blipFill>
        <p:spPr>
          <a:xfrm>
            <a:off x="634909" y="4976176"/>
            <a:ext cx="7882919" cy="620588"/>
          </a:xfrm>
          <a:prstGeom prst="rect">
            <a:avLst/>
          </a:prstGeom>
        </p:spPr>
      </p:pic>
      <p:pic>
        <p:nvPicPr>
          <p:cNvPr id="3" name="Imagem 2">
            <a:extLst>
              <a:ext uri="{FF2B5EF4-FFF2-40B4-BE49-F238E27FC236}">
                <a16:creationId xmlns:a16="http://schemas.microsoft.com/office/drawing/2014/main" xmlns="" id="{C7AFB302-0CC9-4332-85E9-9835D2ACBAFC}"/>
              </a:ext>
            </a:extLst>
          </p:cNvPr>
          <p:cNvPicPr>
            <a:picLocks noChangeAspect="1"/>
          </p:cNvPicPr>
          <p:nvPr/>
        </p:nvPicPr>
        <p:blipFill>
          <a:blip r:embed="rId3">
            <a:clrChange>
              <a:clrFrom>
                <a:srgbClr val="EAF2F3"/>
              </a:clrFrom>
              <a:clrTo>
                <a:srgbClr val="EAF2F3">
                  <a:alpha val="0"/>
                </a:srgbClr>
              </a:clrTo>
            </a:clrChange>
          </a:blip>
          <a:stretch>
            <a:fillRect/>
          </a:stretch>
        </p:blipFill>
        <p:spPr>
          <a:xfrm>
            <a:off x="7874291" y="2746598"/>
            <a:ext cx="3944392" cy="2887341"/>
          </a:xfrm>
          <a:prstGeom prst="rect">
            <a:avLst/>
          </a:prstGeom>
        </p:spPr>
      </p:pic>
    </p:spTree>
    <p:extLst>
      <p:ext uri="{BB962C8B-B14F-4D97-AF65-F5344CB8AC3E}">
        <p14:creationId xmlns:p14="http://schemas.microsoft.com/office/powerpoint/2010/main" val="34514153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xmlns="" id="{A3AA0383-0067-4CA4-88B6-49703B336951}"/>
              </a:ext>
            </a:extLst>
          </p:cNvPr>
          <p:cNvSpPr/>
          <p:nvPr/>
        </p:nvSpPr>
        <p:spPr>
          <a:xfrm>
            <a:off x="1650207" y="197057"/>
            <a:ext cx="7899235" cy="730296"/>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395">
              <a:defRPr/>
            </a:pPr>
            <a:r>
              <a:rPr lang="pt-BR" sz="2400" b="1" kern="0" dirty="0">
                <a:solidFill>
                  <a:schemeClr val="bg1"/>
                </a:solidFill>
              </a:rPr>
              <a:t>POSSÍVEIS ERROS</a:t>
            </a:r>
          </a:p>
        </p:txBody>
      </p:sp>
      <p:sp>
        <p:nvSpPr>
          <p:cNvPr id="4" name="CaixaDeTexto 3">
            <a:extLst>
              <a:ext uri="{FF2B5EF4-FFF2-40B4-BE49-F238E27FC236}">
                <a16:creationId xmlns:a16="http://schemas.microsoft.com/office/drawing/2014/main" xmlns="" id="{471EA74A-3DF9-464C-97C9-7AB413716AE1}"/>
              </a:ext>
            </a:extLst>
          </p:cNvPr>
          <p:cNvSpPr txBox="1"/>
          <p:nvPr/>
        </p:nvSpPr>
        <p:spPr>
          <a:xfrm>
            <a:off x="634909" y="1002852"/>
            <a:ext cx="10922182" cy="589072"/>
          </a:xfrm>
          <a:prstGeom prst="rect">
            <a:avLst/>
          </a:prstGeom>
          <a:noFill/>
        </p:spPr>
        <p:txBody>
          <a:bodyPr wrap="square" rtlCol="0">
            <a:spAutoFit/>
          </a:bodyPr>
          <a:lstStyle/>
          <a:p>
            <a:pPr>
              <a:lnSpc>
                <a:spcPct val="150000"/>
              </a:lnSpc>
            </a:pPr>
            <a:r>
              <a:rPr lang="pt-BR" sz="2400" i="1" dirty="0">
                <a:solidFill>
                  <a:schemeClr val="tx2">
                    <a:lumMod val="75000"/>
                  </a:schemeClr>
                </a:solidFill>
                <a:latin typeface="+mj-lt"/>
                <a:ea typeface="+mj-ea"/>
                <a:cs typeface="+mj-cs"/>
              </a:rPr>
              <a:t>Viés da Variável Omitida</a:t>
            </a:r>
          </a:p>
        </p:txBody>
      </p:sp>
      <p:sp>
        <p:nvSpPr>
          <p:cNvPr id="5" name="CaixaDeTexto 4">
            <a:extLst>
              <a:ext uri="{FF2B5EF4-FFF2-40B4-BE49-F238E27FC236}">
                <a16:creationId xmlns:a16="http://schemas.microsoft.com/office/drawing/2014/main" xmlns="" id="{107CA183-329A-4766-8951-3CD937D2E438}"/>
              </a:ext>
            </a:extLst>
          </p:cNvPr>
          <p:cNvSpPr txBox="1"/>
          <p:nvPr/>
        </p:nvSpPr>
        <p:spPr>
          <a:xfrm>
            <a:off x="474453" y="1678970"/>
            <a:ext cx="11464505" cy="5170646"/>
          </a:xfrm>
          <a:prstGeom prst="rect">
            <a:avLst/>
          </a:prstGeom>
          <a:noFill/>
        </p:spPr>
        <p:txBody>
          <a:bodyPr wrap="square" rtlCol="0">
            <a:spAutoFit/>
          </a:bodyPr>
          <a:lstStyle/>
          <a:p>
            <a:pPr marL="285750" lvl="1" indent="-285750" algn="just" fontAlgn="base">
              <a:lnSpc>
                <a:spcPct val="120000"/>
              </a:lnSpc>
              <a:spcBef>
                <a:spcPct val="0"/>
              </a:spcBef>
              <a:spcAft>
                <a:spcPct val="0"/>
              </a:spcAft>
              <a:buFont typeface="Wingdings" panose="05000000000000000000" pitchFamily="2" charset="2"/>
              <a:buChar char="Ø"/>
              <a:defRPr/>
            </a:pPr>
            <a:r>
              <a:rPr lang="pt-BR" sz="2000" b="1" dirty="0"/>
              <a:t>Período </a:t>
            </a:r>
            <a:r>
              <a:rPr lang="pt-BR" sz="2000" b="1" dirty="0" smtClean="0"/>
              <a:t>20 </a:t>
            </a:r>
            <a:r>
              <a:rPr lang="pt-BR" sz="2000" b="1" dirty="0"/>
              <a:t>anos: pode apresentar mudanças culturais relevantes</a:t>
            </a:r>
          </a:p>
          <a:p>
            <a:pPr marL="285750" lvl="1" indent="-285750" algn="just" fontAlgn="base">
              <a:lnSpc>
                <a:spcPct val="120000"/>
              </a:lnSpc>
              <a:spcBef>
                <a:spcPct val="0"/>
              </a:spcBef>
              <a:spcAft>
                <a:spcPct val="0"/>
              </a:spcAft>
              <a:buFont typeface="Wingdings" panose="05000000000000000000" pitchFamily="2" charset="2"/>
              <a:buChar char="Ø"/>
              <a:defRPr/>
            </a:pPr>
            <a:endParaRPr lang="pt-BR" sz="2000" b="1" dirty="0"/>
          </a:p>
          <a:p>
            <a:pPr marL="285750" lvl="1" indent="-285750" algn="just" fontAlgn="base">
              <a:lnSpc>
                <a:spcPct val="120000"/>
              </a:lnSpc>
              <a:spcBef>
                <a:spcPct val="0"/>
              </a:spcBef>
              <a:spcAft>
                <a:spcPct val="0"/>
              </a:spcAft>
              <a:buFont typeface="Wingdings" panose="05000000000000000000" pitchFamily="2" charset="2"/>
              <a:buChar char="Ø"/>
              <a:defRPr/>
            </a:pPr>
            <a:r>
              <a:rPr lang="pt-BR" sz="2000" b="1" dirty="0"/>
              <a:t>2 grandes tendências: </a:t>
            </a:r>
          </a:p>
          <a:p>
            <a:pPr marL="800100" lvl="3" indent="-342900" algn="just" fontAlgn="base">
              <a:lnSpc>
                <a:spcPct val="120000"/>
              </a:lnSpc>
              <a:spcBef>
                <a:spcPct val="0"/>
              </a:spcBef>
              <a:spcAft>
                <a:spcPct val="0"/>
              </a:spcAft>
              <a:buFont typeface="Wingdings" panose="05000000000000000000" pitchFamily="2" charset="2"/>
              <a:buChar char="§"/>
              <a:defRPr/>
            </a:pPr>
            <a:r>
              <a:rPr lang="pt-BR" sz="2000" b="1" dirty="0"/>
              <a:t>Urbanização: quando testado, apresentou regressor baixo, menos estatisticamente significativo que os outros 2</a:t>
            </a:r>
          </a:p>
          <a:p>
            <a:pPr marL="800100" lvl="3" indent="-342900" algn="just" fontAlgn="base">
              <a:lnSpc>
                <a:spcPct val="120000"/>
              </a:lnSpc>
              <a:spcBef>
                <a:spcPct val="0"/>
              </a:spcBef>
              <a:spcAft>
                <a:spcPct val="0"/>
              </a:spcAft>
              <a:buFont typeface="Wingdings" panose="05000000000000000000" pitchFamily="2" charset="2"/>
              <a:buChar char="§"/>
              <a:defRPr/>
            </a:pPr>
            <a:r>
              <a:rPr lang="pt-BR" sz="2000" b="1" dirty="0"/>
              <a:t>“Empoderamento feminino”: crescimento da participação da mulher no tecido socioeconômico, liderança da família e autodeterminação, além de acesso e gestão de meios contraceptivos mais eficientes =&gt; impacto em renda capturado, mas impacto em comportamento e escolhas não capturado</a:t>
            </a:r>
          </a:p>
          <a:p>
            <a:pPr marL="800100" lvl="3" indent="-342900" algn="just" fontAlgn="base">
              <a:lnSpc>
                <a:spcPct val="120000"/>
              </a:lnSpc>
              <a:spcBef>
                <a:spcPct val="0"/>
              </a:spcBef>
              <a:spcAft>
                <a:spcPct val="0"/>
              </a:spcAft>
              <a:buFont typeface="Wingdings" panose="05000000000000000000" pitchFamily="2" charset="2"/>
              <a:buChar char="§"/>
              <a:defRPr/>
            </a:pPr>
            <a:endParaRPr lang="pt-BR" sz="2000" b="1" dirty="0"/>
          </a:p>
          <a:p>
            <a:pPr marL="285750" lvl="1" indent="-285750" algn="just" fontAlgn="base">
              <a:lnSpc>
                <a:spcPct val="120000"/>
              </a:lnSpc>
              <a:spcBef>
                <a:spcPct val="0"/>
              </a:spcBef>
              <a:spcAft>
                <a:spcPct val="0"/>
              </a:spcAft>
              <a:buFont typeface="Wingdings" panose="05000000000000000000" pitchFamily="2" charset="2"/>
              <a:buChar char="Ø"/>
              <a:defRPr/>
            </a:pPr>
            <a:r>
              <a:rPr lang="pt-BR" sz="2000" b="1" dirty="0"/>
              <a:t>Apresentação de dados em painel não seria suficiente para resolver o problema da variável omitida</a:t>
            </a:r>
          </a:p>
          <a:p>
            <a:pPr algn="just" fontAlgn="base">
              <a:lnSpc>
                <a:spcPct val="120000"/>
              </a:lnSpc>
              <a:spcBef>
                <a:spcPct val="0"/>
              </a:spcBef>
              <a:spcAft>
                <a:spcPct val="0"/>
              </a:spcAft>
              <a:defRPr/>
            </a:pPr>
            <a:r>
              <a:rPr lang="pt-BR" altLang="pt-BR" sz="2000" b="1" dirty="0"/>
              <a:t>	</a:t>
            </a:r>
          </a:p>
          <a:p>
            <a:pPr marL="285750" indent="-285750" algn="just" fontAlgn="base">
              <a:lnSpc>
                <a:spcPct val="120000"/>
              </a:lnSpc>
              <a:spcBef>
                <a:spcPct val="0"/>
              </a:spcBef>
              <a:spcAft>
                <a:spcPct val="0"/>
              </a:spcAft>
              <a:buFont typeface="Wingdings" panose="05000000000000000000" pitchFamily="2" charset="2"/>
              <a:buChar char="Ø"/>
              <a:defRPr/>
            </a:pPr>
            <a:endParaRPr lang="pt-BR" altLang="pt-BR" sz="2000" b="1" dirty="0"/>
          </a:p>
          <a:p>
            <a:endParaRPr lang="pt-BR" dirty="0"/>
          </a:p>
        </p:txBody>
      </p:sp>
    </p:spTree>
    <p:extLst>
      <p:ext uri="{BB962C8B-B14F-4D97-AF65-F5344CB8AC3E}">
        <p14:creationId xmlns:p14="http://schemas.microsoft.com/office/powerpoint/2010/main" val="38160339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xmlns="" id="{A3AA0383-0067-4CA4-88B6-49703B336951}"/>
              </a:ext>
            </a:extLst>
          </p:cNvPr>
          <p:cNvSpPr/>
          <p:nvPr/>
        </p:nvSpPr>
        <p:spPr>
          <a:xfrm>
            <a:off x="1650207" y="197057"/>
            <a:ext cx="7899235" cy="730296"/>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395">
              <a:defRPr/>
            </a:pPr>
            <a:r>
              <a:rPr lang="pt-BR" sz="2400" b="1" kern="0" dirty="0">
                <a:solidFill>
                  <a:schemeClr val="bg1"/>
                </a:solidFill>
              </a:rPr>
              <a:t>POSSÍVEIS ERROS</a:t>
            </a:r>
          </a:p>
        </p:txBody>
      </p:sp>
      <p:sp>
        <p:nvSpPr>
          <p:cNvPr id="4" name="CaixaDeTexto 3">
            <a:extLst>
              <a:ext uri="{FF2B5EF4-FFF2-40B4-BE49-F238E27FC236}">
                <a16:creationId xmlns:a16="http://schemas.microsoft.com/office/drawing/2014/main" xmlns="" id="{471EA74A-3DF9-464C-97C9-7AB413716AE1}"/>
              </a:ext>
            </a:extLst>
          </p:cNvPr>
          <p:cNvSpPr txBox="1"/>
          <p:nvPr/>
        </p:nvSpPr>
        <p:spPr>
          <a:xfrm>
            <a:off x="634909" y="1002852"/>
            <a:ext cx="10922182" cy="589072"/>
          </a:xfrm>
          <a:prstGeom prst="rect">
            <a:avLst/>
          </a:prstGeom>
          <a:noFill/>
        </p:spPr>
        <p:txBody>
          <a:bodyPr wrap="square" rtlCol="0">
            <a:spAutoFit/>
          </a:bodyPr>
          <a:lstStyle/>
          <a:p>
            <a:pPr>
              <a:lnSpc>
                <a:spcPct val="150000"/>
              </a:lnSpc>
            </a:pPr>
            <a:r>
              <a:rPr lang="pt-BR" sz="2400" i="1" dirty="0">
                <a:solidFill>
                  <a:schemeClr val="tx2">
                    <a:lumMod val="75000"/>
                  </a:schemeClr>
                </a:solidFill>
                <a:latin typeface="+mj-lt"/>
                <a:ea typeface="+mj-ea"/>
                <a:cs typeface="+mj-cs"/>
              </a:rPr>
              <a:t>Simultaneidade</a:t>
            </a:r>
          </a:p>
        </p:txBody>
      </p:sp>
      <p:sp>
        <p:nvSpPr>
          <p:cNvPr id="5" name="CaixaDeTexto 4">
            <a:extLst>
              <a:ext uri="{FF2B5EF4-FFF2-40B4-BE49-F238E27FC236}">
                <a16:creationId xmlns:a16="http://schemas.microsoft.com/office/drawing/2014/main" xmlns="" id="{107CA183-329A-4766-8951-3CD937D2E438}"/>
              </a:ext>
            </a:extLst>
          </p:cNvPr>
          <p:cNvSpPr txBox="1"/>
          <p:nvPr/>
        </p:nvSpPr>
        <p:spPr>
          <a:xfrm>
            <a:off x="474453" y="1678970"/>
            <a:ext cx="11464505" cy="3391698"/>
          </a:xfrm>
          <a:prstGeom prst="rect">
            <a:avLst/>
          </a:prstGeom>
          <a:noFill/>
        </p:spPr>
        <p:txBody>
          <a:bodyPr wrap="square" rtlCol="0">
            <a:spAutoFit/>
          </a:bodyPr>
          <a:lstStyle/>
          <a:p>
            <a:pPr marL="285750" lvl="1" indent="-285750" algn="just" fontAlgn="base">
              <a:lnSpc>
                <a:spcPct val="120000"/>
              </a:lnSpc>
              <a:spcBef>
                <a:spcPct val="0"/>
              </a:spcBef>
              <a:spcAft>
                <a:spcPct val="0"/>
              </a:spcAft>
              <a:buFont typeface="Wingdings" panose="05000000000000000000" pitchFamily="2" charset="2"/>
              <a:buChar char="Ø"/>
              <a:defRPr/>
            </a:pPr>
            <a:r>
              <a:rPr lang="pt-BR" sz="2000" b="1" dirty="0"/>
              <a:t>Assumimos que X cause Y, porém quando existe relação inversa, temos problema de simultaneidade</a:t>
            </a:r>
          </a:p>
          <a:p>
            <a:pPr marL="285750" lvl="1" indent="-285750" algn="just" fontAlgn="base">
              <a:lnSpc>
                <a:spcPct val="120000"/>
              </a:lnSpc>
              <a:spcBef>
                <a:spcPct val="0"/>
              </a:spcBef>
              <a:spcAft>
                <a:spcPct val="0"/>
              </a:spcAft>
              <a:buFont typeface="Wingdings" panose="05000000000000000000" pitchFamily="2" charset="2"/>
              <a:buChar char="Ø"/>
              <a:defRPr/>
            </a:pPr>
            <a:endParaRPr lang="pt-BR" sz="2000" b="1" dirty="0"/>
          </a:p>
          <a:p>
            <a:pPr marL="285750" lvl="1" indent="-285750" algn="just" fontAlgn="base">
              <a:lnSpc>
                <a:spcPct val="120000"/>
              </a:lnSpc>
              <a:spcBef>
                <a:spcPct val="0"/>
              </a:spcBef>
              <a:spcAft>
                <a:spcPct val="0"/>
              </a:spcAft>
              <a:buFont typeface="Wingdings" panose="05000000000000000000" pitchFamily="2" charset="2"/>
              <a:buChar char="Ø"/>
              <a:defRPr/>
            </a:pPr>
            <a:r>
              <a:rPr lang="pt-BR" sz="2000" b="1" dirty="0"/>
              <a:t>Pode-se argumentar que existe simultaneidade entre fecundidade e escolaridade e renda</a:t>
            </a:r>
          </a:p>
          <a:p>
            <a:pPr marL="285750" lvl="1" indent="-285750" algn="just" fontAlgn="base">
              <a:lnSpc>
                <a:spcPct val="120000"/>
              </a:lnSpc>
              <a:spcBef>
                <a:spcPct val="0"/>
              </a:spcBef>
              <a:spcAft>
                <a:spcPct val="0"/>
              </a:spcAft>
              <a:buFont typeface="Wingdings" panose="05000000000000000000" pitchFamily="2" charset="2"/>
              <a:buChar char="Ø"/>
              <a:defRPr/>
            </a:pPr>
            <a:endParaRPr lang="pt-BR" sz="2000" b="1" dirty="0"/>
          </a:p>
          <a:p>
            <a:pPr marL="285750" lvl="1" indent="-285750" algn="just" fontAlgn="base">
              <a:lnSpc>
                <a:spcPct val="120000"/>
              </a:lnSpc>
              <a:spcBef>
                <a:spcPct val="0"/>
              </a:spcBef>
              <a:spcAft>
                <a:spcPct val="0"/>
              </a:spcAft>
              <a:buFont typeface="Wingdings" panose="05000000000000000000" pitchFamily="2" charset="2"/>
              <a:buChar char="Ø"/>
              <a:defRPr/>
            </a:pPr>
            <a:r>
              <a:rPr lang="pt-BR" sz="2000" b="1" dirty="0"/>
              <a:t>Oferta de trabalho ou demanda por estudo são relacionadas com custo de oportunidade, que está relacionado à maternidade</a:t>
            </a:r>
          </a:p>
          <a:p>
            <a:pPr marL="285750" lvl="1" indent="-285750" algn="just" fontAlgn="base">
              <a:lnSpc>
                <a:spcPct val="120000"/>
              </a:lnSpc>
              <a:spcBef>
                <a:spcPct val="0"/>
              </a:spcBef>
              <a:spcAft>
                <a:spcPct val="0"/>
              </a:spcAft>
              <a:buFont typeface="Wingdings" panose="05000000000000000000" pitchFamily="2" charset="2"/>
              <a:buChar char="Ø"/>
              <a:defRPr/>
            </a:pPr>
            <a:endParaRPr lang="pt-BR" sz="2000" b="1" dirty="0"/>
          </a:p>
          <a:p>
            <a:pPr marL="285750" lvl="1" indent="-285750" algn="just" fontAlgn="base">
              <a:lnSpc>
                <a:spcPct val="120000"/>
              </a:lnSpc>
              <a:spcBef>
                <a:spcPct val="0"/>
              </a:spcBef>
              <a:spcAft>
                <a:spcPct val="0"/>
              </a:spcAft>
              <a:buFont typeface="Wingdings" panose="05000000000000000000" pitchFamily="2" charset="2"/>
              <a:buChar char="Ø"/>
              <a:defRPr/>
            </a:pPr>
            <a:r>
              <a:rPr lang="pt-BR" sz="2000" b="1" dirty="0"/>
              <a:t>Pode-se argumentar que a maternidade aumenta o custo de oportunidade em relação ao trabalho e estudo, que por sua vez influencia negativamente renda e grau educacional</a:t>
            </a:r>
            <a:endParaRPr lang="pt-BR" dirty="0"/>
          </a:p>
        </p:txBody>
      </p:sp>
      <p:sp>
        <p:nvSpPr>
          <p:cNvPr id="6" name="CaixaDeTexto 5">
            <a:extLst>
              <a:ext uri="{FF2B5EF4-FFF2-40B4-BE49-F238E27FC236}">
                <a16:creationId xmlns:a16="http://schemas.microsoft.com/office/drawing/2014/main" xmlns="" id="{5082C136-32A0-488C-99AB-D6B4CBC54289}"/>
              </a:ext>
            </a:extLst>
          </p:cNvPr>
          <p:cNvSpPr txBox="1"/>
          <p:nvPr/>
        </p:nvSpPr>
        <p:spPr>
          <a:xfrm>
            <a:off x="634909" y="5070668"/>
            <a:ext cx="10922182" cy="589072"/>
          </a:xfrm>
          <a:prstGeom prst="rect">
            <a:avLst/>
          </a:prstGeom>
          <a:noFill/>
        </p:spPr>
        <p:txBody>
          <a:bodyPr wrap="square" rtlCol="0">
            <a:spAutoFit/>
          </a:bodyPr>
          <a:lstStyle/>
          <a:p>
            <a:pPr>
              <a:lnSpc>
                <a:spcPct val="150000"/>
              </a:lnSpc>
            </a:pPr>
            <a:r>
              <a:rPr lang="pt-BR" sz="2400" i="1" dirty="0">
                <a:solidFill>
                  <a:schemeClr val="tx2">
                    <a:lumMod val="75000"/>
                  </a:schemeClr>
                </a:solidFill>
                <a:latin typeface="+mj-lt"/>
                <a:ea typeface="+mj-ea"/>
                <a:cs typeface="+mj-cs"/>
              </a:rPr>
              <a:t>Erro de mensuração das variáveis </a:t>
            </a:r>
          </a:p>
        </p:txBody>
      </p:sp>
      <p:sp>
        <p:nvSpPr>
          <p:cNvPr id="7" name="CaixaDeTexto 6">
            <a:extLst>
              <a:ext uri="{FF2B5EF4-FFF2-40B4-BE49-F238E27FC236}">
                <a16:creationId xmlns:a16="http://schemas.microsoft.com/office/drawing/2014/main" xmlns="" id="{6E4C5C89-DDED-4A40-B17B-4DF18A45D624}"/>
              </a:ext>
            </a:extLst>
          </p:cNvPr>
          <p:cNvSpPr txBox="1"/>
          <p:nvPr/>
        </p:nvSpPr>
        <p:spPr>
          <a:xfrm>
            <a:off x="474453" y="5752505"/>
            <a:ext cx="11464505" cy="437043"/>
          </a:xfrm>
          <a:prstGeom prst="rect">
            <a:avLst/>
          </a:prstGeom>
          <a:noFill/>
        </p:spPr>
        <p:txBody>
          <a:bodyPr wrap="square" rtlCol="0">
            <a:spAutoFit/>
          </a:bodyPr>
          <a:lstStyle/>
          <a:p>
            <a:pPr marL="285750" lvl="1" indent="-285750" algn="just" fontAlgn="base">
              <a:lnSpc>
                <a:spcPct val="120000"/>
              </a:lnSpc>
              <a:spcBef>
                <a:spcPct val="0"/>
              </a:spcBef>
              <a:spcAft>
                <a:spcPct val="0"/>
              </a:spcAft>
              <a:buFont typeface="Wingdings" panose="05000000000000000000" pitchFamily="2" charset="2"/>
              <a:buChar char="Ø"/>
              <a:defRPr/>
            </a:pPr>
            <a:r>
              <a:rPr lang="pt-BR" sz="2000" b="1" dirty="0"/>
              <a:t>Dados coletados no Censo, não temos razões para considerar essa possibilidade</a:t>
            </a:r>
          </a:p>
        </p:txBody>
      </p:sp>
    </p:spTree>
    <p:extLst>
      <p:ext uri="{BB962C8B-B14F-4D97-AF65-F5344CB8AC3E}">
        <p14:creationId xmlns:p14="http://schemas.microsoft.com/office/powerpoint/2010/main" val="26358624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xmlns="" id="{A3AA0383-0067-4CA4-88B6-49703B336951}"/>
              </a:ext>
            </a:extLst>
          </p:cNvPr>
          <p:cNvSpPr/>
          <p:nvPr/>
        </p:nvSpPr>
        <p:spPr>
          <a:xfrm>
            <a:off x="1650207" y="197057"/>
            <a:ext cx="7899235" cy="730296"/>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395">
              <a:defRPr/>
            </a:pPr>
            <a:r>
              <a:rPr lang="pt-BR" sz="2400" b="1" kern="0" dirty="0">
                <a:solidFill>
                  <a:schemeClr val="bg1"/>
                </a:solidFill>
              </a:rPr>
              <a:t>TESTE DE HIPÓTESES</a:t>
            </a:r>
          </a:p>
        </p:txBody>
      </p:sp>
      <p:sp>
        <p:nvSpPr>
          <p:cNvPr id="4" name="CaixaDeTexto 3">
            <a:extLst>
              <a:ext uri="{FF2B5EF4-FFF2-40B4-BE49-F238E27FC236}">
                <a16:creationId xmlns:a16="http://schemas.microsoft.com/office/drawing/2014/main" xmlns="" id="{471EA74A-3DF9-464C-97C9-7AB413716AE1}"/>
              </a:ext>
            </a:extLst>
          </p:cNvPr>
          <p:cNvSpPr txBox="1"/>
          <p:nvPr/>
        </p:nvSpPr>
        <p:spPr>
          <a:xfrm>
            <a:off x="634908" y="1002852"/>
            <a:ext cx="11304049" cy="589072"/>
          </a:xfrm>
          <a:prstGeom prst="rect">
            <a:avLst/>
          </a:prstGeom>
          <a:noFill/>
        </p:spPr>
        <p:txBody>
          <a:bodyPr wrap="square" rtlCol="0">
            <a:spAutoFit/>
          </a:bodyPr>
          <a:lstStyle/>
          <a:p>
            <a:pPr>
              <a:lnSpc>
                <a:spcPct val="150000"/>
              </a:lnSpc>
            </a:pPr>
            <a:r>
              <a:rPr lang="pt-BR" sz="2400" i="1" dirty="0">
                <a:solidFill>
                  <a:schemeClr val="tx2">
                    <a:lumMod val="75000"/>
                  </a:schemeClr>
                </a:solidFill>
                <a:latin typeface="+mj-lt"/>
                <a:ea typeface="+mj-ea"/>
                <a:cs typeface="+mj-cs"/>
              </a:rPr>
              <a:t>(H2):  {x</a:t>
            </a:r>
            <a:r>
              <a:rPr lang="pt-BR" sz="2400" i="1" baseline="-25000" dirty="0">
                <a:solidFill>
                  <a:schemeClr val="tx2">
                    <a:lumMod val="75000"/>
                  </a:schemeClr>
                </a:solidFill>
                <a:latin typeface="+mj-lt"/>
                <a:ea typeface="+mj-ea"/>
                <a:cs typeface="+mj-cs"/>
              </a:rPr>
              <a:t>i1</a:t>
            </a:r>
            <a:r>
              <a:rPr lang="pt-BR" sz="2400" i="1" dirty="0">
                <a:solidFill>
                  <a:schemeClr val="tx2">
                    <a:lumMod val="75000"/>
                  </a:schemeClr>
                </a:solidFill>
                <a:latin typeface="+mj-lt"/>
                <a:ea typeface="+mj-ea"/>
                <a:cs typeface="+mj-cs"/>
              </a:rPr>
              <a:t>; x</a:t>
            </a:r>
            <a:r>
              <a:rPr lang="pt-BR" sz="2400" i="1" baseline="-25000" dirty="0">
                <a:solidFill>
                  <a:schemeClr val="tx2">
                    <a:lumMod val="75000"/>
                  </a:schemeClr>
                </a:solidFill>
                <a:latin typeface="+mj-lt"/>
                <a:ea typeface="+mj-ea"/>
                <a:cs typeface="+mj-cs"/>
              </a:rPr>
              <a:t>i2</a:t>
            </a:r>
            <a:r>
              <a:rPr lang="pt-BR" sz="2400" i="1" dirty="0">
                <a:solidFill>
                  <a:schemeClr val="tx2">
                    <a:lumMod val="75000"/>
                  </a:schemeClr>
                </a:solidFill>
                <a:latin typeface="+mj-lt"/>
                <a:ea typeface="+mj-ea"/>
                <a:cs typeface="+mj-cs"/>
              </a:rPr>
              <a:t>; x</a:t>
            </a:r>
            <a:r>
              <a:rPr lang="pt-BR" sz="2400" i="1" baseline="-25000" dirty="0">
                <a:solidFill>
                  <a:schemeClr val="tx2">
                    <a:lumMod val="75000"/>
                  </a:schemeClr>
                </a:solidFill>
                <a:latin typeface="+mj-lt"/>
                <a:ea typeface="+mj-ea"/>
                <a:cs typeface="+mj-cs"/>
              </a:rPr>
              <a:t>i3</a:t>
            </a:r>
            <a:r>
              <a:rPr lang="pt-BR" sz="2400" i="1" dirty="0">
                <a:solidFill>
                  <a:schemeClr val="tx2">
                    <a:lumMod val="75000"/>
                  </a:schemeClr>
                </a:solidFill>
                <a:latin typeface="+mj-lt"/>
                <a:ea typeface="+mj-ea"/>
                <a:cs typeface="+mj-cs"/>
              </a:rPr>
              <a:t>;u</a:t>
            </a:r>
            <a:r>
              <a:rPr lang="pt-BR" sz="2400" i="1" baseline="-25000" dirty="0">
                <a:solidFill>
                  <a:schemeClr val="tx2">
                    <a:lumMod val="75000"/>
                  </a:schemeClr>
                </a:solidFill>
                <a:latin typeface="+mj-lt"/>
                <a:ea typeface="+mj-ea"/>
                <a:cs typeface="+mj-cs"/>
              </a:rPr>
              <a:t>it</a:t>
            </a:r>
            <a:r>
              <a:rPr lang="pt-BR" sz="2400" i="1" dirty="0">
                <a:solidFill>
                  <a:schemeClr val="tx2">
                    <a:lumMod val="75000"/>
                  </a:schemeClr>
                </a:solidFill>
                <a:latin typeface="+mj-lt"/>
                <a:ea typeface="+mj-ea"/>
                <a:cs typeface="+mj-cs"/>
              </a:rPr>
              <a:t>} – variáveis aleatórias independentes e identicamente distribuídas</a:t>
            </a:r>
          </a:p>
        </p:txBody>
      </p:sp>
      <p:sp>
        <p:nvSpPr>
          <p:cNvPr id="5" name="CaixaDeTexto 4">
            <a:extLst>
              <a:ext uri="{FF2B5EF4-FFF2-40B4-BE49-F238E27FC236}">
                <a16:creationId xmlns:a16="http://schemas.microsoft.com/office/drawing/2014/main" xmlns="" id="{51C44AF5-76CF-4C84-B615-D2D358EDBB18}"/>
              </a:ext>
            </a:extLst>
          </p:cNvPr>
          <p:cNvSpPr txBox="1"/>
          <p:nvPr/>
        </p:nvSpPr>
        <p:spPr>
          <a:xfrm>
            <a:off x="474453" y="1905652"/>
            <a:ext cx="11464505" cy="4062651"/>
          </a:xfrm>
          <a:prstGeom prst="rect">
            <a:avLst/>
          </a:prstGeom>
          <a:noFill/>
        </p:spPr>
        <p:txBody>
          <a:bodyPr wrap="square" rtlCol="0">
            <a:spAutoFit/>
          </a:bodyPr>
          <a:lstStyle/>
          <a:p>
            <a:pPr marL="285750" indent="-285750" algn="just" fontAlgn="base">
              <a:lnSpc>
                <a:spcPct val="120000"/>
              </a:lnSpc>
              <a:spcBef>
                <a:spcPct val="0"/>
              </a:spcBef>
              <a:spcAft>
                <a:spcPct val="0"/>
              </a:spcAft>
              <a:buFont typeface="Wingdings" panose="05000000000000000000" pitchFamily="2" charset="2"/>
              <a:buChar char="Ø"/>
              <a:defRPr/>
            </a:pPr>
            <a:r>
              <a:rPr lang="pt-BR" altLang="pt-BR" sz="2000" b="1" dirty="0"/>
              <a:t>Hipótese é satisfeita</a:t>
            </a:r>
          </a:p>
          <a:p>
            <a:pPr marL="285750" indent="-285750" algn="just" fontAlgn="base">
              <a:lnSpc>
                <a:spcPct val="120000"/>
              </a:lnSpc>
              <a:spcBef>
                <a:spcPct val="0"/>
              </a:spcBef>
              <a:spcAft>
                <a:spcPct val="0"/>
              </a:spcAft>
              <a:buFont typeface="Wingdings" panose="05000000000000000000" pitchFamily="2" charset="2"/>
              <a:buChar char="Ø"/>
              <a:defRPr/>
            </a:pPr>
            <a:endParaRPr lang="pt-BR" altLang="pt-BR" sz="2000" b="1" dirty="0"/>
          </a:p>
          <a:p>
            <a:pPr marL="285750" indent="-285750" algn="just" fontAlgn="base">
              <a:lnSpc>
                <a:spcPct val="120000"/>
              </a:lnSpc>
              <a:spcBef>
                <a:spcPct val="0"/>
              </a:spcBef>
              <a:spcAft>
                <a:spcPct val="0"/>
              </a:spcAft>
              <a:buFont typeface="Wingdings" panose="05000000000000000000" pitchFamily="2" charset="2"/>
              <a:buChar char="Ø"/>
              <a:defRPr/>
            </a:pPr>
            <a:r>
              <a:rPr lang="pt-BR" altLang="pt-BR" sz="2000" b="1" dirty="0"/>
              <a:t>Dados de todas as cidades brasileiras nos 3 períodos analisados</a:t>
            </a:r>
          </a:p>
          <a:p>
            <a:pPr marL="285750" indent="-285750" algn="just" fontAlgn="base">
              <a:lnSpc>
                <a:spcPct val="120000"/>
              </a:lnSpc>
              <a:spcBef>
                <a:spcPct val="0"/>
              </a:spcBef>
              <a:spcAft>
                <a:spcPct val="0"/>
              </a:spcAft>
              <a:buFont typeface="Wingdings" panose="05000000000000000000" pitchFamily="2" charset="2"/>
              <a:buChar char="Ø"/>
              <a:defRPr/>
            </a:pPr>
            <a:endParaRPr lang="pt-BR" altLang="pt-BR" sz="2000" b="1" dirty="0"/>
          </a:p>
          <a:p>
            <a:pPr marL="285750" indent="-285750" algn="just" fontAlgn="base">
              <a:lnSpc>
                <a:spcPct val="120000"/>
              </a:lnSpc>
              <a:spcBef>
                <a:spcPct val="0"/>
              </a:spcBef>
              <a:spcAft>
                <a:spcPct val="0"/>
              </a:spcAft>
              <a:buFont typeface="Wingdings" panose="05000000000000000000" pitchFamily="2" charset="2"/>
              <a:buChar char="Ø"/>
              <a:defRPr/>
            </a:pPr>
            <a:r>
              <a:rPr lang="pt-BR" altLang="pt-BR" sz="2000" b="1" dirty="0"/>
              <a:t>Não houve seleção de cidades para o experimento</a:t>
            </a:r>
          </a:p>
          <a:p>
            <a:pPr marL="285750" indent="-285750" algn="just" fontAlgn="base">
              <a:lnSpc>
                <a:spcPct val="120000"/>
              </a:lnSpc>
              <a:spcBef>
                <a:spcPct val="0"/>
              </a:spcBef>
              <a:spcAft>
                <a:spcPct val="0"/>
              </a:spcAft>
              <a:buFont typeface="Wingdings" panose="05000000000000000000" pitchFamily="2" charset="2"/>
              <a:buChar char="Ø"/>
              <a:defRPr/>
            </a:pPr>
            <a:endParaRPr lang="pt-BR" altLang="pt-BR" sz="2000" b="1" dirty="0"/>
          </a:p>
          <a:p>
            <a:pPr marL="285750" indent="-285750" algn="just" fontAlgn="base">
              <a:lnSpc>
                <a:spcPct val="120000"/>
              </a:lnSpc>
              <a:spcBef>
                <a:spcPct val="0"/>
              </a:spcBef>
              <a:spcAft>
                <a:spcPct val="0"/>
              </a:spcAft>
              <a:buFont typeface="Wingdings" panose="05000000000000000000" pitchFamily="2" charset="2"/>
              <a:buChar char="Ø"/>
              <a:defRPr/>
            </a:pPr>
            <a:r>
              <a:rPr lang="pt-BR" altLang="pt-BR" sz="2000" b="1" dirty="0"/>
              <a:t>Dados coletados pelo censo em visita domiciliar</a:t>
            </a:r>
          </a:p>
          <a:p>
            <a:pPr marL="285750" indent="-285750" algn="just" fontAlgn="base">
              <a:lnSpc>
                <a:spcPct val="120000"/>
              </a:lnSpc>
              <a:spcBef>
                <a:spcPct val="0"/>
              </a:spcBef>
              <a:spcAft>
                <a:spcPct val="0"/>
              </a:spcAft>
              <a:buFont typeface="Wingdings" panose="05000000000000000000" pitchFamily="2" charset="2"/>
              <a:buChar char="Ø"/>
              <a:defRPr/>
            </a:pPr>
            <a:endParaRPr lang="pt-BR" altLang="pt-BR" sz="2000" b="1" dirty="0"/>
          </a:p>
          <a:p>
            <a:pPr marL="285750" indent="-285750" algn="just" fontAlgn="base">
              <a:lnSpc>
                <a:spcPct val="120000"/>
              </a:lnSpc>
              <a:spcBef>
                <a:spcPct val="0"/>
              </a:spcBef>
              <a:spcAft>
                <a:spcPct val="0"/>
              </a:spcAft>
              <a:buFont typeface="Wingdings" panose="05000000000000000000" pitchFamily="2" charset="2"/>
              <a:buChar char="Ø"/>
              <a:defRPr/>
            </a:pPr>
            <a:endParaRPr lang="pt-BR" altLang="pt-BR" sz="2000" b="1" dirty="0"/>
          </a:p>
          <a:p>
            <a:pPr marL="285750" indent="-285750" algn="just" fontAlgn="base">
              <a:lnSpc>
                <a:spcPct val="120000"/>
              </a:lnSpc>
              <a:spcBef>
                <a:spcPct val="0"/>
              </a:spcBef>
              <a:spcAft>
                <a:spcPct val="0"/>
              </a:spcAft>
              <a:buFont typeface="Wingdings" panose="05000000000000000000" pitchFamily="2" charset="2"/>
              <a:buChar char="Ø"/>
              <a:defRPr/>
            </a:pPr>
            <a:endParaRPr lang="pt-BR" altLang="pt-BR" sz="2000" b="1" dirty="0"/>
          </a:p>
          <a:p>
            <a:endParaRPr lang="pt-BR" dirty="0"/>
          </a:p>
        </p:txBody>
      </p:sp>
    </p:spTree>
    <p:extLst>
      <p:ext uri="{BB962C8B-B14F-4D97-AF65-F5344CB8AC3E}">
        <p14:creationId xmlns:p14="http://schemas.microsoft.com/office/powerpoint/2010/main" val="28181436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xmlns="" id="{A3AA0383-0067-4CA4-88B6-49703B336951}"/>
              </a:ext>
            </a:extLst>
          </p:cNvPr>
          <p:cNvSpPr/>
          <p:nvPr/>
        </p:nvSpPr>
        <p:spPr>
          <a:xfrm>
            <a:off x="1650207" y="197057"/>
            <a:ext cx="7899235" cy="730296"/>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395">
              <a:defRPr/>
            </a:pPr>
            <a:r>
              <a:rPr lang="pt-BR" sz="2400" b="1" kern="0" dirty="0">
                <a:solidFill>
                  <a:schemeClr val="bg1"/>
                </a:solidFill>
              </a:rPr>
              <a:t>TESTE DE HIPÓTESES</a:t>
            </a:r>
          </a:p>
        </p:txBody>
      </p:sp>
      <p:sp>
        <p:nvSpPr>
          <p:cNvPr id="4" name="CaixaDeTexto 3">
            <a:extLst>
              <a:ext uri="{FF2B5EF4-FFF2-40B4-BE49-F238E27FC236}">
                <a16:creationId xmlns:a16="http://schemas.microsoft.com/office/drawing/2014/main" xmlns="" id="{471EA74A-3DF9-464C-97C9-7AB413716AE1}"/>
              </a:ext>
            </a:extLst>
          </p:cNvPr>
          <p:cNvSpPr txBox="1"/>
          <p:nvPr/>
        </p:nvSpPr>
        <p:spPr>
          <a:xfrm>
            <a:off x="634909" y="1002852"/>
            <a:ext cx="10922182" cy="589072"/>
          </a:xfrm>
          <a:prstGeom prst="rect">
            <a:avLst/>
          </a:prstGeom>
          <a:noFill/>
        </p:spPr>
        <p:txBody>
          <a:bodyPr wrap="square" rtlCol="0">
            <a:spAutoFit/>
          </a:bodyPr>
          <a:lstStyle/>
          <a:p>
            <a:pPr>
              <a:lnSpc>
                <a:spcPct val="150000"/>
              </a:lnSpc>
            </a:pPr>
            <a:r>
              <a:rPr lang="pt-BR" sz="2400" i="1" dirty="0">
                <a:solidFill>
                  <a:schemeClr val="tx2">
                    <a:lumMod val="75000"/>
                  </a:schemeClr>
                </a:solidFill>
                <a:latin typeface="+mj-lt"/>
                <a:ea typeface="+mj-ea"/>
                <a:cs typeface="+mj-cs"/>
              </a:rPr>
              <a:t>(H3):  quarto momento finito - ausência de outliers</a:t>
            </a:r>
          </a:p>
        </p:txBody>
      </p:sp>
      <p:sp>
        <p:nvSpPr>
          <p:cNvPr id="5" name="CaixaDeTexto 4">
            <a:extLst>
              <a:ext uri="{FF2B5EF4-FFF2-40B4-BE49-F238E27FC236}">
                <a16:creationId xmlns:a16="http://schemas.microsoft.com/office/drawing/2014/main" xmlns="" id="{D707D0D8-305E-46C1-A355-C9191F557A50}"/>
              </a:ext>
            </a:extLst>
          </p:cNvPr>
          <p:cNvSpPr txBox="1"/>
          <p:nvPr/>
        </p:nvSpPr>
        <p:spPr>
          <a:xfrm>
            <a:off x="474453" y="1895047"/>
            <a:ext cx="11464505" cy="4062651"/>
          </a:xfrm>
          <a:prstGeom prst="rect">
            <a:avLst/>
          </a:prstGeom>
          <a:noFill/>
        </p:spPr>
        <p:txBody>
          <a:bodyPr wrap="square" rtlCol="0">
            <a:spAutoFit/>
          </a:bodyPr>
          <a:lstStyle/>
          <a:p>
            <a:pPr marL="285750" indent="-285750" algn="just" fontAlgn="base">
              <a:lnSpc>
                <a:spcPct val="120000"/>
              </a:lnSpc>
              <a:spcBef>
                <a:spcPct val="0"/>
              </a:spcBef>
              <a:spcAft>
                <a:spcPct val="0"/>
              </a:spcAft>
              <a:buFont typeface="Wingdings" panose="05000000000000000000" pitchFamily="2" charset="2"/>
              <a:buChar char="Ø"/>
              <a:defRPr/>
            </a:pPr>
            <a:r>
              <a:rPr lang="pt-BR" altLang="pt-BR" sz="2000" b="1" dirty="0"/>
              <a:t>Elevado número de observações</a:t>
            </a:r>
          </a:p>
          <a:p>
            <a:pPr marL="285750" indent="-285750" algn="just" fontAlgn="base">
              <a:lnSpc>
                <a:spcPct val="120000"/>
              </a:lnSpc>
              <a:spcBef>
                <a:spcPct val="0"/>
              </a:spcBef>
              <a:spcAft>
                <a:spcPct val="0"/>
              </a:spcAft>
              <a:buFont typeface="Wingdings" panose="05000000000000000000" pitchFamily="2" charset="2"/>
              <a:buChar char="Ø"/>
              <a:defRPr/>
            </a:pPr>
            <a:endParaRPr lang="pt-BR" altLang="pt-BR" sz="2000" b="1" dirty="0"/>
          </a:p>
          <a:p>
            <a:pPr marL="285750" indent="-285750" algn="just" fontAlgn="base">
              <a:lnSpc>
                <a:spcPct val="120000"/>
              </a:lnSpc>
              <a:spcBef>
                <a:spcPct val="0"/>
              </a:spcBef>
              <a:spcAft>
                <a:spcPct val="0"/>
              </a:spcAft>
              <a:buFont typeface="Wingdings" panose="05000000000000000000" pitchFamily="2" charset="2"/>
              <a:buChar char="Ø"/>
              <a:defRPr/>
            </a:pPr>
            <a:r>
              <a:rPr lang="pt-BR" altLang="pt-BR" sz="2000" b="1" dirty="0"/>
              <a:t>Fecundidade e escolaridade apresentam intervalo limitado de resultado</a:t>
            </a:r>
          </a:p>
          <a:p>
            <a:pPr marL="285750" indent="-285750" algn="just" fontAlgn="base">
              <a:lnSpc>
                <a:spcPct val="120000"/>
              </a:lnSpc>
              <a:spcBef>
                <a:spcPct val="0"/>
              </a:spcBef>
              <a:spcAft>
                <a:spcPct val="0"/>
              </a:spcAft>
              <a:buFont typeface="Wingdings" panose="05000000000000000000" pitchFamily="2" charset="2"/>
              <a:buChar char="Ø"/>
              <a:defRPr/>
            </a:pPr>
            <a:endParaRPr lang="pt-BR" altLang="pt-BR" sz="2000" b="1" dirty="0"/>
          </a:p>
          <a:p>
            <a:pPr marL="285750" indent="-285750" algn="just" fontAlgn="base">
              <a:lnSpc>
                <a:spcPct val="120000"/>
              </a:lnSpc>
              <a:spcBef>
                <a:spcPct val="0"/>
              </a:spcBef>
              <a:spcAft>
                <a:spcPct val="0"/>
              </a:spcAft>
              <a:buFont typeface="Wingdings" panose="05000000000000000000" pitchFamily="2" charset="2"/>
              <a:buChar char="Ø"/>
              <a:defRPr/>
            </a:pPr>
            <a:r>
              <a:rPr lang="pt-BR" altLang="pt-BR" sz="2000" b="1" dirty="0"/>
              <a:t>Sem </a:t>
            </a:r>
            <a:r>
              <a:rPr lang="pt-BR" altLang="pt-BR" sz="2000" b="1" i="1" dirty="0"/>
              <a:t>outliers</a:t>
            </a:r>
            <a:r>
              <a:rPr lang="pt-BR" altLang="pt-BR" sz="2000" b="1" dirty="0"/>
              <a:t> significativos que comprometam o modelo</a:t>
            </a:r>
          </a:p>
          <a:p>
            <a:pPr marL="285750" indent="-285750" algn="just" fontAlgn="base">
              <a:lnSpc>
                <a:spcPct val="120000"/>
              </a:lnSpc>
              <a:spcBef>
                <a:spcPct val="0"/>
              </a:spcBef>
              <a:spcAft>
                <a:spcPct val="0"/>
              </a:spcAft>
              <a:buFont typeface="Wingdings" panose="05000000000000000000" pitchFamily="2" charset="2"/>
              <a:buChar char="Ø"/>
              <a:defRPr/>
            </a:pPr>
            <a:endParaRPr lang="pt-BR" altLang="pt-BR" sz="2000" b="1" dirty="0"/>
          </a:p>
          <a:p>
            <a:pPr marL="285750" indent="-285750" algn="just" fontAlgn="base">
              <a:lnSpc>
                <a:spcPct val="120000"/>
              </a:lnSpc>
              <a:spcBef>
                <a:spcPct val="0"/>
              </a:spcBef>
              <a:spcAft>
                <a:spcPct val="0"/>
              </a:spcAft>
              <a:buFont typeface="Wingdings" panose="05000000000000000000" pitchFamily="2" charset="2"/>
              <a:buChar char="Ø"/>
              <a:defRPr/>
            </a:pPr>
            <a:r>
              <a:rPr lang="pt-BR" altLang="pt-BR" sz="2000" b="1" dirty="0"/>
              <a:t>Log da renda per capita</a:t>
            </a:r>
          </a:p>
          <a:p>
            <a:pPr marL="285750" indent="-285750" algn="just" fontAlgn="base">
              <a:lnSpc>
                <a:spcPct val="120000"/>
              </a:lnSpc>
              <a:spcBef>
                <a:spcPct val="0"/>
              </a:spcBef>
              <a:spcAft>
                <a:spcPct val="0"/>
              </a:spcAft>
              <a:buFont typeface="Wingdings" panose="05000000000000000000" pitchFamily="2" charset="2"/>
              <a:buChar char="Ø"/>
              <a:defRPr/>
            </a:pPr>
            <a:endParaRPr lang="pt-BR" altLang="pt-BR" sz="2000" b="1" dirty="0"/>
          </a:p>
          <a:p>
            <a:pPr marL="285750" indent="-285750" algn="just" fontAlgn="base">
              <a:lnSpc>
                <a:spcPct val="120000"/>
              </a:lnSpc>
              <a:spcBef>
                <a:spcPct val="0"/>
              </a:spcBef>
              <a:spcAft>
                <a:spcPct val="0"/>
              </a:spcAft>
              <a:buFont typeface="Wingdings" panose="05000000000000000000" pitchFamily="2" charset="2"/>
              <a:buChar char="Ø"/>
              <a:defRPr/>
            </a:pPr>
            <a:endParaRPr lang="pt-BR" altLang="pt-BR" sz="2000" b="1" dirty="0"/>
          </a:p>
          <a:p>
            <a:pPr marL="285750" indent="-285750" algn="just" fontAlgn="base">
              <a:lnSpc>
                <a:spcPct val="120000"/>
              </a:lnSpc>
              <a:spcBef>
                <a:spcPct val="0"/>
              </a:spcBef>
              <a:spcAft>
                <a:spcPct val="0"/>
              </a:spcAft>
              <a:buFont typeface="Wingdings" panose="05000000000000000000" pitchFamily="2" charset="2"/>
              <a:buChar char="Ø"/>
              <a:defRPr/>
            </a:pPr>
            <a:endParaRPr lang="pt-BR" altLang="pt-BR" sz="2000" b="1" dirty="0"/>
          </a:p>
          <a:p>
            <a:endParaRPr lang="pt-BR" dirty="0"/>
          </a:p>
        </p:txBody>
      </p:sp>
    </p:spTree>
    <p:extLst>
      <p:ext uri="{BB962C8B-B14F-4D97-AF65-F5344CB8AC3E}">
        <p14:creationId xmlns:p14="http://schemas.microsoft.com/office/powerpoint/2010/main" val="35076299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xmlns="" id="{A3AA0383-0067-4CA4-88B6-49703B336951}"/>
              </a:ext>
            </a:extLst>
          </p:cNvPr>
          <p:cNvSpPr/>
          <p:nvPr/>
        </p:nvSpPr>
        <p:spPr>
          <a:xfrm>
            <a:off x="1650207" y="197057"/>
            <a:ext cx="7899235" cy="730296"/>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395">
              <a:defRPr/>
            </a:pPr>
            <a:r>
              <a:rPr lang="pt-BR" sz="2400" b="1" kern="0" dirty="0">
                <a:solidFill>
                  <a:schemeClr val="bg1"/>
                </a:solidFill>
              </a:rPr>
              <a:t>TESTE DE HIPÓTESES</a:t>
            </a:r>
          </a:p>
        </p:txBody>
      </p:sp>
      <p:sp>
        <p:nvSpPr>
          <p:cNvPr id="4" name="CaixaDeTexto 3">
            <a:extLst>
              <a:ext uri="{FF2B5EF4-FFF2-40B4-BE49-F238E27FC236}">
                <a16:creationId xmlns:a16="http://schemas.microsoft.com/office/drawing/2014/main" xmlns="" id="{471EA74A-3DF9-464C-97C9-7AB413716AE1}"/>
              </a:ext>
            </a:extLst>
          </p:cNvPr>
          <p:cNvSpPr txBox="1"/>
          <p:nvPr/>
        </p:nvSpPr>
        <p:spPr>
          <a:xfrm>
            <a:off x="634909" y="1002852"/>
            <a:ext cx="10922182" cy="589072"/>
          </a:xfrm>
          <a:prstGeom prst="rect">
            <a:avLst/>
          </a:prstGeom>
          <a:noFill/>
        </p:spPr>
        <p:txBody>
          <a:bodyPr wrap="square" rtlCol="0">
            <a:spAutoFit/>
          </a:bodyPr>
          <a:lstStyle/>
          <a:p>
            <a:pPr>
              <a:lnSpc>
                <a:spcPct val="150000"/>
              </a:lnSpc>
            </a:pPr>
            <a:r>
              <a:rPr lang="pt-BR" sz="2400" i="1" dirty="0">
                <a:solidFill>
                  <a:schemeClr val="tx2">
                    <a:lumMod val="75000"/>
                  </a:schemeClr>
                </a:solidFill>
                <a:latin typeface="+mj-lt"/>
                <a:ea typeface="+mj-ea"/>
                <a:cs typeface="+mj-cs"/>
              </a:rPr>
              <a:t>(H4):  ausência de multicolinearidade perfeita (múltiplos </a:t>
            </a:r>
            <a:r>
              <a:rPr lang="pt-BR" sz="2400" i="1" dirty="0" err="1">
                <a:solidFill>
                  <a:schemeClr val="tx2">
                    <a:lumMod val="75000"/>
                  </a:schemeClr>
                </a:solidFill>
                <a:latin typeface="+mj-lt"/>
                <a:ea typeface="+mj-ea"/>
                <a:cs typeface="+mj-cs"/>
              </a:rPr>
              <a:t>x’s</a:t>
            </a:r>
            <a:r>
              <a:rPr lang="pt-BR" sz="2400" i="1" dirty="0">
                <a:solidFill>
                  <a:schemeClr val="tx2">
                    <a:lumMod val="75000"/>
                  </a:schemeClr>
                </a:solidFill>
                <a:latin typeface="+mj-lt"/>
                <a:ea typeface="+mj-ea"/>
                <a:cs typeface="+mj-cs"/>
              </a:rPr>
              <a:t>)</a:t>
            </a:r>
          </a:p>
        </p:txBody>
      </p:sp>
      <p:sp>
        <p:nvSpPr>
          <p:cNvPr id="5" name="CaixaDeTexto 4">
            <a:extLst>
              <a:ext uri="{FF2B5EF4-FFF2-40B4-BE49-F238E27FC236}">
                <a16:creationId xmlns:a16="http://schemas.microsoft.com/office/drawing/2014/main" xmlns="" id="{C5C153CB-FA11-4AB7-B659-624BF6678F38}"/>
              </a:ext>
            </a:extLst>
          </p:cNvPr>
          <p:cNvSpPr txBox="1"/>
          <p:nvPr/>
        </p:nvSpPr>
        <p:spPr>
          <a:xfrm>
            <a:off x="474453" y="2144188"/>
            <a:ext cx="11464505" cy="2585323"/>
          </a:xfrm>
          <a:prstGeom prst="rect">
            <a:avLst/>
          </a:prstGeom>
          <a:noFill/>
        </p:spPr>
        <p:txBody>
          <a:bodyPr wrap="square" rtlCol="0">
            <a:spAutoFit/>
          </a:bodyPr>
          <a:lstStyle/>
          <a:p>
            <a:pPr marL="285750" indent="-285750" algn="just" fontAlgn="base">
              <a:lnSpc>
                <a:spcPct val="120000"/>
              </a:lnSpc>
              <a:spcBef>
                <a:spcPct val="0"/>
              </a:spcBef>
              <a:spcAft>
                <a:spcPct val="0"/>
              </a:spcAft>
              <a:buFont typeface="Wingdings" panose="05000000000000000000" pitchFamily="2" charset="2"/>
              <a:buChar char="Ø"/>
              <a:defRPr/>
            </a:pPr>
            <a:r>
              <a:rPr lang="pt-BR" altLang="pt-BR" sz="2000" b="1" dirty="0"/>
              <a:t>Correlação entre variáveis abaixo de 0,8</a:t>
            </a:r>
          </a:p>
          <a:p>
            <a:pPr marL="285750" indent="-285750" algn="just" fontAlgn="base">
              <a:lnSpc>
                <a:spcPct val="120000"/>
              </a:lnSpc>
              <a:spcBef>
                <a:spcPct val="0"/>
              </a:spcBef>
              <a:spcAft>
                <a:spcPct val="0"/>
              </a:spcAft>
              <a:buFont typeface="Wingdings" panose="05000000000000000000" pitchFamily="2" charset="2"/>
              <a:buChar char="Ø"/>
              <a:defRPr/>
            </a:pPr>
            <a:endParaRPr lang="pt-BR" altLang="pt-BR" sz="2000" b="1" dirty="0"/>
          </a:p>
          <a:p>
            <a:pPr marL="285750" indent="-285750" algn="just" fontAlgn="base">
              <a:lnSpc>
                <a:spcPct val="120000"/>
              </a:lnSpc>
              <a:spcBef>
                <a:spcPct val="0"/>
              </a:spcBef>
              <a:spcAft>
                <a:spcPct val="0"/>
              </a:spcAft>
              <a:buFont typeface="Wingdings" panose="05000000000000000000" pitchFamily="2" charset="2"/>
              <a:buChar char="Ø"/>
              <a:defRPr/>
            </a:pPr>
            <a:r>
              <a:rPr lang="pt-BR" altLang="pt-BR" sz="2000" b="1" dirty="0"/>
              <a:t>Regressão em painel sem omissão de variável</a:t>
            </a:r>
          </a:p>
          <a:p>
            <a:pPr marL="285750" indent="-285750" algn="just" fontAlgn="base">
              <a:lnSpc>
                <a:spcPct val="120000"/>
              </a:lnSpc>
              <a:spcBef>
                <a:spcPct val="0"/>
              </a:spcBef>
              <a:spcAft>
                <a:spcPct val="0"/>
              </a:spcAft>
              <a:buFont typeface="Wingdings" panose="05000000000000000000" pitchFamily="2" charset="2"/>
              <a:buChar char="Ø"/>
              <a:defRPr/>
            </a:pPr>
            <a:endParaRPr lang="pt-BR" altLang="pt-BR" sz="2000" b="1" dirty="0"/>
          </a:p>
          <a:p>
            <a:pPr marL="285750" indent="-285750" algn="just" fontAlgn="base">
              <a:lnSpc>
                <a:spcPct val="120000"/>
              </a:lnSpc>
              <a:spcBef>
                <a:spcPct val="0"/>
              </a:spcBef>
              <a:spcAft>
                <a:spcPct val="0"/>
              </a:spcAft>
              <a:buFont typeface="Wingdings" panose="05000000000000000000" pitchFamily="2" charset="2"/>
              <a:buChar char="Ø"/>
              <a:defRPr/>
            </a:pPr>
            <a:endParaRPr lang="pt-BR" altLang="pt-BR" sz="2000" b="1" dirty="0"/>
          </a:p>
          <a:p>
            <a:pPr marL="285750" indent="-285750" algn="just" fontAlgn="base">
              <a:lnSpc>
                <a:spcPct val="120000"/>
              </a:lnSpc>
              <a:spcBef>
                <a:spcPct val="0"/>
              </a:spcBef>
              <a:spcAft>
                <a:spcPct val="0"/>
              </a:spcAft>
              <a:buFont typeface="Wingdings" panose="05000000000000000000" pitchFamily="2" charset="2"/>
              <a:buChar char="Ø"/>
              <a:defRPr/>
            </a:pPr>
            <a:endParaRPr lang="pt-BR" altLang="pt-BR" sz="2000" b="1" dirty="0"/>
          </a:p>
          <a:p>
            <a:endParaRPr lang="pt-BR" dirty="0"/>
          </a:p>
        </p:txBody>
      </p:sp>
      <p:pic>
        <p:nvPicPr>
          <p:cNvPr id="6" name="Imagem 5">
            <a:extLst>
              <a:ext uri="{FF2B5EF4-FFF2-40B4-BE49-F238E27FC236}">
                <a16:creationId xmlns:a16="http://schemas.microsoft.com/office/drawing/2014/main" xmlns="" id="{70D13793-949B-4D94-918C-FD031F3A05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630" y="3715474"/>
            <a:ext cx="11496419" cy="2028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9473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1388.8226.8133.2522158"/>
          <p:cNvSpPr>
            <a:spLocks noChangeArrowheads="1"/>
          </p:cNvSpPr>
          <p:nvPr>
            <p:custDataLst>
              <p:tags r:id="rId1"/>
            </p:custDataLst>
          </p:nvPr>
        </p:nvSpPr>
        <p:spPr bwMode="auto">
          <a:xfrm>
            <a:off x="3717252" y="3268133"/>
            <a:ext cx="5607313" cy="458305"/>
          </a:xfrm>
          <a:prstGeom prst="rect">
            <a:avLst/>
          </a:prstGeom>
          <a:noFill/>
          <a:ln w="9525">
            <a:noFill/>
            <a:miter lim="800000"/>
            <a:headEnd/>
            <a:tailEnd/>
          </a:ln>
          <a:effectLst/>
        </p:spPr>
        <p:txBody>
          <a:bodyPr wrap="square" lIns="73152" tIns="0" rIns="73152" anchor="ctr"/>
          <a:lstStyle/>
          <a:p>
            <a:pPr marL="114299" lvl="1" indent="-112712" algn="just" defTabSz="1019169">
              <a:spcBef>
                <a:spcPts val="400"/>
              </a:spcBef>
              <a:spcAft>
                <a:spcPts val="400"/>
              </a:spcAft>
              <a:buFontTx/>
              <a:buChar char="•"/>
              <a:defRPr/>
            </a:pPr>
            <a:endParaRPr lang="pt-BR" sz="1100" b="1" kern="0" dirty="0">
              <a:solidFill>
                <a:sysClr val="windowText" lastClr="000000"/>
              </a:solidFill>
              <a:latin typeface="Calibri" pitchFamily="34" charset="0"/>
              <a:cs typeface="Calibri" pitchFamily="34" charset="0"/>
            </a:endParaRPr>
          </a:p>
        </p:txBody>
      </p:sp>
      <p:sp>
        <p:nvSpPr>
          <p:cNvPr id="17" name="1388.8226.8133.2522158"/>
          <p:cNvSpPr>
            <a:spLocks noChangeArrowheads="1"/>
          </p:cNvSpPr>
          <p:nvPr>
            <p:custDataLst>
              <p:tags r:id="rId2"/>
            </p:custDataLst>
          </p:nvPr>
        </p:nvSpPr>
        <p:spPr bwMode="auto">
          <a:xfrm>
            <a:off x="3710372" y="4199648"/>
            <a:ext cx="5607313" cy="554548"/>
          </a:xfrm>
          <a:prstGeom prst="rect">
            <a:avLst/>
          </a:prstGeom>
          <a:noFill/>
          <a:ln w="9525">
            <a:noFill/>
            <a:miter lim="800000"/>
            <a:headEnd/>
            <a:tailEnd/>
          </a:ln>
          <a:effectLst/>
        </p:spPr>
        <p:txBody>
          <a:bodyPr wrap="square" lIns="73152" tIns="0" rIns="73152" anchor="ctr"/>
          <a:lstStyle/>
          <a:p>
            <a:pPr marL="114299" lvl="1" indent="-112712" algn="just" defTabSz="1019169">
              <a:spcBef>
                <a:spcPts val="400"/>
              </a:spcBef>
              <a:spcAft>
                <a:spcPts val="400"/>
              </a:spcAft>
              <a:buFontTx/>
              <a:buChar char="•"/>
              <a:defRPr/>
            </a:pPr>
            <a:endParaRPr lang="pt-BR" sz="1100" b="1" kern="0" dirty="0">
              <a:solidFill>
                <a:sysClr val="windowText" lastClr="000000"/>
              </a:solidFill>
              <a:latin typeface="Calibri"/>
              <a:cs typeface="Calibri" panose="020F0502020204030204" pitchFamily="34" charset="0"/>
            </a:endParaRPr>
          </a:p>
        </p:txBody>
      </p:sp>
      <p:sp>
        <p:nvSpPr>
          <p:cNvPr id="12" name="Retângulo 11">
            <a:extLst>
              <a:ext uri="{FF2B5EF4-FFF2-40B4-BE49-F238E27FC236}">
                <a16:creationId xmlns:a16="http://schemas.microsoft.com/office/drawing/2014/main" xmlns="" id="{F7056216-C1CC-4669-B57B-DA40F5652CEE}"/>
              </a:ext>
            </a:extLst>
          </p:cNvPr>
          <p:cNvSpPr/>
          <p:nvPr/>
        </p:nvSpPr>
        <p:spPr>
          <a:xfrm>
            <a:off x="1650207" y="222936"/>
            <a:ext cx="7182101" cy="730296"/>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395">
              <a:defRPr/>
            </a:pPr>
            <a:r>
              <a:rPr lang="pt-BR" sz="2400" b="1" dirty="0"/>
              <a:t>CONTEXTUALIZAÇÃO</a:t>
            </a:r>
            <a:endParaRPr lang="pt-BR" sz="2400" b="1" kern="0" dirty="0">
              <a:solidFill>
                <a:schemeClr val="bg1"/>
              </a:solidFill>
            </a:endParaRPr>
          </a:p>
        </p:txBody>
      </p:sp>
      <p:pic>
        <p:nvPicPr>
          <p:cNvPr id="7" name="Imagem 6"/>
          <p:cNvPicPr>
            <a:picLocks noChangeAspect="1"/>
          </p:cNvPicPr>
          <p:nvPr/>
        </p:nvPicPr>
        <p:blipFill>
          <a:blip r:embed="rId4"/>
          <a:stretch>
            <a:fillRect/>
          </a:stretch>
        </p:blipFill>
        <p:spPr>
          <a:xfrm>
            <a:off x="817852" y="2204085"/>
            <a:ext cx="4036782" cy="3333355"/>
          </a:xfrm>
          <a:prstGeom prst="rect">
            <a:avLst/>
          </a:prstGeom>
        </p:spPr>
      </p:pic>
      <p:sp>
        <p:nvSpPr>
          <p:cNvPr id="8" name="Título 1">
            <a:extLst>
              <a:ext uri="{FF2B5EF4-FFF2-40B4-BE49-F238E27FC236}">
                <a16:creationId xmlns:a16="http://schemas.microsoft.com/office/drawing/2014/main" xmlns="" id="{61B80D1C-2363-486B-A42C-2C6552CFC3B9}"/>
              </a:ext>
            </a:extLst>
          </p:cNvPr>
          <p:cNvSpPr txBox="1">
            <a:spLocks/>
          </p:cNvSpPr>
          <p:nvPr/>
        </p:nvSpPr>
        <p:spPr>
          <a:xfrm>
            <a:off x="817852" y="1651237"/>
            <a:ext cx="4592348" cy="368755"/>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pt-BR" sz="2400" i="1" u="sng" dirty="0">
                <a:solidFill>
                  <a:schemeClr val="tx2">
                    <a:lumMod val="75000"/>
                  </a:schemeClr>
                </a:solidFill>
              </a:rPr>
              <a:t>Onde as mulheres têm menos filhos</a:t>
            </a:r>
          </a:p>
        </p:txBody>
      </p:sp>
      <p:pic>
        <p:nvPicPr>
          <p:cNvPr id="9" name="Imagem 8"/>
          <p:cNvPicPr>
            <a:picLocks noChangeAspect="1"/>
          </p:cNvPicPr>
          <p:nvPr/>
        </p:nvPicPr>
        <p:blipFill>
          <a:blip r:embed="rId5">
            <a:clrChange>
              <a:clrFrom>
                <a:srgbClr val="FFFFFF"/>
              </a:clrFrom>
              <a:clrTo>
                <a:srgbClr val="FFFFFF">
                  <a:alpha val="0"/>
                </a:srgbClr>
              </a:clrTo>
            </a:clrChange>
          </a:blip>
          <a:stretch>
            <a:fillRect/>
          </a:stretch>
        </p:blipFill>
        <p:spPr>
          <a:xfrm>
            <a:off x="6499167" y="2307473"/>
            <a:ext cx="3883429" cy="3229967"/>
          </a:xfrm>
          <a:prstGeom prst="rect">
            <a:avLst/>
          </a:prstGeom>
        </p:spPr>
      </p:pic>
      <p:sp>
        <p:nvSpPr>
          <p:cNvPr id="10" name="Título 1">
            <a:extLst>
              <a:ext uri="{FF2B5EF4-FFF2-40B4-BE49-F238E27FC236}">
                <a16:creationId xmlns:a16="http://schemas.microsoft.com/office/drawing/2014/main" xmlns="" id="{61B80D1C-2363-486B-A42C-2C6552CFC3B9}"/>
              </a:ext>
            </a:extLst>
          </p:cNvPr>
          <p:cNvSpPr txBox="1">
            <a:spLocks/>
          </p:cNvSpPr>
          <p:nvPr/>
        </p:nvSpPr>
        <p:spPr>
          <a:xfrm>
            <a:off x="6422489" y="1651237"/>
            <a:ext cx="4559835" cy="368755"/>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pt-BR" sz="2400" i="1" u="sng" dirty="0">
                <a:solidFill>
                  <a:schemeClr val="tx2">
                    <a:lumMod val="75000"/>
                  </a:schemeClr>
                </a:solidFill>
              </a:rPr>
              <a:t>Onde as mulheres têm mais filhos</a:t>
            </a:r>
          </a:p>
        </p:txBody>
      </p:sp>
    </p:spTree>
    <p:extLst>
      <p:ext uri="{BB962C8B-B14F-4D97-AF65-F5344CB8AC3E}">
        <p14:creationId xmlns:p14="http://schemas.microsoft.com/office/powerpoint/2010/main" val="21024876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xmlns="" id="{A3AA0383-0067-4CA4-88B6-49703B336951}"/>
              </a:ext>
            </a:extLst>
          </p:cNvPr>
          <p:cNvSpPr/>
          <p:nvPr/>
        </p:nvSpPr>
        <p:spPr>
          <a:xfrm>
            <a:off x="1650207" y="197057"/>
            <a:ext cx="7899235" cy="730296"/>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395">
              <a:defRPr/>
            </a:pPr>
            <a:r>
              <a:rPr lang="pt-BR" sz="2400" b="1" kern="0" dirty="0">
                <a:solidFill>
                  <a:schemeClr val="bg1"/>
                </a:solidFill>
              </a:rPr>
              <a:t>CONCLUSÕES</a:t>
            </a:r>
          </a:p>
        </p:txBody>
      </p:sp>
      <p:sp>
        <p:nvSpPr>
          <p:cNvPr id="2" name="CaixaDeTexto 1">
            <a:extLst>
              <a:ext uri="{FF2B5EF4-FFF2-40B4-BE49-F238E27FC236}">
                <a16:creationId xmlns:a16="http://schemas.microsoft.com/office/drawing/2014/main" xmlns="" id="{F2C5FDDF-2B39-4228-9EEF-792F4C54A334}"/>
              </a:ext>
            </a:extLst>
          </p:cNvPr>
          <p:cNvSpPr txBox="1"/>
          <p:nvPr/>
        </p:nvSpPr>
        <p:spPr>
          <a:xfrm>
            <a:off x="474453" y="1293962"/>
            <a:ext cx="11464505" cy="5478423"/>
          </a:xfrm>
          <a:prstGeom prst="rect">
            <a:avLst/>
          </a:prstGeom>
          <a:noFill/>
        </p:spPr>
        <p:txBody>
          <a:bodyPr wrap="square" rtlCol="0">
            <a:spAutoFit/>
          </a:bodyPr>
          <a:lstStyle/>
          <a:p>
            <a:pPr marL="285750" indent="-285750" algn="just" fontAlgn="base">
              <a:lnSpc>
                <a:spcPct val="120000"/>
              </a:lnSpc>
              <a:spcBef>
                <a:spcPct val="0"/>
              </a:spcBef>
              <a:spcAft>
                <a:spcPct val="0"/>
              </a:spcAft>
              <a:buFont typeface="Wingdings" panose="05000000000000000000" pitchFamily="2" charset="2"/>
              <a:buChar char="Ø"/>
              <a:defRPr/>
            </a:pPr>
            <a:r>
              <a:rPr lang="pt-BR" altLang="pt-BR" sz="2000" b="1" dirty="0"/>
              <a:t>Modelo é interessante para verificar variação na fecundidade - valor do p-</a:t>
            </a:r>
            <a:r>
              <a:rPr lang="pt-BR" altLang="pt-BR" sz="2000" b="1" dirty="0" err="1"/>
              <a:t>value</a:t>
            </a:r>
            <a:r>
              <a:rPr lang="pt-BR" altLang="pt-BR" sz="2000" b="1" dirty="0"/>
              <a:t> do teste F &lt; 0,05</a:t>
            </a:r>
          </a:p>
          <a:p>
            <a:pPr marL="285750" indent="-285750" algn="just" fontAlgn="base">
              <a:lnSpc>
                <a:spcPct val="120000"/>
              </a:lnSpc>
              <a:spcBef>
                <a:spcPct val="0"/>
              </a:spcBef>
              <a:spcAft>
                <a:spcPct val="0"/>
              </a:spcAft>
              <a:buFont typeface="Wingdings" panose="05000000000000000000" pitchFamily="2" charset="2"/>
              <a:buChar char="Ø"/>
              <a:defRPr/>
            </a:pPr>
            <a:endParaRPr lang="pt-BR" altLang="pt-BR" sz="2000" b="1" dirty="0">
              <a:solidFill>
                <a:srgbClr val="FF0000"/>
              </a:solidFill>
            </a:endParaRPr>
          </a:p>
          <a:p>
            <a:pPr marL="285750" indent="-285750" algn="just" fontAlgn="base">
              <a:lnSpc>
                <a:spcPct val="120000"/>
              </a:lnSpc>
              <a:spcBef>
                <a:spcPct val="0"/>
              </a:spcBef>
              <a:spcAft>
                <a:spcPct val="0"/>
              </a:spcAft>
              <a:buFont typeface="Wingdings" panose="05000000000000000000" pitchFamily="2" charset="2"/>
              <a:buChar char="Ø"/>
              <a:defRPr/>
            </a:pPr>
            <a:r>
              <a:rPr lang="pt-BR" altLang="pt-BR" sz="2000" b="1" dirty="0"/>
              <a:t>Há evidências de que escolaridade e renda estão relacionadas com fecundidade – ambas possuem p-</a:t>
            </a:r>
            <a:r>
              <a:rPr lang="pt-BR" altLang="pt-BR" sz="2000" b="1" dirty="0" err="1"/>
              <a:t>value</a:t>
            </a:r>
            <a:r>
              <a:rPr lang="pt-BR" altLang="pt-BR" sz="2000" b="1" dirty="0"/>
              <a:t> menor que 0,05</a:t>
            </a:r>
          </a:p>
          <a:p>
            <a:pPr marL="285750" indent="-285750" algn="just" fontAlgn="base">
              <a:lnSpc>
                <a:spcPct val="120000"/>
              </a:lnSpc>
              <a:spcBef>
                <a:spcPct val="0"/>
              </a:spcBef>
              <a:spcAft>
                <a:spcPct val="0"/>
              </a:spcAft>
              <a:buFont typeface="Wingdings" panose="05000000000000000000" pitchFamily="2" charset="2"/>
              <a:buChar char="Ø"/>
              <a:defRPr/>
            </a:pPr>
            <a:endParaRPr lang="pt-BR" altLang="pt-BR" sz="2000" b="1" dirty="0">
              <a:solidFill>
                <a:srgbClr val="FF0000"/>
              </a:solidFill>
            </a:endParaRPr>
          </a:p>
          <a:p>
            <a:pPr marL="285750" indent="-285750" algn="just" fontAlgn="base">
              <a:lnSpc>
                <a:spcPct val="120000"/>
              </a:lnSpc>
              <a:spcBef>
                <a:spcPct val="0"/>
              </a:spcBef>
              <a:spcAft>
                <a:spcPct val="0"/>
              </a:spcAft>
              <a:buFont typeface="Wingdings" panose="05000000000000000000" pitchFamily="2" charset="2"/>
              <a:buChar char="Ø"/>
              <a:defRPr/>
            </a:pPr>
            <a:r>
              <a:rPr lang="pt-BR" altLang="pt-BR" sz="2000" b="1" dirty="0"/>
              <a:t>Escolaridade e renda explicam 60,18% da variabilidade da fecundidade</a:t>
            </a:r>
          </a:p>
          <a:p>
            <a:pPr marL="800100" lvl="1" indent="-342900" algn="just" fontAlgn="base">
              <a:lnSpc>
                <a:spcPct val="120000"/>
              </a:lnSpc>
              <a:spcBef>
                <a:spcPct val="0"/>
              </a:spcBef>
              <a:spcAft>
                <a:spcPct val="0"/>
              </a:spcAft>
              <a:buFont typeface="Wingdings" panose="05000000000000000000" pitchFamily="2" charset="2"/>
              <a:buChar char="§"/>
              <a:defRPr/>
            </a:pPr>
            <a:r>
              <a:rPr lang="pt-BR" altLang="pt-BR" sz="2000" b="1" dirty="0"/>
              <a:t>Existem fatores relevantes que afetam fecundidade e não são explicados pelo modelo</a:t>
            </a:r>
          </a:p>
          <a:p>
            <a:pPr marL="285750" indent="-285750" algn="just" fontAlgn="base">
              <a:lnSpc>
                <a:spcPct val="120000"/>
              </a:lnSpc>
              <a:spcBef>
                <a:spcPct val="0"/>
              </a:spcBef>
              <a:spcAft>
                <a:spcPct val="0"/>
              </a:spcAft>
              <a:buFont typeface="Wingdings" panose="05000000000000000000" pitchFamily="2" charset="2"/>
              <a:buChar char="Ø"/>
              <a:defRPr/>
            </a:pPr>
            <a:endParaRPr lang="pt-BR" altLang="pt-BR" sz="2000" b="1" dirty="0"/>
          </a:p>
          <a:p>
            <a:pPr marL="285750" lvl="1" indent="-285750" algn="just" fontAlgn="base">
              <a:lnSpc>
                <a:spcPct val="120000"/>
              </a:lnSpc>
              <a:spcBef>
                <a:spcPct val="0"/>
              </a:spcBef>
              <a:spcAft>
                <a:spcPct val="0"/>
              </a:spcAft>
              <a:buFont typeface="Wingdings" panose="05000000000000000000" pitchFamily="2" charset="2"/>
              <a:buChar char="Ø"/>
              <a:defRPr/>
            </a:pPr>
            <a:r>
              <a:rPr lang="pt-BR" altLang="pt-BR" sz="2000" b="1" dirty="0"/>
              <a:t>Contudo não podemos confirmar relação causal entre fecundidade e escolaridade </a:t>
            </a:r>
          </a:p>
          <a:p>
            <a:pPr marL="285750" lvl="1" indent="-285750" algn="just" fontAlgn="base">
              <a:lnSpc>
                <a:spcPct val="120000"/>
              </a:lnSpc>
              <a:spcBef>
                <a:spcPct val="0"/>
              </a:spcBef>
              <a:spcAft>
                <a:spcPct val="0"/>
              </a:spcAft>
              <a:buFont typeface="Wingdings" panose="05000000000000000000" pitchFamily="2" charset="2"/>
              <a:buChar char="Ø"/>
              <a:defRPr/>
            </a:pPr>
            <a:endParaRPr lang="pt-BR" altLang="pt-BR" sz="2000" b="1" dirty="0">
              <a:solidFill>
                <a:srgbClr val="FF0000"/>
              </a:solidFill>
            </a:endParaRPr>
          </a:p>
          <a:p>
            <a:pPr marL="285750" lvl="1" indent="-285750" algn="just" fontAlgn="base">
              <a:lnSpc>
                <a:spcPct val="120000"/>
              </a:lnSpc>
              <a:spcBef>
                <a:spcPct val="0"/>
              </a:spcBef>
              <a:spcAft>
                <a:spcPct val="0"/>
              </a:spcAft>
              <a:buFont typeface="Wingdings" panose="05000000000000000000" pitchFamily="2" charset="2"/>
              <a:buChar char="Ø"/>
              <a:defRPr/>
            </a:pPr>
            <a:r>
              <a:rPr lang="pt-BR" altLang="pt-BR" sz="2000" b="1" dirty="0"/>
              <a:t>Existem argumentos sobre possível existência de simultaneidade e problema de variável omitida</a:t>
            </a:r>
          </a:p>
          <a:p>
            <a:pPr marL="800100" lvl="2" indent="-342900" algn="just" fontAlgn="base">
              <a:lnSpc>
                <a:spcPct val="120000"/>
              </a:lnSpc>
              <a:spcBef>
                <a:spcPct val="0"/>
              </a:spcBef>
              <a:spcAft>
                <a:spcPct val="0"/>
              </a:spcAft>
              <a:buFont typeface="Wingdings" panose="05000000000000000000" pitchFamily="2" charset="2"/>
              <a:buChar char="§"/>
              <a:defRPr/>
            </a:pPr>
            <a:r>
              <a:rPr lang="pt-BR" altLang="pt-BR" sz="2000" b="1" dirty="0"/>
              <a:t>Nesse caso teríamos </a:t>
            </a:r>
            <a:r>
              <a:rPr lang="el-GR" altLang="pt-BR" sz="2000" b="1" dirty="0"/>
              <a:t>β</a:t>
            </a:r>
            <a:r>
              <a:rPr lang="pt-BR" altLang="pt-BR" sz="2000" b="1" dirty="0"/>
              <a:t>s </a:t>
            </a:r>
            <a:r>
              <a:rPr lang="pt-BR" altLang="pt-BR" sz="2000" b="1" dirty="0" err="1"/>
              <a:t>viesados</a:t>
            </a:r>
            <a:r>
              <a:rPr lang="pt-BR" altLang="pt-BR" sz="2000" b="1" dirty="0"/>
              <a:t> e não consistentes que comprometeriam a utilização do modelo para estimação</a:t>
            </a:r>
          </a:p>
          <a:p>
            <a:pPr algn="just" fontAlgn="base">
              <a:spcBef>
                <a:spcPct val="0"/>
              </a:spcBef>
              <a:spcAft>
                <a:spcPct val="0"/>
              </a:spcAft>
              <a:defRPr/>
            </a:pPr>
            <a:endParaRPr lang="pt-BR" altLang="pt-BR" sz="2000" b="1" dirty="0"/>
          </a:p>
          <a:p>
            <a:endParaRPr lang="pt-BR" dirty="0"/>
          </a:p>
        </p:txBody>
      </p:sp>
    </p:spTree>
    <p:extLst>
      <p:ext uri="{BB962C8B-B14F-4D97-AF65-F5344CB8AC3E}">
        <p14:creationId xmlns:p14="http://schemas.microsoft.com/office/powerpoint/2010/main" val="35344384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xmlns="" id="{BDC25CE2-F62D-410A-ADEF-901291F33CD8}"/>
              </a:ext>
            </a:extLst>
          </p:cNvPr>
          <p:cNvSpPr txBox="1"/>
          <p:nvPr/>
        </p:nvSpPr>
        <p:spPr>
          <a:xfrm>
            <a:off x="3312543" y="2639683"/>
            <a:ext cx="6133382" cy="1569660"/>
          </a:xfrm>
          <a:prstGeom prst="rect">
            <a:avLst/>
          </a:prstGeom>
          <a:noFill/>
        </p:spPr>
        <p:txBody>
          <a:bodyPr wrap="square" rtlCol="0">
            <a:spAutoFit/>
          </a:bodyPr>
          <a:lstStyle/>
          <a:p>
            <a:r>
              <a:rPr lang="pt-BR" sz="7800" b="1" spc="-100" dirty="0">
                <a:solidFill>
                  <a:schemeClr val="tx2">
                    <a:lumMod val="75000"/>
                  </a:schemeClr>
                </a:solidFill>
                <a:latin typeface="Arial" pitchFamily="34" charset="0"/>
                <a:cs typeface="Arial" pitchFamily="34" charset="0"/>
              </a:rPr>
              <a:t>Obrigado!</a:t>
            </a:r>
          </a:p>
          <a:p>
            <a:endParaRPr lang="pt-BR" dirty="0"/>
          </a:p>
        </p:txBody>
      </p:sp>
    </p:spTree>
    <p:extLst>
      <p:ext uri="{BB962C8B-B14F-4D97-AF65-F5344CB8AC3E}">
        <p14:creationId xmlns:p14="http://schemas.microsoft.com/office/powerpoint/2010/main" val="1907568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11">
            <a:extLst>
              <a:ext uri="{FF2B5EF4-FFF2-40B4-BE49-F238E27FC236}">
                <a16:creationId xmlns:a16="http://schemas.microsoft.com/office/drawing/2014/main" xmlns="" id="{F7056216-C1CC-4669-B57B-DA40F5652CEE}"/>
              </a:ext>
            </a:extLst>
          </p:cNvPr>
          <p:cNvSpPr/>
          <p:nvPr/>
        </p:nvSpPr>
        <p:spPr>
          <a:xfrm>
            <a:off x="1650207" y="222936"/>
            <a:ext cx="7182101" cy="730296"/>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395">
              <a:defRPr/>
            </a:pPr>
            <a:r>
              <a:rPr lang="pt-BR" sz="2400" b="1" dirty="0"/>
              <a:t>CONTEXTUALIZAÇÃO</a:t>
            </a:r>
            <a:endParaRPr lang="pt-BR" sz="2400" b="1" kern="0" dirty="0">
              <a:solidFill>
                <a:schemeClr val="bg1"/>
              </a:solidFill>
            </a:endParaRPr>
          </a:p>
        </p:txBody>
      </p:sp>
      <p:sp>
        <p:nvSpPr>
          <p:cNvPr id="11" name="Título 1">
            <a:extLst>
              <a:ext uri="{FF2B5EF4-FFF2-40B4-BE49-F238E27FC236}">
                <a16:creationId xmlns:a16="http://schemas.microsoft.com/office/drawing/2014/main" xmlns="" id="{61B80D1C-2363-486B-A42C-2C6552CFC3B9}"/>
              </a:ext>
            </a:extLst>
          </p:cNvPr>
          <p:cNvSpPr txBox="1">
            <a:spLocks/>
          </p:cNvSpPr>
          <p:nvPr/>
        </p:nvSpPr>
        <p:spPr>
          <a:xfrm>
            <a:off x="817852" y="1651237"/>
            <a:ext cx="4036782" cy="368755"/>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pt-BR" sz="2400" i="1" dirty="0">
                <a:solidFill>
                  <a:schemeClr val="tx2">
                    <a:lumMod val="75000"/>
                  </a:schemeClr>
                </a:solidFill>
              </a:rPr>
              <a:t>Possíveis motivadores</a:t>
            </a:r>
          </a:p>
        </p:txBody>
      </p:sp>
      <p:sp>
        <p:nvSpPr>
          <p:cNvPr id="14" name="CaixaDeTexto 13">
            <a:extLst>
              <a:ext uri="{FF2B5EF4-FFF2-40B4-BE49-F238E27FC236}">
                <a16:creationId xmlns:a16="http://schemas.microsoft.com/office/drawing/2014/main" xmlns="" id="{F2C5FDDF-2B39-4228-9EEF-792F4C54A334}"/>
              </a:ext>
            </a:extLst>
          </p:cNvPr>
          <p:cNvSpPr txBox="1"/>
          <p:nvPr/>
        </p:nvSpPr>
        <p:spPr>
          <a:xfrm>
            <a:off x="817852" y="2284562"/>
            <a:ext cx="6554997" cy="3754874"/>
          </a:xfrm>
          <a:prstGeom prst="rect">
            <a:avLst/>
          </a:prstGeom>
          <a:noFill/>
        </p:spPr>
        <p:txBody>
          <a:bodyPr wrap="square" rtlCol="0">
            <a:spAutoFit/>
          </a:bodyPr>
          <a:lstStyle/>
          <a:p>
            <a:pPr marL="285750" indent="-285750" algn="just" fontAlgn="base">
              <a:spcBef>
                <a:spcPct val="0"/>
              </a:spcBef>
              <a:spcAft>
                <a:spcPct val="0"/>
              </a:spcAft>
              <a:buFont typeface="Wingdings" panose="05000000000000000000" pitchFamily="2" charset="2"/>
              <a:buChar char="Ø"/>
              <a:defRPr/>
            </a:pPr>
            <a:r>
              <a:rPr lang="pt-BR" altLang="pt-BR" sz="2000" b="1" dirty="0"/>
              <a:t>Nível de Escolaridade</a:t>
            </a:r>
          </a:p>
          <a:p>
            <a:pPr marL="285750" indent="-285750" algn="just" fontAlgn="base">
              <a:spcBef>
                <a:spcPct val="0"/>
              </a:spcBef>
              <a:spcAft>
                <a:spcPct val="0"/>
              </a:spcAft>
              <a:buFont typeface="Wingdings" panose="05000000000000000000" pitchFamily="2" charset="2"/>
              <a:buChar char="Ø"/>
              <a:defRPr/>
            </a:pPr>
            <a:endParaRPr lang="pt-BR" altLang="pt-BR" sz="2000" b="1" dirty="0"/>
          </a:p>
          <a:p>
            <a:pPr marL="285750" indent="-285750" algn="just" fontAlgn="base">
              <a:spcBef>
                <a:spcPct val="0"/>
              </a:spcBef>
              <a:spcAft>
                <a:spcPct val="0"/>
              </a:spcAft>
              <a:buFont typeface="Wingdings" panose="05000000000000000000" pitchFamily="2" charset="2"/>
              <a:buChar char="Ø"/>
              <a:defRPr/>
            </a:pPr>
            <a:r>
              <a:rPr lang="pt-BR" altLang="pt-BR" sz="2000" b="1" dirty="0"/>
              <a:t>Planejamento familiar</a:t>
            </a:r>
          </a:p>
          <a:p>
            <a:pPr marL="285750" indent="-285750" algn="just" fontAlgn="base">
              <a:spcBef>
                <a:spcPct val="0"/>
              </a:spcBef>
              <a:spcAft>
                <a:spcPct val="0"/>
              </a:spcAft>
              <a:buFont typeface="Wingdings" panose="05000000000000000000" pitchFamily="2" charset="2"/>
              <a:buChar char="Ø"/>
              <a:defRPr/>
            </a:pPr>
            <a:endParaRPr lang="pt-BR" altLang="pt-BR" sz="2000" b="1" dirty="0"/>
          </a:p>
          <a:p>
            <a:pPr marL="285750" indent="-285750" algn="just" fontAlgn="base">
              <a:spcBef>
                <a:spcPct val="0"/>
              </a:spcBef>
              <a:spcAft>
                <a:spcPct val="0"/>
              </a:spcAft>
              <a:buFont typeface="Wingdings" panose="05000000000000000000" pitchFamily="2" charset="2"/>
              <a:buChar char="Ø"/>
              <a:defRPr/>
            </a:pPr>
            <a:r>
              <a:rPr lang="pt-BR" altLang="pt-BR" sz="2000" b="1" dirty="0"/>
              <a:t>Renda Familiar</a:t>
            </a:r>
          </a:p>
          <a:p>
            <a:pPr marL="285750" indent="-285750" algn="just" fontAlgn="base">
              <a:spcBef>
                <a:spcPct val="0"/>
              </a:spcBef>
              <a:spcAft>
                <a:spcPct val="0"/>
              </a:spcAft>
              <a:buFont typeface="Wingdings" panose="05000000000000000000" pitchFamily="2" charset="2"/>
              <a:buChar char="Ø"/>
              <a:defRPr/>
            </a:pPr>
            <a:endParaRPr lang="pt-BR" altLang="pt-BR" sz="2000" b="1" dirty="0"/>
          </a:p>
          <a:p>
            <a:pPr marL="285750" indent="-285750" algn="just" fontAlgn="base">
              <a:spcBef>
                <a:spcPct val="0"/>
              </a:spcBef>
              <a:spcAft>
                <a:spcPct val="0"/>
              </a:spcAft>
              <a:buFont typeface="Wingdings" panose="05000000000000000000" pitchFamily="2" charset="2"/>
              <a:buChar char="Ø"/>
              <a:defRPr/>
            </a:pPr>
            <a:r>
              <a:rPr lang="pt-BR" altLang="pt-BR" sz="2000" b="1" dirty="0"/>
              <a:t>Maior inserção da mulher no mercado de trabalho</a:t>
            </a:r>
          </a:p>
          <a:p>
            <a:pPr marL="285750" indent="-285750" algn="just" fontAlgn="base">
              <a:spcBef>
                <a:spcPct val="0"/>
              </a:spcBef>
              <a:spcAft>
                <a:spcPct val="0"/>
              </a:spcAft>
              <a:buFont typeface="Wingdings" panose="05000000000000000000" pitchFamily="2" charset="2"/>
              <a:buChar char="Ø"/>
              <a:defRPr/>
            </a:pPr>
            <a:endParaRPr lang="pt-BR" altLang="pt-BR" sz="2000" b="1" dirty="0"/>
          </a:p>
          <a:p>
            <a:pPr marL="285750" indent="-285750" algn="just" fontAlgn="base">
              <a:spcBef>
                <a:spcPct val="0"/>
              </a:spcBef>
              <a:spcAft>
                <a:spcPct val="0"/>
              </a:spcAft>
              <a:buFont typeface="Wingdings" panose="05000000000000000000" pitchFamily="2" charset="2"/>
              <a:buChar char="Ø"/>
              <a:defRPr/>
            </a:pPr>
            <a:r>
              <a:rPr lang="pt-BR" altLang="pt-BR" sz="2000" b="1" dirty="0"/>
              <a:t>Disseminação do uso de métodos contraceptivos</a:t>
            </a:r>
          </a:p>
          <a:p>
            <a:pPr marL="285750" indent="-285750" algn="just" fontAlgn="base">
              <a:spcBef>
                <a:spcPct val="0"/>
              </a:spcBef>
              <a:spcAft>
                <a:spcPct val="0"/>
              </a:spcAft>
              <a:buFont typeface="Wingdings" panose="05000000000000000000" pitchFamily="2" charset="2"/>
              <a:buChar char="Ø"/>
              <a:defRPr/>
            </a:pPr>
            <a:endParaRPr lang="pt-BR" altLang="pt-BR" sz="2000" b="1" dirty="0"/>
          </a:p>
          <a:p>
            <a:pPr marL="285750" indent="-285750" algn="just" fontAlgn="base">
              <a:spcBef>
                <a:spcPct val="0"/>
              </a:spcBef>
              <a:spcAft>
                <a:spcPct val="0"/>
              </a:spcAft>
              <a:buFont typeface="Wingdings" panose="05000000000000000000" pitchFamily="2" charset="2"/>
              <a:buChar char="Ø"/>
              <a:defRPr/>
            </a:pPr>
            <a:r>
              <a:rPr lang="pt-BR" altLang="pt-BR" sz="2000" b="1" dirty="0"/>
              <a:t>Casamentos tardios</a:t>
            </a:r>
          </a:p>
          <a:p>
            <a:endParaRPr lang="pt-BR" dirty="0"/>
          </a:p>
        </p:txBody>
      </p:sp>
    </p:spTree>
    <p:extLst>
      <p:ext uri="{BB962C8B-B14F-4D97-AF65-F5344CB8AC3E}">
        <p14:creationId xmlns:p14="http://schemas.microsoft.com/office/powerpoint/2010/main" val="2477574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1388.8226.8133.2522158"/>
          <p:cNvSpPr>
            <a:spLocks noChangeArrowheads="1"/>
          </p:cNvSpPr>
          <p:nvPr>
            <p:custDataLst>
              <p:tags r:id="rId1"/>
            </p:custDataLst>
          </p:nvPr>
        </p:nvSpPr>
        <p:spPr bwMode="auto">
          <a:xfrm>
            <a:off x="3717252" y="3268133"/>
            <a:ext cx="5607313" cy="458305"/>
          </a:xfrm>
          <a:prstGeom prst="rect">
            <a:avLst/>
          </a:prstGeom>
          <a:noFill/>
          <a:ln w="9525">
            <a:noFill/>
            <a:miter lim="800000"/>
            <a:headEnd/>
            <a:tailEnd/>
          </a:ln>
          <a:effectLst/>
        </p:spPr>
        <p:txBody>
          <a:bodyPr wrap="square" lIns="73152" tIns="0" rIns="73152" anchor="ctr"/>
          <a:lstStyle/>
          <a:p>
            <a:pPr marL="114299" lvl="1" indent="-112712" algn="just" defTabSz="1019169">
              <a:spcBef>
                <a:spcPts val="400"/>
              </a:spcBef>
              <a:spcAft>
                <a:spcPts val="400"/>
              </a:spcAft>
              <a:buFontTx/>
              <a:buChar char="•"/>
              <a:defRPr/>
            </a:pPr>
            <a:endParaRPr lang="pt-BR" sz="1100" b="1" kern="0" dirty="0">
              <a:solidFill>
                <a:sysClr val="windowText" lastClr="000000"/>
              </a:solidFill>
              <a:latin typeface="Calibri" pitchFamily="34" charset="0"/>
              <a:cs typeface="Calibri" pitchFamily="34" charset="0"/>
            </a:endParaRPr>
          </a:p>
        </p:txBody>
      </p:sp>
      <p:sp>
        <p:nvSpPr>
          <p:cNvPr id="17" name="1388.8226.8133.2522158"/>
          <p:cNvSpPr>
            <a:spLocks noChangeArrowheads="1"/>
          </p:cNvSpPr>
          <p:nvPr>
            <p:custDataLst>
              <p:tags r:id="rId2"/>
            </p:custDataLst>
          </p:nvPr>
        </p:nvSpPr>
        <p:spPr bwMode="auto">
          <a:xfrm>
            <a:off x="3710372" y="4199648"/>
            <a:ext cx="5607313" cy="554548"/>
          </a:xfrm>
          <a:prstGeom prst="rect">
            <a:avLst/>
          </a:prstGeom>
          <a:noFill/>
          <a:ln w="9525">
            <a:noFill/>
            <a:miter lim="800000"/>
            <a:headEnd/>
            <a:tailEnd/>
          </a:ln>
          <a:effectLst/>
        </p:spPr>
        <p:txBody>
          <a:bodyPr wrap="square" lIns="73152" tIns="0" rIns="73152" anchor="ctr"/>
          <a:lstStyle/>
          <a:p>
            <a:pPr marL="114299" lvl="1" indent="-112712" algn="just" defTabSz="1019169">
              <a:spcBef>
                <a:spcPts val="400"/>
              </a:spcBef>
              <a:spcAft>
                <a:spcPts val="400"/>
              </a:spcAft>
              <a:buFontTx/>
              <a:buChar char="•"/>
              <a:defRPr/>
            </a:pPr>
            <a:endParaRPr lang="pt-BR" sz="1100" b="1" kern="0" dirty="0">
              <a:solidFill>
                <a:sysClr val="windowText" lastClr="000000"/>
              </a:solidFill>
              <a:latin typeface="Calibri"/>
              <a:cs typeface="Calibri" panose="020F0502020204030204" pitchFamily="34" charset="0"/>
            </a:endParaRPr>
          </a:p>
        </p:txBody>
      </p:sp>
      <p:sp>
        <p:nvSpPr>
          <p:cNvPr id="6" name="CaixaDeTexto 5">
            <a:extLst>
              <a:ext uri="{FF2B5EF4-FFF2-40B4-BE49-F238E27FC236}">
                <a16:creationId xmlns:a16="http://schemas.microsoft.com/office/drawing/2014/main" xmlns="" id="{471EA74A-3DF9-464C-97C9-7AB413716AE1}"/>
              </a:ext>
            </a:extLst>
          </p:cNvPr>
          <p:cNvSpPr txBox="1"/>
          <p:nvPr/>
        </p:nvSpPr>
        <p:spPr>
          <a:xfrm>
            <a:off x="625384" y="1426442"/>
            <a:ext cx="10922182" cy="1200329"/>
          </a:xfrm>
          <a:prstGeom prst="rect">
            <a:avLst/>
          </a:prstGeom>
          <a:noFill/>
        </p:spPr>
        <p:txBody>
          <a:bodyPr wrap="square" rtlCol="0">
            <a:spAutoFit/>
          </a:bodyPr>
          <a:lstStyle/>
          <a:p>
            <a:pPr algn="just" defTabSz="457200">
              <a:spcBef>
                <a:spcPct val="0"/>
              </a:spcBef>
            </a:pPr>
            <a:r>
              <a:rPr lang="pt-BR" sz="2400" i="1" dirty="0">
                <a:solidFill>
                  <a:schemeClr val="tx2">
                    <a:lumMod val="75000"/>
                  </a:schemeClr>
                </a:solidFill>
                <a:latin typeface="+mj-lt"/>
                <a:ea typeface="+mj-ea"/>
                <a:cs typeface="+mj-cs"/>
              </a:rPr>
              <a:t>Causalidade existente entre escolaridade e renda x taxa de fecundidade verificada no território brasileiro, identificando, adicionalmente, as variáveis com maior poder explicativo no modelo</a:t>
            </a:r>
          </a:p>
        </p:txBody>
      </p:sp>
      <p:sp>
        <p:nvSpPr>
          <p:cNvPr id="12" name="Retângulo 11">
            <a:extLst>
              <a:ext uri="{FF2B5EF4-FFF2-40B4-BE49-F238E27FC236}">
                <a16:creationId xmlns:a16="http://schemas.microsoft.com/office/drawing/2014/main" xmlns="" id="{F7056216-C1CC-4669-B57B-DA40F5652CEE}"/>
              </a:ext>
            </a:extLst>
          </p:cNvPr>
          <p:cNvSpPr/>
          <p:nvPr/>
        </p:nvSpPr>
        <p:spPr>
          <a:xfrm>
            <a:off x="1650207" y="222936"/>
            <a:ext cx="7182101" cy="730296"/>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395">
              <a:defRPr/>
            </a:pPr>
            <a:r>
              <a:rPr lang="pt-BR" sz="2400" b="1" dirty="0"/>
              <a:t>OBJETIVO</a:t>
            </a:r>
            <a:endParaRPr lang="pt-BR" sz="2400" b="1" kern="0" dirty="0">
              <a:solidFill>
                <a:schemeClr val="bg1"/>
              </a:solidFill>
            </a:endParaRPr>
          </a:p>
        </p:txBody>
      </p:sp>
      <p:graphicFrame>
        <p:nvGraphicFramePr>
          <p:cNvPr id="8" name="Diagrama 7"/>
          <p:cNvGraphicFramePr/>
          <p:nvPr>
            <p:extLst>
              <p:ext uri="{D42A27DB-BD31-4B8C-83A1-F6EECF244321}">
                <p14:modId xmlns:p14="http://schemas.microsoft.com/office/powerpoint/2010/main" val="10183492"/>
              </p:ext>
            </p:extLst>
          </p:nvPr>
        </p:nvGraphicFramePr>
        <p:xfrm>
          <a:off x="2258329" y="2577909"/>
          <a:ext cx="6688051" cy="407677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86641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1388.8226.8133.2522158"/>
          <p:cNvSpPr>
            <a:spLocks noChangeArrowheads="1"/>
          </p:cNvSpPr>
          <p:nvPr>
            <p:custDataLst>
              <p:tags r:id="rId1"/>
            </p:custDataLst>
          </p:nvPr>
        </p:nvSpPr>
        <p:spPr bwMode="auto">
          <a:xfrm>
            <a:off x="3717252" y="3758458"/>
            <a:ext cx="5607313" cy="458305"/>
          </a:xfrm>
          <a:prstGeom prst="rect">
            <a:avLst/>
          </a:prstGeom>
          <a:noFill/>
          <a:ln w="9525">
            <a:noFill/>
            <a:miter lim="800000"/>
            <a:headEnd/>
            <a:tailEnd/>
          </a:ln>
          <a:effectLst/>
        </p:spPr>
        <p:txBody>
          <a:bodyPr wrap="square" lIns="73152" tIns="0" rIns="73152" anchor="ctr"/>
          <a:lstStyle/>
          <a:p>
            <a:pPr marL="114299" lvl="1" indent="-112712" algn="just" defTabSz="1019169">
              <a:spcBef>
                <a:spcPts val="400"/>
              </a:spcBef>
              <a:spcAft>
                <a:spcPts val="400"/>
              </a:spcAft>
              <a:buFontTx/>
              <a:buChar char="•"/>
              <a:defRPr/>
            </a:pPr>
            <a:endParaRPr lang="pt-BR" sz="1100" b="1" kern="0" dirty="0">
              <a:solidFill>
                <a:sysClr val="windowText" lastClr="000000"/>
              </a:solidFill>
              <a:latin typeface="Calibri" pitchFamily="34" charset="0"/>
              <a:cs typeface="Calibri" pitchFamily="34" charset="0"/>
            </a:endParaRPr>
          </a:p>
        </p:txBody>
      </p:sp>
      <p:sp>
        <p:nvSpPr>
          <p:cNvPr id="17" name="1388.8226.8133.2522158"/>
          <p:cNvSpPr>
            <a:spLocks noChangeArrowheads="1"/>
          </p:cNvSpPr>
          <p:nvPr>
            <p:custDataLst>
              <p:tags r:id="rId2"/>
            </p:custDataLst>
          </p:nvPr>
        </p:nvSpPr>
        <p:spPr bwMode="auto">
          <a:xfrm>
            <a:off x="3710372" y="4570705"/>
            <a:ext cx="5607313" cy="554548"/>
          </a:xfrm>
          <a:prstGeom prst="rect">
            <a:avLst/>
          </a:prstGeom>
          <a:noFill/>
          <a:ln w="9525">
            <a:noFill/>
            <a:miter lim="800000"/>
            <a:headEnd/>
            <a:tailEnd/>
          </a:ln>
          <a:effectLst/>
        </p:spPr>
        <p:txBody>
          <a:bodyPr wrap="square" lIns="73152" tIns="0" rIns="73152" anchor="ctr"/>
          <a:lstStyle/>
          <a:p>
            <a:pPr marL="114299" lvl="1" indent="-112712" algn="just" defTabSz="1019169">
              <a:spcBef>
                <a:spcPts val="400"/>
              </a:spcBef>
              <a:spcAft>
                <a:spcPts val="400"/>
              </a:spcAft>
              <a:buFontTx/>
              <a:buChar char="•"/>
              <a:defRPr/>
            </a:pPr>
            <a:endParaRPr lang="pt-BR" sz="1100" b="1" kern="0" dirty="0">
              <a:solidFill>
                <a:sysClr val="windowText" lastClr="000000"/>
              </a:solidFill>
              <a:latin typeface="Calibri"/>
              <a:cs typeface="Calibri" panose="020F0502020204030204" pitchFamily="34" charset="0"/>
            </a:endParaRPr>
          </a:p>
        </p:txBody>
      </p:sp>
      <p:sp>
        <p:nvSpPr>
          <p:cNvPr id="12" name="Retângulo 11">
            <a:extLst>
              <a:ext uri="{FF2B5EF4-FFF2-40B4-BE49-F238E27FC236}">
                <a16:creationId xmlns:a16="http://schemas.microsoft.com/office/drawing/2014/main" xmlns="" id="{F7056216-C1CC-4669-B57B-DA40F5652CEE}"/>
              </a:ext>
            </a:extLst>
          </p:cNvPr>
          <p:cNvSpPr/>
          <p:nvPr/>
        </p:nvSpPr>
        <p:spPr>
          <a:xfrm>
            <a:off x="1650207" y="222936"/>
            <a:ext cx="7182101" cy="730296"/>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395">
              <a:defRPr/>
            </a:pPr>
            <a:r>
              <a:rPr lang="pt-BR" sz="2400" b="1" dirty="0"/>
              <a:t>RELEVÂNCIA DO TRABALHO</a:t>
            </a:r>
            <a:endParaRPr lang="pt-BR" sz="2400" b="1" kern="0" dirty="0">
              <a:solidFill>
                <a:schemeClr val="bg1"/>
              </a:solidFill>
            </a:endParaRPr>
          </a:p>
        </p:txBody>
      </p:sp>
      <p:sp>
        <p:nvSpPr>
          <p:cNvPr id="7" name="Espaço Reservado para Conteúdo 4">
            <a:extLst>
              <a:ext uri="{FF2B5EF4-FFF2-40B4-BE49-F238E27FC236}">
                <a16:creationId xmlns:a16="http://schemas.microsoft.com/office/drawing/2014/main" xmlns="" id="{B6B0340F-CE07-4F1D-B920-2B41D9332DC8}"/>
              </a:ext>
            </a:extLst>
          </p:cNvPr>
          <p:cNvSpPr txBox="1">
            <a:spLocks/>
          </p:cNvSpPr>
          <p:nvPr/>
        </p:nvSpPr>
        <p:spPr>
          <a:xfrm>
            <a:off x="2091009" y="5066035"/>
            <a:ext cx="7633111" cy="421677"/>
          </a:xfrm>
          <a:prstGeom prst="rect">
            <a:avLst/>
          </a:prstGeom>
          <a:solidFill>
            <a:schemeClr val="bg1">
              <a:lumMod val="95000"/>
            </a:schemeClr>
          </a:solidFill>
        </p:spPr>
        <p:txBody>
          <a:bodyPr>
            <a:noAutofit/>
          </a:bodyPr>
          <a:lstStyle>
            <a:lvl1pPr marL="342898" indent="-342898" algn="l" defTabSz="914395"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46" indent="-285748" algn="l" defTabSz="914395"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93" indent="-228598" algn="l" defTabSz="914395"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91" indent="-228598" algn="l" defTabSz="914395"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88" indent="-228598" algn="l" defTabSz="914395"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85" indent="-228598" algn="l" defTabSz="91439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83" indent="-228598" algn="l" defTabSz="91439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80" indent="-228598" algn="l" defTabSz="91439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77" indent="-228598" algn="l" defTabSz="91439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defTabSz="914400" fontAlgn="base">
              <a:lnSpc>
                <a:spcPct val="120000"/>
              </a:lnSpc>
              <a:spcBef>
                <a:spcPct val="0"/>
              </a:spcBef>
              <a:spcAft>
                <a:spcPct val="0"/>
              </a:spcAft>
              <a:buNone/>
              <a:defRPr/>
            </a:pPr>
            <a:r>
              <a:rPr lang="pt-BR" sz="1600" b="1" dirty="0"/>
              <a:t>Fenômenos socioeconômicos tem mostrado influência superior a fenômenos biológicos</a:t>
            </a:r>
          </a:p>
          <a:p>
            <a:pPr marL="0" indent="0" algn="just" defTabSz="914400" fontAlgn="base">
              <a:lnSpc>
                <a:spcPct val="120000"/>
              </a:lnSpc>
              <a:spcBef>
                <a:spcPct val="0"/>
              </a:spcBef>
              <a:spcAft>
                <a:spcPct val="0"/>
              </a:spcAft>
              <a:buNone/>
              <a:defRPr/>
            </a:pPr>
            <a:endParaRPr lang="pt-BR" sz="1600" b="1" dirty="0"/>
          </a:p>
        </p:txBody>
      </p:sp>
      <p:sp>
        <p:nvSpPr>
          <p:cNvPr id="2" name="Retângulo 1"/>
          <p:cNvSpPr/>
          <p:nvPr/>
        </p:nvSpPr>
        <p:spPr>
          <a:xfrm>
            <a:off x="596348" y="1139750"/>
            <a:ext cx="11078817" cy="1392369"/>
          </a:xfrm>
          <a:prstGeom prst="rect">
            <a:avLst/>
          </a:prstGeom>
        </p:spPr>
        <p:txBody>
          <a:bodyPr wrap="square">
            <a:spAutoFit/>
          </a:bodyPr>
          <a:lstStyle/>
          <a:p>
            <a:pPr algn="just" defTabSz="457200" fontAlgn="base">
              <a:lnSpc>
                <a:spcPct val="120000"/>
              </a:lnSpc>
              <a:spcBef>
                <a:spcPct val="0"/>
              </a:spcBef>
              <a:spcAft>
                <a:spcPct val="0"/>
              </a:spcAft>
              <a:defRPr/>
            </a:pPr>
            <a:r>
              <a:rPr lang="pt-BR" sz="2400" i="1" dirty="0">
                <a:solidFill>
                  <a:schemeClr val="tx2">
                    <a:lumMod val="75000"/>
                  </a:schemeClr>
                </a:solidFill>
                <a:latin typeface="+mj-lt"/>
                <a:ea typeface="+mj-ea"/>
                <a:cs typeface="+mj-cs"/>
              </a:rPr>
              <a:t>A demografia tem impacto em todos os aspectos de nossas vidas, basta olhar pela janela para as pessoas nas ruas, para as casas, para o trânsito, para o consumo, tudo é impulsionado pela demografia.</a:t>
            </a:r>
          </a:p>
        </p:txBody>
      </p:sp>
      <p:pic>
        <p:nvPicPr>
          <p:cNvPr id="4" name="Imagem 3"/>
          <p:cNvPicPr>
            <a:picLocks noChangeAspect="1"/>
          </p:cNvPicPr>
          <p:nvPr/>
        </p:nvPicPr>
        <p:blipFill>
          <a:blip r:embed="rId4"/>
          <a:stretch>
            <a:fillRect/>
          </a:stretch>
        </p:blipFill>
        <p:spPr>
          <a:xfrm>
            <a:off x="1331335" y="2639425"/>
            <a:ext cx="3275215" cy="2185293"/>
          </a:xfrm>
          <a:prstGeom prst="rect">
            <a:avLst/>
          </a:prstGeom>
          <a:ln>
            <a:noFill/>
          </a:ln>
          <a:effectLst>
            <a:outerShdw blurRad="190500" algn="tl" rotWithShape="0">
              <a:srgbClr val="000000">
                <a:alpha val="70000"/>
              </a:srgbClr>
            </a:outerShdw>
          </a:effectLst>
        </p:spPr>
      </p:pic>
      <p:pic>
        <p:nvPicPr>
          <p:cNvPr id="5" name="Imagem 4"/>
          <p:cNvPicPr>
            <a:picLocks noChangeAspect="1"/>
          </p:cNvPicPr>
          <p:nvPr/>
        </p:nvPicPr>
        <p:blipFill>
          <a:blip r:embed="rId5"/>
          <a:stretch>
            <a:fillRect/>
          </a:stretch>
        </p:blipFill>
        <p:spPr>
          <a:xfrm>
            <a:off x="7185922" y="2633076"/>
            <a:ext cx="3292771" cy="2185293"/>
          </a:xfrm>
          <a:prstGeom prst="rect">
            <a:avLst/>
          </a:prstGeom>
          <a:ln>
            <a:noFill/>
          </a:ln>
          <a:effectLst>
            <a:outerShdw blurRad="190500" algn="tl" rotWithShape="0">
              <a:srgbClr val="000000">
                <a:alpha val="70000"/>
              </a:srgbClr>
            </a:outerShdw>
          </a:effectLst>
        </p:spPr>
      </p:pic>
      <p:sp>
        <p:nvSpPr>
          <p:cNvPr id="8" name="Retângulo 7"/>
          <p:cNvSpPr/>
          <p:nvPr/>
        </p:nvSpPr>
        <p:spPr>
          <a:xfrm>
            <a:off x="2091009" y="5771357"/>
            <a:ext cx="7633111" cy="387798"/>
          </a:xfrm>
          <a:prstGeom prst="rect">
            <a:avLst/>
          </a:prstGeom>
          <a:solidFill>
            <a:schemeClr val="bg1">
              <a:lumMod val="95000"/>
            </a:schemeClr>
          </a:solidFill>
        </p:spPr>
        <p:txBody>
          <a:bodyPr wrap="square">
            <a:spAutoFit/>
          </a:bodyPr>
          <a:lstStyle/>
          <a:p>
            <a:pPr algn="just" fontAlgn="base">
              <a:lnSpc>
                <a:spcPct val="120000"/>
              </a:lnSpc>
              <a:spcBef>
                <a:spcPct val="0"/>
              </a:spcBef>
              <a:spcAft>
                <a:spcPct val="0"/>
              </a:spcAft>
              <a:defRPr/>
            </a:pPr>
            <a:r>
              <a:rPr lang="pt-BR" sz="1600" b="1" dirty="0"/>
              <a:t>Resultados podem servir de base para políticas públicas e investimentos de empresas</a:t>
            </a:r>
          </a:p>
        </p:txBody>
      </p:sp>
      <p:pic>
        <p:nvPicPr>
          <p:cNvPr id="6" name="Imagem 5"/>
          <p:cNvPicPr>
            <a:picLocks noChangeAspect="1"/>
          </p:cNvPicPr>
          <p:nvPr/>
        </p:nvPicPr>
        <p:blipFill>
          <a:blip r:embed="rId6">
            <a:clrChange>
              <a:clrFrom>
                <a:srgbClr val="EFEFEF"/>
              </a:clrFrom>
              <a:clrTo>
                <a:srgbClr val="EFEFEF">
                  <a:alpha val="0"/>
                </a:srgbClr>
              </a:clrTo>
            </a:clrChange>
          </a:blip>
          <a:stretch>
            <a:fillRect/>
          </a:stretch>
        </p:blipFill>
        <p:spPr>
          <a:xfrm>
            <a:off x="9724120" y="5066034"/>
            <a:ext cx="754573" cy="1056729"/>
          </a:xfrm>
          <a:prstGeom prst="rect">
            <a:avLst/>
          </a:prstGeom>
        </p:spPr>
      </p:pic>
      <p:pic>
        <p:nvPicPr>
          <p:cNvPr id="14" name="Imagem 13"/>
          <p:cNvPicPr>
            <a:picLocks noChangeAspect="1"/>
          </p:cNvPicPr>
          <p:nvPr/>
        </p:nvPicPr>
        <p:blipFill>
          <a:blip r:embed="rId6">
            <a:clrChange>
              <a:clrFrom>
                <a:srgbClr val="EFEFEF"/>
              </a:clrFrom>
              <a:clrTo>
                <a:srgbClr val="EFEFEF">
                  <a:alpha val="0"/>
                </a:srgbClr>
              </a:clrTo>
            </a:clrChange>
          </a:blip>
          <a:stretch>
            <a:fillRect/>
          </a:stretch>
        </p:blipFill>
        <p:spPr>
          <a:xfrm>
            <a:off x="1331335" y="5066034"/>
            <a:ext cx="754573" cy="1056729"/>
          </a:xfrm>
          <a:prstGeom prst="rect">
            <a:avLst/>
          </a:prstGeom>
        </p:spPr>
      </p:pic>
    </p:spTree>
    <p:extLst>
      <p:ext uri="{BB962C8B-B14F-4D97-AF65-F5344CB8AC3E}">
        <p14:creationId xmlns:p14="http://schemas.microsoft.com/office/powerpoint/2010/main" val="1325974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1388.8226.8133.2522158"/>
          <p:cNvSpPr>
            <a:spLocks noChangeArrowheads="1"/>
          </p:cNvSpPr>
          <p:nvPr>
            <p:custDataLst>
              <p:tags r:id="rId1"/>
            </p:custDataLst>
          </p:nvPr>
        </p:nvSpPr>
        <p:spPr bwMode="auto">
          <a:xfrm>
            <a:off x="3717252" y="3268133"/>
            <a:ext cx="5607313" cy="458305"/>
          </a:xfrm>
          <a:prstGeom prst="rect">
            <a:avLst/>
          </a:prstGeom>
          <a:noFill/>
          <a:ln w="9525">
            <a:noFill/>
            <a:miter lim="800000"/>
            <a:headEnd/>
            <a:tailEnd/>
          </a:ln>
          <a:effectLst/>
        </p:spPr>
        <p:txBody>
          <a:bodyPr wrap="square" lIns="73152" tIns="0" rIns="73152" anchor="ctr"/>
          <a:lstStyle/>
          <a:p>
            <a:pPr marL="114299" lvl="1" indent="-112712" algn="just" defTabSz="1019169">
              <a:spcBef>
                <a:spcPts val="400"/>
              </a:spcBef>
              <a:spcAft>
                <a:spcPts val="400"/>
              </a:spcAft>
              <a:buFontTx/>
              <a:buChar char="•"/>
              <a:defRPr/>
            </a:pPr>
            <a:endParaRPr lang="pt-BR" sz="1100" b="1" kern="0" dirty="0">
              <a:solidFill>
                <a:sysClr val="windowText" lastClr="000000"/>
              </a:solidFill>
              <a:latin typeface="Calibri" pitchFamily="34" charset="0"/>
              <a:cs typeface="Calibri" pitchFamily="34" charset="0"/>
            </a:endParaRPr>
          </a:p>
        </p:txBody>
      </p:sp>
      <p:sp>
        <p:nvSpPr>
          <p:cNvPr id="17" name="1388.8226.8133.2522158"/>
          <p:cNvSpPr>
            <a:spLocks noChangeArrowheads="1"/>
          </p:cNvSpPr>
          <p:nvPr>
            <p:custDataLst>
              <p:tags r:id="rId2"/>
            </p:custDataLst>
          </p:nvPr>
        </p:nvSpPr>
        <p:spPr bwMode="auto">
          <a:xfrm>
            <a:off x="3710372" y="4199648"/>
            <a:ext cx="5607313" cy="554548"/>
          </a:xfrm>
          <a:prstGeom prst="rect">
            <a:avLst/>
          </a:prstGeom>
          <a:noFill/>
          <a:ln w="9525">
            <a:noFill/>
            <a:miter lim="800000"/>
            <a:headEnd/>
            <a:tailEnd/>
          </a:ln>
          <a:effectLst/>
        </p:spPr>
        <p:txBody>
          <a:bodyPr wrap="square" lIns="73152" tIns="0" rIns="73152" anchor="ctr"/>
          <a:lstStyle/>
          <a:p>
            <a:pPr marL="114299" lvl="1" indent="-112712" algn="just" defTabSz="1019169">
              <a:spcBef>
                <a:spcPts val="400"/>
              </a:spcBef>
              <a:spcAft>
                <a:spcPts val="400"/>
              </a:spcAft>
              <a:buFontTx/>
              <a:buChar char="•"/>
              <a:defRPr/>
            </a:pPr>
            <a:endParaRPr lang="pt-BR" sz="1100" b="1" kern="0" dirty="0">
              <a:solidFill>
                <a:sysClr val="windowText" lastClr="000000"/>
              </a:solidFill>
              <a:latin typeface="Calibri"/>
              <a:cs typeface="Calibri" panose="020F0502020204030204" pitchFamily="34" charset="0"/>
            </a:endParaRPr>
          </a:p>
        </p:txBody>
      </p:sp>
      <p:sp>
        <p:nvSpPr>
          <p:cNvPr id="6" name="CaixaDeTexto 5">
            <a:extLst>
              <a:ext uri="{FF2B5EF4-FFF2-40B4-BE49-F238E27FC236}">
                <a16:creationId xmlns:a16="http://schemas.microsoft.com/office/drawing/2014/main" xmlns="" id="{471EA74A-3DF9-464C-97C9-7AB413716AE1}"/>
              </a:ext>
            </a:extLst>
          </p:cNvPr>
          <p:cNvSpPr txBox="1"/>
          <p:nvPr/>
        </p:nvSpPr>
        <p:spPr>
          <a:xfrm>
            <a:off x="634909" y="1142794"/>
            <a:ext cx="10922182" cy="5238357"/>
          </a:xfrm>
          <a:prstGeom prst="rect">
            <a:avLst/>
          </a:prstGeom>
          <a:noFill/>
        </p:spPr>
        <p:txBody>
          <a:bodyPr wrap="square" rtlCol="0">
            <a:spAutoFit/>
          </a:bodyPr>
          <a:lstStyle/>
          <a:p>
            <a:pPr>
              <a:lnSpc>
                <a:spcPct val="150000"/>
              </a:lnSpc>
            </a:pPr>
            <a:r>
              <a:rPr lang="pt-BR" sz="2400" i="1" dirty="0">
                <a:solidFill>
                  <a:schemeClr val="tx2">
                    <a:lumMod val="75000"/>
                  </a:schemeClr>
                </a:solidFill>
                <a:latin typeface="+mj-lt"/>
                <a:ea typeface="+mj-ea"/>
                <a:cs typeface="+mj-cs"/>
              </a:rPr>
              <a:t>IDH de 1991, 2000 e 2010</a:t>
            </a:r>
          </a:p>
          <a:p>
            <a:pPr>
              <a:lnSpc>
                <a:spcPct val="150000"/>
              </a:lnSpc>
            </a:pPr>
            <a:endParaRPr lang="pt-BR" sz="2400" i="1" dirty="0">
              <a:solidFill>
                <a:schemeClr val="tx2">
                  <a:lumMod val="75000"/>
                </a:schemeClr>
              </a:solidFill>
              <a:latin typeface="+mj-lt"/>
              <a:ea typeface="+mj-ea"/>
              <a:cs typeface="+mj-cs"/>
            </a:endParaRPr>
          </a:p>
          <a:p>
            <a:pPr marL="285750" indent="-285750" algn="just" fontAlgn="base">
              <a:lnSpc>
                <a:spcPct val="120000"/>
              </a:lnSpc>
              <a:spcBef>
                <a:spcPct val="0"/>
              </a:spcBef>
              <a:spcAft>
                <a:spcPct val="0"/>
              </a:spcAft>
              <a:buFont typeface="Wingdings" panose="05000000000000000000" pitchFamily="2" charset="2"/>
              <a:buChar char="Ø"/>
              <a:defRPr/>
            </a:pPr>
            <a:r>
              <a:rPr lang="pt-BR" sz="2000" b="1" dirty="0"/>
              <a:t>Coletados pelo IBGE no Censo </a:t>
            </a:r>
          </a:p>
          <a:p>
            <a:pPr marL="285750" indent="-285750" algn="just" fontAlgn="base">
              <a:lnSpc>
                <a:spcPct val="120000"/>
              </a:lnSpc>
              <a:spcBef>
                <a:spcPct val="0"/>
              </a:spcBef>
              <a:spcAft>
                <a:spcPct val="0"/>
              </a:spcAft>
              <a:buFont typeface="Wingdings" panose="05000000000000000000" pitchFamily="2" charset="2"/>
              <a:buChar char="Ø"/>
              <a:defRPr/>
            </a:pPr>
            <a:endParaRPr lang="pt-BR" sz="2000" b="1" dirty="0"/>
          </a:p>
          <a:p>
            <a:pPr marL="285750" indent="-285750" algn="just" fontAlgn="base">
              <a:lnSpc>
                <a:spcPct val="120000"/>
              </a:lnSpc>
              <a:spcBef>
                <a:spcPct val="0"/>
              </a:spcBef>
              <a:spcAft>
                <a:spcPct val="0"/>
              </a:spcAft>
              <a:buFont typeface="Wingdings" panose="05000000000000000000" pitchFamily="2" charset="2"/>
              <a:buChar char="Ø"/>
              <a:defRPr/>
            </a:pPr>
            <a:r>
              <a:rPr lang="pt-BR" sz="2000" b="1" dirty="0"/>
              <a:t>Disponíveis no site do IPEA - Instituto de Pesquisa Econômica Aplicada </a:t>
            </a:r>
          </a:p>
          <a:p>
            <a:pPr marL="285750" indent="-285750" algn="just" fontAlgn="base">
              <a:lnSpc>
                <a:spcPct val="120000"/>
              </a:lnSpc>
              <a:spcBef>
                <a:spcPct val="0"/>
              </a:spcBef>
              <a:spcAft>
                <a:spcPct val="0"/>
              </a:spcAft>
              <a:buFont typeface="Wingdings" panose="05000000000000000000" pitchFamily="2" charset="2"/>
              <a:buChar char="Ø"/>
              <a:defRPr/>
            </a:pPr>
            <a:endParaRPr lang="pt-BR" sz="2000" b="1" dirty="0">
              <a:solidFill>
                <a:srgbClr val="FF0000"/>
              </a:solidFill>
            </a:endParaRPr>
          </a:p>
          <a:p>
            <a:pPr marL="285750" indent="-285750" algn="just" fontAlgn="base">
              <a:lnSpc>
                <a:spcPct val="120000"/>
              </a:lnSpc>
              <a:spcBef>
                <a:spcPct val="0"/>
              </a:spcBef>
              <a:spcAft>
                <a:spcPct val="0"/>
              </a:spcAft>
              <a:buFont typeface="Wingdings" panose="05000000000000000000" pitchFamily="2" charset="2"/>
              <a:buChar char="Ø"/>
              <a:defRPr/>
            </a:pPr>
            <a:r>
              <a:rPr lang="pt-BR" altLang="pt-BR" sz="2000" b="1" dirty="0"/>
              <a:t>Pequeno número de observações temporais</a:t>
            </a:r>
          </a:p>
          <a:p>
            <a:pPr marL="285750" indent="-285750" algn="just" fontAlgn="base">
              <a:lnSpc>
                <a:spcPct val="120000"/>
              </a:lnSpc>
              <a:spcBef>
                <a:spcPct val="0"/>
              </a:spcBef>
              <a:spcAft>
                <a:spcPct val="0"/>
              </a:spcAft>
              <a:buFont typeface="Wingdings" panose="05000000000000000000" pitchFamily="2" charset="2"/>
              <a:buChar char="Ø"/>
              <a:defRPr/>
            </a:pPr>
            <a:endParaRPr lang="pt-BR" altLang="pt-BR" sz="2000" b="1" dirty="0"/>
          </a:p>
          <a:p>
            <a:pPr marL="285750" indent="-285750" algn="just" fontAlgn="base">
              <a:lnSpc>
                <a:spcPct val="120000"/>
              </a:lnSpc>
              <a:spcBef>
                <a:spcPct val="0"/>
              </a:spcBef>
              <a:spcAft>
                <a:spcPct val="0"/>
              </a:spcAft>
              <a:buFont typeface="Wingdings" panose="05000000000000000000" pitchFamily="2" charset="2"/>
              <a:buChar char="Ø"/>
              <a:defRPr/>
            </a:pPr>
            <a:r>
              <a:rPr lang="pt-BR" altLang="pt-BR" sz="2000" b="1" dirty="0"/>
              <a:t>Grande número de entidades: 5.564 municípios brasileiros</a:t>
            </a:r>
          </a:p>
          <a:p>
            <a:pPr marL="285750" indent="-285750" algn="just" fontAlgn="base">
              <a:lnSpc>
                <a:spcPct val="120000"/>
              </a:lnSpc>
              <a:spcBef>
                <a:spcPct val="0"/>
              </a:spcBef>
              <a:spcAft>
                <a:spcPct val="0"/>
              </a:spcAft>
              <a:buFont typeface="Wingdings" panose="05000000000000000000" pitchFamily="2" charset="2"/>
              <a:buChar char="Ø"/>
              <a:defRPr/>
            </a:pPr>
            <a:endParaRPr lang="pt-BR" altLang="pt-BR" sz="2000" b="1" dirty="0"/>
          </a:p>
          <a:p>
            <a:pPr marL="285750" indent="-285750" algn="just" fontAlgn="base">
              <a:lnSpc>
                <a:spcPct val="120000"/>
              </a:lnSpc>
              <a:spcBef>
                <a:spcPct val="0"/>
              </a:spcBef>
              <a:spcAft>
                <a:spcPct val="0"/>
              </a:spcAft>
              <a:buFont typeface="Wingdings" panose="05000000000000000000" pitchFamily="2" charset="2"/>
              <a:buChar char="Ø"/>
              <a:defRPr/>
            </a:pPr>
            <a:r>
              <a:rPr lang="pt-BR" altLang="pt-BR" sz="2000" b="1" dirty="0"/>
              <a:t>Não acreditamos ter um problema de seleção amostral</a:t>
            </a:r>
          </a:p>
          <a:p>
            <a:pPr marL="285750" indent="-285750" algn="just" fontAlgn="base">
              <a:lnSpc>
                <a:spcPct val="120000"/>
              </a:lnSpc>
              <a:spcBef>
                <a:spcPct val="0"/>
              </a:spcBef>
              <a:spcAft>
                <a:spcPct val="0"/>
              </a:spcAft>
              <a:buFont typeface="Wingdings" panose="05000000000000000000" pitchFamily="2" charset="2"/>
              <a:buChar char="Ø"/>
              <a:defRPr/>
            </a:pPr>
            <a:endParaRPr lang="pt-BR" sz="2000" b="1" dirty="0"/>
          </a:p>
          <a:p>
            <a:pPr marL="285750" indent="-285750" algn="just" fontAlgn="base">
              <a:lnSpc>
                <a:spcPct val="120000"/>
              </a:lnSpc>
              <a:spcBef>
                <a:spcPct val="0"/>
              </a:spcBef>
              <a:spcAft>
                <a:spcPct val="0"/>
              </a:spcAft>
              <a:buFont typeface="Wingdings" panose="05000000000000000000" pitchFamily="2" charset="2"/>
              <a:buChar char="Ø"/>
              <a:defRPr/>
            </a:pPr>
            <a:endParaRPr lang="pt-BR" altLang="pt-BR" sz="2000" b="1" dirty="0"/>
          </a:p>
        </p:txBody>
      </p:sp>
      <p:sp>
        <p:nvSpPr>
          <p:cNvPr id="12" name="Retângulo 11">
            <a:extLst>
              <a:ext uri="{FF2B5EF4-FFF2-40B4-BE49-F238E27FC236}">
                <a16:creationId xmlns:a16="http://schemas.microsoft.com/office/drawing/2014/main" xmlns="" id="{F7056216-C1CC-4669-B57B-DA40F5652CEE}"/>
              </a:ext>
            </a:extLst>
          </p:cNvPr>
          <p:cNvSpPr/>
          <p:nvPr/>
        </p:nvSpPr>
        <p:spPr>
          <a:xfrm>
            <a:off x="1650207" y="222936"/>
            <a:ext cx="7182101" cy="730296"/>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395">
              <a:defRPr/>
            </a:pPr>
            <a:r>
              <a:rPr lang="pt-BR" sz="2400" b="1" dirty="0"/>
              <a:t>DADOS</a:t>
            </a:r>
            <a:endParaRPr lang="pt-BR" sz="2400" b="1" kern="0" dirty="0">
              <a:solidFill>
                <a:schemeClr val="bg1"/>
              </a:solidFill>
            </a:endParaRPr>
          </a:p>
        </p:txBody>
      </p:sp>
    </p:spTree>
    <p:extLst>
      <p:ext uri="{BB962C8B-B14F-4D97-AF65-F5344CB8AC3E}">
        <p14:creationId xmlns:p14="http://schemas.microsoft.com/office/powerpoint/2010/main" val="1049732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xmlns="" id="{A3AA0383-0067-4CA4-88B6-49703B336951}"/>
              </a:ext>
            </a:extLst>
          </p:cNvPr>
          <p:cNvSpPr/>
          <p:nvPr/>
        </p:nvSpPr>
        <p:spPr>
          <a:xfrm>
            <a:off x="1650207" y="197057"/>
            <a:ext cx="7899235" cy="730296"/>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395">
              <a:defRPr/>
            </a:pPr>
            <a:r>
              <a:rPr lang="pt-BR" sz="2400" b="1" kern="0" dirty="0">
                <a:solidFill>
                  <a:schemeClr val="bg1"/>
                </a:solidFill>
              </a:rPr>
              <a:t>VARIÁVEIS</a:t>
            </a:r>
          </a:p>
        </p:txBody>
      </p:sp>
      <p:sp>
        <p:nvSpPr>
          <p:cNvPr id="2" name="CaixaDeTexto 1">
            <a:extLst>
              <a:ext uri="{FF2B5EF4-FFF2-40B4-BE49-F238E27FC236}">
                <a16:creationId xmlns:a16="http://schemas.microsoft.com/office/drawing/2014/main" xmlns="" id="{F2C5FDDF-2B39-4228-9EEF-792F4C54A334}"/>
              </a:ext>
            </a:extLst>
          </p:cNvPr>
          <p:cNvSpPr txBox="1"/>
          <p:nvPr/>
        </p:nvSpPr>
        <p:spPr>
          <a:xfrm>
            <a:off x="474453" y="1293962"/>
            <a:ext cx="11464505" cy="5416868"/>
          </a:xfrm>
          <a:prstGeom prst="rect">
            <a:avLst/>
          </a:prstGeom>
          <a:noFill/>
        </p:spPr>
        <p:txBody>
          <a:bodyPr wrap="square" rtlCol="0">
            <a:spAutoFit/>
          </a:bodyPr>
          <a:lstStyle/>
          <a:p>
            <a:pPr fontAlgn="base">
              <a:lnSpc>
                <a:spcPct val="150000"/>
              </a:lnSpc>
              <a:spcBef>
                <a:spcPct val="0"/>
              </a:spcBef>
              <a:spcAft>
                <a:spcPct val="0"/>
              </a:spcAft>
              <a:defRPr/>
            </a:pPr>
            <a:r>
              <a:rPr lang="pt-BR" altLang="pt-BR" sz="2400" i="1" dirty="0">
                <a:solidFill>
                  <a:schemeClr val="tx2">
                    <a:lumMod val="75000"/>
                  </a:schemeClr>
                </a:solidFill>
                <a:latin typeface="+mj-lt"/>
                <a:ea typeface="+mj-ea"/>
                <a:cs typeface="+mj-cs"/>
              </a:rPr>
              <a:t>Independentes</a:t>
            </a:r>
          </a:p>
          <a:p>
            <a:pPr marL="285750" indent="-285750" algn="just" fontAlgn="base">
              <a:lnSpc>
                <a:spcPct val="120000"/>
              </a:lnSpc>
              <a:spcBef>
                <a:spcPct val="0"/>
              </a:spcBef>
              <a:spcAft>
                <a:spcPct val="0"/>
              </a:spcAft>
              <a:buFont typeface="Wingdings" panose="05000000000000000000" pitchFamily="2" charset="2"/>
              <a:buChar char="Ø"/>
              <a:defRPr/>
            </a:pPr>
            <a:r>
              <a:rPr lang="pt-BR" altLang="pt-BR" sz="2000" b="1" dirty="0"/>
              <a:t>Escolaridade - Número médio de anos de estudo que uma geração de crianças que ingressa na escola deverá completar ao atingir 18 anos de idade, se os padrões atuais se mantiverem ao longo de sua vida escolar</a:t>
            </a:r>
          </a:p>
          <a:p>
            <a:pPr marL="285750" indent="-285750" algn="just" fontAlgn="base">
              <a:lnSpc>
                <a:spcPct val="120000"/>
              </a:lnSpc>
              <a:spcBef>
                <a:spcPct val="0"/>
              </a:spcBef>
              <a:spcAft>
                <a:spcPct val="0"/>
              </a:spcAft>
              <a:buFont typeface="Wingdings" panose="05000000000000000000" pitchFamily="2" charset="2"/>
              <a:buChar char="Ø"/>
              <a:defRPr/>
            </a:pPr>
            <a:endParaRPr lang="pt-BR" altLang="pt-BR" sz="2000" b="1" dirty="0"/>
          </a:p>
          <a:p>
            <a:pPr marL="285750" indent="-285750" algn="just" fontAlgn="base">
              <a:lnSpc>
                <a:spcPct val="120000"/>
              </a:lnSpc>
              <a:spcBef>
                <a:spcPct val="0"/>
              </a:spcBef>
              <a:spcAft>
                <a:spcPct val="0"/>
              </a:spcAft>
              <a:buFont typeface="Wingdings" panose="05000000000000000000" pitchFamily="2" charset="2"/>
              <a:buChar char="Ø"/>
              <a:defRPr/>
            </a:pPr>
            <a:r>
              <a:rPr lang="pt-BR" altLang="pt-BR" sz="2000" b="1" dirty="0"/>
              <a:t>Renda per capita (média) - Razão entre o somatório da renda de todos os indivíduos residentes em domicílios particulares permanentes e o número total desses indivíduos</a:t>
            </a:r>
          </a:p>
          <a:p>
            <a:pPr marL="285750" indent="-285750" algn="just" fontAlgn="base">
              <a:lnSpc>
                <a:spcPct val="120000"/>
              </a:lnSpc>
              <a:spcBef>
                <a:spcPct val="0"/>
              </a:spcBef>
              <a:spcAft>
                <a:spcPct val="0"/>
              </a:spcAft>
              <a:buFont typeface="Wingdings" panose="05000000000000000000" pitchFamily="2" charset="2"/>
              <a:buChar char="Ø"/>
              <a:defRPr/>
            </a:pPr>
            <a:endParaRPr lang="pt-BR" altLang="pt-BR" sz="2000" b="1" dirty="0"/>
          </a:p>
          <a:p>
            <a:pPr fontAlgn="base">
              <a:lnSpc>
                <a:spcPct val="150000"/>
              </a:lnSpc>
              <a:spcBef>
                <a:spcPct val="0"/>
              </a:spcBef>
              <a:spcAft>
                <a:spcPct val="0"/>
              </a:spcAft>
              <a:defRPr/>
            </a:pPr>
            <a:r>
              <a:rPr lang="pt-BR" altLang="pt-BR" sz="2400" i="1" dirty="0">
                <a:solidFill>
                  <a:schemeClr val="tx2">
                    <a:lumMod val="75000"/>
                  </a:schemeClr>
                </a:solidFill>
                <a:latin typeface="+mj-lt"/>
                <a:ea typeface="+mj-ea"/>
                <a:cs typeface="+mj-cs"/>
              </a:rPr>
              <a:t>Dependente</a:t>
            </a:r>
          </a:p>
          <a:p>
            <a:pPr marL="285750" indent="-285750" algn="just" fontAlgn="base">
              <a:lnSpc>
                <a:spcPct val="120000"/>
              </a:lnSpc>
              <a:spcBef>
                <a:spcPct val="0"/>
              </a:spcBef>
              <a:spcAft>
                <a:spcPct val="0"/>
              </a:spcAft>
              <a:buFont typeface="Wingdings" panose="05000000000000000000" pitchFamily="2" charset="2"/>
              <a:buChar char="Ø"/>
              <a:defRPr/>
            </a:pPr>
            <a:r>
              <a:rPr lang="pt-BR" altLang="pt-BR" sz="2000" b="1" dirty="0"/>
              <a:t>Taxa de fecundidade - Número médio de filhos que uma mulher deverá ter ao terminar o período reprodutivo (15 a 49 anos de idade)</a:t>
            </a:r>
          </a:p>
          <a:p>
            <a:pPr algn="just" fontAlgn="base">
              <a:spcBef>
                <a:spcPct val="0"/>
              </a:spcBef>
              <a:spcAft>
                <a:spcPct val="0"/>
              </a:spcAft>
              <a:defRPr/>
            </a:pPr>
            <a:endParaRPr lang="pt-BR" altLang="pt-BR" sz="2000" b="1" dirty="0"/>
          </a:p>
          <a:p>
            <a:pPr algn="just" fontAlgn="base">
              <a:spcBef>
                <a:spcPct val="0"/>
              </a:spcBef>
              <a:spcAft>
                <a:spcPct val="0"/>
              </a:spcAft>
              <a:defRPr/>
            </a:pPr>
            <a:endParaRPr lang="pt-BR" altLang="pt-BR" sz="2000" b="1" dirty="0"/>
          </a:p>
          <a:p>
            <a:endParaRPr lang="pt-BR" dirty="0"/>
          </a:p>
        </p:txBody>
      </p:sp>
    </p:spTree>
    <p:extLst>
      <p:ext uri="{BB962C8B-B14F-4D97-AF65-F5344CB8AC3E}">
        <p14:creationId xmlns:p14="http://schemas.microsoft.com/office/powerpoint/2010/main" val="4081585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1388.8226.8133.2522158"/>
          <p:cNvSpPr>
            <a:spLocks noChangeArrowheads="1"/>
          </p:cNvSpPr>
          <p:nvPr>
            <p:custDataLst>
              <p:tags r:id="rId1"/>
            </p:custDataLst>
          </p:nvPr>
        </p:nvSpPr>
        <p:spPr bwMode="auto">
          <a:xfrm>
            <a:off x="3717252" y="3268133"/>
            <a:ext cx="5607313" cy="458305"/>
          </a:xfrm>
          <a:prstGeom prst="rect">
            <a:avLst/>
          </a:prstGeom>
          <a:noFill/>
          <a:ln w="9525">
            <a:noFill/>
            <a:miter lim="800000"/>
            <a:headEnd/>
            <a:tailEnd/>
          </a:ln>
          <a:effectLst/>
        </p:spPr>
        <p:txBody>
          <a:bodyPr wrap="square" lIns="73152" tIns="0" rIns="73152" anchor="ctr"/>
          <a:lstStyle/>
          <a:p>
            <a:pPr marL="114299" lvl="1" indent="-112712" algn="just" defTabSz="1019169">
              <a:spcBef>
                <a:spcPts val="400"/>
              </a:spcBef>
              <a:spcAft>
                <a:spcPts val="400"/>
              </a:spcAft>
              <a:buFontTx/>
              <a:buChar char="•"/>
              <a:defRPr/>
            </a:pPr>
            <a:endParaRPr lang="pt-BR" sz="1100" b="1" kern="0" dirty="0">
              <a:solidFill>
                <a:sysClr val="windowText" lastClr="000000"/>
              </a:solidFill>
              <a:latin typeface="Calibri" pitchFamily="34" charset="0"/>
              <a:cs typeface="Calibri" pitchFamily="34" charset="0"/>
            </a:endParaRPr>
          </a:p>
        </p:txBody>
      </p:sp>
      <p:sp>
        <p:nvSpPr>
          <p:cNvPr id="17" name="1388.8226.8133.2522158"/>
          <p:cNvSpPr>
            <a:spLocks noChangeArrowheads="1"/>
          </p:cNvSpPr>
          <p:nvPr>
            <p:custDataLst>
              <p:tags r:id="rId2"/>
            </p:custDataLst>
          </p:nvPr>
        </p:nvSpPr>
        <p:spPr bwMode="auto">
          <a:xfrm>
            <a:off x="3710372" y="4199648"/>
            <a:ext cx="5607313" cy="554548"/>
          </a:xfrm>
          <a:prstGeom prst="rect">
            <a:avLst/>
          </a:prstGeom>
          <a:noFill/>
          <a:ln w="9525">
            <a:noFill/>
            <a:miter lim="800000"/>
            <a:headEnd/>
            <a:tailEnd/>
          </a:ln>
          <a:effectLst/>
        </p:spPr>
        <p:txBody>
          <a:bodyPr wrap="square" lIns="73152" tIns="0" rIns="73152" anchor="ctr"/>
          <a:lstStyle/>
          <a:p>
            <a:pPr marL="114299" lvl="1" indent="-112712" algn="just" defTabSz="1019169">
              <a:spcBef>
                <a:spcPts val="400"/>
              </a:spcBef>
              <a:spcAft>
                <a:spcPts val="400"/>
              </a:spcAft>
              <a:buFontTx/>
              <a:buChar char="•"/>
              <a:defRPr/>
            </a:pPr>
            <a:endParaRPr lang="pt-BR" sz="1100" b="1" kern="0" dirty="0">
              <a:solidFill>
                <a:sysClr val="windowText" lastClr="000000"/>
              </a:solidFill>
              <a:latin typeface="Calibri"/>
              <a:cs typeface="Calibri" panose="020F0502020204030204" pitchFamily="34" charset="0"/>
            </a:endParaRPr>
          </a:p>
        </p:txBody>
      </p:sp>
      <p:sp>
        <p:nvSpPr>
          <p:cNvPr id="7" name="Espaço Reservado para Conteúdo 4">
            <a:extLst>
              <a:ext uri="{FF2B5EF4-FFF2-40B4-BE49-F238E27FC236}">
                <a16:creationId xmlns:a16="http://schemas.microsoft.com/office/drawing/2014/main" xmlns="" id="{B6B0340F-CE07-4F1D-B920-2B41D9332DC8}"/>
              </a:ext>
            </a:extLst>
          </p:cNvPr>
          <p:cNvSpPr txBox="1">
            <a:spLocks/>
          </p:cNvSpPr>
          <p:nvPr/>
        </p:nvSpPr>
        <p:spPr>
          <a:xfrm>
            <a:off x="557843" y="1198937"/>
            <a:ext cx="10783018" cy="5462006"/>
          </a:xfrm>
          <a:prstGeom prst="rect">
            <a:avLst/>
          </a:prstGeom>
        </p:spPr>
        <p:txBody>
          <a:bodyPr>
            <a:noAutofit/>
          </a:bodyPr>
          <a:lstStyle>
            <a:lvl1pPr marL="342898" indent="-342898" algn="l" defTabSz="914395"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46" indent="-285748" algn="l" defTabSz="914395"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93" indent="-228598" algn="l" defTabSz="914395"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91" indent="-228598" algn="l" defTabSz="914395"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88" indent="-228598" algn="l" defTabSz="914395"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85" indent="-228598" algn="l" defTabSz="91439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83" indent="-228598" algn="l" defTabSz="91439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80" indent="-228598" algn="l" defTabSz="91439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77" indent="-228598" algn="l" defTabSz="91439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defTabSz="914400" fontAlgn="base">
              <a:lnSpc>
                <a:spcPct val="120000"/>
              </a:lnSpc>
              <a:spcBef>
                <a:spcPct val="0"/>
              </a:spcBef>
              <a:spcAft>
                <a:spcPct val="0"/>
              </a:spcAft>
              <a:buNone/>
              <a:defRPr/>
            </a:pPr>
            <a:endParaRPr lang="pt-BR" sz="2000" b="1" dirty="0"/>
          </a:p>
          <a:p>
            <a:pPr marL="685798" lvl="1" indent="-285750" algn="just" defTabSz="914400" fontAlgn="base">
              <a:lnSpc>
                <a:spcPct val="120000"/>
              </a:lnSpc>
              <a:spcBef>
                <a:spcPct val="0"/>
              </a:spcBef>
              <a:spcAft>
                <a:spcPct val="0"/>
              </a:spcAft>
              <a:buFont typeface="Wingdings" panose="05000000000000000000" pitchFamily="2" charset="2"/>
              <a:buChar char="Ø"/>
              <a:defRPr/>
            </a:pPr>
            <a:endParaRPr lang="pt-BR" sz="1600" b="1" dirty="0"/>
          </a:p>
          <a:p>
            <a:pPr marL="685798" lvl="1" indent="-285750" algn="just" defTabSz="914400" fontAlgn="base">
              <a:lnSpc>
                <a:spcPct val="120000"/>
              </a:lnSpc>
              <a:spcBef>
                <a:spcPct val="0"/>
              </a:spcBef>
              <a:spcAft>
                <a:spcPct val="0"/>
              </a:spcAft>
              <a:buFont typeface="Wingdings" panose="05000000000000000000" pitchFamily="2" charset="2"/>
              <a:buChar char="Ø"/>
              <a:defRPr/>
            </a:pPr>
            <a:endParaRPr lang="pt-BR" sz="1600" b="1" dirty="0">
              <a:solidFill>
                <a:srgbClr val="FF0000"/>
              </a:solidFill>
            </a:endParaRPr>
          </a:p>
        </p:txBody>
      </p:sp>
      <p:sp>
        <p:nvSpPr>
          <p:cNvPr id="8" name="Retângulo 7">
            <a:extLst>
              <a:ext uri="{FF2B5EF4-FFF2-40B4-BE49-F238E27FC236}">
                <a16:creationId xmlns:a16="http://schemas.microsoft.com/office/drawing/2014/main" xmlns="" id="{A3AA0383-0067-4CA4-88B6-49703B336951}"/>
              </a:ext>
            </a:extLst>
          </p:cNvPr>
          <p:cNvSpPr/>
          <p:nvPr/>
        </p:nvSpPr>
        <p:spPr>
          <a:xfrm>
            <a:off x="1650207" y="197057"/>
            <a:ext cx="7182101" cy="730296"/>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395">
              <a:defRPr/>
            </a:pPr>
            <a:r>
              <a:rPr lang="pt-BR" sz="2400" b="1" dirty="0"/>
              <a:t>ESTATÍSTICA DESCRITIVA - MÉDIA</a:t>
            </a:r>
            <a:endParaRPr lang="pt-BR" sz="2400" b="1" kern="0" dirty="0">
              <a:solidFill>
                <a:schemeClr val="bg1"/>
              </a:solidFill>
            </a:endParaRPr>
          </a:p>
        </p:txBody>
      </p:sp>
      <p:graphicFrame>
        <p:nvGraphicFramePr>
          <p:cNvPr id="6" name="Gráfico 5">
            <a:extLst>
              <a:ext uri="{FF2B5EF4-FFF2-40B4-BE49-F238E27FC236}">
                <a16:creationId xmlns:a16="http://schemas.microsoft.com/office/drawing/2014/main" xmlns="" id="{780EB35B-0F2C-4CB9-BBF7-A26ECEA35849}"/>
              </a:ext>
            </a:extLst>
          </p:cNvPr>
          <p:cNvGraphicFramePr>
            <a:graphicFrameLocks/>
          </p:cNvGraphicFramePr>
          <p:nvPr>
            <p:extLst>
              <p:ext uri="{D42A27DB-BD31-4B8C-83A1-F6EECF244321}">
                <p14:modId xmlns:p14="http://schemas.microsoft.com/office/powerpoint/2010/main" val="2005238775"/>
              </p:ext>
            </p:extLst>
          </p:nvPr>
        </p:nvGraphicFramePr>
        <p:xfrm>
          <a:off x="3988904" y="1045107"/>
          <a:ext cx="3879123" cy="253298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Gráfico 8">
            <a:extLst>
              <a:ext uri="{FF2B5EF4-FFF2-40B4-BE49-F238E27FC236}">
                <a16:creationId xmlns:a16="http://schemas.microsoft.com/office/drawing/2014/main" xmlns="" id="{962294B4-A6FF-4838-941E-3F5840784389}"/>
              </a:ext>
            </a:extLst>
          </p:cNvPr>
          <p:cNvGraphicFramePr>
            <a:graphicFrameLocks/>
          </p:cNvGraphicFramePr>
          <p:nvPr>
            <p:extLst>
              <p:ext uri="{D42A27DB-BD31-4B8C-83A1-F6EECF244321}">
                <p14:modId xmlns:p14="http://schemas.microsoft.com/office/powerpoint/2010/main" val="2846261838"/>
              </p:ext>
            </p:extLst>
          </p:nvPr>
        </p:nvGraphicFramePr>
        <p:xfrm>
          <a:off x="492222" y="3118341"/>
          <a:ext cx="3902972" cy="2717159"/>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0" name="Gráfico 9">
            <a:extLst>
              <a:ext uri="{FF2B5EF4-FFF2-40B4-BE49-F238E27FC236}">
                <a16:creationId xmlns:a16="http://schemas.microsoft.com/office/drawing/2014/main" xmlns="" id="{B72ECEB6-1E19-4CB0-A28D-4C5FBF3D418D}"/>
              </a:ext>
            </a:extLst>
          </p:cNvPr>
          <p:cNvGraphicFramePr>
            <a:graphicFrameLocks/>
          </p:cNvGraphicFramePr>
          <p:nvPr>
            <p:extLst>
              <p:ext uri="{D42A27DB-BD31-4B8C-83A1-F6EECF244321}">
                <p14:modId xmlns:p14="http://schemas.microsoft.com/office/powerpoint/2010/main" val="3832062641"/>
              </p:ext>
            </p:extLst>
          </p:nvPr>
        </p:nvGraphicFramePr>
        <p:xfrm>
          <a:off x="7796807" y="3118342"/>
          <a:ext cx="4066744" cy="2717159"/>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51190848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HARTTYPE" val="9pt Body Text"/>
  <p:tag name="CHARTSCALABLE" val="No"/>
  <p:tag name="RULERID" val="TextBodyWH9pt"/>
  <p:tag name="CHARTLIBVERSION" val="NO VALUE"/>
  <p:tag name="DDVERSION" val="2.0"/>
  <p:tag name="FONTCOLOR" val="NO VALUE"/>
  <p:tag name="LINECOLOR" val="NO VALUE"/>
  <p:tag name="TYPE" val="Text"/>
  <p:tag name="DEVICE" val="Canon Colorpass 1000"/>
  <p:tag name="FILLFORECOLOR" val="Transparent"/>
  <p:tag name="SUBOBJECTID" val="TextBoxBodyWH"/>
  <p:tag name="OBJECTID" val="TextBoxWH"/>
  <p:tag name="SOURCE" val="Rulers.pptx!TextBodyWH9pt"/>
  <p:tag name="LEFT" val="226.8"/>
  <p:tag name="TOP" val="388.8"/>
  <p:tag name="HEIGHT" val="133.2"/>
  <p:tag name="WIDTH" val="522"/>
  <p:tag name="PLACEHOLDERSIZE" val="4"/>
  <p:tag name="ANCHORPOINT" val="7"/>
</p:tagLst>
</file>

<file path=ppt/tags/tag10.xml><?xml version="1.0" encoding="utf-8"?>
<p:tagLst xmlns:a="http://schemas.openxmlformats.org/drawingml/2006/main" xmlns:r="http://schemas.openxmlformats.org/officeDocument/2006/relationships" xmlns:p="http://schemas.openxmlformats.org/presentationml/2006/main">
  <p:tag name="CHARTTYPE" val="9pt Body Text"/>
  <p:tag name="CHARTSCALABLE" val="No"/>
  <p:tag name="RULERID" val="TextBodyWH9pt"/>
  <p:tag name="CHARTLIBVERSION" val="NO VALUE"/>
  <p:tag name="DDVERSION" val="2.0"/>
  <p:tag name="FONTCOLOR" val="NO VALUE"/>
  <p:tag name="LINECOLOR" val="NO VALUE"/>
  <p:tag name="TYPE" val="Text"/>
  <p:tag name="DEVICE" val="Canon Colorpass 1000"/>
  <p:tag name="FILLFORECOLOR" val="Transparent"/>
  <p:tag name="SUBOBJECTID" val="TextBoxBodyWH"/>
  <p:tag name="OBJECTID" val="TextBoxWH"/>
  <p:tag name="SOURCE" val="Rulers.pptx!TextBodyWH9pt"/>
  <p:tag name="LEFT" val="226.8"/>
  <p:tag name="TOP" val="388.8"/>
  <p:tag name="HEIGHT" val="133.2"/>
  <p:tag name="WIDTH" val="522"/>
  <p:tag name="PLACEHOLDERSIZE" val="4"/>
  <p:tag name="ANCHORPOINT" val="7"/>
</p:tagLst>
</file>

<file path=ppt/tags/tag11.xml><?xml version="1.0" encoding="utf-8"?>
<p:tagLst xmlns:a="http://schemas.openxmlformats.org/drawingml/2006/main" xmlns:r="http://schemas.openxmlformats.org/officeDocument/2006/relationships" xmlns:p="http://schemas.openxmlformats.org/presentationml/2006/main">
  <p:tag name="CHARTTYPE" val="9pt Body Text"/>
  <p:tag name="CHARTSCALABLE" val="No"/>
  <p:tag name="RULERID" val="TextBodyWH9pt"/>
  <p:tag name="CHARTLIBVERSION" val="NO VALUE"/>
  <p:tag name="DDVERSION" val="2.0"/>
  <p:tag name="FONTCOLOR" val="NO VALUE"/>
  <p:tag name="LINECOLOR" val="NO VALUE"/>
  <p:tag name="TYPE" val="Text"/>
  <p:tag name="DEVICE" val="Canon Colorpass 1000"/>
  <p:tag name="FILLFORECOLOR" val="Transparent"/>
  <p:tag name="SUBOBJECTID" val="TextBoxBodyWH"/>
  <p:tag name="OBJECTID" val="TextBoxWH"/>
  <p:tag name="SOURCE" val="Rulers.pptx!TextBodyWH9pt"/>
  <p:tag name="LEFT" val="226.8"/>
  <p:tag name="TOP" val="388.8"/>
  <p:tag name="HEIGHT" val="133.2"/>
  <p:tag name="WIDTH" val="522"/>
  <p:tag name="PLACEHOLDERSIZE" val="4"/>
  <p:tag name="ANCHORPOINT" val="7"/>
</p:tagLst>
</file>

<file path=ppt/tags/tag12.xml><?xml version="1.0" encoding="utf-8"?>
<p:tagLst xmlns:a="http://schemas.openxmlformats.org/drawingml/2006/main" xmlns:r="http://schemas.openxmlformats.org/officeDocument/2006/relationships" xmlns:p="http://schemas.openxmlformats.org/presentationml/2006/main">
  <p:tag name="CHARTTYPE" val="9pt Body Text"/>
  <p:tag name="CHARTSCALABLE" val="No"/>
  <p:tag name="RULERID" val="TextBodyWH9pt"/>
  <p:tag name="CHARTLIBVERSION" val="NO VALUE"/>
  <p:tag name="DDVERSION" val="2.0"/>
  <p:tag name="FONTCOLOR" val="NO VALUE"/>
  <p:tag name="LINECOLOR" val="NO VALUE"/>
  <p:tag name="TYPE" val="Text"/>
  <p:tag name="DEVICE" val="Canon Colorpass 1000"/>
  <p:tag name="FILLFORECOLOR" val="Transparent"/>
  <p:tag name="SUBOBJECTID" val="TextBoxBodyWH"/>
  <p:tag name="OBJECTID" val="TextBoxWH"/>
  <p:tag name="SOURCE" val="Rulers.pptx!TextBodyWH9pt"/>
  <p:tag name="LEFT" val="226.8"/>
  <p:tag name="TOP" val="388.8"/>
  <p:tag name="HEIGHT" val="133.2"/>
  <p:tag name="WIDTH" val="522"/>
  <p:tag name="PLACEHOLDERSIZE" val="4"/>
  <p:tag name="ANCHORPOINT" val="7"/>
</p:tagLst>
</file>

<file path=ppt/tags/tag13.xml><?xml version="1.0" encoding="utf-8"?>
<p:tagLst xmlns:a="http://schemas.openxmlformats.org/drawingml/2006/main" xmlns:r="http://schemas.openxmlformats.org/officeDocument/2006/relationships" xmlns:p="http://schemas.openxmlformats.org/presentationml/2006/main">
  <p:tag name="CHARTTYPE" val="9pt Body Text"/>
  <p:tag name="CHARTSCALABLE" val="No"/>
  <p:tag name="RULERID" val="TextBodyWH9pt"/>
  <p:tag name="CHARTLIBVERSION" val="NO VALUE"/>
  <p:tag name="DDVERSION" val="2.0"/>
  <p:tag name="FONTCOLOR" val="NO VALUE"/>
  <p:tag name="LINECOLOR" val="NO VALUE"/>
  <p:tag name="TYPE" val="Text"/>
  <p:tag name="DEVICE" val="Canon Colorpass 1000"/>
  <p:tag name="FILLFORECOLOR" val="Transparent"/>
  <p:tag name="SUBOBJECTID" val="TextBoxBodyWH"/>
  <p:tag name="OBJECTID" val="TextBoxWH"/>
  <p:tag name="SOURCE" val="Rulers.pptx!TextBodyWH9pt"/>
  <p:tag name="LEFT" val="226.8"/>
  <p:tag name="TOP" val="388.8"/>
  <p:tag name="HEIGHT" val="133.2"/>
  <p:tag name="WIDTH" val="522"/>
  <p:tag name="PLACEHOLDERSIZE" val="4"/>
  <p:tag name="ANCHORPOINT" val="7"/>
</p:tagLst>
</file>

<file path=ppt/tags/tag14.xml><?xml version="1.0" encoding="utf-8"?>
<p:tagLst xmlns:a="http://schemas.openxmlformats.org/drawingml/2006/main" xmlns:r="http://schemas.openxmlformats.org/officeDocument/2006/relationships" xmlns:p="http://schemas.openxmlformats.org/presentationml/2006/main">
  <p:tag name="CHARTTYPE" val="9pt Body Text"/>
  <p:tag name="CHARTSCALABLE" val="No"/>
  <p:tag name="RULERID" val="TextBodyWH9pt"/>
  <p:tag name="CHARTLIBVERSION" val="NO VALUE"/>
  <p:tag name="DDVERSION" val="2.0"/>
  <p:tag name="FONTCOLOR" val="NO VALUE"/>
  <p:tag name="LINECOLOR" val="NO VALUE"/>
  <p:tag name="TYPE" val="Text"/>
  <p:tag name="DEVICE" val="Canon Colorpass 1000"/>
  <p:tag name="FILLFORECOLOR" val="Transparent"/>
  <p:tag name="SUBOBJECTID" val="TextBoxBodyWH"/>
  <p:tag name="OBJECTID" val="TextBoxWH"/>
  <p:tag name="SOURCE" val="Rulers.pptx!TextBodyWH9pt"/>
  <p:tag name="LEFT" val="226.8"/>
  <p:tag name="TOP" val="388.8"/>
  <p:tag name="HEIGHT" val="133.2"/>
  <p:tag name="WIDTH" val="522"/>
  <p:tag name="PLACEHOLDERSIZE" val="4"/>
  <p:tag name="ANCHORPOINT" val="7"/>
</p:tagLst>
</file>

<file path=ppt/tags/tag15.xml><?xml version="1.0" encoding="utf-8"?>
<p:tagLst xmlns:a="http://schemas.openxmlformats.org/drawingml/2006/main" xmlns:r="http://schemas.openxmlformats.org/officeDocument/2006/relationships" xmlns:p="http://schemas.openxmlformats.org/presentationml/2006/main">
  <p:tag name="CHARTTYPE" val="9pt Body Text"/>
  <p:tag name="CHARTSCALABLE" val="No"/>
  <p:tag name="RULERID" val="TextBodyWH9pt"/>
  <p:tag name="CHARTLIBVERSION" val="NO VALUE"/>
  <p:tag name="DDVERSION" val="2.0"/>
  <p:tag name="FONTCOLOR" val="NO VALUE"/>
  <p:tag name="LINECOLOR" val="NO VALUE"/>
  <p:tag name="TYPE" val="Text"/>
  <p:tag name="DEVICE" val="Canon Colorpass 1000"/>
  <p:tag name="FILLFORECOLOR" val="Transparent"/>
  <p:tag name="SUBOBJECTID" val="TextBoxBodyWH"/>
  <p:tag name="OBJECTID" val="TextBoxWH"/>
  <p:tag name="SOURCE" val="Rulers.pptx!TextBodyWH9pt"/>
  <p:tag name="LEFT" val="226.8"/>
  <p:tag name="TOP" val="388.8"/>
  <p:tag name="HEIGHT" val="133.2"/>
  <p:tag name="WIDTH" val="522"/>
  <p:tag name="PLACEHOLDERSIZE" val="4"/>
  <p:tag name="ANCHORPOINT" val="7"/>
</p:tagLst>
</file>

<file path=ppt/tags/tag16.xml><?xml version="1.0" encoding="utf-8"?>
<p:tagLst xmlns:a="http://schemas.openxmlformats.org/drawingml/2006/main" xmlns:r="http://schemas.openxmlformats.org/officeDocument/2006/relationships" xmlns:p="http://schemas.openxmlformats.org/presentationml/2006/main">
  <p:tag name="CHARTTYPE" val="9pt Body Text"/>
  <p:tag name="CHARTSCALABLE" val="No"/>
  <p:tag name="RULERID" val="TextBodyWH9pt"/>
  <p:tag name="CHARTLIBVERSION" val="NO VALUE"/>
  <p:tag name="DDVERSION" val="2.0"/>
  <p:tag name="FONTCOLOR" val="NO VALUE"/>
  <p:tag name="LINECOLOR" val="NO VALUE"/>
  <p:tag name="TYPE" val="Text"/>
  <p:tag name="DEVICE" val="Canon Colorpass 1000"/>
  <p:tag name="FILLFORECOLOR" val="Transparent"/>
  <p:tag name="SUBOBJECTID" val="TextBoxBodyWH"/>
  <p:tag name="OBJECTID" val="TextBoxWH"/>
  <p:tag name="SOURCE" val="Rulers.pptx!TextBodyWH9pt"/>
  <p:tag name="LEFT" val="226.8"/>
  <p:tag name="TOP" val="388.8"/>
  <p:tag name="HEIGHT" val="133.2"/>
  <p:tag name="WIDTH" val="522"/>
  <p:tag name="PLACEHOLDERSIZE" val="4"/>
  <p:tag name="ANCHORPOINT" val="7"/>
</p:tagLst>
</file>

<file path=ppt/tags/tag2.xml><?xml version="1.0" encoding="utf-8"?>
<p:tagLst xmlns:a="http://schemas.openxmlformats.org/drawingml/2006/main" xmlns:r="http://schemas.openxmlformats.org/officeDocument/2006/relationships" xmlns:p="http://schemas.openxmlformats.org/presentationml/2006/main">
  <p:tag name="CHARTTYPE" val="9pt Body Text"/>
  <p:tag name="CHARTSCALABLE" val="No"/>
  <p:tag name="RULERID" val="TextBodyWH9pt"/>
  <p:tag name="CHARTLIBVERSION" val="NO VALUE"/>
  <p:tag name="DDVERSION" val="2.0"/>
  <p:tag name="FONTCOLOR" val="NO VALUE"/>
  <p:tag name="LINECOLOR" val="NO VALUE"/>
  <p:tag name="TYPE" val="Text"/>
  <p:tag name="DEVICE" val="Canon Colorpass 1000"/>
  <p:tag name="FILLFORECOLOR" val="Transparent"/>
  <p:tag name="SUBOBJECTID" val="TextBoxBodyWH"/>
  <p:tag name="OBJECTID" val="TextBoxWH"/>
  <p:tag name="SOURCE" val="Rulers.pptx!TextBodyWH9pt"/>
  <p:tag name="LEFT" val="226.8"/>
  <p:tag name="TOP" val="388.8"/>
  <p:tag name="HEIGHT" val="133.2"/>
  <p:tag name="WIDTH" val="522"/>
  <p:tag name="PLACEHOLDERSIZE" val="4"/>
  <p:tag name="ANCHORPOINT" val="7"/>
</p:tagLst>
</file>

<file path=ppt/tags/tag3.xml><?xml version="1.0" encoding="utf-8"?>
<p:tagLst xmlns:a="http://schemas.openxmlformats.org/drawingml/2006/main" xmlns:r="http://schemas.openxmlformats.org/officeDocument/2006/relationships" xmlns:p="http://schemas.openxmlformats.org/presentationml/2006/main">
  <p:tag name="CHARTTYPE" val="9pt Body Text"/>
  <p:tag name="CHARTSCALABLE" val="No"/>
  <p:tag name="RULERID" val="TextBodyWH9pt"/>
  <p:tag name="CHARTLIBVERSION" val="NO VALUE"/>
  <p:tag name="DDVERSION" val="2.0"/>
  <p:tag name="FONTCOLOR" val="NO VALUE"/>
  <p:tag name="LINECOLOR" val="NO VALUE"/>
  <p:tag name="TYPE" val="Text"/>
  <p:tag name="DEVICE" val="Canon Colorpass 1000"/>
  <p:tag name="FILLFORECOLOR" val="Transparent"/>
  <p:tag name="SUBOBJECTID" val="TextBoxBodyWH"/>
  <p:tag name="OBJECTID" val="TextBoxWH"/>
  <p:tag name="SOURCE" val="Rulers.pptx!TextBodyWH9pt"/>
  <p:tag name="LEFT" val="226.8"/>
  <p:tag name="TOP" val="388.8"/>
  <p:tag name="HEIGHT" val="133.2"/>
  <p:tag name="WIDTH" val="522"/>
  <p:tag name="PLACEHOLDERSIZE" val="4"/>
  <p:tag name="ANCHORPOINT" val="7"/>
</p:tagLst>
</file>

<file path=ppt/tags/tag4.xml><?xml version="1.0" encoding="utf-8"?>
<p:tagLst xmlns:a="http://schemas.openxmlformats.org/drawingml/2006/main" xmlns:r="http://schemas.openxmlformats.org/officeDocument/2006/relationships" xmlns:p="http://schemas.openxmlformats.org/presentationml/2006/main">
  <p:tag name="CHARTTYPE" val="9pt Body Text"/>
  <p:tag name="CHARTSCALABLE" val="No"/>
  <p:tag name="RULERID" val="TextBodyWH9pt"/>
  <p:tag name="CHARTLIBVERSION" val="NO VALUE"/>
  <p:tag name="DDVERSION" val="2.0"/>
  <p:tag name="FONTCOLOR" val="NO VALUE"/>
  <p:tag name="LINECOLOR" val="NO VALUE"/>
  <p:tag name="TYPE" val="Text"/>
  <p:tag name="DEVICE" val="Canon Colorpass 1000"/>
  <p:tag name="FILLFORECOLOR" val="Transparent"/>
  <p:tag name="SUBOBJECTID" val="TextBoxBodyWH"/>
  <p:tag name="OBJECTID" val="TextBoxWH"/>
  <p:tag name="SOURCE" val="Rulers.pptx!TextBodyWH9pt"/>
  <p:tag name="LEFT" val="226.8"/>
  <p:tag name="TOP" val="388.8"/>
  <p:tag name="HEIGHT" val="133.2"/>
  <p:tag name="WIDTH" val="522"/>
  <p:tag name="PLACEHOLDERSIZE" val="4"/>
  <p:tag name="ANCHORPOINT" val="7"/>
</p:tagLst>
</file>

<file path=ppt/tags/tag5.xml><?xml version="1.0" encoding="utf-8"?>
<p:tagLst xmlns:a="http://schemas.openxmlformats.org/drawingml/2006/main" xmlns:r="http://schemas.openxmlformats.org/officeDocument/2006/relationships" xmlns:p="http://schemas.openxmlformats.org/presentationml/2006/main">
  <p:tag name="CHARTTYPE" val="9pt Body Text"/>
  <p:tag name="CHARTSCALABLE" val="No"/>
  <p:tag name="RULERID" val="TextBodyWH9pt"/>
  <p:tag name="CHARTLIBVERSION" val="NO VALUE"/>
  <p:tag name="DDVERSION" val="2.0"/>
  <p:tag name="FONTCOLOR" val="NO VALUE"/>
  <p:tag name="LINECOLOR" val="NO VALUE"/>
  <p:tag name="TYPE" val="Text"/>
  <p:tag name="DEVICE" val="Canon Colorpass 1000"/>
  <p:tag name="FILLFORECOLOR" val="Transparent"/>
  <p:tag name="SUBOBJECTID" val="TextBoxBodyWH"/>
  <p:tag name="OBJECTID" val="TextBoxWH"/>
  <p:tag name="SOURCE" val="Rulers.pptx!TextBodyWH9pt"/>
  <p:tag name="LEFT" val="226.8"/>
  <p:tag name="TOP" val="388.8"/>
  <p:tag name="HEIGHT" val="133.2"/>
  <p:tag name="WIDTH" val="522"/>
  <p:tag name="PLACEHOLDERSIZE" val="4"/>
  <p:tag name="ANCHORPOINT" val="7"/>
</p:tagLst>
</file>

<file path=ppt/tags/tag6.xml><?xml version="1.0" encoding="utf-8"?>
<p:tagLst xmlns:a="http://schemas.openxmlformats.org/drawingml/2006/main" xmlns:r="http://schemas.openxmlformats.org/officeDocument/2006/relationships" xmlns:p="http://schemas.openxmlformats.org/presentationml/2006/main">
  <p:tag name="CHARTTYPE" val="9pt Body Text"/>
  <p:tag name="CHARTSCALABLE" val="No"/>
  <p:tag name="RULERID" val="TextBodyWH9pt"/>
  <p:tag name="CHARTLIBVERSION" val="NO VALUE"/>
  <p:tag name="DDVERSION" val="2.0"/>
  <p:tag name="FONTCOLOR" val="NO VALUE"/>
  <p:tag name="LINECOLOR" val="NO VALUE"/>
  <p:tag name="TYPE" val="Text"/>
  <p:tag name="DEVICE" val="Canon Colorpass 1000"/>
  <p:tag name="FILLFORECOLOR" val="Transparent"/>
  <p:tag name="SUBOBJECTID" val="TextBoxBodyWH"/>
  <p:tag name="OBJECTID" val="TextBoxWH"/>
  <p:tag name="SOURCE" val="Rulers.pptx!TextBodyWH9pt"/>
  <p:tag name="LEFT" val="226.8"/>
  <p:tag name="TOP" val="388.8"/>
  <p:tag name="HEIGHT" val="133.2"/>
  <p:tag name="WIDTH" val="522"/>
  <p:tag name="PLACEHOLDERSIZE" val="4"/>
  <p:tag name="ANCHORPOINT" val="7"/>
</p:tagLst>
</file>

<file path=ppt/tags/tag7.xml><?xml version="1.0" encoding="utf-8"?>
<p:tagLst xmlns:a="http://schemas.openxmlformats.org/drawingml/2006/main" xmlns:r="http://schemas.openxmlformats.org/officeDocument/2006/relationships" xmlns:p="http://schemas.openxmlformats.org/presentationml/2006/main">
  <p:tag name="CHARTTYPE" val="9pt Body Text"/>
  <p:tag name="CHARTSCALABLE" val="No"/>
  <p:tag name="RULERID" val="TextBodyWH9pt"/>
  <p:tag name="CHARTLIBVERSION" val="NO VALUE"/>
  <p:tag name="DDVERSION" val="2.0"/>
  <p:tag name="FONTCOLOR" val="NO VALUE"/>
  <p:tag name="LINECOLOR" val="NO VALUE"/>
  <p:tag name="TYPE" val="Text"/>
  <p:tag name="DEVICE" val="Canon Colorpass 1000"/>
  <p:tag name="FILLFORECOLOR" val="Transparent"/>
  <p:tag name="SUBOBJECTID" val="TextBoxBodyWH"/>
  <p:tag name="OBJECTID" val="TextBoxWH"/>
  <p:tag name="SOURCE" val="Rulers.pptx!TextBodyWH9pt"/>
  <p:tag name="LEFT" val="226.8"/>
  <p:tag name="TOP" val="388.8"/>
  <p:tag name="HEIGHT" val="133.2"/>
  <p:tag name="WIDTH" val="522"/>
  <p:tag name="PLACEHOLDERSIZE" val="4"/>
  <p:tag name="ANCHORPOINT" val="7"/>
</p:tagLst>
</file>

<file path=ppt/tags/tag8.xml><?xml version="1.0" encoding="utf-8"?>
<p:tagLst xmlns:a="http://schemas.openxmlformats.org/drawingml/2006/main" xmlns:r="http://schemas.openxmlformats.org/officeDocument/2006/relationships" xmlns:p="http://schemas.openxmlformats.org/presentationml/2006/main">
  <p:tag name="CHARTTYPE" val="9pt Body Text"/>
  <p:tag name="CHARTSCALABLE" val="No"/>
  <p:tag name="RULERID" val="TextBodyWH9pt"/>
  <p:tag name="CHARTLIBVERSION" val="NO VALUE"/>
  <p:tag name="DDVERSION" val="2.0"/>
  <p:tag name="FONTCOLOR" val="NO VALUE"/>
  <p:tag name="LINECOLOR" val="NO VALUE"/>
  <p:tag name="TYPE" val="Text"/>
  <p:tag name="DEVICE" val="Canon Colorpass 1000"/>
  <p:tag name="FILLFORECOLOR" val="Transparent"/>
  <p:tag name="SUBOBJECTID" val="TextBoxBodyWH"/>
  <p:tag name="OBJECTID" val="TextBoxWH"/>
  <p:tag name="SOURCE" val="Rulers.pptx!TextBodyWH9pt"/>
  <p:tag name="LEFT" val="226.8"/>
  <p:tag name="TOP" val="388.8"/>
  <p:tag name="HEIGHT" val="133.2"/>
  <p:tag name="WIDTH" val="522"/>
  <p:tag name="PLACEHOLDERSIZE" val="4"/>
  <p:tag name="ANCHORPOINT" val="7"/>
</p:tagLst>
</file>

<file path=ppt/tags/tag9.xml><?xml version="1.0" encoding="utf-8"?>
<p:tagLst xmlns:a="http://schemas.openxmlformats.org/drawingml/2006/main" xmlns:r="http://schemas.openxmlformats.org/officeDocument/2006/relationships" xmlns:p="http://schemas.openxmlformats.org/presentationml/2006/main">
  <p:tag name="CHARTTYPE" val="9pt Body Text"/>
  <p:tag name="CHARTSCALABLE" val="No"/>
  <p:tag name="RULERID" val="TextBodyWH9pt"/>
  <p:tag name="CHARTLIBVERSION" val="NO VALUE"/>
  <p:tag name="DDVERSION" val="2.0"/>
  <p:tag name="FONTCOLOR" val="NO VALUE"/>
  <p:tag name="LINECOLOR" val="NO VALUE"/>
  <p:tag name="TYPE" val="Text"/>
  <p:tag name="DEVICE" val="Canon Colorpass 1000"/>
  <p:tag name="FILLFORECOLOR" val="Transparent"/>
  <p:tag name="SUBOBJECTID" val="TextBoxBodyWH"/>
  <p:tag name="OBJECTID" val="TextBoxWH"/>
  <p:tag name="SOURCE" val="Rulers.pptx!TextBodyWH9pt"/>
  <p:tag name="LEFT" val="226.8"/>
  <p:tag name="TOP" val="388.8"/>
  <p:tag name="HEIGHT" val="133.2"/>
  <p:tag name="WIDTH" val="522"/>
  <p:tag name="PLACEHOLDERSIZE" val="4"/>
  <p:tag name="ANCHORPOINT" val="7"/>
</p:tagLst>
</file>

<file path=ppt/theme/theme1.xml><?xml version="1.0" encoding="utf-8"?>
<a:theme xmlns:a="http://schemas.openxmlformats.org/drawingml/2006/main" name="1_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TM04033925[[fn=Gotícula]]</Template>
  <TotalTime>2049</TotalTime>
  <Words>1324</Words>
  <Application>Microsoft Office PowerPoint</Application>
  <PresentationFormat>Widescreen</PresentationFormat>
  <Paragraphs>231</Paragraphs>
  <Slides>31</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7" baseType="lpstr">
      <vt:lpstr>Arial</vt:lpstr>
      <vt:lpstr>Calibri</vt:lpstr>
      <vt:lpstr>Trebuchet MS</vt:lpstr>
      <vt:lpstr>Wingdings</vt:lpstr>
      <vt:lpstr>1_Tema do Office</vt:lpstr>
      <vt:lpstr>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FERNANDA DE OLIVEIRA SANTOS</dc:creator>
  <cp:lastModifiedBy>Glaucio Oliveira</cp:lastModifiedBy>
  <cp:revision>377</cp:revision>
  <cp:lastPrinted>2019-09-09T15:57:11Z</cp:lastPrinted>
  <dcterms:created xsi:type="dcterms:W3CDTF">2019-08-06T14:01:58Z</dcterms:created>
  <dcterms:modified xsi:type="dcterms:W3CDTF">2019-09-09T20:14:39Z</dcterms:modified>
</cp:coreProperties>
</file>