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Proxima Nova"/>
      <p:regular r:id="rId63"/>
      <p:bold r:id="rId64"/>
      <p:italic r:id="rId65"/>
      <p:boldItalic r:id="rId66"/>
    </p:embeddedFont>
    <p:embeddedFont>
      <p:font typeface="Robot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Robot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roximaNova-bold.fntdata"/><Relationship Id="rId63" Type="http://schemas.openxmlformats.org/officeDocument/2006/relationships/font" Target="fonts/ProximaNova-regular.fntdata"/><Relationship Id="rId22" Type="http://schemas.openxmlformats.org/officeDocument/2006/relationships/slide" Target="slides/slide17.xml"/><Relationship Id="rId66" Type="http://schemas.openxmlformats.org/officeDocument/2006/relationships/font" Target="fonts/ProximaNova-boldItalic.fntdata"/><Relationship Id="rId21" Type="http://schemas.openxmlformats.org/officeDocument/2006/relationships/slide" Target="slides/slide16.xml"/><Relationship Id="rId65" Type="http://schemas.openxmlformats.org/officeDocument/2006/relationships/font" Target="fonts/ProximaNova-italic.fntdata"/><Relationship Id="rId24" Type="http://schemas.openxmlformats.org/officeDocument/2006/relationships/slide" Target="slides/slide19.xml"/><Relationship Id="rId68" Type="http://schemas.openxmlformats.org/officeDocument/2006/relationships/font" Target="fonts/Roboto-bold.fntdata"/><Relationship Id="rId23" Type="http://schemas.openxmlformats.org/officeDocument/2006/relationships/slide" Target="slides/slide18.xml"/><Relationship Id="rId67" Type="http://schemas.openxmlformats.org/officeDocument/2006/relationships/font" Target="fonts/Roboto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dbe3ad8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5dbe3ad8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dbe3a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5dbe3a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dbe3ad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5dbe3ad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5dbe3ad8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5dbe3ad8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dbe3ad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5dbe3ad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5dbe3ad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5dbe3ad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5dbe3ad8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5dbe3ad8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6164dda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6164dda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6164dda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6164dda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5dbe3ad8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5dbe3ad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5f7f172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5f7f172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5dbe3ad8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5dbe3ad8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5dbe3ad8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5dbe3ad8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5dbe3ad8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5dbe3ad8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5dbe3ad8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5dbe3ad8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5dbe3ad8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5dbe3ad8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5dbe3ad8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5dbe3ad8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5dbe3ad8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5dbe3ad8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5dbe3ad8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5dbe3ad8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5dbe3ad8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5dbe3ad8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5dbe3ad8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5dbe3ad8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44e38c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d44e38c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5dbe3ad8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5dbe3ad8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5dbe3ad8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5dbe3ad8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5dc230963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5dc23096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6042e3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6042e3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5dc230963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5dc230963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6042e3c2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6042e3c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6042e3c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6042e3c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609131f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609131f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609131f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609131f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609131f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609131f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6042e3c2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6042e3c2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609131f3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609131f3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609131f3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609131f3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6164dda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6164dda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609131f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609131f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609131f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609131f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609131f3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e609131f3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609131f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e609131f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609131f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609131f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609131f3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e609131f3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e609131f3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e609131f3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6042e3c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6042e3c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609131f3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e609131f3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609131f3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609131f3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609131f3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609131f3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609131f3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609131f3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609131f3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609131f3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e609131f3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e609131f3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e609131f3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e609131f3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e609131f3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e609131f3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6042e3c2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6042e3c2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609131f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609131f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6042e3c2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6042e3c2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6042e3c2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6042e3c2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>
                <a:solidFill>
                  <a:schemeClr val="lt1"/>
                </a:solidFill>
              </a:defRPr>
            </a:lvl1pPr>
            <a:lvl2pPr lvl="1">
              <a:buNone/>
              <a:defRPr b="1">
                <a:solidFill>
                  <a:schemeClr val="lt1"/>
                </a:solidFill>
              </a:defRPr>
            </a:lvl2pPr>
            <a:lvl3pPr lvl="2">
              <a:buNone/>
              <a:defRPr b="1">
                <a:solidFill>
                  <a:schemeClr val="lt1"/>
                </a:solidFill>
              </a:defRPr>
            </a:lvl3pPr>
            <a:lvl4pPr lvl="3">
              <a:buNone/>
              <a:defRPr b="1">
                <a:solidFill>
                  <a:schemeClr val="lt1"/>
                </a:solidFill>
              </a:defRPr>
            </a:lvl4pPr>
            <a:lvl5pPr lvl="4">
              <a:buNone/>
              <a:defRPr b="1">
                <a:solidFill>
                  <a:schemeClr val="lt1"/>
                </a:solidFill>
              </a:defRPr>
            </a:lvl5pPr>
            <a:lvl6pPr lvl="5">
              <a:buNone/>
              <a:defRPr b="1">
                <a:solidFill>
                  <a:schemeClr val="lt1"/>
                </a:solidFill>
              </a:defRPr>
            </a:lvl6pPr>
            <a:lvl7pPr lvl="6">
              <a:buNone/>
              <a:defRPr b="1">
                <a:solidFill>
                  <a:schemeClr val="lt1"/>
                </a:solidFill>
              </a:defRPr>
            </a:lvl7pPr>
            <a:lvl8pPr lvl="7">
              <a:buNone/>
              <a:defRPr b="1">
                <a:solidFill>
                  <a:schemeClr val="lt1"/>
                </a:solidFill>
              </a:defRPr>
            </a:lvl8pPr>
            <a:lvl9pPr lvl="8">
              <a:buNone/>
              <a:defRPr b="1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11700" y="4678050"/>
            <a:ext cx="82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bg>
      <p:bgPr>
        <a:solidFill>
          <a:srgbClr val="00000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  <a:defRPr>
                <a:solidFill>
                  <a:srgbClr val="D9D9D9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  <a:defRPr>
                <a:solidFill>
                  <a:srgbClr val="D9D9D9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  <a:defRPr>
                <a:solidFill>
                  <a:srgbClr val="D9D9D9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  <a:defRPr>
                <a:solidFill>
                  <a:srgbClr val="D9D9D9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  <a:defRPr>
                <a:solidFill>
                  <a:srgbClr val="D9D9D9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  <a:defRPr>
                <a:solidFill>
                  <a:srgbClr val="D9D9D9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  <a:defRPr>
                <a:solidFill>
                  <a:srgbClr val="D9D9D9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  <a:defRPr>
                <a:solidFill>
                  <a:srgbClr val="D9D9D9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  <a:defRPr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F3F3F3"/>
                </a:solidFill>
              </a:defRPr>
            </a:lvl1pPr>
            <a:lvl2pPr lvl="1" rtl="0">
              <a:buNone/>
              <a:defRPr>
                <a:solidFill>
                  <a:srgbClr val="F3F3F3"/>
                </a:solidFill>
              </a:defRPr>
            </a:lvl2pPr>
            <a:lvl3pPr lvl="2" rtl="0">
              <a:buNone/>
              <a:defRPr>
                <a:solidFill>
                  <a:srgbClr val="F3F3F3"/>
                </a:solidFill>
              </a:defRPr>
            </a:lvl3pPr>
            <a:lvl4pPr lvl="3" rtl="0">
              <a:buNone/>
              <a:defRPr>
                <a:solidFill>
                  <a:srgbClr val="F3F3F3"/>
                </a:solidFill>
              </a:defRPr>
            </a:lvl4pPr>
            <a:lvl5pPr lvl="4" rtl="0">
              <a:buNone/>
              <a:defRPr>
                <a:solidFill>
                  <a:srgbClr val="F3F3F3"/>
                </a:solidFill>
              </a:defRPr>
            </a:lvl5pPr>
            <a:lvl6pPr lvl="5" rtl="0">
              <a:buNone/>
              <a:defRPr>
                <a:solidFill>
                  <a:srgbClr val="F3F3F3"/>
                </a:solidFill>
              </a:defRPr>
            </a:lvl6pPr>
            <a:lvl7pPr lvl="6" rtl="0">
              <a:buNone/>
              <a:defRPr>
                <a:solidFill>
                  <a:srgbClr val="F3F3F3"/>
                </a:solidFill>
              </a:defRPr>
            </a:lvl7pPr>
            <a:lvl8pPr lvl="7" rtl="0">
              <a:buNone/>
              <a:defRPr>
                <a:solidFill>
                  <a:srgbClr val="F3F3F3"/>
                </a:solidFill>
              </a:defRPr>
            </a:lvl8pPr>
            <a:lvl9pPr lvl="8" rtl="0">
              <a:buNone/>
              <a:defRPr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311700" y="4678050"/>
            <a:ext cx="82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311700" y="4678050"/>
            <a:ext cx="82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jpg"/><Relationship Id="rId4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eltonsbruzzi//~curti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olab.research.google.com/drive/1AzBehWGiQ5M_VYBGutJAkHNKTYc4x8Wc?usp=sharin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olab.research.google.com/drive/1cc9rfOWSBsl2hNjNvX3W7-VxSOGjHc6b?usp=shar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olab.research.google.com/drive/1cc9rfOWSBsl2hNjNvX3W7-VxSOGjHc6b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colab.research.google.com/drive/1cc9rfOWSBsl2hNjNvX3W7-VxSOGjHc6b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renan.lima.101362@ga.ita.br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olab.research.google.com/drive/1U4rTOJMj8qdppLAACHQlO1YMoDGGtaw7?usp=sharin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colab.research.google.com/drive/1AzBehWGiQ5M_VYBGutJAkHNKTYc4x8Wc?usp=sharing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s://colab.research.google.com/drive/1AzBehWGiQ5M_VYBGutJAkHNKTYc4x8Wc?usp=sharing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colab.research.google.com/drive/1AzBehWGiQ5M_VYBGutJAkHNKTYc4x8Wc?usp=sharing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ylervigen.com/spurious-correlation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510450" y="12730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CEDS-805 - </a:t>
            </a:r>
            <a:r>
              <a:rPr lang="en" sz="3600"/>
              <a:t>Análise de Regressão</a:t>
            </a:r>
            <a:endParaRPr sz="36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200" y="433728"/>
            <a:ext cx="2189601" cy="9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/>
              <a:t>‹#›</a:t>
            </a:fld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e Contexto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21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análise de regressão linear é uma poderosa e amplamente utilizada ferramenta estatística em diversas áreas do conhecimento, como economia, finanças, ciências sociais e engenharia.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Esse método nos permite modelar e entender as relações entre variáveis dependentes e independentes, bem como realizar previsões e inferências valiosas para a tomada de decisões.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53200" y="3278575"/>
            <a:ext cx="42219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Simples: y = ɑ + βx + 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E(y) = </a:t>
            </a:r>
            <a:r>
              <a:rPr lang="en"/>
              <a:t>ɑ</a:t>
            </a:r>
            <a:r>
              <a:rPr baseline="-25000" lang="en"/>
              <a:t>i</a:t>
            </a:r>
            <a:r>
              <a:rPr lang="en"/>
              <a:t> + β</a:t>
            </a:r>
            <a:r>
              <a:rPr baseline="-25000" lang="en"/>
              <a:t>i</a:t>
            </a:r>
            <a:r>
              <a:rPr lang="en"/>
              <a:t>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Var(y) = β</a:t>
            </a:r>
            <a:r>
              <a:rPr baseline="-25000" lang="en"/>
              <a:t>i</a:t>
            </a:r>
            <a:r>
              <a:rPr baseline="30000" lang="en"/>
              <a:t>2</a:t>
            </a:r>
            <a:r>
              <a:rPr lang="en"/>
              <a:t>σ</a:t>
            </a:r>
            <a:r>
              <a:rPr baseline="-25000" lang="en"/>
              <a:t>x</a:t>
            </a:r>
            <a:r>
              <a:rPr baseline="30000" lang="en"/>
              <a:t>2</a:t>
            </a:r>
            <a:r>
              <a:rPr lang="en"/>
              <a:t>+ σ</a:t>
            </a:r>
            <a:r>
              <a:rPr baseline="-25000" lang="en"/>
              <a:t>ε</a:t>
            </a:r>
            <a:r>
              <a:rPr baseline="30000" lang="en"/>
              <a:t>2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610400" y="3278575"/>
            <a:ext cx="42219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Multipla</a:t>
            </a:r>
            <a:r>
              <a:rPr lang="en"/>
              <a:t>:  y = ɑ + β</a:t>
            </a:r>
            <a:r>
              <a:rPr baseline="-25000" lang="en"/>
              <a:t>1</a:t>
            </a: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 +</a:t>
            </a:r>
            <a:r>
              <a:rPr lang="en"/>
              <a:t> β</a:t>
            </a:r>
            <a:r>
              <a:rPr baseline="-25000" lang="en"/>
              <a:t>2</a:t>
            </a:r>
            <a:r>
              <a:rPr lang="en"/>
              <a:t>x</a:t>
            </a:r>
            <a:r>
              <a:rPr baseline="-25000" lang="en"/>
              <a:t>2</a:t>
            </a:r>
            <a:r>
              <a:rPr lang="en"/>
              <a:t> + 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E(y) = ɑ</a:t>
            </a:r>
            <a:r>
              <a:rPr baseline="-25000" lang="en"/>
              <a:t>i</a:t>
            </a:r>
            <a:r>
              <a:rPr lang="en"/>
              <a:t> + β</a:t>
            </a:r>
            <a:r>
              <a:rPr baseline="-25000" lang="en"/>
              <a:t>1i</a:t>
            </a: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+ β</a:t>
            </a:r>
            <a:r>
              <a:rPr baseline="-25000" lang="en"/>
              <a:t>2i</a:t>
            </a: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Var(y) = β</a:t>
            </a:r>
            <a:r>
              <a:rPr baseline="-25000" lang="en"/>
              <a:t>1i</a:t>
            </a:r>
            <a:r>
              <a:rPr baseline="30000" lang="en"/>
              <a:t>2</a:t>
            </a:r>
            <a:r>
              <a:rPr lang="en"/>
              <a:t>σ</a:t>
            </a:r>
            <a:r>
              <a:rPr baseline="-25000" lang="en"/>
              <a:t>x1</a:t>
            </a:r>
            <a:r>
              <a:rPr baseline="30000" lang="en"/>
              <a:t>2 </a:t>
            </a:r>
            <a:r>
              <a:rPr lang="en"/>
              <a:t>+ β</a:t>
            </a:r>
            <a:r>
              <a:rPr baseline="-25000" lang="en"/>
              <a:t>2i</a:t>
            </a:r>
            <a:r>
              <a:rPr baseline="30000" lang="en"/>
              <a:t>2</a:t>
            </a:r>
            <a:r>
              <a:rPr lang="en"/>
              <a:t>σ</a:t>
            </a:r>
            <a:r>
              <a:rPr baseline="-25000" lang="en"/>
              <a:t>x2</a:t>
            </a:r>
            <a:r>
              <a:rPr baseline="30000" lang="en"/>
              <a:t>2 </a:t>
            </a:r>
            <a:r>
              <a:rPr lang="en"/>
              <a:t>+ σ</a:t>
            </a:r>
            <a:r>
              <a:rPr baseline="-25000" lang="en"/>
              <a:t>ε</a:t>
            </a:r>
            <a:r>
              <a:rPr baseline="30000" lang="en"/>
              <a:t>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Fases da Regressão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017725"/>
            <a:ext cx="85206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regressão linear pode ser dividida em </a:t>
            </a:r>
            <a:r>
              <a:rPr b="1" lang="en"/>
              <a:t>duas fases</a:t>
            </a:r>
            <a:r>
              <a:rPr lang="en"/>
              <a:t> principais: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Validação</a:t>
            </a:r>
            <a:r>
              <a:rPr lang="en"/>
              <a:t>: Avaliar a qualidade do modelo por meio de métodos estatísticos e técnicas de validação.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Previsão</a:t>
            </a:r>
            <a:r>
              <a:rPr lang="en"/>
              <a:t>: Usar o modelo para estimar valores futuros da variável dependente com base nas independentes.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8" name="Google Shape;148;p25"/>
          <p:cNvCxnSpPr>
            <a:stCxn id="149" idx="6"/>
          </p:cNvCxnSpPr>
          <p:nvPr/>
        </p:nvCxnSpPr>
        <p:spPr>
          <a:xfrm>
            <a:off x="3938425" y="3943350"/>
            <a:ext cx="736800" cy="52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5"/>
          <p:cNvCxnSpPr>
            <a:stCxn id="149" idx="6"/>
            <a:endCxn id="151" idx="2"/>
          </p:cNvCxnSpPr>
          <p:nvPr/>
        </p:nvCxnSpPr>
        <p:spPr>
          <a:xfrm flipH="1" rot="10800000">
            <a:off x="3938425" y="3407850"/>
            <a:ext cx="702300" cy="535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2" name="Google Shape;152;p25"/>
          <p:cNvGrpSpPr/>
          <p:nvPr/>
        </p:nvGrpSpPr>
        <p:grpSpPr>
          <a:xfrm>
            <a:off x="4640650" y="3228993"/>
            <a:ext cx="1871400" cy="358015"/>
            <a:chOff x="3650050" y="1476164"/>
            <a:chExt cx="1871400" cy="319200"/>
          </a:xfrm>
        </p:grpSpPr>
        <p:sp>
          <p:nvSpPr>
            <p:cNvPr id="153" name="Google Shape;153;p25"/>
            <p:cNvSpPr/>
            <p:nvPr/>
          </p:nvSpPr>
          <p:spPr>
            <a:xfrm>
              <a:off x="3824050" y="1476164"/>
              <a:ext cx="1697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Validação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5"/>
          <p:cNvGrpSpPr/>
          <p:nvPr/>
        </p:nvGrpSpPr>
        <p:grpSpPr>
          <a:xfrm>
            <a:off x="1706975" y="3783750"/>
            <a:ext cx="2231450" cy="319200"/>
            <a:chOff x="727575" y="2412150"/>
            <a:chExt cx="2231450" cy="319200"/>
          </a:xfrm>
        </p:grpSpPr>
        <p:sp>
          <p:nvSpPr>
            <p:cNvPr id="155" name="Google Shape;155;p25"/>
            <p:cNvSpPr/>
            <p:nvPr/>
          </p:nvSpPr>
          <p:spPr>
            <a:xfrm>
              <a:off x="727575" y="2412150"/>
              <a:ext cx="2051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Regressão Linear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5"/>
          <p:cNvGrpSpPr/>
          <p:nvPr/>
        </p:nvGrpSpPr>
        <p:grpSpPr>
          <a:xfrm>
            <a:off x="4675225" y="4330925"/>
            <a:ext cx="1356300" cy="319200"/>
            <a:chOff x="3684625" y="3346925"/>
            <a:chExt cx="1356300" cy="319200"/>
          </a:xfrm>
        </p:grpSpPr>
        <p:sp>
          <p:nvSpPr>
            <p:cNvPr id="157" name="Google Shape;157;p25"/>
            <p:cNvSpPr/>
            <p:nvPr/>
          </p:nvSpPr>
          <p:spPr>
            <a:xfrm>
              <a:off x="3858625" y="3346925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Previsão</a:t>
              </a:r>
              <a:endParaRPr sz="1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3684625" y="3385375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do Termo de Erro (ε)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Erro de Medida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erro de medida reflete imprecisões na medição das variáveis do modelo. Isso ocorre devido a limitações técnicas, equipamentos e procedimentos de coleta de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 Erro de Aproximação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erro de aproximação surge devido à simplicidade do modelo, que assume uma relação linear entre variáveis. Pode não considerar nuances ou relações não lineares presentes nos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 Fatores Aleatórios Não Mensuráveis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Fatores não mensuráveis podem influenciar a relação entre variáveis, mas não podem ser medidos ou controlados no modelo. Eles podem resultar em erros não explicados.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do Termo de Erro (ε)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Heterogeneidade: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heterogeneidade indica diferenças sistemáticas nas relações entre variáveis em subgrupos da amostra. Pode ser capturada por interceptos ou coeficientes diferentes. Para múltiplos subgrupos, a equação de regressão linear é: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ɑ</a:t>
            </a:r>
            <a:r>
              <a:rPr baseline="-25000" lang="en"/>
              <a:t>i</a:t>
            </a:r>
            <a:r>
              <a:rPr lang="en"/>
              <a:t> + β</a:t>
            </a:r>
            <a:r>
              <a:rPr baseline="-25000" lang="en"/>
              <a:t>i</a:t>
            </a:r>
            <a:r>
              <a:rPr lang="en"/>
              <a:t>x	onde	ɑ</a:t>
            </a:r>
            <a:r>
              <a:rPr baseline="-25000" lang="en"/>
              <a:t>i</a:t>
            </a:r>
            <a:r>
              <a:rPr lang="en"/>
              <a:t> = ɑ + ε,  β</a:t>
            </a:r>
            <a:r>
              <a:rPr baseline="-25000" lang="en"/>
              <a:t>i</a:t>
            </a:r>
            <a:r>
              <a:rPr lang="en"/>
              <a:t> =  β + 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Essas características do modelo de regressão linear nos lembram que existem limitações e complexidades inerentes o seu uso.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 diagrama oferece uma visão geral do processo de modelagem clássica de regressão linear, desde a teoria até a utilização prática do modelo para análises e previsões.</a:t>
            </a:r>
            <a:endParaRPr sz="1600"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25" y="89150"/>
            <a:ext cx="3697425" cy="44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Teoria:</a:t>
            </a: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estabelecer a base teórica que sustenta a relação entre as variáveis dependentes e independentes.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Modelo Empírico:</a:t>
            </a: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O modelo especifica a forma funcional da relação entre as variáveis e inclui os parâmetros a serem estimados.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25" y="89150"/>
            <a:ext cx="3697425" cy="44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/>
              <a:buAutoNum type="arabicPeriod" startAt="3"/>
            </a:pPr>
            <a:r>
              <a:rPr b="1"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Dados: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Os dados necessários para estimar o modelo são coletados.</a:t>
            </a:r>
            <a:endParaRPr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/>
              <a:buAutoNum type="arabicPeriod" startAt="3"/>
            </a:pPr>
            <a:r>
              <a:rPr b="1"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Estimação: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os parâmetros do modelo são estimados por meio de técnicas como mínimos quadrados ordinários (MQO).</a:t>
            </a:r>
            <a:endParaRPr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25" y="89150"/>
            <a:ext cx="3697425" cy="44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rabicPeriod" startAt="5"/>
            </a:pPr>
            <a:r>
              <a:rPr b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Teste de Especificação: </a:t>
            </a: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Verificar se os pressupostos do modelo clássico de regressão linear são atendidos.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rabicPeriod" startAt="5"/>
            </a:pPr>
            <a:r>
              <a:rPr b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Modelo Adequado</a:t>
            </a: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Se os testes foram aprovados, indicarem modelo é considerado adequado.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25" y="89150"/>
            <a:ext cx="3697425" cy="44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AutoNum type="arabicPeriod" startAt="7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Teste de Hipótese: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avaliar a significância dos resultados e verificar se as variáveis independentes têm um efeito estatisticamente significativo nas variáveis dependentes.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AutoNum type="arabicPeriod" startAt="7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Previsão, Validação, ...: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Aplicar o modelo para fazer previsões futuras com base nas variáveis independentes.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25" y="89150"/>
            <a:ext cx="3697425" cy="44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/>
              <a:t>‹#›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Hipóteses de um modelo de regressão linear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Modelo é linear: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odelo segue uma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relação linear entre a variável dependente (y) e as variáveis independentes (x). Essa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relação pode ser simples, envolvendo apenas uma variável independente, ou múltipla,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 várias variáveis independentes.</a:t>
            </a:r>
            <a:endParaRPr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311700" y="2583800"/>
            <a:ext cx="4162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Simples: y = ɑ + βx + ε</a:t>
            </a:r>
            <a:endParaRPr baseline="30000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4241125" y="2660000"/>
            <a:ext cx="4591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Multipla:  y = ɑ + β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+ β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+ ε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Hipóteses de um modelo de regressão linear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b="1" lang="en"/>
              <a:t>Esperança do erro é igual a zero:</a:t>
            </a:r>
            <a:r>
              <a:rPr lang="en"/>
              <a:t> Essa hipótese assume que a média do termo de erro (ε) é igual a zero. Isso implica que o modelo não possui um viés sistemático.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E(ε)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Hipóteses de um modelo de regressão linear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b="1" lang="en"/>
              <a:t>X e o erro são independentes:</a:t>
            </a:r>
            <a:r>
              <a:rPr lang="en"/>
              <a:t> A terceira hipótese estabelece que as variáveis independentes (X) e o termo de erro (ε) são independentes entre si. Não há correlação sistemática entre as variáveis explicativas e o erro.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E(Xε)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Hipóteses de um modelo de regressão linear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b="1" lang="en"/>
              <a:t>Homocedasticidade</a:t>
            </a:r>
            <a:r>
              <a:rPr b="1" lang="en"/>
              <a:t>:</a:t>
            </a:r>
            <a:r>
              <a:rPr lang="en"/>
              <a:t> E</a:t>
            </a:r>
            <a:r>
              <a:rPr lang="en"/>
              <a:t>ssa hipótese assume que a variância do termo de erro (ε) é constante, ou seja, não varia com os níveis das variáveis independentes. Isso implica que a dispersão dos erros é a mesma em todas as observações.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E(ε</a:t>
            </a:r>
            <a:r>
              <a:rPr baseline="30000" lang="en"/>
              <a:t>2</a:t>
            </a:r>
            <a:r>
              <a:rPr lang="en"/>
              <a:t>) = σ</a:t>
            </a:r>
            <a:r>
              <a:rPr baseline="30000" lang="en"/>
              <a:t>2</a:t>
            </a:r>
            <a:r>
              <a:rPr lang="en"/>
              <a:t> = cte</a:t>
            </a:r>
            <a:endParaRPr/>
          </a:p>
        </p:txBody>
      </p:sp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Hipóteses de um modelo de regressão linear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85206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en"/>
              <a:t>Não autocorrelação dos resíduos</a:t>
            </a:r>
            <a:r>
              <a:rPr b="1" lang="en"/>
              <a:t>:</a:t>
            </a:r>
            <a:r>
              <a:rPr lang="en"/>
              <a:t> </a:t>
            </a:r>
            <a:r>
              <a:rPr lang="en"/>
              <a:t> A quinta hipótese estabelece que não há correlação serial entre os resíduos do modelo. Isso significa que os erros em diferentes observações são independentes entre si.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E(ε</a:t>
            </a:r>
            <a:r>
              <a:rPr baseline="-25000" lang="en"/>
              <a:t>i</a:t>
            </a:r>
            <a:r>
              <a:rPr lang="en"/>
              <a:t>ε</a:t>
            </a:r>
            <a:r>
              <a:rPr baseline="-25000" lang="en"/>
              <a:t>j</a:t>
            </a:r>
            <a:r>
              <a:rPr lang="en"/>
              <a:t>) = 0</a:t>
            </a:r>
            <a:endParaRPr/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Hipóteses de um modelo de regressão linear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b="1" lang="en"/>
              <a:t>Não multicolinearidade</a:t>
            </a:r>
            <a:r>
              <a:rPr b="1" lang="en"/>
              <a:t>:</a:t>
            </a:r>
            <a:r>
              <a:rPr lang="en"/>
              <a:t>  </a:t>
            </a:r>
            <a:r>
              <a:rPr lang="en"/>
              <a:t>Essa hipótese assume que não há uma relação linear perfeita entre as variáveis independentes. Não deve haver uma combinação linear exata das variáveis explicativas.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E(x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j</a:t>
            </a:r>
            <a:r>
              <a:rPr lang="en"/>
              <a:t>) = 0</a:t>
            </a:r>
            <a:endParaRPr/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Hipóteses de um modelo de regressão linear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5206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b="1" lang="en"/>
              <a:t>Não multicolinearidade:</a:t>
            </a:r>
            <a:r>
              <a:rPr lang="en"/>
              <a:t>  Essa hipótese assume que não há uma relação linear perfeita entre as variáveis independentes. Não deve haver uma combinação linear exata das variáveis explicativas.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E(x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j</a:t>
            </a:r>
            <a:r>
              <a:rPr lang="en"/>
              <a:t>) = 0</a:t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Hipóteses de um modelo de regressão linear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5206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b="1" lang="en"/>
              <a:t>Matriz de Projeção</a:t>
            </a:r>
            <a:r>
              <a:rPr b="1" lang="en"/>
              <a:t>:</a:t>
            </a:r>
            <a:r>
              <a:rPr lang="en"/>
              <a:t>  </a:t>
            </a:r>
            <a:r>
              <a:rPr lang="en"/>
              <a:t> sétima hipótese está relacionada à matriz de projeção (M), que é obtida pela decomposição da matriz de design (X). Essa matriz é usada para projetar a variável dependente no espaço das variáveis independentes e representa uma importante propriedade do modelo.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 = (I − P ), onde P = X(X′X)</a:t>
            </a:r>
            <a:r>
              <a:rPr baseline="30000" lang="en"/>
              <a:t>−1</a:t>
            </a:r>
            <a:r>
              <a:rPr lang="en"/>
              <a:t>X′</a:t>
            </a:r>
            <a:endParaRPr/>
          </a:p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38" y="2897250"/>
            <a:ext cx="3648533" cy="19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Hipóteses de um modelo de regressão linear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5206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b="1" lang="en"/>
              <a:t>Normalidade dos resíduos</a:t>
            </a:r>
            <a:r>
              <a:rPr b="1" lang="en"/>
              <a:t>:</a:t>
            </a:r>
            <a:r>
              <a:rPr lang="en"/>
              <a:t>  </a:t>
            </a:r>
            <a:r>
              <a:rPr lang="en"/>
              <a:t>A última hipótese assume que os resíduos do modelo seguem uma distribuição normal com média zero e variância constante. Essa suposição é importante para realizar inferências estatísticas e construir intervalos de confiança.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ε</a:t>
            </a:r>
            <a:r>
              <a:rPr baseline="-25000" lang="en"/>
              <a:t>i</a:t>
            </a:r>
            <a:r>
              <a:rPr lang="en"/>
              <a:t> ∼ Ɲ(0, σ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311700" y="1212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Modelo é linear:</a:t>
            </a:r>
            <a:endParaRPr b="1" sz="17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Simples: y = ɑ + βx + ε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Multipla:  y = ɑ + β</a:t>
            </a:r>
            <a:r>
              <a:rPr baseline="-25000" lang="en" sz="1700"/>
              <a:t>1</a:t>
            </a:r>
            <a:r>
              <a:rPr lang="en" sz="1700"/>
              <a:t>x</a:t>
            </a:r>
            <a:r>
              <a:rPr baseline="-25000" lang="en" sz="1700"/>
              <a:t>1</a:t>
            </a:r>
            <a:r>
              <a:rPr lang="en" sz="1700"/>
              <a:t> + β</a:t>
            </a:r>
            <a:r>
              <a:rPr baseline="-25000" lang="en" sz="1700"/>
              <a:t>2</a:t>
            </a:r>
            <a:r>
              <a:rPr lang="en" sz="1700"/>
              <a:t>x</a:t>
            </a:r>
            <a:r>
              <a:rPr baseline="-25000" lang="en" sz="1700"/>
              <a:t>2</a:t>
            </a:r>
            <a:r>
              <a:rPr lang="en" sz="1700"/>
              <a:t> + ε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Esperança do erro é igual a zero: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E(ε) = 0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não possui um</a:t>
            </a:r>
            <a:r>
              <a:rPr lang="en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viés sistemático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X e o erro são independente: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E(Xε) = 0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4"/>
            </a:pPr>
            <a:r>
              <a:rPr b="1" lang="en" sz="1700"/>
              <a:t>Homocedasticidade: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E(ε</a:t>
            </a:r>
            <a:r>
              <a:rPr baseline="30000" lang="en" sz="1700"/>
              <a:t>2</a:t>
            </a:r>
            <a:r>
              <a:rPr lang="en" sz="1700"/>
              <a:t>) = σ</a:t>
            </a:r>
            <a:r>
              <a:rPr baseline="30000" lang="en" sz="1700"/>
              <a:t>2</a:t>
            </a:r>
            <a:r>
              <a:rPr lang="en" sz="1700"/>
              <a:t> = cte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 dispersão dos erros é a mesma em todas as observações.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5"/>
            </a:pPr>
            <a:r>
              <a:rPr b="1" lang="en" sz="1500"/>
              <a:t>Não Autocorrelação dos resíduos:</a:t>
            </a:r>
            <a:endParaRPr b="1"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E(ε</a:t>
            </a:r>
            <a:r>
              <a:rPr baseline="-25000" lang="en" sz="1500"/>
              <a:t>i</a:t>
            </a:r>
            <a:r>
              <a:rPr lang="en" sz="1500"/>
              <a:t>ε</a:t>
            </a:r>
            <a:r>
              <a:rPr baseline="-25000" lang="en" sz="1500"/>
              <a:t>j</a:t>
            </a:r>
            <a:r>
              <a:rPr lang="en" sz="1500"/>
              <a:t>) = 0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Erros independentes entre si</a:t>
            </a:r>
            <a:endParaRPr b="1"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5"/>
            </a:pPr>
            <a:r>
              <a:rPr b="1" lang="en" sz="1500"/>
              <a:t>Não Multicolinearidade:</a:t>
            </a:r>
            <a:endParaRPr b="1"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E(x</a:t>
            </a:r>
            <a:r>
              <a:rPr baseline="-25000" lang="en" sz="1500"/>
              <a:t>i</a:t>
            </a:r>
            <a:r>
              <a:rPr lang="en" sz="1500"/>
              <a:t>x</a:t>
            </a:r>
            <a:r>
              <a:rPr baseline="-25000" lang="en" sz="1500"/>
              <a:t>j</a:t>
            </a:r>
            <a:r>
              <a:rPr lang="en" sz="1500"/>
              <a:t>) = 0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Sem combinação linear exata das variáveis explicativas (x).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5"/>
            </a:pPr>
            <a:r>
              <a:rPr b="1" lang="en" sz="1500"/>
              <a:t>Matriz de Projeção:</a:t>
            </a:r>
            <a:endParaRPr b="1"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Projetar a variável dependente no espaço das variáveis independentes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5"/>
            </a:pPr>
            <a:r>
              <a:rPr b="1" lang="en" sz="1500"/>
              <a:t>Normalidade dos resíduos:</a:t>
            </a:r>
            <a:endParaRPr b="1"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ε</a:t>
            </a:r>
            <a:r>
              <a:rPr baseline="-25000" lang="en" sz="1500"/>
              <a:t>i</a:t>
            </a:r>
            <a:r>
              <a:rPr lang="en" sz="1500"/>
              <a:t> ∼ Ɲ(0, σ</a:t>
            </a:r>
            <a:r>
              <a:rPr baseline="30000" lang="en" sz="1500"/>
              <a:t>2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realizar inferências estatísticas e construir intervalos de confiança</a:t>
            </a:r>
            <a:endParaRPr sz="1500"/>
          </a:p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Elton Sbruzzi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PhD em Finanças Computacionais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Centre for Computational Finance and Economic Agents, University of Essex.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 no ITA desde 2018.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Aprovado no concurso público na área de Inteligência Artificial e Data Science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Pesquisa Métodos Computacionais em Finanças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Criador do CEDS.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https://www.linkedin.com/in/eltonsbruzzi/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+55 12 99180 1301</a:t>
            </a:r>
            <a:endParaRPr sz="1600"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 Mínimos Quadrados (MQO)</a:t>
            </a:r>
            <a:endParaRPr/>
          </a:p>
        </p:txBody>
      </p:sp>
      <p:sp>
        <p:nvSpPr>
          <p:cNvPr id="292" name="Google Shape;29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Simples</a:t>
            </a:r>
            <a:endParaRPr/>
          </a:p>
        </p:txBody>
      </p:sp>
      <p:sp>
        <p:nvSpPr>
          <p:cNvPr id="298" name="Google Shape;29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311700" y="1152475"/>
            <a:ext cx="85206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método de mínimos quadrados (MQO) é uma técnica amplamente utilizada para estimar os parâmetros de um modelo de regressão. No caso da regressão simples, em que temos apenas uma variável independente (x) e uma variável dependente (y), o objetivo é encontrar os valores de α e β que minimizam a função de erro</a:t>
            </a:r>
            <a:br>
              <a:rPr lang="en"/>
            </a:br>
            <a:r>
              <a:rPr lang="en"/>
              <a:t> f (α, β).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  <p:pic>
        <p:nvPicPr>
          <p:cNvPr descr="\begin{align*}&#10;    f(\alpha, \beta) &amp;= \sum_{i = 1}^{n} {\varepsilon^2} \quad \text{onde} \quad \varepsilon = y_i - \alpha - \beta x_i \\&#10;    &amp;= \sum_{i = 1}^{n} (y_i - \alpha - \beta x_i)^2 &#10;\end{align*}&#10;%06fbbeee-e536-4f57-bab8-acd44c16f50f"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787250"/>
            <a:ext cx="36385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Simples</a:t>
            </a:r>
            <a:endParaRPr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 objetivo é encontrar os valores de α e β que minimizam essa função de erro,</a:t>
            </a:r>
            <a:endParaRPr/>
          </a:p>
        </p:txBody>
      </p:sp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&#10;%f8f390a0-a184-4c38-80c1-d10bdc39788f"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*}&#10;    \min\limits_{\alpha, \beta} f(\alpha, \beta) = \sum_{i = 1}^{n} (y_i - \alpha - \beta x_i)^2 &#10;\end{equation*}&#10;%9d196cad-3feb-4c09-86c8-66c9567a1614" id="309" name="Google Shape;3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600" y="1831825"/>
            <a:ext cx="2857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311700" y="25240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</a:t>
            </a:r>
            <a:r>
              <a:rPr lang="en"/>
              <a:t>btemos os estimadores de mínimos quadrados na regressão simples:</a:t>
            </a:r>
            <a:endParaRPr/>
          </a:p>
        </p:txBody>
      </p:sp>
      <p:pic>
        <p:nvPicPr>
          <p:cNvPr descr="\begin{equation}&#10;\hat{\alpha} = \bar{y} - \hat{\beta} \bar{x} \quad \text{e} \quad \hat{\beta} =  \frac{Cov(x,y)}{Var(x)}&#10;\end{equation}&#10;%f8327c27-4a12-43a3-8408-d8eaf35c4c5f" id="311" name="Google Shape;3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338" y="3235650"/>
            <a:ext cx="24860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311700" y="445025"/>
            <a:ext cx="81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Exemplo de Regressão Linear Simples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311700" y="1152475"/>
            <a:ext cx="81609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Suponha que você tenha coletado dados sobre as horas de estudo e as notas correspondentes de um grupo de estudantes. Você deseja construir um modelo de regressão linear simples para prever as notas com base nas horas de estudo.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COLAB PYTHON</a:t>
            </a:r>
            <a:endParaRPr sz="1800"/>
          </a:p>
        </p:txBody>
      </p:sp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6"/>
          <p:cNvSpPr txBox="1"/>
          <p:nvPr/>
        </p:nvSpPr>
        <p:spPr>
          <a:xfrm>
            <a:off x="311700" y="3705925"/>
            <a:ext cx="816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horas_estudo = [2, 3, 4, 5, 6, 7, 8, 9, 10, 11, 12, 13, 14, 15, 16]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notas = [2.5, 3.8, 5.9, 5.2, 5.8, 3.5, 4.1, 5.5, 6.0, 7.0, 7.5, 8.0, 9.0, 9.5, 10.0]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Múltipla</a:t>
            </a:r>
            <a:endParaRPr/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5206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Na regressão múltipla, consideramos um modelo em que temos uma variável dependente Y e várias variáveis independentes X</a:t>
            </a:r>
            <a:r>
              <a:rPr baseline="-25000" lang="en" sz="1800"/>
              <a:t>1</a:t>
            </a:r>
            <a:r>
              <a:rPr lang="en" sz="1800"/>
              <a:t>, X</a:t>
            </a:r>
            <a:r>
              <a:rPr baseline="-25000" lang="en" sz="1800"/>
              <a:t>2</a:t>
            </a:r>
            <a:r>
              <a:rPr lang="en" sz="1800"/>
              <a:t>, . . . , X</a:t>
            </a:r>
            <a:r>
              <a:rPr baseline="-25000" lang="en" sz="1800"/>
              <a:t>k</a:t>
            </a:r>
            <a:r>
              <a:rPr lang="en" sz="1800"/>
              <a:t>. O modelo pode ser expresso pela equação</a:t>
            </a:r>
            <a:r>
              <a:rPr lang="en"/>
              <a:t>:</a:t>
            </a:r>
            <a:endParaRPr/>
          </a:p>
        </p:txBody>
      </p:sp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}&#10;\hat{\beta} = (X'X)^{-1}(X'Y)&#10;\end{equation}&#10;%e1aa4a3a-01ad-47d4-b9bf-2a3c334ea14e"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75" y="3776900"/>
            <a:ext cx="16954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*}&#10;F(\beta) &amp;= \varepsilon'\varepsilon \quad \text{onde} \quad \varepsilon = Y - X\beta&#10;\end{align*}&#10;%5d9f5789-cb0d-42da-bb06-0b46d43f1c3c" id="328" name="Google Shape;32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450" y="2462213"/>
            <a:ext cx="280035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2905075"/>
            <a:ext cx="8520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Obtemos </a:t>
            </a:r>
            <a:r>
              <a:rPr lang="en"/>
              <a:t>o estimador de mínimos quadrados β na regressão múltipla: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45025"/>
            <a:ext cx="81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Exemplo de Regressão Linear Múltipla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1609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Suponha que você tenha coletado dados sobre as horas de estudo e as notas correspondentes de um grupo de estudantes. Você deseja construir um modelo de regressão linear simples para prever as notas com base nas horas de estudo.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COLAB PYTHON</a:t>
            </a:r>
            <a:endParaRPr sz="1800"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8"/>
          <p:cNvSpPr txBox="1"/>
          <p:nvPr/>
        </p:nvSpPr>
        <p:spPr>
          <a:xfrm>
            <a:off x="311700" y="3477325"/>
            <a:ext cx="816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horas_estudo = [2, 3, 4, 5, 6, 7, 8, 9, 10, 11, 12, 13, 14, 15, 16]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exercicios = [3, 4, 5, 6, 7, 4, 3, 5, 6, 7, 8, 4, 3, 5, 6]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notas = [65, 78, 89, 92, 98, 75, 69, 80, 88, 94, 100, 72, 68, 82, 90]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de Regressão Múltipla:</a:t>
            </a:r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017725"/>
            <a:ext cx="81609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Previsão de Despesas com Base em Variáveis Financeiras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Imagine que você trabalhe em uma empresa financeira e precisa prever as despesas mensais de um cliente com base em suas receitas mensais e saldo bancário.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Adicione uma coluna de 1s à matriz X para representar o termo linear.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Calcule os coeficientes da regressão linear múltipla.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Escreva a equação da regressão linear múltipla.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Se um cliente tem Receitas Mensais de 6500 e Saldo Bancário de 3800, qual é a previsão para suas Despesas Mensais?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 PYTHON</a:t>
            </a:r>
            <a:endParaRPr sz="1900"/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74" y="258962"/>
            <a:ext cx="7113650" cy="46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Coeficiente de Determinação (R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356" name="Google Shape;356;p5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Essa medida indica a proporção da variabilidade da variável dependente (target) que é explicada pelas variáveis independentes (features) incluídas no modelo. Podemos calcular o coeficiente de determinação (R</a:t>
            </a:r>
            <a:r>
              <a:rPr baseline="30000" lang="en"/>
              <a:t>2</a:t>
            </a:r>
            <a:r>
              <a:rPr lang="en"/>
              <a:t>) a partir das somas de quadrados dos resíduos e das variáveis dependentes,</a:t>
            </a:r>
            <a:endParaRPr/>
          </a:p>
        </p:txBody>
      </p:sp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}&#10;\boldsymbol{\underbrace{\sum(y_i - \bar{y})^2}_{SQT} = \underbrace{\sum(\hat{y_i} - \bar{\hat{y}})^2}_{SQE} + \underbrace{\sum{\varepsilon_i^2}}_{SQR}}&#10;\end{equation}&#10;%6796acf5-ae45-41b4-9923-0b773fa4c010"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175" y="2790775"/>
            <a:ext cx="3162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3362275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SQT representa a soma dos quadrados totais.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SQE é a soma dos quadrados explicados.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SQR é a soma dos quadrados dos resíduos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Coeficiente de Determinação (R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</a:t>
            </a:r>
            <a:r>
              <a:rPr lang="en"/>
              <a:t> coeficiente de determinação R</a:t>
            </a:r>
            <a:r>
              <a:rPr baseline="30000" lang="en"/>
              <a:t>2</a:t>
            </a:r>
            <a:r>
              <a:rPr lang="en"/>
              <a:t> é definido como a proporção da variabilidade total da variável dependente explicada pelo modelo de regressão.</a:t>
            </a:r>
            <a:endParaRPr/>
          </a:p>
        </p:txBody>
      </p:sp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}&#10;\boldsymbol{\underbrace{\sum(y_i - \bar{y})^2}_{SQT} = \underbrace{\sum(\hat{y_i} - \bar{\hat{y}})^2}_{SQE} + \underbrace{\sum{\varepsilon_i^2}}_{SQR}}&#10;\end{equation}&#10;%6796acf5-ae45-41b4-9923-0b773fa4c010" id="367" name="Google Shape;3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600" y="140825"/>
            <a:ext cx="3162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R^2 = \frac{SQE}{SQT} = \frac{\sum(\hat{y}_i - \bar{\hat{y}})^2}{\sum(y_i - \bar{y})^2}&#10;\end{equation}&#10;&#10;%a3e8f4e1-e6b4-43a2-bc23-e5b6ac81db1c" id="368" name="Google Shape;36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713" y="2230725"/>
            <a:ext cx="23145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311700" y="30574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50"/>
              <a:t>Ele varia de 0 a 1, em que 0 indica que o modelo não explica nenhuma variabilidade e 1 indica que o modelo explica toda a variabilidade.</a:t>
            </a:r>
            <a:endParaRPr/>
          </a:p>
        </p:txBody>
      </p:sp>
      <p:sp>
        <p:nvSpPr>
          <p:cNvPr id="370" name="Google Shape;370;p52"/>
          <p:cNvSpPr txBox="1"/>
          <p:nvPr/>
        </p:nvSpPr>
        <p:spPr>
          <a:xfrm>
            <a:off x="3072000" y="4134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COLAB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Monitor: Renan Lima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Doutorando em Pesquisa Operacional no ITA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Mestre em Engenharia de Produção (Pesquisa Operacional) UNIFEI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Área de interesse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Finanças, otimização de carteiras 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aprendizado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de máquina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Contato: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renan.lima.101362@ga.ita.br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035 99166-9783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Calcule o coeficiente de determinação R</a:t>
            </a:r>
            <a:r>
              <a:rPr baseline="30000" lang="en"/>
              <a:t>2</a:t>
            </a:r>
            <a:r>
              <a:rPr lang="en"/>
              <a:t> da regressão múltipla do exercício anterior.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COLAB PYTHON</a:t>
            </a:r>
            <a:endParaRPr/>
          </a:p>
        </p:txBody>
      </p:sp>
      <p:sp>
        <p:nvSpPr>
          <p:cNvPr id="377" name="Google Shape;37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Coeficientes de regressão como efeito líquido</a:t>
            </a:r>
            <a:endParaRPr/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520600" cy="2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um modelo de regressão múltipla, a interpretação dos coeficientes ꞵ</a:t>
            </a:r>
            <a:r>
              <a:rPr baseline="-25000" lang="en"/>
              <a:t>i</a:t>
            </a:r>
            <a:r>
              <a:rPr lang="en"/>
              <a:t> pode ser entendida como o efeito líquido de cada variável independente X</a:t>
            </a:r>
            <a:r>
              <a:rPr baseline="-25000" lang="en"/>
              <a:t>i</a:t>
            </a:r>
            <a:r>
              <a:rPr lang="en"/>
              <a:t> na variável dependente Y, mantendo constantes todas as outras variáveis independentes.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Assumindo não multicolinearidade E(</a:t>
            </a: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X</a:t>
            </a:r>
            <a:r>
              <a:rPr baseline="-25000" lang="en"/>
              <a:t>2</a:t>
            </a:r>
            <a:r>
              <a:rPr lang="en"/>
              <a:t>) = 0</a:t>
            </a:r>
            <a:r>
              <a:rPr lang="en"/>
              <a:t> e considerando o modelo linear Y = X</a:t>
            </a:r>
            <a:r>
              <a:rPr baseline="-25000" lang="en"/>
              <a:t>1</a:t>
            </a:r>
            <a:r>
              <a:rPr lang="en"/>
              <a:t>ꞵ</a:t>
            </a:r>
            <a:r>
              <a:rPr baseline="-25000" lang="en"/>
              <a:t>1</a:t>
            </a:r>
            <a:r>
              <a:rPr lang="en"/>
              <a:t> +X</a:t>
            </a:r>
            <a:r>
              <a:rPr baseline="-25000" lang="en"/>
              <a:t>2</a:t>
            </a:r>
            <a:r>
              <a:rPr lang="en"/>
              <a:t>ꞵ</a:t>
            </a:r>
            <a:r>
              <a:rPr baseline="-25000" lang="en"/>
              <a:t>2</a:t>
            </a:r>
            <a:r>
              <a:rPr lang="en"/>
              <a:t> + ε, </a:t>
            </a:r>
            <a:r>
              <a:rPr lang="en"/>
              <a:t>podemos explorar o efeito líquido de cada variável independente isoladamente.</a:t>
            </a:r>
            <a:endParaRPr/>
          </a:p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align*}&#10;\hat{\beta} = \begin{bmatrix} \beta_1 \\ \beta_2 \end{bmatrix} &amp;=&#10;\begin{bmatrix} X_1'X_1 &amp; X_1'X_2 \\ X_2'X_1 &amp; X_2'X_2 \end{bmatrix}^{-1} &#10;\begin{bmatrix} X_1'Y \\ X_2'Y \end{bmatrix} \\&#10;&amp;= \begin{bmatrix} X_1'X_1 &amp; 0 \\ 0 &amp; X_2'X_2 \end{bmatrix}^{-1} &#10;\begin{bmatrix} X_1'Y \\ X_2'Y \end{bmatrix} \\&#10;&amp;= \begin{bmatrix} (X_1'X_1)^{-1} &amp; 0 \\ 0 &amp; (X_2'X_2)^{-1} \end{bmatrix}&#10;\begin{bmatrix} X_1'Y \\ X_2'Y \end{bmatrix} \\&#10;&amp;= \begin{bmatrix} (X_1'X_1)^{-1} &amp; 0 \\ 0 &amp; (X_2'X_2)^{-1} \end{bmatrix}&#10;\begin{bmatrix} X_1'Y \\ X_2'Y \end{bmatrix} \\&#10;\begin{bmatrix} \beta_1 \\ \beta_2 \end{bmatrix}  &amp;= \begin{bmatrix} (X_1'X_1)^{-1} X_1'Y \\ (X_2'X_2)^{-1} X_2'Y\end{bmatrix}&#10;\end{align*}&#10;%d57f7faf-b415-401e-9a2a-7057d6b0252e" id="390" name="Google Shape;39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0" y="1229925"/>
            <a:ext cx="472440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Coeficientes de regressão como efeito líquido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397" name="Google Shape;39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Calcule os coeficientes das receitas mensais e do saldo bancário como efeitos líquidos das despesas financeiras.</a:t>
            </a:r>
            <a:endParaRPr/>
          </a:p>
        </p:txBody>
      </p:sp>
      <p:sp>
        <p:nvSpPr>
          <p:cNvPr id="398" name="Google Shape;39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6"/>
          <p:cNvSpPr txBox="1"/>
          <p:nvPr/>
        </p:nvSpPr>
        <p:spPr>
          <a:xfrm>
            <a:off x="3072000" y="2340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 PYTHON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Propriedades Estatísticas dos Estimadores</a:t>
            </a:r>
            <a:endParaRPr/>
          </a:p>
        </p:txBody>
      </p:sp>
      <p:sp>
        <p:nvSpPr>
          <p:cNvPr id="405" name="Google Shape;40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ão viés dos estimadores de mínimos quadrados ordinários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8"/>
          <p:cNvSpPr txBox="1"/>
          <p:nvPr>
            <p:ph idx="1" type="body"/>
          </p:nvPr>
        </p:nvSpPr>
        <p:spPr>
          <a:xfrm>
            <a:off x="311700" y="1506100"/>
            <a:ext cx="39999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O estimador OLS é não viesado para os coeficientes de regressão ꞵ. </a:t>
            </a:r>
            <a:endParaRPr/>
          </a:p>
        </p:txBody>
      </p:sp>
      <p:sp>
        <p:nvSpPr>
          <p:cNvPr id="412" name="Google Shape;41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}&#10;    \hat{\beta} = (X'X)^{-1}X'Y&#10;\end{equation}&#10;&#10;%7d0ed4b8-ab04-4555-9838-626c229953e3" id="413" name="Google Shape;4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25" y="3510163"/>
            <a:ext cx="18859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*}&#10;    E(\beta) &amp;= E[(X'X)^{-1}X'Y] \\&#10;    &amp;= E[(X'X)^{-1}X'\overbrace{(X\beta + \varepsilon)]}^{Y} \\&#10;    &amp;= E\overbrace{[(X'X)^{-1}X'X}^{=1}\beta + (X'X)^{-1}X'\varepsilon] \\&#10;    &amp;= E[\beta + (X'X)^{-1}X'\varepsilon] \\&#10;    &amp;= \beta + (X'X)^{-1}X'\overbrace{E(\varepsilon)}^{=0} \\&#10;    &amp;= \hat\beta + (X'X)^{-1}X' \cdot 0 \\&#10;    &amp;= \hat\beta&#10;\end{align*}&#10;&#10;%aec567d4-302a-401c-9ab2-0f7b472a611d" id="414" name="Google Shape;41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325" y="1243738"/>
            <a:ext cx="43910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Eficiência dos estimadores OLS: variância dos coeficientes</a:t>
            </a:r>
            <a:endParaRPr/>
          </a:p>
        </p:txBody>
      </p:sp>
      <p:sp>
        <p:nvSpPr>
          <p:cNvPr id="420" name="Google Shape;420;p59"/>
          <p:cNvSpPr txBox="1"/>
          <p:nvPr>
            <p:ph idx="1" type="body"/>
          </p:nvPr>
        </p:nvSpPr>
        <p:spPr>
          <a:xfrm>
            <a:off x="311700" y="1152475"/>
            <a:ext cx="85206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Utilizando as hipóteses de não autocorrelação dos resíduos E(ε</a:t>
            </a:r>
            <a:r>
              <a:rPr baseline="-25000" lang="en"/>
              <a:t>i</a:t>
            </a:r>
            <a:r>
              <a:rPr lang="en"/>
              <a:t>ε</a:t>
            </a:r>
            <a:r>
              <a:rPr baseline="-25000" lang="en"/>
              <a:t>j</a:t>
            </a:r>
            <a:r>
              <a:rPr lang="en"/>
              <a:t>) = 0e homocedasticidade E(ε</a:t>
            </a:r>
            <a:r>
              <a:rPr baseline="-25000" lang="en"/>
              <a:t>i</a:t>
            </a:r>
            <a:r>
              <a:rPr lang="en"/>
              <a:t>) = , temos que:</a:t>
            </a:r>
            <a:endParaRPr/>
          </a:p>
        </p:txBody>
      </p:sp>
      <p:sp>
        <p:nvSpPr>
          <p:cNvPr id="421" name="Google Shape;42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align*}&#10;E(\varepsilon \varepsilon') &amp;= &#10;E \begin{bmatrix} &#10;\varepsilon_1^2 &amp; \varepsilon_1 \varepsilon_2 &amp; \dots &amp; \varepsilon_1 \varepsilon_n  \\&#10;\varepsilon_2 \varepsilon_1 &amp; \varepsilon_2^2 &amp; \dots &amp; \vdots  \\&#10;\vdots &amp; \vdots &amp; \vdots &amp; \vdots  \\&#10;\varepsilon_n \varepsilon_1 &amp; \dots &amp; \dots &amp; \varepsilon_n^2&#10;\end{bmatrix}&#10;= \begin{bmatrix} &#10;\sigma^2 &amp; 0 &amp; \dots &amp; 0  \\&#10;0 &amp; \sigma^2 &amp; \dots &amp; \vdots  \\&#10;\vdots &amp; \vdots &amp; \vdots &amp; \vdots  \\&#10;0 &amp; \dots &amp; \dots &amp; \sigma^2&#10;\end{bmatrix}&#10; = \sigma^2 I&#10;\end{align*}&#10;%69c7a9d2-fbc4-42ad-800b-181dd06f286a" id="422" name="Google Shape;4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259150"/>
            <a:ext cx="58293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Eficiência dos estimadores OLS: variância dos coeficientes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0"/>
          <p:cNvSpPr txBox="1"/>
          <p:nvPr>
            <p:ph idx="2" type="body"/>
          </p:nvPr>
        </p:nvSpPr>
        <p:spPr>
          <a:xfrm>
            <a:off x="4832400" y="1152475"/>
            <a:ext cx="39999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 estimador OLS é o estimador linear não viesado com menor variância </a:t>
            </a:r>
            <a:r>
              <a:rPr b="1" lang="en" sz="1800"/>
              <a:t>(BLUE - Best Linear Unbiased Estimator) </a:t>
            </a:r>
            <a:r>
              <a:rPr lang="en" sz="1800"/>
              <a:t>quando as seguintes hipóteses são satisfeitas: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não autocorrelação dos resíduos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homocedasticidade.</a:t>
            </a:r>
            <a:endParaRPr sz="1800"/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align*}&#10;Var(\beta) &amp;= E[(\beta - E(\beta))(\beta - E(\beta))'] \\&#10;&amp;= E[(\hat{\beta} - \beta)(\hat{\beta} - \beta)'] \\&#10;&amp;= E[\overbrace{(X'X)^{-1}X'\varepsilon}^{\hat{\beta} - \beta} \overbrace{\varepsilon' X(X'X)^{-1}}^{(\hat{\beta} - \beta)'}] \\&#10;&amp; = (X'X)^{-1}X' \overbrace{\boldsymbol{E(\varepsilon \varepsilon')}}^{\sigma^2 I} X(X'X)^{-1} \\&#10;&amp;= (X'X)^{-1}X'\sigma^2 I X(X'X)^{-1} \\&#10;&amp;= \sigma^2 \overbrace{(X'X)^{-1} X'X}^{=1} (X'X)^{-1} \\&#10;Var({\beta}) &amp;= \sigma^2 (X'X)^{-1} &#10;\end{align*}&#10;%dcb1665a-0d0b-48b1-8ce7-0590016a0bba" id="430" name="Google Shape;43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75" y="1436688"/>
            <a:ext cx="345757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*}&#10;    \hat{\beta} \sim \mathcal{N}(\beta, \sigma^2(X'X)^{-1})&#10;\end{equation*}&#10;%8b8437f8-32f4-4729-8d85-fe4a43b12a5b" id="431" name="Google Shape;43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538" y="3911250"/>
            <a:ext cx="23336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0"/>
          <p:cNvSpPr txBox="1"/>
          <p:nvPr/>
        </p:nvSpPr>
        <p:spPr>
          <a:xfrm>
            <a:off x="3072000" y="4404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 PYTHON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Inferência no Modelo de Regressão Linear</a:t>
            </a:r>
            <a:endParaRPr/>
          </a:p>
        </p:txBody>
      </p:sp>
      <p:sp>
        <p:nvSpPr>
          <p:cNvPr id="438" name="Google Shape;43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Inferência no modelo de regressão linear</a:t>
            </a:r>
            <a:endParaRPr/>
          </a:p>
        </p:txBody>
      </p:sp>
      <p:sp>
        <p:nvSpPr>
          <p:cNvPr id="444" name="Google Shape;44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Através das suposições do modelo, podemos estabelecer as seguintes propriedades de distribuição do ꞵ^: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distribuição do estimador </a:t>
            </a:r>
            <a:r>
              <a:rPr lang="en"/>
              <a:t>ꞵ^</a:t>
            </a:r>
            <a:r>
              <a:rPr lang="en"/>
              <a:t> é aproximadamente normal.</a:t>
            </a:r>
            <a:endParaRPr/>
          </a:p>
        </p:txBody>
      </p:sp>
      <p:sp>
        <p:nvSpPr>
          <p:cNvPr id="445" name="Google Shape;44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*}&#10;    \hat{\beta} \sim \mathcal{N}(\beta, \sigma^2(X'X)^{-1})&#10;\end{equation*}&#10;%8b8437f8-32f4-4729-8d85-fe4a43b12a5b" id="446" name="Google Shape;44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75" y="2693988"/>
            <a:ext cx="23336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 Gerais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PERÍODO: 28/08 à 20/10 (exceto entre 11 à 22/09)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HORÁRIO: 2as e 4as feiras entre 19 e 22h.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AVALIAÇÃO: Trabalho final da disciplina.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PLATAFORMA: Google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LINGUAGEM: Python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Inferência no modelo de regressão linear</a:t>
            </a:r>
            <a:endParaRPr/>
          </a:p>
        </p:txBody>
      </p:sp>
      <p:sp>
        <p:nvSpPr>
          <p:cNvPr id="452" name="Google Shape;452;p63"/>
          <p:cNvSpPr txBox="1"/>
          <p:nvPr>
            <p:ph idx="1" type="body"/>
          </p:nvPr>
        </p:nvSpPr>
        <p:spPr>
          <a:xfrm>
            <a:off x="311700" y="1152475"/>
            <a:ext cx="85206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Através das suposições do modelo, podemos estabelecer as seguintes propriedades de distribuição do ꞵ^: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A combinação linear ( ꞵ^ - ꞵ) (σ</a:t>
            </a:r>
            <a:r>
              <a:rPr baseline="30000" lang="en"/>
              <a:t>2</a:t>
            </a:r>
            <a:r>
              <a:rPr lang="en"/>
              <a:t>(X'X)</a:t>
            </a:r>
            <a:r>
              <a:rPr baseline="30000" lang="en"/>
              <a:t>-1</a:t>
            </a:r>
            <a:r>
              <a:rPr lang="en"/>
              <a:t>)</a:t>
            </a:r>
            <a:r>
              <a:rPr baseline="30000" lang="en"/>
              <a:t>-1/2</a:t>
            </a:r>
            <a:r>
              <a:rPr lang="en"/>
              <a:t> segue uma distribuição normal multivariada padrão, ou seja, uma distribuição normal com média zero e matriz de covariância igual à matriz identidade (I).</a:t>
            </a:r>
            <a:endParaRPr/>
          </a:p>
        </p:txBody>
      </p:sp>
      <p:sp>
        <p:nvSpPr>
          <p:cNvPr id="453" name="Google Shape;45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*}&#10;(\hat{\beta} - \beta) (\sigma^2(X'X)^{-1})^{-1/2} \sim \mathcal{N}(0, I)&#10;\end{equation*}&#10;%b745aa8d-4369-4588-a07a-ed9d09372636" id="454" name="Google Shape;4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3420300"/>
            <a:ext cx="36766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Inferência no modelo de regressão linear</a:t>
            </a:r>
            <a:endParaRPr/>
          </a:p>
        </p:txBody>
      </p:sp>
      <p:sp>
        <p:nvSpPr>
          <p:cNvPr id="460" name="Google Shape;460;p64"/>
          <p:cNvSpPr txBox="1"/>
          <p:nvPr>
            <p:ph idx="1" type="body"/>
          </p:nvPr>
        </p:nvSpPr>
        <p:spPr>
          <a:xfrm>
            <a:off x="311700" y="1152475"/>
            <a:ext cx="85206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Através das suposições do modelo, podemos estabelecer as seguintes propriedades de distribuição do ꞵ^: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A expressão $( ꞵ^ - ꞵ)'(σ</a:t>
            </a:r>
            <a:r>
              <a:rPr baseline="30000" lang="en"/>
              <a:t>2</a:t>
            </a:r>
            <a:r>
              <a:rPr lang="en"/>
              <a:t>(X'X)</a:t>
            </a:r>
            <a:r>
              <a:rPr baseline="30000" lang="en"/>
              <a:t>-1</a:t>
            </a:r>
            <a:r>
              <a:rPr lang="en"/>
              <a:t>)</a:t>
            </a:r>
            <a:r>
              <a:rPr baseline="30000" lang="en"/>
              <a:t>-1</a:t>
            </a:r>
            <a:r>
              <a:rPr lang="en"/>
              <a:t>( ꞵ^ - ꞵ)$ segue uma distribuição qui-quadrado com P graus de liberdade, em que P é o número de coeficientes sendo testados.</a:t>
            </a:r>
            <a:endParaRPr/>
          </a:p>
        </p:txBody>
      </p:sp>
      <p:sp>
        <p:nvSpPr>
          <p:cNvPr id="461" name="Google Shape;46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*}&#10;(\hat{\beta} - \beta)' (\sigma^2(X'X)^{-1})^{-1} (\hat{\beta} - \beta)\sim \chi_P^2&#10;\end{equation*}&#10;%d3bc665f-0c3a-4e23-ac7f-e62cc7a75c2f" id="462" name="Google Shape;4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3420300"/>
            <a:ext cx="38576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Inferência no modelo de regressão linear</a:t>
            </a:r>
            <a:endParaRPr/>
          </a:p>
        </p:txBody>
      </p:sp>
      <p:sp>
        <p:nvSpPr>
          <p:cNvPr id="468" name="Google Shape;46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meio dessas distribuições, é possível avaliar a significância estatística dos coeficientes, testar a importância conjunta das variáveis independentes e realizar inferências sobre os efeitos dos preditores na variável de resposta.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Ao realizar a inferência no modelo de regressão linear, é essencial considerar os pressupostos do modelo, como a linearidade, a independência dos erros, a normalidade e a homogeneidade da variância.</a:t>
            </a:r>
            <a:endParaRPr/>
          </a:p>
        </p:txBody>
      </p:sp>
      <p:sp>
        <p:nvSpPr>
          <p:cNvPr id="469" name="Google Shape;4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Inferência em Regressão Simples</a:t>
            </a:r>
            <a:endParaRPr/>
          </a:p>
        </p:txBody>
      </p:sp>
      <p:sp>
        <p:nvSpPr>
          <p:cNvPr id="475" name="Google Shape;475;p66"/>
          <p:cNvSpPr txBox="1"/>
          <p:nvPr>
            <p:ph idx="1" type="body"/>
          </p:nvPr>
        </p:nvSpPr>
        <p:spPr>
          <a:xfrm>
            <a:off x="311700" y="115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Podemos</a:t>
            </a:r>
            <a:r>
              <a:rPr lang="en"/>
              <a:t> utilizar a distribuição assintótica dos estimadores para realizar testes de hipóteses e construir intervalos de confiança.</a:t>
            </a:r>
            <a:endParaRPr/>
          </a:p>
        </p:txBody>
      </p:sp>
      <p:sp>
        <p:nvSpPr>
          <p:cNvPr id="476" name="Google Shape;4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*}&#10;    \frac{\hat{\beta} - \beta}{\sqrt{(\sigma^2 \sum x_i^2)}} \sim \mathcal{N}(0, 1)&#10;\end{equation*}&#10;%1ce166f5-d559-485c-a1b7-16d75d2a4094" id="477" name="Google Shape;4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25" y="2276475"/>
            <a:ext cx="21336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\label{eq: ic_beta}&#10;    P(\mid{\frac{\hat{\beta} - \beta}{\sqrt{\sigma^2 \sum x_i^2}}}\mid &lt; Z_{1-\alpha/2} ) = 1 - \alpha&#10;\end{equation}&#10;%151f5fac-fbc9-468f-bfce-b3abd3c41cc5" id="478" name="Google Shape;47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525" y="2276475"/>
            <a:ext cx="33909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3209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onde Z</a:t>
            </a:r>
            <a:r>
              <a:rPr baseline="-25000" lang="en"/>
              <a:t>1-ɑ</a:t>
            </a:r>
            <a:r>
              <a:rPr baseline="-25000" lang="en"/>
              <a:t>/2</a:t>
            </a:r>
            <a:r>
              <a:rPr lang="en"/>
              <a:t> representa o quantil de ordem </a:t>
            </a:r>
            <a:r>
              <a:rPr lang="en"/>
              <a:t>1-ɑ/2 </a:t>
            </a:r>
            <a:r>
              <a:rPr lang="en"/>
              <a:t>da distribuição normal padrão, utilizado para determinar a amplitude do intervalo de confiança.</a:t>
            </a:r>
            <a:endParaRPr/>
          </a:p>
        </p:txBody>
      </p:sp>
      <p:sp>
        <p:nvSpPr>
          <p:cNvPr id="480" name="Google Shape;480;p66"/>
          <p:cNvSpPr txBox="1"/>
          <p:nvPr/>
        </p:nvSpPr>
        <p:spPr>
          <a:xfrm>
            <a:off x="3072000" y="41257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 PYTHON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Inferência em Regressão Múltipla</a:t>
            </a:r>
            <a:endParaRPr/>
          </a:p>
        </p:txBody>
      </p:sp>
      <p:sp>
        <p:nvSpPr>
          <p:cNvPr id="486" name="Google Shape;486;p67"/>
          <p:cNvSpPr txBox="1"/>
          <p:nvPr>
            <p:ph idx="1" type="body"/>
          </p:nvPr>
        </p:nvSpPr>
        <p:spPr>
          <a:xfrm>
            <a:off x="311700" y="115247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Assim como na regressão simples, é importante realizar inferências sobre os parâmetros populacionais ꞵ</a:t>
            </a:r>
            <a:r>
              <a:rPr baseline="-25000" lang="en"/>
              <a:t>0</a:t>
            </a:r>
            <a:r>
              <a:rPr lang="en"/>
              <a:t>, ꞵ</a:t>
            </a:r>
            <a:r>
              <a:rPr baseline="-25000" lang="en"/>
              <a:t>1</a:t>
            </a:r>
            <a:r>
              <a:rPr lang="en"/>
              <a:t>, … , ꞵ</a:t>
            </a:r>
            <a:r>
              <a:rPr baseline="-25000" lang="en"/>
              <a:t>k</a:t>
            </a:r>
            <a:r>
              <a:rPr lang="en"/>
              <a:t> e avaliar a precisão das estimativas.</a:t>
            </a:r>
            <a:endParaRPr/>
          </a:p>
        </p:txBody>
      </p:sp>
      <p:sp>
        <p:nvSpPr>
          <p:cNvPr id="487" name="Google Shape;48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*}&#10;    \frac{\hat{\beta_k} - \beta_k}{\sqrt{\sigma^2 (X'X)^{-1}_{kk}}} \sim \mathcal{N}(0, I)&#10;\end{equation*}&#10;%9d701dab-d9fc-4fab-9da5-de5824c7b4e7" id="488" name="Google Shape;4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563" y="2124075"/>
            <a:ext cx="22383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>
            <p:ph idx="1" type="body"/>
          </p:nvPr>
        </p:nvSpPr>
        <p:spPr>
          <a:xfrm>
            <a:off x="311700" y="2197425"/>
            <a:ext cx="3964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r>
              <a:rPr lang="en"/>
              <a:t>istribuição assintótica do estimador:</a:t>
            </a:r>
            <a:endParaRPr/>
          </a:p>
        </p:txBody>
      </p:sp>
      <p:sp>
        <p:nvSpPr>
          <p:cNvPr id="490" name="Google Shape;490;p67"/>
          <p:cNvSpPr txBox="1"/>
          <p:nvPr>
            <p:ph idx="1" type="body"/>
          </p:nvPr>
        </p:nvSpPr>
        <p:spPr>
          <a:xfrm>
            <a:off x="311700" y="2981275"/>
            <a:ext cx="85206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(X'X)</a:t>
            </a:r>
            <a:r>
              <a:rPr baseline="30000" lang="en"/>
              <a:t>-</a:t>
            </a:r>
            <a:r>
              <a:rPr baseline="30000" lang="en"/>
              <a:t>1</a:t>
            </a:r>
            <a:r>
              <a:rPr baseline="-25000" lang="en"/>
              <a:t>kk</a:t>
            </a:r>
            <a:r>
              <a:rPr lang="en"/>
              <a:t> representa o elemento diagonal da matriz inversa (X'X)</a:t>
            </a:r>
            <a:r>
              <a:rPr baseline="30000" lang="en"/>
              <a:t>-1</a:t>
            </a:r>
            <a:r>
              <a:rPr lang="en"/>
              <a:t> correspondente à variável independente x</a:t>
            </a:r>
            <a:r>
              <a:rPr baseline="-25000" lang="en"/>
              <a:t>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Fornecem informações valiosas para interpretar a significância e a precisão dos coeficientes de regressão, bem como realizar testes de hipóteses sobre a relação entre as variáveis independentes e a variável dependente.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Intervalo de Confiança</a:t>
            </a:r>
            <a:endParaRPr/>
          </a:p>
        </p:txBody>
      </p:sp>
      <p:sp>
        <p:nvSpPr>
          <p:cNvPr id="496" name="Google Shape;496;p68"/>
          <p:cNvSpPr txBox="1"/>
          <p:nvPr>
            <p:ph idx="1" type="body"/>
          </p:nvPr>
        </p:nvSpPr>
        <p:spPr>
          <a:xfrm>
            <a:off x="311700" y="1152475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ermite estimar um intervalo de valores para o coeficiente de regressão ꞵ</a:t>
            </a:r>
            <a:r>
              <a:rPr baseline="-25000" lang="en"/>
              <a:t>k </a:t>
            </a:r>
            <a:r>
              <a:rPr lang="en"/>
              <a:t>com uma determinada probabilidade de confiança.</a:t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*}&#10;    P\left[\hat{\beta_k} - Z_{1-\alpha/2}\left(\sigma^2(X'X)^{-1}\right)^{-1/2} &lt; \beta_k &lt; \hat{\beta_k} + Z_{1-\alpha/2}\left(\sigma^2(X'X)^{-1}\right)^{-1/2}\right] = 1- \alpha&#10;\end{equation*}&#10;%899dd2dc-e6c1-413d-9a76-16ccbfd89edb" id="498" name="Google Shape;49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2347913"/>
            <a:ext cx="84105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8"/>
          <p:cNvSpPr txBox="1"/>
          <p:nvPr>
            <p:ph idx="1" type="body"/>
          </p:nvPr>
        </p:nvSpPr>
        <p:spPr>
          <a:xfrm>
            <a:off x="311700" y="3209875"/>
            <a:ext cx="85206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Esse intervalo de confiança nos permite afirmar, com uma probabilidade de 1-ɑ, que o valor populacional do coeficiente de regressão ꞵ</a:t>
            </a:r>
            <a:r>
              <a:rPr baseline="-25000" lang="en"/>
              <a:t>k</a:t>
            </a:r>
            <a:r>
              <a:rPr lang="en"/>
              <a:t> está contido no intervalo estimado.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 sobre o coeficiente de regressão</a:t>
            </a:r>
            <a:endParaRPr/>
          </a:p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311700" y="1152475"/>
            <a:ext cx="8520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odemos realizar testes de hipóteses para avaliar a significância estatística do coeficiente de regressão </a:t>
            </a:r>
            <a:r>
              <a:rPr lang="en"/>
              <a:t>ꞵ</a:t>
            </a:r>
            <a:r>
              <a:rPr baseline="-25000" lang="en"/>
              <a:t>k</a:t>
            </a:r>
            <a:r>
              <a:rPr lang="en"/>
              <a:t>. O teste de hipótese permite verificar se existe evidência estatística para rejeitar a hipótese nula.</a:t>
            </a:r>
            <a:endParaRPr/>
          </a:p>
        </p:txBody>
      </p:sp>
      <p:sp>
        <p:nvSpPr>
          <p:cNvPr id="506" name="Google Shape;50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*}&#10;    H_0: \frac{\hat{\beta_k} - \beta_k}{\sqrt{\sigma^2 (X'X)^{-1}_{kk}}} \sim \mathcal{N}(0, I)&#10;\end{equation*}&#10;%d635b50c-1cd0-4624-bd88-16327a40c1ae" id="507" name="Google Shape;50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75" y="2445525"/>
            <a:ext cx="27622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*}&#10;    H_0: \hat{\beta_k} = \beta_{k0}&#10;\end{equation*}&#10;%1a9387e4-b1a5-4581-a0e7-24c6bc72a900" id="508" name="Google Shape;50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375" y="2583638"/>
            <a:ext cx="14382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9"/>
          <p:cNvSpPr txBox="1"/>
          <p:nvPr>
            <p:ph idx="1" type="body"/>
          </p:nvPr>
        </p:nvSpPr>
        <p:spPr>
          <a:xfrm>
            <a:off x="311700" y="3362275"/>
            <a:ext cx="85206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decisão de rejeitar ou não a hipótese nula é baseada no valor crítico correspondente ao nível de significância escolhido.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 sobre o coeficiente de regressão</a:t>
            </a:r>
            <a:endParaRPr/>
          </a:p>
        </p:txBody>
      </p:sp>
      <p:sp>
        <p:nvSpPr>
          <p:cNvPr id="515" name="Google Shape;515;p70"/>
          <p:cNvSpPr txBox="1"/>
          <p:nvPr>
            <p:ph idx="1" type="body"/>
          </p:nvPr>
        </p:nvSpPr>
        <p:spPr>
          <a:xfrm>
            <a:off x="311700" y="1152475"/>
            <a:ext cx="8520600" cy="1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Para realizar o teste de hipótese, é necessário encontrar a estimativa de σ</a:t>
            </a:r>
            <a:r>
              <a:rPr baseline="30000" lang="en"/>
              <a:t>2</a:t>
            </a:r>
            <a:r>
              <a:rPr lang="en"/>
              <a:t>.  No entanto, é importante ressaltar que essa estimativa de </a:t>
            </a:r>
            <a:r>
              <a:rPr lang="en"/>
              <a:t>σ</a:t>
            </a:r>
            <a:r>
              <a:rPr baseline="30000" lang="en"/>
              <a:t>2</a:t>
            </a:r>
            <a:r>
              <a:rPr lang="en"/>
              <a:t> é viesada, ou seja, tende a subestimar a verdadeira variância dos resíduos. Portanto, para corrigir esse viés, utilizamos a estimativa não viesada conhecida como S</a:t>
            </a:r>
            <a:r>
              <a:rPr baseline="30000" lang="en"/>
              <a:t>3</a:t>
            </a:r>
            <a:r>
              <a:rPr lang="en"/>
              <a:t>, que é definida como:</a:t>
            </a:r>
            <a:endParaRPr/>
          </a:p>
        </p:txBody>
      </p:sp>
      <p:sp>
        <p:nvSpPr>
          <p:cNvPr id="516" name="Google Shape;51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egin{equation*}&#10;    E[\sigma^2] = S^2 = \frac{\sum \varepsilon^2}{n-k-1}&#10;\end{equation*}&#10;%2d01941b-e417-48e1-b17c-518d74b0af0b" id="517" name="Google Shape;51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3120050"/>
            <a:ext cx="21717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 objetivo geral é preparar o aluno para realizar análises dos diferentes tipos de dados estruturados usando técnicas clássicas de regressão. Para tal, serão apresentados modelos de regressão e sua programação em linguagens e bibliotecas para computação estatística em Python; e discutidos os pressupostos desses modelos para a sua utilização.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egressão linear é essencial porque oferece uma abordagem sistemática para entender e modelar relações entre variáveis.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Aprender as condições nas quais a regressão pode ser utilizada é crucial por várias razões: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Interpretação correta dos resultados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Validade estatística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Evitar viés e erros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Evitar extrapolações inadequadas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Comunicação eficaz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Prevenção de overfitting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Correlação espúrias</a:t>
            </a:r>
            <a:endParaRPr sz="16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Semanas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Princípios de análise de regressão. Regressão linear simples e múltipla: hipóteses do modelo, estimação de parâmetros, propriedades de estimadores, inferência.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ANOVA e regressão linear. Diagnóstico e reparação de problemas.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Multicolinearidade e seus efeitos. Seleção de Variáveis.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Modelos linearizáveis. Modelos polinomiais e interações.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Modelos com variáveis categóricas. Modelos de regressão com respostas binárias.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Finalização e apresentação de trabalhos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 Básica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Maddala G. Introdução à Econometria, 3. ed. LTC, 2003.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Econometria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Apostila de Modelo Clássico de Regressão Linear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Artigos e textos selecionados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