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134bbe51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134bbe51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1a2db74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91a2db74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1a2db7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91a2db7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1a2db74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1a2db74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91a2db7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91a2db7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91a2db7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91a2db7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91a2db74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91a2db74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9004312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9004312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9004312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9004312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91a2db74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91a2db74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91a2db74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91a2db74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22a806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22a806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91a2db7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91a2db7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9004312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9004312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71d084fe7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71d084fe7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71d084fe7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71d084fe7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9004312b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9004312b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9004312b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9004312b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9004312b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9004312b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9004312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9004312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9004312b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9004312b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9004312b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9004312b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71d084f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71d084f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9004312b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9004312b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9004312b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9004312b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9004312b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9004312b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9004312b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9004312b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9004312b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9004312b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9004312b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9004312b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9004312b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9004312b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71d084fe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71d084fe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9004312b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9004312b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9004312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9004312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1d084fe7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1d084fe7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9004312b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9004312b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9004312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9004312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9004312b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9004312b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71d084fe7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71d084fe7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9004312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9004312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9004312b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c9004312b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9004312b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9004312b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9004312b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9004312b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9004312b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9004312b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9004312b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9004312b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1a2db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1a2db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9004312b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9004312b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1a2db7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1a2db7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91a2db7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91a2db7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1a2db7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1a2db7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91a2db7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91a2db7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gym/102644/problem/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gym/102644/problem/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gym/102644/problem/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codeforces.com/contest/1117/problem/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hyperlink" Target="https://cses.fi/problemset/task/164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Lifting - Parte 1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Aulas Avançadas - Alberto Tavares Duarte Neto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de motivação: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https://codeforces.com/gym/102644/problem/C</a:t>
            </a: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de motivação: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https://codeforces.com/gym/102644/problem/C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Encontrar f(n), que representa o n-ésimo número de fibonacci, com </a:t>
            </a:r>
            <a:r>
              <a:rPr b="1" i="1" lang="pt-BR"/>
              <a:t>n </a:t>
            </a:r>
            <a:r>
              <a:rPr lang="pt-BR"/>
              <a:t>tão grande quanto </a:t>
            </a:r>
            <a:r>
              <a:rPr b="1" i="1" lang="pt-BR"/>
              <a:t>10</a:t>
            </a:r>
            <a:r>
              <a:rPr b="1" baseline="30000" i="1" lang="pt-BR"/>
              <a:t>18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de motivação: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https://codeforces.com/gym/102644/problem/C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Encontrar f(n), que representa o n-ésimo número de fibonacci, com </a:t>
            </a:r>
            <a:r>
              <a:rPr b="1" i="1" lang="pt-BR"/>
              <a:t>n </a:t>
            </a:r>
            <a:r>
              <a:rPr lang="pt-BR"/>
              <a:t>tão grande quanto </a:t>
            </a:r>
            <a:r>
              <a:rPr b="1" i="1" lang="pt-BR"/>
              <a:t>10</a:t>
            </a:r>
            <a:r>
              <a:rPr b="1" baseline="30000" i="1" lang="pt-BR"/>
              <a:t>18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Definição de fibonacci: </a:t>
            </a:r>
            <a:br>
              <a:rPr lang="pt-BR"/>
            </a:br>
            <a:r>
              <a:rPr lang="pt-BR"/>
              <a:t>f(0) = 0</a:t>
            </a:r>
            <a:br>
              <a:rPr lang="pt-BR"/>
            </a:br>
            <a:r>
              <a:rPr lang="pt-BR"/>
              <a:t>f(1) = 1</a:t>
            </a:r>
            <a:br>
              <a:rPr lang="pt-BR"/>
            </a:br>
            <a:r>
              <a:rPr lang="pt-BR"/>
              <a:t>f(n+1) = f(n) + f(n-1)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4294967295" type="body"/>
          </p:nvPr>
        </p:nvSpPr>
        <p:spPr>
          <a:xfrm>
            <a:off x="471900" y="1208725"/>
            <a:ext cx="8222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Ideia: encontrar matriz com a seguinte propriedade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819075" y="20863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   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    d</a:t>
            </a:r>
            <a:endParaRPr sz="2400"/>
          </a:p>
        </p:txBody>
      </p:sp>
      <p:sp>
        <p:nvSpPr>
          <p:cNvPr id="154" name="Google Shape;154;p25"/>
          <p:cNvSpPr/>
          <p:nvPr/>
        </p:nvSpPr>
        <p:spPr>
          <a:xfrm>
            <a:off x="2121652" y="24640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155" name="Google Shape;155;p25"/>
          <p:cNvSpPr/>
          <p:nvPr/>
        </p:nvSpPr>
        <p:spPr>
          <a:xfrm>
            <a:off x="2630275" y="211847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f(n-1)</a:t>
            </a:r>
            <a:endParaRPr sz="1800"/>
          </a:p>
        </p:txBody>
      </p:sp>
      <p:sp>
        <p:nvSpPr>
          <p:cNvPr id="156" name="Google Shape;156;p25"/>
          <p:cNvSpPr/>
          <p:nvPr/>
        </p:nvSpPr>
        <p:spPr>
          <a:xfrm>
            <a:off x="4022827" y="2464050"/>
            <a:ext cx="354970" cy="2426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  <p:sp>
        <p:nvSpPr>
          <p:cNvPr id="157" name="Google Shape;157;p25"/>
          <p:cNvSpPr/>
          <p:nvPr/>
        </p:nvSpPr>
        <p:spPr>
          <a:xfrm>
            <a:off x="4919175" y="20863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f(n+1)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idx="4294967295" type="body"/>
          </p:nvPr>
        </p:nvSpPr>
        <p:spPr>
          <a:xfrm>
            <a:off x="471900" y="1208725"/>
            <a:ext cx="8222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Ideia: encontrar matriz com a seguinte propriedade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819075" y="20863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</a:t>
            </a:r>
            <a:r>
              <a:rPr lang="pt-BR" sz="2400"/>
              <a:t>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166" name="Google Shape;166;p26"/>
          <p:cNvSpPr/>
          <p:nvPr/>
        </p:nvSpPr>
        <p:spPr>
          <a:xfrm>
            <a:off x="2121652" y="24640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167" name="Google Shape;167;p26"/>
          <p:cNvSpPr/>
          <p:nvPr/>
        </p:nvSpPr>
        <p:spPr>
          <a:xfrm>
            <a:off x="2630275" y="211847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f(n-1)</a:t>
            </a:r>
            <a:endParaRPr sz="1800"/>
          </a:p>
        </p:txBody>
      </p:sp>
      <p:sp>
        <p:nvSpPr>
          <p:cNvPr id="168" name="Google Shape;168;p26"/>
          <p:cNvSpPr/>
          <p:nvPr/>
        </p:nvSpPr>
        <p:spPr>
          <a:xfrm>
            <a:off x="4022827" y="2464050"/>
            <a:ext cx="354970" cy="2426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  <p:sp>
        <p:nvSpPr>
          <p:cNvPr id="169" name="Google Shape;169;p26"/>
          <p:cNvSpPr/>
          <p:nvPr/>
        </p:nvSpPr>
        <p:spPr>
          <a:xfrm>
            <a:off x="4919175" y="2086325"/>
            <a:ext cx="2475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 + f(n-1) = f(n+1)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 +    0     =   f(n)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idx="4294967295" type="body"/>
          </p:nvPr>
        </p:nvSpPr>
        <p:spPr>
          <a:xfrm>
            <a:off x="471900" y="1208725"/>
            <a:ext cx="8222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acontece se multiplicarmos a matriz duas vezes?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idx="4294967295" type="body"/>
          </p:nvPr>
        </p:nvSpPr>
        <p:spPr>
          <a:xfrm>
            <a:off x="471900" y="1208725"/>
            <a:ext cx="8222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acontece se multiplicarmos a matriz duas vezes?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819075" y="20863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185" name="Google Shape;185;p28"/>
          <p:cNvSpPr/>
          <p:nvPr/>
        </p:nvSpPr>
        <p:spPr>
          <a:xfrm>
            <a:off x="2121652" y="24640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186" name="Google Shape;186;p28"/>
          <p:cNvSpPr/>
          <p:nvPr/>
        </p:nvSpPr>
        <p:spPr>
          <a:xfrm>
            <a:off x="4562100" y="211847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f(n-1)</a:t>
            </a:r>
            <a:endParaRPr sz="1800"/>
          </a:p>
        </p:txBody>
      </p:sp>
      <p:sp>
        <p:nvSpPr>
          <p:cNvPr id="187" name="Google Shape;187;p28"/>
          <p:cNvSpPr/>
          <p:nvPr/>
        </p:nvSpPr>
        <p:spPr>
          <a:xfrm>
            <a:off x="2695538" y="20863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188" name="Google Shape;188;p28"/>
          <p:cNvSpPr/>
          <p:nvPr/>
        </p:nvSpPr>
        <p:spPr>
          <a:xfrm>
            <a:off x="3998115" y="24640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189" name="Google Shape;189;p28"/>
          <p:cNvSpPr/>
          <p:nvPr/>
        </p:nvSpPr>
        <p:spPr>
          <a:xfrm>
            <a:off x="5989315" y="2464050"/>
            <a:ext cx="354970" cy="2426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4294967295" type="body"/>
          </p:nvPr>
        </p:nvSpPr>
        <p:spPr>
          <a:xfrm>
            <a:off x="471900" y="1208725"/>
            <a:ext cx="8222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acontece se multiplicarmos a matriz duas vezes?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819075" y="20863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198" name="Google Shape;198;p29"/>
          <p:cNvSpPr/>
          <p:nvPr/>
        </p:nvSpPr>
        <p:spPr>
          <a:xfrm>
            <a:off x="2121652" y="24640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199" name="Google Shape;199;p29"/>
          <p:cNvSpPr/>
          <p:nvPr/>
        </p:nvSpPr>
        <p:spPr>
          <a:xfrm>
            <a:off x="4562100" y="211847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f(n-1)</a:t>
            </a:r>
            <a:endParaRPr sz="1800"/>
          </a:p>
        </p:txBody>
      </p:sp>
      <p:sp>
        <p:nvSpPr>
          <p:cNvPr id="200" name="Google Shape;200;p29"/>
          <p:cNvSpPr/>
          <p:nvPr/>
        </p:nvSpPr>
        <p:spPr>
          <a:xfrm>
            <a:off x="2695538" y="20863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201" name="Google Shape;201;p29"/>
          <p:cNvSpPr/>
          <p:nvPr/>
        </p:nvSpPr>
        <p:spPr>
          <a:xfrm>
            <a:off x="3998115" y="24640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202" name="Google Shape;202;p29"/>
          <p:cNvSpPr/>
          <p:nvPr/>
        </p:nvSpPr>
        <p:spPr>
          <a:xfrm>
            <a:off x="5989315" y="2464050"/>
            <a:ext cx="354970" cy="2426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  <p:sp>
        <p:nvSpPr>
          <p:cNvPr id="203" name="Google Shape;203;p29"/>
          <p:cNvSpPr/>
          <p:nvPr/>
        </p:nvSpPr>
        <p:spPr>
          <a:xfrm>
            <a:off x="4553738" y="339637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f(n+1)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</a:t>
            </a:r>
            <a:endParaRPr sz="1800"/>
          </a:p>
        </p:txBody>
      </p:sp>
      <p:sp>
        <p:nvSpPr>
          <p:cNvPr id="204" name="Google Shape;204;p29"/>
          <p:cNvSpPr/>
          <p:nvPr/>
        </p:nvSpPr>
        <p:spPr>
          <a:xfrm>
            <a:off x="2687175" y="33642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205" name="Google Shape;205;p29"/>
          <p:cNvSpPr/>
          <p:nvPr/>
        </p:nvSpPr>
        <p:spPr>
          <a:xfrm>
            <a:off x="3989752" y="37419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206" name="Google Shape;206;p29"/>
          <p:cNvSpPr/>
          <p:nvPr/>
        </p:nvSpPr>
        <p:spPr>
          <a:xfrm>
            <a:off x="5980952" y="3741950"/>
            <a:ext cx="354970" cy="2426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>
            <p:ph idx="4294967295" type="body"/>
          </p:nvPr>
        </p:nvSpPr>
        <p:spPr>
          <a:xfrm>
            <a:off x="471900" y="1208725"/>
            <a:ext cx="8222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acontece se multiplicarmos a matriz duas vezes?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19075" y="20863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215" name="Google Shape;215;p30"/>
          <p:cNvSpPr/>
          <p:nvPr/>
        </p:nvSpPr>
        <p:spPr>
          <a:xfrm>
            <a:off x="2121652" y="24640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216" name="Google Shape;216;p30"/>
          <p:cNvSpPr/>
          <p:nvPr/>
        </p:nvSpPr>
        <p:spPr>
          <a:xfrm>
            <a:off x="4562100" y="211847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f(n-1)</a:t>
            </a:r>
            <a:endParaRPr sz="1800"/>
          </a:p>
        </p:txBody>
      </p:sp>
      <p:sp>
        <p:nvSpPr>
          <p:cNvPr id="217" name="Google Shape;217;p30"/>
          <p:cNvSpPr/>
          <p:nvPr/>
        </p:nvSpPr>
        <p:spPr>
          <a:xfrm>
            <a:off x="2695538" y="20863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218" name="Google Shape;218;p30"/>
          <p:cNvSpPr/>
          <p:nvPr/>
        </p:nvSpPr>
        <p:spPr>
          <a:xfrm>
            <a:off x="3998115" y="24640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219" name="Google Shape;219;p30"/>
          <p:cNvSpPr/>
          <p:nvPr/>
        </p:nvSpPr>
        <p:spPr>
          <a:xfrm>
            <a:off x="5989315" y="2464050"/>
            <a:ext cx="354970" cy="2426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  <p:sp>
        <p:nvSpPr>
          <p:cNvPr id="220" name="Google Shape;220;p30"/>
          <p:cNvSpPr/>
          <p:nvPr/>
        </p:nvSpPr>
        <p:spPr>
          <a:xfrm>
            <a:off x="4553738" y="339637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f(n+1)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</a:t>
            </a:r>
            <a:endParaRPr sz="1800"/>
          </a:p>
        </p:txBody>
      </p:sp>
      <p:sp>
        <p:nvSpPr>
          <p:cNvPr id="221" name="Google Shape;221;p30"/>
          <p:cNvSpPr/>
          <p:nvPr/>
        </p:nvSpPr>
        <p:spPr>
          <a:xfrm>
            <a:off x="2687175" y="3364225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222" name="Google Shape;222;p30"/>
          <p:cNvSpPr/>
          <p:nvPr/>
        </p:nvSpPr>
        <p:spPr>
          <a:xfrm>
            <a:off x="3989752" y="3741950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223" name="Google Shape;223;p30"/>
          <p:cNvSpPr/>
          <p:nvPr/>
        </p:nvSpPr>
        <p:spPr>
          <a:xfrm>
            <a:off x="5980952" y="3741950"/>
            <a:ext cx="354970" cy="2426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  <p:sp>
        <p:nvSpPr>
          <p:cNvPr id="224" name="Google Shape;224;p30"/>
          <p:cNvSpPr/>
          <p:nvPr/>
        </p:nvSpPr>
        <p:spPr>
          <a:xfrm>
            <a:off x="6782113" y="3393938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f(n+2)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f(n+1)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idx="4294967295" type="body"/>
          </p:nvPr>
        </p:nvSpPr>
        <p:spPr>
          <a:xfrm>
            <a:off x="471900" y="1208725"/>
            <a:ext cx="82221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sabemos o valor de f(0) e f(1), podemos calcular o valor f(1+k) com</a:t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2689213" y="2603900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f(0)</a:t>
            </a:r>
            <a:endParaRPr sz="1800"/>
          </a:p>
        </p:txBody>
      </p:sp>
      <p:sp>
        <p:nvSpPr>
          <p:cNvPr id="233" name="Google Shape;233;p31"/>
          <p:cNvSpPr/>
          <p:nvPr/>
        </p:nvSpPr>
        <p:spPr>
          <a:xfrm>
            <a:off x="822650" y="2571750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</a:t>
            </a:r>
            <a:endParaRPr sz="2400"/>
          </a:p>
        </p:txBody>
      </p:sp>
      <p:sp>
        <p:nvSpPr>
          <p:cNvPr id="234" name="Google Shape;234;p31"/>
          <p:cNvSpPr/>
          <p:nvPr/>
        </p:nvSpPr>
        <p:spPr>
          <a:xfrm>
            <a:off x="2125227" y="2949475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235" name="Google Shape;235;p31"/>
          <p:cNvSpPr/>
          <p:nvPr/>
        </p:nvSpPr>
        <p:spPr>
          <a:xfrm>
            <a:off x="4116427" y="2949475"/>
            <a:ext cx="354970" cy="2426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  <p:sp>
        <p:nvSpPr>
          <p:cNvPr id="236" name="Google Shape;236;p31"/>
          <p:cNvSpPr/>
          <p:nvPr/>
        </p:nvSpPr>
        <p:spPr>
          <a:xfrm>
            <a:off x="4917588" y="2601463"/>
            <a:ext cx="981000" cy="938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f(1+k)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f(k)</a:t>
            </a:r>
            <a:endParaRPr sz="1800"/>
          </a:p>
        </p:txBody>
      </p:sp>
      <p:sp>
        <p:nvSpPr>
          <p:cNvPr id="237" name="Google Shape;237;p31"/>
          <p:cNvSpPr/>
          <p:nvPr/>
        </p:nvSpPr>
        <p:spPr>
          <a:xfrm>
            <a:off x="1803650" y="2494575"/>
            <a:ext cx="18945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Exponenciação rápida (inteiro e matriz)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Ideia do binary lifting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Sparse table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471900" y="1208725"/>
            <a:ext cx="82221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Para uma função definida por f(n) = a*f(n-1) + b*f(n-2) + c*f(n-3), como determinar a matriz?</a:t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3377750" y="2466625"/>
            <a:ext cx="981000" cy="1380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/>
            </a:br>
            <a:r>
              <a:rPr lang="pt-BR" sz="1800"/>
              <a:t>f(n)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f(n-1)</a:t>
            </a:r>
            <a:br>
              <a:rPr lang="pt-BR" sz="1800"/>
            </a:br>
            <a:r>
              <a:rPr lang="pt-BR" sz="1800"/>
              <a:t>f(n-2)</a:t>
            </a:r>
            <a:br>
              <a:rPr lang="pt-BR" sz="1800"/>
            </a:br>
            <a:endParaRPr sz="1800"/>
          </a:p>
        </p:txBody>
      </p:sp>
      <p:sp>
        <p:nvSpPr>
          <p:cNvPr id="246" name="Google Shape;246;p32"/>
          <p:cNvSpPr/>
          <p:nvPr/>
        </p:nvSpPr>
        <p:spPr>
          <a:xfrm>
            <a:off x="815900" y="2466625"/>
            <a:ext cx="1546500" cy="1380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</a:t>
            </a:r>
            <a:r>
              <a:rPr lang="pt-BR" sz="2400"/>
              <a:t>    b    c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1    0    0</a:t>
            </a:r>
            <a:br>
              <a:rPr lang="pt-BR" sz="2400"/>
            </a:br>
            <a:r>
              <a:rPr lang="pt-BR" sz="2400"/>
              <a:t>0    1    0</a:t>
            </a:r>
            <a:endParaRPr sz="2400"/>
          </a:p>
        </p:txBody>
      </p:sp>
      <p:sp>
        <p:nvSpPr>
          <p:cNvPr id="247" name="Google Shape;247;p32"/>
          <p:cNvSpPr/>
          <p:nvPr/>
        </p:nvSpPr>
        <p:spPr>
          <a:xfrm>
            <a:off x="2748865" y="2947163"/>
            <a:ext cx="242400" cy="24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*</a:t>
            </a:r>
          </a:p>
        </p:txBody>
      </p:sp>
      <p:sp>
        <p:nvSpPr>
          <p:cNvPr id="248" name="Google Shape;248;p32"/>
          <p:cNvSpPr/>
          <p:nvPr/>
        </p:nvSpPr>
        <p:spPr>
          <a:xfrm>
            <a:off x="4804952" y="2949600"/>
            <a:ext cx="354970" cy="2426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=</a:t>
            </a:r>
          </a:p>
        </p:txBody>
      </p:sp>
      <p:sp>
        <p:nvSpPr>
          <p:cNvPr id="249" name="Google Shape;249;p32"/>
          <p:cNvSpPr/>
          <p:nvPr/>
        </p:nvSpPr>
        <p:spPr>
          <a:xfrm>
            <a:off x="5606125" y="2466625"/>
            <a:ext cx="3040500" cy="1380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/>
            </a:br>
            <a:r>
              <a:rPr lang="pt-BR" sz="1800"/>
              <a:t>a*f(n) + b*f(n-1) + c*f(n-2)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f(n) + 0 + 0</a:t>
            </a:r>
            <a:br>
              <a:rPr lang="pt-BR" sz="1800"/>
            </a:br>
            <a:r>
              <a:rPr lang="pt-BR" sz="1800"/>
              <a:t>0 + f(n-1) + 0</a:t>
            </a:r>
            <a:br>
              <a:rPr lang="pt-BR" sz="1800"/>
            </a:b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>
            <p:ph idx="4294967295" type="body"/>
          </p:nvPr>
        </p:nvSpPr>
        <p:spPr>
          <a:xfrm>
            <a:off x="471900" y="1208725"/>
            <a:ext cx="82221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https://codeforces.com/contest/1117/problem/D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geral Binary Lifting </a:t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Dado um vetor </a:t>
            </a:r>
            <a:r>
              <a:rPr b="1" i="1" lang="pt-BR"/>
              <a:t>v </a:t>
            </a:r>
            <a:r>
              <a:rPr lang="pt-BR"/>
              <a:t>de inteiros, queremos montar um vetor </a:t>
            </a:r>
            <a:r>
              <a:rPr b="1" i="1" lang="pt-BR"/>
              <a:t>b </a:t>
            </a:r>
            <a:r>
              <a:rPr lang="pt-BR"/>
              <a:t>da seguinte forma: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Isto é, b[i][k] é a soma dos 2</a:t>
            </a:r>
            <a:r>
              <a:rPr baseline="30000" lang="pt-BR"/>
              <a:t>k</a:t>
            </a:r>
            <a:r>
              <a:rPr lang="pt-BR"/>
              <a:t> elementos a partir do índice </a:t>
            </a:r>
            <a:r>
              <a:rPr b="1" i="1" lang="pt-BR"/>
              <a:t>i </a:t>
            </a:r>
            <a:endParaRPr/>
          </a:p>
        </p:txBody>
      </p:sp>
      <p:pic>
        <p:nvPicPr>
          <p:cNvPr descr="{&quot;code&quot;:&quot;$b\\left[i\\right]\\left[k\\right]\\,=\\sum_{j\\,=i\\,}^{i\\,+\\,2^{k}-1}v\\left[i\\right]$&quot;,&quot;font&quot;:{&quot;size&quot;:&quot;18&quot;,&quot;family&quot;:&quot;Arial&quot;,&quot;color&quot;:&quot;#000000&quot;},&quot;id&quot;:&quot;4&quot;,&quot;backgroundColor&quot;:&quot;#ffffff&quot;,&quot;aid&quot;:null,&quot;backgroundColorModified&quot;:false,&quot;type&quot;:&quot;$&quot;,&quot;ts&quot;:1616218251148,&quot;cs&quot;:&quot;E0/demVI7iD7un3l9Jlicw==&quot;,&quot;size&quot;:{&quot;width&quot;:252.20000000000005,&quot;height&quot;:42}}" id="270" name="Google Shape;2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525" y="2191523"/>
            <a:ext cx="240220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b[0][0] = ?</a:t>
            </a: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278" name="Google Shape;2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948" y="2054825"/>
            <a:ext cx="2965703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\\left[i\\right]\\left[k\\right]\\,=\\sum_{j\\,=i\\,}^{i\\,+\\,2^{k}-1}v\\left[i\\right]$&quot;,&quot;font&quot;:{&quot;size&quot;:&quot;18&quot;,&quot;family&quot;:&quot;Arial&quot;,&quot;color&quot;:&quot;#000000&quot;},&quot;id&quot;:&quot;4&quot;,&quot;backgroundColor&quot;:&quot;#ffffff&quot;,&quot;aid&quot;:null,&quot;backgroundColorModified&quot;:false,&quot;type&quot;:&quot;$&quot;,&quot;ts&quot;:1616218251148,&quot;cs&quot;:&quot;E0/demVI7iD7un3l9Jlicw==&quot;,&quot;size&quot;:{&quot;width&quot;:252.20000000000005,&quot;height&quot;:42}}" id="279" name="Google Shape;2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425" y="2000848"/>
            <a:ext cx="240220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b[0][0] = 0</a:t>
            </a: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948" y="2054825"/>
            <a:ext cx="2965703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\\left[i\\right]\\left[k\\right]\\,=\\sum_{j\\,=i\\,}^{i\\,+\\,2^{k}-1}v\\left[i\\right]$&quot;,&quot;font&quot;:{&quot;size&quot;:&quot;18&quot;,&quot;family&quot;:&quot;Arial&quot;,&quot;color&quot;:&quot;#000000&quot;},&quot;id&quot;:&quot;4&quot;,&quot;backgroundColor&quot;:&quot;#ffffff&quot;,&quot;aid&quot;:null,&quot;backgroundColorModified&quot;:false,&quot;type&quot;:&quot;$&quot;,&quot;ts&quot;:1616218251148,&quot;cs&quot;:&quot;E0/demVI7iD7un3l9Jlicw==&quot;,&quot;size&quot;:{&quot;width&quot;:252.20000000000005,&quot;height&quot;:42}}" id="288" name="Google Shape;28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425" y="2000848"/>
            <a:ext cx="240220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b[0][1] = ?</a:t>
            </a: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296" name="Google Shape;2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948" y="2054825"/>
            <a:ext cx="2965703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\\left[i\\right]\\left[k\\right]\\,=\\sum_{j\\,=i\\,}^{i\\,+\\,2^{k}-1}v\\left[i\\right]$&quot;,&quot;font&quot;:{&quot;size&quot;:&quot;18&quot;,&quot;family&quot;:&quot;Arial&quot;,&quot;color&quot;:&quot;#000000&quot;},&quot;id&quot;:&quot;4&quot;,&quot;backgroundColor&quot;:&quot;#ffffff&quot;,&quot;aid&quot;:null,&quot;backgroundColorModified&quot;:false,&quot;type&quot;:&quot;$&quot;,&quot;ts&quot;:1616218251148,&quot;cs&quot;:&quot;E0/demVI7iD7un3l9Jlicw==&quot;,&quot;size&quot;:{&quot;width&quot;:252.20000000000005,&quot;height&quot;:42}}" id="297" name="Google Shape;2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425" y="2000848"/>
            <a:ext cx="240220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b[0][1] = v[0] + v[1] = 1 + 3 = 4</a:t>
            </a: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948" y="2054825"/>
            <a:ext cx="2965703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\\left[i\\right]\\left[k\\right]\\,=\\sum_{j\\,=i\\,}^{i\\,+\\,2^{k}-1}v\\left[i\\right]$&quot;,&quot;font&quot;:{&quot;size&quot;:&quot;18&quot;,&quot;family&quot;:&quot;Arial&quot;,&quot;color&quot;:&quot;#000000&quot;},&quot;id&quot;:&quot;4&quot;,&quot;backgroundColor&quot;:&quot;#ffffff&quot;,&quot;aid&quot;:null,&quot;backgroundColorModified&quot;:false,&quot;type&quot;:&quot;$&quot;,&quot;ts&quot;:1616218251148,&quot;cs&quot;:&quot;E0/demVI7iD7un3l9Jlicw==&quot;,&quot;size&quot;:{&quot;width&quot;:252.20000000000005,&quot;height&quot;:42}}" id="306" name="Google Shape;3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425" y="2000848"/>
            <a:ext cx="240220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b[2][2] = ?</a:t>
            </a: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948" y="2054825"/>
            <a:ext cx="2965703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\\left[i\\right]\\left[k\\right]\\,=\\sum_{j\\,=i\\,}^{i\\,+\\,2^{k}-1}v\\left[i\\right]$&quot;,&quot;font&quot;:{&quot;size&quot;:&quot;18&quot;,&quot;family&quot;:&quot;Arial&quot;,&quot;color&quot;:&quot;#000000&quot;},&quot;id&quot;:&quot;4&quot;,&quot;backgroundColor&quot;:&quot;#ffffff&quot;,&quot;aid&quot;:null,&quot;backgroundColorModified&quot;:false,&quot;type&quot;:&quot;$&quot;,&quot;ts&quot;:1616218251148,&quot;cs&quot;:&quot;E0/demVI7iD7un3l9Jlicw==&quot;,&quot;size&quot;:{&quot;width&quot;:252.20000000000005,&quot;height&quot;:42}}"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425" y="2000848"/>
            <a:ext cx="240220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b[2][2] = v[2] + v[3] + v[4] + v[5] =</a:t>
            </a:r>
            <a:br>
              <a:rPr lang="pt-BR"/>
            </a:br>
            <a:r>
              <a:rPr lang="pt-BR"/>
              <a:t>                0    +   5    +   7   +    4  = 16</a:t>
            </a: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948" y="2054825"/>
            <a:ext cx="2965703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\\left[i\\right]\\left[k\\right]\\,=\\sum_{j\\,=i\\,}^{i\\,+\\,2^{k}-1}v\\left[i\\right]$&quot;,&quot;font&quot;:{&quot;size&quot;:&quot;18&quot;,&quot;family&quot;:&quot;Arial&quot;,&quot;color&quot;:&quot;#000000&quot;},&quot;id&quot;:&quot;4&quot;,&quot;backgroundColor&quot;:&quot;#ffffff&quot;,&quot;aid&quot;:null,&quot;backgroundColorModified&quot;:false,&quot;type&quot;:&quot;$&quot;,&quot;ts&quot;:1616218251148,&quot;cs&quot;:&quot;E0/demVI7iD7un3l9Jlicw==&quot;,&quot;size&quot;:{&quot;width&quot;:252.20000000000005,&quot;height&quot;:42}}" id="324" name="Google Shape;3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425" y="2000848"/>
            <a:ext cx="240220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30" name="Google Shape;3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construir o vetor?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construir o vetor?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Iterar pelo vetor com 2 loops resultará em TLE!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44" name="Google Shape;3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construir o vetor?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Iterar pelo vetor com 2 loops resultará em TLE!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Aplicar ideia da exponenciação rápida?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temos os valores para as somas de </a:t>
            </a:r>
            <a:r>
              <a:rPr b="1" i="1" lang="pt-BR"/>
              <a:t>2</a:t>
            </a:r>
            <a:r>
              <a:rPr b="1" baseline="30000" i="1" lang="pt-BR"/>
              <a:t>k </a:t>
            </a:r>
            <a:r>
              <a:rPr lang="pt-BR"/>
              <a:t>elementos, podemos somá-los para obter as somas de </a:t>
            </a:r>
            <a:r>
              <a:rPr b="1" i="1" lang="pt-BR"/>
              <a:t>2</a:t>
            </a:r>
            <a:r>
              <a:rPr b="1" baseline="30000" i="1" lang="pt-BR"/>
              <a:t>k+1 </a:t>
            </a:r>
            <a:r>
              <a:rPr lang="pt-BR"/>
              <a:t>elementos</a:t>
            </a:r>
            <a:r>
              <a:rPr b="1" baseline="30000" i="1" lang="pt-BR"/>
              <a:t> </a:t>
            </a:r>
            <a:br>
              <a:rPr b="1" baseline="30000" i="1"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>
                <a:solidFill>
                  <a:srgbClr val="CC0000"/>
                </a:solidFill>
              </a:rPr>
              <a:t>b[0][2]</a:t>
            </a:r>
            <a:r>
              <a:rPr lang="pt-BR"/>
              <a:t> = </a:t>
            </a:r>
            <a:r>
              <a:rPr lang="pt-BR">
                <a:solidFill>
                  <a:srgbClr val="3D85C6"/>
                </a:solidFill>
              </a:rPr>
              <a:t>b[0][1]</a:t>
            </a:r>
            <a:r>
              <a:rPr lang="pt-BR"/>
              <a:t> + </a:t>
            </a:r>
            <a:r>
              <a:rPr lang="pt-BR">
                <a:solidFill>
                  <a:srgbClr val="6AA84F"/>
                </a:solidFill>
              </a:rPr>
              <a:t>b[0+2][1]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353" name="Google Shape;3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398" y="2398713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5"/>
          <p:cNvSpPr/>
          <p:nvPr/>
        </p:nvSpPr>
        <p:spPr>
          <a:xfrm>
            <a:off x="1322175" y="2270400"/>
            <a:ext cx="18495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5"/>
          <p:cNvSpPr/>
          <p:nvPr/>
        </p:nvSpPr>
        <p:spPr>
          <a:xfrm>
            <a:off x="2169000" y="2361375"/>
            <a:ext cx="898800" cy="383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/>
          <p:nvPr/>
        </p:nvSpPr>
        <p:spPr>
          <a:xfrm>
            <a:off x="1415175" y="2361375"/>
            <a:ext cx="898800" cy="383400"/>
          </a:xfrm>
          <a:prstGeom prst="ellipse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62" name="Google Shape;3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temos os valores para as somas de </a:t>
            </a:r>
            <a:r>
              <a:rPr b="1" i="1" lang="pt-BR"/>
              <a:t>2</a:t>
            </a:r>
            <a:r>
              <a:rPr b="1" baseline="30000" i="1" lang="pt-BR"/>
              <a:t>k </a:t>
            </a:r>
            <a:r>
              <a:rPr lang="pt-BR"/>
              <a:t>elementos, podemos somá-los para obter as somas de </a:t>
            </a:r>
            <a:r>
              <a:rPr b="1" i="1" lang="pt-BR"/>
              <a:t>2</a:t>
            </a:r>
            <a:r>
              <a:rPr b="1" baseline="30000" i="1" lang="pt-BR"/>
              <a:t>k+1 </a:t>
            </a:r>
            <a:r>
              <a:rPr lang="pt-BR"/>
              <a:t>elementos</a:t>
            </a:r>
            <a:r>
              <a:rPr b="1" baseline="30000" i="1" lang="pt-BR"/>
              <a:t> </a:t>
            </a:r>
            <a:br>
              <a:rPr b="1" baseline="30000" i="1"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>
                <a:solidFill>
                  <a:srgbClr val="CC0000"/>
                </a:solidFill>
              </a:rPr>
              <a:t>b[0][3]</a:t>
            </a:r>
            <a:r>
              <a:rPr lang="pt-BR"/>
              <a:t> = </a:t>
            </a:r>
            <a:r>
              <a:rPr lang="pt-BR">
                <a:solidFill>
                  <a:srgbClr val="3D85C6"/>
                </a:solidFill>
              </a:rPr>
              <a:t>b[0][2]</a:t>
            </a:r>
            <a:r>
              <a:rPr lang="pt-BR"/>
              <a:t> + </a:t>
            </a:r>
            <a:r>
              <a:rPr lang="pt-BR">
                <a:solidFill>
                  <a:srgbClr val="6AA84F"/>
                </a:solidFill>
              </a:rPr>
              <a:t>b[0+4][2]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364" name="Google Shape;36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398" y="2398713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/>
          <p:nvPr/>
        </p:nvSpPr>
        <p:spPr>
          <a:xfrm>
            <a:off x="1322175" y="2270400"/>
            <a:ext cx="33873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6"/>
          <p:cNvSpPr/>
          <p:nvPr/>
        </p:nvSpPr>
        <p:spPr>
          <a:xfrm>
            <a:off x="2960400" y="2380050"/>
            <a:ext cx="1667400" cy="383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"/>
          <p:cNvSpPr/>
          <p:nvPr/>
        </p:nvSpPr>
        <p:spPr>
          <a:xfrm>
            <a:off x="1415175" y="2361375"/>
            <a:ext cx="1667400" cy="383400"/>
          </a:xfrm>
          <a:prstGeom prst="ellipse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temos os valores para as somas de </a:t>
            </a:r>
            <a:r>
              <a:rPr b="1" i="1" lang="pt-BR"/>
              <a:t>2</a:t>
            </a:r>
            <a:r>
              <a:rPr b="1" baseline="30000" i="1" lang="pt-BR"/>
              <a:t>k </a:t>
            </a:r>
            <a:r>
              <a:rPr lang="pt-BR"/>
              <a:t>elementos, podemos somá-los para obter as somas de </a:t>
            </a:r>
            <a:r>
              <a:rPr b="1" i="1" lang="pt-BR"/>
              <a:t>2</a:t>
            </a:r>
            <a:r>
              <a:rPr b="1" baseline="30000" i="1" lang="pt-BR"/>
              <a:t>k+1 </a:t>
            </a:r>
            <a:r>
              <a:rPr lang="pt-BR"/>
              <a:t>elementos</a:t>
            </a:r>
            <a:r>
              <a:rPr b="1" baseline="30000" i="1" lang="pt-BR"/>
              <a:t> </a:t>
            </a:r>
            <a:br>
              <a:rPr b="1" baseline="30000" i="1"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>
                <a:solidFill>
                  <a:srgbClr val="CC0000"/>
                </a:solidFill>
              </a:rPr>
              <a:t>b[0][3]</a:t>
            </a:r>
            <a:r>
              <a:rPr lang="pt-BR"/>
              <a:t> = </a:t>
            </a:r>
            <a:r>
              <a:rPr lang="pt-BR">
                <a:solidFill>
                  <a:srgbClr val="3D85C6"/>
                </a:solidFill>
              </a:rPr>
              <a:t>b[0][2]</a:t>
            </a:r>
            <a:r>
              <a:rPr lang="pt-BR"/>
              <a:t> + </a:t>
            </a:r>
            <a:r>
              <a:rPr lang="pt-BR">
                <a:solidFill>
                  <a:srgbClr val="6AA84F"/>
                </a:solidFill>
              </a:rPr>
              <a:t>b[0+4][2]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375" name="Google Shape;3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398" y="2398713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/>
          <p:nvPr/>
        </p:nvSpPr>
        <p:spPr>
          <a:xfrm>
            <a:off x="1322175" y="2270400"/>
            <a:ext cx="33873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/>
          <p:nvPr/>
        </p:nvSpPr>
        <p:spPr>
          <a:xfrm>
            <a:off x="2960400" y="2380050"/>
            <a:ext cx="1667400" cy="383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7"/>
          <p:cNvSpPr/>
          <p:nvPr/>
        </p:nvSpPr>
        <p:spPr>
          <a:xfrm>
            <a:off x="1415175" y="2361375"/>
            <a:ext cx="1667400" cy="383400"/>
          </a:xfrm>
          <a:prstGeom prst="ellipse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84" name="Google Shape;3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Conseguimos calcular somas para intervalos de tamanho potência de 2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 Como calcular a soma para intervalos de tamanho arbitrário?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Sparse Table</a:t>
            </a:r>
            <a:endParaRPr/>
          </a:p>
        </p:txBody>
      </p:sp>
      <p:pic>
        <p:nvPicPr>
          <p:cNvPr id="391" name="Google Shape;3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397" name="Google Shape;3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Queremos a soma do intervalo [0, 6] (tamanho = 7)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399" name="Google Shape;3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23" y="1819338"/>
            <a:ext cx="2965703" cy="3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405" name="Google Shape;4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Queremos a soma do intervalo [0, 6] (tamanho = 7)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407" name="Google Shape;4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23" y="1819338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1"/>
          <p:cNvSpPr/>
          <p:nvPr/>
        </p:nvSpPr>
        <p:spPr>
          <a:xfrm>
            <a:off x="1277650" y="1691025"/>
            <a:ext cx="30009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Dado uma base </a:t>
            </a:r>
            <a:r>
              <a:rPr b="1" i="1" lang="pt-BR"/>
              <a:t>b</a:t>
            </a:r>
            <a:r>
              <a:rPr lang="pt-BR"/>
              <a:t> e um expoente </a:t>
            </a:r>
            <a:r>
              <a:rPr b="1" i="1" lang="pt-BR"/>
              <a:t>e</a:t>
            </a:r>
            <a:r>
              <a:rPr lang="pt-BR"/>
              <a:t> (1 &lt;= </a:t>
            </a:r>
            <a:r>
              <a:rPr b="1" i="1" lang="pt-BR"/>
              <a:t>b</a:t>
            </a:r>
            <a:r>
              <a:rPr lang="pt-BR"/>
              <a:t> &lt;= 10</a:t>
            </a:r>
            <a:r>
              <a:rPr baseline="30000" lang="pt-BR"/>
              <a:t>5</a:t>
            </a:r>
            <a:r>
              <a:rPr lang="pt-BR"/>
              <a:t>, 0 &lt;= </a:t>
            </a:r>
            <a:r>
              <a:rPr b="1" i="1" lang="pt-BR"/>
              <a:t>e</a:t>
            </a:r>
            <a:r>
              <a:rPr lang="pt-BR"/>
              <a:t> &lt;= 10</a:t>
            </a:r>
            <a:r>
              <a:rPr baseline="30000" lang="pt-BR"/>
              <a:t>18</a:t>
            </a:r>
            <a:r>
              <a:rPr lang="pt-BR"/>
              <a:t>), queremos calcular </a:t>
            </a:r>
            <a:r>
              <a:rPr b="1" lang="pt-BR"/>
              <a:t>b</a:t>
            </a:r>
            <a:r>
              <a:rPr b="1" baseline="30000" lang="pt-BR"/>
              <a:t>e</a:t>
            </a:r>
            <a:r>
              <a:rPr lang="pt-BR"/>
              <a:t> (mod 10</a:t>
            </a:r>
            <a:r>
              <a:rPr baseline="30000" lang="pt-BR"/>
              <a:t>9</a:t>
            </a:r>
            <a:r>
              <a:rPr lang="pt-BR"/>
              <a:t>+ 7)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Lembrando: n (mod m) é o resto da divisão de n por m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módulo é utilizado para sempre manter o número em um intervalo pequeno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414" name="Google Shape;4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Queremos a soma do intervalo [0, 6] (tamanho = 7)</a:t>
            </a:r>
            <a:br>
              <a:rPr lang="pt-BR"/>
            </a:br>
            <a:br>
              <a:rPr lang="pt-BR"/>
            </a:br>
            <a:r>
              <a:rPr lang="pt-BR"/>
              <a:t>Podemos dividir em pedaços de tamanho potência de 2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416" name="Google Shape;4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23" y="1819338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2"/>
          <p:cNvSpPr/>
          <p:nvPr/>
        </p:nvSpPr>
        <p:spPr>
          <a:xfrm>
            <a:off x="1277650" y="1691025"/>
            <a:ext cx="30009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423" name="Google Shape;4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3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Queremos a soma do intervalo [0, 6] (tamanho = 7)</a:t>
            </a:r>
            <a:br>
              <a:rPr lang="pt-BR"/>
            </a:br>
            <a:br>
              <a:rPr lang="pt-BR"/>
            </a:br>
            <a:r>
              <a:rPr lang="pt-BR"/>
              <a:t>Podemos dividir em pedaços de tamanho potência de 2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425" name="Google Shape;42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23" y="1819338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3"/>
          <p:cNvSpPr/>
          <p:nvPr/>
        </p:nvSpPr>
        <p:spPr>
          <a:xfrm>
            <a:off x="1455900" y="1691025"/>
            <a:ext cx="15822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3"/>
          <p:cNvSpPr/>
          <p:nvPr/>
        </p:nvSpPr>
        <p:spPr>
          <a:xfrm>
            <a:off x="3008375" y="1777725"/>
            <a:ext cx="724500" cy="429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3"/>
          <p:cNvSpPr/>
          <p:nvPr/>
        </p:nvSpPr>
        <p:spPr>
          <a:xfrm>
            <a:off x="3732875" y="1777725"/>
            <a:ext cx="464100" cy="429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Binary Lifting</a:t>
            </a:r>
            <a:endParaRPr/>
          </a:p>
        </p:txBody>
      </p:sp>
      <p:pic>
        <p:nvPicPr>
          <p:cNvPr id="434" name="Google Shape;4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4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Queremos a soma do intervalo [0, 6] (tamanho = 7)</a:t>
            </a:r>
            <a:br>
              <a:rPr lang="pt-BR"/>
            </a:br>
            <a:br>
              <a:rPr lang="pt-BR"/>
            </a:br>
            <a:r>
              <a:rPr lang="pt-BR"/>
              <a:t>Podemos dividir em pedaços de tamanho potência de 2</a:t>
            </a:r>
            <a:br>
              <a:rPr lang="pt-BR"/>
            </a:br>
            <a:br>
              <a:rPr lang="pt-BR"/>
            </a:br>
            <a:r>
              <a:rPr lang="pt-BR"/>
              <a:t>Agora somamos os pedaços, teremos até log</a:t>
            </a:r>
            <a:r>
              <a:rPr baseline="-25000" lang="pt-BR"/>
              <a:t>2</a:t>
            </a:r>
            <a:r>
              <a:rPr lang="pt-BR"/>
              <a:t>(tamanho) pedaços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436" name="Google Shape;43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23" y="1819338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4"/>
          <p:cNvSpPr/>
          <p:nvPr/>
        </p:nvSpPr>
        <p:spPr>
          <a:xfrm>
            <a:off x="1455900" y="1691025"/>
            <a:ext cx="15822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4"/>
          <p:cNvSpPr/>
          <p:nvPr/>
        </p:nvSpPr>
        <p:spPr>
          <a:xfrm>
            <a:off x="3008375" y="1777725"/>
            <a:ext cx="724500" cy="429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4"/>
          <p:cNvSpPr/>
          <p:nvPr/>
        </p:nvSpPr>
        <p:spPr>
          <a:xfrm>
            <a:off x="3732875" y="1777725"/>
            <a:ext cx="464100" cy="429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Sparse Table</a:t>
            </a:r>
            <a:endParaRPr/>
          </a:p>
        </p:txBody>
      </p:sp>
      <p:pic>
        <p:nvPicPr>
          <p:cNvPr id="445" name="Google Shape;4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5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complexidade de calcular a soma de um intervalo de tamanho arbitrário é O(log n)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Sparse Table</a:t>
            </a:r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6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Truque espertinho da Sparse Table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Sparse Table</a:t>
            </a:r>
            <a:endParaRPr/>
          </a:p>
        </p:txBody>
      </p:sp>
      <p:pic>
        <p:nvPicPr>
          <p:cNvPr id="459" name="Google Shape;4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Truque espertinho da Sparse Table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Considere a operação de máximo. Ela tem a seguinte propriedade (idempotência) para todo x: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5&quot;,&quot;aid&quot;:null,&quot;code&quot;:&quot;$\\max\\left(x,\\,x\\right)\\,=\\,x$&quot;,&quot;backgroundColorModified&quot;:false,&quot;backgroundColor&quot;:&quot;#ffffff&quot;,&quot;font&quot;:{&quot;family&quot;:&quot;Roboto&quot;,&quot;color&quot;:&quot;#000000&quot;,&quot;size&quot;:26.5},&quot;type&quot;:&quot;$&quot;,&quot;ts&quot;:1616221163358,&quot;cs&quot;:&quot;20rQziauXO4u3FB4PoynZQ==&quot;,&quot;size&quot;:{&quot;width&quot;:230.40000000000006,&quot;height&quot;:35.399999999999984}}" id="461" name="Google Shape;46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965" y="2750425"/>
            <a:ext cx="2194560" cy="33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Sparse Table</a:t>
            </a:r>
            <a:endParaRPr/>
          </a:p>
        </p:txBody>
      </p:sp>
      <p:pic>
        <p:nvPicPr>
          <p:cNvPr id="467" name="Google Shape;46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Truque espertinho da Sparse Table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Considere a operação de máximo. Ela tem a seguinte propriedade (idempotência) para todo x:</a:t>
            </a: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operação de soma nos inteiros </a:t>
            </a:r>
            <a:r>
              <a:rPr b="1" lang="pt-BR"/>
              <a:t>não</a:t>
            </a:r>
            <a:r>
              <a:rPr lang="pt-BR"/>
              <a:t> tem essa propriedade para todo x</a:t>
            </a:r>
            <a:endParaRPr/>
          </a:p>
        </p:txBody>
      </p:sp>
      <p:pic>
        <p:nvPicPr>
          <p:cNvPr descr="{&quot;id&quot;:&quot;5&quot;,&quot;aid&quot;:null,&quot;code&quot;:&quot;$\\max\\left(x,\\,x\\right)\\,=\\,x$&quot;,&quot;backgroundColorModified&quot;:false,&quot;backgroundColor&quot;:&quot;#ffffff&quot;,&quot;font&quot;:{&quot;family&quot;:&quot;Roboto&quot;,&quot;color&quot;:&quot;#000000&quot;,&quot;size&quot;:26.5},&quot;type&quot;:&quot;$&quot;,&quot;ts&quot;:1616221163358,&quot;cs&quot;:&quot;20rQziauXO4u3FB4PoynZQ==&quot;,&quot;size&quot;:{&quot;width&quot;:230.40000000000006,&quot;height&quot;:35.399999999999984}}" id="469" name="Google Shape;46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965" y="2750425"/>
            <a:ext cx="2194560" cy="33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Sparse Table</a:t>
            </a:r>
            <a:endParaRPr/>
          </a:p>
        </p:txBody>
      </p:sp>
      <p:pic>
        <p:nvPicPr>
          <p:cNvPr id="475" name="Google Shape;47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Queremos o máximo do intervalo [0, 6] (tamanho = 7)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477" name="Google Shape;47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23" y="1819338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9"/>
          <p:cNvSpPr/>
          <p:nvPr/>
        </p:nvSpPr>
        <p:spPr>
          <a:xfrm>
            <a:off x="1277650" y="1691025"/>
            <a:ext cx="30009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Sparse Table</a:t>
            </a:r>
            <a:endParaRPr/>
          </a:p>
        </p:txBody>
      </p:sp>
      <p:pic>
        <p:nvPicPr>
          <p:cNvPr id="484" name="Google Shape;4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Queremos o máximo do intervalo [0, 6] (tamanho = 7)</a:t>
            </a:r>
            <a:br>
              <a:rPr lang="pt-BR"/>
            </a:br>
            <a:br>
              <a:rPr lang="pt-BR"/>
            </a:br>
            <a:r>
              <a:rPr lang="pt-BR"/>
              <a:t>Pegamos apenas dois intervalos grandes. Repetimos o 5, mas max(5, 5) = 5, o que não faz diferença!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486" name="Google Shape;48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23" y="1819338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/>
          <p:nvPr/>
        </p:nvSpPr>
        <p:spPr>
          <a:xfrm>
            <a:off x="1277650" y="1691025"/>
            <a:ext cx="17232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0"/>
          <p:cNvSpPr/>
          <p:nvPr/>
        </p:nvSpPr>
        <p:spPr>
          <a:xfrm>
            <a:off x="2584975" y="1691025"/>
            <a:ext cx="16308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Sparse Table</a:t>
            </a:r>
            <a:endParaRPr/>
          </a:p>
        </p:txBody>
      </p:sp>
      <p:pic>
        <p:nvPicPr>
          <p:cNvPr id="494" name="Google Shape;4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Queremos o máximo do intervalo [0, 6] (tamanho = 7)</a:t>
            </a:r>
            <a:br>
              <a:rPr lang="pt-BR"/>
            </a:br>
            <a:br>
              <a:rPr lang="pt-BR"/>
            </a:br>
            <a:r>
              <a:rPr lang="pt-BR"/>
              <a:t>Pegamos apenas dois intervalos grandes. Repetimos o 5, mas max(5, 5) = 5, o que não faz diferença!</a:t>
            </a:r>
            <a:br>
              <a:rPr lang="pt-BR"/>
            </a:br>
            <a:br>
              <a:rPr lang="pt-BR"/>
            </a:br>
            <a:r>
              <a:rPr lang="pt-BR"/>
              <a:t>Com a soma dá errado: 5 + 5 != 5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  <p:pic>
        <p:nvPicPr>
          <p:cNvPr descr="{&quot;aid&quot;:null,&quot;code&quot;:&quot;$\\left[1,\\,3,\\,0,\\,5,\\,7,\\,4,\\,2,\\,2\\right]$&quot;,&quot;font&quot;:{&quot;color&quot;:&quot;#000000&quot;,&quot;size&quot;:26.5,&quot;family&quot;:&quot;Roboto&quot;},&quot;backgroundColorModified&quot;:false,&quot;id&quot;:&quot;5&quot;,&quot;backgroundColor&quot;:&quot;#ffffff&quot;,&quot;type&quot;:&quot;$&quot;,&quot;ts&quot;:1616218683554,&quot;cs&quot;:&quot;vuEFWowCrwxmQtgWMfKKFg==&quot;,&quot;size&quot;:{&quot;width&quot;:311.3599002624672,&quot;height&quot;:36.33331653543308}}" id="496" name="Google Shape;4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123" y="1819338"/>
            <a:ext cx="296570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1"/>
          <p:cNvSpPr/>
          <p:nvPr/>
        </p:nvSpPr>
        <p:spPr>
          <a:xfrm>
            <a:off x="1277650" y="1691025"/>
            <a:ext cx="17232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1"/>
          <p:cNvSpPr/>
          <p:nvPr/>
        </p:nvSpPr>
        <p:spPr>
          <a:xfrm>
            <a:off x="2584975" y="1691025"/>
            <a:ext cx="1630800" cy="602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 2</a:t>
            </a:r>
            <a:r>
              <a:rPr baseline="30000" lang="pt-BR"/>
              <a:t>8</a:t>
            </a:r>
            <a:br>
              <a:rPr baseline="30000" lang="pt-BR"/>
            </a:br>
            <a:br>
              <a:rPr baseline="30000" lang="pt-BR"/>
            </a:br>
            <a:r>
              <a:rPr b="1" i="1" lang="pt-BR"/>
              <a:t>2</a:t>
            </a:r>
            <a:r>
              <a:rPr b="1" baseline="30000" i="1" lang="pt-BR"/>
              <a:t>1</a:t>
            </a:r>
            <a:r>
              <a:rPr b="1" i="1" lang="pt-BR"/>
              <a:t> = 2</a:t>
            </a:r>
            <a:br>
              <a:rPr b="1" i="1" lang="pt-BR"/>
            </a:br>
            <a:r>
              <a:rPr b="1" i="1" lang="pt-BR"/>
              <a:t>2</a:t>
            </a:r>
            <a:r>
              <a:rPr b="1" baseline="30000" i="1" lang="pt-BR"/>
              <a:t>2</a:t>
            </a:r>
            <a:r>
              <a:rPr b="1" i="1" lang="pt-BR"/>
              <a:t> = 2 * 2</a:t>
            </a:r>
            <a:r>
              <a:rPr b="1" baseline="30000" i="1" lang="pt-BR"/>
              <a:t>1</a:t>
            </a:r>
            <a:r>
              <a:rPr b="1" i="1" lang="pt-BR"/>
              <a:t> = 4</a:t>
            </a:r>
            <a:br>
              <a:rPr b="1" i="1" lang="pt-BR"/>
            </a:br>
            <a:r>
              <a:rPr b="1" i="1" lang="pt-BR"/>
              <a:t>2</a:t>
            </a:r>
            <a:r>
              <a:rPr b="1" baseline="30000" i="1" lang="pt-BR"/>
              <a:t>3</a:t>
            </a:r>
            <a:r>
              <a:rPr b="1" i="1" lang="pt-BR"/>
              <a:t> = 2 * 2</a:t>
            </a:r>
            <a:r>
              <a:rPr b="1" baseline="30000" i="1" lang="pt-BR"/>
              <a:t>2</a:t>
            </a:r>
            <a:r>
              <a:rPr b="1" i="1" lang="pt-BR"/>
              <a:t> = 8</a:t>
            </a:r>
            <a:br>
              <a:rPr b="1" i="1" lang="pt-BR"/>
            </a:br>
            <a:r>
              <a:rPr b="1" i="1" lang="pt-BR"/>
              <a:t>2</a:t>
            </a:r>
            <a:r>
              <a:rPr b="1" baseline="30000" i="1" lang="pt-BR"/>
              <a:t>4</a:t>
            </a:r>
            <a:r>
              <a:rPr b="1" i="1" lang="pt-BR"/>
              <a:t> = 2 * 2</a:t>
            </a:r>
            <a:r>
              <a:rPr b="1" baseline="30000" i="1" lang="pt-BR"/>
              <a:t>3</a:t>
            </a:r>
            <a:r>
              <a:rPr b="1" i="1" lang="pt-BR"/>
              <a:t> = 16</a:t>
            </a:r>
            <a:br>
              <a:rPr b="1" i="1" lang="pt-BR"/>
            </a:br>
            <a:r>
              <a:rPr b="1" i="1" lang="pt-BR"/>
              <a:t>…</a:t>
            </a:r>
            <a:br>
              <a:rPr b="1" i="1" lang="pt-BR"/>
            </a:br>
            <a:r>
              <a:rPr b="1" i="1" lang="pt-BR"/>
              <a:t>2</a:t>
            </a:r>
            <a:r>
              <a:rPr b="1" baseline="30000" i="1" lang="pt-BR"/>
              <a:t>8</a:t>
            </a:r>
            <a:r>
              <a:rPr b="1" i="1" lang="pt-BR"/>
              <a:t> = 2 * 2</a:t>
            </a:r>
            <a:r>
              <a:rPr b="1" baseline="30000" i="1" lang="pt-BR"/>
              <a:t>7</a:t>
            </a:r>
            <a:r>
              <a:rPr b="1" i="1" lang="pt-BR"/>
              <a:t> = 256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Complexidade O(</a:t>
            </a:r>
            <a:r>
              <a:rPr b="1" i="1" lang="pt-BR"/>
              <a:t>e</a:t>
            </a:r>
            <a:r>
              <a:rPr lang="pt-BR"/>
              <a:t>). Para </a:t>
            </a:r>
            <a:r>
              <a:rPr b="1" i="1" lang="pt-BR"/>
              <a:t>e</a:t>
            </a:r>
            <a:r>
              <a:rPr lang="pt-BR"/>
              <a:t> = 10</a:t>
            </a:r>
            <a:r>
              <a:rPr baseline="30000" lang="pt-BR"/>
              <a:t>18</a:t>
            </a:r>
            <a:r>
              <a:rPr lang="pt-BR"/>
              <a:t> teremos TLE!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Sparse Table</a:t>
            </a:r>
            <a:endParaRPr/>
          </a:p>
        </p:txBody>
      </p:sp>
      <p:pic>
        <p:nvPicPr>
          <p:cNvPr id="504" name="Google Shape;50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2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1: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https://cses.fi/problemset/task/1647</a:t>
            </a:r>
            <a:br>
              <a:rPr lang="pt-BR"/>
            </a:b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calcular rápido</a:t>
            </a:r>
            <a:r>
              <a:rPr lang="pt-BR"/>
              <a:t>?</a:t>
            </a:r>
            <a:br>
              <a:rPr lang="pt-BR"/>
            </a:br>
            <a:br>
              <a:rPr lang="pt-BR"/>
            </a:br>
            <a:br>
              <a:rPr b="1" i="1" lang="pt-BR"/>
            </a:br>
            <a:endParaRPr b="1" i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calcular rápido?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Temos que </a:t>
            </a:r>
            <a:r>
              <a:rPr b="1" i="1" lang="pt-BR"/>
              <a:t>b</a:t>
            </a:r>
            <a:r>
              <a:rPr b="1" baseline="30000" i="1" lang="pt-BR"/>
              <a:t>n</a:t>
            </a:r>
            <a:r>
              <a:rPr lang="pt-BR"/>
              <a:t> * </a:t>
            </a:r>
            <a:r>
              <a:rPr b="1" i="1" lang="pt-BR"/>
              <a:t>b</a:t>
            </a:r>
            <a:r>
              <a:rPr b="1" baseline="30000" i="1" lang="pt-BR"/>
              <a:t>m</a:t>
            </a:r>
            <a:r>
              <a:rPr lang="pt-BR"/>
              <a:t> = </a:t>
            </a:r>
            <a:r>
              <a:rPr b="1" i="1" lang="pt-BR"/>
              <a:t>b</a:t>
            </a:r>
            <a:r>
              <a:rPr b="1" baseline="30000" i="1" lang="pt-BR"/>
              <a:t>n+m</a:t>
            </a:r>
            <a:r>
              <a:rPr lang="pt-BR"/>
              <a:t>, para todos </a:t>
            </a:r>
            <a:r>
              <a:rPr b="1" i="1" lang="pt-BR"/>
              <a:t>n, m </a:t>
            </a:r>
            <a:r>
              <a:rPr lang="pt-BR"/>
              <a:t>inteiros</a:t>
            </a:r>
            <a:br>
              <a:rPr lang="pt-BR"/>
            </a:b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calcular rápido?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Temos que </a:t>
            </a:r>
            <a:r>
              <a:rPr b="1" i="1" lang="pt-BR"/>
              <a:t>b</a:t>
            </a:r>
            <a:r>
              <a:rPr b="1" baseline="30000" i="1" lang="pt-BR"/>
              <a:t>n</a:t>
            </a:r>
            <a:r>
              <a:rPr lang="pt-BR"/>
              <a:t> * </a:t>
            </a:r>
            <a:r>
              <a:rPr b="1" i="1" lang="pt-BR"/>
              <a:t>b</a:t>
            </a:r>
            <a:r>
              <a:rPr b="1" baseline="30000" i="1" lang="pt-BR"/>
              <a:t>m</a:t>
            </a:r>
            <a:r>
              <a:rPr lang="pt-BR"/>
              <a:t> = </a:t>
            </a:r>
            <a:r>
              <a:rPr b="1" i="1" lang="pt-BR"/>
              <a:t>b</a:t>
            </a:r>
            <a:r>
              <a:rPr b="1" baseline="30000" i="1" lang="pt-BR"/>
              <a:t>n+m</a:t>
            </a:r>
            <a:r>
              <a:rPr lang="pt-BR"/>
              <a:t>, para todos </a:t>
            </a:r>
            <a:r>
              <a:rPr b="1" i="1" lang="pt-BR"/>
              <a:t>n, m </a:t>
            </a:r>
            <a:r>
              <a:rPr lang="pt-BR"/>
              <a:t>inteiros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Para calcular </a:t>
            </a:r>
            <a:r>
              <a:rPr b="1" i="1" lang="pt-BR"/>
              <a:t>2</a:t>
            </a:r>
            <a:r>
              <a:rPr b="1" baseline="30000" i="1" lang="pt-BR"/>
              <a:t>8</a:t>
            </a:r>
            <a:r>
              <a:rPr lang="pt-BR"/>
              <a:t> não precisamos do valor </a:t>
            </a:r>
            <a:r>
              <a:rPr b="1" i="1" lang="pt-BR"/>
              <a:t>2</a:t>
            </a:r>
            <a:r>
              <a:rPr b="1" baseline="30000" i="1" lang="pt-BR"/>
              <a:t>7 </a:t>
            </a:r>
            <a:r>
              <a:rPr lang="pt-BR"/>
              <a:t>, pois </a:t>
            </a:r>
            <a:r>
              <a:rPr b="1" i="1" lang="pt-BR"/>
              <a:t>2</a:t>
            </a:r>
            <a:r>
              <a:rPr b="1" baseline="30000" i="1" lang="pt-BR"/>
              <a:t>4</a:t>
            </a:r>
            <a:r>
              <a:rPr b="1" i="1" lang="pt-BR"/>
              <a:t> </a:t>
            </a:r>
            <a:r>
              <a:rPr lang="pt-BR"/>
              <a:t>*</a:t>
            </a:r>
            <a:r>
              <a:rPr b="1" i="1" lang="pt-BR"/>
              <a:t> 2</a:t>
            </a:r>
            <a:r>
              <a:rPr b="1" baseline="30000" i="1" lang="pt-BR"/>
              <a:t>4</a:t>
            </a:r>
            <a:r>
              <a:rPr b="1" i="1" lang="pt-BR"/>
              <a:t> </a:t>
            </a:r>
            <a:r>
              <a:rPr lang="pt-BR"/>
              <a:t>= </a:t>
            </a:r>
            <a:r>
              <a:rPr b="1" i="1" lang="pt-BR"/>
              <a:t>2</a:t>
            </a:r>
            <a:r>
              <a:rPr b="1" baseline="30000" i="1" lang="pt-BR"/>
              <a:t>8</a:t>
            </a:r>
            <a:br>
              <a:rPr lang="pt-BR"/>
            </a:b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Exponenciação rápida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450" y="1635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471900" y="1208725"/>
            <a:ext cx="8222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 para </a:t>
            </a:r>
            <a:r>
              <a:rPr b="1" i="1" lang="pt-BR"/>
              <a:t>2</a:t>
            </a:r>
            <a:r>
              <a:rPr b="1" baseline="30000" i="1" lang="pt-BR"/>
              <a:t>64</a:t>
            </a:r>
            <a:r>
              <a:rPr lang="pt-BR"/>
              <a:t> </a:t>
            </a:r>
            <a:br>
              <a:rPr lang="pt-BR"/>
            </a:br>
            <a:br>
              <a:rPr lang="pt-BR"/>
            </a:br>
            <a:r>
              <a:rPr b="1" i="1" lang="pt-BR"/>
              <a:t>2</a:t>
            </a:r>
            <a:r>
              <a:rPr b="1" baseline="30000" i="1" lang="pt-BR"/>
              <a:t>1 </a:t>
            </a:r>
            <a:r>
              <a:rPr b="1" i="1" lang="pt-BR"/>
              <a:t>= 2</a:t>
            </a:r>
            <a:br>
              <a:rPr b="1" i="1" lang="pt-BR"/>
            </a:br>
            <a:r>
              <a:rPr b="1" i="1" lang="pt-BR"/>
              <a:t>2</a:t>
            </a:r>
            <a:r>
              <a:rPr b="1" baseline="30000" i="1" lang="pt-BR"/>
              <a:t>2</a:t>
            </a:r>
            <a:r>
              <a:rPr b="1" i="1" lang="pt-BR"/>
              <a:t> = 2</a:t>
            </a:r>
            <a:r>
              <a:rPr b="1" baseline="30000" i="1" lang="pt-BR"/>
              <a:t>1</a:t>
            </a:r>
            <a:r>
              <a:rPr b="1" i="1" lang="pt-BR"/>
              <a:t> * 2</a:t>
            </a:r>
            <a:r>
              <a:rPr b="1" baseline="30000" i="1" lang="pt-BR"/>
              <a:t>1</a:t>
            </a:r>
            <a:r>
              <a:rPr b="1" i="1" lang="pt-BR"/>
              <a:t> = 4</a:t>
            </a:r>
            <a:br>
              <a:rPr b="1" i="1" lang="pt-BR"/>
            </a:br>
            <a:r>
              <a:rPr b="1" i="1" lang="pt-BR"/>
              <a:t>2</a:t>
            </a:r>
            <a:r>
              <a:rPr b="1" baseline="30000" i="1" lang="pt-BR"/>
              <a:t>4</a:t>
            </a:r>
            <a:r>
              <a:rPr b="1" i="1" lang="pt-BR"/>
              <a:t> = 2</a:t>
            </a:r>
            <a:r>
              <a:rPr b="1" baseline="30000" i="1" lang="pt-BR"/>
              <a:t>2</a:t>
            </a:r>
            <a:r>
              <a:rPr b="1" i="1" lang="pt-BR"/>
              <a:t> * 2</a:t>
            </a:r>
            <a:r>
              <a:rPr b="1" baseline="30000" i="1" lang="pt-BR"/>
              <a:t>2</a:t>
            </a:r>
            <a:r>
              <a:rPr b="1" i="1" lang="pt-BR"/>
              <a:t> = 16</a:t>
            </a:r>
            <a:br>
              <a:rPr b="1" i="1" lang="pt-BR"/>
            </a:br>
            <a:r>
              <a:rPr b="1" i="1" lang="pt-BR"/>
              <a:t>2</a:t>
            </a:r>
            <a:r>
              <a:rPr b="1" baseline="30000" i="1" lang="pt-BR"/>
              <a:t>8</a:t>
            </a:r>
            <a:r>
              <a:rPr b="1" i="1" lang="pt-BR"/>
              <a:t> = 2</a:t>
            </a:r>
            <a:r>
              <a:rPr b="1" baseline="30000" i="1" lang="pt-BR"/>
              <a:t>4</a:t>
            </a:r>
            <a:r>
              <a:rPr b="1" i="1" lang="pt-BR"/>
              <a:t> * 2</a:t>
            </a:r>
            <a:r>
              <a:rPr b="1" baseline="30000" i="1" lang="pt-BR"/>
              <a:t>4</a:t>
            </a:r>
            <a:r>
              <a:rPr b="1" i="1" lang="pt-BR"/>
              <a:t> = 256</a:t>
            </a:r>
            <a:br>
              <a:rPr b="1" i="1" lang="pt-BR"/>
            </a:br>
            <a:r>
              <a:rPr b="1" i="1" lang="pt-BR"/>
              <a:t>2</a:t>
            </a:r>
            <a:r>
              <a:rPr b="1" baseline="30000" i="1" lang="pt-BR"/>
              <a:t>16</a:t>
            </a:r>
            <a:r>
              <a:rPr b="1" i="1" lang="pt-BR"/>
              <a:t> = 2</a:t>
            </a:r>
            <a:r>
              <a:rPr b="1" baseline="30000" i="1" lang="pt-BR"/>
              <a:t>8</a:t>
            </a:r>
            <a:r>
              <a:rPr b="1" i="1" lang="pt-BR"/>
              <a:t> * 2</a:t>
            </a:r>
            <a:r>
              <a:rPr b="1" baseline="30000" i="1" lang="pt-BR"/>
              <a:t>8</a:t>
            </a:r>
            <a:r>
              <a:rPr b="1" i="1" lang="pt-BR"/>
              <a:t> = 65536</a:t>
            </a:r>
            <a:br>
              <a:rPr b="1" i="1" lang="pt-BR"/>
            </a:br>
            <a:r>
              <a:rPr b="1" i="1" lang="pt-BR"/>
              <a:t>2</a:t>
            </a:r>
            <a:r>
              <a:rPr b="1" baseline="30000" i="1" lang="pt-BR"/>
              <a:t>32</a:t>
            </a:r>
            <a:r>
              <a:rPr b="1" i="1" lang="pt-BR"/>
              <a:t> = 2</a:t>
            </a:r>
            <a:r>
              <a:rPr b="1" baseline="30000" i="1" lang="pt-BR"/>
              <a:t>16</a:t>
            </a:r>
            <a:r>
              <a:rPr b="1" i="1" lang="pt-BR"/>
              <a:t> * 2</a:t>
            </a:r>
            <a:r>
              <a:rPr b="1" baseline="30000" i="1" lang="pt-BR"/>
              <a:t>16</a:t>
            </a:r>
            <a:r>
              <a:rPr b="1" i="1" lang="pt-BR"/>
              <a:t> = 4294967296</a:t>
            </a:r>
            <a:br>
              <a:rPr b="1" i="1"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Complexidade O(log</a:t>
            </a:r>
            <a:r>
              <a:rPr baseline="-25000" lang="pt-BR"/>
              <a:t>2</a:t>
            </a:r>
            <a:r>
              <a:rPr lang="pt-BR"/>
              <a:t>(</a:t>
            </a:r>
            <a:r>
              <a:rPr b="1" i="1" lang="pt-BR"/>
              <a:t>e</a:t>
            </a:r>
            <a:r>
              <a:rPr lang="pt-BR"/>
              <a:t>))</a:t>
            </a: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