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y="5143500" cx="9144000"/>
  <p:notesSz cx="6858000" cy="9144000"/>
  <p:embeddedFontLst>
    <p:embeddedFont>
      <p:font typeface="Roboto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Roboto-boldItalic.fntdata"/><Relationship Id="rId70" Type="http://schemas.openxmlformats.org/officeDocument/2006/relationships/font" Target="fonts/Roboto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Roboto-regular.fntdata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Roboto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134bbe510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134bbe510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8602665b0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8602665b0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8602665b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8602665b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8602665b0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8602665b0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8602665b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8602665b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3e1affe6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3e1affe6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3e1affe6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3e1affe6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3e1affe6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3e1affe6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3e1affe6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3e1affe6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3e1affe6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3e1affe6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3e1affe6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3e1affe6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722a806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722a806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3e1affe6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3e1affe6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3e1affe6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d3e1affe6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3e1affe69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3e1affe6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8831e00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8831e00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8831e00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8831e00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8831e006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d8831e006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8831e006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8831e006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8831e006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8831e006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8831e006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8831e006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8831e006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8831e006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3e1affe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3e1affe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8831e006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8831e006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8831e006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8831e006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8831e006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8831e006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8831e006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8831e006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8831e006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8831e006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8831e006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d8831e006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8831e006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8831e006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d8831e006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d8831e006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d8831e006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d8831e006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8831e006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d8831e006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ba87456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ba87456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8831e006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8831e006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d8831e006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d8831e006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8831e006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d8831e006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d8831e006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d8831e006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d3e1affe69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d3e1affe69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d8831e006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d8831e006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d3e1affe6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d3e1affe6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3e1affe6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3e1affe6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3e1affe6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d3e1affe6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d3e1affe6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d3e1affe6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ba87456e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ba87456e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d3e1affe6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d3e1affe6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3e1affe69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d3e1affe69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d8831e006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d8831e006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d3e1affe6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d3e1affe6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d3e1affe6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d3e1affe6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d3e1affe6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d3e1affe6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d3e1affe6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d3e1affe6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d3e1affe6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d3e1affe6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d3e1affe6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d3e1affe6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d3e1affe6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d3e1affe6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8602665b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8602665b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3e1affe6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3e1affe6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3e1affe6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d3e1affe6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d3e1affe6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d3e1affe6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8602665b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8602665b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8602665b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8602665b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8602665b0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8602665b0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07376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hyperlink" Target="https://codeforces.com/problemset/problem/455/A" TargetMode="External"/><Relationship Id="rId5" Type="http://schemas.openxmlformats.org/officeDocument/2006/relationships/hyperlink" Target="https://codeforces.com/contest/1096/problem/D" TargetMode="External"/><Relationship Id="rId6" Type="http://schemas.openxmlformats.org/officeDocument/2006/relationships/hyperlink" Target="https://codeforces.com/problemset/problem/756/B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Relationship Id="rId4" Type="http://schemas.openxmlformats.org/officeDocument/2006/relationships/hyperlink" Target="https://codeforces.com/group/nituVTsHQX/contest/315755/problem/H" TargetMode="External"/><Relationship Id="rId5" Type="http://schemas.openxmlformats.org/officeDocument/2006/relationships/hyperlink" Target="https://codeforces.com/contest/1155/problem/D" TargetMode="External"/><Relationship Id="rId6" Type="http://schemas.openxmlformats.org/officeDocument/2006/relationships/hyperlink" Target="https://codeforces.com/contest/1197/problem/D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Relationship Id="rId4" Type="http://schemas.openxmlformats.org/officeDocument/2006/relationships/hyperlink" Target="https://atcoder.jp/contests/abc129/tasks/abc129_c" TargetMode="External"/><Relationship Id="rId5" Type="http://schemas.openxmlformats.org/officeDocument/2006/relationships/hyperlink" Target="https://codeforces.com/problemset/problem/118/D" TargetMode="External"/><Relationship Id="rId6" Type="http://schemas.openxmlformats.org/officeDocument/2006/relationships/hyperlink" Target="https://olimpiada.ic.unicamp.br/pratique/pu/2018/f3/muro/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Relationship Id="rId4" Type="http://schemas.openxmlformats.org/officeDocument/2006/relationships/hyperlink" Target="https://codeforces.com/group/btcK4I5D5f/contest/308631/problem/A" TargetMode="External"/><Relationship Id="rId5" Type="http://schemas.openxmlformats.org/officeDocument/2006/relationships/hyperlink" Target="https://codeforces.com/contest/678/problem/E" TargetMode="External"/><Relationship Id="rId6" Type="http://schemas.openxmlformats.org/officeDocument/2006/relationships/hyperlink" Target="https://codeforces.com/contest/768/problem/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Programação Dinâmica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Aulas Avançadas - Alberto Tavares Duarte Neto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Exemplo: problema do troco mínimo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Vamos supor 4 tipos de notas: 2, 5, 10 e 20 reais, e queremos dar um troco de 47 reais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Podemos resolver os subproblemas:</a:t>
            </a:r>
            <a:br>
              <a:rPr lang="pt-BR"/>
            </a:br>
            <a:r>
              <a:rPr lang="pt-BR"/>
              <a:t>47 reais com notas 2, 5, 10 (pegando 0 notas de 20)</a:t>
            </a:r>
            <a:br>
              <a:rPr lang="pt-BR"/>
            </a:br>
            <a:r>
              <a:rPr lang="pt-BR"/>
              <a:t>27 reais com notas 2, 5, 10 (pegando 1 nota de 20)</a:t>
            </a:r>
            <a:br>
              <a:rPr lang="pt-BR"/>
            </a:br>
            <a:r>
              <a:rPr lang="pt-BR"/>
              <a:t>7 reais com notas 2, 5, 10 (pegando 2 notas de 20)</a:t>
            </a:r>
            <a:br>
              <a:rPr lang="pt-BR"/>
            </a:br>
            <a:br>
              <a:rPr lang="pt-BR"/>
            </a:br>
            <a:r>
              <a:rPr lang="pt-BR"/>
              <a:t>Assim teremos todas as possibilidades de notas de 20, e tendo a melhor resposta de cada subproblema, temos a melhor resposta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 eficiência da DP vem do armazenamento das respostas de cada subproblema, de forma que não calculamos o mesmo subproblemas duas vezes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 eficiência da DP vem do armazenamento das respostas de cada subproblema, de forma que não calculamos o mesmo subproblemas duas vezes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 complexidade vai estar diretamente relacionada com a quantidade de subproblemas diferentes, que chamaremos de estados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da Moeda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da moeda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Temos </a:t>
            </a:r>
            <a:r>
              <a:rPr b="1" lang="pt-BR"/>
              <a:t>n </a:t>
            </a:r>
            <a:r>
              <a:rPr lang="pt-BR"/>
              <a:t>moedas alinhadas, cada uma com um valor. Queremos pegar moedas </a:t>
            </a:r>
            <a:r>
              <a:rPr b="1" lang="pt-BR"/>
              <a:t>não adjacentes </a:t>
            </a:r>
            <a:r>
              <a:rPr lang="pt-BR"/>
              <a:t>de forma a maximizar a soma dos valores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da moeda</a:t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Temos </a:t>
            </a:r>
            <a:r>
              <a:rPr b="1" lang="pt-BR"/>
              <a:t>n </a:t>
            </a:r>
            <a:r>
              <a:rPr lang="pt-BR"/>
              <a:t>moedas alinhadas, cada uma com um valor. Queremos pegar moedas </a:t>
            </a:r>
            <a:r>
              <a:rPr b="1" lang="pt-BR"/>
              <a:t>não adjacentes </a:t>
            </a:r>
            <a:r>
              <a:rPr lang="pt-BR"/>
              <a:t>de forma a maximizar a soma dos valores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Solução gulosa?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da moeda</a:t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Pegar sempre a maior quantidade de moedas funciona?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da moeda</a:t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Pegar sempre a maior quantidade de moedas funciona?</a:t>
            </a:r>
            <a:endParaRPr/>
          </a:p>
        </p:txBody>
      </p:sp>
      <p:sp>
        <p:nvSpPr>
          <p:cNvPr id="180" name="Google Shape;180;p29"/>
          <p:cNvSpPr/>
          <p:nvPr/>
        </p:nvSpPr>
        <p:spPr>
          <a:xfrm>
            <a:off x="2256700" y="2468900"/>
            <a:ext cx="1067400" cy="10803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10</a:t>
            </a:r>
            <a:endParaRPr sz="2800"/>
          </a:p>
        </p:txBody>
      </p:sp>
      <p:sp>
        <p:nvSpPr>
          <p:cNvPr id="181" name="Google Shape;181;p29"/>
          <p:cNvSpPr/>
          <p:nvPr/>
        </p:nvSpPr>
        <p:spPr>
          <a:xfrm>
            <a:off x="3977850" y="2468900"/>
            <a:ext cx="1067400" cy="10803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50</a:t>
            </a:r>
            <a:endParaRPr sz="2800"/>
          </a:p>
        </p:txBody>
      </p:sp>
      <p:sp>
        <p:nvSpPr>
          <p:cNvPr id="182" name="Google Shape;182;p29"/>
          <p:cNvSpPr/>
          <p:nvPr/>
        </p:nvSpPr>
        <p:spPr>
          <a:xfrm>
            <a:off x="5699000" y="2468900"/>
            <a:ext cx="1067400" cy="10803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31</a:t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da moeda</a:t>
            </a:r>
            <a:endParaRPr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0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Pegar sempre a maior quantidade de moedas funciona? </a:t>
            </a:r>
            <a:r>
              <a:rPr b="1" lang="pt-BR"/>
              <a:t>Não!</a:t>
            </a:r>
            <a:endParaRPr b="1"/>
          </a:p>
        </p:txBody>
      </p:sp>
      <p:sp>
        <p:nvSpPr>
          <p:cNvPr id="190" name="Google Shape;190;p30"/>
          <p:cNvSpPr/>
          <p:nvPr/>
        </p:nvSpPr>
        <p:spPr>
          <a:xfrm>
            <a:off x="2256700" y="2468900"/>
            <a:ext cx="1067400" cy="10803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10</a:t>
            </a:r>
            <a:endParaRPr sz="2800"/>
          </a:p>
        </p:txBody>
      </p:sp>
      <p:sp>
        <p:nvSpPr>
          <p:cNvPr id="191" name="Google Shape;191;p30"/>
          <p:cNvSpPr/>
          <p:nvPr/>
        </p:nvSpPr>
        <p:spPr>
          <a:xfrm>
            <a:off x="3977850" y="2468900"/>
            <a:ext cx="1067400" cy="10803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50</a:t>
            </a:r>
            <a:endParaRPr sz="2800"/>
          </a:p>
        </p:txBody>
      </p:sp>
      <p:sp>
        <p:nvSpPr>
          <p:cNvPr id="192" name="Google Shape;192;p30"/>
          <p:cNvSpPr/>
          <p:nvPr/>
        </p:nvSpPr>
        <p:spPr>
          <a:xfrm>
            <a:off x="5699000" y="2468900"/>
            <a:ext cx="1067400" cy="10803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31</a:t>
            </a:r>
            <a:endParaRPr sz="2800"/>
          </a:p>
        </p:txBody>
      </p:sp>
      <p:sp>
        <p:nvSpPr>
          <p:cNvPr id="193" name="Google Shape;193;p30"/>
          <p:cNvSpPr/>
          <p:nvPr/>
        </p:nvSpPr>
        <p:spPr>
          <a:xfrm>
            <a:off x="4203000" y="3767625"/>
            <a:ext cx="617100" cy="1234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da moeda</a:t>
            </a: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Pegar sempre os alternados funciona?</a:t>
            </a:r>
            <a:endParaRPr b="1"/>
          </a:p>
        </p:txBody>
      </p:sp>
      <p:sp>
        <p:nvSpPr>
          <p:cNvPr id="201" name="Google Shape;201;p31"/>
          <p:cNvSpPr/>
          <p:nvPr/>
        </p:nvSpPr>
        <p:spPr>
          <a:xfrm>
            <a:off x="269213" y="2288825"/>
            <a:ext cx="951900" cy="887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50</a:t>
            </a:r>
            <a:endParaRPr sz="2800"/>
          </a:p>
        </p:txBody>
      </p:sp>
      <p:sp>
        <p:nvSpPr>
          <p:cNvPr id="202" name="Google Shape;202;p31"/>
          <p:cNvSpPr/>
          <p:nvPr/>
        </p:nvSpPr>
        <p:spPr>
          <a:xfrm>
            <a:off x="1804326" y="2288825"/>
            <a:ext cx="951900" cy="887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40</a:t>
            </a:r>
            <a:endParaRPr sz="2800"/>
          </a:p>
        </p:txBody>
      </p:sp>
      <p:sp>
        <p:nvSpPr>
          <p:cNvPr id="203" name="Google Shape;203;p31"/>
          <p:cNvSpPr/>
          <p:nvPr/>
        </p:nvSpPr>
        <p:spPr>
          <a:xfrm>
            <a:off x="3339440" y="2288825"/>
            <a:ext cx="951900" cy="887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30</a:t>
            </a:r>
            <a:endParaRPr sz="2800"/>
          </a:p>
        </p:txBody>
      </p:sp>
      <p:sp>
        <p:nvSpPr>
          <p:cNvPr id="204" name="Google Shape;204;p31"/>
          <p:cNvSpPr/>
          <p:nvPr/>
        </p:nvSpPr>
        <p:spPr>
          <a:xfrm>
            <a:off x="4874554" y="2288825"/>
            <a:ext cx="951900" cy="887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50</a:t>
            </a:r>
            <a:endParaRPr sz="2800"/>
          </a:p>
        </p:txBody>
      </p:sp>
      <p:sp>
        <p:nvSpPr>
          <p:cNvPr id="205" name="Google Shape;205;p31"/>
          <p:cNvSpPr/>
          <p:nvPr/>
        </p:nvSpPr>
        <p:spPr>
          <a:xfrm>
            <a:off x="6409667" y="2288825"/>
            <a:ext cx="951900" cy="887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25</a:t>
            </a:r>
            <a:endParaRPr sz="2800"/>
          </a:p>
        </p:txBody>
      </p:sp>
      <p:sp>
        <p:nvSpPr>
          <p:cNvPr id="206" name="Google Shape;206;p31"/>
          <p:cNvSpPr/>
          <p:nvPr/>
        </p:nvSpPr>
        <p:spPr>
          <a:xfrm>
            <a:off x="7944781" y="2288825"/>
            <a:ext cx="951900" cy="887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25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Assuntos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Assuntos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Definição de DP</a:t>
            </a:r>
            <a:br>
              <a:rPr lang="pt-BR"/>
            </a:br>
            <a:r>
              <a:rPr lang="pt-BR"/>
              <a:t> 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Problema da moeda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Kadane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Combinatória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da moeda</a:t>
            </a:r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Pegar sempre os alternados funciona? </a:t>
            </a:r>
            <a:r>
              <a:rPr b="1" lang="pt-BR"/>
              <a:t>Não</a:t>
            </a:r>
            <a:endParaRPr b="1"/>
          </a:p>
        </p:txBody>
      </p:sp>
      <p:sp>
        <p:nvSpPr>
          <p:cNvPr id="214" name="Google Shape;214;p32"/>
          <p:cNvSpPr/>
          <p:nvPr/>
        </p:nvSpPr>
        <p:spPr>
          <a:xfrm>
            <a:off x="269213" y="2288825"/>
            <a:ext cx="951900" cy="887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50</a:t>
            </a:r>
            <a:endParaRPr sz="2800"/>
          </a:p>
        </p:txBody>
      </p:sp>
      <p:sp>
        <p:nvSpPr>
          <p:cNvPr id="215" name="Google Shape;215;p32"/>
          <p:cNvSpPr/>
          <p:nvPr/>
        </p:nvSpPr>
        <p:spPr>
          <a:xfrm>
            <a:off x="1804326" y="2288825"/>
            <a:ext cx="951900" cy="887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40</a:t>
            </a:r>
            <a:endParaRPr sz="2800"/>
          </a:p>
        </p:txBody>
      </p:sp>
      <p:sp>
        <p:nvSpPr>
          <p:cNvPr id="216" name="Google Shape;216;p32"/>
          <p:cNvSpPr/>
          <p:nvPr/>
        </p:nvSpPr>
        <p:spPr>
          <a:xfrm>
            <a:off x="3339440" y="2288825"/>
            <a:ext cx="951900" cy="887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30</a:t>
            </a:r>
            <a:endParaRPr sz="2800"/>
          </a:p>
        </p:txBody>
      </p:sp>
      <p:sp>
        <p:nvSpPr>
          <p:cNvPr id="217" name="Google Shape;217;p32"/>
          <p:cNvSpPr/>
          <p:nvPr/>
        </p:nvSpPr>
        <p:spPr>
          <a:xfrm>
            <a:off x="4874554" y="2288825"/>
            <a:ext cx="951900" cy="887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50</a:t>
            </a:r>
            <a:endParaRPr sz="2800"/>
          </a:p>
        </p:txBody>
      </p:sp>
      <p:sp>
        <p:nvSpPr>
          <p:cNvPr id="218" name="Google Shape;218;p32"/>
          <p:cNvSpPr/>
          <p:nvPr/>
        </p:nvSpPr>
        <p:spPr>
          <a:xfrm>
            <a:off x="6409667" y="2288825"/>
            <a:ext cx="951900" cy="887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25</a:t>
            </a:r>
            <a:endParaRPr sz="2800"/>
          </a:p>
        </p:txBody>
      </p:sp>
      <p:sp>
        <p:nvSpPr>
          <p:cNvPr id="219" name="Google Shape;219;p32"/>
          <p:cNvSpPr/>
          <p:nvPr/>
        </p:nvSpPr>
        <p:spPr>
          <a:xfrm>
            <a:off x="470026" y="3408923"/>
            <a:ext cx="550200" cy="1014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2"/>
          <p:cNvSpPr/>
          <p:nvPr/>
        </p:nvSpPr>
        <p:spPr>
          <a:xfrm>
            <a:off x="5075368" y="3408923"/>
            <a:ext cx="550200" cy="1014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2"/>
          <p:cNvSpPr/>
          <p:nvPr/>
        </p:nvSpPr>
        <p:spPr>
          <a:xfrm>
            <a:off x="7944781" y="2288825"/>
            <a:ext cx="951900" cy="887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25</a:t>
            </a:r>
            <a:endParaRPr sz="2800"/>
          </a:p>
        </p:txBody>
      </p:sp>
      <p:sp>
        <p:nvSpPr>
          <p:cNvPr id="222" name="Google Shape;222;p32"/>
          <p:cNvSpPr/>
          <p:nvPr/>
        </p:nvSpPr>
        <p:spPr>
          <a:xfrm>
            <a:off x="8145595" y="3408923"/>
            <a:ext cx="550200" cy="1014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da moeda</a:t>
            </a:r>
            <a:endParaRPr/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3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Solução com programação dinâmica: iterar o vetor do começo ao fim e testar toda possibilidade de conjunto de moedas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da moeda</a:t>
            </a:r>
            <a:endParaRPr/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4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Problemas:</a:t>
            </a:r>
            <a:br>
              <a:rPr lang="pt-BR"/>
            </a:br>
            <a:br>
              <a:rPr lang="pt-BR"/>
            </a:br>
            <a:r>
              <a:rPr lang="pt-BR" u="sng">
                <a:solidFill>
                  <a:schemeClr val="hlink"/>
                </a:solidFill>
                <a:hlinkClick r:id="rId4"/>
              </a:rPr>
              <a:t>https://codeforces.com/problemset/problem/455/A</a:t>
            </a:r>
            <a:br>
              <a:rPr lang="pt-BR"/>
            </a:br>
            <a:br>
              <a:rPr lang="pt-BR"/>
            </a:br>
            <a:r>
              <a:rPr lang="pt-BR" u="sng">
                <a:solidFill>
                  <a:schemeClr val="hlink"/>
                </a:solidFill>
                <a:hlinkClick r:id="rId5"/>
              </a:rPr>
              <a:t>https://codeforces.com/contest/1096/problem/D</a:t>
            </a:r>
            <a:br>
              <a:rPr lang="pt-BR"/>
            </a:br>
            <a:br>
              <a:rPr lang="pt-BR"/>
            </a:br>
            <a:r>
              <a:rPr lang="pt-BR" u="sng">
                <a:solidFill>
                  <a:schemeClr val="hlink"/>
                </a:solidFill>
                <a:hlinkClick r:id="rId6"/>
              </a:rPr>
              <a:t>https://codeforces.com/problemset/problem/756/B</a:t>
            </a: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Kadane</a:t>
            </a:r>
            <a:endParaRPr/>
          </a:p>
        </p:txBody>
      </p:sp>
      <p:pic>
        <p:nvPicPr>
          <p:cNvPr id="242" name="Google Shape;2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Kadane</a:t>
            </a:r>
            <a:endParaRPr/>
          </a:p>
        </p:txBody>
      </p:sp>
      <p:pic>
        <p:nvPicPr>
          <p:cNvPr id="248" name="Google Shape;2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6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Problema: dado um vetor de inteiros, queremos encontrar o intervalo de maior soma</a:t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Kadane</a:t>
            </a:r>
            <a:endParaRPr/>
          </a:p>
        </p:txBody>
      </p:sp>
      <p:pic>
        <p:nvPicPr>
          <p:cNvPr id="255" name="Google Shape;2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7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Problema: dado um vetor de inteiros, queremos encontrar o intervalo de maior soma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</a:t>
            </a:r>
            <a:br>
              <a:rPr lang="pt-BR"/>
            </a:br>
            <a:br>
              <a:rPr lang="pt-BR"/>
            </a:br>
            <a:r>
              <a:rPr lang="pt-BR"/>
              <a:t>                                      </a:t>
            </a:r>
            <a:r>
              <a:rPr lang="pt-BR" sz="2800"/>
              <a:t>[7, -10, 6, -3, 3, 2]</a:t>
            </a:r>
            <a:endParaRPr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Kadane</a:t>
            </a:r>
            <a:endParaRPr/>
          </a:p>
        </p:txBody>
      </p:sp>
      <p:pic>
        <p:nvPicPr>
          <p:cNvPr id="262" name="Google Shape;26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8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Problema: dado um vetor de inteiros, queremos encontrar o intervalo de maior soma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</a:t>
            </a:r>
            <a:br>
              <a:rPr lang="pt-BR"/>
            </a:br>
            <a:br>
              <a:rPr lang="pt-BR"/>
            </a:br>
            <a:r>
              <a:rPr lang="pt-BR"/>
              <a:t>                                      </a:t>
            </a:r>
            <a:r>
              <a:rPr lang="pt-BR" sz="2800"/>
              <a:t>[7  -10  </a:t>
            </a:r>
            <a:r>
              <a:rPr lang="pt-BR" sz="2800">
                <a:solidFill>
                  <a:schemeClr val="accent3"/>
                </a:solidFill>
              </a:rPr>
              <a:t>6 </a:t>
            </a:r>
            <a:r>
              <a:rPr lang="pt-BR" sz="2800">
                <a:solidFill>
                  <a:schemeClr val="accent3"/>
                </a:solidFill>
              </a:rPr>
              <a:t> -3  3  2</a:t>
            </a:r>
            <a:r>
              <a:rPr lang="pt-BR" sz="2800"/>
              <a:t>]</a:t>
            </a:r>
            <a:br>
              <a:rPr lang="pt-BR" sz="2800"/>
            </a:br>
            <a:br>
              <a:rPr lang="pt-BR" sz="2800"/>
            </a:br>
            <a:r>
              <a:rPr lang="pt-BR"/>
              <a:t>resposta: 8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Kadane</a:t>
            </a:r>
            <a:endParaRPr/>
          </a:p>
        </p:txBody>
      </p:sp>
      <p:pic>
        <p:nvPicPr>
          <p:cNvPr id="269" name="Google Shape;2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9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Solução naive O(n</a:t>
            </a:r>
            <a:r>
              <a:rPr baseline="30000" lang="pt-BR"/>
              <a:t>2</a:t>
            </a:r>
            <a:r>
              <a:rPr lang="pt-BR"/>
              <a:t>), queremos solução com dp em O(n)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Kadane</a:t>
            </a:r>
            <a:endParaRPr/>
          </a:p>
        </p:txBody>
      </p:sp>
      <p:pic>
        <p:nvPicPr>
          <p:cNvPr id="276" name="Google Shape;27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0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Solução naive O(n</a:t>
            </a:r>
            <a:r>
              <a:rPr baseline="30000" lang="pt-BR"/>
              <a:t>2</a:t>
            </a:r>
            <a:r>
              <a:rPr lang="pt-BR"/>
              <a:t>), queremos solução com dp em O(n)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Ideia: modelar uma dp(int i), que armazena a resposta do melhor intervalo que termina em i (ou seja, armazena a maior soma dentre os intervalos (l, i) com l &lt;= i)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Kadane</a:t>
            </a:r>
            <a:endParaRPr/>
          </a:p>
        </p:txBody>
      </p:sp>
      <p:pic>
        <p:nvPicPr>
          <p:cNvPr id="283" name="Google Shape;28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1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Solução naive O(n</a:t>
            </a:r>
            <a:r>
              <a:rPr baseline="30000" lang="pt-BR"/>
              <a:t>2</a:t>
            </a:r>
            <a:r>
              <a:rPr lang="pt-BR"/>
              <a:t>), queremos solução com dp em O(n)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Ideia: modelar uma dp(int i), que armazena a resposta do melhor intervalo que termina em i (ou seja, armazena a maior soma dentre os intervalos (l, i) com l &lt;= i)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Notem que como os intervalos são contínuos, a dp da moeda exatamente como vimos anteriormente não funcionará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Assuntos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Assuntos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Bitmask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Dígitos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Outros (se der tempo)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Kadane</a:t>
            </a:r>
            <a:endParaRPr/>
          </a:p>
        </p:txBody>
      </p:sp>
      <p:pic>
        <p:nvPicPr>
          <p:cNvPr id="290" name="Google Shape;29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2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</a:t>
            </a:r>
            <a:br>
              <a:rPr lang="pt-BR"/>
            </a:br>
            <a:br>
              <a:rPr lang="pt-BR"/>
            </a:br>
            <a:r>
              <a:rPr lang="pt-BR"/>
              <a:t>                                   </a:t>
            </a:r>
            <a:r>
              <a:rPr lang="pt-BR" sz="2800"/>
              <a:t>[2  -4  15  -3  4  8  3]</a:t>
            </a:r>
            <a:br>
              <a:rPr lang="pt-BR" sz="2800"/>
            </a:br>
            <a:br>
              <a:rPr lang="pt-BR" sz="2800"/>
            </a:br>
            <a:br>
              <a:rPr lang="pt-BR" sz="2800"/>
            </a:b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Kadane</a:t>
            </a:r>
            <a:endParaRPr/>
          </a:p>
        </p:txBody>
      </p:sp>
      <p:pic>
        <p:nvPicPr>
          <p:cNvPr id="297" name="Google Shape;2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3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</a:t>
            </a:r>
            <a:br>
              <a:rPr lang="pt-BR"/>
            </a:br>
            <a:br>
              <a:rPr lang="pt-BR"/>
            </a:br>
            <a:r>
              <a:rPr lang="pt-BR"/>
              <a:t>                                   </a:t>
            </a:r>
            <a:r>
              <a:rPr lang="pt-BR" sz="2800"/>
              <a:t>[</a:t>
            </a:r>
            <a:r>
              <a:rPr lang="pt-BR" sz="2800">
                <a:solidFill>
                  <a:schemeClr val="accent3"/>
                </a:solidFill>
              </a:rPr>
              <a:t>2</a:t>
            </a:r>
            <a:r>
              <a:rPr lang="pt-BR" sz="2800"/>
              <a:t>  -4  15  -3  4  8  3]</a:t>
            </a:r>
            <a:br>
              <a:rPr lang="pt-BR" sz="2800"/>
            </a:br>
            <a:br>
              <a:rPr lang="pt-BR" sz="2800"/>
            </a:br>
            <a:r>
              <a:rPr lang="pt-BR"/>
              <a:t>dp(0) = ?</a:t>
            </a:r>
            <a:br>
              <a:rPr lang="pt-BR" sz="2800"/>
            </a:b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Kadane</a:t>
            </a:r>
            <a:endParaRPr/>
          </a:p>
        </p:txBody>
      </p:sp>
      <p:pic>
        <p:nvPicPr>
          <p:cNvPr id="304" name="Google Shape;30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4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</a:t>
            </a:r>
            <a:br>
              <a:rPr lang="pt-BR"/>
            </a:br>
            <a:br>
              <a:rPr lang="pt-BR"/>
            </a:br>
            <a:r>
              <a:rPr lang="pt-BR"/>
              <a:t>                                   </a:t>
            </a:r>
            <a:r>
              <a:rPr lang="pt-BR" sz="2800"/>
              <a:t>[</a:t>
            </a:r>
            <a:r>
              <a:rPr lang="pt-BR" sz="2800">
                <a:solidFill>
                  <a:schemeClr val="accent3"/>
                </a:solidFill>
              </a:rPr>
              <a:t>2</a:t>
            </a:r>
            <a:r>
              <a:rPr lang="pt-BR" sz="2800"/>
              <a:t>  -4  15  -3  4  8  3]</a:t>
            </a:r>
            <a:br>
              <a:rPr lang="pt-BR" sz="2800"/>
            </a:br>
            <a:br>
              <a:rPr lang="pt-BR" sz="2800"/>
            </a:br>
            <a:r>
              <a:rPr lang="pt-BR"/>
              <a:t>dp(0) = 2</a:t>
            </a:r>
            <a:br>
              <a:rPr lang="pt-BR" sz="2800"/>
            </a:b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Kadane</a:t>
            </a:r>
            <a:endParaRPr/>
          </a:p>
        </p:txBody>
      </p:sp>
      <p:pic>
        <p:nvPicPr>
          <p:cNvPr id="311" name="Google Shape;31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5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</a:t>
            </a:r>
            <a:br>
              <a:rPr lang="pt-BR"/>
            </a:br>
            <a:br>
              <a:rPr lang="pt-BR"/>
            </a:br>
            <a:r>
              <a:rPr lang="pt-BR"/>
              <a:t>                                   </a:t>
            </a:r>
            <a:r>
              <a:rPr lang="pt-BR" sz="2800"/>
              <a:t>[2  </a:t>
            </a:r>
            <a:r>
              <a:rPr lang="pt-BR" sz="2800">
                <a:solidFill>
                  <a:schemeClr val="accent3"/>
                </a:solidFill>
              </a:rPr>
              <a:t>-4</a:t>
            </a:r>
            <a:r>
              <a:rPr lang="pt-BR" sz="2800"/>
              <a:t>  15  -3  4  8  3]</a:t>
            </a:r>
            <a:br>
              <a:rPr lang="pt-BR" sz="2800"/>
            </a:br>
            <a:br>
              <a:rPr lang="pt-BR" sz="2800"/>
            </a:br>
            <a:r>
              <a:rPr lang="pt-BR"/>
              <a:t>dp(1) = ?</a:t>
            </a:r>
            <a:br>
              <a:rPr lang="pt-BR" sz="2800"/>
            </a:b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Kadane</a:t>
            </a:r>
            <a:endParaRPr/>
          </a:p>
        </p:txBody>
      </p:sp>
      <p:pic>
        <p:nvPicPr>
          <p:cNvPr id="318" name="Google Shape;31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6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</a:t>
            </a:r>
            <a:br>
              <a:rPr lang="pt-BR"/>
            </a:br>
            <a:br>
              <a:rPr lang="pt-BR"/>
            </a:br>
            <a:r>
              <a:rPr lang="pt-BR"/>
              <a:t>                                   </a:t>
            </a:r>
            <a:r>
              <a:rPr lang="pt-BR" sz="2800"/>
              <a:t>[2  </a:t>
            </a:r>
            <a:r>
              <a:rPr lang="pt-BR" sz="2800">
                <a:solidFill>
                  <a:schemeClr val="accent3"/>
                </a:solidFill>
              </a:rPr>
              <a:t>-4</a:t>
            </a:r>
            <a:r>
              <a:rPr lang="pt-BR" sz="2800"/>
              <a:t>  15  -3  4  8  3]</a:t>
            </a:r>
            <a:br>
              <a:rPr lang="pt-BR" sz="2800"/>
            </a:br>
            <a:br>
              <a:rPr lang="pt-BR" sz="2800"/>
            </a:br>
            <a:r>
              <a:rPr lang="pt-BR"/>
              <a:t>dp(1) = max(-4, -4+2) = -2</a:t>
            </a:r>
            <a:br>
              <a:rPr lang="pt-BR" sz="2800"/>
            </a:b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Kadane</a:t>
            </a:r>
            <a:endParaRPr/>
          </a:p>
        </p:txBody>
      </p:sp>
      <p:pic>
        <p:nvPicPr>
          <p:cNvPr id="325" name="Google Shape;32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7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</a:t>
            </a:r>
            <a:br>
              <a:rPr lang="pt-BR"/>
            </a:br>
            <a:br>
              <a:rPr lang="pt-BR"/>
            </a:br>
            <a:r>
              <a:rPr lang="pt-BR"/>
              <a:t>                                   </a:t>
            </a:r>
            <a:r>
              <a:rPr lang="pt-BR" sz="2800"/>
              <a:t>[2  -4  </a:t>
            </a:r>
            <a:r>
              <a:rPr lang="pt-BR" sz="2800">
                <a:solidFill>
                  <a:schemeClr val="accent3"/>
                </a:solidFill>
              </a:rPr>
              <a:t>15</a:t>
            </a:r>
            <a:r>
              <a:rPr lang="pt-BR" sz="2800"/>
              <a:t>  -3  4  8  3]</a:t>
            </a:r>
            <a:br>
              <a:rPr lang="pt-BR" sz="2800"/>
            </a:br>
            <a:br>
              <a:rPr lang="pt-BR" sz="2800"/>
            </a:br>
            <a:r>
              <a:rPr lang="pt-BR"/>
              <a:t>dp(2) = ?</a:t>
            </a:r>
            <a:br>
              <a:rPr lang="pt-BR" sz="2800"/>
            </a:b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Kadane</a:t>
            </a:r>
            <a:endParaRPr/>
          </a:p>
        </p:txBody>
      </p:sp>
      <p:pic>
        <p:nvPicPr>
          <p:cNvPr id="332" name="Google Shape;33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8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</a:t>
            </a:r>
            <a:br>
              <a:rPr lang="pt-BR"/>
            </a:br>
            <a:br>
              <a:rPr lang="pt-BR"/>
            </a:br>
            <a:r>
              <a:rPr lang="pt-BR"/>
              <a:t>                                   </a:t>
            </a:r>
            <a:r>
              <a:rPr lang="pt-BR" sz="2800"/>
              <a:t>[2  -4  </a:t>
            </a:r>
            <a:r>
              <a:rPr lang="pt-BR" sz="2800">
                <a:solidFill>
                  <a:schemeClr val="accent3"/>
                </a:solidFill>
              </a:rPr>
              <a:t>15</a:t>
            </a:r>
            <a:r>
              <a:rPr lang="pt-BR" sz="2800"/>
              <a:t>  -3  4  8  3]</a:t>
            </a:r>
            <a:br>
              <a:rPr lang="pt-BR" sz="2800"/>
            </a:br>
            <a:br>
              <a:rPr lang="pt-BR" sz="2800"/>
            </a:br>
            <a:r>
              <a:rPr lang="pt-BR"/>
              <a:t>dp(2) = max(15, max(15-4, 15-4+2))</a:t>
            </a:r>
            <a:br>
              <a:rPr lang="pt-BR" sz="2800"/>
            </a:b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Kadane</a:t>
            </a:r>
            <a:endParaRPr/>
          </a:p>
        </p:txBody>
      </p:sp>
      <p:pic>
        <p:nvPicPr>
          <p:cNvPr id="339" name="Google Shape;33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9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</a:t>
            </a:r>
            <a:br>
              <a:rPr lang="pt-BR"/>
            </a:br>
            <a:br>
              <a:rPr lang="pt-BR"/>
            </a:br>
            <a:r>
              <a:rPr lang="pt-BR"/>
              <a:t>                                   </a:t>
            </a:r>
            <a:r>
              <a:rPr lang="pt-BR" sz="2800"/>
              <a:t>[2  -4  </a:t>
            </a:r>
            <a:r>
              <a:rPr lang="pt-BR" sz="2800">
                <a:solidFill>
                  <a:schemeClr val="accent3"/>
                </a:solidFill>
              </a:rPr>
              <a:t>15</a:t>
            </a:r>
            <a:r>
              <a:rPr lang="pt-BR" sz="2800"/>
              <a:t>  -3  4  8  3]</a:t>
            </a:r>
            <a:br>
              <a:rPr lang="pt-BR" sz="2800"/>
            </a:br>
            <a:br>
              <a:rPr lang="pt-BR" sz="2800"/>
            </a:br>
            <a:r>
              <a:rPr lang="pt-BR"/>
              <a:t>dp(2) = max(15, max(15-4, 15-4+2))</a:t>
            </a:r>
            <a:br>
              <a:rPr lang="pt-BR"/>
            </a:br>
            <a:br>
              <a:rPr lang="pt-BR"/>
            </a:br>
            <a:r>
              <a:rPr lang="pt-BR"/>
              <a:t>max(a+b, a+c) = a + max(b, c), logo</a:t>
            </a:r>
            <a:br>
              <a:rPr lang="pt-BR"/>
            </a:br>
            <a:br>
              <a:rPr lang="pt-BR"/>
            </a:br>
            <a:r>
              <a:rPr lang="pt-BR"/>
              <a:t>dp(2) = max(15, 15 + max(-4, -4+2)) = max(15, 15 + dp(1))</a:t>
            </a:r>
            <a:br>
              <a:rPr lang="pt-BR" sz="2800"/>
            </a:b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Kadane</a:t>
            </a:r>
            <a:endParaRPr/>
          </a:p>
        </p:txBody>
      </p:sp>
      <p:pic>
        <p:nvPicPr>
          <p:cNvPr id="346" name="Google Shape;34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50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</a:t>
            </a:r>
            <a:br>
              <a:rPr lang="pt-BR"/>
            </a:br>
            <a:br>
              <a:rPr lang="pt-BR"/>
            </a:br>
            <a:r>
              <a:rPr lang="pt-BR"/>
              <a:t>                                   </a:t>
            </a:r>
            <a:r>
              <a:rPr lang="pt-BR" sz="2800"/>
              <a:t>[2  -4  15  </a:t>
            </a:r>
            <a:r>
              <a:rPr lang="pt-BR" sz="2800">
                <a:solidFill>
                  <a:schemeClr val="accent3"/>
                </a:solidFill>
              </a:rPr>
              <a:t>-3</a:t>
            </a:r>
            <a:r>
              <a:rPr lang="pt-BR" sz="2800"/>
              <a:t>  4  8  3]</a:t>
            </a:r>
            <a:br>
              <a:rPr lang="pt-BR" sz="2800"/>
            </a:br>
            <a:br>
              <a:rPr lang="pt-BR" sz="2800"/>
            </a:br>
            <a:r>
              <a:rPr lang="pt-BR"/>
              <a:t>dp(3) = ?</a:t>
            </a:r>
            <a:br>
              <a:rPr lang="pt-BR" sz="2800"/>
            </a:b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Kadane</a:t>
            </a:r>
            <a:endParaRPr/>
          </a:p>
        </p:txBody>
      </p:sp>
      <p:pic>
        <p:nvPicPr>
          <p:cNvPr id="353" name="Google Shape;35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51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</a:t>
            </a:r>
            <a:br>
              <a:rPr lang="pt-BR"/>
            </a:br>
            <a:br>
              <a:rPr lang="pt-BR"/>
            </a:br>
            <a:r>
              <a:rPr lang="pt-BR"/>
              <a:t>                                   </a:t>
            </a:r>
            <a:r>
              <a:rPr lang="pt-BR" sz="2800"/>
              <a:t>[2  -4  15  </a:t>
            </a:r>
            <a:r>
              <a:rPr lang="pt-BR" sz="2800">
                <a:solidFill>
                  <a:schemeClr val="accent3"/>
                </a:solidFill>
              </a:rPr>
              <a:t>-3</a:t>
            </a:r>
            <a:r>
              <a:rPr lang="pt-BR" sz="2800"/>
              <a:t>  4  8  3]</a:t>
            </a:r>
            <a:br>
              <a:rPr lang="pt-BR" sz="2800"/>
            </a:br>
            <a:br>
              <a:rPr lang="pt-BR" sz="2800"/>
            </a:br>
            <a:r>
              <a:rPr lang="pt-BR"/>
              <a:t>dp(3) = max(-3, max(-3 +15, max(-3 + 15 - 4, -3 + 15 - 4 + 2)))</a:t>
            </a:r>
            <a:br>
              <a:rPr lang="pt-BR"/>
            </a:br>
            <a:r>
              <a:rPr lang="pt-BR"/>
              <a:t>       </a:t>
            </a:r>
            <a:br>
              <a:rPr lang="pt-BR" sz="2800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Kadane</a:t>
            </a:r>
            <a:endParaRPr/>
          </a:p>
        </p:txBody>
      </p:sp>
      <p:pic>
        <p:nvPicPr>
          <p:cNvPr id="360" name="Google Shape;36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52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</a:t>
            </a:r>
            <a:br>
              <a:rPr lang="pt-BR"/>
            </a:br>
            <a:br>
              <a:rPr lang="pt-BR"/>
            </a:br>
            <a:r>
              <a:rPr lang="pt-BR"/>
              <a:t>                                   </a:t>
            </a:r>
            <a:r>
              <a:rPr lang="pt-BR" sz="2800"/>
              <a:t>[2  -4  15  </a:t>
            </a:r>
            <a:r>
              <a:rPr lang="pt-BR" sz="2800">
                <a:solidFill>
                  <a:schemeClr val="accent3"/>
                </a:solidFill>
              </a:rPr>
              <a:t>-3</a:t>
            </a:r>
            <a:r>
              <a:rPr lang="pt-BR" sz="2800"/>
              <a:t>  4  8  3]</a:t>
            </a:r>
            <a:br>
              <a:rPr lang="pt-BR" sz="2800"/>
            </a:br>
            <a:br>
              <a:rPr lang="pt-BR" sz="2800"/>
            </a:br>
            <a:r>
              <a:rPr lang="pt-BR"/>
              <a:t>dp(3) = max(-3, max(-3 + 15, max(-3 + 15 - 4, -3 + 15 - 4 + 2)))</a:t>
            </a:r>
            <a:br>
              <a:rPr lang="pt-BR"/>
            </a:br>
            <a:r>
              <a:rPr lang="pt-BR"/>
              <a:t>           = max(-3, max(-3 + 15, -3 + max(15 - 4, 15 - 4 + 2)))</a:t>
            </a:r>
            <a:br>
              <a:rPr lang="pt-BR" sz="2800"/>
            </a:b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Kadane</a:t>
            </a:r>
            <a:endParaRPr/>
          </a:p>
        </p:txBody>
      </p:sp>
      <p:pic>
        <p:nvPicPr>
          <p:cNvPr id="367" name="Google Shape;36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3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</a:t>
            </a:r>
            <a:br>
              <a:rPr lang="pt-BR"/>
            </a:br>
            <a:br>
              <a:rPr lang="pt-BR"/>
            </a:br>
            <a:r>
              <a:rPr lang="pt-BR"/>
              <a:t>                                   </a:t>
            </a:r>
            <a:r>
              <a:rPr lang="pt-BR" sz="2800"/>
              <a:t>[2  -4  15  </a:t>
            </a:r>
            <a:r>
              <a:rPr lang="pt-BR" sz="2800">
                <a:solidFill>
                  <a:schemeClr val="accent3"/>
                </a:solidFill>
              </a:rPr>
              <a:t>-3</a:t>
            </a:r>
            <a:r>
              <a:rPr lang="pt-BR" sz="2800"/>
              <a:t>  4  8  3]</a:t>
            </a:r>
            <a:br>
              <a:rPr lang="pt-BR" sz="2800"/>
            </a:br>
            <a:br>
              <a:rPr lang="pt-BR" sz="2800"/>
            </a:br>
            <a:r>
              <a:rPr lang="pt-BR"/>
              <a:t>dp(3) = max(-3, max(-3 + 15, max(-3 + 15 - 4, -3 + 15 - 4 + 2)))</a:t>
            </a:r>
            <a:br>
              <a:rPr lang="pt-BR"/>
            </a:br>
            <a:r>
              <a:rPr lang="pt-BR"/>
              <a:t>           = max(-3, max(-3 + 15, -3 + max(15 - 4, 15 - 4 + 2)))</a:t>
            </a:r>
            <a:br>
              <a:rPr lang="pt-BR"/>
            </a:br>
            <a:r>
              <a:rPr lang="pt-BR"/>
              <a:t>           = </a:t>
            </a:r>
            <a:r>
              <a:rPr lang="pt-BR"/>
              <a:t>max(-3, -3 + max(15, max(15 - 4, 15 - 4 + 2)))</a:t>
            </a:r>
            <a:br>
              <a:rPr lang="pt-BR" sz="2800"/>
            </a:b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Kadane</a:t>
            </a:r>
            <a:endParaRPr/>
          </a:p>
        </p:txBody>
      </p:sp>
      <p:pic>
        <p:nvPicPr>
          <p:cNvPr id="374" name="Google Shape;37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4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</a:t>
            </a:r>
            <a:br>
              <a:rPr lang="pt-BR"/>
            </a:br>
            <a:br>
              <a:rPr lang="pt-BR"/>
            </a:br>
            <a:r>
              <a:rPr lang="pt-BR"/>
              <a:t>                                   </a:t>
            </a:r>
            <a:r>
              <a:rPr lang="pt-BR" sz="2800"/>
              <a:t>[2  -4  15  </a:t>
            </a:r>
            <a:r>
              <a:rPr lang="pt-BR" sz="2800">
                <a:solidFill>
                  <a:schemeClr val="accent3"/>
                </a:solidFill>
              </a:rPr>
              <a:t>-3</a:t>
            </a:r>
            <a:r>
              <a:rPr lang="pt-BR" sz="2800"/>
              <a:t>  4  8  3]</a:t>
            </a:r>
            <a:br>
              <a:rPr lang="pt-BR" sz="2800"/>
            </a:br>
            <a:br>
              <a:rPr lang="pt-BR" sz="2800"/>
            </a:br>
            <a:r>
              <a:rPr lang="pt-BR"/>
              <a:t>dp(3) = max(-3, max(-3 + 15, max(-3 + 15 - 4, -3 + 15 - 4 + 2)))</a:t>
            </a:r>
            <a:br>
              <a:rPr lang="pt-BR"/>
            </a:br>
            <a:r>
              <a:rPr lang="pt-BR"/>
              <a:t>           = max(-3, max(-3 + 15, -3 + max(15 - 4, 15 - 4 + 2)))</a:t>
            </a:r>
            <a:br>
              <a:rPr lang="pt-BR"/>
            </a:br>
            <a:r>
              <a:rPr lang="pt-BR"/>
              <a:t>           = max(-3, -3 + max(15, max(15 - 4, 15 - 4 + 2)))</a:t>
            </a:r>
            <a:br>
              <a:rPr lang="pt-BR"/>
            </a:br>
            <a:r>
              <a:rPr lang="pt-BR"/>
              <a:t>           = max(-3, -3 + dp(2))</a:t>
            </a:r>
            <a:br>
              <a:rPr lang="pt-BR" sz="2800"/>
            </a:b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Kadane</a:t>
            </a:r>
            <a:endParaRPr/>
          </a:p>
        </p:txBody>
      </p:sp>
      <p:pic>
        <p:nvPicPr>
          <p:cNvPr id="381" name="Google Shape;38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5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Fórmula da dp é</a:t>
            </a:r>
            <a:br>
              <a:rPr lang="pt-BR"/>
            </a:br>
            <a:br>
              <a:rPr lang="pt-BR"/>
            </a:br>
            <a:r>
              <a:rPr lang="pt-BR"/>
              <a:t>dp(0) = vetor[0];</a:t>
            </a:r>
            <a:br>
              <a:rPr lang="pt-BR"/>
            </a:br>
            <a:r>
              <a:rPr lang="pt-BR"/>
              <a:t>dp(i) = max(vetor[i], vetor[i] + dp(i-1)), se i &gt; 0</a:t>
            </a:r>
            <a:endParaRPr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Kadane</a:t>
            </a:r>
            <a:endParaRPr/>
          </a:p>
        </p:txBody>
      </p:sp>
      <p:pic>
        <p:nvPicPr>
          <p:cNvPr id="388" name="Google Shape;38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56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Problemas:</a:t>
            </a:r>
            <a:br>
              <a:rPr lang="pt-BR"/>
            </a:br>
            <a:br>
              <a:rPr lang="pt-BR"/>
            </a:br>
            <a:r>
              <a:rPr lang="pt-BR" u="sng">
                <a:solidFill>
                  <a:schemeClr val="hlink"/>
                </a:solidFill>
                <a:hlinkClick r:id="rId4"/>
              </a:rPr>
              <a:t>https://codeforces.com/group/nituVTsHQX/contest/315755/problem/H</a:t>
            </a:r>
            <a:br>
              <a:rPr lang="pt-BR"/>
            </a:br>
            <a:br>
              <a:rPr lang="pt-BR"/>
            </a:br>
            <a:r>
              <a:rPr lang="pt-BR" u="sng">
                <a:solidFill>
                  <a:schemeClr val="hlink"/>
                </a:solidFill>
                <a:hlinkClick r:id="rId5"/>
              </a:rPr>
              <a:t>https://codeforces.com/contest/1155/problem/D</a:t>
            </a:r>
            <a:br>
              <a:rPr lang="pt-BR"/>
            </a:br>
            <a:br>
              <a:rPr lang="pt-BR"/>
            </a:br>
            <a:r>
              <a:rPr lang="pt-BR" u="sng">
                <a:solidFill>
                  <a:schemeClr val="hlink"/>
                </a:solidFill>
                <a:hlinkClick r:id="rId6"/>
              </a:rPr>
              <a:t>https://codeforces.com/contest/1197/problem/D</a:t>
            </a: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Combinatória</a:t>
            </a:r>
            <a:endParaRPr/>
          </a:p>
        </p:txBody>
      </p:sp>
      <p:pic>
        <p:nvPicPr>
          <p:cNvPr id="395" name="Google Shape;39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Combinatória</a:t>
            </a:r>
            <a:endParaRPr/>
          </a:p>
        </p:txBody>
      </p:sp>
      <p:pic>
        <p:nvPicPr>
          <p:cNvPr id="401" name="Google Shape;40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8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Queremos fazer contagem utilizando DP</a:t>
            </a:r>
            <a:endParaRPr b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Combinatória</a:t>
            </a:r>
            <a:endParaRPr/>
          </a:p>
        </p:txBody>
      </p:sp>
      <p:pic>
        <p:nvPicPr>
          <p:cNvPr id="408" name="Google Shape;40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9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Queremos fazer contagem utilizando DP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Como em DP já é natural dividir em subproblemas, é fácil </a:t>
            </a:r>
            <a:r>
              <a:rPr lang="pt-BR"/>
              <a:t>imaginar </a:t>
            </a:r>
            <a:r>
              <a:rPr lang="pt-BR"/>
              <a:t>que essa ideia de subproblemas pode ser utilizada para contar coisas desde que os subproblemas sejam disjuntos (ou seja, não contar a mesma coisa duas vezes)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Combinatória</a:t>
            </a:r>
            <a:endParaRPr/>
          </a:p>
        </p:txBody>
      </p:sp>
      <p:pic>
        <p:nvPicPr>
          <p:cNvPr id="415" name="Google Shape;41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60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Problema: estamos no degrau 0 de uma escada, e queremos contar de quantas maneiras podemos subir os </a:t>
            </a:r>
            <a:r>
              <a:rPr b="1" lang="pt-BR"/>
              <a:t>n</a:t>
            </a:r>
            <a:r>
              <a:rPr lang="pt-BR"/>
              <a:t> </a:t>
            </a:r>
            <a:r>
              <a:rPr lang="pt-BR"/>
              <a:t>degraus de uma escada se podemos escolher entre subir 1 degrau ou 2 degraus de uma só vez</a:t>
            </a:r>
            <a:endParaRPr b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Combinatória</a:t>
            </a:r>
            <a:endParaRPr/>
          </a:p>
        </p:txBody>
      </p:sp>
      <p:pic>
        <p:nvPicPr>
          <p:cNvPr id="422" name="Google Shape;42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61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Problema: estamos no degrau 0 de uma escada, e queremos contar de quantas maneiras podemos subir os </a:t>
            </a:r>
            <a:r>
              <a:rPr b="1" lang="pt-BR"/>
              <a:t>n</a:t>
            </a:r>
            <a:r>
              <a:rPr lang="pt-BR"/>
              <a:t> degraus de uma escada se podemos escolher entre subir 1 degrau ou 2 degraus de uma só vez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Como é feita a divisão em subproblemas?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Programação Dinâmica é um método de solução de problemas que envolve dividir um problema em subproblemas de maneira recursiva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Combinatória</a:t>
            </a:r>
            <a:endParaRPr/>
          </a:p>
        </p:txBody>
      </p:sp>
      <p:pic>
        <p:nvPicPr>
          <p:cNvPr id="429" name="Google Shape;42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62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Problema: estamos no degrau 0 de uma escada, e queremos contar de quantas maneiras podemos subir os </a:t>
            </a:r>
            <a:r>
              <a:rPr b="1" lang="pt-BR"/>
              <a:t>n</a:t>
            </a:r>
            <a:r>
              <a:rPr lang="pt-BR"/>
              <a:t> degraus de uma escada se podemos escolher entre subir 1 degrau ou 2 degraus de uma só vez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Como é feita a divisão em subproblemas?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Se estamos no degrau k, temos duas escolhas: subir 1 degrau  </a:t>
            </a:r>
            <a:r>
              <a:rPr b="1" lang="pt-BR"/>
              <a:t>ou</a:t>
            </a:r>
            <a:r>
              <a:rPr lang="pt-BR"/>
              <a:t> subir 2 degraus. Ou seja, dp(k) = dp(k+1) + dp(k+2)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Combinatória</a:t>
            </a:r>
            <a:endParaRPr/>
          </a:p>
        </p:txBody>
      </p:sp>
      <p:pic>
        <p:nvPicPr>
          <p:cNvPr id="436" name="Google Shape;43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63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Problemas:</a:t>
            </a:r>
            <a:br>
              <a:rPr lang="pt-BR"/>
            </a:br>
            <a:br>
              <a:rPr lang="pt-BR"/>
            </a:br>
            <a:r>
              <a:rPr lang="pt-BR" u="sng">
                <a:solidFill>
                  <a:schemeClr val="hlink"/>
                </a:solidFill>
                <a:hlinkClick r:id="rId4"/>
              </a:rPr>
              <a:t>https://atcoder.jp/contests/abc129/tasks/abc129_c</a:t>
            </a:r>
            <a:br>
              <a:rPr lang="pt-BR"/>
            </a:br>
            <a:br>
              <a:rPr lang="pt-BR"/>
            </a:br>
            <a:r>
              <a:rPr lang="pt-BR" u="sng">
                <a:solidFill>
                  <a:schemeClr val="hlink"/>
                </a:solidFill>
                <a:hlinkClick r:id="rId5"/>
              </a:rPr>
              <a:t>https://codeforces.com/problemset/problem/118/D</a:t>
            </a:r>
            <a:br>
              <a:rPr lang="pt-BR"/>
            </a:br>
            <a:br>
              <a:rPr lang="pt-BR"/>
            </a:br>
            <a:r>
              <a:rPr lang="pt-BR" u="sng">
                <a:solidFill>
                  <a:schemeClr val="hlink"/>
                </a:solidFill>
                <a:hlinkClick r:id="rId6"/>
              </a:rPr>
              <a:t>https://olimpiada.ic.unicamp.br/pratique/pu/2018/f3/muro/</a:t>
            </a: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4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Bitmask</a:t>
            </a:r>
            <a:endParaRPr/>
          </a:p>
        </p:txBody>
      </p:sp>
      <p:pic>
        <p:nvPicPr>
          <p:cNvPr id="443" name="Google Shape;44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Bitmask</a:t>
            </a:r>
            <a:endParaRPr/>
          </a:p>
        </p:txBody>
      </p:sp>
      <p:pic>
        <p:nvPicPr>
          <p:cNvPr id="449" name="Google Shape;44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65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Em programação competitiva ocasionalmente aparecem problemas nos quais podemos utilizar bitmasks</a:t>
            </a:r>
            <a:endParaRPr b="1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Bitmask</a:t>
            </a:r>
            <a:endParaRPr/>
          </a:p>
        </p:txBody>
      </p:sp>
      <p:pic>
        <p:nvPicPr>
          <p:cNvPr id="456" name="Google Shape;45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66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Em programação competitiva ocasionalmente aparecem problemas nos quais podemos utilizar bitmasks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Utilizamos os bits dos inteiros para representar coisas, e utilizamos as operações bit a bit (que são boas!) para manipular as informações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Bitmask</a:t>
            </a:r>
            <a:endParaRPr/>
          </a:p>
        </p:txBody>
      </p:sp>
      <p:pic>
        <p:nvPicPr>
          <p:cNvPr id="463" name="Google Shape;46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67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Em programação competitiva ocasionalmente aparecem problemas nos quais podemos utilizar bitmasks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Utilizamos os bits dos inteiros para representar coisas, e utilizamos as operações bit a bit (que são boas!) para manipular as informações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Operações úteis: &amp; (and), | (or), ^ (xor), popcount (quantos bits ligados), + (soma)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Bitmask</a:t>
            </a:r>
            <a:endParaRPr/>
          </a:p>
        </p:txBody>
      </p:sp>
      <p:pic>
        <p:nvPicPr>
          <p:cNvPr id="470" name="Google Shape;47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68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Exemplo: queremos representar quais letras ocorrem em um subvetor utilizando bitmask</a:t>
            </a:r>
            <a:endParaRPr b="1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Bitmask</a:t>
            </a:r>
            <a:endParaRPr/>
          </a:p>
        </p:txBody>
      </p:sp>
      <p:pic>
        <p:nvPicPr>
          <p:cNvPr id="477" name="Google Shape;47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69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Exemplo: queremos representar quais letras ocorrem em um subvetor utilizando bitmask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Podemos codificar a como o 1° bit </a:t>
            </a:r>
            <a:r>
              <a:rPr lang="pt-BR"/>
              <a:t>(começando da direita)</a:t>
            </a:r>
            <a:r>
              <a:rPr lang="pt-BR"/>
              <a:t>, b como o 2°, etc.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Bitmask</a:t>
            </a:r>
            <a:endParaRPr/>
          </a:p>
        </p:txBody>
      </p:sp>
      <p:pic>
        <p:nvPicPr>
          <p:cNvPr id="484" name="Google Shape;48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70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Exemplo: queremos representar quais letras ocorrem em um subvetor utilizando bitmask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Podemos codificar a como o 1° bit (começando da direita), b como o 2°, etc.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...001011 representa que o subvetor contém {a, b, d}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Bitmask</a:t>
            </a:r>
            <a:endParaRPr/>
          </a:p>
        </p:txBody>
      </p:sp>
      <p:pic>
        <p:nvPicPr>
          <p:cNvPr id="491" name="Google Shape;49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71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Um inteiro tem 32 bits (pode representar 2</a:t>
            </a:r>
            <a:r>
              <a:rPr baseline="30000" lang="pt-BR"/>
              <a:t>32</a:t>
            </a:r>
            <a:r>
              <a:rPr lang="pt-BR"/>
              <a:t> coisas)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Programação Dinâmica é um método de solução de problemas que envolve dividir um problema em subproblemas de maneira recursiva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problema deve ter subestrutura ótima, isto é, pode ser encontrada a solução ótima do problema através das soluções ótimas dos subproblemas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Bitmask</a:t>
            </a:r>
            <a:endParaRPr/>
          </a:p>
        </p:txBody>
      </p:sp>
      <p:pic>
        <p:nvPicPr>
          <p:cNvPr id="498" name="Google Shape;49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72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Um inteiro tem 32 bits (pode representar 2</a:t>
            </a:r>
            <a:r>
              <a:rPr baseline="30000" lang="pt-BR"/>
              <a:t>32</a:t>
            </a:r>
            <a:r>
              <a:rPr lang="pt-BR"/>
              <a:t> coisas)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Em DP, não podemos fazer uma tabela</a:t>
            </a:r>
            <a:br>
              <a:rPr lang="pt-BR"/>
            </a:br>
            <a:r>
              <a:rPr lang="pt-BR"/>
              <a:t>int tab[2</a:t>
            </a:r>
            <a:r>
              <a:rPr baseline="30000" lang="pt-BR"/>
              <a:t>32</a:t>
            </a:r>
            <a:r>
              <a:rPr lang="pt-BR"/>
              <a:t>]</a:t>
            </a:r>
            <a:br>
              <a:rPr lang="pt-BR"/>
            </a:br>
            <a:br>
              <a:rPr lang="pt-BR"/>
            </a:br>
            <a:r>
              <a:rPr lang="pt-BR"/>
              <a:t>pois isso estoura a memória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Bitmask</a:t>
            </a:r>
            <a:endParaRPr/>
          </a:p>
        </p:txBody>
      </p:sp>
      <p:pic>
        <p:nvPicPr>
          <p:cNvPr id="505" name="Google Shape;505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73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Um inteiro tem 32 bits (pode representar 2</a:t>
            </a:r>
            <a:r>
              <a:rPr baseline="30000" lang="pt-BR"/>
              <a:t>32</a:t>
            </a:r>
            <a:r>
              <a:rPr lang="pt-BR"/>
              <a:t> coisas)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Em DP, não podemos fazer uma tabela</a:t>
            </a:r>
            <a:br>
              <a:rPr lang="pt-BR"/>
            </a:br>
            <a:r>
              <a:rPr lang="pt-BR"/>
              <a:t>int tab[2</a:t>
            </a:r>
            <a:r>
              <a:rPr baseline="30000" lang="pt-BR"/>
              <a:t>32</a:t>
            </a:r>
            <a:r>
              <a:rPr lang="pt-BR"/>
              <a:t>]</a:t>
            </a:r>
            <a:br>
              <a:rPr lang="pt-BR"/>
            </a:br>
            <a:br>
              <a:rPr lang="pt-BR"/>
            </a:br>
            <a:r>
              <a:rPr lang="pt-BR"/>
              <a:t>pois isso estoura a memória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Números de bits em problemas de DP normalmente são de 20 bits pra baixo (2</a:t>
            </a:r>
            <a:r>
              <a:rPr baseline="30000" lang="pt-BR"/>
              <a:t>20</a:t>
            </a:r>
            <a:r>
              <a:rPr lang="pt-BR"/>
              <a:t> é aproximadamente 10</a:t>
            </a:r>
            <a:r>
              <a:rPr baseline="30000" lang="pt-BR"/>
              <a:t>6</a:t>
            </a:r>
            <a:r>
              <a:rPr lang="pt-BR"/>
              <a:t>)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Bitmask</a:t>
            </a:r>
            <a:endParaRPr/>
          </a:p>
        </p:txBody>
      </p:sp>
      <p:pic>
        <p:nvPicPr>
          <p:cNvPr id="512" name="Google Shape;51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74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Problemas:</a:t>
            </a:r>
            <a:br>
              <a:rPr lang="pt-BR"/>
            </a:br>
            <a:br>
              <a:rPr lang="pt-BR"/>
            </a:br>
            <a:r>
              <a:rPr lang="pt-BR" u="sng">
                <a:solidFill>
                  <a:schemeClr val="hlink"/>
                </a:solidFill>
                <a:hlinkClick r:id="rId4"/>
              </a:rPr>
              <a:t>https://codeforces.com/group/btcK4I5D5f/contest/308631/problem/A</a:t>
            </a:r>
            <a:br>
              <a:rPr lang="pt-BR"/>
            </a:br>
            <a:br>
              <a:rPr lang="pt-BR"/>
            </a:br>
            <a:r>
              <a:rPr lang="pt-BR" u="sng">
                <a:solidFill>
                  <a:schemeClr val="hlink"/>
                </a:solidFill>
                <a:hlinkClick r:id="rId5"/>
              </a:rPr>
              <a:t>https://codeforces.com/contest/678/problem/E</a:t>
            </a:r>
            <a:br>
              <a:rPr lang="pt-BR"/>
            </a:br>
            <a:br>
              <a:rPr lang="pt-BR"/>
            </a:br>
            <a:r>
              <a:rPr lang="pt-BR" u="sng">
                <a:solidFill>
                  <a:schemeClr val="hlink"/>
                </a:solidFill>
                <a:hlinkClick r:id="rId6"/>
              </a:rPr>
              <a:t>https://codeforces.com/contest/768/problem/E</a:t>
            </a: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Programação Dinâmica é um método de solução de problemas que envolve dividir um problema em subproblemas de maneira recursiva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problema deve ter subestrutura ótima, isto é, pode ser encontrada a solução ótima do problema através das soluções ótimas dos subproblemas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Há bastante teoria de DP na área de otimização matemática, mas em programação competitiva utilizamos a técnica de forma mais geral</a:t>
            </a: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Exemplo: problema do troco mínimo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Exemplo: problema do troco mínimo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Vamos supor 4 tipos de notas: 2, 5, 10 e 20 reais, e queremos dar um troco de 47 reais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