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9" r:id="rId6"/>
    <p:sldId id="276" r:id="rId7"/>
    <p:sldId id="270" r:id="rId8"/>
    <p:sldId id="271" r:id="rId9"/>
    <p:sldId id="272" r:id="rId10"/>
    <p:sldId id="273" r:id="rId11"/>
    <p:sldId id="274" r:id="rId12"/>
    <p:sldId id="27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0"/>
    <p:restoredTop sz="97146"/>
  </p:normalViewPr>
  <p:slideViewPr>
    <p:cSldViewPr snapToGrid="0" snapToObjects="1">
      <p:cViewPr varScale="1">
        <p:scale>
          <a:sx n="94" d="100"/>
          <a:sy n="94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F9B64-392E-EA41-AADA-0BE238F496A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88029-C63B-4D40-99F1-A1FFC640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E315-ADF9-7646-8992-1B67FD03F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51DD2-85F8-7A43-9973-D02D4ACE2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807D-A77C-4C45-B9D7-396162A1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2CC-5FAD-C04B-849C-C75034EE666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F63C-8A33-5747-8EB2-85484382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8FDB-E9A1-E24F-9B48-A3FE4EA0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6B9-BABD-7B4F-89C8-6DEF1792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5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D1F9-0758-B044-A32A-7A53F4DF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43CA3-B5F0-3B4A-B204-ED0A47486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093D-1A79-4844-8D66-38465738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2CC-5FAD-C04B-849C-C75034EE666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410E5-5F92-2A4B-B209-16934847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7CBEE-50CB-3C43-AC60-237E59C2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6B9-BABD-7B4F-89C8-6DEF1792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8579B-F1E8-434F-9FAF-7A493EB88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9D3EB-DB55-274B-9446-D56BACFA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D0931-4439-AA49-977E-9C237538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2CC-5FAD-C04B-849C-C75034EE666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0247-23A6-6D4B-B9B4-600702D4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7A6AC-4DD2-584A-A65C-F819BB49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6B9-BABD-7B4F-89C8-6DEF1792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B7E7-DAF4-8F4F-80A3-A1CD5969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135FF-914E-D84A-8BBA-962C16273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F0DAD-77C5-AD4B-897B-32EB3936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2CC-5FAD-C04B-849C-C75034EE666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EC00-8650-094E-85DE-30F9176A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E1A3-ECDF-9A47-9BCD-0687C818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6B9-BABD-7B4F-89C8-6DEF1792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0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85F2-4635-1A4D-B45B-8A9377EE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4D0FB-631D-7746-8980-0A694A6E3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85F0-4579-AB41-BD37-00C9FBA9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2CC-5FAD-C04B-849C-C75034EE666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F3A71-6C52-8E40-A8E8-091B4910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297DD-933B-924A-8FA7-48305A0C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6B9-BABD-7B4F-89C8-6DEF1792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4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1F91-2965-7946-8BFF-06C37BF8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4AFC2-4E95-8745-9FC1-F07736D01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7EBA5-9125-8044-959B-E0A77885D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D978-A4D1-1F4C-9584-FDF95293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2CC-5FAD-C04B-849C-C75034EE666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152A-2B0E-E046-9693-8C5C422C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A69C3-FF2A-4044-805E-3AA04112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6B9-BABD-7B4F-89C8-6DEF1792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ABAD-167D-8A4B-B1AD-689EB53B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4A82F-5A1D-1F4F-A1B1-90BA29BB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EFAB1-D986-0744-91C9-83EEF76B7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44C2B-144D-B04C-ADBB-9F246B7E8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145D4-FC0D-724A-A443-B71B14C90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9AAA0-79BD-C047-B62A-6DA3D31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2CC-5FAD-C04B-849C-C75034EE666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6753D-D6A2-9247-B0D0-66FCB418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683E7-A83F-5545-ADFD-84DFC0FF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6B9-BABD-7B4F-89C8-6DEF1792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8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035A-F698-D141-B48A-586F76D6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56F92-03AB-634C-A513-62A45ABC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2CC-5FAD-C04B-849C-C75034EE666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31525-1C75-AA42-A37E-FFE6D2A2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9E30B-CC5D-F142-AE14-13711B9B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6B9-BABD-7B4F-89C8-6DEF1792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650B9-51BD-F941-AC43-3523D874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2CC-5FAD-C04B-849C-C75034EE666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3CA31-46A6-2044-8DB0-257CD7F6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D22F5-AD10-4046-B522-C2A0504F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6B9-BABD-7B4F-89C8-6DEF1792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9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5BEA-9F4B-3249-A8BB-F420271B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565C-12C5-1D4E-91CC-C6F79A935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0FD25-32EA-2345-9F67-84A597F90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F356B-1D20-E742-89B6-579F7E8E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2CC-5FAD-C04B-849C-C75034EE666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D02CE-CCB6-0E44-9722-68C41BC6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6223D-AFE8-414B-904A-66D2AA79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6B9-BABD-7B4F-89C8-6DEF1792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2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1AE7-D1A3-DF4B-888F-19BE8F57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885DF-17D6-E34C-8083-5FFC7BAE1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00A4D-5EB9-5E49-83B7-A836CA100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7072C-C3E3-FD48-A538-96C9AFFB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2CC-5FAD-C04B-849C-C75034EE666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43C24-8DF9-C242-A62C-996E3C78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F48A1-5CF9-544E-8E5A-A139D329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6B9-BABD-7B4F-89C8-6DEF1792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9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4BA21-A8E1-4146-BCB7-13DE57CC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6F48F-46A4-5A47-AA25-D6887EF1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2645-0158-3040-95A0-0A2C16B3B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712CC-5FAD-C04B-849C-C75034EE666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97A4-52A3-A340-A509-F678313AF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6DB8E-2A97-534F-A74E-88B63AE5E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76B9-BABD-7B4F-89C8-6DEF1792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0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avus/dataviz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pjdatascience.springeropen.com/articles/10.1140/epjds/s13688-016-0083-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poll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background backgrounds free picture">
            <a:extLst>
              <a:ext uri="{FF2B5EF4-FFF2-40B4-BE49-F238E27FC236}">
                <a16:creationId xmlns:a16="http://schemas.microsoft.com/office/drawing/2014/main" id="{759748C6-57EB-024B-892A-2324EDAAA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ECFFC-C245-2B42-8849-69B911B1B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07218"/>
            <a:ext cx="12191999" cy="2415681"/>
          </a:xfrm>
        </p:spPr>
        <p:txBody>
          <a:bodyPr>
            <a:noAutofit/>
          </a:bodyPr>
          <a:lstStyle/>
          <a:p>
            <a:r>
              <a:rPr lang="en-US" u="sng" dirty="0"/>
              <a:t>Does Wikipedia Traffic for Political Candidates Forecast Polling?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38FE9-0A0C-9E41-A050-009282257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DATS 6401-20 Final Project </a:t>
            </a:r>
          </a:p>
          <a:p>
            <a:r>
              <a:rPr lang="en-US" sz="4000" dirty="0"/>
              <a:t>Joseph Schultz</a:t>
            </a:r>
          </a:p>
          <a:p>
            <a:r>
              <a:rPr lang="en-US" sz="4000" dirty="0"/>
              <a:t>August 15, 2019</a:t>
            </a:r>
          </a:p>
        </p:txBody>
      </p:sp>
    </p:spTree>
    <p:extLst>
      <p:ext uri="{BB962C8B-B14F-4D97-AF65-F5344CB8AC3E}">
        <p14:creationId xmlns:p14="http://schemas.microsoft.com/office/powerpoint/2010/main" val="120425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ue background backgrounds free picture">
            <a:extLst>
              <a:ext uri="{FF2B5EF4-FFF2-40B4-BE49-F238E27FC236}">
                <a16:creationId xmlns:a16="http://schemas.microsoft.com/office/drawing/2014/main" id="{753AF007-EA99-E64A-BC8F-430C418E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4A32E-C538-FF4A-9B17-E74CBF53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80400" cy="597762"/>
          </a:xfrm>
        </p:spPr>
        <p:txBody>
          <a:bodyPr>
            <a:normAutofit fontScale="90000"/>
          </a:bodyPr>
          <a:lstStyle/>
          <a:p>
            <a:r>
              <a:rPr lang="en-US" dirty="0"/>
              <a:t>Wikipedia Traffic Drill-Down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EDD6-D93A-C341-9727-FB22CF1D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84" y="1051569"/>
            <a:ext cx="281940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Events definitely are driving Wikipedia page traffic</a:t>
            </a:r>
          </a:p>
          <a:p>
            <a:r>
              <a:rPr lang="en-US" dirty="0"/>
              <a:t>So there’s a positive correlation, but what about causation?</a:t>
            </a:r>
          </a:p>
          <a:p>
            <a:r>
              <a:rPr lang="en-US" dirty="0"/>
              <a:t>If there is causation, what direction?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AADFA-E2BD-F043-897B-826459BEE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482" y="1075107"/>
            <a:ext cx="8183240" cy="470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8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ue background backgrounds free picture">
            <a:extLst>
              <a:ext uri="{FF2B5EF4-FFF2-40B4-BE49-F238E27FC236}">
                <a16:creationId xmlns:a16="http://schemas.microsoft.com/office/drawing/2014/main" id="{753AF007-EA99-E64A-BC8F-430C418E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4A32E-C538-FF4A-9B17-E74CBF53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80400" cy="59776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EDD6-D93A-C341-9727-FB22CF1D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84" y="1051569"/>
            <a:ext cx="3743845" cy="520574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Lagged both polling data and Wikipedia traffic and checked correlations in both directions</a:t>
            </a:r>
          </a:p>
          <a:p>
            <a:r>
              <a:rPr lang="en-US" dirty="0"/>
              <a:t>There is a noticeable spike between 0 and 4 days of Wikipedia traffic lag</a:t>
            </a:r>
          </a:p>
          <a:p>
            <a:r>
              <a:rPr lang="en-US" dirty="0"/>
              <a:t>Only 4 days, so not practically very helpful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5E01F-54A3-014D-88FE-CCFE358C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742" y="1051569"/>
            <a:ext cx="7689945" cy="52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3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ue background backgrounds free picture">
            <a:extLst>
              <a:ext uri="{FF2B5EF4-FFF2-40B4-BE49-F238E27FC236}">
                <a16:creationId xmlns:a16="http://schemas.microsoft.com/office/drawing/2014/main" id="{753AF007-EA99-E64A-BC8F-430C418E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4A32E-C538-FF4A-9B17-E74CBF53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04060" cy="597762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of the 2020 Dem Endorsement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EDD6-D93A-C341-9727-FB22CF1D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84" y="1051569"/>
            <a:ext cx="3720153" cy="5499356"/>
          </a:xfrm>
        </p:spPr>
        <p:txBody>
          <a:bodyPr>
            <a:normAutofit/>
          </a:bodyPr>
          <a:lstStyle/>
          <a:p>
            <a:r>
              <a:rPr lang="en-US" dirty="0"/>
              <a:t>Originally wanted to use results to forecast polls/winner, but predictive power of Wikipedia traffic not sufficiently powerful to be practically useful</a:t>
            </a:r>
          </a:p>
          <a:p>
            <a:r>
              <a:rPr lang="en-US" dirty="0"/>
              <a:t>Visualization evaluates just most recent polling information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0DCAE-DF14-D04A-AFDE-6F84CBBDD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102" y="1552212"/>
            <a:ext cx="76143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6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lue background backgrounds free picture">
            <a:extLst>
              <a:ext uri="{FF2B5EF4-FFF2-40B4-BE49-F238E27FC236}">
                <a16:creationId xmlns:a16="http://schemas.microsoft.com/office/drawing/2014/main" id="{67A921CC-244A-7E4A-B42F-81B069B2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4A32E-C538-FF4A-9B17-E74CBF53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115"/>
          </a:xfrm>
        </p:spPr>
        <p:txBody>
          <a:bodyPr>
            <a:normAutofit/>
          </a:bodyPr>
          <a:lstStyle/>
          <a:p>
            <a:r>
              <a:rPr lang="en-US" sz="10000" b="1" dirty="0"/>
              <a:t>        Thank you!</a:t>
            </a:r>
            <a:br>
              <a:rPr lang="en-US" sz="10000" b="1" dirty="0"/>
            </a:br>
            <a:br>
              <a:rPr lang="en-US" sz="10000" b="1" dirty="0"/>
            </a:br>
            <a:r>
              <a:rPr lang="en-US" sz="2000" b="1" dirty="0"/>
              <a:t>Files found on  	</a:t>
            </a:r>
            <a:r>
              <a:rPr lang="en-US" sz="2000" b="1" dirty="0" err="1"/>
              <a:t>Github</a:t>
            </a:r>
            <a:r>
              <a:rPr lang="en-US" sz="2000" b="1" dirty="0"/>
              <a:t>:  </a:t>
            </a:r>
            <a:r>
              <a:rPr lang="en-US" sz="2000" b="1" dirty="0">
                <a:hlinkClick r:id="rId3"/>
              </a:rPr>
              <a:t>https://github.com/glavus/dataviz</a:t>
            </a:r>
            <a:br>
              <a:rPr lang="en-US" sz="2000" b="1" dirty="0"/>
            </a:br>
            <a:r>
              <a:rPr lang="en-US" sz="2000" b="1" dirty="0"/>
              <a:t>	 	</a:t>
            </a:r>
            <a:r>
              <a:rPr lang="en-US" sz="2000" b="1" dirty="0" err="1"/>
              <a:t>Zenodo</a:t>
            </a:r>
            <a:r>
              <a:rPr lang="en-US" sz="2000" b="1" dirty="0"/>
              <a:t>: 	https://</a:t>
            </a:r>
            <a:r>
              <a:rPr lang="en-US" sz="2000" b="1" dirty="0" err="1"/>
              <a:t>zenodo.org</a:t>
            </a:r>
            <a:r>
              <a:rPr lang="en-US" sz="2000" b="1" dirty="0"/>
              <a:t>/record/3369314 </a:t>
            </a:r>
          </a:p>
        </p:txBody>
      </p:sp>
    </p:spTree>
    <p:extLst>
      <p:ext uri="{BB962C8B-B14F-4D97-AF65-F5344CB8AC3E}">
        <p14:creationId xmlns:p14="http://schemas.microsoft.com/office/powerpoint/2010/main" val="62089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lue background backgrounds free picture">
            <a:extLst>
              <a:ext uri="{FF2B5EF4-FFF2-40B4-BE49-F238E27FC236}">
                <a16:creationId xmlns:a16="http://schemas.microsoft.com/office/drawing/2014/main" id="{731AE683-2A8E-CB4B-8DC6-A29C9B132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A50575-21F5-B24E-8364-63906C2E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9E45-2AE0-F346-AF21-973C22C5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Data, Methods &amp; Presentation</a:t>
            </a:r>
          </a:p>
          <a:p>
            <a:r>
              <a:rPr lang="en-US" dirty="0"/>
              <a:t>Initial Exploration</a:t>
            </a:r>
          </a:p>
          <a:p>
            <a:r>
              <a:rPr lang="en-US" dirty="0"/>
              <a:t>Checking Metrics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75544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ue background backgrounds free picture">
            <a:extLst>
              <a:ext uri="{FF2B5EF4-FFF2-40B4-BE49-F238E27FC236}">
                <a16:creationId xmlns:a16="http://schemas.microsoft.com/office/drawing/2014/main" id="{753AF007-EA99-E64A-BC8F-430C418E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4A32E-C538-FF4A-9B17-E74CBF53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EDD6-D93A-C341-9727-FB22CF1D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9607" cy="4351338"/>
          </a:xfrm>
        </p:spPr>
        <p:txBody>
          <a:bodyPr/>
          <a:lstStyle/>
          <a:p>
            <a:r>
              <a:rPr lang="en-US" dirty="0"/>
              <a:t>2020 Democratic Endorsement Race</a:t>
            </a:r>
          </a:p>
          <a:p>
            <a:pPr lvl="1"/>
            <a:r>
              <a:rPr lang="en-US" dirty="0"/>
              <a:t>Multi-State</a:t>
            </a:r>
          </a:p>
          <a:p>
            <a:pPr lvl="1"/>
            <a:r>
              <a:rPr lang="en-US" dirty="0"/>
              <a:t>States hold elections on different days, so race results are dependent</a:t>
            </a:r>
          </a:p>
          <a:p>
            <a:pPr lvl="1"/>
            <a:r>
              <a:rPr lang="en-US" dirty="0"/>
              <a:t>Minimum thresholds for vote share</a:t>
            </a:r>
          </a:p>
          <a:p>
            <a:pPr lvl="1"/>
            <a:r>
              <a:rPr lang="en-US" dirty="0"/>
              <a:t>Proportional awarding of Delegates</a:t>
            </a:r>
          </a:p>
          <a:p>
            <a:r>
              <a:rPr lang="en-US" dirty="0"/>
              <a:t>Previous Research: Wikipedia Traffic in Race Result Prediction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>
                <a:hlinkClick r:id="rId3"/>
              </a:rPr>
              <a:t>https://epjdatascience.springeropen.com/articles/10.1140/epjds/s13688-016-0083-3</a:t>
            </a:r>
            <a:endParaRPr lang="en-US" sz="2000" dirty="0"/>
          </a:p>
          <a:p>
            <a:r>
              <a:rPr lang="en-US" dirty="0"/>
              <a:t>Core Question: Can Wikipedia candidate page traffic help predict movements in political polls?</a:t>
            </a:r>
          </a:p>
        </p:txBody>
      </p:sp>
    </p:spTree>
    <p:extLst>
      <p:ext uri="{BB962C8B-B14F-4D97-AF65-F5344CB8AC3E}">
        <p14:creationId xmlns:p14="http://schemas.microsoft.com/office/powerpoint/2010/main" val="308766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ue background backgrounds free picture">
            <a:extLst>
              <a:ext uri="{FF2B5EF4-FFF2-40B4-BE49-F238E27FC236}">
                <a16:creationId xmlns:a16="http://schemas.microsoft.com/office/drawing/2014/main" id="{753AF007-EA99-E64A-BC8F-430C418E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4A32E-C538-FF4A-9B17-E74CBF53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9316" cy="781287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EDD6-D93A-C341-9727-FB22CF1D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96" y="1095375"/>
            <a:ext cx="11336413" cy="53736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Polls data from </a:t>
            </a:r>
            <a:r>
              <a:rPr lang="en-US" dirty="0" err="1"/>
              <a:t>fivethirtyeight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https://projects.fivethirtyeight.com/polls/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State (and no State)</a:t>
            </a:r>
          </a:p>
          <a:p>
            <a:pPr lvl="1"/>
            <a:r>
              <a:rPr lang="en-US" dirty="0"/>
              <a:t>Candidate</a:t>
            </a:r>
          </a:p>
          <a:p>
            <a:pPr lvl="1"/>
            <a:r>
              <a:rPr lang="en-US" dirty="0"/>
              <a:t>Percent Support</a:t>
            </a:r>
          </a:p>
          <a:p>
            <a:pPr lvl="1"/>
            <a:r>
              <a:rPr lang="en-US" dirty="0"/>
              <a:t>Date</a:t>
            </a:r>
          </a:p>
          <a:p>
            <a:r>
              <a:rPr lang="en-US" dirty="0"/>
              <a:t>Wikipedia traffic data from candidate specific Wikipedia websites</a:t>
            </a:r>
          </a:p>
          <a:p>
            <a:pPr lvl="1"/>
            <a:r>
              <a:rPr lang="en-US" dirty="0"/>
              <a:t>Candidate</a:t>
            </a:r>
          </a:p>
          <a:p>
            <a:pPr lvl="1"/>
            <a:r>
              <a:rPr lang="en-US" dirty="0"/>
              <a:t>Wikipedia Traffic</a:t>
            </a:r>
          </a:p>
          <a:p>
            <a:pPr lvl="1"/>
            <a:r>
              <a:rPr lang="en-US" dirty="0"/>
              <a:t>Date</a:t>
            </a:r>
          </a:p>
          <a:p>
            <a:r>
              <a:rPr lang="en-US" dirty="0"/>
              <a:t>Additional auxiliary data pulled in for presentation &amp; state of race graph</a:t>
            </a:r>
          </a:p>
          <a:p>
            <a:pPr lvl="1"/>
            <a:r>
              <a:rPr lang="en-US" dirty="0"/>
              <a:t>Delegates per State</a:t>
            </a:r>
          </a:p>
          <a:p>
            <a:pPr lvl="1"/>
            <a:r>
              <a:rPr lang="en-US" dirty="0"/>
              <a:t>Dates of each State’s race</a:t>
            </a:r>
          </a:p>
          <a:p>
            <a:pPr lvl="1"/>
            <a:r>
              <a:rPr lang="en-US" dirty="0"/>
              <a:t>Full State name to abbreviation map</a:t>
            </a:r>
          </a:p>
        </p:txBody>
      </p:sp>
    </p:spTree>
    <p:extLst>
      <p:ext uri="{BB962C8B-B14F-4D97-AF65-F5344CB8AC3E}">
        <p14:creationId xmlns:p14="http://schemas.microsoft.com/office/powerpoint/2010/main" val="400148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ue background backgrounds free picture">
            <a:extLst>
              <a:ext uri="{FF2B5EF4-FFF2-40B4-BE49-F238E27FC236}">
                <a16:creationId xmlns:a16="http://schemas.microsoft.com/office/drawing/2014/main" id="{753AF007-EA99-E64A-BC8F-430C418E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4A32E-C538-FF4A-9B17-E74CBF53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48"/>
            <a:ext cx="9261143" cy="767639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EDD6-D93A-C341-9727-FB22CF1D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3" y="1254431"/>
            <a:ext cx="466372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Data </a:t>
            </a:r>
            <a:r>
              <a:rPr lang="en-US" dirty="0" err="1"/>
              <a:t>ETLed</a:t>
            </a:r>
            <a:r>
              <a:rPr lang="en-US" dirty="0"/>
              <a:t> in RapidMiner</a:t>
            </a:r>
          </a:p>
          <a:p>
            <a:pPr lvl="1"/>
            <a:r>
              <a:rPr lang="en-US" dirty="0"/>
              <a:t>Data joined on Candidate &amp; Date variables</a:t>
            </a:r>
          </a:p>
          <a:p>
            <a:pPr lvl="1"/>
            <a:r>
              <a:rPr lang="en-US" dirty="0"/>
              <a:t>Data cleaning/aggregation for the various data slices</a:t>
            </a:r>
          </a:p>
          <a:p>
            <a:r>
              <a:rPr lang="en-US" dirty="0"/>
              <a:t>Data visualized in HTML with D3 and Google Visualizations on 5 webpages</a:t>
            </a:r>
          </a:p>
          <a:p>
            <a:pPr lvl="1"/>
            <a:r>
              <a:rPr lang="en-US" dirty="0"/>
              <a:t>Built custom pictures for navigation bar</a:t>
            </a:r>
          </a:p>
          <a:p>
            <a:pPr lvl="1"/>
            <a:r>
              <a:rPr lang="en-US" dirty="0"/>
              <a:t>Added interpretation and notes above and below visualizations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D2C5D-E9C1-4543-AC3F-E80FC5D50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731" y="1131478"/>
            <a:ext cx="71527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9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ue background backgrounds free picture">
            <a:extLst>
              <a:ext uri="{FF2B5EF4-FFF2-40B4-BE49-F238E27FC236}">
                <a16:creationId xmlns:a16="http://schemas.microsoft.com/office/drawing/2014/main" id="{753AF007-EA99-E64A-BC8F-430C418E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F6682B-5B81-7343-BD4E-DE99D273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672" y="4296600"/>
            <a:ext cx="2168685" cy="2331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4A32E-C538-FF4A-9B17-E74CBF53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48"/>
            <a:ext cx="9261143" cy="767639"/>
          </a:xfrm>
        </p:spPr>
        <p:txBody>
          <a:bodyPr/>
          <a:lstStyle/>
          <a:p>
            <a:r>
              <a:rPr lang="en-US" dirty="0"/>
              <a:t>HTML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EDD6-D93A-C341-9727-FB22CF1D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3" y="1254431"/>
            <a:ext cx="4663725" cy="4351338"/>
          </a:xfrm>
        </p:spPr>
        <p:txBody>
          <a:bodyPr>
            <a:normAutofit/>
          </a:bodyPr>
          <a:lstStyle/>
          <a:p>
            <a:r>
              <a:rPr lang="en-US" dirty="0"/>
              <a:t>All pages essentially follow the same format shown on the right</a:t>
            </a:r>
          </a:p>
          <a:p>
            <a:r>
              <a:rPr lang="en-US" dirty="0"/>
              <a:t>First four graphs are in D3</a:t>
            </a:r>
          </a:p>
          <a:p>
            <a:r>
              <a:rPr lang="en-US" dirty="0"/>
              <a:t>Last graph is a Google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DF3F7-9B1E-594C-A4E9-3971F27FF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996" y="0"/>
            <a:ext cx="2185509" cy="205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79205C-CEB5-A74F-BB19-43845B404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996" y="2050249"/>
            <a:ext cx="2185508" cy="2246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04B6C9-663D-B04B-B1D6-D3CA05672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9524" y="6627620"/>
            <a:ext cx="2168685" cy="2303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480A36-37A6-DE47-B16B-20450CB5AE6A}"/>
              </a:ext>
            </a:extLst>
          </p:cNvPr>
          <p:cNvSpPr txBox="1">
            <a:spLocks/>
          </p:cNvSpPr>
          <p:nvPr/>
        </p:nvSpPr>
        <p:spPr>
          <a:xfrm>
            <a:off x="4764176" y="115852"/>
            <a:ext cx="4496967" cy="673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Title/navigation bar</a:t>
            </a:r>
          </a:p>
          <a:p>
            <a:pPr marL="0" indent="0">
              <a:buNone/>
            </a:pPr>
            <a:r>
              <a:rPr lang="en-US" sz="2000" dirty="0"/>
              <a:t>Page Introduction text</a:t>
            </a:r>
          </a:p>
          <a:p>
            <a:pPr marL="0" indent="0">
              <a:buNone/>
            </a:pPr>
            <a:r>
              <a:rPr lang="en-US" sz="2000" dirty="0"/>
              <a:t>Call scripts/add disclosure notes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Define graph</a:t>
            </a:r>
          </a:p>
          <a:p>
            <a:pPr marL="0" indent="0">
              <a:buNone/>
            </a:pPr>
            <a:r>
              <a:rPr lang="en-US" sz="2000" dirty="0"/>
              <a:t>Pull in 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Define axes/how data is displayed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Add legend(s)</a:t>
            </a:r>
          </a:p>
          <a:p>
            <a:pPr marL="0" indent="0">
              <a:buNone/>
            </a:pPr>
            <a:r>
              <a:rPr lang="en-US" sz="2000" dirty="0"/>
              <a:t>Interpretation notes</a:t>
            </a:r>
          </a:p>
          <a:p>
            <a:pPr marL="0" indent="0">
              <a:buNone/>
            </a:pPr>
            <a:r>
              <a:rPr lang="en-US" sz="2000" dirty="0"/>
              <a:t>Repeat navigation bar at bottom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6413F1-8803-7A44-9F05-8DF86C366935}"/>
              </a:ext>
            </a:extLst>
          </p:cNvPr>
          <p:cNvCxnSpPr>
            <a:cxnSpLocks/>
          </p:cNvCxnSpPr>
          <p:nvPr/>
        </p:nvCxnSpPr>
        <p:spPr>
          <a:xfrm>
            <a:off x="4764176" y="477672"/>
            <a:ext cx="742782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FD7680-AD0E-5D4B-8E5E-D272F0D7CD9D}"/>
              </a:ext>
            </a:extLst>
          </p:cNvPr>
          <p:cNvCxnSpPr>
            <a:cxnSpLocks/>
          </p:cNvCxnSpPr>
          <p:nvPr/>
        </p:nvCxnSpPr>
        <p:spPr>
          <a:xfrm>
            <a:off x="4764176" y="903027"/>
            <a:ext cx="43934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32C4E3-5977-8642-A52A-FF7A42D87620}"/>
              </a:ext>
            </a:extLst>
          </p:cNvPr>
          <p:cNvCxnSpPr>
            <a:cxnSpLocks/>
          </p:cNvCxnSpPr>
          <p:nvPr/>
        </p:nvCxnSpPr>
        <p:spPr>
          <a:xfrm>
            <a:off x="9157648" y="632347"/>
            <a:ext cx="30343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168653-3102-CF47-93D9-AEE11FB47798}"/>
              </a:ext>
            </a:extLst>
          </p:cNvPr>
          <p:cNvCxnSpPr>
            <a:cxnSpLocks/>
          </p:cNvCxnSpPr>
          <p:nvPr/>
        </p:nvCxnSpPr>
        <p:spPr>
          <a:xfrm>
            <a:off x="9157648" y="632347"/>
            <a:ext cx="0" cy="294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5BC289-8833-7E4E-A665-F9705215DE9E}"/>
              </a:ext>
            </a:extLst>
          </p:cNvPr>
          <p:cNvCxnSpPr>
            <a:cxnSpLocks/>
          </p:cNvCxnSpPr>
          <p:nvPr/>
        </p:nvCxnSpPr>
        <p:spPr>
          <a:xfrm>
            <a:off x="4764176" y="1585415"/>
            <a:ext cx="742782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CBCC9B-3328-1E42-AA6D-ABDE0D315A41}"/>
              </a:ext>
            </a:extLst>
          </p:cNvPr>
          <p:cNvCxnSpPr>
            <a:cxnSpLocks/>
          </p:cNvCxnSpPr>
          <p:nvPr/>
        </p:nvCxnSpPr>
        <p:spPr>
          <a:xfrm>
            <a:off x="4764176" y="2068446"/>
            <a:ext cx="44969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3004DD-B56B-8A4F-AF38-F9FDB7536D16}"/>
              </a:ext>
            </a:extLst>
          </p:cNvPr>
          <p:cNvCxnSpPr>
            <a:cxnSpLocks/>
          </p:cNvCxnSpPr>
          <p:nvPr/>
        </p:nvCxnSpPr>
        <p:spPr>
          <a:xfrm>
            <a:off x="9261143" y="1975188"/>
            <a:ext cx="29187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12A757-BB79-D649-BDCA-E4D925603A03}"/>
              </a:ext>
            </a:extLst>
          </p:cNvPr>
          <p:cNvCxnSpPr>
            <a:cxnSpLocks/>
          </p:cNvCxnSpPr>
          <p:nvPr/>
        </p:nvCxnSpPr>
        <p:spPr>
          <a:xfrm flipV="1">
            <a:off x="9261143" y="1975188"/>
            <a:ext cx="0" cy="111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C24AA4-6AEF-7A4E-8793-CE70ECF14098}"/>
              </a:ext>
            </a:extLst>
          </p:cNvPr>
          <p:cNvCxnSpPr>
            <a:cxnSpLocks/>
          </p:cNvCxnSpPr>
          <p:nvPr/>
        </p:nvCxnSpPr>
        <p:spPr>
          <a:xfrm>
            <a:off x="4854029" y="2466506"/>
            <a:ext cx="4407114" cy="183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014C01F-6679-1F4A-A234-807E15F2B8B1}"/>
              </a:ext>
            </a:extLst>
          </p:cNvPr>
          <p:cNvCxnSpPr>
            <a:cxnSpLocks/>
          </p:cNvCxnSpPr>
          <p:nvPr/>
        </p:nvCxnSpPr>
        <p:spPr>
          <a:xfrm>
            <a:off x="9251312" y="2195827"/>
            <a:ext cx="29187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4AC0CC-6EA0-0B46-8A53-09208D1C3FFB}"/>
              </a:ext>
            </a:extLst>
          </p:cNvPr>
          <p:cNvCxnSpPr>
            <a:cxnSpLocks/>
          </p:cNvCxnSpPr>
          <p:nvPr/>
        </p:nvCxnSpPr>
        <p:spPr>
          <a:xfrm flipV="1">
            <a:off x="9261143" y="2195828"/>
            <a:ext cx="1" cy="2890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AB52E7-7747-574C-B97C-7299BFAEB484}"/>
              </a:ext>
            </a:extLst>
          </p:cNvPr>
          <p:cNvCxnSpPr>
            <a:cxnSpLocks/>
          </p:cNvCxnSpPr>
          <p:nvPr/>
        </p:nvCxnSpPr>
        <p:spPr>
          <a:xfrm>
            <a:off x="4764176" y="5327176"/>
            <a:ext cx="44871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8E340C-9517-FA4C-B06C-F35C42B670BF}"/>
              </a:ext>
            </a:extLst>
          </p:cNvPr>
          <p:cNvCxnSpPr>
            <a:cxnSpLocks/>
          </p:cNvCxnSpPr>
          <p:nvPr/>
        </p:nvCxnSpPr>
        <p:spPr>
          <a:xfrm>
            <a:off x="9251312" y="5605769"/>
            <a:ext cx="2918746" cy="68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3E50394-AB42-2247-8A0B-8147598BCD39}"/>
              </a:ext>
            </a:extLst>
          </p:cNvPr>
          <p:cNvCxnSpPr>
            <a:cxnSpLocks/>
          </p:cNvCxnSpPr>
          <p:nvPr/>
        </p:nvCxnSpPr>
        <p:spPr>
          <a:xfrm flipV="1">
            <a:off x="9261143" y="5327176"/>
            <a:ext cx="1" cy="2890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BFE3E0E-4886-FC47-91E1-4BCDC600CC47}"/>
              </a:ext>
            </a:extLst>
          </p:cNvPr>
          <p:cNvCxnSpPr>
            <a:cxnSpLocks/>
          </p:cNvCxnSpPr>
          <p:nvPr/>
        </p:nvCxnSpPr>
        <p:spPr>
          <a:xfrm>
            <a:off x="4717344" y="5807123"/>
            <a:ext cx="44871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987D485-0ECC-FE48-A93B-E407312A196F}"/>
              </a:ext>
            </a:extLst>
          </p:cNvPr>
          <p:cNvCxnSpPr>
            <a:cxnSpLocks/>
          </p:cNvCxnSpPr>
          <p:nvPr/>
        </p:nvCxnSpPr>
        <p:spPr>
          <a:xfrm>
            <a:off x="4717344" y="6136944"/>
            <a:ext cx="42628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9221595-9F48-F247-8B68-1ECC2D1FF9B4}"/>
              </a:ext>
            </a:extLst>
          </p:cNvPr>
          <p:cNvCxnSpPr>
            <a:cxnSpLocks/>
          </p:cNvCxnSpPr>
          <p:nvPr/>
        </p:nvCxnSpPr>
        <p:spPr>
          <a:xfrm flipH="1" flipV="1">
            <a:off x="9197757" y="5827522"/>
            <a:ext cx="6723" cy="5528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730D3A0-7667-EC4D-A57D-A475F70229AA}"/>
              </a:ext>
            </a:extLst>
          </p:cNvPr>
          <p:cNvCxnSpPr>
            <a:cxnSpLocks/>
          </p:cNvCxnSpPr>
          <p:nvPr/>
        </p:nvCxnSpPr>
        <p:spPr>
          <a:xfrm>
            <a:off x="9215451" y="6373504"/>
            <a:ext cx="29765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36C357-E413-704F-B301-69B139876EC6}"/>
              </a:ext>
            </a:extLst>
          </p:cNvPr>
          <p:cNvCxnSpPr>
            <a:cxnSpLocks/>
          </p:cNvCxnSpPr>
          <p:nvPr/>
        </p:nvCxnSpPr>
        <p:spPr>
          <a:xfrm flipH="1" flipV="1">
            <a:off x="8970144" y="6136944"/>
            <a:ext cx="6722" cy="4564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406A575-402F-FC40-9441-C1285E1CD08B}"/>
              </a:ext>
            </a:extLst>
          </p:cNvPr>
          <p:cNvCxnSpPr>
            <a:cxnSpLocks/>
          </p:cNvCxnSpPr>
          <p:nvPr/>
        </p:nvCxnSpPr>
        <p:spPr>
          <a:xfrm>
            <a:off x="8980227" y="6622873"/>
            <a:ext cx="3211773" cy="4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49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ue background backgrounds free picture">
            <a:extLst>
              <a:ext uri="{FF2B5EF4-FFF2-40B4-BE49-F238E27FC236}">
                <a16:creationId xmlns:a16="http://schemas.microsoft.com/office/drawing/2014/main" id="{753AF007-EA99-E64A-BC8F-430C418E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4A32E-C538-FF4A-9B17-E74CBF53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61896" cy="699400"/>
          </a:xfrm>
        </p:spPr>
        <p:txBody>
          <a:bodyPr/>
          <a:lstStyle/>
          <a:p>
            <a:r>
              <a:rPr lang="en-US" dirty="0"/>
              <a:t>Presentation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EDD6-D93A-C341-9727-FB22CF1D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04" y="997863"/>
            <a:ext cx="5024138" cy="4556775"/>
          </a:xfrm>
        </p:spPr>
        <p:txBody>
          <a:bodyPr>
            <a:normAutofit/>
          </a:bodyPr>
          <a:lstStyle/>
          <a:p>
            <a:r>
              <a:rPr lang="en-US" dirty="0"/>
              <a:t>Navigation bar on top and bottom</a:t>
            </a:r>
          </a:p>
          <a:p>
            <a:r>
              <a:rPr lang="en-US" dirty="0"/>
              <a:t>Setup for visualization under title for page</a:t>
            </a:r>
          </a:p>
          <a:p>
            <a:r>
              <a:rPr lang="en-US" dirty="0"/>
              <a:t>Visualization Content</a:t>
            </a:r>
          </a:p>
          <a:p>
            <a:r>
              <a:rPr lang="en-US" dirty="0"/>
              <a:t>Interpretative Notes</a:t>
            </a:r>
          </a:p>
          <a:p>
            <a:r>
              <a:rPr lang="en-US" dirty="0"/>
              <a:t>Format repeated for all 5 pages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F57B27-4132-C245-887E-7C79F484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146" y="183525"/>
            <a:ext cx="6335350" cy="65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ue background backgrounds free picture">
            <a:extLst>
              <a:ext uri="{FF2B5EF4-FFF2-40B4-BE49-F238E27FC236}">
                <a16:creationId xmlns:a16="http://schemas.microsoft.com/office/drawing/2014/main" id="{753AF007-EA99-E64A-BC8F-430C418E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4A32E-C538-FF4A-9B17-E74CBF53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80400" cy="597762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EDD6-D93A-C341-9727-FB22CF1D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84" y="1051568"/>
            <a:ext cx="3201538" cy="54584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Graph shows Candidate, Poll %, Wikipedia Traffic &amp; Day into 2019</a:t>
            </a:r>
          </a:p>
          <a:p>
            <a:r>
              <a:rPr lang="en-US" dirty="0"/>
              <a:t>Hints at events driving Wikipedia traffic by clustered results</a:t>
            </a:r>
          </a:p>
          <a:p>
            <a:r>
              <a:rPr lang="en-US" dirty="0"/>
              <a:t>When live, this visualization has an added pop-up below the chart showing more detailed information for each point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1F809-FA2D-6641-8651-F2CF17BB1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361" y="1027906"/>
            <a:ext cx="8280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2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ue background backgrounds free picture">
            <a:extLst>
              <a:ext uri="{FF2B5EF4-FFF2-40B4-BE49-F238E27FC236}">
                <a16:creationId xmlns:a16="http://schemas.microsoft.com/office/drawing/2014/main" id="{753AF007-EA99-E64A-BC8F-430C418E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4A32E-C538-FF4A-9B17-E74CBF53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80400" cy="597762"/>
          </a:xfrm>
        </p:spPr>
        <p:txBody>
          <a:bodyPr>
            <a:normAutofit fontScale="90000"/>
          </a:bodyPr>
          <a:lstStyle/>
          <a:p>
            <a:r>
              <a:rPr lang="en-US" dirty="0"/>
              <a:t>Polling Drill-Down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EDD6-D93A-C341-9727-FB22CF1D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84" y="1051569"/>
            <a:ext cx="2819401" cy="4351338"/>
          </a:xfrm>
        </p:spPr>
        <p:txBody>
          <a:bodyPr>
            <a:normAutofit/>
          </a:bodyPr>
          <a:lstStyle/>
          <a:p>
            <a:r>
              <a:rPr lang="en-US" dirty="0"/>
              <a:t>Events definitely help explain polling frequency</a:t>
            </a:r>
          </a:p>
          <a:p>
            <a:r>
              <a:rPr lang="en-US" dirty="0"/>
              <a:t>Only showing national polls</a:t>
            </a:r>
          </a:p>
          <a:p>
            <a:r>
              <a:rPr lang="en-US" dirty="0"/>
              <a:t>Number of candidates evaluated dropped to five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F294E-A497-084B-8BEA-3CF97F076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569" y="879728"/>
            <a:ext cx="8348244" cy="46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0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468</Words>
  <Application>Microsoft Macintosh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Does Wikipedia Traffic for Political Candidates Forecast Polling?</vt:lpstr>
      <vt:lpstr>Agenda</vt:lpstr>
      <vt:lpstr>Introduction</vt:lpstr>
      <vt:lpstr>Data</vt:lpstr>
      <vt:lpstr>Methods</vt:lpstr>
      <vt:lpstr>HTML Setup</vt:lpstr>
      <vt:lpstr>Presentation Format</vt:lpstr>
      <vt:lpstr>Initial Data Exploration</vt:lpstr>
      <vt:lpstr>Polling Drill-Down</vt:lpstr>
      <vt:lpstr>Wikipedia Traffic Drill-Down</vt:lpstr>
      <vt:lpstr>Results</vt:lpstr>
      <vt:lpstr>State of the 2020 Dem Endorsement Race</vt:lpstr>
      <vt:lpstr>        Thank you!  Files found on   Github:  https://github.com/glavus/dataviz    Zenodo:  https://zenodo.org/record/3369314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Schultz, Joseph</dc:creator>
  <cp:lastModifiedBy>Schultz, Joseph</cp:lastModifiedBy>
  <cp:revision>22</cp:revision>
  <dcterms:created xsi:type="dcterms:W3CDTF">2019-07-27T16:39:28Z</dcterms:created>
  <dcterms:modified xsi:type="dcterms:W3CDTF">2019-08-17T04:22:56Z</dcterms:modified>
</cp:coreProperties>
</file>