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61" r:id="rId7"/>
    <p:sldId id="263" r:id="rId8"/>
    <p:sldId id="269" r:id="rId9"/>
    <p:sldId id="272" r:id="rId10"/>
    <p:sldId id="262" r:id="rId11"/>
    <p:sldId id="264" r:id="rId12"/>
    <p:sldId id="267" r:id="rId13"/>
    <p:sldId id="268" r:id="rId14"/>
    <p:sldId id="25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1"/>
    <p:restoredTop sz="94665"/>
  </p:normalViewPr>
  <p:slideViewPr>
    <p:cSldViewPr snapToGrid="0" snapToObjects="1">
      <p:cViewPr varScale="1">
        <p:scale>
          <a:sx n="165" d="100"/>
          <a:sy n="16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0BD1-F1BA-DC45-885D-50B7FE457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9831-B292-824B-B9A8-79D65C2B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E5D-619F-5644-B573-085FD38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0786-D7F7-6F42-8927-3C902FCA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E3E3-8BE9-3E43-A518-8CC45E6F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DD4C-FA4F-4047-AC93-A20175D3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F1B67-9C73-6148-99F4-A16042EB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FB9E-5512-EE40-B37D-D735CF4D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ABC-00FA-C746-BFD4-A0007907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2039-7473-A049-B93A-60A83425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80419-BF88-1146-A549-63AF1DA70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FA586-E601-004B-8BFA-B54F3098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21B3-0397-E745-A175-1E37EE5A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A8A3-93C6-D245-B8F7-AD9EDA7D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38D8-0368-1F41-A79B-F5A9922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808E-7CF4-4841-98E5-2AD30F95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88EE-AFE7-4E4B-B702-6E7DF95A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7201-2466-DF40-AE54-A73B00EC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3274-5ADA-E04E-A154-22A1654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47B5-ADB1-DF4F-93CB-5F1CE25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EAF2-0C20-3E4A-B90A-3EFE4714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55451-5CA3-4643-BAA5-BB0D5D2F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61CC-20AB-AA4C-96D7-654D718F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B0C0-63A6-9D48-BEB8-83AA542D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C450-BE74-D34A-A541-3EC03861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193C-3FE8-9445-ACE4-5D08248B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80CF-E182-8F49-818B-CBC074798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B3D2A-FFCA-2040-8B29-9A586F4F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6335-5C05-AC46-BD3E-3C76885B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457F-5DB4-F04E-9464-18D7F96B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8C09-3A65-784E-AFB1-160D779D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AB0A-0D62-6746-800F-E0A08D61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12E8-9330-5A48-9A29-0285FB24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D4BA8-9066-814D-80DC-99A2BB382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1827C-704D-3543-875C-9C99850B5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38767-910E-6A40-B2B3-EE03E424A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A2BF9-22F5-B94B-ADAA-F947703E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3E00E-0264-B945-9422-93859513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47225-B818-A34A-A3F3-87C02E85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083E-5763-D74A-90DA-462C8AA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2AE9B-2475-6643-B133-86B47424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9DD3B-5CA2-304D-AE88-1075A841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2D71-EC3C-1046-9044-27D06D9B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29663-92D1-234F-9FA7-DDCC87FC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BEE3E-E1C3-DC4D-8A52-3D3F5F2C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58C86-9434-7A44-ADAB-23CDACED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3D5-2F1F-B748-B0DA-E0AE4E4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53E1-BBB8-D84D-80F8-0B139FA2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CF02-4AAE-FB4B-8DE5-CE4FB1D8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3EC7B-CB02-0E4B-909A-25261681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C53F7-569A-7049-9769-9F4EAB6D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7419-746D-3D40-BFCC-8A1897FE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B642-D079-084D-947C-955AA7D0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6B103-524C-5546-82BB-F7CC4F6C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7EBF9-ED5A-2C4B-8CED-26CE82C40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9893F-67EB-8845-ABA9-79DBDFBC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5704-9CEB-EF45-9F47-91A16CA0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B482-8B35-E645-9309-E3369E5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117C9-C9D2-8D4C-9875-5C84B6B1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7D67E-66D7-0343-A0D9-6E3C5F81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07FB-0C92-7645-9ED0-1A250D37C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0AEA-D4B1-9840-A2EC-B161705429A4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350E-C4AF-164C-B545-8FFF7945A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A6D6-ACF8-3E47-B8B3-DDF919A86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19C1-B5E9-8946-B16A-10FC719A5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wscientist.com/article/2134144-how-yougovs-experimental-poll-correctly-called-the-uk-election/#ixzz63vulf5ZP" TargetMode="External"/><Relationship Id="rId3" Type="http://schemas.openxmlformats.org/officeDocument/2006/relationships/hyperlink" Target="http://www.forecastingprinciples.com/PollyVote/index.php/pollys-archive/polly-2004.html" TargetMode="External"/><Relationship Id="rId7" Type="http://schemas.openxmlformats.org/officeDocument/2006/relationships/hyperlink" Target="https://www.telegraph.co.uk/politics/2019/10/30/lib-dems-will-stand-aside-dominic-grieve-polling-predicts-bori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rvation.com/what-is-mrp/" TargetMode="External"/><Relationship Id="rId11" Type="http://schemas.openxmlformats.org/officeDocument/2006/relationships/hyperlink" Target="https://github.com/fnielsen/afinn/tree/master/afinn/data" TargetMode="External"/><Relationship Id="rId5" Type="http://schemas.openxmlformats.org/officeDocument/2006/relationships/hyperlink" Target="https://en.wikipedia.org/wiki/Archive.today" TargetMode="External"/><Relationship Id="rId10" Type="http://schemas.openxmlformats.org/officeDocument/2006/relationships/hyperlink" Target="https://projects.fivethirtyeight.com/polls/president-primary-d/" TargetMode="External"/><Relationship Id="rId4" Type="http://schemas.openxmlformats.org/officeDocument/2006/relationships/hyperlink" Target="https://archive.is/20130123102051/http:/www.forecastingprinciples.com/PollyVote/index.php/pollys-archive/polly-2004.html" TargetMode="External"/><Relationship Id="rId9" Type="http://schemas.openxmlformats.org/officeDocument/2006/relationships/hyperlink" Target="https://www.theguardian.com/politics/2019/sep/27/voters-so-promiscuous-the-pollsters-working-to-predict-next-el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lephant donkey ass free photo">
            <a:extLst>
              <a:ext uri="{FF2B5EF4-FFF2-40B4-BE49-F238E27FC236}">
                <a16:creationId xmlns:a16="http://schemas.microsoft.com/office/drawing/2014/main" id="{25E384F3-2FDF-204C-B3FF-D18DA40C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BA6DF-3A52-C64C-B39C-B9C04982F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090" y="1122363"/>
            <a:ext cx="10930758" cy="2387600"/>
          </a:xfrm>
        </p:spPr>
        <p:txBody>
          <a:bodyPr>
            <a:noAutofit/>
          </a:bodyPr>
          <a:lstStyle/>
          <a:p>
            <a:r>
              <a:rPr lang="en-US" sz="8000" b="1" dirty="0"/>
              <a:t>Can Political News Help Forecast Elections?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62699-5BE9-824F-AB49-25589EF1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Joseph Schultz</a:t>
            </a:r>
          </a:p>
        </p:txBody>
      </p:sp>
    </p:spTree>
    <p:extLst>
      <p:ext uri="{BB962C8B-B14F-4D97-AF65-F5344CB8AC3E}">
        <p14:creationId xmlns:p14="http://schemas.microsoft.com/office/powerpoint/2010/main" val="123615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Methods – Average Polls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Take polls from fivethirtyeight</a:t>
            </a:r>
            <a:r>
              <a:rPr lang="en-US" sz="4000" baseline="30000" dirty="0"/>
              <a:t>9</a:t>
            </a:r>
            <a:endParaRPr lang="en-US" sz="4000" dirty="0"/>
          </a:p>
          <a:p>
            <a:r>
              <a:rPr lang="en-US" sz="4000" dirty="0"/>
              <a:t>All democratic primary polls for each State contest on Super Tuesday from Jan 01, 2020 through Mar 02, 2020 were averaged</a:t>
            </a:r>
          </a:p>
          <a:p>
            <a:r>
              <a:rPr lang="en-US" sz="4000" dirty="0"/>
              <a:t>Some State had very few polls, so necessary to include such a large date range</a:t>
            </a:r>
          </a:p>
          <a:p>
            <a:endParaRPr lang="en-US" sz="4000" dirty="0"/>
          </a:p>
          <a:p>
            <a:pPr lvl="1"/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203840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Methods –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38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Fitted polynomial regression model generated for each State through a looping algorithm in RapidMiner using the polynomial regression operator</a:t>
            </a:r>
          </a:p>
          <a:p>
            <a:r>
              <a:rPr lang="en-US" sz="4000" dirty="0"/>
              <a:t>More robust approaches like MRP were not used due to a lack of polling detail typically required to implement MRP and related methods</a:t>
            </a:r>
          </a:p>
          <a:p>
            <a:endParaRPr lang="en-US" sz="4000" dirty="0"/>
          </a:p>
          <a:p>
            <a:pPr lvl="1"/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255111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Methods – Political News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38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5-grams were then broken apart into constituent words and word sentiment was imported using a sentiment library</a:t>
            </a:r>
            <a:r>
              <a:rPr lang="en-US" sz="4000" baseline="30000" dirty="0"/>
              <a:t>10</a:t>
            </a:r>
          </a:p>
          <a:p>
            <a:r>
              <a:rPr lang="en-US" sz="4000" dirty="0"/>
              <a:t>Aggregate sentiment &amp; sentiment volume then imported for each candidate and run against polls with a Deep Learning Tanh algorithm</a:t>
            </a:r>
          </a:p>
          <a:p>
            <a:pPr lvl="1"/>
            <a:endParaRPr lang="en-US" sz="3600" dirty="0"/>
          </a:p>
          <a:p>
            <a:endParaRPr lang="en-US" sz="4000" dirty="0"/>
          </a:p>
          <a:p>
            <a:pPr lvl="1"/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18610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835389-BF47-404D-A81F-943A4844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3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Rendered in Tableau v2018.3</a:t>
            </a:r>
          </a:p>
          <a:p>
            <a:r>
              <a:rPr lang="en-US" sz="4000" dirty="0"/>
              <a:t>Descriptive – News Scrape Results</a:t>
            </a:r>
          </a:p>
          <a:p>
            <a:r>
              <a:rPr lang="en-US" sz="4000" dirty="0"/>
              <a:t>Mapping Forecasts</a:t>
            </a:r>
          </a:p>
          <a:p>
            <a:r>
              <a:rPr lang="en-US" sz="4000" dirty="0"/>
              <a:t>Comparing Models</a:t>
            </a:r>
          </a:p>
          <a:p>
            <a:r>
              <a:rPr lang="en-US" sz="4000" dirty="0"/>
              <a:t>Discussion</a:t>
            </a:r>
          </a:p>
          <a:p>
            <a:pPr lvl="1"/>
            <a:r>
              <a:rPr lang="en-US" sz="3600" dirty="0"/>
              <a:t>Candidate drop outs</a:t>
            </a:r>
          </a:p>
          <a:p>
            <a:pPr lvl="1"/>
            <a:r>
              <a:rPr lang="en-US" sz="3600" dirty="0"/>
              <a:t>Older polls favored Biden</a:t>
            </a:r>
          </a:p>
          <a:p>
            <a:pPr lvl="1"/>
            <a:r>
              <a:rPr lang="en-US" sz="3600" dirty="0"/>
              <a:t>Web scrape overperformed regression</a:t>
            </a:r>
            <a:endParaRPr lang="en-US" sz="4000" dirty="0"/>
          </a:p>
          <a:p>
            <a:pPr lvl="1"/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189558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302" cy="4351338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arenBoth"/>
            </a:pPr>
            <a:r>
              <a:rPr lang="en-US" sz="1600" dirty="0"/>
              <a:t>Frederic J. Baumgartner. </a:t>
            </a:r>
            <a:r>
              <a:rPr lang="en-US" sz="1600" i="1" dirty="0"/>
              <a:t>Behind Locked Doors: A History of Papal Elections</a:t>
            </a:r>
            <a:r>
              <a:rPr lang="en-US" sz="1600" dirty="0"/>
              <a:t>. New York, Palgrave, 2003 (pages 88 and 250).</a:t>
            </a:r>
          </a:p>
          <a:p>
            <a:pPr marL="342900" indent="-342900">
              <a:buFont typeface="Arial" panose="020B0604020202020204" pitchFamily="34" charset="0"/>
              <a:buAutoNum type="arabicParenBoth"/>
            </a:pPr>
            <a:r>
              <a:rPr lang="en-US" sz="1600" dirty="0"/>
              <a:t>Alfred G. </a:t>
            </a:r>
            <a:r>
              <a:rPr lang="en-US" sz="1600" dirty="0" err="1"/>
              <a:t>Cuzan</a:t>
            </a:r>
            <a:r>
              <a:rPr lang="en-US" sz="1600" dirty="0"/>
              <a:t>, J. Scott Armstrong, and Randall Jones, </a:t>
            </a:r>
            <a:r>
              <a:rPr lang="en-US" sz="1600" u="sng" dirty="0">
                <a:hlinkClick r:id="rId3"/>
              </a:rPr>
              <a:t>"Combining Methods to Forecast the 2004 Presidential Election: The PollyVote"</a:t>
            </a:r>
            <a:r>
              <a:rPr lang="en-US" sz="1600" dirty="0"/>
              <a:t> </a:t>
            </a:r>
            <a:r>
              <a:rPr lang="en-US" sz="1600" u="sng" dirty="0">
                <a:hlinkClick r:id="rId4"/>
              </a:rPr>
              <a:t>Archived</a:t>
            </a:r>
            <a:r>
              <a:rPr lang="en-US" sz="1600" dirty="0"/>
              <a:t> 2013-01-23 at </a:t>
            </a:r>
            <a:r>
              <a:rPr lang="en-US" sz="1600" u="sng" dirty="0">
                <a:hlinkClick r:id="rId5" tooltip="Archive.today"/>
              </a:rPr>
              <a:t>Archive.today</a:t>
            </a:r>
            <a:endParaRPr lang="en-US" sz="1600" u="sng" dirty="0"/>
          </a:p>
          <a:p>
            <a:pPr marL="342900" indent="-342900">
              <a:buFont typeface="Arial" panose="020B0604020202020204" pitchFamily="34" charset="0"/>
              <a:buAutoNum type="arabicParenBoth"/>
            </a:pPr>
            <a:r>
              <a:rPr lang="en-US" sz="1600" dirty="0"/>
              <a:t>Rigdon, S., Jacobson, S.H., Cho, W.T., Sewell, E.C., Rigdon, C.J., 2009, “A Bayesian Prediction Model for the United States Presidential Election,” American Politics Research, 37(4), 700-724.</a:t>
            </a:r>
          </a:p>
          <a:p>
            <a:pPr marL="342900" indent="-342900">
              <a:buFont typeface="Arial" panose="020B0604020202020204" pitchFamily="34" charset="0"/>
              <a:buAutoNum type="arabicParenBoth"/>
            </a:pPr>
            <a:r>
              <a:rPr lang="en-US" sz="1600" dirty="0">
                <a:hlinkClick r:id="rId6"/>
              </a:rPr>
              <a:t>"What is MRP?"</a:t>
            </a:r>
            <a:r>
              <a:rPr lang="en-US" sz="1600" dirty="0"/>
              <a:t>. </a:t>
            </a:r>
            <a:r>
              <a:rPr lang="en-US" sz="1600" i="1" dirty="0" err="1"/>
              <a:t>Survation.com</a:t>
            </a:r>
            <a:r>
              <a:rPr lang="en-US" sz="1600" dirty="0"/>
              <a:t>. </a:t>
            </a:r>
            <a:r>
              <a:rPr lang="en-US" sz="1600" dirty="0" err="1"/>
              <a:t>Survation</a:t>
            </a:r>
            <a:r>
              <a:rPr lang="en-US" sz="1600" dirty="0"/>
              <a:t>. Retrieved 2 April 2020.</a:t>
            </a:r>
          </a:p>
          <a:p>
            <a:pPr marL="342900" indent="-342900">
              <a:buAutoNum type="arabicParenBoth"/>
            </a:pPr>
            <a:r>
              <a:rPr lang="en-US" sz="1600" dirty="0"/>
              <a:t>Jones, Amy (30 October 2019). </a:t>
            </a:r>
            <a:r>
              <a:rPr lang="en-US" sz="1600" dirty="0">
                <a:hlinkClick r:id="rId7"/>
              </a:rPr>
              <a:t>"Lib Dems will stand aside for Dominic Grieve, as polling predicts a Boris Johnson majority"</a:t>
            </a:r>
            <a:r>
              <a:rPr lang="en-US" sz="1600" dirty="0"/>
              <a:t>. </a:t>
            </a:r>
            <a:r>
              <a:rPr lang="en-US" sz="1600" i="1" dirty="0"/>
              <a:t>Daily Telegraph</a:t>
            </a:r>
            <a:r>
              <a:rPr lang="en-US" sz="1600" dirty="0"/>
              <a:t>. Retrieved 2 April 2020.</a:t>
            </a:r>
          </a:p>
          <a:p>
            <a:pPr marL="342900" indent="-342900">
              <a:buAutoNum type="arabicParenBoth"/>
            </a:pPr>
            <a:r>
              <a:rPr lang="en-US" sz="1600" dirty="0"/>
              <a:t>Revell, Timothy (9 June 2017). </a:t>
            </a:r>
            <a:r>
              <a:rPr lang="en-US" sz="1600" dirty="0">
                <a:hlinkClick r:id="rId8"/>
              </a:rPr>
              <a:t>"How YouGov's experimental poll correctly called the UK election"</a:t>
            </a:r>
            <a:r>
              <a:rPr lang="en-US" sz="1600" dirty="0"/>
              <a:t>. </a:t>
            </a:r>
            <a:r>
              <a:rPr lang="en-US" sz="1600" i="1" dirty="0"/>
              <a:t>New Scientist</a:t>
            </a:r>
            <a:r>
              <a:rPr lang="en-US" sz="1600" dirty="0"/>
              <a:t>. Retrieved 2 April 2020.</a:t>
            </a:r>
          </a:p>
          <a:p>
            <a:pPr marL="342900" indent="-342900">
              <a:buAutoNum type="arabicParenBoth"/>
            </a:pPr>
            <a:r>
              <a:rPr lang="en-US" sz="1600" dirty="0"/>
              <a:t>Cohen, Daniel (27 September 2019). </a:t>
            </a:r>
            <a:r>
              <a:rPr lang="en-US" sz="1600" dirty="0">
                <a:hlinkClick r:id="rId9"/>
              </a:rPr>
              <a:t>"'I've never known voters be so promiscuous': the pollsters working to predict the next UK election"</a:t>
            </a:r>
            <a:r>
              <a:rPr lang="en-US" sz="1600" dirty="0"/>
              <a:t>. </a:t>
            </a:r>
            <a:r>
              <a:rPr lang="en-US" sz="1600" i="1" dirty="0"/>
              <a:t>The Guardian</a:t>
            </a:r>
            <a:r>
              <a:rPr lang="en-US" sz="1600" dirty="0"/>
              <a:t>. Retrieved 2 April 2020.</a:t>
            </a:r>
          </a:p>
          <a:p>
            <a:pPr marL="342900" indent="-342900">
              <a:buAutoNum type="arabicParenBoth"/>
            </a:pPr>
            <a:r>
              <a:rPr lang="en-US" sz="1600" dirty="0"/>
              <a:t>Cameron, Michael, Barrett, Patrick, Stewardson, Bob. (May 2013). “Can Social Media Predict Election Results? Evidence from New Zealand. </a:t>
            </a:r>
            <a:r>
              <a:rPr lang="en-US" sz="1600" i="1" dirty="0"/>
              <a:t>Journal of Political Marketing</a:t>
            </a:r>
            <a:r>
              <a:rPr lang="en-US" sz="1600" dirty="0"/>
              <a:t>. Retrieved Apr 2, 2020.</a:t>
            </a:r>
          </a:p>
          <a:p>
            <a:pPr marL="342900" indent="-342900">
              <a:buAutoNum type="arabicParenBoth"/>
            </a:pPr>
            <a:r>
              <a:rPr lang="en-US" sz="1600" dirty="0" err="1"/>
              <a:t>Fivethirtyeight</a:t>
            </a:r>
            <a:r>
              <a:rPr lang="en-US" sz="1600" dirty="0"/>
              <a:t>. Available: </a:t>
            </a:r>
            <a:r>
              <a:rPr lang="en-US" sz="1600" dirty="0">
                <a:hlinkClick r:id="rId10"/>
              </a:rPr>
              <a:t>https://projects.fivethirtyeight.com/polls/president-primary-d/</a:t>
            </a:r>
            <a:r>
              <a:rPr lang="en-US" sz="1600" dirty="0"/>
              <a:t>. Retrieved Mar 04, 2020.</a:t>
            </a:r>
          </a:p>
          <a:p>
            <a:pPr marL="342900" indent="-342900">
              <a:buAutoNum type="arabicParenBoth"/>
            </a:pPr>
            <a:r>
              <a:rPr lang="en-US" sz="1600" dirty="0"/>
              <a:t>AFINN Library. Available: </a:t>
            </a:r>
            <a:r>
              <a:rPr lang="en-US" sz="1600" dirty="0">
                <a:hlinkClick r:id="rId11"/>
              </a:rPr>
              <a:t>https://github.com/fnielsen/afinn/tree/master/afinn/data</a:t>
            </a:r>
            <a:r>
              <a:rPr lang="en-US" sz="1600" dirty="0"/>
              <a:t>. Retrieved Feb 17, 2020.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738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Question</a:t>
            </a:r>
          </a:p>
          <a:p>
            <a:r>
              <a:rPr lang="en-US" sz="4000" dirty="0"/>
              <a:t>Methods</a:t>
            </a:r>
          </a:p>
          <a:p>
            <a:r>
              <a:rPr lang="en-US" sz="4000" dirty="0"/>
              <a:t>Results</a:t>
            </a:r>
          </a:p>
          <a:p>
            <a:r>
              <a:rPr lang="en-US" sz="4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51221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835389-BF47-404D-A81F-943A4844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2" y="1825625"/>
            <a:ext cx="11201638" cy="435133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15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8260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Question</a:t>
            </a:r>
          </a:p>
          <a:p>
            <a:r>
              <a:rPr lang="en-US" sz="4000" dirty="0"/>
              <a:t>Methods</a:t>
            </a:r>
          </a:p>
          <a:p>
            <a:r>
              <a:rPr lang="en-US" sz="4000" dirty="0"/>
              <a:t>Results</a:t>
            </a:r>
          </a:p>
          <a:p>
            <a:r>
              <a:rPr lang="en-US" sz="40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127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First documented effort to forecast a political election was in 1503 with the papal election of Pope Pius III</a:t>
            </a:r>
            <a:r>
              <a:rPr lang="en-US" sz="3000" baseline="30000" dirty="0"/>
              <a:t>1</a:t>
            </a:r>
            <a:endParaRPr lang="en-US" sz="3000" dirty="0"/>
          </a:p>
          <a:p>
            <a:r>
              <a:rPr lang="en-US" sz="3000" dirty="0"/>
              <a:t>Modern elections have focused on aggregating polls</a:t>
            </a:r>
            <a:r>
              <a:rPr lang="en-US" sz="3000" baseline="30000" dirty="0"/>
              <a:t>2</a:t>
            </a:r>
            <a:endParaRPr lang="en-US" sz="3000" dirty="0"/>
          </a:p>
          <a:p>
            <a:r>
              <a:rPr lang="en-US" sz="3000" dirty="0"/>
              <a:t>More recent efforts have focused on using historic results to generate regression models</a:t>
            </a:r>
            <a:r>
              <a:rPr lang="en-US" sz="3000" baseline="30000" dirty="0"/>
              <a:t>3</a:t>
            </a:r>
            <a:r>
              <a:rPr lang="en-US" sz="3000" dirty="0"/>
              <a:t>, or to adjust polling data through multilevel regression with poststratification</a:t>
            </a:r>
            <a:r>
              <a:rPr lang="en-US" sz="3000" baseline="30000" dirty="0"/>
              <a:t>4 </a:t>
            </a:r>
            <a:r>
              <a:rPr lang="en-US" sz="3000" dirty="0"/>
              <a:t>(MRP)</a:t>
            </a:r>
          </a:p>
          <a:p>
            <a:r>
              <a:rPr lang="en-US" sz="3000" dirty="0"/>
              <a:t>MRP has proven the most successful development with election forecasting in the last few years</a:t>
            </a:r>
            <a:r>
              <a:rPr lang="en-US" sz="3000" baseline="30000" dirty="0"/>
              <a:t>5, 6, 7</a:t>
            </a:r>
            <a:r>
              <a:rPr lang="en-US" sz="3000" dirty="0"/>
              <a:t>, but requires detailed information about poll respondents</a:t>
            </a:r>
          </a:p>
          <a:p>
            <a:r>
              <a:rPr lang="en-US" sz="3000" dirty="0"/>
              <a:t>Efforts have also been made to use social media to forecast elections</a:t>
            </a:r>
            <a:r>
              <a:rPr lang="en-US" sz="3000" baseline="30000" dirty="0"/>
              <a:t>8</a:t>
            </a:r>
            <a:endParaRPr lang="en-US" sz="3000" dirty="0"/>
          </a:p>
          <a:p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158351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United States 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Federal vs. State vs. Local</a:t>
            </a:r>
          </a:p>
          <a:p>
            <a:r>
              <a:rPr lang="en-US" sz="4000" dirty="0"/>
              <a:t>General Election vs. Primaries</a:t>
            </a:r>
          </a:p>
          <a:p>
            <a:r>
              <a:rPr lang="en-US" sz="4000" dirty="0"/>
              <a:t>Primary Election Calendar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346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1825625"/>
            <a:ext cx="11362265" cy="4351338"/>
          </a:xfrm>
        </p:spPr>
        <p:txBody>
          <a:bodyPr>
            <a:normAutofit/>
          </a:bodyPr>
          <a:lstStyle/>
          <a:p>
            <a:endParaRPr lang="en-US" sz="5000" dirty="0"/>
          </a:p>
          <a:p>
            <a:pPr marL="0" indent="0" algn="ctr">
              <a:buNone/>
            </a:pPr>
            <a:r>
              <a:rPr lang="en-US" sz="6000" dirty="0"/>
              <a:t>“Can political news data be used to help forecast political elections?”</a:t>
            </a:r>
          </a:p>
          <a:p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21024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6733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All models constructed in RapidMiner v7.5</a:t>
            </a:r>
          </a:p>
          <a:p>
            <a:r>
              <a:rPr lang="en-US" sz="4000" dirty="0"/>
              <a:t>Election to be forecast is the US Democratic Primary Contests for Super Tuesday (Mar 03, 2020)</a:t>
            </a:r>
          </a:p>
          <a:p>
            <a:pPr lvl="1"/>
            <a:r>
              <a:rPr lang="en-US" sz="3200" dirty="0"/>
              <a:t>14 States will be forecast (AL, AR, CA, CO, MA, ME, MN, NC, OK, TN, TX, UT, VT, VA)</a:t>
            </a:r>
          </a:p>
          <a:p>
            <a:pPr lvl="1"/>
            <a:r>
              <a:rPr lang="en-US" sz="3200" dirty="0"/>
              <a:t>Ignoring American Samoa and Democrats Abroad contests</a:t>
            </a:r>
          </a:p>
          <a:p>
            <a:r>
              <a:rPr lang="en-US" sz="3600" dirty="0"/>
              <a:t>Primaries notoriously difficult to forecast due to smaller numbers of highly motivated voters and the dependence of individual State results on previous State results</a:t>
            </a:r>
          </a:p>
          <a:p>
            <a:pPr lvl="1"/>
            <a:r>
              <a:rPr lang="en-US" sz="3200" dirty="0"/>
              <a:t>4 States have contests before Super Tuesday (IA, NH, NV, SC)</a:t>
            </a:r>
          </a:p>
          <a:p>
            <a:pPr lvl="1"/>
            <a:r>
              <a:rPr lang="en-US" sz="3200" dirty="0"/>
              <a:t>SC has its Primary less than a week before Super Tuesday</a:t>
            </a:r>
          </a:p>
        </p:txBody>
      </p:sp>
    </p:spTree>
    <p:extLst>
      <p:ext uri="{BB962C8B-B14F-4D97-AF65-F5344CB8AC3E}">
        <p14:creationId xmlns:p14="http://schemas.microsoft.com/office/powerpoint/2010/main" val="333276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Scrape &amp; Prep</a:t>
            </a:r>
          </a:p>
          <a:p>
            <a:r>
              <a:rPr lang="en-US" sz="4000" dirty="0"/>
              <a:t>Three Models</a:t>
            </a:r>
          </a:p>
          <a:p>
            <a:pPr lvl="1"/>
            <a:r>
              <a:rPr lang="en-US" sz="4000" dirty="0"/>
              <a:t>Average Polling Model</a:t>
            </a:r>
          </a:p>
          <a:p>
            <a:pPr lvl="1"/>
            <a:r>
              <a:rPr lang="en-US" sz="4000" dirty="0"/>
              <a:t>Regression Model</a:t>
            </a:r>
          </a:p>
          <a:p>
            <a:pPr lvl="1"/>
            <a:r>
              <a:rPr lang="en-US" sz="4000" dirty="0"/>
              <a:t>Political News Model</a:t>
            </a:r>
          </a:p>
          <a:p>
            <a:pPr lvl="1"/>
            <a:endParaRPr 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343160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 – Data Scrape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Scrape political websites</a:t>
            </a:r>
          </a:p>
          <a:p>
            <a:r>
              <a:rPr lang="en-US" sz="4000" dirty="0"/>
              <a:t>Political news websites chosen due to high traffic</a:t>
            </a:r>
          </a:p>
          <a:p>
            <a:pPr lvl="1"/>
            <a:endParaRPr lang="en-US" sz="3600" baseline="30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6FA4CB-E31F-5A45-B52C-532552A7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2443"/>
              </p:ext>
            </p:extLst>
          </p:nvPr>
        </p:nvGraphicFramePr>
        <p:xfrm>
          <a:off x="3202405" y="3400656"/>
          <a:ext cx="5787190" cy="2911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190">
                  <a:extLst>
                    <a:ext uri="{9D8B030D-6E8A-4147-A177-3AD203B41FA5}">
                      <a16:colId xmlns:a16="http://schemas.microsoft.com/office/drawing/2014/main" val="116391805"/>
                    </a:ext>
                  </a:extLst>
                </a:gridCol>
              </a:tblGrid>
              <a:tr h="254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https://</a:t>
                      </a:r>
                      <a:r>
                        <a:rPr lang="en-US" sz="1500" u="none" strike="noStrike" dirty="0" err="1">
                          <a:effectLst/>
                        </a:rPr>
                        <a:t>www.politico.com</a:t>
                      </a:r>
                      <a:r>
                        <a:rPr lang="en-US" sz="1500" u="none" strike="noStrike" dirty="0">
                          <a:effectLst/>
                        </a:rPr>
                        <a:t>/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345643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https://www.foxnews.com/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329725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https://</a:t>
                      </a:r>
                      <a:r>
                        <a:rPr lang="en-US" sz="1500" u="none" strike="noStrike" dirty="0" err="1">
                          <a:effectLst/>
                        </a:rPr>
                        <a:t>www.realclearpolitics.com</a:t>
                      </a:r>
                      <a:r>
                        <a:rPr lang="en-US" sz="1500" u="none" strike="noStrike" dirty="0">
                          <a:effectLst/>
                        </a:rPr>
                        <a:t>/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75769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https://alltop.com/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885985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https://www.msnbc.com/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373656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https://www.cnn.com/politics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535825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https://fivethirtyeight.com/politics/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519947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https://www.washingtonpost.com/politics/?nid=top_nav_politics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058623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https://www.latimes.com/politics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081581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https://www.wsj.com/news/types/election-2020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05462"/>
                  </a:ext>
                </a:extLst>
              </a:tr>
              <a:tr h="26565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https://</a:t>
                      </a:r>
                      <a:r>
                        <a:rPr lang="en-US" sz="1500" u="none" strike="noStrike" dirty="0" err="1">
                          <a:effectLst/>
                        </a:rPr>
                        <a:t>www.nytimes.com</a:t>
                      </a:r>
                      <a:r>
                        <a:rPr lang="en-US" sz="1500" u="none" strike="noStrike" dirty="0">
                          <a:effectLst/>
                        </a:rPr>
                        <a:t>/section/politics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36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ephant donkey ass free photo">
            <a:extLst>
              <a:ext uri="{FF2B5EF4-FFF2-40B4-BE49-F238E27FC236}">
                <a16:creationId xmlns:a16="http://schemas.microsoft.com/office/drawing/2014/main" id="{C3D1ED95-7CF5-2C4F-9FB1-71480588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EBCC7-0323-3F48-A54E-03FD91CE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Methods – Data Scrape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5F78-2D56-984F-8991-598AF377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Scraped results were transformed with tokenization, stemming and removal of stop words into 5-grams</a:t>
            </a:r>
          </a:p>
          <a:p>
            <a:r>
              <a:rPr lang="en-US" sz="4000" dirty="0"/>
              <a:t>5-grams were then filtered so that only 5-grams with candidate names remained</a:t>
            </a:r>
          </a:p>
          <a:p>
            <a:r>
              <a:rPr lang="en-US" sz="4000" dirty="0"/>
              <a:t>Import sentiment from AFINN sentiment library</a:t>
            </a:r>
          </a:p>
        </p:txBody>
      </p:sp>
    </p:spTree>
    <p:extLst>
      <p:ext uri="{BB962C8B-B14F-4D97-AF65-F5344CB8AC3E}">
        <p14:creationId xmlns:p14="http://schemas.microsoft.com/office/powerpoint/2010/main" val="395043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919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Can Political News Help Forecast Elections?</vt:lpstr>
      <vt:lpstr>Agenda</vt:lpstr>
      <vt:lpstr>Introduction</vt:lpstr>
      <vt:lpstr>United States Elections</vt:lpstr>
      <vt:lpstr>Question</vt:lpstr>
      <vt:lpstr>Methods</vt:lpstr>
      <vt:lpstr>Methods</vt:lpstr>
      <vt:lpstr>Methods – Data Scrape &amp; Prep</vt:lpstr>
      <vt:lpstr>Methods – Data Scrape &amp; Prep</vt:lpstr>
      <vt:lpstr>Methods – Average Polls Model</vt:lpstr>
      <vt:lpstr>Methods – Regression Model</vt:lpstr>
      <vt:lpstr>Methods – Political News Model</vt:lpstr>
      <vt:lpstr>Results</vt:lpstr>
      <vt:lpstr>References</vt:lpstr>
      <vt:lpstr>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Political News Help Forecast Elections?</dc:title>
  <dc:creator>Schultz, Joseph</dc:creator>
  <cp:lastModifiedBy>Schultz, Joseph</cp:lastModifiedBy>
  <cp:revision>19</cp:revision>
  <dcterms:created xsi:type="dcterms:W3CDTF">2020-04-02T18:05:56Z</dcterms:created>
  <dcterms:modified xsi:type="dcterms:W3CDTF">2020-04-03T19:22:47Z</dcterms:modified>
</cp:coreProperties>
</file>