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1524000" y="1122362"/>
            <a:ext cx="9144000" cy="2387601"/>
          </a:xfrm>
          <a:prstGeom prst="rect">
            <a:avLst/>
          </a:prstGeom>
        </p:spPr>
        <p:txBody>
          <a:bodyPr anchor="b"/>
          <a:lstStyle>
            <a:lvl1pPr algn="ctr">
              <a:defRPr sz="6000"/>
            </a:lvl1pPr>
          </a:lstStyle>
          <a:p>
            <a:pPr/>
            <a:r>
              <a:t>Title Text</a:t>
            </a:r>
          </a:p>
        </p:txBody>
      </p:sp>
      <p:sp>
        <p:nvSpPr>
          <p:cNvPr id="12" name="Body Level One…"/>
          <p:cNvSpPr txBox="1"/>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prstGeom prst="rect">
            <a:avLst/>
          </a:prstGeom>
        </p:spPr>
        <p:txBody>
          <a:bodyPr/>
          <a:lstStyle/>
          <a:p>
            <a:pPr/>
            <a:r>
              <a:t>Title Text</a:t>
            </a:r>
          </a:p>
        </p:txBody>
      </p:sp>
      <p:sp>
        <p:nvSpPr>
          <p:cNvPr id="21"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0"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prstGeom prst="rect">
            <a:avLst/>
          </a:prstGeom>
        </p:spPr>
        <p:txBody>
          <a:bodyPr/>
          <a:lstStyle/>
          <a:p>
            <a:pPr/>
            <a:r>
              <a:t>Title Text</a:t>
            </a:r>
          </a:p>
        </p:txBody>
      </p:sp>
      <p:sp>
        <p:nvSpPr>
          <p:cNvPr id="39"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839787" y="365125"/>
            <a:ext cx="10515601" cy="1325563"/>
          </a:xfrm>
          <a:prstGeom prst="rect">
            <a:avLst/>
          </a:prstGeom>
        </p:spPr>
        <p:txBody>
          <a:bodyPr/>
          <a:lstStyle/>
          <a:p>
            <a:pPr/>
            <a:r>
              <a:t>Title Text</a:t>
            </a:r>
          </a:p>
        </p:txBody>
      </p:sp>
      <p:sp>
        <p:nvSpPr>
          <p:cNvPr id="48"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3"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839787" y="2057400"/>
            <a:ext cx="3932238" cy="3811588"/>
          </a:xfrm>
          <a:prstGeom prst="rect">
            <a:avLst/>
          </a:prstGeom>
        </p:spPr>
        <p:txBody>
          <a:bodyPr/>
          <a:lstStyle/>
          <a:p>
            <a:pPr marL="0" indent="0">
              <a:buSzTx/>
              <a:buFontTx/>
              <a:buNone/>
              <a:defRPr sz="1600"/>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3"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84"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3" name="Body Level One…"/>
          <p:cNvSpPr txBox="1"/>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slide1"/>
          <p:cNvSpPr txBox="1"/>
          <p:nvPr>
            <p:ph type="ctrTitle"/>
          </p:nvPr>
        </p:nvSpPr>
        <p:spPr>
          <a:prstGeom prst="rect">
            <a:avLst/>
          </a:prstGeom>
        </p:spPr>
        <p:txBody>
          <a:bodyPr/>
          <a:lstStyle/>
          <a:p>
            <a:pPr/>
            <a:r>
              <a:t>March Madness Presentation</a:t>
            </a:r>
          </a:p>
        </p:txBody>
      </p:sp>
      <p:sp>
        <p:nvSpPr>
          <p:cNvPr id="95" name="slide1"/>
          <p:cNvSpPr txBox="1"/>
          <p:nvPr>
            <p:ph type="subTitle" sz="quarter" idx="1"/>
          </p:nvPr>
        </p:nvSpPr>
        <p:spPr>
          <a:xfrm>
            <a:off x="1524000" y="3602037"/>
            <a:ext cx="9144000" cy="1655762"/>
          </a:xfrm>
          <a:prstGeom prst="rect">
            <a:avLst/>
          </a:prstGeom>
        </p:spPr>
        <p:txBody>
          <a:bodyPr/>
          <a:lstStyle/>
          <a:p>
            <a:pPr/>
            <a:r>
              <a:t>Max, Gaurav, Nathan, Jonathan</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8" name="slide3" descr="slide3"/>
          <p:cNvPicPr>
            <a:picLocks noChangeAspect="1"/>
          </p:cNvPicPr>
          <p:nvPr/>
        </p:nvPicPr>
        <p:blipFill>
          <a:blip r:embed="rId2">
            <a:extLst/>
          </a:blip>
          <a:stretch>
            <a:fillRect/>
          </a:stretch>
        </p:blipFill>
        <p:spPr>
          <a:xfrm>
            <a:off x="0" y="204567"/>
            <a:ext cx="12192000" cy="644886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Title 1"/>
          <p:cNvSpPr txBox="1"/>
          <p:nvPr>
            <p:ph type="title"/>
          </p:nvPr>
        </p:nvSpPr>
        <p:spPr>
          <a:prstGeom prst="rect">
            <a:avLst/>
          </a:prstGeom>
        </p:spPr>
        <p:txBody>
          <a:bodyPr/>
          <a:lstStyle>
            <a:lvl1pPr algn="ctr"/>
          </a:lstStyle>
          <a:p>
            <a:pPr/>
            <a:r>
              <a:t>Takeaway #1</a:t>
            </a:r>
          </a:p>
        </p:txBody>
      </p:sp>
      <p:sp>
        <p:nvSpPr>
          <p:cNvPr id="121" name="Content Placeholder 2"/>
          <p:cNvSpPr txBox="1"/>
          <p:nvPr>
            <p:ph type="body" idx="1"/>
          </p:nvPr>
        </p:nvSpPr>
        <p:spPr>
          <a:prstGeom prst="rect">
            <a:avLst/>
          </a:prstGeom>
        </p:spPr>
        <p:txBody>
          <a:bodyPr/>
          <a:lstStyle/>
          <a:p>
            <a:pPr marL="0" indent="0" algn="ctr">
              <a:buSzTx/>
              <a:buNone/>
            </a:pPr>
            <a:r>
              <a:t>It’s OK to take the 1 seeds! There is always that one person who tries to get cute and pick them to lose early on to seem smart, but in reality, it is a really bad choice.</a:t>
            </a:r>
          </a:p>
          <a:p>
            <a:pPr marL="0" indent="0" algn="ctr">
              <a:buSzTx/>
              <a:buNone/>
            </a:pPr>
          </a:p>
          <a:p>
            <a:pPr marL="0" indent="0" algn="ctr">
              <a:buSzTx/>
              <a:buNone/>
            </a:pPr>
            <a:r>
              <a:t>That isn’t to say you should be following everything the public is doing, as if you’re doing everything they are, how will you win?</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3" name="Title 1"/>
          <p:cNvSpPr txBox="1"/>
          <p:nvPr>
            <p:ph type="title"/>
          </p:nvPr>
        </p:nvSpPr>
        <p:spPr>
          <a:xfrm>
            <a:off x="838200" y="2766217"/>
            <a:ext cx="10515600" cy="1325564"/>
          </a:xfrm>
          <a:prstGeom prst="rect">
            <a:avLst/>
          </a:prstGeom>
        </p:spPr>
        <p:txBody>
          <a:bodyPr/>
          <a:lstStyle>
            <a:lvl1pPr algn="ctr"/>
          </a:lstStyle>
          <a:p>
            <a:pPr/>
            <a:r>
              <a:t>Key 3: How To Differentiate Contenders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25" name="slide4" descr="slide4"/>
          <p:cNvPicPr>
            <a:picLocks noChangeAspect="1"/>
          </p:cNvPicPr>
          <p:nvPr/>
        </p:nvPicPr>
        <p:blipFill>
          <a:blip r:embed="rId2">
            <a:extLst/>
          </a:blip>
          <a:stretch>
            <a:fillRect/>
          </a:stretch>
        </p:blipFill>
        <p:spPr>
          <a:xfrm>
            <a:off x="309561" y="0"/>
            <a:ext cx="11572876" cy="6858000"/>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1"/>
          <p:cNvSpPr txBox="1"/>
          <p:nvPr>
            <p:ph type="title"/>
          </p:nvPr>
        </p:nvSpPr>
        <p:spPr>
          <a:prstGeom prst="rect">
            <a:avLst/>
          </a:prstGeom>
        </p:spPr>
        <p:txBody>
          <a:bodyPr/>
          <a:lstStyle>
            <a:lvl1pPr algn="ctr"/>
          </a:lstStyle>
          <a:p>
            <a:pPr/>
            <a:r>
              <a:t>Takeaway #2</a:t>
            </a:r>
          </a:p>
        </p:txBody>
      </p:sp>
      <p:sp>
        <p:nvSpPr>
          <p:cNvPr id="128" name="Content Placeholder 2"/>
          <p:cNvSpPr txBox="1"/>
          <p:nvPr>
            <p:ph type="body" sz="half" idx="1"/>
          </p:nvPr>
        </p:nvSpPr>
        <p:spPr>
          <a:xfrm>
            <a:off x="838200" y="2536338"/>
            <a:ext cx="10515600" cy="1785324"/>
          </a:xfrm>
          <a:prstGeom prst="rect">
            <a:avLst/>
          </a:prstGeom>
        </p:spPr>
        <p:txBody>
          <a:bodyPr/>
          <a:lstStyle>
            <a:lvl1pPr marL="0" indent="0" algn="ctr">
              <a:buSzTx/>
              <a:buNone/>
            </a:lvl1pPr>
          </a:lstStyle>
          <a:p>
            <a:pPr/>
            <a:r>
              <a:t>Strength of Schedule is extremely important when picking teams to go to the Sweet 16 and beyond! Focus on picking teams from and 8 rating and beyond, and judge based off matchup ratings.</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0" name="slide5" descr="slide5"/>
          <p:cNvPicPr>
            <a:picLocks noChangeAspect="1"/>
          </p:cNvPicPr>
          <p:nvPr/>
        </p:nvPicPr>
        <p:blipFill>
          <a:blip r:embed="rId2">
            <a:extLst/>
          </a:blip>
          <a:stretch>
            <a:fillRect/>
          </a:stretch>
        </p:blipFill>
        <p:spPr>
          <a:xfrm>
            <a:off x="0" y="355745"/>
            <a:ext cx="12192000" cy="6146509"/>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2" name="slide7" descr="slide7"/>
          <p:cNvPicPr>
            <a:picLocks noChangeAspect="1"/>
          </p:cNvPicPr>
          <p:nvPr/>
        </p:nvPicPr>
        <p:blipFill>
          <a:blip r:embed="rId2">
            <a:extLst/>
          </a:blip>
          <a:stretch>
            <a:fillRect/>
          </a:stretch>
        </p:blipFill>
        <p:spPr>
          <a:xfrm>
            <a:off x="1809750" y="0"/>
            <a:ext cx="8572500" cy="6858000"/>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34" name="slide2" descr="slide2"/>
          <p:cNvPicPr>
            <a:picLocks noChangeAspect="1"/>
          </p:cNvPicPr>
          <p:nvPr/>
        </p:nvPicPr>
        <p:blipFill>
          <a:blip r:embed="rId2">
            <a:extLst/>
          </a:blip>
          <a:stretch>
            <a:fillRect/>
          </a:stretch>
        </p:blipFill>
        <p:spPr>
          <a:xfrm>
            <a:off x="1809750" y="0"/>
            <a:ext cx="8572500" cy="6858000"/>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Title 1"/>
          <p:cNvSpPr txBox="1"/>
          <p:nvPr>
            <p:ph type="title"/>
          </p:nvPr>
        </p:nvSpPr>
        <p:spPr>
          <a:prstGeom prst="rect">
            <a:avLst/>
          </a:prstGeom>
        </p:spPr>
        <p:txBody>
          <a:bodyPr/>
          <a:lstStyle>
            <a:lvl1pPr algn="ctr"/>
          </a:lstStyle>
          <a:p>
            <a:pPr/>
            <a:r>
              <a:t>Takeaway #3</a:t>
            </a:r>
          </a:p>
        </p:txBody>
      </p:sp>
      <p:sp>
        <p:nvSpPr>
          <p:cNvPr id="137" name="Content Placeholder 2"/>
          <p:cNvSpPr txBox="1"/>
          <p:nvPr>
            <p:ph type="body" sz="half" idx="1"/>
          </p:nvPr>
        </p:nvSpPr>
        <p:spPr>
          <a:xfrm>
            <a:off x="838200" y="2935966"/>
            <a:ext cx="10515600" cy="1794654"/>
          </a:xfrm>
          <a:prstGeom prst="rect">
            <a:avLst/>
          </a:prstGeom>
        </p:spPr>
        <p:txBody>
          <a:bodyPr/>
          <a:lstStyle>
            <a:lvl1pPr marL="0" indent="0" algn="ctr">
              <a:buSzTx/>
              <a:buNone/>
            </a:lvl1pPr>
          </a:lstStyle>
          <a:p>
            <a:pPr/>
            <a:r>
              <a:t>Value the teams who are Non 3-Point Heavy teams higher! They typically perform better in the tournament, since not as much variance in their shots going down.</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Key 4: Coaching"/>
          <p:cNvSpPr txBox="1"/>
          <p:nvPr>
            <p:ph type="ctrTitle"/>
          </p:nvPr>
        </p:nvSpPr>
        <p:spPr>
          <a:prstGeom prst="rect">
            <a:avLst/>
          </a:prstGeom>
        </p:spPr>
        <p:txBody>
          <a:bodyPr/>
          <a:lstStyle/>
          <a:p>
            <a:pPr/>
            <a:r>
              <a:t>Key 4: Coaching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7" name="Title 1"/>
          <p:cNvSpPr txBox="1"/>
          <p:nvPr>
            <p:ph type="title"/>
          </p:nvPr>
        </p:nvSpPr>
        <p:spPr>
          <a:prstGeom prst="rect">
            <a:avLst/>
          </a:prstGeom>
        </p:spPr>
        <p:txBody>
          <a:bodyPr/>
          <a:lstStyle>
            <a:lvl1pPr algn="ctr"/>
          </a:lstStyle>
          <a:p>
            <a:pPr/>
            <a:r>
              <a:t>How Difficult Is It To Get A Perfect Bracket?</a:t>
            </a:r>
          </a:p>
        </p:txBody>
      </p:sp>
      <p:sp>
        <p:nvSpPr>
          <p:cNvPr id="98" name="Content Placeholder 2"/>
          <p:cNvSpPr txBox="1"/>
          <p:nvPr>
            <p:ph type="body" idx="1"/>
          </p:nvPr>
        </p:nvSpPr>
        <p:spPr>
          <a:prstGeom prst="rect">
            <a:avLst/>
          </a:prstGeom>
        </p:spPr>
        <p:txBody>
          <a:bodyPr/>
          <a:lstStyle/>
          <a:p>
            <a:pPr/>
            <a:r>
              <a:t>1 in 9.2 quintillion odds!</a:t>
            </a:r>
            <a:br/>
            <a:br/>
          </a:p>
          <a:p>
            <a:pPr/>
            <a:r>
              <a:t>1 in 120.2 billion if you’re qualified as “sharp” on CBB</a:t>
            </a:r>
            <a:br/>
            <a:br/>
          </a:p>
          <a:p>
            <a:pPr/>
            <a:r>
              <a:t>You would have to walk around the planet 5.8 billion times to see a perfect bracket!</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3" name="Image Gallery"/>
          <p:cNvGrpSpPr/>
          <p:nvPr/>
        </p:nvGrpSpPr>
        <p:grpSpPr>
          <a:xfrm>
            <a:off x="198524" y="87125"/>
            <a:ext cx="10674611" cy="7153997"/>
            <a:chOff x="0" y="0"/>
            <a:chExt cx="10674609" cy="7153996"/>
          </a:xfrm>
        </p:grpSpPr>
        <p:pic>
          <p:nvPicPr>
            <p:cNvPr id="141" name="Screenshot 2025-04-06 at 10.12.48 AM.png" descr="Screenshot 2025-04-06 at 10.12.48 AM.png"/>
            <p:cNvPicPr>
              <a:picLocks noChangeAspect="1"/>
            </p:cNvPicPr>
            <p:nvPr/>
          </p:nvPicPr>
          <p:blipFill>
            <a:blip r:embed="rId2">
              <a:extLst/>
            </a:blip>
            <a:srcRect l="551" t="0" r="551" b="0"/>
            <a:stretch>
              <a:fillRect/>
            </a:stretch>
          </p:blipFill>
          <p:spPr>
            <a:xfrm>
              <a:off x="0" y="0"/>
              <a:ext cx="10674610" cy="6683750"/>
            </a:xfrm>
            <a:prstGeom prst="rect">
              <a:avLst/>
            </a:prstGeom>
            <a:ln w="12700" cap="flat">
              <a:noFill/>
              <a:miter lim="400000"/>
            </a:ln>
            <a:effectLst/>
          </p:spPr>
        </p:pic>
        <p:sp>
          <p:nvSpPr>
            <p:cNvPr id="142" name="Caption"/>
            <p:cNvSpPr/>
            <p:nvPr/>
          </p:nvSpPr>
          <p:spPr>
            <a:xfrm>
              <a:off x="0" y="6759949"/>
              <a:ext cx="10674610" cy="39404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76200" tIns="76200" rIns="76200" bIns="76200" numCol="1" anchor="t">
              <a:noAutofit/>
            </a:bodyPr>
            <a:lstStyle/>
            <a:p>
              <a:pPr/>
              <a:r>
                <a:t>Caption</a:t>
              </a:r>
            </a:p>
          </p:txBody>
        </p:sp>
      </p:grpSp>
      <p:sp>
        <p:nvSpPr>
          <p:cNvPr id="144" name="Line"/>
          <p:cNvSpPr/>
          <p:nvPr/>
        </p:nvSpPr>
        <p:spPr>
          <a:xfrm flipV="1">
            <a:off x="352330" y="2057517"/>
            <a:ext cx="1" cy="1681310"/>
          </a:xfrm>
          <a:prstGeom prst="line">
            <a:avLst/>
          </a:prstGeom>
          <a:ln w="12700">
            <a:solidFill>
              <a:srgbClr val="E50000"/>
            </a:solidFill>
            <a:miter/>
            <a:tailEnd type="triangle"/>
          </a:ln>
        </p:spPr>
        <p:txBody>
          <a:bodyPr lIns="45719" rIns="45719"/>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lt" backwards="0">
                                    <p:tmAbs val="0"/>
                                  </p:iterate>
                                  <p:childTnLst>
                                    <p:set>
                                      <p:cBhvr>
                                        <p:cTn id="6" fill="hold"/>
                                        <p:tgtEl>
                                          <p:spTgt spid="144"/>
                                        </p:tgtEl>
                                        <p:attrNameLst>
                                          <p:attrName>style.visibility</p:attrName>
                                        </p:attrNameLst>
                                      </p:cBhvr>
                                      <p:to>
                                        <p:strVal val="visible"/>
                                      </p:to>
                                    </p:set>
                                    <p:anim calcmode="lin" valueType="num">
                                      <p:cBhvr>
                                        <p:cTn id="7" dur="1000" fill="hold"/>
                                        <p:tgtEl>
                                          <p:spTgt spid="144"/>
                                        </p:tgtEl>
                                        <p:attrNameLst>
                                          <p:attrName>ppt_x</p:attrName>
                                        </p:attrNameLst>
                                      </p:cBhvr>
                                      <p:tavLst>
                                        <p:tav tm="0">
                                          <p:val>
                                            <p:strVal val="0-#ppt_w/2"/>
                                          </p:val>
                                        </p:tav>
                                        <p:tav tm="100000">
                                          <p:val>
                                            <p:strVal val="#ppt_x"/>
                                          </p:val>
                                        </p:tav>
                                      </p:tavLst>
                                    </p:anim>
                                    <p:anim calcmode="lin" valueType="num">
                                      <p:cBhvr>
                                        <p:cTn id="8" dur="1000" fill="hold"/>
                                        <p:tgtEl>
                                          <p:spTgt spid="1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 name="Title 1"/>
          <p:cNvSpPr txBox="1"/>
          <p:nvPr>
            <p:ph type="title"/>
          </p:nvPr>
        </p:nvSpPr>
        <p:spPr>
          <a:prstGeom prst="rect">
            <a:avLst/>
          </a:prstGeom>
        </p:spPr>
        <p:txBody>
          <a:bodyPr/>
          <a:lstStyle>
            <a:lvl1pPr algn="ctr"/>
          </a:lstStyle>
          <a:p>
            <a:pPr/>
            <a:r>
              <a:t>Takeaway #4</a:t>
            </a:r>
          </a:p>
        </p:txBody>
      </p:sp>
      <p:sp>
        <p:nvSpPr>
          <p:cNvPr id="147" name="Content Placeholder 2"/>
          <p:cNvSpPr txBox="1"/>
          <p:nvPr>
            <p:ph type="body" sz="half" idx="1"/>
          </p:nvPr>
        </p:nvSpPr>
        <p:spPr>
          <a:xfrm>
            <a:off x="838200" y="2935966"/>
            <a:ext cx="10515600" cy="1794654"/>
          </a:xfrm>
          <a:prstGeom prst="rect">
            <a:avLst/>
          </a:prstGeom>
        </p:spPr>
        <p:txBody>
          <a:bodyPr/>
          <a:lstStyle>
            <a:lvl1pPr marL="0" indent="0" algn="ctr" defTabSz="804672">
              <a:spcBef>
                <a:spcPts val="800"/>
              </a:spcBef>
              <a:buSzTx/>
              <a:buNone/>
              <a:defRPr sz="2464"/>
            </a:lvl1pPr>
          </a:lstStyle>
          <a:p>
            <a:pPr/>
            <a:r>
              <a:t>Picking teams whose coach has experience and a track record of performing well in the NCAA Tournament is a good strategy for determining picks. From the last visual 13 coaches took teams to this year’s tournament. 12 of those 13 won their First Round matchup. This suggests coaching experience and experience winning in the tournament are valuable things to consider when filling out a bracket.</a:t>
            </a:r>
          </a:p>
        </p:txBody>
      </p:sp>
    </p:spTree>
  </p:cSld>
  <p:clrMapOvr>
    <a:masterClrMapping/>
  </p:clrMapOvr>
  <mc:AlternateContent xmlns:mc="http://schemas.openxmlformats.org/markup-compatibility/2006">
    <mc:Choice xmlns:p14="http://schemas.microsoft.com/office/powerpoint/2010/main" Requires="p14">
      <p:transition spd="fast" advClick="1" p14:dur="0">
        <p:dissolve/>
      </p:transition>
    </mc:Choice>
    <mc:Fallback>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Title 1"/>
          <p:cNvSpPr txBox="1"/>
          <p:nvPr>
            <p:ph type="title"/>
          </p:nvPr>
        </p:nvSpPr>
        <p:spPr>
          <a:prstGeom prst="rect">
            <a:avLst/>
          </a:prstGeom>
        </p:spPr>
        <p:txBody>
          <a:bodyPr/>
          <a:lstStyle/>
          <a:p>
            <a:pPr/>
            <a:r>
              <a:t>What’s The Issue?</a:t>
            </a:r>
          </a:p>
        </p:txBody>
      </p:sp>
      <p:sp>
        <p:nvSpPr>
          <p:cNvPr id="101" name="Content Placeholder 2"/>
          <p:cNvSpPr txBox="1"/>
          <p:nvPr>
            <p:ph type="body" idx="1"/>
          </p:nvPr>
        </p:nvSpPr>
        <p:spPr>
          <a:prstGeom prst="rect">
            <a:avLst/>
          </a:prstGeom>
        </p:spPr>
        <p:txBody>
          <a:bodyPr/>
          <a:lstStyle/>
          <a:p>
            <a:pPr/>
            <a:r>
              <a:t>Variance! The best teams DO NOT always win, and when there are 64 teams to pick from, the results eventually will ALWAYS stray from the mean results of past tournaments</a:t>
            </a:r>
            <a:br/>
            <a:br/>
          </a:p>
          <a:p>
            <a:pPr/>
            <a:r>
              <a:t>Traveling, having an off day, mental toughness are all variables that cannot be inputted into an algorithm, so next to impossible to predict accurately</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3" name="Title 1"/>
          <p:cNvSpPr txBox="1"/>
          <p:nvPr>
            <p:ph type="title"/>
          </p:nvPr>
        </p:nvSpPr>
        <p:spPr>
          <a:prstGeom prst="rect">
            <a:avLst/>
          </a:prstGeom>
        </p:spPr>
        <p:txBody>
          <a:bodyPr/>
          <a:lstStyle/>
          <a:p>
            <a:pPr/>
            <a:r>
              <a:t>Goal: Show How To Maximize Your Bracket</a:t>
            </a:r>
          </a:p>
        </p:txBody>
      </p:sp>
      <p:sp>
        <p:nvSpPr>
          <p:cNvPr id="104" name="Content Placeholder 2"/>
          <p:cNvSpPr txBox="1"/>
          <p:nvPr>
            <p:ph type="body" idx="1"/>
          </p:nvPr>
        </p:nvSpPr>
        <p:spPr>
          <a:prstGeom prst="rect">
            <a:avLst/>
          </a:prstGeom>
        </p:spPr>
        <p:txBody>
          <a:bodyPr/>
          <a:lstStyle/>
          <a:p>
            <a:pPr/>
            <a:r>
              <a:t>Even though you almost certainly won’t get a perfect bracket, we can highlight trends and details to help you place in the top percentile of brackets, each year</a:t>
            </a:r>
            <a:br/>
            <a:br/>
          </a:p>
          <a:p>
            <a:pPr/>
            <a:r>
              <a:t>Are three-point shooting teams better than those who don’t take many? What does long traveling do to team performance? All will be highlighted in this presentation!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6" name="Title 1"/>
          <p:cNvSpPr txBox="1"/>
          <p:nvPr>
            <p:ph type="title"/>
          </p:nvPr>
        </p:nvSpPr>
        <p:spPr>
          <a:xfrm>
            <a:off x="838200" y="365125"/>
            <a:ext cx="10515600" cy="1325563"/>
          </a:xfrm>
          <a:prstGeom prst="rect">
            <a:avLst/>
          </a:prstGeom>
        </p:spPr>
        <p:txBody>
          <a:bodyPr/>
          <a:lstStyle/>
          <a:p>
            <a:pPr/>
            <a:r>
              <a:t>Format: ESPN Tournament Challenge</a:t>
            </a:r>
          </a:p>
        </p:txBody>
      </p:sp>
      <p:sp>
        <p:nvSpPr>
          <p:cNvPr id="107" name="Content Placeholder 2"/>
          <p:cNvSpPr txBox="1"/>
          <p:nvPr>
            <p:ph type="body" idx="1"/>
          </p:nvPr>
        </p:nvSpPr>
        <p:spPr>
          <a:xfrm>
            <a:off x="838200" y="1825625"/>
            <a:ext cx="10515600" cy="4351338"/>
          </a:xfrm>
          <a:prstGeom prst="rect">
            <a:avLst/>
          </a:prstGeom>
        </p:spPr>
        <p:txBody>
          <a:bodyPr/>
          <a:lstStyle/>
          <a:p>
            <a:pPr/>
            <a:r>
              <a:t>The most popular application for people to submit their brackets onto is the ESPN Tournament Challenge (or TC) app</a:t>
            </a:r>
            <a:br/>
            <a:br/>
          </a:p>
          <a:p>
            <a:pPr/>
            <a:r>
              <a:t>You can win lots of money by winning ‘bracket pools’ you enter into, or claim lots of bragging rights from your friends by understanding how to put together a good bracket!</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title"/>
          </p:nvPr>
        </p:nvSpPr>
        <p:spPr>
          <a:prstGeom prst="rect">
            <a:avLst/>
          </a:prstGeom>
        </p:spPr>
        <p:txBody>
          <a:bodyPr/>
          <a:lstStyle/>
          <a:p>
            <a:pPr/>
            <a:r>
              <a:t>How It Works</a:t>
            </a:r>
          </a:p>
        </p:txBody>
      </p:sp>
      <p:sp>
        <p:nvSpPr>
          <p:cNvPr id="110" name="Content Placeholder 2"/>
          <p:cNvSpPr txBox="1"/>
          <p:nvPr>
            <p:ph type="body" idx="1"/>
          </p:nvPr>
        </p:nvSpPr>
        <p:spPr>
          <a:prstGeom prst="rect">
            <a:avLst/>
          </a:prstGeom>
        </p:spPr>
        <p:txBody>
          <a:bodyPr/>
          <a:lstStyle/>
          <a:p>
            <a:pPr/>
            <a:r>
              <a:t>Each person can submit up to 10 brackets, with those brackets being able to enter an unlimited amount of groups</a:t>
            </a:r>
            <a:br/>
            <a:br/>
          </a:p>
          <a:p>
            <a:pPr/>
            <a:r>
              <a:t>Given a percentile of where your bracket stands amongst everyone else</a:t>
            </a:r>
            <a:br/>
            <a:br/>
          </a:p>
          <a:p>
            <a:pPr/>
            <a:r>
              <a:t>Typically, if you are within the ~90</a:t>
            </a:r>
            <a:r>
              <a:rPr baseline="30000"/>
              <a:t>th</a:t>
            </a:r>
            <a:r>
              <a:t> percentile, you will win your group</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xfrm>
            <a:off x="838200" y="2766217"/>
            <a:ext cx="10515600" cy="1325564"/>
          </a:xfrm>
          <a:prstGeom prst="rect">
            <a:avLst/>
          </a:prstGeom>
        </p:spPr>
        <p:txBody>
          <a:bodyPr/>
          <a:lstStyle>
            <a:lvl1pPr algn="ctr"/>
          </a:lstStyle>
          <a:p>
            <a:pPr/>
            <a:r>
              <a:t>Key 1: What Seeds Win The Most?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14" name="slide2" descr="slide2"/>
          <p:cNvPicPr>
            <a:picLocks noChangeAspect="1"/>
          </p:cNvPicPr>
          <p:nvPr/>
        </p:nvPicPr>
        <p:blipFill>
          <a:blip r:embed="rId2">
            <a:extLst/>
          </a:blip>
          <a:stretch>
            <a:fillRect/>
          </a:stretch>
        </p:blipFill>
        <p:spPr>
          <a:xfrm>
            <a:off x="795067" y="0"/>
            <a:ext cx="10601865" cy="6858000"/>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6" name="Title 1"/>
          <p:cNvSpPr txBox="1"/>
          <p:nvPr>
            <p:ph type="title"/>
          </p:nvPr>
        </p:nvSpPr>
        <p:spPr>
          <a:xfrm>
            <a:off x="838200" y="2766217"/>
            <a:ext cx="10515600" cy="1325564"/>
          </a:xfrm>
          <a:prstGeom prst="rect">
            <a:avLst/>
          </a:prstGeom>
        </p:spPr>
        <p:txBody>
          <a:bodyPr/>
          <a:lstStyle>
            <a:lvl1pPr algn="ctr"/>
          </a:lstStyle>
          <a:p>
            <a:pPr/>
            <a:r>
              <a:t>Key 2: Who Is the Public Picking?</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