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3" r:id="rId23"/>
    <p:sldId id="280" r:id="rId24"/>
    <p:sldId id="279" r:id="rId25"/>
    <p:sldId id="284" r:id="rId26"/>
    <p:sldId id="289" r:id="rId27"/>
    <p:sldId id="282" r:id="rId28"/>
    <p:sldId id="285" r:id="rId29"/>
    <p:sldId id="290" r:id="rId30"/>
    <p:sldId id="291" r:id="rId31"/>
    <p:sldId id="288" r:id="rId32"/>
    <p:sldId id="292" r:id="rId33"/>
    <p:sldId id="294" r:id="rId3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644"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1885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lide1"/>
          <p:cNvSpPr txBox="1">
            <a:spLocks noGrp="1"/>
          </p:cNvSpPr>
          <p:nvPr>
            <p:ph type="ctrTitle"/>
          </p:nvPr>
        </p:nvSpPr>
        <p:spPr>
          <a:prstGeom prst="rect">
            <a:avLst/>
          </a:prstGeom>
        </p:spPr>
        <p:txBody>
          <a:bodyPr/>
          <a:lstStyle/>
          <a:p>
            <a:r>
              <a:t>March Madness Presentation</a:t>
            </a:r>
          </a:p>
        </p:txBody>
      </p:sp>
      <p:sp>
        <p:nvSpPr>
          <p:cNvPr id="95" name="slide1"/>
          <p:cNvSpPr txBox="1">
            <a:spLocks noGrp="1"/>
          </p:cNvSpPr>
          <p:nvPr>
            <p:ph type="subTitle" sz="quarter" idx="1"/>
          </p:nvPr>
        </p:nvSpPr>
        <p:spPr>
          <a:xfrm>
            <a:off x="1524000" y="3602037"/>
            <a:ext cx="9144000" cy="1655762"/>
          </a:xfrm>
          <a:prstGeom prst="rect">
            <a:avLst/>
          </a:prstGeom>
        </p:spPr>
        <p:txBody>
          <a:bodyPr/>
          <a:lstStyle/>
          <a:p>
            <a:r>
              <a:t>Max, Gaurav, Nathan, Jonathan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8" name="slide3" descr="slide3"/>
          <p:cNvPicPr>
            <a:picLocks noChangeAspect="1"/>
          </p:cNvPicPr>
          <p:nvPr/>
        </p:nvPicPr>
        <p:blipFill>
          <a:blip r:embed="rId2"/>
          <a:stretch>
            <a:fillRect/>
          </a:stretch>
        </p:blipFill>
        <p:spPr>
          <a:xfrm>
            <a:off x="0" y="204567"/>
            <a:ext cx="12192000" cy="6448864"/>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itle 1"/>
          <p:cNvSpPr txBox="1">
            <a:spLocks noGrp="1"/>
          </p:cNvSpPr>
          <p:nvPr>
            <p:ph type="title"/>
          </p:nvPr>
        </p:nvSpPr>
        <p:spPr>
          <a:prstGeom prst="rect">
            <a:avLst/>
          </a:prstGeom>
        </p:spPr>
        <p:txBody>
          <a:bodyPr/>
          <a:lstStyle>
            <a:lvl1pPr algn="ctr"/>
          </a:lstStyle>
          <a:p>
            <a:r>
              <a:t>Takeaway #1</a:t>
            </a:r>
          </a:p>
        </p:txBody>
      </p:sp>
      <p:sp>
        <p:nvSpPr>
          <p:cNvPr id="121" name="Content Placeholder 2"/>
          <p:cNvSpPr txBox="1">
            <a:spLocks noGrp="1"/>
          </p:cNvSpPr>
          <p:nvPr>
            <p:ph type="body" idx="1"/>
          </p:nvPr>
        </p:nvSpPr>
        <p:spPr>
          <a:prstGeom prst="rect">
            <a:avLst/>
          </a:prstGeom>
        </p:spPr>
        <p:txBody>
          <a:bodyPr/>
          <a:lstStyle/>
          <a:p>
            <a:pPr marL="0" indent="0" algn="ctr">
              <a:buSzTx/>
              <a:buNone/>
            </a:pPr>
            <a:r>
              <a:t>It’s OK to take the 1 seeds! There is always that one person who tries to get cute and pick them to lose early on to seem smart, but in reality, it is a really bad choice.</a:t>
            </a:r>
          </a:p>
          <a:p>
            <a:pPr marL="0" indent="0" algn="ctr">
              <a:buSzTx/>
              <a:buNone/>
            </a:pPr>
            <a:endParaRPr/>
          </a:p>
          <a:p>
            <a:pPr marL="0" indent="0" algn="ctr">
              <a:buSzTx/>
              <a:buNone/>
            </a:pPr>
            <a:r>
              <a:t>That isn’t to say you should be following everything the public is doing, as if you’re doing everything they are, how will you win?</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itle 1"/>
          <p:cNvSpPr txBox="1">
            <a:spLocks noGrp="1"/>
          </p:cNvSpPr>
          <p:nvPr>
            <p:ph type="title"/>
          </p:nvPr>
        </p:nvSpPr>
        <p:spPr>
          <a:xfrm>
            <a:off x="838200" y="2766217"/>
            <a:ext cx="10515600" cy="1325564"/>
          </a:xfrm>
          <a:prstGeom prst="rect">
            <a:avLst/>
          </a:prstGeom>
        </p:spPr>
        <p:txBody>
          <a:bodyPr/>
          <a:lstStyle>
            <a:lvl1pPr algn="ctr"/>
          </a:lstStyle>
          <a:p>
            <a:r>
              <a:t>Key 3: How To Differentiate Contenders</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slide4" descr="slide4"/>
          <p:cNvPicPr>
            <a:picLocks noChangeAspect="1"/>
          </p:cNvPicPr>
          <p:nvPr/>
        </p:nvPicPr>
        <p:blipFill>
          <a:blip r:embed="rId2"/>
          <a:stretch>
            <a:fillRect/>
          </a:stretch>
        </p:blipFill>
        <p:spPr>
          <a:xfrm>
            <a:off x="309561" y="0"/>
            <a:ext cx="11572876" cy="6858000"/>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itle 1"/>
          <p:cNvSpPr txBox="1">
            <a:spLocks noGrp="1"/>
          </p:cNvSpPr>
          <p:nvPr>
            <p:ph type="title"/>
          </p:nvPr>
        </p:nvSpPr>
        <p:spPr>
          <a:prstGeom prst="rect">
            <a:avLst/>
          </a:prstGeom>
        </p:spPr>
        <p:txBody>
          <a:bodyPr/>
          <a:lstStyle>
            <a:lvl1pPr algn="ctr"/>
          </a:lstStyle>
          <a:p>
            <a:r>
              <a:t>Takeaway #2</a:t>
            </a:r>
          </a:p>
        </p:txBody>
      </p:sp>
      <p:sp>
        <p:nvSpPr>
          <p:cNvPr id="128" name="Content Placeholder 2"/>
          <p:cNvSpPr txBox="1">
            <a:spLocks noGrp="1"/>
          </p:cNvSpPr>
          <p:nvPr>
            <p:ph type="body" sz="half" idx="1"/>
          </p:nvPr>
        </p:nvSpPr>
        <p:spPr>
          <a:xfrm>
            <a:off x="838200" y="2536338"/>
            <a:ext cx="10515600" cy="1785324"/>
          </a:xfrm>
          <a:prstGeom prst="rect">
            <a:avLst/>
          </a:prstGeom>
        </p:spPr>
        <p:txBody>
          <a:bodyPr/>
          <a:lstStyle>
            <a:lvl1pPr marL="0" indent="0" algn="ctr">
              <a:buSzTx/>
              <a:buNone/>
            </a:lvl1pPr>
          </a:lstStyle>
          <a:p>
            <a:r>
              <a:t>Strength of Schedule is extremely important when picking teams to go to the Sweet 16 and beyond! Focus on picking teams from and 8 rating and beyond, and judge based off matchup ratings.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0" name="slide5" descr="slide5"/>
          <p:cNvPicPr>
            <a:picLocks noChangeAspect="1"/>
          </p:cNvPicPr>
          <p:nvPr/>
        </p:nvPicPr>
        <p:blipFill>
          <a:blip r:embed="rId2"/>
          <a:stretch>
            <a:fillRect/>
          </a:stretch>
        </p:blipFill>
        <p:spPr>
          <a:xfrm>
            <a:off x="0" y="355745"/>
            <a:ext cx="12192000" cy="6146509"/>
          </a:xfrm>
          <a:prstGeom prst="rect">
            <a:avLst/>
          </a:prstGeom>
          <a:ln w="12700">
            <a:miter lim="400000"/>
          </a:ln>
        </p:spPr>
      </p:pic>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2" name="slide7" descr="slide7"/>
          <p:cNvPicPr>
            <a:picLocks noChangeAspect="1"/>
          </p:cNvPicPr>
          <p:nvPr/>
        </p:nvPicPr>
        <p:blipFill>
          <a:blip r:embed="rId2"/>
          <a:stretch>
            <a:fillRect/>
          </a:stretch>
        </p:blipFill>
        <p:spPr>
          <a:xfrm>
            <a:off x="1809750" y="0"/>
            <a:ext cx="8572500" cy="6858000"/>
          </a:xfrm>
          <a:prstGeom prst="rect">
            <a:avLst/>
          </a:prstGeom>
          <a:ln w="12700">
            <a:miter lim="400000"/>
          </a:ln>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4" name="slide2" descr="slide2"/>
          <p:cNvPicPr>
            <a:picLocks noChangeAspect="1"/>
          </p:cNvPicPr>
          <p:nvPr/>
        </p:nvPicPr>
        <p:blipFill>
          <a:blip r:embed="rId2"/>
          <a:stretch>
            <a:fillRect/>
          </a:stretch>
        </p:blipFill>
        <p:spPr>
          <a:xfrm>
            <a:off x="1809750" y="0"/>
            <a:ext cx="8572500" cy="6858000"/>
          </a:xfrm>
          <a:prstGeom prst="rect">
            <a:avLst/>
          </a:prstGeom>
          <a:ln w="12700">
            <a:miter lim="400000"/>
          </a:ln>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itle 1"/>
          <p:cNvSpPr txBox="1">
            <a:spLocks noGrp="1"/>
          </p:cNvSpPr>
          <p:nvPr>
            <p:ph type="title"/>
          </p:nvPr>
        </p:nvSpPr>
        <p:spPr>
          <a:prstGeom prst="rect">
            <a:avLst/>
          </a:prstGeom>
        </p:spPr>
        <p:txBody>
          <a:bodyPr/>
          <a:lstStyle>
            <a:lvl1pPr algn="ctr"/>
          </a:lstStyle>
          <a:p>
            <a:r>
              <a:t>Takeaway #3</a:t>
            </a:r>
          </a:p>
        </p:txBody>
      </p:sp>
      <p:sp>
        <p:nvSpPr>
          <p:cNvPr id="137" name="Content Placeholder 2"/>
          <p:cNvSpPr txBox="1">
            <a:spLocks noGrp="1"/>
          </p:cNvSpPr>
          <p:nvPr>
            <p:ph type="body" sz="half" idx="1"/>
          </p:nvPr>
        </p:nvSpPr>
        <p:spPr>
          <a:xfrm>
            <a:off x="838200" y="2935966"/>
            <a:ext cx="10515600" cy="1794654"/>
          </a:xfrm>
          <a:prstGeom prst="rect">
            <a:avLst/>
          </a:prstGeom>
        </p:spPr>
        <p:txBody>
          <a:bodyPr/>
          <a:lstStyle>
            <a:lvl1pPr marL="0" indent="0" algn="ctr">
              <a:buSzTx/>
              <a:buNone/>
            </a:lvl1pPr>
          </a:lstStyle>
          <a:p>
            <a:r>
              <a:t>Value the teams who are Non 3-Point Heavy teams higher! They typically perform better in the tournament, since not as much variance in their shots going down.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Key 4: Coaching"/>
          <p:cNvSpPr txBox="1">
            <a:spLocks noGrp="1"/>
          </p:cNvSpPr>
          <p:nvPr>
            <p:ph type="ctrTitle"/>
          </p:nvPr>
        </p:nvSpPr>
        <p:spPr>
          <a:prstGeom prst="rect">
            <a:avLst/>
          </a:prstGeom>
        </p:spPr>
        <p:txBody>
          <a:bodyPr/>
          <a:lstStyle/>
          <a:p>
            <a:r>
              <a:t>Key 4: Coaching</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itle 1"/>
          <p:cNvSpPr txBox="1">
            <a:spLocks noGrp="1"/>
          </p:cNvSpPr>
          <p:nvPr>
            <p:ph type="title"/>
          </p:nvPr>
        </p:nvSpPr>
        <p:spPr>
          <a:prstGeom prst="rect">
            <a:avLst/>
          </a:prstGeom>
        </p:spPr>
        <p:txBody>
          <a:bodyPr/>
          <a:lstStyle>
            <a:lvl1pPr algn="ctr"/>
          </a:lstStyle>
          <a:p>
            <a:r>
              <a:t>How Difficult Is It To Get A Perfect Bracket?</a:t>
            </a:r>
          </a:p>
        </p:txBody>
      </p:sp>
      <p:sp>
        <p:nvSpPr>
          <p:cNvPr id="98" name="Content Placeholder 2"/>
          <p:cNvSpPr txBox="1">
            <a:spLocks noGrp="1"/>
          </p:cNvSpPr>
          <p:nvPr>
            <p:ph type="body" idx="1"/>
          </p:nvPr>
        </p:nvSpPr>
        <p:spPr>
          <a:prstGeom prst="rect">
            <a:avLst/>
          </a:prstGeom>
        </p:spPr>
        <p:txBody>
          <a:bodyPr/>
          <a:lstStyle/>
          <a:p>
            <a:r>
              <a:t>1 in 9.2 quintillion odds!</a:t>
            </a:r>
            <a:br/>
            <a:br/>
            <a:endParaRPr/>
          </a:p>
          <a:p>
            <a:r>
              <a:t>1 in 120.2 billion if you’re qualified as “sharp” on CBB</a:t>
            </a:r>
            <a:br/>
            <a:br/>
            <a:endParaRPr/>
          </a:p>
          <a:p>
            <a:r>
              <a:t>You would have to walk around the planet 5.8 billion times to see a perfect bracket!</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Image Gallery"/>
          <p:cNvGrpSpPr/>
          <p:nvPr/>
        </p:nvGrpSpPr>
        <p:grpSpPr>
          <a:xfrm>
            <a:off x="198524" y="87125"/>
            <a:ext cx="10674611" cy="7153997"/>
            <a:chOff x="0" y="0"/>
            <a:chExt cx="10674609" cy="7153996"/>
          </a:xfrm>
        </p:grpSpPr>
        <p:pic>
          <p:nvPicPr>
            <p:cNvPr id="141" name="Screenshot 2025-04-06 at 10.12.48 AM.png" descr="Screenshot 2025-04-06 at 10.12.48 AM.png"/>
            <p:cNvPicPr>
              <a:picLocks noChangeAspect="1"/>
            </p:cNvPicPr>
            <p:nvPr/>
          </p:nvPicPr>
          <p:blipFill>
            <a:blip r:embed="rId2"/>
            <a:srcRect l="551" r="551"/>
            <a:stretch>
              <a:fillRect/>
            </a:stretch>
          </p:blipFill>
          <p:spPr>
            <a:xfrm>
              <a:off x="0" y="0"/>
              <a:ext cx="10674610" cy="6683750"/>
            </a:xfrm>
            <a:prstGeom prst="rect">
              <a:avLst/>
            </a:prstGeom>
            <a:ln w="12700" cap="flat">
              <a:noFill/>
              <a:miter lim="400000"/>
            </a:ln>
            <a:effectLst/>
          </p:spPr>
        </p:pic>
        <p:sp>
          <p:nvSpPr>
            <p:cNvPr id="142" name="Caption"/>
            <p:cNvSpPr/>
            <p:nvPr/>
          </p:nvSpPr>
          <p:spPr>
            <a:xfrm>
              <a:off x="0" y="6759949"/>
              <a:ext cx="10674610" cy="39404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76200" tIns="76200" rIns="76200" bIns="76200" numCol="1" anchor="t">
              <a:noAutofit/>
            </a:bodyPr>
            <a:lstStyle/>
            <a:p>
              <a:r>
                <a:t>Caption</a:t>
              </a:r>
            </a:p>
          </p:txBody>
        </p:sp>
      </p:grpSp>
      <p:sp>
        <p:nvSpPr>
          <p:cNvPr id="144" name="Line"/>
          <p:cNvSpPr/>
          <p:nvPr/>
        </p:nvSpPr>
        <p:spPr>
          <a:xfrm flipV="1">
            <a:off x="352330" y="2057517"/>
            <a:ext cx="1" cy="1681310"/>
          </a:xfrm>
          <a:prstGeom prst="line">
            <a:avLst/>
          </a:prstGeom>
          <a:ln w="12700">
            <a:solidFill>
              <a:srgbClr val="E50000"/>
            </a:solidFill>
            <a:miter/>
            <a:tailEnd type="triangle"/>
          </a:ln>
        </p:spPr>
        <p:txBody>
          <a:bodyPr lIns="45719" rIns="45719"/>
          <a:lstStyle/>
          <a:p>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lt">
                                    <p:tmAbs val="0"/>
                                  </p:iterate>
                                  <p:childTnLst>
                                    <p:set>
                                      <p:cBhvr>
                                        <p:cTn id="6" fill="hold"/>
                                        <p:tgtEl>
                                          <p:spTgt spid="144"/>
                                        </p:tgtEl>
                                        <p:attrNameLst>
                                          <p:attrName>style.visibility</p:attrName>
                                        </p:attrNameLst>
                                      </p:cBhvr>
                                      <p:to>
                                        <p:strVal val="visible"/>
                                      </p:to>
                                    </p:set>
                                    <p:anim calcmode="lin" valueType="num">
                                      <p:cBhvr>
                                        <p:cTn id="7" dur="1000" fill="hold"/>
                                        <p:tgtEl>
                                          <p:spTgt spid="144"/>
                                        </p:tgtEl>
                                        <p:attrNameLst>
                                          <p:attrName>ppt_x</p:attrName>
                                        </p:attrNameLst>
                                      </p:cBhvr>
                                      <p:tavLst>
                                        <p:tav tm="0">
                                          <p:val>
                                            <p:strVal val="0-#ppt_w/2"/>
                                          </p:val>
                                        </p:tav>
                                        <p:tav tm="100000">
                                          <p:val>
                                            <p:strVal val="#ppt_x"/>
                                          </p:val>
                                        </p:tav>
                                      </p:tavLst>
                                    </p:anim>
                                    <p:anim calcmode="lin" valueType="num">
                                      <p:cBhvr>
                                        <p:cTn id="8" dur="10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itle 1"/>
          <p:cNvSpPr txBox="1">
            <a:spLocks noGrp="1"/>
          </p:cNvSpPr>
          <p:nvPr>
            <p:ph type="title"/>
          </p:nvPr>
        </p:nvSpPr>
        <p:spPr>
          <a:prstGeom prst="rect">
            <a:avLst/>
          </a:prstGeom>
        </p:spPr>
        <p:txBody>
          <a:bodyPr/>
          <a:lstStyle>
            <a:lvl1pPr algn="ctr"/>
          </a:lstStyle>
          <a:p>
            <a:r>
              <a:t>Takeaway #4</a:t>
            </a:r>
          </a:p>
        </p:txBody>
      </p:sp>
      <p:sp>
        <p:nvSpPr>
          <p:cNvPr id="147" name="Content Placeholder 2"/>
          <p:cNvSpPr txBox="1">
            <a:spLocks noGrp="1"/>
          </p:cNvSpPr>
          <p:nvPr>
            <p:ph type="body" sz="half" idx="1"/>
          </p:nvPr>
        </p:nvSpPr>
        <p:spPr>
          <a:xfrm>
            <a:off x="838200" y="2935966"/>
            <a:ext cx="10515600" cy="1794654"/>
          </a:xfrm>
          <a:prstGeom prst="rect">
            <a:avLst/>
          </a:prstGeom>
        </p:spPr>
        <p:txBody>
          <a:bodyPr/>
          <a:lstStyle>
            <a:lvl1pPr marL="0" indent="0" algn="ctr" defTabSz="804672">
              <a:spcBef>
                <a:spcPts val="800"/>
              </a:spcBef>
              <a:buSzTx/>
              <a:buNone/>
              <a:defRPr sz="2464"/>
            </a:lvl1pPr>
          </a:lstStyle>
          <a:p>
            <a:r>
              <a:t>Picking teams whose coach has experience and a track record of performing well in the NCAA Tournament is a good strategy for determining picks. From the last visual 13 coaches took teams to this year’s tournament. 12 of those 13 won their First Round matchup. This suggests coaching experience and experience winning in the tournament are valuable things to consider when filling out a bracket.</a:t>
            </a:r>
          </a:p>
        </p:txBody>
      </p:sp>
    </p:spTree>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84591-3EBE-C663-2B64-8289B46F0708}"/>
            </a:ext>
          </a:extLst>
        </p:cNvPr>
        <p:cNvGrpSpPr/>
        <p:nvPr/>
      </p:nvGrpSpPr>
      <p:grpSpPr>
        <a:xfrm>
          <a:off x="0" y="0"/>
          <a:ext cx="0" cy="0"/>
          <a:chOff x="0" y="0"/>
          <a:chExt cx="0" cy="0"/>
        </a:xfrm>
      </p:grpSpPr>
      <p:sp>
        <p:nvSpPr>
          <p:cNvPr id="139" name="Key 4: Coaching">
            <a:extLst>
              <a:ext uri="{FF2B5EF4-FFF2-40B4-BE49-F238E27FC236}">
                <a16:creationId xmlns:a16="http://schemas.microsoft.com/office/drawing/2014/main" id="{E7427F11-6205-D00B-3C5E-677393C9079E}"/>
              </a:ext>
            </a:extLst>
          </p:cNvPr>
          <p:cNvSpPr txBox="1">
            <a:spLocks noGrp="1"/>
          </p:cNvSpPr>
          <p:nvPr>
            <p:ph type="ctrTitle"/>
          </p:nvPr>
        </p:nvSpPr>
        <p:spPr>
          <a:prstGeom prst="rect">
            <a:avLst/>
          </a:prstGeom>
        </p:spPr>
        <p:txBody>
          <a:bodyPr/>
          <a:lstStyle/>
          <a:p>
            <a:r>
              <a:rPr dirty="0"/>
              <a:t>Key </a:t>
            </a:r>
            <a:r>
              <a:rPr lang="en-US" dirty="0"/>
              <a:t>5</a:t>
            </a:r>
            <a:r>
              <a:rPr dirty="0"/>
              <a:t>: </a:t>
            </a:r>
            <a:r>
              <a:rPr lang="en-US" dirty="0"/>
              <a:t>Upset Seed Difference</a:t>
            </a:r>
            <a:endParaRPr dirty="0"/>
          </a:p>
        </p:txBody>
      </p:sp>
    </p:spTree>
    <p:extLst>
      <p:ext uri="{BB962C8B-B14F-4D97-AF65-F5344CB8AC3E}">
        <p14:creationId xmlns:p14="http://schemas.microsoft.com/office/powerpoint/2010/main" val="99225864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blue bars&#10;&#10;AI-generated content may be incorrect.">
            <a:extLst>
              <a:ext uri="{FF2B5EF4-FFF2-40B4-BE49-F238E27FC236}">
                <a16:creationId xmlns:a16="http://schemas.microsoft.com/office/drawing/2014/main" id="{B18B3765-6354-56ED-E70B-3FC122799E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26025" y="510266"/>
            <a:ext cx="9339950" cy="5837468"/>
          </a:xfrm>
          <a:prstGeom prst="rect">
            <a:avLst/>
          </a:prstGeom>
        </p:spPr>
      </p:pic>
    </p:spTree>
    <p:extLst>
      <p:ext uri="{BB962C8B-B14F-4D97-AF65-F5344CB8AC3E}">
        <p14:creationId xmlns:p14="http://schemas.microsoft.com/office/powerpoint/2010/main" val="234391591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diagram of different colored squares&#10;&#10;AI-generated content may be incorrect.">
            <a:extLst>
              <a:ext uri="{FF2B5EF4-FFF2-40B4-BE49-F238E27FC236}">
                <a16:creationId xmlns:a16="http://schemas.microsoft.com/office/drawing/2014/main" id="{2A969B1D-F0F0-DF52-59FF-F8CD32153C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60875" y="469227"/>
            <a:ext cx="8813541" cy="5508462"/>
          </a:xfrm>
          <a:prstGeom prst="rect">
            <a:avLst/>
          </a:prstGeom>
        </p:spPr>
      </p:pic>
    </p:spTree>
    <p:extLst>
      <p:ext uri="{BB962C8B-B14F-4D97-AF65-F5344CB8AC3E}">
        <p14:creationId xmlns:p14="http://schemas.microsoft.com/office/powerpoint/2010/main" val="366184247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C847E-2026-26BB-63E1-99E0EC981F73}"/>
            </a:ext>
          </a:extLst>
        </p:cNvPr>
        <p:cNvGrpSpPr/>
        <p:nvPr/>
      </p:nvGrpSpPr>
      <p:grpSpPr>
        <a:xfrm>
          <a:off x="0" y="0"/>
          <a:ext cx="0" cy="0"/>
          <a:chOff x="0" y="0"/>
          <a:chExt cx="0" cy="0"/>
        </a:xfrm>
      </p:grpSpPr>
      <p:sp>
        <p:nvSpPr>
          <p:cNvPr id="146" name="Title 1">
            <a:extLst>
              <a:ext uri="{FF2B5EF4-FFF2-40B4-BE49-F238E27FC236}">
                <a16:creationId xmlns:a16="http://schemas.microsoft.com/office/drawing/2014/main" id="{49F82F9B-B500-9AC0-9723-1ACBD9DFD379}"/>
              </a:ext>
            </a:extLst>
          </p:cNvPr>
          <p:cNvSpPr txBox="1">
            <a:spLocks noGrp="1"/>
          </p:cNvSpPr>
          <p:nvPr>
            <p:ph type="title"/>
          </p:nvPr>
        </p:nvSpPr>
        <p:spPr>
          <a:prstGeom prst="rect">
            <a:avLst/>
          </a:prstGeom>
        </p:spPr>
        <p:txBody>
          <a:bodyPr/>
          <a:lstStyle>
            <a:lvl1pPr algn="ctr"/>
          </a:lstStyle>
          <a:p>
            <a:r>
              <a:rPr dirty="0"/>
              <a:t>Takeaway #</a:t>
            </a:r>
            <a:r>
              <a:rPr lang="en-US" dirty="0"/>
              <a:t>5</a:t>
            </a:r>
            <a:endParaRPr dirty="0"/>
          </a:p>
        </p:txBody>
      </p:sp>
      <p:sp>
        <p:nvSpPr>
          <p:cNvPr id="147" name="Content Placeholder 2">
            <a:extLst>
              <a:ext uri="{FF2B5EF4-FFF2-40B4-BE49-F238E27FC236}">
                <a16:creationId xmlns:a16="http://schemas.microsoft.com/office/drawing/2014/main" id="{087D1DE4-89FC-AF03-2605-6050F874ADD5}"/>
              </a:ext>
            </a:extLst>
          </p:cNvPr>
          <p:cNvSpPr txBox="1">
            <a:spLocks noGrp="1"/>
          </p:cNvSpPr>
          <p:nvPr>
            <p:ph type="body" sz="half" idx="1"/>
          </p:nvPr>
        </p:nvSpPr>
        <p:spPr>
          <a:xfrm>
            <a:off x="838200" y="2935966"/>
            <a:ext cx="10515600" cy="1794654"/>
          </a:xfrm>
          <a:prstGeom prst="rect">
            <a:avLst/>
          </a:prstGeom>
        </p:spPr>
        <p:txBody>
          <a:bodyPr/>
          <a:lstStyle>
            <a:lvl1pPr marL="0" indent="0" algn="ctr" defTabSz="804672">
              <a:spcBef>
                <a:spcPts val="800"/>
              </a:spcBef>
              <a:buSzTx/>
              <a:buNone/>
              <a:defRPr sz="2464"/>
            </a:lvl1pPr>
          </a:lstStyle>
          <a:p>
            <a:r>
              <a:rPr lang="en-US" dirty="0"/>
              <a:t>Upsets with a seed difference of more than 9 are rare and should likely not be considered for picks. Most upsets fall between a seed difference range of 3-9, with 3 and 5 being the most common. Upsets with a seed difference of 2 and 6 rarely occur, but this could also be due to the fact that matchups with those differences don’t occur often in the first place.</a:t>
            </a:r>
            <a:endParaRPr dirty="0"/>
          </a:p>
        </p:txBody>
      </p:sp>
    </p:spTree>
    <p:extLst>
      <p:ext uri="{BB962C8B-B14F-4D97-AF65-F5344CB8AC3E}">
        <p14:creationId xmlns:p14="http://schemas.microsoft.com/office/powerpoint/2010/main" val="3022677170"/>
      </p:ext>
    </p:extLst>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F7022-D272-AA22-6CE2-27E87816C48B}"/>
            </a:ext>
          </a:extLst>
        </p:cNvPr>
        <p:cNvGrpSpPr/>
        <p:nvPr/>
      </p:nvGrpSpPr>
      <p:grpSpPr>
        <a:xfrm>
          <a:off x="0" y="0"/>
          <a:ext cx="0" cy="0"/>
          <a:chOff x="0" y="0"/>
          <a:chExt cx="0" cy="0"/>
        </a:xfrm>
      </p:grpSpPr>
      <p:sp>
        <p:nvSpPr>
          <p:cNvPr id="139" name="Key 4: Coaching">
            <a:extLst>
              <a:ext uri="{FF2B5EF4-FFF2-40B4-BE49-F238E27FC236}">
                <a16:creationId xmlns:a16="http://schemas.microsoft.com/office/drawing/2014/main" id="{58EB4CA8-F054-58C6-2F80-696D99F79576}"/>
              </a:ext>
            </a:extLst>
          </p:cNvPr>
          <p:cNvSpPr txBox="1">
            <a:spLocks noGrp="1"/>
          </p:cNvSpPr>
          <p:nvPr>
            <p:ph type="ctrTitle"/>
          </p:nvPr>
        </p:nvSpPr>
        <p:spPr>
          <a:prstGeom prst="rect">
            <a:avLst/>
          </a:prstGeom>
        </p:spPr>
        <p:txBody>
          <a:bodyPr/>
          <a:lstStyle/>
          <a:p>
            <a:r>
              <a:rPr dirty="0"/>
              <a:t>Key </a:t>
            </a:r>
            <a:r>
              <a:rPr lang="en-US" dirty="0"/>
              <a:t>6: Preseason Favorites vs Late Arrivers</a:t>
            </a:r>
            <a:endParaRPr dirty="0"/>
          </a:p>
        </p:txBody>
      </p:sp>
    </p:spTree>
    <p:extLst>
      <p:ext uri="{BB962C8B-B14F-4D97-AF65-F5344CB8AC3E}">
        <p14:creationId xmlns:p14="http://schemas.microsoft.com/office/powerpoint/2010/main" val="842339386"/>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blue squares&#10;&#10;AI-generated content may be incorrect.">
            <a:extLst>
              <a:ext uri="{FF2B5EF4-FFF2-40B4-BE49-F238E27FC236}">
                <a16:creationId xmlns:a16="http://schemas.microsoft.com/office/drawing/2014/main" id="{02B94D5D-B7BB-D40E-8809-F9F1AEA999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4623" y="180468"/>
            <a:ext cx="8628095" cy="5392559"/>
          </a:xfrm>
          <a:prstGeom prst="rect">
            <a:avLst/>
          </a:prstGeom>
        </p:spPr>
      </p:pic>
    </p:spTree>
    <p:extLst>
      <p:ext uri="{BB962C8B-B14F-4D97-AF65-F5344CB8AC3E}">
        <p14:creationId xmlns:p14="http://schemas.microsoft.com/office/powerpoint/2010/main" val="60291163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blue dots&#10;&#10;AI-generated content may be incorrect.">
            <a:extLst>
              <a:ext uri="{FF2B5EF4-FFF2-40B4-BE49-F238E27FC236}">
                <a16:creationId xmlns:a16="http://schemas.microsoft.com/office/drawing/2014/main" id="{EEDF9C6A-54AD-1507-1F6F-C655B67BE0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86005" y="449976"/>
            <a:ext cx="8621035" cy="5388146"/>
          </a:xfrm>
          <a:prstGeom prst="rect">
            <a:avLst/>
          </a:prstGeom>
        </p:spPr>
      </p:pic>
    </p:spTree>
    <p:extLst>
      <p:ext uri="{BB962C8B-B14F-4D97-AF65-F5344CB8AC3E}">
        <p14:creationId xmlns:p14="http://schemas.microsoft.com/office/powerpoint/2010/main" val="634079464"/>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30781-386F-FB29-2D6C-BB70F6BE43CE}"/>
            </a:ext>
          </a:extLst>
        </p:cNvPr>
        <p:cNvGrpSpPr/>
        <p:nvPr/>
      </p:nvGrpSpPr>
      <p:grpSpPr>
        <a:xfrm>
          <a:off x="0" y="0"/>
          <a:ext cx="0" cy="0"/>
          <a:chOff x="0" y="0"/>
          <a:chExt cx="0" cy="0"/>
        </a:xfrm>
      </p:grpSpPr>
      <p:sp>
        <p:nvSpPr>
          <p:cNvPr id="146" name="Title 1">
            <a:extLst>
              <a:ext uri="{FF2B5EF4-FFF2-40B4-BE49-F238E27FC236}">
                <a16:creationId xmlns:a16="http://schemas.microsoft.com/office/drawing/2014/main" id="{C535E676-3B31-7A9B-2ABC-5489236B034C}"/>
              </a:ext>
            </a:extLst>
          </p:cNvPr>
          <p:cNvSpPr txBox="1">
            <a:spLocks noGrp="1"/>
          </p:cNvSpPr>
          <p:nvPr>
            <p:ph type="title"/>
          </p:nvPr>
        </p:nvSpPr>
        <p:spPr>
          <a:prstGeom prst="rect">
            <a:avLst/>
          </a:prstGeom>
        </p:spPr>
        <p:txBody>
          <a:bodyPr/>
          <a:lstStyle>
            <a:lvl1pPr algn="ctr"/>
          </a:lstStyle>
          <a:p>
            <a:r>
              <a:rPr dirty="0"/>
              <a:t>Takeaway #</a:t>
            </a:r>
            <a:r>
              <a:rPr lang="en-US" dirty="0"/>
              <a:t>6</a:t>
            </a:r>
            <a:endParaRPr dirty="0"/>
          </a:p>
        </p:txBody>
      </p:sp>
      <p:sp>
        <p:nvSpPr>
          <p:cNvPr id="147" name="Content Placeholder 2">
            <a:extLst>
              <a:ext uri="{FF2B5EF4-FFF2-40B4-BE49-F238E27FC236}">
                <a16:creationId xmlns:a16="http://schemas.microsoft.com/office/drawing/2014/main" id="{FEA798CC-3EC1-BD3E-8E50-9683E42A8D43}"/>
              </a:ext>
            </a:extLst>
          </p:cNvPr>
          <p:cNvSpPr txBox="1">
            <a:spLocks noGrp="1"/>
          </p:cNvSpPr>
          <p:nvPr>
            <p:ph type="body" sz="half" idx="1"/>
          </p:nvPr>
        </p:nvSpPr>
        <p:spPr>
          <a:xfrm>
            <a:off x="838200" y="2935966"/>
            <a:ext cx="10515600" cy="1794654"/>
          </a:xfrm>
          <a:prstGeom prst="rect">
            <a:avLst/>
          </a:prstGeom>
        </p:spPr>
        <p:txBody>
          <a:bodyPr/>
          <a:lstStyle>
            <a:lvl1pPr marL="0" indent="0" algn="ctr" defTabSz="804672">
              <a:spcBef>
                <a:spcPts val="800"/>
              </a:spcBef>
              <a:buSzTx/>
              <a:buNone/>
              <a:defRPr sz="2464"/>
            </a:lvl1pPr>
          </a:lstStyle>
          <a:p>
            <a:r>
              <a:rPr lang="en-US" dirty="0"/>
              <a:t>Teams with a higher EM (efficiency margin, a good way to measure overall team quality) change tend to make it slightly farther in the tournament. Meaning, teams that improve from preseason to the regular season are more likely to win more games in the tournament than teams that remained the same or teams that got worse.</a:t>
            </a:r>
            <a:endParaRPr dirty="0"/>
          </a:p>
        </p:txBody>
      </p:sp>
    </p:spTree>
    <p:extLst>
      <p:ext uri="{BB962C8B-B14F-4D97-AF65-F5344CB8AC3E}">
        <p14:creationId xmlns:p14="http://schemas.microsoft.com/office/powerpoint/2010/main" val="2179284522"/>
      </p:ext>
    </p:extLst>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itle 1"/>
          <p:cNvSpPr txBox="1">
            <a:spLocks noGrp="1"/>
          </p:cNvSpPr>
          <p:nvPr>
            <p:ph type="title"/>
          </p:nvPr>
        </p:nvSpPr>
        <p:spPr>
          <a:prstGeom prst="rect">
            <a:avLst/>
          </a:prstGeom>
        </p:spPr>
        <p:txBody>
          <a:bodyPr/>
          <a:lstStyle/>
          <a:p>
            <a:r>
              <a:t>What’s The Issue?</a:t>
            </a:r>
          </a:p>
        </p:txBody>
      </p:sp>
      <p:sp>
        <p:nvSpPr>
          <p:cNvPr id="101" name="Content Placeholder 2"/>
          <p:cNvSpPr txBox="1">
            <a:spLocks noGrp="1"/>
          </p:cNvSpPr>
          <p:nvPr>
            <p:ph type="body" idx="1"/>
          </p:nvPr>
        </p:nvSpPr>
        <p:spPr>
          <a:prstGeom prst="rect">
            <a:avLst/>
          </a:prstGeom>
        </p:spPr>
        <p:txBody>
          <a:bodyPr/>
          <a:lstStyle/>
          <a:p>
            <a:r>
              <a:t>Variance! The best teams DO NOT always win, and when there are 64 teams to pick from, the results eventually will ALWAYS stray from the mean results of past tournaments</a:t>
            </a:r>
            <a:br/>
            <a:br/>
            <a:endParaRPr/>
          </a:p>
          <a:p>
            <a:r>
              <a:t>Traveling, having an off day, mental toughness are all variables that cannot be inputted into an algorithm, so next to impossible to predict accurately</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E9828-4341-FEB5-37A6-0E6E7F0DF700}"/>
            </a:ext>
          </a:extLst>
        </p:cNvPr>
        <p:cNvGrpSpPr/>
        <p:nvPr/>
      </p:nvGrpSpPr>
      <p:grpSpPr>
        <a:xfrm>
          <a:off x="0" y="0"/>
          <a:ext cx="0" cy="0"/>
          <a:chOff x="0" y="0"/>
          <a:chExt cx="0" cy="0"/>
        </a:xfrm>
      </p:grpSpPr>
      <p:sp>
        <p:nvSpPr>
          <p:cNvPr id="139" name="Key 4: Coaching">
            <a:extLst>
              <a:ext uri="{FF2B5EF4-FFF2-40B4-BE49-F238E27FC236}">
                <a16:creationId xmlns:a16="http://schemas.microsoft.com/office/drawing/2014/main" id="{00C218D9-4CD9-3447-185C-8B2646FF141C}"/>
              </a:ext>
            </a:extLst>
          </p:cNvPr>
          <p:cNvSpPr txBox="1">
            <a:spLocks noGrp="1"/>
          </p:cNvSpPr>
          <p:nvPr>
            <p:ph type="ctrTitle"/>
          </p:nvPr>
        </p:nvSpPr>
        <p:spPr>
          <a:prstGeom prst="rect">
            <a:avLst/>
          </a:prstGeom>
        </p:spPr>
        <p:txBody>
          <a:bodyPr/>
          <a:lstStyle/>
          <a:p>
            <a:r>
              <a:rPr dirty="0"/>
              <a:t>Key </a:t>
            </a:r>
            <a:r>
              <a:rPr lang="en-US" dirty="0"/>
              <a:t>7: Pace of Play</a:t>
            </a:r>
            <a:endParaRPr dirty="0"/>
          </a:p>
        </p:txBody>
      </p:sp>
    </p:spTree>
    <p:extLst>
      <p:ext uri="{BB962C8B-B14F-4D97-AF65-F5344CB8AC3E}">
        <p14:creationId xmlns:p14="http://schemas.microsoft.com/office/powerpoint/2010/main" val="2513697854"/>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id with blue dots&#10;&#10;AI-generated content may be incorrect.">
            <a:extLst>
              <a:ext uri="{FF2B5EF4-FFF2-40B4-BE49-F238E27FC236}">
                <a16:creationId xmlns:a16="http://schemas.microsoft.com/office/drawing/2014/main" id="{0F4F5CFF-710B-BFF2-268E-9394C9693D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3874" y="199719"/>
            <a:ext cx="8890543" cy="5556589"/>
          </a:xfrm>
          <a:prstGeom prst="rect">
            <a:avLst/>
          </a:prstGeom>
        </p:spPr>
      </p:pic>
    </p:spTree>
    <p:extLst>
      <p:ext uri="{BB962C8B-B14F-4D97-AF65-F5344CB8AC3E}">
        <p14:creationId xmlns:p14="http://schemas.microsoft.com/office/powerpoint/2010/main" val="3803877435"/>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id with blue dots&#10;&#10;AI-generated content may be incorrect.">
            <a:extLst>
              <a:ext uri="{FF2B5EF4-FFF2-40B4-BE49-F238E27FC236}">
                <a16:creationId xmlns:a16="http://schemas.microsoft.com/office/drawing/2014/main" id="{540B6E12-7115-DC61-12C6-E79C7416009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54997" y="372974"/>
            <a:ext cx="8628095" cy="5392559"/>
          </a:xfrm>
          <a:prstGeom prst="rect">
            <a:avLst/>
          </a:prstGeom>
        </p:spPr>
      </p:pic>
    </p:spTree>
    <p:extLst>
      <p:ext uri="{BB962C8B-B14F-4D97-AF65-F5344CB8AC3E}">
        <p14:creationId xmlns:p14="http://schemas.microsoft.com/office/powerpoint/2010/main" val="228996435"/>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31DA7-4718-80CE-0584-8E5881F6743D}"/>
            </a:ext>
          </a:extLst>
        </p:cNvPr>
        <p:cNvGrpSpPr/>
        <p:nvPr/>
      </p:nvGrpSpPr>
      <p:grpSpPr>
        <a:xfrm>
          <a:off x="0" y="0"/>
          <a:ext cx="0" cy="0"/>
          <a:chOff x="0" y="0"/>
          <a:chExt cx="0" cy="0"/>
        </a:xfrm>
      </p:grpSpPr>
      <p:sp>
        <p:nvSpPr>
          <p:cNvPr id="146" name="Title 1">
            <a:extLst>
              <a:ext uri="{FF2B5EF4-FFF2-40B4-BE49-F238E27FC236}">
                <a16:creationId xmlns:a16="http://schemas.microsoft.com/office/drawing/2014/main" id="{3A126F01-D9AC-7737-CEEC-E6EA1AC1F4F6}"/>
              </a:ext>
            </a:extLst>
          </p:cNvPr>
          <p:cNvSpPr txBox="1">
            <a:spLocks noGrp="1"/>
          </p:cNvSpPr>
          <p:nvPr>
            <p:ph type="title"/>
          </p:nvPr>
        </p:nvSpPr>
        <p:spPr>
          <a:prstGeom prst="rect">
            <a:avLst/>
          </a:prstGeom>
        </p:spPr>
        <p:txBody>
          <a:bodyPr/>
          <a:lstStyle>
            <a:lvl1pPr algn="ctr"/>
          </a:lstStyle>
          <a:p>
            <a:r>
              <a:rPr dirty="0"/>
              <a:t>Takeaway #</a:t>
            </a:r>
            <a:r>
              <a:rPr lang="en-US" dirty="0"/>
              <a:t>7</a:t>
            </a:r>
            <a:endParaRPr dirty="0"/>
          </a:p>
        </p:txBody>
      </p:sp>
      <p:sp>
        <p:nvSpPr>
          <p:cNvPr id="147" name="Content Placeholder 2">
            <a:extLst>
              <a:ext uri="{FF2B5EF4-FFF2-40B4-BE49-F238E27FC236}">
                <a16:creationId xmlns:a16="http://schemas.microsoft.com/office/drawing/2014/main" id="{AB0826F6-EF7E-C28E-4F91-57F3302F23AB}"/>
              </a:ext>
            </a:extLst>
          </p:cNvPr>
          <p:cNvSpPr txBox="1">
            <a:spLocks noGrp="1"/>
          </p:cNvSpPr>
          <p:nvPr>
            <p:ph type="body" sz="half" idx="1"/>
          </p:nvPr>
        </p:nvSpPr>
        <p:spPr>
          <a:xfrm>
            <a:off x="838200" y="2935966"/>
            <a:ext cx="10515600" cy="1794654"/>
          </a:xfrm>
          <a:prstGeom prst="rect">
            <a:avLst/>
          </a:prstGeom>
        </p:spPr>
        <p:txBody>
          <a:bodyPr/>
          <a:lstStyle>
            <a:lvl1pPr marL="0" indent="0" algn="ctr" defTabSz="804672">
              <a:spcBef>
                <a:spcPts val="800"/>
              </a:spcBef>
              <a:buSzTx/>
              <a:buNone/>
              <a:defRPr sz="2464"/>
            </a:lvl1pPr>
          </a:lstStyle>
          <a:p>
            <a:r>
              <a:rPr lang="en-US" dirty="0"/>
              <a:t>There is seemingly no correlation between a team’s pace of play and how far they make it into the tournament.</a:t>
            </a:r>
            <a:endParaRPr dirty="0"/>
          </a:p>
        </p:txBody>
      </p:sp>
    </p:spTree>
    <p:extLst>
      <p:ext uri="{BB962C8B-B14F-4D97-AF65-F5344CB8AC3E}">
        <p14:creationId xmlns:p14="http://schemas.microsoft.com/office/powerpoint/2010/main" val="116064623"/>
      </p:ext>
    </p:extLst>
  </p:cSld>
  <p:clrMapOvr>
    <a:masterClrMapping/>
  </p:clrMapOvr>
  <mc:AlternateContent xmlns:mc="http://schemas.openxmlformats.org/markup-compatibility/2006" xmlns:p14="http://schemas.microsoft.com/office/powerpoint/2010/main">
    <mc:Choice Requires="p14">
      <p:transition p14:dur="0">
        <p:dissolve/>
      </p:transition>
    </mc:Choice>
    <mc:Fallback xmlns:a14="http://schemas.microsoft.com/office/drawing/2010/main" xmlns:m="http://schemas.openxmlformats.org/officeDocument/2006/math" xmlns="">
      <p:transition spd="fast">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itle 1"/>
          <p:cNvSpPr txBox="1">
            <a:spLocks noGrp="1"/>
          </p:cNvSpPr>
          <p:nvPr>
            <p:ph type="title"/>
          </p:nvPr>
        </p:nvSpPr>
        <p:spPr>
          <a:prstGeom prst="rect">
            <a:avLst/>
          </a:prstGeom>
        </p:spPr>
        <p:txBody>
          <a:bodyPr/>
          <a:lstStyle/>
          <a:p>
            <a:r>
              <a:t>Goal: Show How To Maximize Your Bracket</a:t>
            </a:r>
          </a:p>
        </p:txBody>
      </p:sp>
      <p:sp>
        <p:nvSpPr>
          <p:cNvPr id="104" name="Content Placeholder 2"/>
          <p:cNvSpPr txBox="1">
            <a:spLocks noGrp="1"/>
          </p:cNvSpPr>
          <p:nvPr>
            <p:ph type="body" idx="1"/>
          </p:nvPr>
        </p:nvSpPr>
        <p:spPr>
          <a:prstGeom prst="rect">
            <a:avLst/>
          </a:prstGeom>
        </p:spPr>
        <p:txBody>
          <a:bodyPr/>
          <a:lstStyle/>
          <a:p>
            <a:r>
              <a:t>Even though you almost certainly won’t get a perfect bracket, we can highlight trends and details to help you place in the top percentile of brackets, each year</a:t>
            </a:r>
            <a:br/>
            <a:br/>
            <a:endParaRPr/>
          </a:p>
          <a:p>
            <a:r>
              <a:t>Are three-point shooting teams better than those who don’t take many? What does long traveling do to team performance? All will be highlighted in this presentation!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itle 1"/>
          <p:cNvSpPr txBox="1">
            <a:spLocks noGrp="1"/>
          </p:cNvSpPr>
          <p:nvPr>
            <p:ph type="title"/>
          </p:nvPr>
        </p:nvSpPr>
        <p:spPr>
          <a:xfrm>
            <a:off x="838200" y="365125"/>
            <a:ext cx="10515600" cy="1325563"/>
          </a:xfrm>
          <a:prstGeom prst="rect">
            <a:avLst/>
          </a:prstGeom>
        </p:spPr>
        <p:txBody>
          <a:bodyPr/>
          <a:lstStyle/>
          <a:p>
            <a:r>
              <a:t>Format: ESPN Tournament Challenge</a:t>
            </a:r>
          </a:p>
        </p:txBody>
      </p:sp>
      <p:sp>
        <p:nvSpPr>
          <p:cNvPr id="107" name="Content Placeholder 2"/>
          <p:cNvSpPr txBox="1">
            <a:spLocks noGrp="1"/>
          </p:cNvSpPr>
          <p:nvPr>
            <p:ph type="body" idx="1"/>
          </p:nvPr>
        </p:nvSpPr>
        <p:spPr>
          <a:xfrm>
            <a:off x="838200" y="1825625"/>
            <a:ext cx="10515600" cy="4351338"/>
          </a:xfrm>
          <a:prstGeom prst="rect">
            <a:avLst/>
          </a:prstGeom>
        </p:spPr>
        <p:txBody>
          <a:bodyPr/>
          <a:lstStyle/>
          <a:p>
            <a:r>
              <a:t>The most popular application for people to submit their brackets onto is the ESPN Tournament Challenge (or TC) app</a:t>
            </a:r>
            <a:br/>
            <a:br/>
            <a:endParaRPr/>
          </a:p>
          <a:p>
            <a:r>
              <a:t>You can win lots of money by winning ‘bracket pools’ you enter into, or claim lots of bragging rights from your friends by understanding how to put together a good bracket!</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Title 1"/>
          <p:cNvSpPr txBox="1">
            <a:spLocks noGrp="1"/>
          </p:cNvSpPr>
          <p:nvPr>
            <p:ph type="title"/>
          </p:nvPr>
        </p:nvSpPr>
        <p:spPr>
          <a:prstGeom prst="rect">
            <a:avLst/>
          </a:prstGeom>
        </p:spPr>
        <p:txBody>
          <a:bodyPr/>
          <a:lstStyle/>
          <a:p>
            <a:r>
              <a:t>How It Works</a:t>
            </a:r>
          </a:p>
        </p:txBody>
      </p:sp>
      <p:sp>
        <p:nvSpPr>
          <p:cNvPr id="110" name="Content Placeholder 2"/>
          <p:cNvSpPr txBox="1">
            <a:spLocks noGrp="1"/>
          </p:cNvSpPr>
          <p:nvPr>
            <p:ph type="body" idx="1"/>
          </p:nvPr>
        </p:nvSpPr>
        <p:spPr>
          <a:prstGeom prst="rect">
            <a:avLst/>
          </a:prstGeom>
        </p:spPr>
        <p:txBody>
          <a:bodyPr/>
          <a:lstStyle/>
          <a:p>
            <a:r>
              <a:t>Each person can submit up to 10 brackets, with those brackets being able to enter an unlimited amount of groups</a:t>
            </a:r>
            <a:br/>
            <a:br/>
            <a:endParaRPr/>
          </a:p>
          <a:p>
            <a:r>
              <a:t>Given a percentile of where your bracket stands amongst everyone else</a:t>
            </a:r>
            <a:br/>
            <a:br/>
            <a:endParaRPr/>
          </a:p>
          <a:p>
            <a:r>
              <a:t>Typically, if you are within the ~90</a:t>
            </a:r>
            <a:r>
              <a:rPr baseline="30000"/>
              <a:t>th</a:t>
            </a:r>
            <a:r>
              <a:t> percentile, you will win your group</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itle 1"/>
          <p:cNvSpPr txBox="1">
            <a:spLocks noGrp="1"/>
          </p:cNvSpPr>
          <p:nvPr>
            <p:ph type="title"/>
          </p:nvPr>
        </p:nvSpPr>
        <p:spPr>
          <a:xfrm>
            <a:off x="838200" y="2766217"/>
            <a:ext cx="10515600" cy="1325564"/>
          </a:xfrm>
          <a:prstGeom prst="rect">
            <a:avLst/>
          </a:prstGeom>
        </p:spPr>
        <p:txBody>
          <a:bodyPr/>
          <a:lstStyle>
            <a:lvl1pPr algn="ctr"/>
          </a:lstStyle>
          <a:p>
            <a:r>
              <a:t>Key 1: What Seeds Win The Most?</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slide2" descr="slide2"/>
          <p:cNvPicPr>
            <a:picLocks noChangeAspect="1"/>
          </p:cNvPicPr>
          <p:nvPr/>
        </p:nvPicPr>
        <p:blipFill>
          <a:blip r:embed="rId2"/>
          <a:stretch>
            <a:fillRect/>
          </a:stretch>
        </p:blipFill>
        <p:spPr>
          <a:xfrm>
            <a:off x="795067" y="0"/>
            <a:ext cx="10601865" cy="6858000"/>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xfrm>
            <a:off x="838200" y="2766217"/>
            <a:ext cx="10515600" cy="1325564"/>
          </a:xfrm>
          <a:prstGeom prst="rect">
            <a:avLst/>
          </a:prstGeom>
        </p:spPr>
        <p:txBody>
          <a:bodyPr/>
          <a:lstStyle>
            <a:lvl1pPr algn="ctr"/>
          </a:lstStyle>
          <a:p>
            <a:r>
              <a:t>Key 2: Who Is the Public Picking?</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TotalTime>
  <Words>744</Words>
  <Application>Microsoft Office PowerPoint</Application>
  <PresentationFormat>Widescreen</PresentationFormat>
  <Paragraphs>43</Paragraphs>
  <Slides>33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Arial</vt:lpstr>
      <vt:lpstr>Calibri</vt:lpstr>
      <vt:lpstr>Calibri Light</vt:lpstr>
      <vt:lpstr>Office Theme</vt:lpstr>
      <vt:lpstr>March Madness Presentation</vt:lpstr>
      <vt:lpstr>How Difficult Is It To Get A Perfect Bracket?</vt:lpstr>
      <vt:lpstr>What’s The Issue?</vt:lpstr>
      <vt:lpstr>Goal: Show How To Maximize Your Bracket</vt:lpstr>
      <vt:lpstr>Format: ESPN Tournament Challenge</vt:lpstr>
      <vt:lpstr>How It Works</vt:lpstr>
      <vt:lpstr>Key 1: What Seeds Win The Most?</vt:lpstr>
      <vt:lpstr>PowerPoint Presentation</vt:lpstr>
      <vt:lpstr>Key 2: Who Is the Public Picking?</vt:lpstr>
      <vt:lpstr>PowerPoint Presentation</vt:lpstr>
      <vt:lpstr>Takeaway #1</vt:lpstr>
      <vt:lpstr>Key 3: How To Differentiate Contenders</vt:lpstr>
      <vt:lpstr>PowerPoint Presentation</vt:lpstr>
      <vt:lpstr>Takeaway #2</vt:lpstr>
      <vt:lpstr>PowerPoint Presentation</vt:lpstr>
      <vt:lpstr>PowerPoint Presentation</vt:lpstr>
      <vt:lpstr>PowerPoint Presentation</vt:lpstr>
      <vt:lpstr>Takeaway #3</vt:lpstr>
      <vt:lpstr>Key 4: Coaching</vt:lpstr>
      <vt:lpstr>PowerPoint Presentation</vt:lpstr>
      <vt:lpstr>Takeaway #4</vt:lpstr>
      <vt:lpstr>Key 5: Upset Seed Difference</vt:lpstr>
      <vt:lpstr>PowerPoint Presentation</vt:lpstr>
      <vt:lpstr>PowerPoint Presentation</vt:lpstr>
      <vt:lpstr>Takeaway #5</vt:lpstr>
      <vt:lpstr>Key 6: Preseason Favorites vs Late Arrivers</vt:lpstr>
      <vt:lpstr>PowerPoint Presentation</vt:lpstr>
      <vt:lpstr>PowerPoint Presentation</vt:lpstr>
      <vt:lpstr>Takeaway #6</vt:lpstr>
      <vt:lpstr>Key 7: Pace of Play</vt:lpstr>
      <vt:lpstr>PowerPoint Presentation</vt:lpstr>
      <vt:lpstr>PowerPoint Presentation</vt:lpstr>
      <vt:lpstr>Takeaway #7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Snyder, Nathan</cp:lastModifiedBy>
  <cp:revision>1</cp:revision>
  <dcterms:modified xsi:type="dcterms:W3CDTF">2025-04-06T22:51:40Z</dcterms:modified>
</cp:coreProperties>
</file>