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3" r:id="rId6"/>
    <p:sldId id="277" r:id="rId7"/>
    <p:sldId id="290" r:id="rId8"/>
    <p:sldId id="286" r:id="rId9"/>
    <p:sldId id="262" r:id="rId10"/>
    <p:sldId id="291" r:id="rId11"/>
    <p:sldId id="264" r:id="rId12"/>
    <p:sldId id="258" r:id="rId13"/>
    <p:sldId id="278" r:id="rId14"/>
    <p:sldId id="287" r:id="rId15"/>
    <p:sldId id="279" r:id="rId16"/>
    <p:sldId id="268" r:id="rId17"/>
    <p:sldId id="288" r:id="rId18"/>
    <p:sldId id="282" r:id="rId19"/>
    <p:sldId id="271" r:id="rId20"/>
    <p:sldId id="289" r:id="rId21"/>
    <p:sldId id="260" r:id="rId22"/>
    <p:sldId id="272" r:id="rId23"/>
    <p:sldId id="273" r:id="rId24"/>
    <p:sldId id="283" r:id="rId25"/>
    <p:sldId id="275" r:id="rId26"/>
    <p:sldId id="276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3215" autoAdjust="0"/>
  </p:normalViewPr>
  <p:slideViewPr>
    <p:cSldViewPr snapToGrid="0">
      <p:cViewPr varScale="1">
        <p:scale>
          <a:sx n="111" d="100"/>
          <a:sy n="111" d="100"/>
        </p:scale>
        <p:origin x="348" y="11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 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20ГГ</c:v>
                </c:pt>
                <c:pt idx="1">
                  <c:v>20ГГ</c:v>
                </c:pt>
                <c:pt idx="2">
                  <c:v>20ГГ</c:v>
                </c:pt>
                <c:pt idx="3">
                  <c:v>20ГГ</c:v>
                </c:pt>
              </c:strCache>
            </c:strRef>
          </c:cat>
          <c:val>
            <c:numRef>
              <c:f>Sheet1!$B$2:$B$5</c:f>
              <c:numCache>
                <c:formatCode>#\ ##0\ "₽"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9-4D74-BF0D-F67388E11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\ &quot;₽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D9-48FF-9826-9411C26B9C5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D9-48FF-9826-9411C26B9C5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D9-48FF-9826-9411C26B9C55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DD9-48FF-9826-9411C26B9C55}"/>
              </c:ext>
            </c:extLst>
          </c:dPt>
          <c:cat>
            <c:strRef>
              <c:f>Sheet1!$A$2:$A$5</c:f>
              <c:strCache>
                <c:ptCount val="4"/>
                <c:pt idx="0">
                  <c:v>1 кв.</c:v>
                </c:pt>
                <c:pt idx="1">
                  <c:v>2 кв.</c:v>
                </c:pt>
                <c:pt idx="2">
                  <c:v>3 кв.</c:v>
                </c:pt>
                <c:pt idx="3">
                  <c:v>4 кв.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</c:v>
                </c:pt>
                <c:pt idx="1">
                  <c:v>32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D9-48FF-9826-9411C26B9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5757D4-AF64-4581-853D-A2D7DFF1202C}" type="datetime1">
              <a:rPr lang="ru-RU" smtClean="0"/>
              <a:t>10.09.2023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BEB6193-5AA7-489B-8575-00593FC261D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776EC39-A7B3-4B5B-9EA8-B6D5E0DE4501}" type="datetime1">
              <a:rPr lang="ru-RU" smtClean="0"/>
              <a:t>10.09.2023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10895658-EA1F-4910-80AB-4DA76E1674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79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90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855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0895658-EA1F-4910-80AB-4DA76E167475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566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70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28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87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035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76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28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053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71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008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590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15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1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70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67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90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92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34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05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ru-RU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Группа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Группа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Группа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Группа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Группа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Группа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Овал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Овал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Овал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Овал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Овал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92" name="Овал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95" name="Овал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Овал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97" name="Графический объект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Графический объект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ru-RU" sz="1000"/>
            </a:lvl2pPr>
            <a:lvl3pPr>
              <a:defRPr lang="ru-RU" sz="1000"/>
            </a:lvl3pPr>
            <a:lvl4pPr>
              <a:defRPr lang="ru-RU" sz="1000"/>
            </a:lvl4pPr>
            <a:lvl5pPr>
              <a:defRPr lang="ru-RU" sz="1000"/>
            </a:lvl5pPr>
          </a:lstStyle>
          <a:p>
            <a:pPr lvl="0" rtl="0"/>
            <a:r>
              <a:rPr lang="ru-RU"/>
              <a:t>Добавить текст</a:t>
            </a:r>
          </a:p>
        </p:txBody>
      </p:sp>
      <p:sp>
        <p:nvSpPr>
          <p:cNvPr id="63" name="Дата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>
                <a:solidFill>
                  <a:schemeClr val="tx2"/>
                </a:solidFill>
              </a:defRPr>
            </a:lvl1pPr>
            <a:lvl2pPr>
              <a:defRPr lang="ru-RU" sz="1600">
                <a:solidFill>
                  <a:schemeClr val="tx2"/>
                </a:solidFill>
              </a:defRPr>
            </a:lvl2pPr>
            <a:lvl3pPr>
              <a:defRPr lang="ru-RU" sz="1600">
                <a:solidFill>
                  <a:schemeClr val="tx2"/>
                </a:solidFill>
              </a:defRPr>
            </a:lvl3pPr>
            <a:lvl4pPr>
              <a:defRPr lang="ru-RU" sz="1600">
                <a:solidFill>
                  <a:schemeClr val="tx2"/>
                </a:solidFill>
              </a:defRPr>
            </a:lvl4pPr>
            <a:lvl5pPr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48" name="Графический объект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Графический объект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конкуренци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ru-RU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НАЗВАНИЕ КВАДРАНТА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пулярность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Прямоугольник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9" name="Графический объект 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Прямоугольник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12" name="Графический объект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Полилиния: Фигура 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90" name="Полилиния: Фигура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9" name="Полилиния: Фигура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8" name="Полилиния: Фигура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7" name="Полилиния: Фигура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6" name="Полилиния: Фигура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5" name="Полилиния: Фигура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4" name="Полилиния: Фигура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3" name="Полилиния: Фигура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2" name="Полилиния: фигура 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1" name="Полилиния: Фигура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80" name="Полилиния: Фигура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Полилиния: Фигура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8" name="Полилиния: Фигура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7" name="Полилиния: Фигура 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6" name="Полилиния: Фигура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3" name="Полилиния: фигура 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sp>
            <p:nvSpPr>
              <p:cNvPr id="101" name="Полилиния: Фигура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33" name="Полилиния: Фигура 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55" name="Полилиния: фигура 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4" name="Полилиния: Фигура 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3" name="Полилиния: Фигура 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2" name="Полилиния: Фигура 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1" name="Полилиния: Фигура 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0" name="Полилиния: Фигура 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9" name="Полилиния: Фигура 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8" name="Полилиния: Фигура 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7" name="Полилиния: Фигура 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6" name="Полилиния: Фигура 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5" name="Полилиния: Фигура 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4" name="Полилиния: Фигура 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3" name="Полилиния: Фигура 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2" name="Полилиния: Фигура 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1" name="Полилиния: Фигура 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0" name="Полилиния: Фигура 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9" name="Полилиния: Фигура 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8" name="Полилиния: Фигура 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7" name="Полилиния: фигура 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3" name="Полилиния: Фигура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4" name="Полилиния: фигура 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3" name="Полилиния: Фигура 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2" name="Полилиния: Фигура 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1" name="Полилиния: Фигура 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0" name="Полилиния: Фигура 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9" name="Полилиния: Фигура 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8" name="Полилиния: Фигура 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7" name="Полилиния: Фигура 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6" name="Полилиния: Фигура 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5" name="Полилиния: Фигура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4" name="Полилиния: Фигура 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3" name="Полилиния: Фигура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2" name="Полилиния: Фигура 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1" name="Полилиния: Фигура 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70" name="Полилиния: Фигура 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9" name="Полилиния: Фигура 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8" name="Полилиния: Фигура 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67" name="Полилиния: фигура 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4" name="Текст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5" name="Текст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ru-RU" sz="1600"/>
            </a:lvl1pPr>
            <a:lvl2pPr>
              <a:lnSpc>
                <a:spcPts val="2000"/>
              </a:lnSpc>
              <a:defRPr lang="ru-RU" sz="1600"/>
            </a:lvl2pPr>
            <a:lvl3pPr>
              <a:lnSpc>
                <a:spcPts val="2000"/>
              </a:lnSpc>
              <a:defRPr lang="ru-RU" sz="1600"/>
            </a:lvl3pPr>
            <a:lvl4pPr>
              <a:lnSpc>
                <a:spcPts val="2000"/>
              </a:lnSpc>
              <a:defRPr lang="ru-RU" sz="1600"/>
            </a:lvl4pPr>
            <a:lvl5pPr>
              <a:lnSpc>
                <a:spcPts val="2000"/>
              </a:lnSpc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Рисунок 11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1" name="Графический объект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Дата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  <a:endParaRPr lang="ru-RU" dirty="0"/>
          </a:p>
        </p:txBody>
      </p:sp>
      <p:sp>
        <p:nvSpPr>
          <p:cNvPr id="35" name="Текст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36" name="Текст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0" name="Текст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1" name="Текст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2" name="Текст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ru-RU" sz="1400" b="1">
                <a:solidFill>
                  <a:schemeClr val="tx2"/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Год</a:t>
            </a:r>
            <a:endParaRPr lang="ru-RU" dirty="0"/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/>
              <a:t>ММ</a:t>
            </a:r>
            <a:endParaRPr lang="ru-RU" dirty="0"/>
          </a:p>
        </p:txBody>
      </p:sp>
      <p:sp>
        <p:nvSpPr>
          <p:cNvPr id="37" name="Стрелка: вправо 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Текст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4" name="Текст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5" name="Текст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6" name="Текст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67" name="Текст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ru-RU" sz="1000">
                <a:solidFill>
                  <a:schemeClr val="tx1">
                    <a:lumMod val="75000"/>
                    <a:lumOff val="25000"/>
                  </a:schemeClr>
                </a:solidFill>
                <a:latin typeface="+mj-cs"/>
                <a:cs typeface="+mj-cs"/>
              </a:defRPr>
            </a:lvl1pPr>
          </a:lstStyle>
          <a:p>
            <a:pPr lvl="0" rtl="0"/>
            <a:r>
              <a:rPr lang="ru-RU"/>
              <a:t>Название элемента</a:t>
            </a:r>
            <a:endParaRPr lang="ru-RU" dirty="0"/>
          </a:p>
        </p:txBody>
      </p:sp>
      <p:sp>
        <p:nvSpPr>
          <p:cNvPr id="68" name="Текст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/>
              <a:t>месяц, год</a:t>
            </a:r>
            <a:endParaRPr lang="ru-RU" dirty="0"/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Дата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4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Дата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— 8 вверх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6" name="Рисунок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4" name="Рисунок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37" name="Рисунок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3" name="Рисунок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ru-RU" sz="10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2pPr>
            <a:lvl3pPr marL="9144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3pPr>
            <a:lvl4pPr marL="13716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4pPr>
            <a:lvl5pPr marL="1828800" indent="0">
              <a:buNone/>
              <a:defRPr lang="ru-RU" sz="1400" b="1">
                <a:solidFill>
                  <a:schemeClr val="tx2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ru-RU"/>
              <a:t>Должность</a:t>
            </a:r>
          </a:p>
        </p:txBody>
      </p:sp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Дата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1" name="Нижний колонтитул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4" name="Рисунок 13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Графический объект 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1" name="Текст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5" name="Текст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8" name="Текст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2" name="Текст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6" name="Текст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9" name="Текст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3" name="Текст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0" name="Текст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1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4" name="Текст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68" name="Текст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ru-RU" sz="1200" b="0">
                <a:solidFill>
                  <a:schemeClr val="tx2"/>
                </a:solidFill>
                <a:latin typeface="+mn-cs"/>
                <a:cs typeface="+mn-cs"/>
              </a:defRPr>
            </a:lvl1pPr>
            <a:lvl2pPr marL="457200" indent="0"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buNone/>
              <a:defRPr lang="ru-RU" sz="1600">
                <a:solidFill>
                  <a:schemeClr val="bg1"/>
                </a:solidFill>
              </a:defRPr>
            </a:lvl3pPr>
            <a:lvl4pPr marL="1371600" indent="0"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справа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 baseline="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Рисунок 19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2" name="Дата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13" name="Нижний колонтитул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4" name="Номер слайда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Прямоугольник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Прямоугольник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Полилиния: Фигура 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3" name="Полилиния: Фигура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2" name="Полилиния: фигура 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1" name="Полилиния: Фигура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80" name="Полилиния: Фигура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9" name="Полилиния: Фигура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8" name="Полилиния: Фигура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7" name="Полилиния: Фигура 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73" name="Полилиния: фигура 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101" name="Полилиния: Фигура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3" name="Полилиния: Фигура 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5" name="Полилиния: фигура 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4" name="Полилиния: фигура 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3" name="Полилиния: фигура 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2" name="Полилиния: Фигура 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1" name="Полилиния: Фигура 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0" name="Полилиния: Фигура 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9" name="Полилиния: Фигура 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8" name="Полилиния: Фигура 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7" name="Полилиния: Фигура 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6" name="Полилиния: Фигура 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5" name="Полилиния: фигура 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4" name="Полилиния: Фигура 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3" name="Полилиния: Фигура 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2" name="Полилиния: Фигура 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1" name="Полилиния: Фигура 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0" name="Полилиния: Фигура 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9" name="Полилиния: Фигура 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8" name="Полилиния: Фигура 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7" name="Полилиния: фигура 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3" name="Полилиния: Фигура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4" name="Полилиния: фигура 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3" name="Полилиния: Фигура 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2" name="Полилиния: Фигура 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1" name="Полилиния: Фигура 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0" name="Полилиния: Фигура 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9" name="Полилиния: Фигура 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8" name="Полилиния: Фигура 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7" name="Полилиния: Фигура 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6" name="Полилиния: фигура 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5" name="Полилиния: фигура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4" name="Полилиния: Фигура 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3" name="Полилиния: Фигура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2" name="Полилиния: Фигура 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1" name="Полилиния: Фигура 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70" name="Полилиния: Фигура 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9" name="Полилиния: Фигура 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8" name="Полилиния: Фигура 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7" name="Полилиния: фигура 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Графический объект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Прямоугольник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9" name="Графический объект 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Прямоугольник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Полилиния: Фигура 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0" name="Полилиния: Фигура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9" name="Полилиния: Фигура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8" name="Полилиния: Фигура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7" name="Полилиния: Фигура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6" name="Полилиния: Фигура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5" name="Полилиния: Фигура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4" name="Полилиния: Фигура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3" name="Полилиния: Фигура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2" name="Полилиния: фигура 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1" name="Полилиния: Фигура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0" name="Полилиния: Фигура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9" name="Полилиния: Фигура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8" name="Полилиния: Фигура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7" name="Полилиния: Фигура 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6" name="Полилиния: Фигура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73" name="Полилиния: фигура 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sp>
          <p:nvSpPr>
            <p:cNvPr id="101" name="Полилиния: Фигура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3" name="Полилиния: Фигура 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55" name="Полилиния: фигура 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4" name="Полилиния: Фигура 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3" name="Полилиния: Фигура 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2" name="Полилиния: Фигура 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1" name="Полилиния: Фигура 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9" name="Полилиния: Фигура 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8" name="Полилиния: Фигура 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7" name="Полилиния: Фигура 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6" name="Полилиния: Фигура 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5" name="Полилиния: Фигура 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4" name="Полилиния: Фигура 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3" name="Полилиния: Фигура 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2" name="Полилиния: Фигура 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1" name="Полилиния: Фигура 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0" name="Полилиния: Фигура 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9" name="Полилиния: Фигура 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8" name="Полилиния: Фигура 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7" name="Полилиния: фигура 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3" name="Полилиния: Фигура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4" name="Полилиния: фигура 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3" name="Полилиния: Фигура 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2" name="Полилиния: Фигура 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1" name="Полилиния: Фигура 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80" name="Полилиния: Фигура 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9" name="Полилиния: Фигура 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8" name="Полилиния: Фигура 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7" name="Полилиния: Фигура 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6" name="Полилиния: Фигура 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5" name="Полилиния: Фигура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4" name="Полилиния: Фигура 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3" name="Полилиния: Фигура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2" name="Полилиния: Фигура 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1" name="Полилиния: Фигура 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70" name="Полилиния: Фигура 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9" name="Полилиния: Фигура 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8" name="Полилиния: Фигура 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67" name="Полилиния: фигура 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96" name="Текст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8" name="Текст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7" name="Текст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0" name="Текст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9" name="Текст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3" name="Текст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2" name="Текст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5" name="Текст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4" name="Текст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9" name="Дата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10" name="Нижний колонтитул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11" name="Номер слайда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3" name="Прямоугольник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5" name="Рисунок 34" descr="Узор в черно-белую полоску&#10;&#10;Описание создано автоматически с низкой степенью достоверности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5" name="Текст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2" name="Текст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5" name="Текст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3" name="Текст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6" name="Текст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94" name="Текст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Прямоугольник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8" name="графический объект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5" name="Рисунок 34" descr="Узор в черно-белую полоску&#10;&#10;Описание создано автоматически с низкой степенью достоверности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Графический объект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pic>
            <p:nvPicPr>
              <p:cNvPr id="38" name="Графический объект 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Группа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Группа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Группа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Группа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Группа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Группа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Овал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Овал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ru-RU"/>
                                </a:defPPr>
                              </a:lstStyle>
                              <a:p>
                                <a:pPr algn="ctr" rtl="0"/>
                                <a:r>
                                  <a:rPr lang="ru-RU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Овал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Овал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Овал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Овал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Овал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44" name="Овал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5" name="Овал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6" name="Овал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7" name="Овал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62" name="Полилиния: фигура 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69" name="Текст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3" name="Текст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1" name="Текст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4" name="Текст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2" name="Текст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ru-RU" sz="1400">
                <a:solidFill>
                  <a:schemeClr val="tx1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Дата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6" name="Нижний колонтитул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7" name="Номер слайда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(слева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3" name="Прямоугольник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8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Графический объект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38" name="Графический объект 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Группа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Группа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Группа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Овал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Овал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Овал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Овал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Овал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2" name="Полилиния: фигура 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7" name="Дата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68" name="Нижний колонтитул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9" name="Номер слайда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ru-RU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68" name="Прямоугольник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Графический объект 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Группа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Группа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Группа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Группа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Группа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Овал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Овал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Овал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Овал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Овал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50" name="Овал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3" name="Овал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46" name="Овал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38" name="Полилиния: фигура 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Графический объект 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Прямоугольник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73" name="Графический объект 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Рисунок 34" descr="Узор в черно-белую полоску&#10;&#10;Описание создано автоматически с низкой степенью достоверности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Группа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Группа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Группа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Группа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Группа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Группа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Группа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Овал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Овал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Овал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Овал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Овал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177" name="Овал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174" name="Овал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  <p:sp>
            <p:nvSpPr>
              <p:cNvPr id="172" name="Овал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r>
                <a:rPr lang="ru-RU"/>
                <a:t> </a:t>
              </a:r>
            </a:p>
          </p:txBody>
        </p:sp>
      </p:grpSp>
      <p:sp>
        <p:nvSpPr>
          <p:cNvPr id="67" name="Полилиния: Фигура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92" name="Дата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93" name="Нижний колонтитул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94" name="Номер слайда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 трех столбцов со значкам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0" name="Место для изображения из Интернета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61" name="Место для изображения из Интернета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62" name="Место для изображения из Интернета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ru-RU" sz="1200"/>
            </a:lvl1pPr>
          </a:lstStyle>
          <a:p>
            <a:pPr rtl="0"/>
            <a:r>
              <a:rPr lang="ru-RU"/>
              <a:t>Щелкните этот значок, чтобы добавить изображение из Интернета</a:t>
            </a:r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ru-RU" sz="1600"/>
            </a:lvl1pPr>
            <a:lvl2pPr marL="457200" indent="0" algn="ctr">
              <a:lnSpc>
                <a:spcPts val="2000"/>
              </a:lnSpc>
              <a:buNone/>
              <a:defRPr lang="ru-RU" sz="1600"/>
            </a:lvl2pPr>
            <a:lvl3pPr marL="914400" indent="0" algn="ctr">
              <a:lnSpc>
                <a:spcPts val="2000"/>
              </a:lnSpc>
              <a:buNone/>
              <a:defRPr lang="ru-RU" sz="1600"/>
            </a:lvl3pPr>
            <a:lvl4pPr marL="1371600" indent="0" algn="ctr">
              <a:lnSpc>
                <a:spcPts val="2000"/>
              </a:lnSpc>
              <a:buNone/>
              <a:defRPr lang="ru-RU" sz="1600"/>
            </a:lvl4pPr>
            <a:lvl5pPr marL="1828800" indent="0" algn="ctr">
              <a:lnSpc>
                <a:spcPts val="2000"/>
              </a:lnSpc>
              <a:buNone/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53" name="Графический объект 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Дата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64" name="Нижний колонтитул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5" name="Номер слайда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ru-RU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6" name="Графический объект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Графический объект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Группа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Группа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Группа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Группа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Группа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Овал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Овал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ru-RU"/>
                              </a:defPPr>
                            </a:lstStyle>
                            <a:p>
                              <a:pPr algn="ctr" rtl="0"/>
                              <a:r>
                                <a:rPr lang="ru-RU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Овал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ru-RU"/>
                            </a:defPPr>
                          </a:lstStyle>
                          <a:p>
                            <a:pPr algn="ctr" rtl="0"/>
                            <a:r>
                              <a:rPr lang="ru-RU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Овал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ru-RU"/>
                          </a:defPPr>
                        </a:lstStyle>
                        <a:p>
                          <a:pPr algn="ctr" rtl="0"/>
                          <a:r>
                            <a:rPr lang="ru-RU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Овал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ru-RU"/>
                        </a:defPPr>
                      </a:lstStyle>
                      <a:p>
                        <a:pPr algn="ctr" rtl="0"/>
                        <a:r>
                          <a:rPr lang="ru-RU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Овал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/>
                        <a:t> </a:t>
                      </a:r>
                    </a:p>
                  </p:txBody>
                </p:sp>
              </p:grpSp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r>
                      <a:rPr lang="ru-RU"/>
                      <a:t> </a:t>
                    </a:r>
                  </a:p>
                </p:txBody>
              </p:sp>
            </p:grpSp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r>
                    <a:rPr lang="ru-RU"/>
                    <a:t> </a:t>
                  </a:r>
                </a:p>
              </p:txBody>
            </p:sp>
          </p:grp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r>
                  <a:rPr lang="ru-RU"/>
                  <a:t> </a:t>
                </a:r>
              </a:p>
            </p:txBody>
          </p:sp>
        </p:grp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2" name="Полилиния: фигура 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67" name="Текст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79" name="Текст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Текст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ДОБАВИТЬ ПОДЗАГОЛОВОК</a:t>
            </a:r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9" name="Дата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70" name="Нижний колонтитул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1" name="Номер слайда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ru-RU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10" Type="http://schemas.openxmlformats.org/officeDocument/2006/relationships/image" Target="../media/image46.pn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hart" Target="../charts/chart2.xml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505609"/>
            <a:ext cx="5486400" cy="300435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400" dirty="0"/>
              <a:t>Итоговая Аттестация по курсу «Архитектор данных»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7"/>
            <a:ext cx="5486400" cy="215178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Работу выполнил:</a:t>
            </a:r>
          </a:p>
          <a:p>
            <a:pPr rtl="0"/>
            <a:r>
              <a:rPr lang="ru-RU" sz="2400" dirty="0"/>
              <a:t>Глазков Олег Игоревич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2023, сентябрь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БИЗНЕС-МОДЕЛЬ</a:t>
            </a:r>
          </a:p>
        </p:txBody>
      </p:sp>
      <p:pic>
        <p:nvPicPr>
          <p:cNvPr id="43" name="Место для изображения из Интернета 42" descr="Контур &quot;Исследование&quot;">
            <a:extLst>
              <a:ext uri="{FF2B5EF4-FFF2-40B4-BE49-F238E27FC236}">
                <a16:creationId xmlns:a16="http://schemas.microsoft.com/office/drawing/2014/main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Место для изображения из Интернета 54" descr="Успех группы (сплошная заливка)">
            <a:extLst>
              <a:ext uri="{FF2B5EF4-FFF2-40B4-BE49-F238E27FC236}">
                <a16:creationId xmlns:a16="http://schemas.microsoft.com/office/drawing/2014/main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0930" y="2184654"/>
            <a:ext cx="914400" cy="914400"/>
          </a:xfrm>
        </p:spPr>
      </p:pic>
      <p:pic>
        <p:nvPicPr>
          <p:cNvPr id="57" name="Место для изображения из Интернета 56" descr="Повторение (сплошная заливка)">
            <a:extLst>
              <a:ext uri="{FF2B5EF4-FFF2-40B4-BE49-F238E27FC236}">
                <a16:creationId xmlns:a16="http://schemas.microsoft.com/office/drawing/2014/main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В основе нашего исследования лежат рыночные тенденции и социальные сети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3359890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АННОТАЦИЯ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42699" y="3894568"/>
            <a:ext cx="2950862" cy="21031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Мы считаем, что людям нужно больше продуктов, специально предназначенных для этого нишевого рынка</a:t>
            </a:r>
          </a:p>
          <a:p>
            <a:pPr rtl="0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3364836"/>
            <a:ext cx="27432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ДИЗАЙН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Минималистичный дизайн и простота в использовании </a:t>
            </a:r>
          </a:p>
        </p:txBody>
      </p:sp>
      <p:sp>
        <p:nvSpPr>
          <p:cNvPr id="108" name="Дата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09" name="Нижний колонтитул 108">
            <a:extLst>
              <a:ext uri="{FF2B5EF4-FFF2-40B4-BE49-F238E27FC236}">
                <a16:creationId xmlns:a16="http://schemas.microsoft.com/office/drawing/2014/main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0" name="Номер слайда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952" y="898524"/>
            <a:ext cx="8232648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ОБЗОР РЫНКА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4952" y="2423160"/>
            <a:ext cx="24688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3 млрд ₽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999" y="2889504"/>
            <a:ext cx="2725272" cy="2743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Возможность создания</a:t>
            </a:r>
          </a:p>
          <a:p>
            <a:pPr rtl="0"/>
            <a:r>
              <a:rPr lang="ru-RU" dirty="0"/>
              <a:t>Полностью инклюзивный рынок</a:t>
            </a:r>
          </a:p>
          <a:p>
            <a:pPr rtl="0"/>
            <a:r>
              <a:rPr lang="ru-RU" dirty="0"/>
              <a:t>Общий объем целевого рынка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26836" y="2423160"/>
            <a:ext cx="2468880" cy="457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2 млрд 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B42F1-D776-4124-8B16-57F2D738E6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5" y="2889504"/>
            <a:ext cx="2848927" cy="2743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Свобода изобретения</a:t>
            </a:r>
            <a:endParaRPr lang="ru-RU" dirty="0"/>
          </a:p>
          <a:p>
            <a:pPr rtl="0"/>
            <a:r>
              <a:rPr lang="ru-RU" noProof="1"/>
              <a:t>Выборочно инклюзивный рынок</a:t>
            </a:r>
          </a:p>
          <a:p>
            <a:pPr rtl="0"/>
            <a:r>
              <a:rPr lang="ru-RU" noProof="1"/>
              <a:t>Доступный объем целевого рынка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08720" y="2423160"/>
            <a:ext cx="24688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1 млрд ₽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E6EB39-B15D-4FE6-A30D-18F0F416C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314575" cy="2743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Низкая конкуренция</a:t>
            </a:r>
          </a:p>
          <a:p>
            <a:pPr rtl="0"/>
            <a:r>
              <a:rPr lang="ru-RU" noProof="1"/>
              <a:t>Специфический целевой рынок</a:t>
            </a:r>
          </a:p>
          <a:p>
            <a:pPr rtl="0"/>
            <a:r>
              <a:rPr lang="ru-RU" noProof="1"/>
              <a:t>Доступный потенциальный объем рынка</a:t>
            </a:r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10182226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РЫНОЧНОЕ 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463A9-91ED-406C-A142-DF9DBB5C01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7988" y="2203704"/>
            <a:ext cx="2315145" cy="785812"/>
          </a:xfr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3 млрд ₽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43809" y="3465576"/>
            <a:ext cx="2315145" cy="785812"/>
          </a:xfr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2 млрд ₽</a:t>
            </a:r>
            <a:endParaRPr lang="ru-RU" noProof="1"/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43809" y="4745736"/>
            <a:ext cx="2315145" cy="7858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1 млрд ₽</a:t>
            </a:r>
          </a:p>
        </p:txBody>
      </p:sp>
      <p:sp>
        <p:nvSpPr>
          <p:cNvPr id="58" name="Дата 57">
            <a:extLst>
              <a:ext uri="{FF2B5EF4-FFF2-40B4-BE49-F238E27FC236}">
                <a16:creationId xmlns:a16="http://schemas.microsoft.com/office/drawing/2014/main" id="{E7AB850C-6B59-47AE-8A29-9081F971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ru-RU"/>
              <a:t>Возможность создания и </a:t>
            </a:r>
            <a:r>
              <a:rPr lang="ru-RU" noProof="1"/>
              <a:t>целевой рынок</a:t>
            </a:r>
          </a:p>
          <a:p>
            <a:pPr rtl="0"/>
            <a:endParaRPr lang="ru-RU" dirty="0"/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ru-RU"/>
              <a:t>Свобода изобретения и доступный рынок</a:t>
            </a:r>
          </a:p>
          <a:p>
            <a:pPr rtl="0"/>
            <a:endParaRPr lang="ru-RU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ru-RU"/>
              <a:t>Низкая конкуренция и </a:t>
            </a:r>
            <a:r>
              <a:rPr lang="ru-RU" noProof="1"/>
              <a:t>потенциальный объем рынка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59" name="Нижний колонтитул 58">
            <a:extLst>
              <a:ext uri="{FF2B5EF4-FFF2-40B4-BE49-F238E27FC236}">
                <a16:creationId xmlns:a16="http://schemas.microsoft.com/office/drawing/2014/main" id="{EF8627AE-696F-4F7E-8860-C45552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0" name="Номер слайда 59">
            <a:extLst>
              <a:ext uri="{FF2B5EF4-FFF2-40B4-BE49-F238E27FC236}">
                <a16:creationId xmlns:a16="http://schemas.microsoft.com/office/drawing/2014/main" id="{FF34679F-7E8E-4242-BA88-639B44A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629CBD3-811B-024D-97AD-CABA2360C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5ED2DD05-B7DA-4548-8559-3C330A95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B534B90-7DA2-E345-8750-23A209E65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7361" y="411076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20F06F09-4D82-3748-AED7-2C0611810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400215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C60C07F-C64B-CA40-9D84-ABB3079F8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7361" y="5373966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DEADCA46-378E-3D45-B9B9-35A5CC41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69" y="5265355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624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НАШИ КОНКУРЕНТЫ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CONTOSO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Стоимость нашего продукта ниже, чем у других компаний на рынке</a:t>
            </a:r>
          </a:p>
          <a:p>
            <a:pPr rtl="0"/>
            <a:r>
              <a:rPr lang="ru-RU" noProof="1"/>
              <a:t>Дизайн прост и удобен в использовании по сравнению со сложными дизайнами конкурентов</a:t>
            </a:r>
          </a:p>
          <a:p>
            <a:pPr rtl="0"/>
            <a:r>
              <a:rPr lang="ru-RU" noProof="1"/>
              <a:t>Доступность — это основное преимущество нашего продукта для клиентов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4487" y="2352675"/>
            <a:ext cx="42976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КОНКУРЕНЦИЯ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3" y="2990850"/>
            <a:ext cx="4176007" cy="31051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Компания А</a:t>
            </a:r>
            <a:br>
              <a:rPr lang="ru-RU" noProof="1"/>
            </a:br>
            <a:r>
              <a:rPr lang="ru-RU" noProof="1"/>
              <a:t>Продукт стоит дороже</a:t>
            </a:r>
          </a:p>
          <a:p>
            <a:pPr rtl="0"/>
            <a:r>
              <a:rPr lang="ru-RU" noProof="1"/>
              <a:t>Компании Б и В </a:t>
            </a:r>
            <a:br>
              <a:rPr lang="ru-RU" noProof="1"/>
            </a:br>
            <a:r>
              <a:rPr lang="ru-RU" noProof="1"/>
              <a:t>Продукт дорогой и неудобный в использовании</a:t>
            </a:r>
          </a:p>
          <a:p>
            <a:pPr rtl="0"/>
            <a:r>
              <a:rPr lang="ru-RU" noProof="1"/>
              <a:t>Компании Г и Д</a:t>
            </a:r>
            <a:br>
              <a:rPr lang="ru-RU" noProof="1"/>
            </a:br>
            <a:r>
              <a:rPr lang="ru-RU" noProof="1"/>
              <a:t>Продукт по доступной цене, но неудобный в использовании</a:t>
            </a:r>
          </a:p>
          <a:p>
            <a:pPr rtl="0"/>
            <a:endParaRPr lang="ru-RU" dirty="0"/>
          </a:p>
        </p:txBody>
      </p:sp>
      <p:sp>
        <p:nvSpPr>
          <p:cNvPr id="23" name="Дата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4" name="Нижний колонтитул 23">
            <a:extLst>
              <a:ext uri="{FF2B5EF4-FFF2-40B4-BE49-F238E27FC236}">
                <a16:creationId xmlns:a16="http://schemas.microsoft.com/office/drawing/2014/main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ГРАФИК КОНКУРЕНЦИИ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896" y="2355182"/>
            <a:ext cx="1980000" cy="36576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УДОБНО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771" y="3383280"/>
            <a:ext cx="1980000" cy="36576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ДОРОГО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1870" y="3383280"/>
            <a:ext cx="1980000" cy="36576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НЕДОРОГО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4750" y="4933275"/>
            <a:ext cx="1980000" cy="36576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НЕУДОБНО</a:t>
            </a:r>
          </a:p>
        </p:txBody>
      </p:sp>
      <p:sp>
        <p:nvSpPr>
          <p:cNvPr id="66" name="Дата 65">
            <a:extLst>
              <a:ext uri="{FF2B5EF4-FFF2-40B4-BE49-F238E27FC236}">
                <a16:creationId xmlns:a16="http://schemas.microsoft.com/office/drawing/2014/main" id="{59A0522D-B6EE-4F94-BDEF-847D5C3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3A2CF7-0DCE-4D70-AFCB-E7731D4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FC2EB-9617-4A9A-B4B6-0EC42705E1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9B51A1E-902D-48AF-9020-955120F399B6}" type="slidenum">
              <a:rPr lang="ru-RU" smtClean="0"/>
              <a:pPr rtl="0"/>
              <a:t>14</a:t>
            </a:fld>
            <a:endParaRPr lang="ru-RU" dirty="0"/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47437F9-5384-40BC-B985-6BE54CDAE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79196" y="2452440"/>
            <a:ext cx="2103120" cy="481137"/>
            <a:chOff x="1179196" y="2452440"/>
            <a:chExt cx="2103120" cy="481137"/>
          </a:xfrm>
        </p:grpSpPr>
        <p:sp>
          <p:nvSpPr>
            <p:cNvPr id="14" name="Надпись 13">
              <a:extLst>
                <a:ext uri="{FF2B5EF4-FFF2-40B4-BE49-F238E27FC236}">
                  <a16:creationId xmlns:a16="http://schemas.microsoft.com/office/drawing/2014/main" id="{3830258B-22ED-44CB-8BE8-E38BCB85CD0F}"/>
                </a:ext>
              </a:extLst>
            </p:cNvPr>
            <p:cNvSpPr txBox="1"/>
            <p:nvPr/>
          </p:nvSpPr>
          <p:spPr>
            <a:xfrm>
              <a:off x="1179196" y="2452440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pPr algn="ctr" rtl="0"/>
              <a:r>
                <a:rPr lang="ru-RU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cs"/>
                  <a:cs typeface="+mj-cs"/>
                </a:rPr>
                <a:t>A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55C9973C-ED15-46F3-B016-E56B3D18D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39316" y="2750697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CCD46A36-6829-43A3-A146-261A38226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37505" y="4868466"/>
            <a:ext cx="2103120" cy="484983"/>
            <a:chOff x="2237505" y="4868466"/>
            <a:chExt cx="2103120" cy="484983"/>
          </a:xfrm>
        </p:grpSpPr>
        <p:sp>
          <p:nvSpPr>
            <p:cNvPr id="20" name="Надпись 19">
              <a:extLst>
                <a:ext uri="{FF2B5EF4-FFF2-40B4-BE49-F238E27FC236}">
                  <a16:creationId xmlns:a16="http://schemas.microsoft.com/office/drawing/2014/main" id="{80AE2041-0530-4EA5-9FC0-81520FC890B3}"/>
                </a:ext>
              </a:extLst>
            </p:cNvPr>
            <p:cNvSpPr txBox="1"/>
            <p:nvPr/>
          </p:nvSpPr>
          <p:spPr>
            <a:xfrm>
              <a:off x="2237505" y="5045672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pPr algn="ctr" rtl="0"/>
              <a:r>
                <a:rPr lang="ru-RU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cs"/>
                  <a:cs typeface="+mj-cs"/>
                </a:rPr>
                <a:t>Д</a:t>
              </a: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F5F26221-7CC2-4359-8ED9-F81947086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97625" y="4868466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0E609FE-6FC7-4F85-A363-135D41A3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3395" y="4035304"/>
            <a:ext cx="2103120" cy="484988"/>
            <a:chOff x="8113395" y="4035304"/>
            <a:chExt cx="2103120" cy="484988"/>
          </a:xfrm>
        </p:grpSpPr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4573C6D3-EE2C-4FA0-B8A3-BFB7561DFE6A}"/>
                </a:ext>
              </a:extLst>
            </p:cNvPr>
            <p:cNvSpPr txBox="1"/>
            <p:nvPr/>
          </p:nvSpPr>
          <p:spPr>
            <a:xfrm>
              <a:off x="8113395" y="4212515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pPr algn="ctr" rtl="0"/>
              <a:r>
                <a:rPr lang="ru-RU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cs"/>
                  <a:cs typeface="+mj-cs"/>
                </a:rPr>
                <a:t>В</a:t>
              </a: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3FBA2A8-2592-468B-9867-0573EE41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73515" y="403530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7355E86-B99C-4CB2-BA03-E335BA74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4570" y="4873925"/>
            <a:ext cx="2103120" cy="482268"/>
            <a:chOff x="7384570" y="4873925"/>
            <a:chExt cx="2103120" cy="482268"/>
          </a:xfrm>
        </p:grpSpPr>
        <p:sp>
          <p:nvSpPr>
            <p:cNvPr id="22" name="Надпись 21">
              <a:extLst>
                <a:ext uri="{FF2B5EF4-FFF2-40B4-BE49-F238E27FC236}">
                  <a16:creationId xmlns:a16="http://schemas.microsoft.com/office/drawing/2014/main" id="{AD8239A1-E348-4BC7-863A-0309627C3F79}"/>
                </a:ext>
              </a:extLst>
            </p:cNvPr>
            <p:cNvSpPr txBox="1"/>
            <p:nvPr/>
          </p:nvSpPr>
          <p:spPr>
            <a:xfrm>
              <a:off x="7384570" y="504841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pPr algn="ctr" rtl="0"/>
              <a:r>
                <a:rPr lang="ru-RU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cs"/>
                  <a:cs typeface="+mj-cs"/>
                </a:rPr>
                <a:t>Б</a:t>
              </a: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B08B9D-A0D0-44F8-A36F-BAAACC6E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44690" y="487392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1E8B745-AD39-4513-AE1B-1FC9361C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77326" y="4025314"/>
            <a:ext cx="2103120" cy="479559"/>
            <a:chOff x="1777326" y="4025314"/>
            <a:chExt cx="2103120" cy="479559"/>
          </a:xfrm>
        </p:grpSpPr>
        <p:sp>
          <p:nvSpPr>
            <p:cNvPr id="18" name="Надпись 17">
              <a:extLst>
                <a:ext uri="{FF2B5EF4-FFF2-40B4-BE49-F238E27FC236}">
                  <a16:creationId xmlns:a16="http://schemas.microsoft.com/office/drawing/2014/main" id="{FE647F01-3E62-426C-949D-8345E4501813}"/>
                </a:ext>
              </a:extLst>
            </p:cNvPr>
            <p:cNvSpPr txBox="1"/>
            <p:nvPr/>
          </p:nvSpPr>
          <p:spPr>
            <a:xfrm>
              <a:off x="1777326" y="419709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pPr algn="ctr" rtl="0"/>
              <a:r>
                <a:rPr lang="ru-RU" sz="14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cs"/>
                  <a:cs typeface="+mj-cs"/>
                </a:rPr>
                <a:t>Г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C6BEF52E-5CE0-4BEE-858D-15F90438D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37446" y="402531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61FFCDD-A5D1-437E-9BBD-090DE98F5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6337" y="2010684"/>
            <a:ext cx="1510910" cy="594065"/>
            <a:chOff x="8966337" y="2010684"/>
            <a:chExt cx="1510910" cy="594065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1E45DAF-25CC-4774-B217-D71FE1B01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30352" y="2421869"/>
              <a:ext cx="182880" cy="18288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56" name="Текст 3">
              <a:extLst>
                <a:ext uri="{FF2B5EF4-FFF2-40B4-BE49-F238E27FC236}">
                  <a16:creationId xmlns:a16="http://schemas.microsoft.com/office/drawing/2014/main" id="{D142D114-E32A-4CD4-A831-9783D5F783A4}"/>
                </a:ext>
              </a:extLst>
            </p:cNvPr>
            <p:cNvSpPr txBox="1">
              <a:spLocks/>
            </p:cNvSpPr>
            <p:nvPr/>
          </p:nvSpPr>
          <p:spPr>
            <a:xfrm>
              <a:off x="8966337" y="2010684"/>
              <a:ext cx="1510910" cy="400050"/>
            </a:xfrm>
            <a:prstGeom prst="rect">
              <a:avLst/>
            </a:prstGeom>
          </p:spPr>
          <p:txBody>
            <a:bodyPr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ru-RU" sz="2000" b="1" kern="1200" cap="all" baseline="0">
                  <a:solidFill>
                    <a:schemeClr val="accent4"/>
                  </a:solidFill>
                  <a:latin typeface="+mj-cs"/>
                  <a:ea typeface="+mn-ea"/>
                  <a:cs typeface="+mj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ru-RU" sz="24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ru-RU" sz="20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ru-RU" sz="1800" kern="1200">
                  <a:solidFill>
                    <a:schemeClr val="tx1"/>
                  </a:solidFill>
                  <a:latin typeface="+mn-cs"/>
                  <a:ea typeface="+mn-ea"/>
                  <a:cs typeface="+mn-cs"/>
                </a:defRPr>
              </a:lvl9pPr>
            </a:lstStyle>
            <a:p>
              <a:pPr rtl="0"/>
              <a:r>
                <a:rPr lang="ru-RU"/>
                <a:t>CONTOSO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СТРАТЕГИЯ РАЗВИТИЯ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534736B3-AED1-4C54-B8E7-8E4D26E3B9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Планы расширения в будущем</a:t>
            </a:r>
          </a:p>
          <a:p>
            <a:pPr rtl="0"/>
            <a:endParaRPr lang="ru-RU" dirty="0"/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984DC875-B30E-4034-B7A4-390DBB6378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606040"/>
            <a:ext cx="633984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ЭТАП 1: ФЕВ 20ГГ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Выпуск продукта для участников верхнего уровня, чтобы помочь продукту обосноваться на рынке</a:t>
            </a:r>
          </a:p>
        </p:txBody>
      </p:sp>
      <p:sp>
        <p:nvSpPr>
          <p:cNvPr id="65" name="Текст 64">
            <a:extLst>
              <a:ext uri="{FF2B5EF4-FFF2-40B4-BE49-F238E27FC236}">
                <a16:creationId xmlns:a16="http://schemas.microsoft.com/office/drawing/2014/main" id="{77320A72-527D-4F04-AF2E-E0B73E4865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895344"/>
            <a:ext cx="633984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ЭТАП 2: МАЙ 20ГГ</a:t>
            </a:r>
          </a:p>
        </p:txBody>
      </p:sp>
      <p:sp>
        <p:nvSpPr>
          <p:cNvPr id="64" name="Текст 63">
            <a:extLst>
              <a:ext uri="{FF2B5EF4-FFF2-40B4-BE49-F238E27FC236}">
                <a16:creationId xmlns:a16="http://schemas.microsoft.com/office/drawing/2014/main" id="{57D67FB9-44E6-49D8-9419-FD6B4644CB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Выпуск продукта для общедоступного использования с отслеживанием пресс-релизов и социальных сетей</a:t>
            </a:r>
          </a:p>
        </p:txBody>
      </p:sp>
      <p:sp>
        <p:nvSpPr>
          <p:cNvPr id="67" name="Текст 66">
            <a:extLst>
              <a:ext uri="{FF2B5EF4-FFF2-40B4-BE49-F238E27FC236}">
                <a16:creationId xmlns:a16="http://schemas.microsoft.com/office/drawing/2014/main" id="{6E771E27-902A-4BA5-BF20-88B7F7F8F9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5221224"/>
            <a:ext cx="633984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ЭТАП 3: ОКТ 20ГГ</a:t>
            </a:r>
          </a:p>
        </p:txBody>
      </p:sp>
      <p:sp>
        <p:nvSpPr>
          <p:cNvPr id="66" name="Текст 65">
            <a:extLst>
              <a:ext uri="{FF2B5EF4-FFF2-40B4-BE49-F238E27FC236}">
                <a16:creationId xmlns:a16="http://schemas.microsoft.com/office/drawing/2014/main" id="{0B4C1BA5-5E1C-4F99-8F66-BCA2EBDF4F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Сбор отзывов и изменение дизайна продукта при необходимости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C75D2-5D5B-46F8-8017-90EEE14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BD69A-115E-4656-A53E-500EC253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7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ПОПУЛЯРНОСТЬ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637FD5B-C365-4A61-B1ED-ACD08F0080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Прогнозирование успеха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КЛЮЧЕВЫЕ ПОКАЗАТЕЛИ</a:t>
            </a:r>
          </a:p>
        </p:txBody>
      </p:sp>
      <p:graphicFrame>
        <p:nvGraphicFramePr>
          <p:cNvPr id="11" name="Таблица 11">
            <a:extLst>
              <a:ext uri="{FF2B5EF4-FFF2-40B4-BE49-F238E27FC236}">
                <a16:creationId xmlns:a16="http://schemas.microsoft.com/office/drawing/2014/main" id="{1CA23F63-61EC-4BE5-8A2D-0A89EBD54F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908831"/>
              </p:ext>
            </p:extLst>
          </p:nvPr>
        </p:nvGraphicFramePr>
        <p:xfrm>
          <a:off x="914400" y="2990850"/>
          <a:ext cx="4298950" cy="29286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59790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658733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/>
                        <a:t>Клиенты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/>
                        <a:t>Заказы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 dirty="0"/>
                        <a:t>Валовой доход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 dirty="0"/>
                        <a:t>Чистый доход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567489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 dirty="0"/>
                        <a:t>20ГГ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10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1100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 dirty="0"/>
                        <a:t>10 000 ₽</a:t>
                      </a: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7000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567489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/>
                        <a:t>20ГГ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20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200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/>
                        <a:t>20 000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/>
                        <a:t>16 000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567489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/>
                        <a:t>20ГГ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30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300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/>
                        <a:t>30 000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/>
                        <a:t>25 000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567489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100"/>
                        <a:t>20ГГ</a:t>
                      </a:r>
                      <a:endParaRPr lang="ru-RU" sz="11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40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/>
                      <a:r>
                        <a:rPr lang="ru-RU" sz="1100"/>
                        <a:t>400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/>
                        <a:t>40 000 ₽</a:t>
                      </a:r>
                      <a:endParaRPr lang="ru-RU" sz="1100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ru-RU"/>
                      </a:pPr>
                      <a:r>
                        <a:rPr lang="ru-RU" sz="1100" dirty="0"/>
                        <a:t>30 000 ₽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7" name="Текст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3368" y="2352675"/>
            <a:ext cx="429768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ДОХОДЫ ПО ГОДАМ</a:t>
            </a:r>
          </a:p>
        </p:txBody>
      </p:sp>
      <p:graphicFrame>
        <p:nvGraphicFramePr>
          <p:cNvPr id="27" name="Объект 13" descr="Диаграмма">
            <a:extLst>
              <a:ext uri="{FF2B5EF4-FFF2-40B4-BE49-F238E27FC236}">
                <a16:creationId xmlns:a16="http://schemas.microsoft.com/office/drawing/2014/main" id="{864E5252-A4EE-4C7C-AF7F-132ED2B8EC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713268"/>
              </p:ext>
            </p:extLst>
          </p:nvPr>
        </p:nvGraphicFramePr>
        <p:xfrm>
          <a:off x="6372225" y="2990850"/>
          <a:ext cx="4297363" cy="310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Дата 31">
            <a:extLst>
              <a:ext uri="{FF2B5EF4-FFF2-40B4-BE49-F238E27FC236}">
                <a16:creationId xmlns:a16="http://schemas.microsoft.com/office/drawing/2014/main" id="{E9EBB125-3717-454C-B67A-6062EA38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199BD19A-6E75-40A9-B2F6-ACE9757F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6B5C6981-F34F-439A-B2E5-6227C925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ДВУХЛЕТНИЙ ПЛАН ДЕЙСТВИЙ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258568" y="2304288"/>
            <a:ext cx="1554480" cy="5619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Черновые схемы</a:t>
            </a:r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Фев 20ГГ</a:t>
            </a:r>
          </a:p>
        </p:txBody>
      </p:sp>
      <p:sp>
        <p:nvSpPr>
          <p:cNvPr id="370" name="Текст 369">
            <a:extLst>
              <a:ext uri="{FF2B5EF4-FFF2-40B4-BE49-F238E27FC236}">
                <a16:creationId xmlns:a16="http://schemas.microsoft.com/office/drawing/2014/main" id="{0DC8C4F9-0201-4398-9035-72D47B8BF1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2995" y="2302547"/>
            <a:ext cx="1664208" cy="561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проверка в фокус-группах</a:t>
            </a:r>
          </a:p>
        </p:txBody>
      </p:sp>
      <p:sp>
        <p:nvSpPr>
          <p:cNvPr id="407" name="Текст 406">
            <a:extLst>
              <a:ext uri="{FF2B5EF4-FFF2-40B4-BE49-F238E27FC236}">
                <a16:creationId xmlns:a16="http://schemas.microsoft.com/office/drawing/2014/main" id="{36719383-F8EF-4FB6-BDDE-C0D7D49E78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722723" y="2613443"/>
            <a:ext cx="1463040" cy="2246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Май 20ГГ</a:t>
            </a:r>
          </a:p>
        </p:txBody>
      </p:sp>
      <p:sp>
        <p:nvSpPr>
          <p:cNvPr id="408" name="Текст 407">
            <a:extLst>
              <a:ext uri="{FF2B5EF4-FFF2-40B4-BE49-F238E27FC236}">
                <a16:creationId xmlns:a16="http://schemas.microsoft.com/office/drawing/2014/main" id="{177C5727-7047-4DA0-9BDA-091AE83D6E3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577756" y="2319697"/>
            <a:ext cx="1554480" cy="561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Сбор отзывов</a:t>
            </a:r>
          </a:p>
        </p:txBody>
      </p:sp>
      <p:sp>
        <p:nvSpPr>
          <p:cNvPr id="409" name="Текст 408">
            <a:extLst>
              <a:ext uri="{FF2B5EF4-FFF2-40B4-BE49-F238E27FC236}">
                <a16:creationId xmlns:a16="http://schemas.microsoft.com/office/drawing/2014/main" id="{40FE6D64-CA3D-45C9-B6AE-A27DA1FDA971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632620" y="2630593"/>
            <a:ext cx="1463040" cy="2246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Окт 20ГГ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ЯНВ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ФЕВ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МАР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АПР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МАЙ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ИЮН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ИЮЛ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АВГ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СЕН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ОКТ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НОЯ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ДЕК</a:t>
            </a:r>
          </a:p>
        </p:txBody>
      </p:sp>
      <p:sp>
        <p:nvSpPr>
          <p:cNvPr id="11" name="Год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ЯНВ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ФЕВ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МАР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АПР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МАЙ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ИЮН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ИЮЛ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АВГ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СЕН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ОКТ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НОЯ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ДЕК</a:t>
            </a:r>
          </a:p>
        </p:txBody>
      </p:sp>
      <p:sp>
        <p:nvSpPr>
          <p:cNvPr id="554" name="Текст 553">
            <a:extLst>
              <a:ext uri="{FF2B5EF4-FFF2-40B4-BE49-F238E27FC236}">
                <a16:creationId xmlns:a16="http://schemas.microsoft.com/office/drawing/2014/main" id="{47A68155-DE7E-43BB-B44A-7FB1896936F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302341" y="5269637"/>
            <a:ext cx="1554480" cy="561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Тестирование дизайна</a:t>
            </a:r>
          </a:p>
        </p:txBody>
      </p:sp>
      <p:sp>
        <p:nvSpPr>
          <p:cNvPr id="555" name="Текст 554">
            <a:extLst>
              <a:ext uri="{FF2B5EF4-FFF2-40B4-BE49-F238E27FC236}">
                <a16:creationId xmlns:a16="http://schemas.microsoft.com/office/drawing/2014/main" id="{2EA4CDFB-F76D-429B-984A-315FD33E85C2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2357205" y="5580533"/>
            <a:ext cx="1463040" cy="2246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Фев 20ГГ</a:t>
            </a:r>
          </a:p>
        </p:txBody>
      </p:sp>
      <p:sp>
        <p:nvSpPr>
          <p:cNvPr id="556" name="Текст 555">
            <a:extLst>
              <a:ext uri="{FF2B5EF4-FFF2-40B4-BE49-F238E27FC236}">
                <a16:creationId xmlns:a16="http://schemas.microsoft.com/office/drawing/2014/main" id="{854FD9ED-4041-410B-93B1-9B3DAE4C8FB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222339" y="5272948"/>
            <a:ext cx="1554480" cy="561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Запуск дизайна</a:t>
            </a:r>
          </a:p>
        </p:txBody>
      </p:sp>
      <p:sp>
        <p:nvSpPr>
          <p:cNvPr id="557" name="Текст 556">
            <a:extLst>
              <a:ext uri="{FF2B5EF4-FFF2-40B4-BE49-F238E27FC236}">
                <a16:creationId xmlns:a16="http://schemas.microsoft.com/office/drawing/2014/main" id="{6B7C42E3-7D15-496E-946F-401A49BFD09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277203" y="5583844"/>
            <a:ext cx="1463040" cy="2246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Июль 20ГГ</a:t>
            </a:r>
          </a:p>
        </p:txBody>
      </p:sp>
      <p:sp>
        <p:nvSpPr>
          <p:cNvPr id="558" name="Текст 557">
            <a:extLst>
              <a:ext uri="{FF2B5EF4-FFF2-40B4-BE49-F238E27FC236}">
                <a16:creationId xmlns:a16="http://schemas.microsoft.com/office/drawing/2014/main" id="{CAFD0B98-F30B-4B42-9952-008A84A1701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161393" y="5272948"/>
            <a:ext cx="1554480" cy="561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Доставка клиенту</a:t>
            </a:r>
          </a:p>
        </p:txBody>
      </p:sp>
      <p:sp>
        <p:nvSpPr>
          <p:cNvPr id="559" name="Текст 558">
            <a:extLst>
              <a:ext uri="{FF2B5EF4-FFF2-40B4-BE49-F238E27FC236}">
                <a16:creationId xmlns:a16="http://schemas.microsoft.com/office/drawing/2014/main" id="{7E377FA3-206F-4D84-8212-D6C57108A7B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10216257" y="5583844"/>
            <a:ext cx="1463040" cy="2246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Дек 20ГГ</a:t>
            </a:r>
          </a:p>
        </p:txBody>
      </p:sp>
      <p:sp>
        <p:nvSpPr>
          <p:cNvPr id="234" name="Дата 233">
            <a:extLst>
              <a:ext uri="{FF2B5EF4-FFF2-40B4-BE49-F238E27FC236}">
                <a16:creationId xmlns:a16="http://schemas.microsoft.com/office/drawing/2014/main" id="{97B42A28-9673-438C-9EEE-0311F40F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137" name="Нижний колонтитул 136">
            <a:extLst>
              <a:ext uri="{FF2B5EF4-FFF2-40B4-BE49-F238E27FC236}">
                <a16:creationId xmlns:a16="http://schemas.microsoft.com/office/drawing/2014/main" id="{96352484-2A5E-4DED-974A-51FCF839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38" name="Номер слайда 137">
            <a:extLst>
              <a:ext uri="{FF2B5EF4-FFF2-40B4-BE49-F238E27FC236}">
                <a16:creationId xmlns:a16="http://schemas.microsoft.com/office/drawing/2014/main" id="{C0EE7122-1CD2-46FC-B8ED-13A3D7A6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06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ФИНАНСЫ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4FEE1642-B122-4C8C-812B-30F133EF6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8506"/>
              </p:ext>
            </p:extLst>
          </p:nvPr>
        </p:nvGraphicFramePr>
        <p:xfrm>
          <a:off x="1020763" y="1825625"/>
          <a:ext cx="10021217" cy="41362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4817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24078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781249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7550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207550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bg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Год 1</a:t>
                      </a:r>
                      <a:endParaRPr lang="ru-RU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Год 2</a:t>
                      </a:r>
                      <a:endParaRPr lang="ru-RU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Год 3</a:t>
                      </a:r>
                      <a:endParaRPr lang="ru-RU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bg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cs"/>
                          <a:cs typeface="+mn-cs"/>
                        </a:rPr>
                        <a:t>ДОХОДЫ</a:t>
                      </a: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04244551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lvl="1"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Пользователи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400 000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1 600 000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lvl="1"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Продажи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4 000 000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16 000 000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lvl="1"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Средняя цена продажи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lvl="1"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Доход при 15 %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Валовая прибыль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5 625 000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48 000 000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216 000 000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РАСХОДЫ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Продажи и маркетинг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5 062 500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38 400 000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151 200 000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70 %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Обслуживание клиентов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1 687 500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9 600 000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21 600 000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10 %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Разработка продукта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562 500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10 800 000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5 %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Исследования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281 250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2 400 000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4 320 000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2 %</a:t>
                      </a:r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31817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Общие расходы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7 593 750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52 800 000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r" rtl="0" fontAlgn="b"/>
                      <a:r>
                        <a:rPr lang="ru-RU" sz="14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187 920 000</a:t>
                      </a:r>
                      <a:endParaRPr lang="ru-RU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l" rtl="0" fontAlgn="b"/>
                      <a:endParaRPr lang="ru-RU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cs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Дата 1">
            <a:extLst>
              <a:ext uri="{FF2B5EF4-FFF2-40B4-BE49-F238E27FC236}">
                <a16:creationId xmlns:a16="http://schemas.microsoft.com/office/drawing/2014/main" id="{3942D108-1BA8-4015-8A00-41E4AF57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8DAF17-B5B6-4AFF-9C90-89374507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126668-687B-47AB-A399-9943A8F2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CBB6-3E1C-47C3-8FD3-76E467E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36320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ЗНАКОМСТВО С КОМАНДОЙ</a:t>
            </a:r>
          </a:p>
        </p:txBody>
      </p:sp>
      <p:pic>
        <p:nvPicPr>
          <p:cNvPr id="18" name="Рисунок 17" descr="Участник команды">
            <a:extLst>
              <a:ext uri="{FF2B5EF4-FFF2-40B4-BE49-F238E27FC236}">
                <a16:creationId xmlns:a16="http://schemas.microsoft.com/office/drawing/2014/main" id="{A29F69E9-F6FB-4FAB-A0B0-4C51160EB6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993392"/>
            <a:ext cx="2286000" cy="228600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AA5E-3E3A-409F-A421-F537419184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507992"/>
            <a:ext cx="2286000" cy="2743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Павел Безруков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900204-405E-4560-819C-434FF6C45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7176"/>
            <a:ext cx="22860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Президент</a:t>
            </a:r>
            <a:endParaRPr lang="ru-RU" dirty="0"/>
          </a:p>
        </p:txBody>
      </p:sp>
      <p:pic>
        <p:nvPicPr>
          <p:cNvPr id="20" name="Рисунок 19" descr="Участник команды">
            <a:extLst>
              <a:ext uri="{FF2B5EF4-FFF2-40B4-BE49-F238E27FC236}">
                <a16:creationId xmlns:a16="http://schemas.microsoft.com/office/drawing/2014/main" id="{690CDA68-0D57-4F68-AFBF-96B7995ADB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0808" y="1993392"/>
            <a:ext cx="2286000" cy="228600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E016A120-88C7-4911-9035-81E321D673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35680" y="4511617"/>
            <a:ext cx="22860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Мария Анисимова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33D07E9-A00F-441F-A19A-C2C489A922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35680" y="4839223"/>
            <a:ext cx="22860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Генеральный директор</a:t>
            </a:r>
            <a:endParaRPr lang="ru-RU" dirty="0"/>
          </a:p>
        </p:txBody>
      </p:sp>
      <p:pic>
        <p:nvPicPr>
          <p:cNvPr id="22" name="Рисунок 21" descr="Участник команды">
            <a:extLst>
              <a:ext uri="{FF2B5EF4-FFF2-40B4-BE49-F238E27FC236}">
                <a16:creationId xmlns:a16="http://schemas.microsoft.com/office/drawing/2014/main" id="{C35ADEBC-00B6-4A47-8274-08DBCA2D10C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216" y="1993392"/>
            <a:ext cx="2286000" cy="2286000"/>
          </a:xfr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4560C212-98A3-4513-8BBF-0BA514C705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3160" y="4511617"/>
            <a:ext cx="22860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Татьяна Селезнева</a:t>
            </a:r>
            <a:endParaRPr lang="ru-RU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662090AE-B52C-4B7E-8BBC-06B8CC8CBE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3160" y="4839223"/>
            <a:ext cx="22860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Директор по производству</a:t>
            </a:r>
            <a:endParaRPr lang="ru-RU" dirty="0"/>
          </a:p>
        </p:txBody>
      </p:sp>
      <p:pic>
        <p:nvPicPr>
          <p:cNvPr id="24" name="Рисунок 23" descr="Участник команды">
            <a:extLst>
              <a:ext uri="{FF2B5EF4-FFF2-40B4-BE49-F238E27FC236}">
                <a16:creationId xmlns:a16="http://schemas.microsoft.com/office/drawing/2014/main" id="{C5E98411-8320-41C1-B774-8A9CDCFADD1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3624" y="1993392"/>
            <a:ext cx="2286000" cy="2286000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998623-CD6E-4F07-82C7-711073B5C9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27973" y="4507992"/>
            <a:ext cx="22860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Виталий Топоров</a:t>
            </a:r>
          </a:p>
          <a:p>
            <a:pPr rtl="0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7D13AAE-496F-4AD6-9898-9FB30ADDC6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27973" y="4837176"/>
            <a:ext cx="2286000" cy="457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Вице-президент по маркетингу</a:t>
            </a:r>
            <a:endParaRPr lang="ru-RU" dirty="0"/>
          </a:p>
        </p:txBody>
      </p:sp>
      <p:sp>
        <p:nvSpPr>
          <p:cNvPr id="25" name="Дата 24">
            <a:extLst>
              <a:ext uri="{FF2B5EF4-FFF2-40B4-BE49-F238E27FC236}">
                <a16:creationId xmlns:a16="http://schemas.microsoft.com/office/drawing/2014/main" id="{30EE1282-C186-4186-81BA-B5AF1F1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6" name="Нижний колонтитул 25">
            <a:extLst>
              <a:ext uri="{FF2B5EF4-FFF2-40B4-BE49-F238E27FC236}">
                <a16:creationId xmlns:a16="http://schemas.microsoft.com/office/drawing/2014/main" id="{475DB075-B851-4F39-BA9F-B739495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2966A2AB-239B-430D-8FC5-15939706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2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Содержание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1"/>
            <a:ext cx="3200400" cy="69064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 и ее краткое описание 3-4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21192"/>
            <a:ext cx="3200400" cy="86384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Проект «Московское долголетие».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084832"/>
            <a:ext cx="3200400" cy="7363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Проектирование и создание БД </a:t>
            </a:r>
            <a:r>
              <a:rPr lang="en-US" dirty="0"/>
              <a:t>PostgreSQL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821192"/>
            <a:ext cx="3200400" cy="863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Описание, создание таблиц и запросов, загрузка данных в таблицы из </a:t>
            </a:r>
            <a:r>
              <a:rPr lang="en-US" dirty="0"/>
              <a:t>CSV-</a:t>
            </a:r>
            <a:r>
              <a:rPr lang="ru-RU" dirty="0"/>
              <a:t>файлов.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79"/>
            <a:ext cx="3200400" cy="6992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Разведочный анализ данных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590826"/>
            <a:ext cx="3200400" cy="80413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Исследование основано на реальных данных проекта за 2022 – 2023 </a:t>
            </a:r>
            <a:r>
              <a:rPr lang="ru-RU" dirty="0" err="1"/>
              <a:t>гг</a:t>
            </a:r>
            <a:r>
              <a:rPr lang="ru-RU" dirty="0"/>
              <a:t> активности.</a:t>
            </a:r>
          </a:p>
          <a:p>
            <a:pPr rtl="0"/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35424" y="3840480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 кластеризации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590824"/>
            <a:ext cx="3200400" cy="8041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 задачи кластеризации с использованием моделей Машинного обучения.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Московское долголетие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19DB-D6DF-4D0C-9164-039C04B1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51560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ЗНАКОМСТВО С КОМАНДОЙ </a:t>
            </a:r>
          </a:p>
        </p:txBody>
      </p:sp>
      <p:pic>
        <p:nvPicPr>
          <p:cNvPr id="7" name="Рисунок 6" descr="Участник команды&#10;">
            <a:extLst>
              <a:ext uri="{FF2B5EF4-FFF2-40B4-BE49-F238E27FC236}">
                <a16:creationId xmlns:a16="http://schemas.microsoft.com/office/drawing/2014/main" id="{CA0CDA8D-9DA3-4051-9051-FE32968D8D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975104"/>
            <a:ext cx="2057400" cy="1371600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101B65AC-607F-41E3-B834-929E87597D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474720"/>
            <a:ext cx="2057400" cy="27432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noProof="1"/>
              <a:t>Павел Безруков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05" name="Текст 104">
            <a:extLst>
              <a:ext uri="{FF2B5EF4-FFF2-40B4-BE49-F238E27FC236}">
                <a16:creationId xmlns:a16="http://schemas.microsoft.com/office/drawing/2014/main" id="{C0115D94-C7BC-4335-BAD7-8D8ED290B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7033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Президент</a:t>
            </a:r>
          </a:p>
        </p:txBody>
      </p:sp>
      <p:pic>
        <p:nvPicPr>
          <p:cNvPr id="132" name="Рисунок 131" descr="Участник команды&#10;">
            <a:extLst>
              <a:ext uri="{FF2B5EF4-FFF2-40B4-BE49-F238E27FC236}">
                <a16:creationId xmlns:a16="http://schemas.microsoft.com/office/drawing/2014/main" id="{8F4E9A66-B492-4691-B3DA-B4C5D0B17BB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999" y="1975104"/>
            <a:ext cx="2057400" cy="1371600"/>
          </a:xfrm>
        </p:spPr>
      </p:pic>
      <p:sp>
        <p:nvSpPr>
          <p:cNvPr id="167" name="Текст 166">
            <a:extLst>
              <a:ext uri="{FF2B5EF4-FFF2-40B4-BE49-F238E27FC236}">
                <a16:creationId xmlns:a16="http://schemas.microsoft.com/office/drawing/2014/main" id="{34F3DF5B-5412-4826-8645-EEBA0D802C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8832" y="34747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Мария Анисимова</a:t>
            </a:r>
            <a:endParaRPr lang="ru-RU" dirty="0"/>
          </a:p>
        </p:txBody>
      </p:sp>
      <p:sp>
        <p:nvSpPr>
          <p:cNvPr id="108" name="Текст 107">
            <a:extLst>
              <a:ext uri="{FF2B5EF4-FFF2-40B4-BE49-F238E27FC236}">
                <a16:creationId xmlns:a16="http://schemas.microsoft.com/office/drawing/2014/main" id="{63F9EB3C-9071-4DFA-B753-4B00630DA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8832" y="37033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Генеральный директор</a:t>
            </a:r>
          </a:p>
        </p:txBody>
      </p:sp>
      <p:pic>
        <p:nvPicPr>
          <p:cNvPr id="134" name="Рисунок 133" descr="Участник команды&#10;">
            <a:extLst>
              <a:ext uri="{FF2B5EF4-FFF2-40B4-BE49-F238E27FC236}">
                <a16:creationId xmlns:a16="http://schemas.microsoft.com/office/drawing/2014/main" id="{7C3209F2-A6E7-4E6E-9ED7-88DB1491337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598" y="1975104"/>
            <a:ext cx="2057400" cy="1371600"/>
          </a:xfrm>
        </p:spPr>
      </p:pic>
      <p:sp>
        <p:nvSpPr>
          <p:cNvPr id="169" name="Текст 168">
            <a:extLst>
              <a:ext uri="{FF2B5EF4-FFF2-40B4-BE49-F238E27FC236}">
                <a16:creationId xmlns:a16="http://schemas.microsoft.com/office/drawing/2014/main" id="{FE80166A-20E8-411D-96BC-75FEEC4E02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79464" y="34747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Татьяна Селезнева</a:t>
            </a:r>
            <a:endParaRPr lang="ru-RU" dirty="0"/>
          </a:p>
        </p:txBody>
      </p:sp>
      <p:sp>
        <p:nvSpPr>
          <p:cNvPr id="114" name="Текст 113">
            <a:extLst>
              <a:ext uri="{FF2B5EF4-FFF2-40B4-BE49-F238E27FC236}">
                <a16:creationId xmlns:a16="http://schemas.microsoft.com/office/drawing/2014/main" id="{26B2DF49-E133-458E-A0A3-95699B807A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79464" y="37033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Директор по производству</a:t>
            </a:r>
          </a:p>
        </p:txBody>
      </p:sp>
      <p:pic>
        <p:nvPicPr>
          <p:cNvPr id="136" name="Рисунок 135" descr="Участник команды&#10;">
            <a:extLst>
              <a:ext uri="{FF2B5EF4-FFF2-40B4-BE49-F238E27FC236}">
                <a16:creationId xmlns:a16="http://schemas.microsoft.com/office/drawing/2014/main" id="{F83F74CF-7091-486A-8608-FD1A1B0D1A3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0198" y="1975104"/>
            <a:ext cx="2057400" cy="1371600"/>
          </a:xfrm>
        </p:spPr>
      </p:pic>
      <p:sp>
        <p:nvSpPr>
          <p:cNvPr id="195" name="Текст 194">
            <a:extLst>
              <a:ext uri="{FF2B5EF4-FFF2-40B4-BE49-F238E27FC236}">
                <a16:creationId xmlns:a16="http://schemas.microsoft.com/office/drawing/2014/main" id="{B001DDFA-0453-47D8-9BD6-CB19AC5C2D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0952" y="34747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Виталий Топоров</a:t>
            </a:r>
          </a:p>
        </p:txBody>
      </p:sp>
      <p:sp>
        <p:nvSpPr>
          <p:cNvPr id="111" name="Текст 110">
            <a:extLst>
              <a:ext uri="{FF2B5EF4-FFF2-40B4-BE49-F238E27FC236}">
                <a16:creationId xmlns:a16="http://schemas.microsoft.com/office/drawing/2014/main" id="{D5B53DE2-EE01-4DD5-92A1-4B57F680DA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40952" y="370332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Вице-президент по маркетингу</a:t>
            </a:r>
          </a:p>
        </p:txBody>
      </p:sp>
      <p:pic>
        <p:nvPicPr>
          <p:cNvPr id="142" name="Рисунок 141" descr="Участник команды&#10;">
            <a:extLst>
              <a:ext uri="{FF2B5EF4-FFF2-40B4-BE49-F238E27FC236}">
                <a16:creationId xmlns:a16="http://schemas.microsoft.com/office/drawing/2014/main" id="{2EC99944-3745-4CDC-ABE0-ACB4A5C28C9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4160520"/>
            <a:ext cx="2057400" cy="1371600"/>
          </a:xfrm>
        </p:spPr>
      </p:pic>
      <p:sp>
        <p:nvSpPr>
          <p:cNvPr id="170" name="Текст 169">
            <a:extLst>
              <a:ext uri="{FF2B5EF4-FFF2-40B4-BE49-F238E27FC236}">
                <a16:creationId xmlns:a16="http://schemas.microsoft.com/office/drawing/2014/main" id="{DD20772A-CDEF-4574-906A-1C9FE68DF2E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" y="566928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Василий Бутусов</a:t>
            </a:r>
          </a:p>
        </p:txBody>
      </p:sp>
      <p:sp>
        <p:nvSpPr>
          <p:cNvPr id="117" name="Текст 116">
            <a:extLst>
              <a:ext uri="{FF2B5EF4-FFF2-40B4-BE49-F238E27FC236}">
                <a16:creationId xmlns:a16="http://schemas.microsoft.com/office/drawing/2014/main" id="{D15A3296-4D71-494B-B254-97159DB72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8200" y="5907024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Вице-президент по продуктам</a:t>
            </a:r>
          </a:p>
        </p:txBody>
      </p:sp>
      <p:pic>
        <p:nvPicPr>
          <p:cNvPr id="144" name="Рисунок 143" descr="Участник команды&#10;">
            <a:extLst>
              <a:ext uri="{FF2B5EF4-FFF2-40B4-BE49-F238E27FC236}">
                <a16:creationId xmlns:a16="http://schemas.microsoft.com/office/drawing/2014/main" id="{8BEEAB52-7C39-4CD6-8BA5-E3E06128F995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5032" y="4160520"/>
            <a:ext cx="2057400" cy="1371600"/>
          </a:xfr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B8C82538-934B-4F09-A997-AF290EAB25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8832" y="566928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Артем Кузнецов</a:t>
            </a:r>
          </a:p>
          <a:p>
            <a:pPr rtl="0"/>
            <a:endParaRPr lang="ru-RU" dirty="0"/>
          </a:p>
        </p:txBody>
      </p:sp>
      <p:sp>
        <p:nvSpPr>
          <p:cNvPr id="120" name="Текст 119">
            <a:extLst>
              <a:ext uri="{FF2B5EF4-FFF2-40B4-BE49-F238E27FC236}">
                <a16:creationId xmlns:a16="http://schemas.microsoft.com/office/drawing/2014/main" id="{2957FF06-3763-4A35-B89C-DFDE9225C4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8832" y="5907023"/>
            <a:ext cx="2057400" cy="4461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Стратег по оптимизации для поисковых систем</a:t>
            </a:r>
          </a:p>
        </p:txBody>
      </p:sp>
      <p:pic>
        <p:nvPicPr>
          <p:cNvPr id="146" name="Рисунок 145" descr="Участник команды&#10;">
            <a:extLst>
              <a:ext uri="{FF2B5EF4-FFF2-40B4-BE49-F238E27FC236}">
                <a16:creationId xmlns:a16="http://schemas.microsoft.com/office/drawing/2014/main" id="{E528CDB1-6E7A-407B-9C4E-802034803C1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5664" y="4160520"/>
            <a:ext cx="2057400" cy="1371600"/>
          </a:xfrm>
        </p:spPr>
      </p:pic>
      <p:sp>
        <p:nvSpPr>
          <p:cNvPr id="199" name="Текст 198">
            <a:extLst>
              <a:ext uri="{FF2B5EF4-FFF2-40B4-BE49-F238E27FC236}">
                <a16:creationId xmlns:a16="http://schemas.microsoft.com/office/drawing/2014/main" id="{04948E3C-A3FE-4466-B9AF-64926082EB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79464" y="566928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Евгения Маслова</a:t>
            </a:r>
          </a:p>
          <a:p>
            <a:pPr rtl="0"/>
            <a:endParaRPr lang="ru-RU" dirty="0"/>
          </a:p>
        </p:txBody>
      </p:sp>
      <p:sp>
        <p:nvSpPr>
          <p:cNvPr id="126" name="Текст 125">
            <a:extLst>
              <a:ext uri="{FF2B5EF4-FFF2-40B4-BE49-F238E27FC236}">
                <a16:creationId xmlns:a16="http://schemas.microsoft.com/office/drawing/2014/main" id="{C1295FA5-5D7E-4C71-8D41-7B2C1DD689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79464" y="5907024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Дизайнер продуктов</a:t>
            </a:r>
          </a:p>
        </p:txBody>
      </p:sp>
      <p:pic>
        <p:nvPicPr>
          <p:cNvPr id="148" name="Рисунок 147" descr="Участник команды&#10;">
            <a:extLst>
              <a:ext uri="{FF2B5EF4-FFF2-40B4-BE49-F238E27FC236}">
                <a16:creationId xmlns:a16="http://schemas.microsoft.com/office/drawing/2014/main" id="{50A872A8-9A23-480D-A329-E17CADC3189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7152" y="4160520"/>
            <a:ext cx="2057400" cy="1371600"/>
          </a:xfrm>
        </p:spPr>
      </p:pic>
      <p:sp>
        <p:nvSpPr>
          <p:cNvPr id="197" name="Текст 196">
            <a:extLst>
              <a:ext uri="{FF2B5EF4-FFF2-40B4-BE49-F238E27FC236}">
                <a16:creationId xmlns:a16="http://schemas.microsoft.com/office/drawing/2014/main" id="{44822433-57B4-47FE-8A65-31F967025F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140952" y="5669280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Регина Покровская</a:t>
            </a:r>
          </a:p>
          <a:p>
            <a:pPr rtl="0"/>
            <a:endParaRPr lang="ru-RU" dirty="0"/>
          </a:p>
        </p:txBody>
      </p:sp>
      <p:sp>
        <p:nvSpPr>
          <p:cNvPr id="286" name="Текст 285">
            <a:extLst>
              <a:ext uri="{FF2B5EF4-FFF2-40B4-BE49-F238E27FC236}">
                <a16:creationId xmlns:a16="http://schemas.microsoft.com/office/drawing/2014/main" id="{833FB8AA-A79A-4E59-8BC8-67DD8F3134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0952" y="5907024"/>
            <a:ext cx="205740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Контент-редактор</a:t>
            </a:r>
          </a:p>
        </p:txBody>
      </p:sp>
      <p:sp>
        <p:nvSpPr>
          <p:cNvPr id="200" name="Дата 199">
            <a:extLst>
              <a:ext uri="{FF2B5EF4-FFF2-40B4-BE49-F238E27FC236}">
                <a16:creationId xmlns:a16="http://schemas.microsoft.com/office/drawing/2014/main" id="{AE84ABA0-2F5A-475F-9D78-AF5569E2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201" name="Нижний колонтитул 200">
            <a:extLst>
              <a:ext uri="{FF2B5EF4-FFF2-40B4-BE49-F238E27FC236}">
                <a16:creationId xmlns:a16="http://schemas.microsoft.com/office/drawing/2014/main" id="{219BAD73-DA19-4724-A3A1-40363F2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2" name="Номер слайда 201">
            <a:extLst>
              <a:ext uri="{FF2B5EF4-FFF2-40B4-BE49-F238E27FC236}">
                <a16:creationId xmlns:a16="http://schemas.microsoft.com/office/drawing/2014/main" id="{ED6B041C-4941-4234-B2B0-0061E50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40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52D5-79D1-472D-A29A-E1E6F1C2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058400" cy="694171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/>
              <a:t>ФИНАНСИРОВАНИЕ</a:t>
            </a:r>
          </a:p>
        </p:txBody>
      </p:sp>
      <p:sp>
        <p:nvSpPr>
          <p:cNvPr id="108" name="Текст 107">
            <a:extLst>
              <a:ext uri="{FF2B5EF4-FFF2-40B4-BE49-F238E27FC236}">
                <a16:creationId xmlns:a16="http://schemas.microsoft.com/office/drawing/2014/main" id="{4424F001-15F3-481C-8AD7-34A18560F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78424" y="2107851"/>
            <a:ext cx="1530196" cy="3940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14 000 ₽</a:t>
            </a:r>
          </a:p>
        </p:txBody>
      </p:sp>
      <p:sp>
        <p:nvSpPr>
          <p:cNvPr id="112" name="Текст 111">
            <a:extLst>
              <a:ext uri="{FF2B5EF4-FFF2-40B4-BE49-F238E27FC236}">
                <a16:creationId xmlns:a16="http://schemas.microsoft.com/office/drawing/2014/main" id="{4E34F5C7-47F6-4356-B7A3-3453191B5A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43960" y="2559632"/>
            <a:ext cx="2815127" cy="38085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Инвестиции бизнес-ангелов</a:t>
            </a:r>
          </a:p>
        </p:txBody>
      </p:sp>
      <p:sp>
        <p:nvSpPr>
          <p:cNvPr id="158" name="Текст 157">
            <a:extLst>
              <a:ext uri="{FF2B5EF4-FFF2-40B4-BE49-F238E27FC236}">
                <a16:creationId xmlns:a16="http://schemas.microsoft.com/office/drawing/2014/main" id="{EFD90D1C-94E0-4F56-B0F9-6A9406B7983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18739" y="2848394"/>
            <a:ext cx="2434638" cy="5099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Сумма, полученная от других инвесторов</a:t>
            </a:r>
          </a:p>
        </p:txBody>
      </p:sp>
      <p:sp>
        <p:nvSpPr>
          <p:cNvPr id="167" name="Текст 166">
            <a:extLst>
              <a:ext uri="{FF2B5EF4-FFF2-40B4-BE49-F238E27FC236}">
                <a16:creationId xmlns:a16="http://schemas.microsoft.com/office/drawing/2014/main" id="{43C3B087-7705-4070-93F8-BC86E9F83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0242" y="1685195"/>
            <a:ext cx="1050925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12 000 ₽</a:t>
            </a:r>
          </a:p>
        </p:txBody>
      </p:sp>
      <p:sp>
        <p:nvSpPr>
          <p:cNvPr id="170" name="Текст 169">
            <a:extLst>
              <a:ext uri="{FF2B5EF4-FFF2-40B4-BE49-F238E27FC236}">
                <a16:creationId xmlns:a16="http://schemas.microsoft.com/office/drawing/2014/main" id="{13D21C61-A57D-40F1-9196-FE77AB342A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67063" y="2203470"/>
            <a:ext cx="1680922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Имущество</a:t>
            </a:r>
          </a:p>
        </p:txBody>
      </p:sp>
      <p:sp>
        <p:nvSpPr>
          <p:cNvPr id="173" name="Текст 172">
            <a:extLst>
              <a:ext uri="{FF2B5EF4-FFF2-40B4-BE49-F238E27FC236}">
                <a16:creationId xmlns:a16="http://schemas.microsoft.com/office/drawing/2014/main" id="{D1886D69-C12D-4FC9-AFA3-56F0DF5894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713" y="2512081"/>
            <a:ext cx="1957767" cy="56957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Доход, полученный от сдачи имущества внаем</a:t>
            </a:r>
          </a:p>
        </p:txBody>
      </p:sp>
      <p:sp>
        <p:nvSpPr>
          <p:cNvPr id="168" name="Текст 167">
            <a:extLst>
              <a:ext uri="{FF2B5EF4-FFF2-40B4-BE49-F238E27FC236}">
                <a16:creationId xmlns:a16="http://schemas.microsoft.com/office/drawing/2014/main" id="{2B47CF13-61A7-4BC8-9B02-FB3DC2802A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96818" y="4181199"/>
            <a:ext cx="1050925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32 000 ₽</a:t>
            </a:r>
          </a:p>
        </p:txBody>
      </p:sp>
      <p:sp>
        <p:nvSpPr>
          <p:cNvPr id="171" name="Текст 170">
            <a:extLst>
              <a:ext uri="{FF2B5EF4-FFF2-40B4-BE49-F238E27FC236}">
                <a16:creationId xmlns:a16="http://schemas.microsoft.com/office/drawing/2014/main" id="{43541AC6-4418-4655-9BD6-8D3B4319AB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10730" y="4727342"/>
            <a:ext cx="1857095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Наличные</a:t>
            </a:r>
          </a:p>
        </p:txBody>
      </p:sp>
      <p:sp>
        <p:nvSpPr>
          <p:cNvPr id="174" name="Текст 173">
            <a:extLst>
              <a:ext uri="{FF2B5EF4-FFF2-40B4-BE49-F238E27FC236}">
                <a16:creationId xmlns:a16="http://schemas.microsoft.com/office/drawing/2014/main" id="{DAF907A1-DBDD-411E-BC9F-BB69FB37B6B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08100" y="5052157"/>
            <a:ext cx="2350537" cy="87589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Ликвидная кассовая наличность</a:t>
            </a:r>
          </a:p>
        </p:txBody>
      </p:sp>
      <p:graphicFrame>
        <p:nvGraphicFramePr>
          <p:cNvPr id="61" name="Объект 57" descr="Заполнитель круговой диаграммы&#10;">
            <a:extLst>
              <a:ext uri="{FF2B5EF4-FFF2-40B4-BE49-F238E27FC236}">
                <a16:creationId xmlns:a16="http://schemas.microsoft.com/office/drawing/2014/main" id="{5BDE8D49-5874-418A-8F81-242E30C69E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2677040"/>
              </p:ext>
            </p:extLst>
          </p:nvPr>
        </p:nvGraphicFramePr>
        <p:xfrm>
          <a:off x="3883025" y="2093913"/>
          <a:ext cx="390842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9" name="Текст 168">
            <a:extLst>
              <a:ext uri="{FF2B5EF4-FFF2-40B4-BE49-F238E27FC236}">
                <a16:creationId xmlns:a16="http://schemas.microsoft.com/office/drawing/2014/main" id="{8FB0EC63-FA2C-4A82-9D41-47DFE5F7D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93650" y="5089231"/>
            <a:ext cx="1050925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82 000 ₽</a:t>
            </a:r>
          </a:p>
        </p:txBody>
      </p:sp>
      <p:sp>
        <p:nvSpPr>
          <p:cNvPr id="172" name="Текст 171">
            <a:extLst>
              <a:ext uri="{FF2B5EF4-FFF2-40B4-BE49-F238E27FC236}">
                <a16:creationId xmlns:a16="http://schemas.microsoft.com/office/drawing/2014/main" id="{3759AF57-6AD5-4115-B7E8-513786CD6D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44683" y="5490771"/>
            <a:ext cx="1513717" cy="3778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Акции</a:t>
            </a:r>
          </a:p>
        </p:txBody>
      </p:sp>
      <p:sp>
        <p:nvSpPr>
          <p:cNvPr id="175" name="Текст 174">
            <a:extLst>
              <a:ext uri="{FF2B5EF4-FFF2-40B4-BE49-F238E27FC236}">
                <a16:creationId xmlns:a16="http://schemas.microsoft.com/office/drawing/2014/main" id="{1C2A3150-D3A6-44B1-BE90-42E759F979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1799" y="5792787"/>
            <a:ext cx="1902083" cy="4477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Количество акций, преобразованных в рубли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B1865-9A2B-4217-AF05-71AE68C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ED5181-99FF-4087-A479-63C8C04E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1B47D8-A8FC-413D-8889-804077D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21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B3DC700-C227-478E-A345-FBCE9C296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85283" y="2226807"/>
            <a:ext cx="779076" cy="340983"/>
            <a:chOff x="3685283" y="2226807"/>
            <a:chExt cx="779076" cy="340983"/>
          </a:xfrm>
        </p:grpSpPr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9D65749-16A6-4B89-8E7F-7D7BDE6B22E0}"/>
                </a:ext>
              </a:extLst>
            </p:cNvPr>
            <p:cNvCxnSpPr>
              <a:cxnSpLocks/>
            </p:cNvCxnSpPr>
            <p:nvPr/>
          </p:nvCxnSpPr>
          <p:spPr>
            <a:xfrm>
              <a:off x="3685283" y="2249649"/>
              <a:ext cx="6938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58C3010-03A0-40A1-9BDA-9299FD60B5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93867" y="2397299"/>
              <a:ext cx="3409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E308CFA-66AB-49D0-9990-1541A54A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19343" y="4026441"/>
            <a:ext cx="779076" cy="340983"/>
            <a:chOff x="3019343" y="4026441"/>
            <a:chExt cx="779076" cy="340983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CCFD450-D6B8-4095-8A5D-6B5BD1CC8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343" y="4344582"/>
              <a:ext cx="6938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8F6EF06-9292-4045-A9AE-84E639E726B7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3627927" y="4196933"/>
              <a:ext cx="3409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4F7C23B-1987-4CEC-AD97-4A3FDBC4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05669" y="1830680"/>
            <a:ext cx="714906" cy="291867"/>
            <a:chOff x="6305669" y="1830680"/>
            <a:chExt cx="714906" cy="291867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F7BB223-D798-4D7C-94EB-B8D0CA8C5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8636" y="1850232"/>
              <a:ext cx="64193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FE9AF9B2-AAD9-4D0C-8C1E-81BCC0E661EF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6159735" y="1976614"/>
              <a:ext cx="29186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225A8C6-D18E-4B99-B094-6D80F6968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9009" y="4922928"/>
            <a:ext cx="779073" cy="340983"/>
            <a:chOff x="7679009" y="4922928"/>
            <a:chExt cx="779073" cy="340983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28E77889-C42A-47F1-8CBD-F41BF7B77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4252" y="5241070"/>
              <a:ext cx="6938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34B205E0-5B6C-4056-B2B1-62A42F2F70B4}"/>
                </a:ext>
              </a:extLst>
            </p:cNvPr>
            <p:cNvCxnSpPr>
              <a:cxnSpLocks/>
            </p:cNvCxnSpPr>
            <p:nvPr/>
          </p:nvCxnSpPr>
          <p:spPr>
            <a:xfrm rot="3600000" flipH="1" flipV="1">
              <a:off x="7508517" y="5093420"/>
              <a:ext cx="3409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E75182C3-A0D2-4BC2-90C5-ADA69CB36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95781" y="1981119"/>
            <a:ext cx="472658" cy="441807"/>
          </a:xfrm>
          <a:prstGeom prst="rect">
            <a:avLst/>
          </a:prstGeom>
        </p:spPr>
      </p:pic>
      <p:pic>
        <p:nvPicPr>
          <p:cNvPr id="32" name="Графический объект 31">
            <a:extLst>
              <a:ext uri="{FF2B5EF4-FFF2-40B4-BE49-F238E27FC236}">
                <a16:creationId xmlns:a16="http://schemas.microsoft.com/office/drawing/2014/main" id="{E88DF4D7-FEE9-4928-AFFF-7E256B7DC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27703" y="4122660"/>
            <a:ext cx="441808" cy="441807"/>
          </a:xfrm>
          <a:prstGeom prst="rect">
            <a:avLst/>
          </a:prstGeom>
        </p:spPr>
      </p:pic>
      <p:pic>
        <p:nvPicPr>
          <p:cNvPr id="33" name="Графический объект 32">
            <a:extLst>
              <a:ext uri="{FF2B5EF4-FFF2-40B4-BE49-F238E27FC236}">
                <a16:creationId xmlns:a16="http://schemas.microsoft.com/office/drawing/2014/main" id="{72D82517-DBCB-4B44-8BD1-F6928D07F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964020" y="1610832"/>
            <a:ext cx="441804" cy="441804"/>
          </a:xfrm>
          <a:prstGeom prst="rect">
            <a:avLst/>
          </a:prstGeom>
        </p:spPr>
      </p:pic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8AFAE958-CCC5-4D21-944A-716AFF1AA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435950" y="4948963"/>
            <a:ext cx="400604" cy="4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40080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Мы, коллектив </a:t>
            </a:r>
            <a:r>
              <a:rPr lang="ru-RU" dirty="0" err="1"/>
              <a:t>Contoso</a:t>
            </a:r>
            <a:r>
              <a:rPr lang="ru-RU" dirty="0"/>
              <a:t>, считаем, что свое дело надо выполнять на 110 %. Используя архитектуру данных нового поколения, мы помогаем организациям виртуально управлять гибкими рабочими процессами. Мы процветаем благодаря пониманию рынка и отличной команде, отвечающей за продукт. Как говорит наш генеральный директор: "Эффективность достигается благодаря упреждающим преобразованиям способа ведения бизнеса".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DCDC2-CD20-4DB5-9E57-C77BD206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E3610-5D4C-4D4E-9629-C65577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35E65-4915-4C63-8216-0ED593F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Мария Анисимова</a:t>
            </a:r>
          </a:p>
          <a:p>
            <a:pPr rtl="0"/>
            <a:r>
              <a:rPr lang="ru-RU"/>
              <a:t>206-555-0146</a:t>
            </a:r>
          </a:p>
          <a:p>
            <a:pPr rtl="0"/>
            <a:r>
              <a:rPr lang="ru-RU"/>
              <a:t>maria@contoso.com</a:t>
            </a:r>
          </a:p>
          <a:p>
            <a:pPr rtl="0"/>
            <a:r>
              <a:rPr lang="ru-RU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8"/>
            <a:ext cx="6400800" cy="23227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Проект «Московское долголетие» с 2018 года предоставляет москвичам старшего возраста (55+ для женщин и 60+ для мужчин) возможность заниматься широким спектром образовательно-досуговых и оздоровительных активностей. </a:t>
            </a:r>
            <a:endParaRPr lang="ru-RU" dirty="0"/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Московское долголетие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6"/>
            <a:ext cx="6400800" cy="3477509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Сервисом могут пользоваться как сами москвичи, подходящие под условия участия в проекте (55+ женщины и 60+ мужчины, а также “досрочные” пенсионеры), так и третьи лица, действующие в интересах москвичей старшего возраста.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Занятия проходят в группах офлайн и онлайн под руководством профессиональных аккредитованных педагогов и за пять лет стали важной частью городской инфраструктуры, повышающей качество жизни старшего поколения, уровень социализации и разносторонней активности.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endParaRPr lang="ru-RU" sz="18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Дата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2023</a:t>
            </a:r>
          </a:p>
        </p:txBody>
      </p:sp>
      <p:sp>
        <p:nvSpPr>
          <p:cNvPr id="37" name="Нижний колонтитул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Московское долголетие</a:t>
            </a:r>
          </a:p>
        </p:txBody>
      </p:sp>
      <p:sp>
        <p:nvSpPr>
          <p:cNvPr id="38" name="Номер слайда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6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33984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ПРОБЕЛ НА РЫНКЕ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59" y="2491866"/>
            <a:ext cx="3300805" cy="7315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На рынке мало или вовсе нет продуктов, помогающих клиентам так, как наш.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341708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КЛИЕНТЫ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66 % клиентов в России тратят деньги на различные продукты, которые лишь частично устраняют их проблемы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3747" y="4790587"/>
            <a:ext cx="3466182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ФИНАНСОВЫЕ ПОКАЗАТЕЛИ 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0"/>
            <a:ext cx="3200400" cy="115304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На долю поколения </a:t>
            </a:r>
            <a:r>
              <a:rPr lang="ru-RU" dirty="0" err="1"/>
              <a:t>миллениалов</a:t>
            </a:r>
            <a:r>
              <a:rPr lang="ru-RU" dirty="0"/>
              <a:t> приходится около четверти из 48 млрд рублей, потраченных на другие продукты в 2018 г.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3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ЗАТРАТЫ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8364155F-C202-4D9C-8682-0AAAE75955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Потеря производительности обходится клиентам в миллионы рублей 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E3EA43D-68CC-4A91-9A23-A95AB9E8E3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6217" y="3417082"/>
            <a:ext cx="3409948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УДОБСТВО ИСПОЛЬЗОВАНИЯ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FC4960F-BEF7-4EA7-8F63-B36D60AE5B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6" y="3832623"/>
            <a:ext cx="3472701" cy="7315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Клиентам нужен простой в использовании продукт, который упрощает жизнь 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66" name="Текст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УСТРАНЕНИЕ ПРОБЕЛА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314700" cy="11887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Наш продукт упрощает жизнь клиентов, и никакие другие продукты на рынке не предлагают схожие функции</a:t>
            </a:r>
          </a:p>
        </p:txBody>
      </p:sp>
      <p:sp>
        <p:nvSpPr>
          <p:cNvPr id="67" name="Текст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8777" y="208483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СНИЖЕНИЕ РАСХОДОВ</a:t>
            </a:r>
          </a:p>
        </p:txBody>
      </p:sp>
      <p:sp>
        <p:nvSpPr>
          <p:cNvPr id="65" name="Текст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Сокращение расходов на замену аналогичными продуктами </a:t>
            </a:r>
          </a:p>
        </p:txBody>
      </p:sp>
      <p:sp>
        <p:nvSpPr>
          <p:cNvPr id="70" name="Текст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ЦЕЛЕВАЯ АУДИТОРИЯ</a:t>
            </a:r>
          </a:p>
        </p:txBody>
      </p:sp>
      <p:sp>
        <p:nvSpPr>
          <p:cNvPr id="68" name="Текст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Поколение Z (от 18 до 25 лет)</a:t>
            </a:r>
          </a:p>
          <a:p>
            <a:pPr rtl="0"/>
            <a:endParaRPr lang="ru-RU" dirty="0"/>
          </a:p>
        </p:txBody>
      </p:sp>
      <p:sp>
        <p:nvSpPr>
          <p:cNvPr id="71" name="Текст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431958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ПРОСТОТА ИСПОЛЬЗОВАНИЯ</a:t>
            </a:r>
          </a:p>
        </p:txBody>
      </p:sp>
      <p:sp>
        <p:nvSpPr>
          <p:cNvPr id="69" name="Текст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351276" cy="11887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Простой дизайн, который предоставляет клиентам необходимую им целевую информацию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ОБЗОР ПРОДУКТА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УНИКАЛЬНОСТЬ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Единственный продукт, специально предназначенный для этого нишевого рынка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4F05CFBF-1A7F-4C99-9321-EF2EF7BEF7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8277" y="2084832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ПРОВЕРЕНО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90EE4EC2-315F-4BCE-91FD-64A3D3AF9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Проведено тестирование силами студентов из региона</a:t>
            </a: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ПЕРВЫЙ НА РЫНКЕ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Первый прекрасно оформленный продукт с отличным стилем и функционалом</a:t>
            </a:r>
          </a:p>
          <a:p>
            <a:pPr rtl="0"/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9BB8B2E0-57A3-43A4-859A-28669F14F8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35424" y="3840480"/>
            <a:ext cx="3200400" cy="36576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НАСТОЯЩИЙ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Разработан с помощью специалистов в предметной области 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29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7109012" cy="13258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pc="-20" dirty="0"/>
              <a:t>ПРЕИМУЩЕСТВА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Отличный стильный продукт</a:t>
            </a:r>
          </a:p>
          <a:p>
            <a:pPr rtl="0"/>
            <a:r>
              <a:rPr lang="ru-RU" noProof="1"/>
              <a:t>Области для взаимодействия в сообществе </a:t>
            </a:r>
          </a:p>
          <a:p>
            <a:pPr rtl="0"/>
            <a:r>
              <a:rPr lang="ru-RU" noProof="1"/>
              <a:t>Интернет-магазин и рыночный обмен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145283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 КОМПАНИИ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47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{9398C70B-E199-4346-B01F-57BD68896177}tf33968143_win32</Template>
  <TotalTime>28</TotalTime>
  <Words>1107</Words>
  <Application>Microsoft Office PowerPoint</Application>
  <PresentationFormat>Широкоэкранный</PresentationFormat>
  <Paragraphs>358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Пользовательские</vt:lpstr>
      <vt:lpstr>Итоговая Аттестация по курсу «Архитектор данных»</vt:lpstr>
      <vt:lpstr>Содержание</vt:lpstr>
      <vt:lpstr>Предметная область</vt:lpstr>
      <vt:lpstr>Краткое Описание предметной области</vt:lpstr>
      <vt:lpstr>ПРОБЛЕМА</vt:lpstr>
      <vt:lpstr>РЕШЕНИЕ</vt:lpstr>
      <vt:lpstr>ОБЗОР ПРОДУКТА</vt:lpstr>
      <vt:lpstr>ПРЕИМУЩЕСТВА ПРОДУКТА</vt:lpstr>
      <vt:lpstr>О КОМПАНИИ</vt:lpstr>
      <vt:lpstr>БИЗНЕС-МОДЕЛЬ</vt:lpstr>
      <vt:lpstr>ОБЗОР РЫНКА</vt:lpstr>
      <vt:lpstr>РЫНОЧНОЕ СРАВНЕНИЕ</vt:lpstr>
      <vt:lpstr>НАШИ КОНКУРЕНТЫ</vt:lpstr>
      <vt:lpstr>ГРАФИК КОНКУРЕНЦИИ</vt:lpstr>
      <vt:lpstr>СТРАТЕГИЯ РАЗВИТИЯ</vt:lpstr>
      <vt:lpstr>ПОПУЛЯРНОСТЬ</vt:lpstr>
      <vt:lpstr>ДВУХЛЕТНИЙ ПЛАН ДЕЙСТВИЙ</vt:lpstr>
      <vt:lpstr>ФИНАНСЫ</vt:lpstr>
      <vt:lpstr>ЗНАКОМСТВО С КОМАНДОЙ</vt:lpstr>
      <vt:lpstr>ЗНАКОМСТВО С КОМАНДОЙ </vt:lpstr>
      <vt:lpstr>ФИНАНСИРОВАНИЕ</vt:lpstr>
      <vt:lpstr>СВОДКА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 </dc:title>
  <dc:creator>Oleg Glazkov</dc:creator>
  <cp:lastModifiedBy>Oleg Glazkov</cp:lastModifiedBy>
  <cp:revision>7</cp:revision>
  <dcterms:created xsi:type="dcterms:W3CDTF">2023-09-10T19:17:44Z</dcterms:created>
  <dcterms:modified xsi:type="dcterms:W3CDTF">2023-09-10T19:46:17Z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