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8" r:id="rId4"/>
    <p:sldId id="275" r:id="rId5"/>
    <p:sldId id="276" r:id="rId6"/>
    <p:sldId id="258" r:id="rId7"/>
    <p:sldId id="27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8b2a472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8b2a472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8b2a472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8b2a472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8b2a47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8b2a47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8b2a472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8b2a472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8b2a472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8b2a472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8b2a472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8b2a472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8b2a47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8b2a47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8b2a47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8b2a47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8b2a47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8b2a47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8b2a472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8b2a472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8b2a47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8b2a47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8b2a47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8b2a47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8b2a47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8b2a47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8b2a47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8b2a47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openedu.ru/assets/courseware/v1/84eff085e4c6f0ca6fead01507c77433/asset-v1:ITMOUniversity+DATANTECH2035+fall_2021+type@asset+block/task2_112737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Мастер-класс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ru-RU" dirty="0"/>
              <a:t>электронные таблицы как инструменты для обработки данных</a:t>
            </a:r>
            <a:r>
              <a:rPr lang="en-GB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Задание</a:t>
            </a:r>
            <a:r>
              <a:rPr lang="en-GB" dirty="0"/>
              <a:t> 1.1.2(2)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Для каждого минутного интервала вычислите оборот TOTAL по совершенным сделкам, умножив среднюю цену PRICE на объем &lt;VOL&gt;.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Вычисляем оборот (TOTAL) для каждой минуты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49CF2-BEA2-2C68-6A19-99FFDAA64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4" b="37236"/>
          <a:stretch/>
        </p:blipFill>
        <p:spPr>
          <a:xfrm>
            <a:off x="376221" y="1246560"/>
            <a:ext cx="6756099" cy="3228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Задание</a:t>
            </a:r>
            <a:r>
              <a:rPr lang="en-GB" dirty="0"/>
              <a:t> 1.1.2(3) (</a:t>
            </a:r>
            <a:r>
              <a:rPr lang="en-GB" dirty="0" err="1"/>
              <a:t>вычислите</a:t>
            </a:r>
            <a:r>
              <a:rPr lang="en-GB" dirty="0"/>
              <a:t> </a:t>
            </a:r>
            <a:r>
              <a:rPr lang="en-GB" dirty="0" err="1"/>
              <a:t>суммарный</a:t>
            </a:r>
            <a:r>
              <a:rPr lang="en-GB" dirty="0"/>
              <a:t> </a:t>
            </a:r>
            <a:r>
              <a:rPr lang="en-GB" dirty="0" err="1"/>
              <a:t>оборот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совершенным</a:t>
            </a:r>
            <a:r>
              <a:rPr lang="en-GB" dirty="0"/>
              <a:t> </a:t>
            </a:r>
            <a:r>
              <a:rPr lang="en-GB" dirty="0" err="1"/>
              <a:t>сделкам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дату</a:t>
            </a:r>
            <a:r>
              <a:rPr lang="en-GB" dirty="0"/>
              <a:t> ....)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57600"/>
            <a:ext cx="3131215" cy="32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Для построения сводной таблицы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>
                <a:solidFill>
                  <a:schemeClr val="dk1"/>
                </a:solidFill>
              </a:rPr>
              <a:t>Выделяем диапазон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>
                <a:solidFill>
                  <a:schemeClr val="dk1"/>
                </a:solidFill>
              </a:rPr>
              <a:t>Меню Вставка – Сводная таблица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>
                <a:solidFill>
                  <a:schemeClr val="dk1"/>
                </a:solidFill>
              </a:rPr>
              <a:t>Выбираем расположение таблицы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383A19-F1D4-D384-3A7F-0750A71A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27" y="1357600"/>
            <a:ext cx="5495797" cy="363387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D26CA4F6-C18A-3588-AC74-B740BF8147A6}"/>
              </a:ext>
            </a:extLst>
          </p:cNvPr>
          <p:cNvSpPr/>
          <p:nvPr/>
        </p:nvSpPr>
        <p:spPr>
          <a:xfrm>
            <a:off x="3991555" y="1773141"/>
            <a:ext cx="500932" cy="524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Заполняем сводную таблицу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09912" y="1136573"/>
            <a:ext cx="382165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/>
              <a:t> </a:t>
            </a:r>
            <a:r>
              <a:rPr lang="ru-RU" dirty="0"/>
              <a:t>Выбираем поля сводной таблицы:</a:t>
            </a:r>
            <a:r>
              <a:rPr lang="en-GB" dirty="0"/>
              <a:t> </a:t>
            </a:r>
            <a:r>
              <a:rPr lang="en-GB" dirty="0" err="1"/>
              <a:t>строки</a:t>
            </a:r>
            <a:r>
              <a:rPr lang="en-GB" dirty="0"/>
              <a:t> </a:t>
            </a:r>
            <a:r>
              <a:rPr lang="ru-RU" dirty="0"/>
              <a:t>- </a:t>
            </a:r>
            <a:r>
              <a:rPr lang="en-GB" dirty="0"/>
              <a:t>DATE,</a:t>
            </a:r>
            <a:r>
              <a:rPr lang="ru-RU" dirty="0"/>
              <a:t> </a:t>
            </a:r>
            <a:r>
              <a:rPr lang="en-GB" dirty="0" err="1"/>
              <a:t>значения</a:t>
            </a:r>
            <a:r>
              <a:rPr lang="en-GB" dirty="0"/>
              <a:t> </a:t>
            </a:r>
            <a:r>
              <a:rPr lang="ru-RU" dirty="0"/>
              <a:t>- </a:t>
            </a:r>
            <a:r>
              <a:rPr lang="en-GB" dirty="0"/>
              <a:t>TOTAL</a:t>
            </a:r>
            <a:endParaRPr lang="ru-RU" dirty="0"/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 </a:t>
            </a:r>
            <a:r>
              <a:rPr lang="ru-RU" dirty="0"/>
              <a:t>Уточняем тип агрегирования значений – Сумма по полю </a:t>
            </a:r>
            <a:r>
              <a:rPr lang="en-US" dirty="0"/>
              <a:t>Total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Выбираем числовой формат результата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B4596B-66B3-15F9-196C-821DF85B2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8" r="2262"/>
          <a:stretch/>
        </p:blipFill>
        <p:spPr>
          <a:xfrm>
            <a:off x="203695" y="954157"/>
            <a:ext cx="1606163" cy="31062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E5FCA-4836-EB0E-B88A-2FA95371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78" r="47275"/>
          <a:stretch/>
        </p:blipFill>
        <p:spPr>
          <a:xfrm>
            <a:off x="5583529" y="1657826"/>
            <a:ext cx="3412435" cy="3264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Задание</a:t>
            </a:r>
            <a:r>
              <a:rPr lang="en-GB" dirty="0"/>
              <a:t> 1.1.2(4) (</a:t>
            </a:r>
            <a:r>
              <a:rPr lang="en-GB" sz="2244" dirty="0" err="1">
                <a:solidFill>
                  <a:srgbClr val="000000"/>
                </a:solidFill>
              </a:rPr>
              <a:t>вычислите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количество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минутных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интервалов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за</a:t>
            </a:r>
            <a:r>
              <a:rPr lang="en-GB" sz="2244" dirty="0">
                <a:solidFill>
                  <a:srgbClr val="000000"/>
                </a:solidFill>
              </a:rPr>
              <a:t>  </a:t>
            </a:r>
            <a:r>
              <a:rPr lang="en-GB" sz="2244" dirty="0" err="1">
                <a:solidFill>
                  <a:srgbClr val="000000"/>
                </a:solidFill>
              </a:rPr>
              <a:t>дату</a:t>
            </a:r>
            <a:r>
              <a:rPr lang="en-GB" sz="2244" dirty="0">
                <a:solidFill>
                  <a:srgbClr val="000000"/>
                </a:solidFill>
              </a:rPr>
              <a:t> ..., </a:t>
            </a:r>
            <a:r>
              <a:rPr lang="en-GB" sz="2244" dirty="0" err="1">
                <a:solidFill>
                  <a:srgbClr val="000000"/>
                </a:solidFill>
              </a:rPr>
              <a:t>когда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цена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открытия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была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строго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больше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цены</a:t>
            </a:r>
            <a:r>
              <a:rPr lang="en-GB" sz="2244" dirty="0">
                <a:solidFill>
                  <a:srgbClr val="000000"/>
                </a:solidFill>
              </a:rPr>
              <a:t> </a:t>
            </a:r>
            <a:r>
              <a:rPr lang="en-GB" sz="2244" dirty="0" err="1">
                <a:solidFill>
                  <a:srgbClr val="000000"/>
                </a:solidFill>
              </a:rPr>
              <a:t>закрытия</a:t>
            </a:r>
            <a:r>
              <a:rPr lang="en-GB" dirty="0"/>
              <a:t>) 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441575"/>
            <a:ext cx="8520600" cy="3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600" dirty="0" err="1">
                <a:solidFill>
                  <a:srgbClr val="000000"/>
                </a:solidFill>
              </a:rPr>
              <a:t>Для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каждого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интервала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в столбце </a:t>
            </a:r>
            <a:r>
              <a:rPr lang="en-US" sz="1600" dirty="0">
                <a:solidFill>
                  <a:srgbClr val="000000"/>
                </a:solidFill>
              </a:rPr>
              <a:t>Down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задаем</a:t>
            </a:r>
            <a:r>
              <a:rPr lang="en-GB" sz="1600" dirty="0">
                <a:solidFill>
                  <a:srgbClr val="000000"/>
                </a:solidFill>
              </a:rPr>
              <a:t> 1, </a:t>
            </a:r>
            <a:r>
              <a:rPr lang="en-GB" sz="1600" dirty="0" err="1">
                <a:solidFill>
                  <a:srgbClr val="000000"/>
                </a:solidFill>
              </a:rPr>
              <a:t>если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цена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падала</a:t>
            </a:r>
            <a:r>
              <a:rPr lang="en-GB" sz="1600" dirty="0">
                <a:solidFill>
                  <a:srgbClr val="000000"/>
                </a:solidFill>
              </a:rPr>
              <a:t> и 0 в </a:t>
            </a:r>
            <a:r>
              <a:rPr lang="en-GB" sz="1600" dirty="0" err="1">
                <a:solidFill>
                  <a:srgbClr val="000000"/>
                </a:solidFill>
              </a:rPr>
              <a:t>противном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случае</a:t>
            </a:r>
            <a:r>
              <a:rPr lang="en-GB" sz="1600" dirty="0">
                <a:solidFill>
                  <a:srgbClr val="000000"/>
                </a:solidFill>
              </a:rPr>
              <a:t> (</a:t>
            </a:r>
            <a:r>
              <a:rPr lang="ru-RU" sz="1600" dirty="0">
                <a:solidFill>
                  <a:srgbClr val="000000"/>
                </a:solidFill>
              </a:rPr>
              <a:t>функция ЕСЛИ()</a:t>
            </a:r>
            <a:r>
              <a:rPr lang="en-GB" sz="1600" dirty="0">
                <a:solidFill>
                  <a:srgbClr val="000000"/>
                </a:solidFill>
              </a:rPr>
              <a:t>).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3A6DBE-2729-B925-F2FF-F6F70480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99360"/>
            <a:ext cx="8754386" cy="2469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Строим сводную таблицу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7BD5F7-D3C6-D705-3DE1-6AC36A59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995486" cy="40856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 dirty="0"/>
              <a:t>Заполняем сводную таблицу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388775"/>
            <a:ext cx="3886589" cy="31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/>
              <a:t>Выбираем поля сводной таблицы:</a:t>
            </a:r>
            <a:r>
              <a:rPr lang="en-GB" dirty="0"/>
              <a:t> </a:t>
            </a:r>
            <a:r>
              <a:rPr lang="en-GB" dirty="0" err="1"/>
              <a:t>строки</a:t>
            </a:r>
            <a:r>
              <a:rPr lang="ru-RU" dirty="0"/>
              <a:t> -</a:t>
            </a:r>
            <a:r>
              <a:rPr lang="en-GB" dirty="0"/>
              <a:t> DATE,</a:t>
            </a:r>
            <a:r>
              <a:rPr lang="ru-RU" dirty="0"/>
              <a:t> </a:t>
            </a:r>
            <a:r>
              <a:rPr lang="en-GB" dirty="0" err="1"/>
              <a:t>значения</a:t>
            </a:r>
            <a:r>
              <a:rPr lang="en-GB" dirty="0"/>
              <a:t> </a:t>
            </a:r>
            <a:r>
              <a:rPr lang="en-US" dirty="0"/>
              <a:t>Down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Уточняем тип агрегирования значений – Сумма из </a:t>
            </a:r>
            <a:r>
              <a:rPr lang="en-US" dirty="0"/>
              <a:t>Down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Получаем результат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9FE47-0AF8-5AB3-8597-DA87ED0D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08" y="874307"/>
            <a:ext cx="3995324" cy="4208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Задание</a:t>
            </a:r>
            <a:r>
              <a:rPr lang="en-GB" dirty="0"/>
              <a:t> 1.1.2(5) (</a:t>
            </a:r>
            <a:r>
              <a:rPr lang="en-GB" dirty="0" err="1"/>
              <a:t>вычислите</a:t>
            </a:r>
            <a:r>
              <a:rPr lang="en-GB" dirty="0"/>
              <a:t> </a:t>
            </a:r>
            <a:r>
              <a:rPr lang="en-GB" dirty="0" err="1"/>
              <a:t>суммарный</a:t>
            </a:r>
            <a:r>
              <a:rPr lang="en-GB" dirty="0"/>
              <a:t> </a:t>
            </a:r>
            <a:r>
              <a:rPr lang="en-GB" dirty="0" err="1"/>
              <a:t>оборот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всем</a:t>
            </a:r>
            <a:r>
              <a:rPr lang="en-GB" dirty="0"/>
              <a:t> </a:t>
            </a:r>
            <a:r>
              <a:rPr lang="en-GB" dirty="0" err="1"/>
              <a:t>сделкам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все</a:t>
            </a:r>
            <a:r>
              <a:rPr lang="en-GB" dirty="0"/>
              <a:t> </a:t>
            </a:r>
            <a:r>
              <a:rPr lang="en-GB" dirty="0" err="1"/>
              <a:t>четверги</a:t>
            </a:r>
            <a:r>
              <a:rPr lang="en-GB" dirty="0"/>
              <a:t> </a:t>
            </a:r>
            <a:r>
              <a:rPr lang="en-GB" dirty="0" err="1"/>
              <a:t>сентября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329600"/>
            <a:ext cx="8520600" cy="32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Добавим к исходным данным столбец с номером месяца (MONTH).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D5B807-674E-1A29-A2D0-63009F11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9" y="1880400"/>
            <a:ext cx="67151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Добавим</a:t>
            </a:r>
            <a:r>
              <a:rPr lang="en-GB" dirty="0"/>
              <a:t> к </a:t>
            </a:r>
            <a:r>
              <a:rPr lang="en-GB" dirty="0" err="1"/>
              <a:t>данным</a:t>
            </a:r>
            <a:r>
              <a:rPr lang="en-GB" dirty="0"/>
              <a:t> </a:t>
            </a:r>
            <a:r>
              <a:rPr lang="en-GB" dirty="0" err="1"/>
              <a:t>номер</a:t>
            </a:r>
            <a:r>
              <a:rPr lang="en-GB" dirty="0"/>
              <a:t> </a:t>
            </a:r>
            <a:r>
              <a:rPr lang="en-GB" dirty="0" err="1"/>
              <a:t>дня</a:t>
            </a:r>
            <a:r>
              <a:rPr lang="en-GB" dirty="0"/>
              <a:t> </a:t>
            </a:r>
            <a:r>
              <a:rPr lang="en-GB" dirty="0" err="1"/>
              <a:t>недели</a:t>
            </a:r>
            <a:r>
              <a:rPr lang="en-GB" dirty="0"/>
              <a:t> WEEKDAY</a:t>
            </a:r>
            <a:r>
              <a:rPr lang="ru-RU" dirty="0"/>
              <a:t>. Вариант 1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422819"/>
            <a:ext cx="25428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/>
              <a:t> </a:t>
            </a:r>
            <a:r>
              <a:rPr lang="ru-RU" dirty="0"/>
              <a:t>Функция </a:t>
            </a:r>
            <a:r>
              <a:rPr lang="ru-RU" dirty="0" err="1"/>
              <a:t>Деньнед</a:t>
            </a:r>
            <a:r>
              <a:rPr lang="ru-RU" dirty="0"/>
              <a:t>() – по умолчанию нумерация дней идет с воскресения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Можно задать второй параметр = 2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B57D5-9334-21E3-64E9-9113D962E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82" b="178"/>
          <a:stretch/>
        </p:blipFill>
        <p:spPr>
          <a:xfrm>
            <a:off x="2877792" y="1422819"/>
            <a:ext cx="6266208" cy="25101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67882-7514-9EE4-A673-10D762B0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Добавим</a:t>
            </a:r>
            <a:r>
              <a:rPr lang="en-GB" dirty="0"/>
              <a:t> к </a:t>
            </a:r>
            <a:r>
              <a:rPr lang="en-GB" dirty="0" err="1"/>
              <a:t>данным</a:t>
            </a:r>
            <a:r>
              <a:rPr lang="en-GB" dirty="0"/>
              <a:t> </a:t>
            </a:r>
            <a:r>
              <a:rPr lang="en-GB" dirty="0" err="1"/>
              <a:t>номер</a:t>
            </a:r>
            <a:r>
              <a:rPr lang="en-GB" dirty="0"/>
              <a:t> </a:t>
            </a:r>
            <a:r>
              <a:rPr lang="en-GB" dirty="0" err="1"/>
              <a:t>дня</a:t>
            </a:r>
            <a:r>
              <a:rPr lang="en-GB" dirty="0"/>
              <a:t> </a:t>
            </a:r>
            <a:r>
              <a:rPr lang="en-GB" dirty="0" err="1"/>
              <a:t>недели</a:t>
            </a:r>
            <a:r>
              <a:rPr lang="en-GB" dirty="0"/>
              <a:t> WEEKDAY</a:t>
            </a:r>
            <a:r>
              <a:rPr lang="ru-RU" dirty="0"/>
              <a:t>. Вариант 2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C43BC-9549-C149-9B22-86683ADE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15876"/>
            <a:ext cx="7401065" cy="3416400"/>
          </a:xfrm>
        </p:spPr>
        <p:txBody>
          <a:bodyPr/>
          <a:lstStyle/>
          <a:p>
            <a:r>
              <a:rPr lang="ru-RU" dirty="0"/>
              <a:t>Использовать функцию ТЕКСТ()</a:t>
            </a:r>
          </a:p>
          <a:p>
            <a:r>
              <a:rPr lang="ru-RU" dirty="0"/>
              <a:t>ЯТ или русская версия </a:t>
            </a:r>
            <a:r>
              <a:rPr lang="en-US" dirty="0"/>
              <a:t>Excel</a:t>
            </a:r>
            <a:r>
              <a:rPr lang="ru-RU" dirty="0"/>
              <a:t>: «ДДДД»/«ДДД» - полная/краткая запись дня недели</a:t>
            </a:r>
            <a:r>
              <a:rPr lang="en-US" dirty="0"/>
              <a:t>; </a:t>
            </a:r>
            <a:r>
              <a:rPr lang="ru-RU" dirty="0"/>
              <a:t>«ММММ»/«МММ» - полная/краткая запись месяца</a:t>
            </a:r>
            <a:endParaRPr lang="en-US" dirty="0"/>
          </a:p>
          <a:p>
            <a:r>
              <a:rPr lang="en-US" dirty="0"/>
              <a:t>Google Sheets </a:t>
            </a:r>
            <a:r>
              <a:rPr lang="ru-RU" dirty="0"/>
              <a:t>или англоязычный </a:t>
            </a:r>
            <a:r>
              <a:rPr lang="ru-RU" dirty="0" err="1"/>
              <a:t>локаль</a:t>
            </a:r>
            <a:r>
              <a:rPr lang="ru-RU" dirty="0"/>
              <a:t> в </a:t>
            </a:r>
            <a:r>
              <a:rPr lang="en-US" dirty="0"/>
              <a:t>Excel: </a:t>
            </a:r>
            <a:r>
              <a:rPr lang="ru-RU" dirty="0"/>
              <a:t>использовать английские символы «</a:t>
            </a:r>
            <a:r>
              <a:rPr lang="en-US" dirty="0"/>
              <a:t>DDDD</a:t>
            </a:r>
            <a:r>
              <a:rPr lang="ru-RU" dirty="0"/>
              <a:t>»/«</a:t>
            </a:r>
            <a:r>
              <a:rPr lang="en-US" dirty="0"/>
              <a:t>DDD</a:t>
            </a:r>
            <a:r>
              <a:rPr lang="ru-RU" dirty="0"/>
              <a:t>» - полная/краткая запись дня недели</a:t>
            </a:r>
            <a:r>
              <a:rPr lang="en-US" dirty="0"/>
              <a:t>; </a:t>
            </a:r>
            <a:r>
              <a:rPr lang="ru-RU" dirty="0"/>
              <a:t>«</a:t>
            </a:r>
            <a:r>
              <a:rPr lang="en-US" dirty="0"/>
              <a:t>MMMM</a:t>
            </a:r>
            <a:r>
              <a:rPr lang="ru-RU" dirty="0"/>
              <a:t>»/«МММ» - полная/краткая запись месяца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07B0C-F6B3-C8F1-0C1C-FF286D50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2395" r="41287" b="2476"/>
          <a:stretch/>
        </p:blipFill>
        <p:spPr>
          <a:xfrm>
            <a:off x="311700" y="1294498"/>
            <a:ext cx="7166588" cy="15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Исходные данные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hlink"/>
                </a:solidFill>
                <a:hlinkClick r:id="rId3"/>
              </a:rPr>
              <a:t>Скачайте данные</a:t>
            </a:r>
            <a:r>
              <a:rPr lang="en-GB">
                <a:solidFill>
                  <a:schemeClr val="dk1"/>
                </a:solidFill>
              </a:rPr>
              <a:t> о том, как продавались акции компании BETA на бирже в период с 1 сентября по 31 декабря 2020 года с минутным интервалом. В файле присутствуют следующие поля:</a:t>
            </a:r>
            <a:endParaRPr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&lt;DATE&gt; — дата проведения торгов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&lt;TIME&gt; — время, соответствующее началу минутного интервала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&lt;OPEN&gt; — цена открытия, т.е. цена первой сделки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&lt;HIGH&gt; — максимальная цена сделки за выбранный интервал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&lt;LOW&gt; — минимальная цена сделки за выбранный интервал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&lt;CLOSE&gt; — цена закрытия, т.е. цена последней сделки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&lt;VOL&gt; — объем торгов за выбранный интервал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Строим сводную таблицу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23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/>
              <a:t>Выделяем диапазон, вставляем сводную на новый лист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Агрегируем данные по двум полям: задаем строки </a:t>
            </a:r>
            <a:r>
              <a:rPr lang="en-US" dirty="0"/>
              <a:t>Month </a:t>
            </a:r>
            <a:r>
              <a:rPr lang="ru-RU" dirty="0"/>
              <a:t>и </a:t>
            </a:r>
            <a:r>
              <a:rPr lang="en-US" dirty="0"/>
              <a:t>Weekday </a:t>
            </a:r>
            <a:r>
              <a:rPr lang="ru-RU" dirty="0"/>
              <a:t>(или </a:t>
            </a:r>
            <a:r>
              <a:rPr lang="en-US" dirty="0"/>
              <a:t>Weekday </a:t>
            </a:r>
            <a:r>
              <a:rPr lang="ru-RU" dirty="0"/>
              <a:t>в столбцы), значения – </a:t>
            </a:r>
            <a:r>
              <a:rPr lang="en-US" dirty="0"/>
              <a:t>Total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Задаем параметры поля сводной таблицы – Сумма из </a:t>
            </a:r>
            <a:r>
              <a:rPr lang="en-US" dirty="0"/>
              <a:t>Total</a:t>
            </a:r>
            <a:endParaRPr lang="ru-RU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1644F-F8AF-5CB5-6B02-E64BE8D7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1" y="726642"/>
            <a:ext cx="4341412" cy="42938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A49C0-1E04-F927-97D2-62D5072D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каком инструменте выполнять задание?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86023-3652-CE03-EF76-D991319BF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В любых электронных таблицах</a:t>
            </a:r>
          </a:p>
          <a:p>
            <a:pPr lvl="1"/>
            <a:r>
              <a:rPr lang="ru-RU" sz="2400" dirty="0"/>
              <a:t>Яндекс Таблицы</a:t>
            </a:r>
          </a:p>
          <a:p>
            <a:pPr lvl="1"/>
            <a:r>
              <a:rPr lang="en-US" sz="2400" dirty="0"/>
              <a:t>Excel</a:t>
            </a:r>
          </a:p>
          <a:p>
            <a:pPr lvl="1"/>
            <a:r>
              <a:rPr lang="en-US" sz="2400" dirty="0"/>
              <a:t>Google Sheets</a:t>
            </a:r>
          </a:p>
          <a:p>
            <a:pPr lvl="1"/>
            <a:r>
              <a:rPr lang="ru-RU" sz="2400" dirty="0"/>
              <a:t>И т.д.</a:t>
            </a:r>
          </a:p>
          <a:p>
            <a:r>
              <a:rPr lang="ru-RU" sz="2800" dirty="0"/>
              <a:t>Мы продемонстрируем на примере Яндекс Таблиц</a:t>
            </a:r>
            <a:endParaRPr lang="en-US" sz="2800" dirty="0"/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DD1AA-D519-D864-73EE-99F7298B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912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вставить данные в табличный редактор. Вариант 1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F1C5C7-3CDC-8C9C-20B3-90FC357C5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табличных редакторах меню Данные – Получить данные – Из локального </a:t>
            </a:r>
            <a:r>
              <a:rPr lang="en-US" dirty="0"/>
              <a:t>txt/csv 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AD9921-E73A-2718-C7DD-C20A223E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65" y="1863775"/>
            <a:ext cx="7419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2C5E0-2054-8CCF-F75A-1CF1B21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вставить данные в табличный редактор. Вариант 1. Выбираем параметры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60E2D-14CA-2D94-5B34-4B0464F7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0653"/>
            <a:ext cx="3735514" cy="3416400"/>
          </a:xfrm>
        </p:spPr>
        <p:txBody>
          <a:bodyPr/>
          <a:lstStyle/>
          <a:p>
            <a:r>
              <a:rPr lang="ru-RU" dirty="0"/>
              <a:t>Выбрать нужную кодировку</a:t>
            </a:r>
          </a:p>
          <a:p>
            <a:r>
              <a:rPr lang="ru-RU" dirty="0"/>
              <a:t>Выбрать разделитель между столбцами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5FEC5-8BD1-40DC-5802-B80833E1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5" b="20077"/>
          <a:stretch/>
        </p:blipFill>
        <p:spPr>
          <a:xfrm>
            <a:off x="4047214" y="1152475"/>
            <a:ext cx="5039958" cy="38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 вставить данные в табличный редактор. Вариант 2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8920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/>
              <a:t> </a:t>
            </a:r>
            <a:r>
              <a:rPr lang="ru-RU" dirty="0"/>
              <a:t>Открываем файл блокноте, копируем данные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Вставляем в табличный редактор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/>
              <a:t>Чтобы разделить на столбцы – меню Данные – Текст по столбцам, выбираем разделитель между столбцами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63F6E9-A86F-A0FA-21B1-4C1E49A3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02" y="1174963"/>
            <a:ext cx="5147683" cy="3523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706B0-758F-8A52-3831-C3A91113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выглядят данные?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0C193-E502-F9F0-6467-347A5B36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A562D-F9D2-BDF5-6EBB-E2A08FEF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7814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 err="1"/>
              <a:t>Задание</a:t>
            </a:r>
            <a:r>
              <a:rPr lang="en-GB" dirty="0"/>
              <a:t> </a:t>
            </a:r>
            <a:r>
              <a:rPr lang="ru-RU" dirty="0"/>
              <a:t>1</a:t>
            </a:r>
            <a:r>
              <a:rPr lang="en-GB" dirty="0"/>
              <a:t>.1.2 (1)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Для каждого минутного интервала сосчитайте среднюю цену PRICE, усреднить цену открытия &lt;OPEN&gt;, закрытия &lt;CLOSE&gt;, минимума &lt;LOW&gt; и максима &lt;HIGH&gt;.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Вычисляем</a:t>
            </a:r>
            <a:r>
              <a:rPr lang="en-GB" dirty="0"/>
              <a:t> </a:t>
            </a:r>
            <a:r>
              <a:rPr lang="en-GB" dirty="0" err="1"/>
              <a:t>среднюю</a:t>
            </a:r>
            <a:r>
              <a:rPr lang="en-GB" dirty="0"/>
              <a:t> </a:t>
            </a:r>
            <a:r>
              <a:rPr lang="en-GB" dirty="0" err="1"/>
              <a:t>цену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каждой</a:t>
            </a:r>
            <a:r>
              <a:rPr lang="en-GB" dirty="0"/>
              <a:t> </a:t>
            </a:r>
            <a:r>
              <a:rPr lang="en-GB" dirty="0" err="1"/>
              <a:t>минуты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C10596-3F24-4347-979D-9EBB40FD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1061"/>
            <a:ext cx="7591425" cy="3609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600</Words>
  <Application>Microsoft Office PowerPoint</Application>
  <PresentationFormat>Экран (16:9)</PresentationFormat>
  <Paragraphs>66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Мастер-класс</vt:lpstr>
      <vt:lpstr>Исходные данные</vt:lpstr>
      <vt:lpstr>В каком инструменте выполнять задание?</vt:lpstr>
      <vt:lpstr>Как вставить данные в табличный редактор. Вариант 1</vt:lpstr>
      <vt:lpstr>Как вставить данные в табличный редактор. Вариант 1. Выбираем параметры</vt:lpstr>
      <vt:lpstr>Как вставить данные в табличный редактор. Вариант 2</vt:lpstr>
      <vt:lpstr>Как выглядят данные?</vt:lpstr>
      <vt:lpstr>Задание 1.1.2 (1)</vt:lpstr>
      <vt:lpstr>Вычисляем среднюю цену для каждой минуты</vt:lpstr>
      <vt:lpstr>Задание 1.1.2(2)</vt:lpstr>
      <vt:lpstr>Вычисляем оборот (TOTAL) для каждой минуты</vt:lpstr>
      <vt:lpstr>Задание 1.1.2(3) (вычислите суммарный оборот по совершенным сделкам за дату ....)</vt:lpstr>
      <vt:lpstr>Заполняем сводную таблицу</vt:lpstr>
      <vt:lpstr>Задание 1.1.2(4) (вычислите количество минутных интервалов за  дату ..., когда цена открытия была строго больше цены закрытия) </vt:lpstr>
      <vt:lpstr>Строим сводную таблицу</vt:lpstr>
      <vt:lpstr>Заполняем сводную таблицу</vt:lpstr>
      <vt:lpstr>Задание 1.1.2(5) (вычислите суммарный оборот по всем сделкам за все четверги сентября)</vt:lpstr>
      <vt:lpstr>Добавим к данным номер дня недели WEEKDAY. Вариант 1</vt:lpstr>
      <vt:lpstr>Добавим к данным номер дня недели WEEKDAY. Вариант 2</vt:lpstr>
      <vt:lpstr>Строим сводную таблицу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</dc:title>
  <dc:creator>DC</dc:creator>
  <cp:lastModifiedBy>Teacher</cp:lastModifiedBy>
  <cp:revision>17</cp:revision>
  <dcterms:modified xsi:type="dcterms:W3CDTF">2023-06-07T12:45:16Z</dcterms:modified>
</cp:coreProperties>
</file>