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9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7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6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3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8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0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5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367B20-B021-725B-2088-7112577A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5823" y="3264028"/>
            <a:ext cx="7967493" cy="1251183"/>
          </a:xfrm>
        </p:spPr>
        <p:txBody>
          <a:bodyPr>
            <a:noAutofit/>
          </a:bodyPr>
          <a:lstStyle/>
          <a:p>
            <a:r>
              <a:rPr lang="tr-TR" sz="5200" b="1" dirty="0" err="1"/>
              <a:t>Docker</a:t>
            </a:r>
            <a:endParaRPr lang="tr-TR" sz="5200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6BA2E16-4A90-B539-5F75-983208E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56" y="1151664"/>
            <a:ext cx="2972085" cy="212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9C4EA3D9-433D-A50C-5E59-8032D396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60" y="708628"/>
            <a:ext cx="5114157" cy="27337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47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B35393-5D0D-C1E4-8924-21D5F61C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Docker</a:t>
            </a:r>
            <a:r>
              <a:rPr lang="tr-TR" b="1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5270C0-C6C5-ABF2-1EC7-37DF5F26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196"/>
            <a:ext cx="5901377" cy="4851804"/>
          </a:xfrm>
        </p:spPr>
        <p:txBody>
          <a:bodyPr>
            <a:normAutofit/>
          </a:bodyPr>
          <a:lstStyle/>
          <a:p>
            <a:r>
              <a:rPr lang="tr-TR" sz="1900" b="1" dirty="0" err="1"/>
              <a:t>Docker</a:t>
            </a:r>
            <a:r>
              <a:rPr lang="tr-TR" sz="1900" b="1" dirty="0"/>
              <a:t> linux üzerinde namespace özelliğini kullanarak </a:t>
            </a:r>
            <a:r>
              <a:rPr lang="tr-TR" sz="1900" b="1" dirty="0" err="1"/>
              <a:t>procesler</a:t>
            </a:r>
            <a:r>
              <a:rPr lang="tr-TR" sz="1900" b="1" dirty="0"/>
              <a:t> arasında izolasyonu sağlayan bir servistir.</a:t>
            </a:r>
          </a:p>
          <a:p>
            <a:r>
              <a:rPr lang="tr-TR" sz="1900" b="1" strike="noStrike" dirty="0">
                <a:effectLst/>
                <a:latin typeface="Söhne"/>
              </a:rPr>
              <a:t>Her namespace, izole bir ortam oluşturur ve bu ortam, içindeki süreçler için kaynakları yalıtır.</a:t>
            </a:r>
          </a:p>
          <a:p>
            <a:r>
              <a:rPr lang="tr-TR" sz="1900" b="1" strike="noStrike" dirty="0">
                <a:effectLst/>
                <a:latin typeface="Söhne"/>
              </a:rPr>
              <a:t>Bu </a:t>
            </a:r>
            <a:r>
              <a:rPr lang="tr-TR" sz="1900" b="1" strike="noStrike" dirty="0" err="1">
                <a:effectLst/>
                <a:latin typeface="Söhne"/>
              </a:rPr>
              <a:t>namespace'ler</a:t>
            </a:r>
            <a:r>
              <a:rPr lang="tr-TR" sz="1900" b="1" strike="noStrike" dirty="0">
                <a:effectLst/>
                <a:latin typeface="Söhne"/>
              </a:rPr>
              <a:t>, Linux konteyner teknolojilerinin temelini oluşturur. Her bir namespace, izole bir çevre sağlar ve süreçlerin farklı </a:t>
            </a:r>
            <a:r>
              <a:rPr lang="tr-TR" sz="1900" b="1" strike="noStrike" dirty="0" err="1">
                <a:effectLst/>
                <a:latin typeface="Söhne"/>
              </a:rPr>
              <a:t>namespace'lerde</a:t>
            </a:r>
            <a:r>
              <a:rPr lang="tr-TR" sz="1900" b="1" strike="noStrike" dirty="0">
                <a:effectLst/>
                <a:latin typeface="Söhne"/>
              </a:rPr>
              <a:t> çalışmasını mümkün kılar. </a:t>
            </a:r>
            <a:endParaRPr lang="tr-TR" sz="1900" b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97677E7-18E9-AEE0-3502-3A4CBCC7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56" y="810291"/>
            <a:ext cx="4208646" cy="26500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B57051C-87DB-4468-7D68-1D6CD5FF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6" y="3661050"/>
            <a:ext cx="4208646" cy="30251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08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C8746F-5D21-A4D4-CD20-08BECA35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Docker</a:t>
            </a:r>
            <a:r>
              <a:rPr lang="tr-TR" b="1" dirty="0"/>
              <a:t> 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C32781-E452-B516-AFBA-40EF1B22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0639"/>
            <a:ext cx="10131425" cy="41063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b="1" i="0" u="none" strike="noStrike" dirty="0">
                <a:effectLst/>
                <a:latin typeface="Söhne"/>
              </a:rPr>
              <a:t>Taşınabilirlik: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, uygulamaların ve servislerin farklı ortamlarda kolayca taşınabilir olmasını sağlar. Bir kez oluşturulan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Image, herhangi bir ortamda aynı şekilde çalışabilir. Geliştirme ortamında oluşturulan bir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Container, aynı şekilde üretim ortamına taşınabilir, böylece uygulamanın tutarlılığı sağlanır.</a:t>
            </a:r>
          </a:p>
          <a:p>
            <a:pPr algn="just"/>
            <a:r>
              <a:rPr lang="tr-TR" b="1" i="0" u="none" strike="noStrike" dirty="0">
                <a:effectLst/>
                <a:latin typeface="Söhne"/>
              </a:rPr>
              <a:t>Hızlı Dağıtım: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, uygulama dağıtım süreçlerini hızlandırır.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Image'lar, hızlı bir şekilde oluşturulabilir, paylaşılabilir ve çalıştırılabilir. İmajlar, bir kez oluşturulduktan sonra birden çok ortamda kullanılabilir, bu da dağıtım sürecini hızlandırır.</a:t>
            </a:r>
          </a:p>
          <a:p>
            <a:pPr algn="just"/>
            <a:r>
              <a:rPr lang="tr-TR" b="1" i="0" u="none" strike="noStrike" dirty="0">
                <a:effectLst/>
                <a:latin typeface="Söhne"/>
              </a:rPr>
              <a:t>Verimli Kaynak Kullanımı: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, sistem kaynaklarını daha etkin bir şekilde kullanmanızı sağlar. Her bir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Container, hafif ve hızlı çalışır, bu da daha fazla uygulamayı aynı makinede çalıştırmanıza izin verir.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, kaynak paylaşımı ve izolasyonu sağlayarak her uygulama için ayrı bir çalışma ortamı oluşturur.</a:t>
            </a:r>
          </a:p>
          <a:p>
            <a:pPr algn="just"/>
            <a:r>
              <a:rPr lang="tr-TR" b="1" i="0" u="none" strike="noStrike" dirty="0">
                <a:effectLst/>
                <a:latin typeface="Söhne"/>
              </a:rPr>
              <a:t>Modülerlik ve Ölçeklenebilirlik: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, mikro hizmet mimarisini destekler ve uygulamaları modüler bir şekilde oluşturmanıza olanak tanır. Her bir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Container, belirli bir bileşeni veya hizmeti temsil eder ve bu bileşenler birleştirilerek kompleks uygulamalar oluşturulabilir. Ayrıca,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, uygulamaları ve hizmetleri kolayca ölçeklendirmenize olanak sağlar, gerektiğinde daha fazla konteyner oluşturabilir ve yük dengelemesi yapabilirsiniz.</a:t>
            </a:r>
          </a:p>
          <a:p>
            <a:pPr algn="just"/>
            <a:endParaRPr lang="tr-TR" b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6B1DFE7-A813-C685-6A0D-08F1B0ED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263" y="0"/>
            <a:ext cx="1931737" cy="19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C320CD3-523D-B402-CAE1-B54E78932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7C641F-04D5-50A4-CB24-234FC0FA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16632"/>
            <a:ext cx="9603275" cy="1049235"/>
          </a:xfrm>
        </p:spPr>
        <p:txBody>
          <a:bodyPr/>
          <a:lstStyle/>
          <a:p>
            <a:r>
              <a:rPr lang="tr-TR" b="1" dirty="0" err="1"/>
              <a:t>Docker</a:t>
            </a:r>
            <a:r>
              <a:rPr lang="tr-TR" b="1" dirty="0"/>
              <a:t> image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7AAEDC-CFBA-B8E1-AC64-930495D6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065867"/>
            <a:ext cx="6740061" cy="4518080"/>
          </a:xfrm>
        </p:spPr>
        <p:txBody>
          <a:bodyPr>
            <a:normAutofit/>
          </a:bodyPr>
          <a:lstStyle/>
          <a:p>
            <a:pPr algn="just"/>
            <a:r>
              <a:rPr lang="tr-TR" sz="1900" b="1" i="0" u="none" strike="noStrike" dirty="0" err="1">
                <a:effectLst/>
                <a:latin typeface="Söhne"/>
              </a:rPr>
              <a:t>Docker</a:t>
            </a:r>
            <a:r>
              <a:rPr lang="tr-TR" sz="1900" b="1" i="0" u="none" strike="noStrike" dirty="0">
                <a:effectLst/>
                <a:latin typeface="Söhne"/>
              </a:rPr>
              <a:t> Image, </a:t>
            </a:r>
            <a:r>
              <a:rPr lang="tr-TR" sz="1900" b="1" i="0" u="none" strike="noStrike" dirty="0" err="1">
                <a:effectLst/>
                <a:latin typeface="Söhne"/>
              </a:rPr>
              <a:t>Docker</a:t>
            </a:r>
            <a:r>
              <a:rPr lang="tr-TR" sz="1900" b="1" i="0" u="none" strike="noStrike" dirty="0">
                <a:effectLst/>
                <a:latin typeface="Söhne"/>
              </a:rPr>
              <a:t> tarafından kullanılan ve uygulamanın çalışması için gereken tüm dosyaları, bağımlılıkları ve çalıştırılabilir kodu içeren bir şablondur. Bir </a:t>
            </a:r>
            <a:r>
              <a:rPr lang="tr-TR" sz="1900" b="1" i="0" u="none" strike="noStrike" dirty="0" err="1">
                <a:effectLst/>
                <a:latin typeface="Söhne"/>
              </a:rPr>
              <a:t>Docker</a:t>
            </a:r>
            <a:r>
              <a:rPr lang="tr-TR" sz="1900" b="1" i="0" u="none" strike="noStrike" dirty="0">
                <a:effectLst/>
                <a:latin typeface="Söhne"/>
              </a:rPr>
              <a:t> Image, uygulamayı ve tüm gereksinimlerini bir araya getirerek, bir konteynerin temelini oluşturur.</a:t>
            </a:r>
          </a:p>
          <a:p>
            <a:pPr algn="just"/>
            <a:r>
              <a:rPr lang="tr-TR" sz="1900" b="1" i="0" u="none" strike="noStrike" dirty="0" err="1">
                <a:effectLst/>
                <a:latin typeface="Söhne"/>
              </a:rPr>
              <a:t>Docker</a:t>
            </a:r>
            <a:r>
              <a:rPr lang="tr-TR" sz="1900" b="1" i="0" u="none" strike="noStrike" dirty="0">
                <a:effectLst/>
                <a:latin typeface="Söhne"/>
              </a:rPr>
              <a:t> Image'lar, bir </a:t>
            </a:r>
            <a:r>
              <a:rPr lang="tr-TR" sz="1900" b="1" i="0" u="none" strike="noStrike" dirty="0" err="1">
                <a:effectLst/>
                <a:latin typeface="Söhne"/>
              </a:rPr>
              <a:t>Dockerfile</a:t>
            </a:r>
            <a:r>
              <a:rPr lang="tr-TR" sz="1900" b="1" i="0" u="none" strike="noStrike" dirty="0">
                <a:effectLst/>
                <a:latin typeface="Söhne"/>
              </a:rPr>
              <a:t> adı verilen bir yapılandırma dosyası kullanılarak oluşturulur. </a:t>
            </a:r>
            <a:r>
              <a:rPr lang="tr-TR" sz="1900" b="1" i="0" u="none" strike="noStrike" dirty="0" err="1">
                <a:effectLst/>
                <a:latin typeface="Söhne"/>
              </a:rPr>
              <a:t>Dockerfile</a:t>
            </a:r>
            <a:r>
              <a:rPr lang="tr-TR" sz="1900" b="1" i="0" u="none" strike="noStrike" dirty="0">
                <a:effectLst/>
                <a:latin typeface="Söhne"/>
              </a:rPr>
              <a:t>, </a:t>
            </a:r>
            <a:r>
              <a:rPr lang="tr-TR" sz="1900" b="1" i="0" u="none" strike="noStrike" dirty="0" err="1">
                <a:effectLst/>
                <a:latin typeface="Söhne"/>
              </a:rPr>
              <a:t>Docker</a:t>
            </a:r>
            <a:r>
              <a:rPr lang="tr-TR" sz="1900" b="1" i="0" u="none" strike="noStrike" dirty="0">
                <a:effectLst/>
                <a:latin typeface="Söhne"/>
              </a:rPr>
              <a:t> Image'ının nasıl oluşturulacağını belirtir ve işlemi otomatikleştirmek için bir dizi talimat içerir. </a:t>
            </a:r>
            <a:r>
              <a:rPr lang="tr-TR" sz="1900" b="1" i="0" u="none" strike="noStrike" dirty="0" err="1">
                <a:effectLst/>
                <a:latin typeface="Söhne"/>
              </a:rPr>
              <a:t>Dockerfile</a:t>
            </a:r>
            <a:r>
              <a:rPr lang="tr-TR" sz="1900" b="1" i="0" u="none" strike="noStrike" dirty="0">
                <a:effectLst/>
                <a:latin typeface="Söhne"/>
              </a:rPr>
              <a:t>, bir temel imajdan başlayarak, uygulamanın çalışması için gereken bileşenleri, paketleri, kütüphaneleri ve ayarları tanımlar.</a:t>
            </a:r>
            <a:endParaRPr lang="tr-TR" sz="1900" b="1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D1C7241B-23BD-0E14-1791-B00D6464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98" y="2299814"/>
            <a:ext cx="3081501" cy="35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C3123AC-8BE2-7CCB-4F0C-89827D6C8D70}"/>
              </a:ext>
            </a:extLst>
          </p:cNvPr>
          <p:cNvSpPr txBox="1"/>
          <p:nvPr/>
        </p:nvSpPr>
        <p:spPr>
          <a:xfrm>
            <a:off x="1183105" y="522211"/>
            <a:ext cx="9825790" cy="50783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i="0" dirty="0">
                <a:effectLst/>
                <a:latin typeface="UICTFontTextStyleBody"/>
              </a:rPr>
              <a:t>FROM python:3.9-alpine</a:t>
            </a:r>
            <a:endParaRPr lang="tr-TR" b="1" dirty="0">
              <a:effectLst/>
              <a:latin typeface=".AppleSystemUIFont"/>
            </a:endParaRPr>
          </a:p>
          <a:p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WORKDIR /app</a:t>
            </a:r>
            <a:endParaRPr lang="tr-TR" b="1" dirty="0">
              <a:effectLst/>
              <a:latin typeface=".AppleSystemUIFont"/>
            </a:endParaRPr>
          </a:p>
          <a:p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COPY . /app</a:t>
            </a:r>
            <a:endParaRPr lang="tr-TR" b="1" dirty="0">
              <a:effectLst/>
              <a:latin typeface=".AppleSystemUIFont"/>
            </a:endParaRPr>
          </a:p>
          <a:p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RUN </a:t>
            </a:r>
            <a:r>
              <a:rPr lang="tr-TR" b="1" i="0" dirty="0" err="1">
                <a:effectLst/>
                <a:latin typeface="UICTFontTextStyleBody"/>
              </a:rPr>
              <a:t>apk</a:t>
            </a:r>
            <a:r>
              <a:rPr lang="tr-TR" b="1" i="0" dirty="0">
                <a:effectLst/>
                <a:latin typeface="UICTFontTextStyleBody"/>
              </a:rPr>
              <a:t> update \</a:t>
            </a:r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    &amp;&amp; </a:t>
            </a:r>
            <a:r>
              <a:rPr lang="tr-TR" b="1" i="0" dirty="0" err="1">
                <a:effectLst/>
                <a:latin typeface="UICTFontTextStyleBody"/>
              </a:rPr>
              <a:t>apk</a:t>
            </a:r>
            <a:r>
              <a:rPr lang="tr-TR" b="1" i="0" dirty="0">
                <a:effectLst/>
                <a:latin typeface="UICTFontTextStyleBody"/>
              </a:rPr>
              <a:t> </a:t>
            </a:r>
            <a:r>
              <a:rPr lang="tr-TR" b="1" i="0" dirty="0" err="1">
                <a:effectLst/>
                <a:latin typeface="UICTFontTextStyleBody"/>
              </a:rPr>
              <a:t>add</a:t>
            </a:r>
            <a:r>
              <a:rPr lang="tr-TR" b="1" i="0" dirty="0">
                <a:effectLst/>
                <a:latin typeface="UICTFontTextStyleBody"/>
              </a:rPr>
              <a:t> --no-cache git \</a:t>
            </a:r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    &amp;&amp; </a:t>
            </a:r>
            <a:r>
              <a:rPr lang="tr-TR" b="1" i="0" dirty="0" err="1">
                <a:effectLst/>
                <a:latin typeface="UICTFontTextStyleBody"/>
              </a:rPr>
              <a:t>pip</a:t>
            </a:r>
            <a:r>
              <a:rPr lang="tr-TR" b="1" i="0" dirty="0">
                <a:effectLst/>
                <a:latin typeface="UICTFontTextStyleBody"/>
              </a:rPr>
              <a:t> </a:t>
            </a:r>
            <a:r>
              <a:rPr lang="tr-TR" b="1" i="0" dirty="0" err="1">
                <a:effectLst/>
                <a:latin typeface="UICTFontTextStyleBody"/>
              </a:rPr>
              <a:t>install</a:t>
            </a:r>
            <a:r>
              <a:rPr lang="tr-TR" b="1" i="0" dirty="0">
                <a:effectLst/>
                <a:latin typeface="UICTFontTextStyleBody"/>
              </a:rPr>
              <a:t> -r </a:t>
            </a:r>
            <a:r>
              <a:rPr lang="tr-TR" b="1" i="0" dirty="0" err="1">
                <a:effectLst/>
                <a:latin typeface="UICTFontTextStyleBody"/>
              </a:rPr>
              <a:t>requirements.txt</a:t>
            </a:r>
            <a:r>
              <a:rPr lang="tr-TR" b="1" i="0" dirty="0">
                <a:effectLst/>
                <a:latin typeface="UICTFontTextStyleBody"/>
              </a:rPr>
              <a:t> \</a:t>
            </a:r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    &amp;&amp; </a:t>
            </a:r>
            <a:r>
              <a:rPr lang="tr-TR" b="1" i="0" dirty="0" err="1">
                <a:effectLst/>
                <a:latin typeface="UICTFontTextStyleBody"/>
              </a:rPr>
              <a:t>apk</a:t>
            </a:r>
            <a:r>
              <a:rPr lang="tr-TR" b="1" i="0" dirty="0">
                <a:effectLst/>
                <a:latin typeface="UICTFontTextStyleBody"/>
              </a:rPr>
              <a:t> del git</a:t>
            </a:r>
            <a:endParaRPr lang="tr-TR" b="1" dirty="0">
              <a:effectLst/>
              <a:latin typeface=".AppleSystemUIFont"/>
            </a:endParaRPr>
          </a:p>
          <a:p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ENV DEBUG_MODE=true \</a:t>
            </a:r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    DB_HOST=</a:t>
            </a:r>
            <a:r>
              <a:rPr lang="tr-TR" b="1" i="0" dirty="0" err="1">
                <a:effectLst/>
                <a:latin typeface="UICTFontTextStyleBody"/>
              </a:rPr>
              <a:t>localhost</a:t>
            </a:r>
            <a:endParaRPr lang="tr-TR" b="1" dirty="0">
              <a:effectLst/>
              <a:latin typeface=".AppleSystemUIFont"/>
            </a:endParaRPr>
          </a:p>
          <a:p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EXPOSE 8000</a:t>
            </a:r>
            <a:endParaRPr lang="tr-TR" b="1" dirty="0">
              <a:effectLst/>
              <a:latin typeface=".AppleSystemUIFont"/>
            </a:endParaRPr>
          </a:p>
          <a:p>
            <a:endParaRPr lang="tr-TR" b="1" dirty="0">
              <a:effectLst/>
              <a:latin typeface=".AppleSystemUIFont"/>
            </a:endParaRPr>
          </a:p>
          <a:p>
            <a:r>
              <a:rPr lang="tr-TR" b="1" i="0" dirty="0">
                <a:effectLst/>
                <a:latin typeface="UICTFontTextStyleBody"/>
              </a:rPr>
              <a:t>CMD ["python", "</a:t>
            </a:r>
            <a:r>
              <a:rPr lang="tr-TR" b="1" i="0" dirty="0" err="1">
                <a:effectLst/>
                <a:latin typeface="UICTFontTextStyleBody"/>
              </a:rPr>
              <a:t>app.py</a:t>
            </a:r>
            <a:r>
              <a:rPr lang="tr-TR" b="1" i="0" dirty="0">
                <a:effectLst/>
                <a:latin typeface="UICTFontTextStyleBody"/>
              </a:rPr>
              <a:t>"]</a:t>
            </a:r>
            <a:endParaRPr lang="tr-TR" b="1" dirty="0">
              <a:effectLst/>
              <a:latin typeface=".AppleSystemUIFont"/>
            </a:endParaRP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751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FEB48-7D0B-F7ED-4EF6-940F4334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contaıner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83D13E-75EC-29D9-A7B5-F7307A11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</a:t>
            </a:r>
            <a:r>
              <a:rPr lang="tr-TR" b="1" i="0" u="none" strike="noStrike" dirty="0" err="1">
                <a:effectLst/>
                <a:latin typeface="Söhne"/>
              </a:rPr>
              <a:t>Container'lar</a:t>
            </a:r>
            <a:r>
              <a:rPr lang="tr-TR" b="1" i="0" u="none" strike="noStrike" dirty="0">
                <a:effectLst/>
                <a:latin typeface="Söhne"/>
              </a:rPr>
              <a:t>, aşağıdaki özellikleri sağlar:</a:t>
            </a:r>
          </a:p>
          <a:p>
            <a:r>
              <a:rPr lang="tr-TR" b="1" i="0" u="none" strike="noStrike" dirty="0">
                <a:effectLst/>
                <a:latin typeface="Söhne"/>
              </a:rPr>
              <a:t>Hafif ve Hızlı: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</a:t>
            </a:r>
            <a:r>
              <a:rPr lang="tr-TR" b="1" i="0" u="none" strike="noStrike" dirty="0" err="1">
                <a:effectLst/>
                <a:latin typeface="Söhne"/>
              </a:rPr>
              <a:t>Container'lar</a:t>
            </a:r>
            <a:r>
              <a:rPr lang="tr-TR" b="1" i="0" u="none" strike="noStrike" dirty="0">
                <a:effectLst/>
                <a:latin typeface="Söhne"/>
              </a:rPr>
              <a:t>, paylaşılan bir işletim sistemi çekirdeği üzerinde çalışır ve ayrı bir sanal makineye göre daha hafiftir. Bu nedenle, daha hızlı başlatılır, daha az kaynak tüketir ve daha iyi performans sağlar.</a:t>
            </a:r>
          </a:p>
          <a:p>
            <a:r>
              <a:rPr lang="tr-TR" b="1" i="0" u="none" strike="noStrike" dirty="0">
                <a:effectLst/>
                <a:latin typeface="Söhne"/>
              </a:rPr>
              <a:t>Taşınabilirlik: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</a:t>
            </a:r>
            <a:r>
              <a:rPr lang="tr-TR" b="1" i="0" u="none" strike="noStrike" dirty="0" err="1">
                <a:effectLst/>
                <a:latin typeface="Söhne"/>
              </a:rPr>
              <a:t>Container'lar</a:t>
            </a:r>
            <a:r>
              <a:rPr lang="tr-TR" b="1" i="0" u="none" strike="noStrike" dirty="0">
                <a:effectLst/>
                <a:latin typeface="Söhne"/>
              </a:rPr>
              <a:t>,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Image'ından oluşturuldukları için taşınabilirlikleri yüksektir. Bir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Container, herhangi bir ortamda aynı şekilde çalışabilir. Bu, uygulamanın geliştirme ortamından üretim ortamına veya farklı sunuculara sorunsuz bir şekilde taşınmasını sağlar.</a:t>
            </a:r>
          </a:p>
          <a:p>
            <a:r>
              <a:rPr lang="tr-TR" b="1" i="0" u="none" strike="noStrike" dirty="0">
                <a:effectLst/>
                <a:latin typeface="Söhne"/>
              </a:rPr>
              <a:t>İzolasyon: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</a:t>
            </a:r>
            <a:r>
              <a:rPr lang="tr-TR" b="1" i="0" u="none" strike="noStrike" dirty="0" err="1">
                <a:effectLst/>
                <a:latin typeface="Söhne"/>
              </a:rPr>
              <a:t>Container'lar</a:t>
            </a:r>
            <a:r>
              <a:rPr lang="tr-TR" b="1" i="0" u="none" strike="noStrike" dirty="0">
                <a:effectLst/>
                <a:latin typeface="Söhne"/>
              </a:rPr>
              <a:t>, izole çalışma ortamları sağlar. Her bir Container, kendi dosya sistemi, ağ bağlantıları, kullanıcıları ve diğer sistem kaynaklarını yönetir. Bu, bir </a:t>
            </a:r>
            <a:r>
              <a:rPr lang="tr-TR" b="1" i="0" u="none" strike="noStrike" dirty="0" err="1">
                <a:effectLst/>
                <a:latin typeface="Söhne"/>
              </a:rPr>
              <a:t>Container'ın</a:t>
            </a:r>
            <a:r>
              <a:rPr lang="tr-TR" b="1" i="0" u="none" strike="noStrike" dirty="0">
                <a:effectLst/>
                <a:latin typeface="Söhne"/>
              </a:rPr>
              <a:t> diğer </a:t>
            </a:r>
            <a:r>
              <a:rPr lang="tr-TR" b="1" i="0" u="none" strike="noStrike" dirty="0" err="1">
                <a:effectLst/>
                <a:latin typeface="Söhne"/>
              </a:rPr>
              <a:t>Container'lar</a:t>
            </a:r>
            <a:r>
              <a:rPr lang="tr-TR" b="1" i="0" u="none" strike="noStrike" dirty="0">
                <a:effectLst/>
                <a:latin typeface="Söhne"/>
              </a:rPr>
              <a:t> veya ana işletim sistemi üzerindeki uygulamalarla etkileşime girmesini engeller.</a:t>
            </a:r>
          </a:p>
          <a:p>
            <a:r>
              <a:rPr lang="tr-TR" b="1" i="0" u="none" strike="noStrike" dirty="0">
                <a:effectLst/>
                <a:latin typeface="Söhne"/>
              </a:rPr>
              <a:t>Ölçeklenebilirlik: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, </a:t>
            </a:r>
            <a:r>
              <a:rPr lang="tr-TR" b="1" i="0" u="none" strike="noStrike" dirty="0" err="1">
                <a:effectLst/>
                <a:latin typeface="Söhne"/>
              </a:rPr>
              <a:t>Container'ları</a:t>
            </a:r>
            <a:r>
              <a:rPr lang="tr-TR" b="1" i="0" u="none" strike="noStrike" dirty="0">
                <a:effectLst/>
                <a:latin typeface="Söhne"/>
              </a:rPr>
              <a:t> hızlı bir şekilde ölçeklendirmeyi kolaylaştırır. Bir uygulamanın birden çok örneğini çalıştırmak için yeni </a:t>
            </a:r>
            <a:r>
              <a:rPr lang="tr-TR" b="1" i="0" u="none" strike="noStrike" dirty="0" err="1">
                <a:effectLst/>
                <a:latin typeface="Söhne"/>
              </a:rPr>
              <a:t>Container'lar</a:t>
            </a:r>
            <a:r>
              <a:rPr lang="tr-TR" b="1" i="0" u="none" strike="noStrike" dirty="0">
                <a:effectLst/>
                <a:latin typeface="Söhne"/>
              </a:rPr>
              <a:t> oluşturabilir ve yük dengelemesi yapabilirsiniz. Bu, uygulamanızın talebe göre ölçeklenmesini sağlar.</a:t>
            </a:r>
          </a:p>
          <a:p>
            <a:r>
              <a:rPr lang="tr-TR" b="1" i="0" u="none" strike="noStrike" dirty="0">
                <a:effectLst/>
                <a:latin typeface="Söhne"/>
              </a:rPr>
              <a:t>Yönetim Kolaylığı: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, </a:t>
            </a:r>
            <a:r>
              <a:rPr lang="tr-TR" b="1" i="0" u="none" strike="noStrike" dirty="0" err="1">
                <a:effectLst/>
                <a:latin typeface="Söhne"/>
              </a:rPr>
              <a:t>Container'ları</a:t>
            </a:r>
            <a:r>
              <a:rPr lang="tr-TR" b="1" i="0" u="none" strike="noStrike" dirty="0">
                <a:effectLst/>
                <a:latin typeface="Söhne"/>
              </a:rPr>
              <a:t> oluşturmak, başlatmak, durdurmak, yeniden başlatmak ve yönetmek için kullanıcı dostu bir arayüz sağlar.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CLI (</a:t>
            </a:r>
            <a:r>
              <a:rPr lang="tr-TR" b="1" i="0" u="none" strike="noStrike" dirty="0" err="1">
                <a:effectLst/>
                <a:latin typeface="Söhne"/>
              </a:rPr>
              <a:t>Command</a:t>
            </a:r>
            <a:r>
              <a:rPr lang="tr-TR" b="1" i="0" u="none" strike="noStrike" dirty="0">
                <a:effectLst/>
                <a:latin typeface="Söhne"/>
              </a:rPr>
              <a:t> Line Interface) veya </a:t>
            </a:r>
            <a:r>
              <a:rPr lang="tr-TR" b="1" i="0" u="none" strike="noStrike" dirty="0" err="1">
                <a:effectLst/>
                <a:latin typeface="Söhne"/>
              </a:rPr>
              <a:t>Docker</a:t>
            </a:r>
            <a:r>
              <a:rPr lang="tr-TR" b="1" i="0" u="none" strike="noStrike" dirty="0">
                <a:effectLst/>
                <a:latin typeface="Söhne"/>
              </a:rPr>
              <a:t> Dashboard gibi grafiksel arayüzlerle </a:t>
            </a:r>
            <a:r>
              <a:rPr lang="tr-TR" b="1" i="0" u="none" strike="noStrike" dirty="0" err="1">
                <a:effectLst/>
                <a:latin typeface="Söhne"/>
              </a:rPr>
              <a:t>Container'ları</a:t>
            </a:r>
            <a:r>
              <a:rPr lang="tr-TR" b="1" i="0" u="none" strike="noStrike" dirty="0">
                <a:effectLst/>
                <a:latin typeface="Söhne"/>
              </a:rPr>
              <a:t> yönetebilirsiniz.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3025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Galeri</vt:lpstr>
      <vt:lpstr>Docker</vt:lpstr>
      <vt:lpstr>Docker nedir ?</vt:lpstr>
      <vt:lpstr>Docker avantajları</vt:lpstr>
      <vt:lpstr>PowerPoint Sunusu</vt:lpstr>
      <vt:lpstr>Docker image</vt:lpstr>
      <vt:lpstr>PowerPoint Sunusu</vt:lpstr>
      <vt:lpstr>Docker contaıner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b g</dc:creator>
  <cp:lastModifiedBy>b g</cp:lastModifiedBy>
  <cp:revision>1</cp:revision>
  <dcterms:created xsi:type="dcterms:W3CDTF">2023-06-05T20:37:21Z</dcterms:created>
  <dcterms:modified xsi:type="dcterms:W3CDTF">2023-06-05T22:09:18Z</dcterms:modified>
</cp:coreProperties>
</file>