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13A9-2418-AA4E-9AD7-AD39C50B132D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6C45-A493-934C-BF9A-F8B82ED4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373A7-83D6-A049-A79F-9A05F6059C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0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FEBB-9326-9240-9D27-2242D335B8B6}" type="datetimeFigureOut">
              <a:rPr lang="en-US" smtClean="0"/>
              <a:t>03/05/17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97B2-8989-DA43-9ADF-137BD2B8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95412"/>
            <a:ext cx="8946444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Smart Infrastructure Sharing and Usage - 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dirty="0" smtClean="0"/>
              <a:t> Slicing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Galis - Draft 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Draft - NS Possible Problems Statement 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specification of a minimum set of specific reusable </a:t>
            </a:r>
            <a:r>
              <a:rPr lang="en-US" altLang="zh-CN" dirty="0" smtClean="0"/>
              <a:t> infrastructure </a:t>
            </a:r>
            <a:r>
              <a:rPr lang="en-US" altLang="zh-CN" dirty="0"/>
              <a:t>components to support </a:t>
            </a:r>
            <a:r>
              <a:rPr lang="en-US" altLang="zh-CN" dirty="0" smtClean="0"/>
              <a:t>slice management life cycle  and operations/ interactions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smart infrastructure sharing and usage</a:t>
            </a:r>
            <a:endParaRPr lang="en-US" altLang="zh-CN" dirty="0" smtClean="0"/>
          </a:p>
          <a:p>
            <a:r>
              <a:rPr lang="en-US" altLang="zh-CN" dirty="0" smtClean="0"/>
              <a:t>to specify the application of these components to two or more </a:t>
            </a:r>
            <a:r>
              <a:rPr lang="en-US" altLang="zh-CN" dirty="0"/>
              <a:t>use cases of general </a:t>
            </a:r>
            <a:r>
              <a:rPr lang="en-US" altLang="zh-CN" dirty="0" smtClean="0"/>
              <a:t>value </a:t>
            </a:r>
          </a:p>
          <a:p>
            <a:r>
              <a:rPr lang="en-US" altLang="zh-CN" dirty="0" smtClean="0"/>
              <a:t>these </a:t>
            </a:r>
            <a:r>
              <a:rPr lang="en-US" altLang="zh-CN" dirty="0"/>
              <a:t>components </a:t>
            </a:r>
            <a:r>
              <a:rPr lang="en-US" altLang="zh-CN" dirty="0" smtClean="0"/>
              <a:t>should </a:t>
            </a:r>
            <a:r>
              <a:rPr lang="en-US" altLang="zh-CN" dirty="0"/>
              <a:t>be capable of providing the following services to those </a:t>
            </a:r>
            <a:r>
              <a:rPr lang="en-US" altLang="zh-CN" dirty="0" smtClean="0"/>
              <a:t>NS distributed </a:t>
            </a:r>
            <a:r>
              <a:rPr lang="en-US" altLang="zh-CN" dirty="0"/>
              <a:t>functions:</a:t>
            </a:r>
          </a:p>
          <a:p>
            <a:pPr lvl="1"/>
            <a:r>
              <a:rPr lang="en-US" altLang="zh-CN" dirty="0" smtClean="0"/>
              <a:t>a common </a:t>
            </a:r>
            <a:r>
              <a:rPr lang="en-US" altLang="zh-CN" dirty="0"/>
              <a:t>way to </a:t>
            </a:r>
            <a:r>
              <a:rPr lang="en-US" altLang="zh-CN" dirty="0" smtClean="0"/>
              <a:t>identify and discover node resources for NS provision</a:t>
            </a:r>
            <a:endParaRPr lang="en-US" altLang="zh-CN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common security model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secure and logically separated communications </a:t>
            </a:r>
            <a:r>
              <a:rPr lang="en-US" altLang="zh-CN" dirty="0" smtClean="0"/>
              <a:t>and orchestration channel(s) between slices</a:t>
            </a:r>
            <a:endParaRPr lang="en-US" altLang="zh-CN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consistent </a:t>
            </a:r>
            <a:r>
              <a:rPr lang="en-US" altLang="zh-CN" dirty="0" smtClean="0"/>
              <a:t>NS reference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4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NS protocols  loculus</a:t>
            </a:r>
            <a:endParaRPr lang="zh-CN" altLang="en-US" sz="4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034952" y="1556792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E2E Network Orchestration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06960" y="2996952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Controllers &amp; Managers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78968" y="4221088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Domain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1368" y="4373488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Domain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83768" y="4525888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Domain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22984" y="5733256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Network Fabric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75384" y="5885656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Network Fabric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27784" y="6038056"/>
            <a:ext cx="6336704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WAN Network Fabric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59288" y="2132856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59288" y="3501008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59288" y="5013176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9328" y="234888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protocols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1728" y="363573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protocols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52199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protocols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611016" y="1412776"/>
            <a:ext cx="936104" cy="5184576"/>
          </a:xfrm>
          <a:prstGeom prst="ellipse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11688" y="5013176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64088" y="5013176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47320" y="3501008"/>
            <a:ext cx="0" cy="864096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332656"/>
            <a:ext cx="1633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NS life cycle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management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and operations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99592" y="1340768"/>
            <a:ext cx="1783432" cy="144016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99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Network Slicing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Current IETF 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NS Documents: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Introductory document &amp; revised work scope statement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Initial architecture 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3 use cases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Approx. 30 problems statement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15 presentations at 2 side meetings ( approx 100 participants  </a:t>
            </a:r>
            <a:r>
              <a:rPr lang="mr-IN" altLang="zh-CN" sz="1600" dirty="0" smtClean="0">
                <a:latin typeface="Arial"/>
                <a:cs typeface="Arial"/>
              </a:rPr>
              <a:t>–</a:t>
            </a:r>
            <a:r>
              <a:rPr lang="en-GB" altLang="zh-CN" sz="1600" dirty="0" smtClean="0">
                <a:latin typeface="Arial"/>
                <a:cs typeface="Arial"/>
              </a:rPr>
              <a:t> at </a:t>
            </a:r>
            <a:r>
              <a:rPr lang="en-US" altLang="zh-CN" sz="1600" dirty="0" smtClean="0">
                <a:latin typeface="Arial"/>
                <a:cs typeface="Arial"/>
              </a:rPr>
              <a:t>IETF97; approx 120 participants </a:t>
            </a:r>
            <a:r>
              <a:rPr lang="mr-IN" altLang="zh-CN" sz="1600" dirty="0" smtClean="0">
                <a:latin typeface="Arial"/>
                <a:cs typeface="Arial"/>
              </a:rPr>
              <a:t>–</a:t>
            </a:r>
            <a:r>
              <a:rPr lang="en-US" altLang="zh-CN" sz="1600" dirty="0" smtClean="0">
                <a:latin typeface="Arial"/>
                <a:cs typeface="Arial"/>
              </a:rPr>
              <a:t> at IETF98)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NS Mailing list :  160 members + 193 emails ( 13</a:t>
            </a:r>
            <a:r>
              <a:rPr lang="en-US" altLang="zh-CN" sz="2000" baseline="30000" dirty="0" smtClean="0">
                <a:latin typeface="Arial"/>
                <a:cs typeface="Arial"/>
              </a:rPr>
              <a:t>th</a:t>
            </a:r>
            <a:r>
              <a:rPr lang="en-US" altLang="zh-CN" sz="2000" dirty="0" smtClean="0">
                <a:latin typeface="Arial"/>
                <a:cs typeface="Arial"/>
              </a:rPr>
              <a:t> Jan </a:t>
            </a:r>
            <a:r>
              <a:rPr lang="mr-IN" altLang="zh-CN" sz="2000" dirty="0" smtClean="0">
                <a:latin typeface="Arial"/>
                <a:cs typeface="Arial"/>
              </a:rPr>
              <a:t>–</a:t>
            </a:r>
            <a:r>
              <a:rPr lang="en-US" altLang="zh-CN" sz="2000" dirty="0" smtClean="0">
                <a:latin typeface="Arial"/>
                <a:cs typeface="Arial"/>
              </a:rPr>
              <a:t> 28</a:t>
            </a:r>
            <a:r>
              <a:rPr lang="en-US" altLang="zh-CN" sz="2000" baseline="30000" dirty="0" smtClean="0">
                <a:latin typeface="Arial"/>
                <a:cs typeface="Arial"/>
              </a:rPr>
              <a:t>th</a:t>
            </a:r>
            <a:r>
              <a:rPr lang="en-US" altLang="zh-CN" sz="2000" dirty="0" smtClean="0">
                <a:latin typeface="Arial"/>
                <a:cs typeface="Arial"/>
              </a:rPr>
              <a:t> March 2017)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A coordination group of approx. 10 volunteers for the next stage work (i.e. IETF99)</a:t>
            </a:r>
            <a:r>
              <a:rPr lang="en-US" altLang="zh-CN" sz="2000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altLang="zh-CN" sz="2000" dirty="0">
                <a:latin typeface="Arial"/>
                <a:cs typeface="Arial"/>
              </a:rPr>
              <a:t>WG forming BoF in Prague at </a:t>
            </a:r>
            <a:r>
              <a:rPr lang="en-US" altLang="zh-CN" sz="2000" dirty="0" smtClean="0">
                <a:latin typeface="Arial"/>
                <a:cs typeface="Arial"/>
              </a:rPr>
              <a:t>IETF99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Gap analysis document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Reference Model document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4 Use cases &amp; requirements document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Problems Statement document in IETF language</a:t>
            </a:r>
          </a:p>
          <a:p>
            <a:pPr lvl="1"/>
            <a:r>
              <a:rPr lang="en-US" altLang="zh-CN" sz="1600" dirty="0" smtClean="0">
                <a:latin typeface="Arial"/>
                <a:cs typeface="Arial"/>
              </a:rPr>
              <a:t>Draft charter document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55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are the key NS Characteristics &amp; Benefits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Autofit/>
          </a:bodyPr>
          <a:lstStyle/>
          <a:p>
            <a:r>
              <a:rPr lang="en-US" altLang="zh-CN" sz="2700" dirty="0"/>
              <a:t>Service customized Network Slices + Smart Network Fabric for coordinating/orchestration, control of network resource </a:t>
            </a:r>
          </a:p>
          <a:p>
            <a:r>
              <a:rPr lang="en-US" altLang="zh-CN" sz="2700" dirty="0" smtClean="0"/>
              <a:t>Concurrent </a:t>
            </a:r>
            <a:r>
              <a:rPr lang="en-US" altLang="zh-CN" sz="2700" dirty="0"/>
              <a:t>deployment of multiple logical, self-contained and independent, shared or partitioned networks on a common infrastructure platform.</a:t>
            </a:r>
          </a:p>
          <a:p>
            <a:r>
              <a:rPr lang="en-US" altLang="zh-CN" sz="2700" dirty="0"/>
              <a:t>Supports dynamic multi-service support, multi-tenancy and the integration means for vertical market players.</a:t>
            </a:r>
          </a:p>
          <a:p>
            <a:r>
              <a:rPr lang="en-US" altLang="zh-CN" sz="2700" dirty="0"/>
              <a:t>Separation </a:t>
            </a:r>
            <a:r>
              <a:rPr lang="en-US" altLang="zh-CN" sz="2700" dirty="0" smtClean="0"/>
              <a:t>of network  </a:t>
            </a:r>
            <a:r>
              <a:rPr lang="en-US" altLang="zh-CN" sz="2700" dirty="0"/>
              <a:t>functions simplifies </a:t>
            </a:r>
            <a:endParaRPr lang="en-US" altLang="zh-CN" sz="2700" dirty="0" smtClean="0"/>
          </a:p>
          <a:p>
            <a:pPr lvl="1">
              <a:lnSpc>
                <a:spcPct val="80000"/>
              </a:lnSpc>
            </a:pPr>
            <a:r>
              <a:rPr lang="en-US" altLang="zh-CN" sz="2300" dirty="0"/>
              <a:t>the provisioning of services, 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/>
              <a:t>manageability of networks and 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/>
              <a:t>integration and operational challenges especially for supporting communication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38910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Network Slicing?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A brief re-call </a:t>
            </a:r>
          </a:p>
          <a:p>
            <a:r>
              <a:rPr lang="en-US" altLang="zh-CN" dirty="0" smtClean="0"/>
              <a:t>Early NS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SParticion</a:t>
            </a:r>
            <a:r>
              <a:rPr lang="en-US" altLang="zh-CN" dirty="0" smtClean="0"/>
              <a:t> of resources</a:t>
            </a:r>
          </a:p>
          <a:p>
            <a:pPr lvl="1"/>
            <a:r>
              <a:rPr lang="en-US" altLang="zh-CN" dirty="0" smtClean="0"/>
              <a:t>Physical partition of networks (e.g. VPN, Overlay, Virtual Networks)</a:t>
            </a:r>
          </a:p>
          <a:p>
            <a:r>
              <a:rPr lang="en-US" altLang="zh-CN" dirty="0" smtClean="0"/>
              <a:t>Modern NS: </a:t>
            </a:r>
            <a:r>
              <a:rPr lang="en-US" altLang="zh-CN" i="1" dirty="0" smtClean="0"/>
              <a:t>Slice </a:t>
            </a:r>
            <a:r>
              <a:rPr lang="en-US" altLang="zh-CN" i="1" dirty="0"/>
              <a:t>as a union of subsets of resources &amp; </a:t>
            </a:r>
            <a:r>
              <a:rPr lang="en-US" altLang="zh-CN" i="1" dirty="0" smtClean="0"/>
              <a:t>NFs </a:t>
            </a:r>
            <a:r>
              <a:rPr lang="en-US" altLang="zh-CN" i="1" dirty="0"/>
              <a:t>at a given </a:t>
            </a:r>
            <a:r>
              <a:rPr lang="en-US" altLang="zh-CN" i="1" dirty="0" smtClean="0"/>
              <a:t>time - </a:t>
            </a:r>
            <a:r>
              <a:rPr lang="en-US" altLang="zh-CN" dirty="0" smtClean="0"/>
              <a:t>Manly a management and control concept and system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smtClean="0"/>
              <a:t>Logical partition of a network device; and</a:t>
            </a:r>
          </a:p>
          <a:p>
            <a:pPr lvl="1"/>
            <a:r>
              <a:rPr lang="en-US" altLang="zh-CN" dirty="0" smtClean="0"/>
              <a:t>Virtual resources created in NFV; and</a:t>
            </a:r>
          </a:p>
          <a:p>
            <a:pPr lvl="1"/>
            <a:r>
              <a:rPr lang="en-US" altLang="zh-CN" dirty="0"/>
              <a:t>Logical partition of a network </a:t>
            </a:r>
            <a:r>
              <a:rPr lang="en-US" altLang="zh-CN" dirty="0" smtClean="0"/>
              <a:t>functions (of the data, control, management plane); and</a:t>
            </a:r>
          </a:p>
          <a:p>
            <a:pPr lvl="1"/>
            <a:r>
              <a:rPr lang="en-US" altLang="zh-CN" dirty="0" smtClean="0"/>
              <a:t>NS Manager with NS capability exposure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88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61" y="0"/>
            <a:ext cx="8910638" cy="615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Slice Representation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5512" y="5177241"/>
            <a:ext cx="8758289" cy="1518666"/>
            <a:chOff x="265512" y="5177241"/>
            <a:chExt cx="8758289" cy="1518666"/>
          </a:xfrm>
        </p:grpSpPr>
        <p:grpSp>
          <p:nvGrpSpPr>
            <p:cNvPr id="4" name="Group 3"/>
            <p:cNvGrpSpPr/>
            <p:nvPr/>
          </p:nvGrpSpPr>
          <p:grpSpPr>
            <a:xfrm>
              <a:off x="265512" y="5177241"/>
              <a:ext cx="8758289" cy="1518666"/>
              <a:chOff x="265512" y="5177241"/>
              <a:chExt cx="8758289" cy="1518666"/>
            </a:xfrm>
          </p:grpSpPr>
          <p:sp>
            <p:nvSpPr>
              <p:cNvPr id="80" name="Oval 79"/>
              <p:cNvSpPr/>
              <p:nvPr/>
            </p:nvSpPr>
            <p:spPr bwMode="auto">
              <a:xfrm>
                <a:off x="2607737" y="5177241"/>
                <a:ext cx="3454400" cy="136665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Elipse 429"/>
              <p:cNvSpPr/>
              <p:nvPr/>
            </p:nvSpPr>
            <p:spPr>
              <a:xfrm>
                <a:off x="6818482" y="6385278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056967" y="6172687"/>
                <a:ext cx="19287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Forwarding Network</a:t>
                </a: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 Element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6541203" y="5770064"/>
                <a:ext cx="2482598" cy="523220"/>
                <a:chOff x="6541203" y="5691664"/>
                <a:chExt cx="2482598" cy="523220"/>
              </a:xfrm>
            </p:grpSpPr>
            <p:sp>
              <p:nvSpPr>
                <p:cNvPr id="204" name="TextBox 203"/>
                <p:cNvSpPr txBox="1"/>
                <p:nvPr/>
              </p:nvSpPr>
              <p:spPr>
                <a:xfrm>
                  <a:off x="6541203" y="5762495"/>
                  <a:ext cx="630757" cy="338554"/>
                </a:xfrm>
                <a:prstGeom prst="rect">
                  <a:avLst/>
                </a:prstGeom>
                <a:noFill/>
                <a:ln w="38100" cmpd="sng"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NF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7171961" y="5691664"/>
                  <a:ext cx="18518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Network Function /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Virtual NF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8" name="TextBox 277"/>
              <p:cNvSpPr txBox="1"/>
              <p:nvPr/>
            </p:nvSpPr>
            <p:spPr>
              <a:xfrm>
                <a:off x="265512" y="5680615"/>
                <a:ext cx="1672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Physical Network</a:t>
                </a: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 Infrastructure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422374" y="5393137"/>
              <a:ext cx="1654560" cy="885772"/>
              <a:chOff x="3422374" y="5393137"/>
              <a:chExt cx="1654560" cy="885772"/>
            </a:xfrm>
          </p:grpSpPr>
          <p:cxnSp>
            <p:nvCxnSpPr>
              <p:cNvPr id="72" name="Conector recto 465"/>
              <p:cNvCxnSpPr>
                <a:stCxn id="52" idx="2"/>
              </p:cNvCxnSpPr>
              <p:nvPr/>
            </p:nvCxnSpPr>
            <p:spPr>
              <a:xfrm>
                <a:off x="4272289" y="5707148"/>
                <a:ext cx="166457" cy="257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465"/>
              <p:cNvCxnSpPr>
                <a:stCxn id="12" idx="1"/>
                <a:endCxn id="11" idx="6"/>
              </p:cNvCxnSpPr>
              <p:nvPr/>
            </p:nvCxnSpPr>
            <p:spPr>
              <a:xfrm>
                <a:off x="4025859" y="5942405"/>
                <a:ext cx="461521" cy="50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465"/>
              <p:cNvCxnSpPr>
                <a:endCxn id="52" idx="6"/>
              </p:cNvCxnSpPr>
              <p:nvPr/>
            </p:nvCxnSpPr>
            <p:spPr>
              <a:xfrm flipV="1">
                <a:off x="3888237" y="5707148"/>
                <a:ext cx="477854" cy="319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ipse 426"/>
              <p:cNvSpPr/>
              <p:nvPr/>
            </p:nvSpPr>
            <p:spPr>
              <a:xfrm>
                <a:off x="4660593" y="5921065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0" name="Elipse 429"/>
              <p:cNvSpPr/>
              <p:nvPr/>
            </p:nvSpPr>
            <p:spPr>
              <a:xfrm>
                <a:off x="4983132" y="5921064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" name="Elipse 430"/>
              <p:cNvSpPr/>
              <p:nvPr/>
            </p:nvSpPr>
            <p:spPr>
              <a:xfrm>
                <a:off x="4393578" y="5921065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2" name="Elipse 431"/>
              <p:cNvSpPr/>
              <p:nvPr/>
            </p:nvSpPr>
            <p:spPr>
              <a:xfrm>
                <a:off x="4012122" y="5921244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cxnSp>
            <p:nvCxnSpPr>
              <p:cNvPr id="14" name="Conector recto 436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4754395" y="5993313"/>
                <a:ext cx="22873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439"/>
              <p:cNvCxnSpPr>
                <a:stCxn id="11" idx="6"/>
                <a:endCxn id="9" idx="2"/>
              </p:cNvCxnSpPr>
              <p:nvPr/>
            </p:nvCxnSpPr>
            <p:spPr>
              <a:xfrm flipV="1">
                <a:off x="4487381" y="5993313"/>
                <a:ext cx="173213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441"/>
              <p:cNvSpPr/>
              <p:nvPr/>
            </p:nvSpPr>
            <p:spPr>
              <a:xfrm>
                <a:off x="3728494" y="5927551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8" name="Elipse 444"/>
              <p:cNvSpPr/>
              <p:nvPr/>
            </p:nvSpPr>
            <p:spPr>
              <a:xfrm>
                <a:off x="3422374" y="6134415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cxnSp>
            <p:nvCxnSpPr>
              <p:cNvPr id="19" name="Conector recto 445"/>
              <p:cNvCxnSpPr>
                <a:stCxn id="16" idx="6"/>
                <a:endCxn id="12" idx="2"/>
              </p:cNvCxnSpPr>
              <p:nvPr/>
            </p:nvCxnSpPr>
            <p:spPr>
              <a:xfrm flipV="1">
                <a:off x="3822297" y="5993491"/>
                <a:ext cx="189826" cy="6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449"/>
              <p:cNvCxnSpPr>
                <a:stCxn id="17" idx="6"/>
                <a:endCxn id="16" idx="2"/>
              </p:cNvCxnSpPr>
              <p:nvPr/>
            </p:nvCxnSpPr>
            <p:spPr>
              <a:xfrm>
                <a:off x="3516177" y="5943296"/>
                <a:ext cx="212318" cy="565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451"/>
              <p:cNvCxnSpPr>
                <a:stCxn id="18" idx="6"/>
                <a:endCxn id="16" idx="3"/>
              </p:cNvCxnSpPr>
              <p:nvPr/>
            </p:nvCxnSpPr>
            <p:spPr>
              <a:xfrm flipV="1">
                <a:off x="3516177" y="6050884"/>
                <a:ext cx="226055" cy="155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455"/>
              <p:cNvCxnSpPr>
                <a:stCxn id="16" idx="6"/>
              </p:cNvCxnSpPr>
              <p:nvPr/>
            </p:nvCxnSpPr>
            <p:spPr>
              <a:xfrm flipV="1">
                <a:off x="3822297" y="5798578"/>
                <a:ext cx="89653" cy="201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465"/>
              <p:cNvCxnSpPr/>
              <p:nvPr/>
            </p:nvCxnSpPr>
            <p:spPr>
              <a:xfrm flipH="1">
                <a:off x="3465244" y="5541935"/>
                <a:ext cx="118084" cy="365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670"/>
              <p:cNvCxnSpPr>
                <a:endCxn id="51" idx="3"/>
              </p:cNvCxnSpPr>
              <p:nvPr/>
            </p:nvCxnSpPr>
            <p:spPr>
              <a:xfrm flipV="1">
                <a:off x="4487381" y="5616783"/>
                <a:ext cx="7529" cy="3327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26"/>
              <p:cNvSpPr/>
              <p:nvPr/>
            </p:nvSpPr>
            <p:spPr>
              <a:xfrm>
                <a:off x="4821433" y="5702367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cxnSp>
            <p:nvCxnSpPr>
              <p:cNvPr id="45" name="Conector recto 436"/>
              <p:cNvCxnSpPr>
                <a:stCxn id="9" idx="7"/>
                <a:endCxn id="44" idx="3"/>
              </p:cNvCxnSpPr>
              <p:nvPr/>
            </p:nvCxnSpPr>
            <p:spPr>
              <a:xfrm flipV="1">
                <a:off x="4740658" y="5825701"/>
                <a:ext cx="94513" cy="116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36"/>
              <p:cNvCxnSpPr>
                <a:stCxn id="10" idx="1"/>
                <a:endCxn id="44" idx="5"/>
              </p:cNvCxnSpPr>
              <p:nvPr/>
            </p:nvCxnSpPr>
            <p:spPr>
              <a:xfrm flipH="1" flipV="1">
                <a:off x="4901499" y="5825701"/>
                <a:ext cx="95370" cy="116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ipse 426"/>
              <p:cNvSpPr/>
              <p:nvPr/>
            </p:nvSpPr>
            <p:spPr>
              <a:xfrm>
                <a:off x="4481173" y="5493450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52" name="Elipse 426"/>
              <p:cNvSpPr/>
              <p:nvPr/>
            </p:nvSpPr>
            <p:spPr>
              <a:xfrm>
                <a:off x="4272289" y="5634901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53" name="Elipse 426"/>
              <p:cNvSpPr/>
              <p:nvPr/>
            </p:nvSpPr>
            <p:spPr>
              <a:xfrm>
                <a:off x="4742181" y="5393137"/>
                <a:ext cx="93802" cy="144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cxnSp>
            <p:nvCxnSpPr>
              <p:cNvPr id="54" name="Conector recto 670"/>
              <p:cNvCxnSpPr>
                <a:stCxn id="51" idx="6"/>
                <a:endCxn id="53" idx="3"/>
              </p:cNvCxnSpPr>
              <p:nvPr/>
            </p:nvCxnSpPr>
            <p:spPr>
              <a:xfrm flipV="1">
                <a:off x="4574975" y="5516470"/>
                <a:ext cx="180943" cy="492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670"/>
              <p:cNvCxnSpPr>
                <a:stCxn id="44" idx="2"/>
                <a:endCxn id="53" idx="6"/>
              </p:cNvCxnSpPr>
              <p:nvPr/>
            </p:nvCxnSpPr>
            <p:spPr>
              <a:xfrm flipV="1">
                <a:off x="4821433" y="5465384"/>
                <a:ext cx="14550" cy="3092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ipse 426"/>
              <p:cNvSpPr/>
              <p:nvPr/>
            </p:nvSpPr>
            <p:spPr>
              <a:xfrm>
                <a:off x="3866341" y="5666862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cxnSp>
            <p:nvCxnSpPr>
              <p:cNvPr id="63" name="Conector recto 465"/>
              <p:cNvCxnSpPr>
                <a:stCxn id="60" idx="1"/>
                <a:endCxn id="59" idx="1"/>
              </p:cNvCxnSpPr>
              <p:nvPr/>
            </p:nvCxnSpPr>
            <p:spPr>
              <a:xfrm>
                <a:off x="3550164" y="5563096"/>
                <a:ext cx="329914" cy="124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443"/>
              <p:cNvSpPr/>
              <p:nvPr/>
            </p:nvSpPr>
            <p:spPr>
              <a:xfrm>
                <a:off x="3422374" y="5871048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60" name="Elipse 426"/>
              <p:cNvSpPr/>
              <p:nvPr/>
            </p:nvSpPr>
            <p:spPr>
              <a:xfrm>
                <a:off x="3536427" y="5541935"/>
                <a:ext cx="93802" cy="14449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1678949" y="3808245"/>
            <a:ext cx="3557119" cy="2265248"/>
            <a:chOff x="1725983" y="3576025"/>
            <a:chExt cx="3557119" cy="2265248"/>
          </a:xfrm>
        </p:grpSpPr>
        <p:sp>
          <p:nvSpPr>
            <p:cNvPr id="102" name="Parallelogram 101"/>
            <p:cNvSpPr/>
            <p:nvPr/>
          </p:nvSpPr>
          <p:spPr bwMode="auto">
            <a:xfrm>
              <a:off x="1725983" y="3576025"/>
              <a:ext cx="1422161" cy="642771"/>
            </a:xfrm>
            <a:prstGeom prst="parallelogram">
              <a:avLst/>
            </a:prstGeom>
            <a:solidFill>
              <a:srgbClr val="85C39C">
                <a:alpha val="35000"/>
              </a:srgbClr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99" name="Conector recto 449"/>
            <p:cNvCxnSpPr>
              <a:stCxn id="83" idx="3"/>
              <a:endCxn id="82" idx="6"/>
            </p:cNvCxnSpPr>
            <p:nvPr/>
          </p:nvCxnSpPr>
          <p:spPr>
            <a:xfrm flipV="1">
              <a:off x="2474186" y="4053862"/>
              <a:ext cx="461521" cy="51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449"/>
            <p:cNvCxnSpPr>
              <a:endCxn id="83" idx="2"/>
            </p:cNvCxnSpPr>
            <p:nvPr/>
          </p:nvCxnSpPr>
          <p:spPr>
            <a:xfrm flipV="1">
              <a:off x="2219630" y="4054041"/>
              <a:ext cx="240819" cy="52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465"/>
            <p:cNvCxnSpPr/>
            <p:nvPr/>
          </p:nvCxnSpPr>
          <p:spPr>
            <a:xfrm>
              <a:off x="2754482" y="3801564"/>
              <a:ext cx="166457" cy="257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465"/>
            <p:cNvCxnSpPr/>
            <p:nvPr/>
          </p:nvCxnSpPr>
          <p:spPr>
            <a:xfrm flipV="1">
              <a:off x="2337994" y="3782439"/>
              <a:ext cx="477854" cy="31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449"/>
            <p:cNvCxnSpPr/>
            <p:nvPr/>
          </p:nvCxnSpPr>
          <p:spPr>
            <a:xfrm>
              <a:off x="1959362" y="4019590"/>
              <a:ext cx="212318" cy="56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455"/>
            <p:cNvCxnSpPr/>
            <p:nvPr/>
          </p:nvCxnSpPr>
          <p:spPr>
            <a:xfrm flipV="1">
              <a:off x="2270624" y="3857838"/>
              <a:ext cx="89653" cy="20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465"/>
            <p:cNvCxnSpPr/>
            <p:nvPr/>
          </p:nvCxnSpPr>
          <p:spPr>
            <a:xfrm flipH="1">
              <a:off x="1947437" y="3636351"/>
              <a:ext cx="118084" cy="365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465"/>
            <p:cNvCxnSpPr/>
            <p:nvPr/>
          </p:nvCxnSpPr>
          <p:spPr>
            <a:xfrm>
              <a:off x="2032357" y="3657512"/>
              <a:ext cx="329914" cy="124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430"/>
            <p:cNvSpPr/>
            <p:nvPr/>
          </p:nvSpPr>
          <p:spPr>
            <a:xfrm>
              <a:off x="2841905" y="3981615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3" name="Elipse 431"/>
            <p:cNvSpPr/>
            <p:nvPr/>
          </p:nvSpPr>
          <p:spPr>
            <a:xfrm>
              <a:off x="2460449" y="3981794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4" name="Elipse 441"/>
            <p:cNvSpPr/>
            <p:nvPr/>
          </p:nvSpPr>
          <p:spPr>
            <a:xfrm>
              <a:off x="2171680" y="3981615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5" name="Elipse 426"/>
            <p:cNvSpPr/>
            <p:nvPr/>
          </p:nvSpPr>
          <p:spPr>
            <a:xfrm>
              <a:off x="2720616" y="3695451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6" name="Elipse 426"/>
            <p:cNvSpPr/>
            <p:nvPr/>
          </p:nvSpPr>
          <p:spPr>
            <a:xfrm>
              <a:off x="2314668" y="3727412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7" name="Elipse 443"/>
            <p:cNvSpPr/>
            <p:nvPr/>
          </p:nvSpPr>
          <p:spPr>
            <a:xfrm>
              <a:off x="1870701" y="3931598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88" name="Elipse 426"/>
            <p:cNvSpPr/>
            <p:nvPr/>
          </p:nvSpPr>
          <p:spPr>
            <a:xfrm>
              <a:off x="1984754" y="3602485"/>
              <a:ext cx="93802" cy="144494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>
              <a:off x="1725983" y="4244196"/>
              <a:ext cx="887914" cy="1425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3148145" y="3597863"/>
              <a:ext cx="2134957" cy="14694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1964503" y="4218796"/>
              <a:ext cx="15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8000"/>
                  </a:solidFill>
                </a:rPr>
                <a:t>Network Slice 1</a:t>
              </a:r>
              <a:endParaRPr lang="en-US" sz="1400" b="1" dirty="0">
                <a:solidFill>
                  <a:srgbClr val="008000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446254" y="5311163"/>
              <a:ext cx="1065006" cy="530110"/>
              <a:chOff x="3459334" y="5099195"/>
              <a:chExt cx="1065006" cy="530110"/>
            </a:xfrm>
          </p:grpSpPr>
          <p:sp>
            <p:nvSpPr>
              <p:cNvPr id="111" name="Elipse 430"/>
              <p:cNvSpPr/>
              <p:nvPr/>
            </p:nvSpPr>
            <p:spPr>
              <a:xfrm>
                <a:off x="4430538" y="5478325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2" name="Elipse 431"/>
              <p:cNvSpPr/>
              <p:nvPr/>
            </p:nvSpPr>
            <p:spPr>
              <a:xfrm>
                <a:off x="4049082" y="5478504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3" name="Elipse 441"/>
              <p:cNvSpPr/>
              <p:nvPr/>
            </p:nvSpPr>
            <p:spPr>
              <a:xfrm>
                <a:off x="3765454" y="5484811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4" name="Elipse 426"/>
              <p:cNvSpPr/>
              <p:nvPr/>
            </p:nvSpPr>
            <p:spPr>
              <a:xfrm>
                <a:off x="4309249" y="5192161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5" name="Elipse 426"/>
              <p:cNvSpPr/>
              <p:nvPr/>
            </p:nvSpPr>
            <p:spPr>
              <a:xfrm>
                <a:off x="3903301" y="5224122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6" name="Elipse 443"/>
              <p:cNvSpPr/>
              <p:nvPr/>
            </p:nvSpPr>
            <p:spPr>
              <a:xfrm>
                <a:off x="3459334" y="5428308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17" name="Elipse 426"/>
              <p:cNvSpPr/>
              <p:nvPr/>
            </p:nvSpPr>
            <p:spPr>
              <a:xfrm>
                <a:off x="3573387" y="5099195"/>
                <a:ext cx="93802" cy="14449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236007" y="3150510"/>
            <a:ext cx="2580498" cy="1084665"/>
            <a:chOff x="236007" y="2461090"/>
            <a:chExt cx="2580498" cy="1084665"/>
          </a:xfrm>
        </p:grpSpPr>
        <p:sp>
          <p:nvSpPr>
            <p:cNvPr id="123" name="TextBox 122"/>
            <p:cNvSpPr txBox="1"/>
            <p:nvPr/>
          </p:nvSpPr>
          <p:spPr>
            <a:xfrm>
              <a:off x="1873464" y="2473790"/>
              <a:ext cx="926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Tenant A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36007" y="2461090"/>
              <a:ext cx="2580498" cy="1084665"/>
              <a:chOff x="236007" y="2461090"/>
              <a:chExt cx="2580498" cy="108466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36007" y="2786105"/>
                <a:ext cx="1351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8000"/>
                    </a:solidFill>
                  </a:rPr>
                  <a:t>Control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8000"/>
                    </a:solidFill>
                  </a:rPr>
                  <a:t>Infrastructure</a:t>
                </a:r>
                <a:endParaRPr lang="en-US" sz="14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 bwMode="auto">
              <a:xfrm>
                <a:off x="1845302" y="2461090"/>
                <a:ext cx="971203" cy="346265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25" name="Straight Arrow Connector 124"/>
              <p:cNvCxnSpPr>
                <a:stCxn id="122" idx="2"/>
                <a:endCxn id="88" idx="6"/>
              </p:cNvCxnSpPr>
              <p:nvPr/>
            </p:nvCxnSpPr>
            <p:spPr bwMode="auto">
              <a:xfrm flipH="1">
                <a:off x="2031522" y="2807355"/>
                <a:ext cx="299382" cy="41017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6" name="Straight Arrow Connector 125"/>
              <p:cNvCxnSpPr>
                <a:stCxn id="122" idx="2"/>
                <a:endCxn id="83" idx="7"/>
              </p:cNvCxnSpPr>
              <p:nvPr/>
            </p:nvCxnSpPr>
            <p:spPr bwMode="auto">
              <a:xfrm>
                <a:off x="2330904" y="2807355"/>
                <a:ext cx="162576" cy="7384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0" name="Straight Arrow Connector 129"/>
              <p:cNvCxnSpPr>
                <a:stCxn id="122" idx="2"/>
                <a:endCxn id="85" idx="3"/>
              </p:cNvCxnSpPr>
              <p:nvPr/>
            </p:nvCxnSpPr>
            <p:spPr bwMode="auto">
              <a:xfrm>
                <a:off x="2330904" y="2807355"/>
                <a:ext cx="356415" cy="55422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80" name="Group 279"/>
          <p:cNvGrpSpPr/>
          <p:nvPr/>
        </p:nvGrpSpPr>
        <p:grpSpPr>
          <a:xfrm>
            <a:off x="5348433" y="3252099"/>
            <a:ext cx="3175443" cy="1109330"/>
            <a:chOff x="5348433" y="3015645"/>
            <a:chExt cx="3175443" cy="1109330"/>
          </a:xfrm>
        </p:grpSpPr>
        <p:sp>
          <p:nvSpPr>
            <p:cNvPr id="175" name="TextBox 174"/>
            <p:cNvSpPr txBox="1"/>
            <p:nvPr/>
          </p:nvSpPr>
          <p:spPr>
            <a:xfrm>
              <a:off x="5348433" y="3092361"/>
              <a:ext cx="9393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Tenant B</a:t>
              </a: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5350502" y="3015645"/>
              <a:ext cx="3173374" cy="1109330"/>
              <a:chOff x="5350502" y="3015645"/>
              <a:chExt cx="3173374" cy="1109330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5350502" y="3057881"/>
                <a:ext cx="971203" cy="346265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7171961" y="3015645"/>
                <a:ext cx="13519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Control</a:t>
                </a:r>
              </a:p>
              <a:p>
                <a:pPr algn="ctr"/>
                <a:r>
                  <a:rPr lang="en-US" sz="1400" b="1" dirty="0" smtClean="0"/>
                  <a:t>Infrastructure</a:t>
                </a:r>
                <a:endParaRPr lang="en-US" sz="1400" b="1" dirty="0"/>
              </a:p>
            </p:txBody>
          </p:sp>
          <p:cxnSp>
            <p:nvCxnSpPr>
              <p:cNvPr id="176" name="Straight Arrow Connector 175"/>
              <p:cNvCxnSpPr>
                <a:stCxn id="174" idx="2"/>
                <a:endCxn id="158" idx="0"/>
              </p:cNvCxnSpPr>
              <p:nvPr/>
            </p:nvCxnSpPr>
            <p:spPr bwMode="auto">
              <a:xfrm flipH="1">
                <a:off x="5697984" y="3404146"/>
                <a:ext cx="138120" cy="49517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77" name="Straight Arrow Connector 176"/>
              <p:cNvCxnSpPr>
                <a:endCxn id="154" idx="7"/>
              </p:cNvCxnSpPr>
              <p:nvPr/>
            </p:nvCxnSpPr>
            <p:spPr bwMode="auto">
              <a:xfrm>
                <a:off x="5820426" y="3649067"/>
                <a:ext cx="316670" cy="4759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78" name="Straight Arrow Connector 177"/>
              <p:cNvCxnSpPr>
                <a:stCxn id="174" idx="2"/>
                <a:endCxn id="155" idx="2"/>
              </p:cNvCxnSpPr>
              <p:nvPr/>
            </p:nvCxnSpPr>
            <p:spPr bwMode="auto">
              <a:xfrm>
                <a:off x="5836104" y="3404146"/>
                <a:ext cx="690819" cy="29369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81" name="Group 280"/>
          <p:cNvGrpSpPr/>
          <p:nvPr/>
        </p:nvGrpSpPr>
        <p:grpSpPr>
          <a:xfrm>
            <a:off x="3064076" y="3825179"/>
            <a:ext cx="4146545" cy="2271844"/>
            <a:chOff x="3079754" y="3605659"/>
            <a:chExt cx="4146545" cy="2271844"/>
          </a:xfrm>
        </p:grpSpPr>
        <p:sp>
          <p:nvSpPr>
            <p:cNvPr id="171" name="TextBox 170"/>
            <p:cNvSpPr txBox="1"/>
            <p:nvPr/>
          </p:nvSpPr>
          <p:spPr>
            <a:xfrm>
              <a:off x="5382346" y="4483101"/>
              <a:ext cx="150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Network Slice 2</a:t>
              </a:r>
              <a:endParaRPr lang="en-US" sz="1400" b="1" dirty="0"/>
            </a:p>
          </p:txBody>
        </p:sp>
        <p:sp>
          <p:nvSpPr>
            <p:cNvPr id="170" name="Parallelogram 169"/>
            <p:cNvSpPr/>
            <p:nvPr/>
          </p:nvSpPr>
          <p:spPr bwMode="auto">
            <a:xfrm>
              <a:off x="5344396" y="3617130"/>
              <a:ext cx="1881903" cy="891372"/>
            </a:xfrm>
            <a:prstGeom prst="parallelogram">
              <a:avLst/>
            </a:prstGeom>
            <a:solidFill>
              <a:srgbClr val="FF0000">
                <a:alpha val="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37" name="Conector recto 465"/>
            <p:cNvCxnSpPr>
              <a:stCxn id="154" idx="2"/>
            </p:cNvCxnSpPr>
            <p:nvPr/>
          </p:nvCxnSpPr>
          <p:spPr>
            <a:xfrm>
              <a:off x="6072709" y="3956541"/>
              <a:ext cx="166457" cy="257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465"/>
            <p:cNvCxnSpPr>
              <a:stCxn id="143" idx="1"/>
              <a:endCxn id="142" idx="6"/>
            </p:cNvCxnSpPr>
            <p:nvPr/>
          </p:nvCxnSpPr>
          <p:spPr>
            <a:xfrm>
              <a:off x="5826279" y="4191798"/>
              <a:ext cx="461521" cy="5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465"/>
            <p:cNvCxnSpPr>
              <a:endCxn id="154" idx="6"/>
            </p:cNvCxnSpPr>
            <p:nvPr/>
          </p:nvCxnSpPr>
          <p:spPr>
            <a:xfrm flipV="1">
              <a:off x="5688657" y="3956541"/>
              <a:ext cx="477854" cy="31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ipse 426"/>
            <p:cNvSpPr/>
            <p:nvPr/>
          </p:nvSpPr>
          <p:spPr>
            <a:xfrm>
              <a:off x="6461013" y="4170458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141" name="Elipse 429"/>
            <p:cNvSpPr/>
            <p:nvPr/>
          </p:nvSpPr>
          <p:spPr>
            <a:xfrm>
              <a:off x="6783552" y="4170457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142" name="Elipse 430"/>
            <p:cNvSpPr/>
            <p:nvPr/>
          </p:nvSpPr>
          <p:spPr>
            <a:xfrm>
              <a:off x="6193998" y="4170458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143" name="Elipse 431"/>
            <p:cNvSpPr/>
            <p:nvPr/>
          </p:nvSpPr>
          <p:spPr>
            <a:xfrm>
              <a:off x="5812542" y="4170637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cxnSp>
          <p:nvCxnSpPr>
            <p:cNvPr id="144" name="Conector recto 436"/>
            <p:cNvCxnSpPr>
              <a:stCxn id="140" idx="6"/>
              <a:endCxn id="141" idx="2"/>
            </p:cNvCxnSpPr>
            <p:nvPr/>
          </p:nvCxnSpPr>
          <p:spPr>
            <a:xfrm flipV="1">
              <a:off x="6554815" y="4242704"/>
              <a:ext cx="22873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439"/>
            <p:cNvCxnSpPr>
              <a:stCxn id="142" idx="6"/>
              <a:endCxn id="140" idx="2"/>
            </p:cNvCxnSpPr>
            <p:nvPr/>
          </p:nvCxnSpPr>
          <p:spPr>
            <a:xfrm>
              <a:off x="6287800" y="4242705"/>
              <a:ext cx="173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ipse 441"/>
            <p:cNvSpPr/>
            <p:nvPr/>
          </p:nvSpPr>
          <p:spPr>
            <a:xfrm>
              <a:off x="5528914" y="4176944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cxnSp>
          <p:nvCxnSpPr>
            <p:cNvPr id="147" name="Conector recto 445"/>
            <p:cNvCxnSpPr>
              <a:stCxn id="146" idx="6"/>
              <a:endCxn id="143" idx="2"/>
            </p:cNvCxnSpPr>
            <p:nvPr/>
          </p:nvCxnSpPr>
          <p:spPr>
            <a:xfrm flipV="1">
              <a:off x="5622716" y="4242884"/>
              <a:ext cx="189826" cy="6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455"/>
            <p:cNvCxnSpPr>
              <a:stCxn id="146" idx="6"/>
            </p:cNvCxnSpPr>
            <p:nvPr/>
          </p:nvCxnSpPr>
          <p:spPr>
            <a:xfrm flipV="1">
              <a:off x="5622716" y="4047971"/>
              <a:ext cx="89654" cy="20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670"/>
            <p:cNvCxnSpPr>
              <a:endCxn id="153" idx="3"/>
            </p:cNvCxnSpPr>
            <p:nvPr/>
          </p:nvCxnSpPr>
          <p:spPr>
            <a:xfrm flipV="1">
              <a:off x="6287801" y="3866176"/>
              <a:ext cx="7529" cy="3327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426"/>
            <p:cNvSpPr/>
            <p:nvPr/>
          </p:nvSpPr>
          <p:spPr>
            <a:xfrm>
              <a:off x="6621853" y="3951760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cxnSp>
          <p:nvCxnSpPr>
            <p:cNvPr id="151" name="Conector recto 436"/>
            <p:cNvCxnSpPr>
              <a:stCxn id="140" idx="7"/>
              <a:endCxn id="150" idx="3"/>
            </p:cNvCxnSpPr>
            <p:nvPr/>
          </p:nvCxnSpPr>
          <p:spPr>
            <a:xfrm flipV="1">
              <a:off x="6541078" y="4075093"/>
              <a:ext cx="94512" cy="116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436"/>
            <p:cNvCxnSpPr>
              <a:stCxn id="141" idx="1"/>
              <a:endCxn id="150" idx="5"/>
            </p:cNvCxnSpPr>
            <p:nvPr/>
          </p:nvCxnSpPr>
          <p:spPr>
            <a:xfrm flipH="1" flipV="1">
              <a:off x="6701918" y="4075093"/>
              <a:ext cx="95371" cy="116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Elipse 426"/>
            <p:cNvSpPr/>
            <p:nvPr/>
          </p:nvSpPr>
          <p:spPr>
            <a:xfrm>
              <a:off x="6281593" y="3742843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154" name="Elipse 426"/>
            <p:cNvSpPr/>
            <p:nvPr/>
          </p:nvSpPr>
          <p:spPr>
            <a:xfrm>
              <a:off x="6072709" y="3884294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sp>
          <p:nvSpPr>
            <p:cNvPr id="155" name="Elipse 426"/>
            <p:cNvSpPr/>
            <p:nvPr/>
          </p:nvSpPr>
          <p:spPr>
            <a:xfrm>
              <a:off x="6542601" y="3642530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cxnSp>
          <p:nvCxnSpPr>
            <p:cNvPr id="156" name="Conector recto 670"/>
            <p:cNvCxnSpPr>
              <a:stCxn id="153" idx="6"/>
              <a:endCxn id="155" idx="3"/>
            </p:cNvCxnSpPr>
            <p:nvPr/>
          </p:nvCxnSpPr>
          <p:spPr>
            <a:xfrm flipV="1">
              <a:off x="6375395" y="3765863"/>
              <a:ext cx="180943" cy="49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670"/>
            <p:cNvCxnSpPr>
              <a:stCxn id="150" idx="2"/>
              <a:endCxn id="155" idx="6"/>
            </p:cNvCxnSpPr>
            <p:nvPr/>
          </p:nvCxnSpPr>
          <p:spPr>
            <a:xfrm flipV="1">
              <a:off x="6621853" y="3714777"/>
              <a:ext cx="14550" cy="309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ipse 426"/>
            <p:cNvSpPr/>
            <p:nvPr/>
          </p:nvSpPr>
          <p:spPr>
            <a:xfrm>
              <a:off x="5666761" y="3916255"/>
              <a:ext cx="93802" cy="1444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>
                <a:latin typeface="+mj-lt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738214" y="5196163"/>
              <a:ext cx="1348440" cy="678908"/>
              <a:chOff x="4970114" y="4887129"/>
              <a:chExt cx="1348440" cy="678908"/>
            </a:xfrm>
          </p:grpSpPr>
          <p:sp>
            <p:nvSpPr>
              <p:cNvPr id="159" name="Elipse 426"/>
              <p:cNvSpPr/>
              <p:nvPr/>
            </p:nvSpPr>
            <p:spPr>
              <a:xfrm>
                <a:off x="5902213" y="5415057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0" name="Elipse 429"/>
              <p:cNvSpPr/>
              <p:nvPr/>
            </p:nvSpPr>
            <p:spPr>
              <a:xfrm>
                <a:off x="6224752" y="5415056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1" name="Elipse 430"/>
              <p:cNvSpPr/>
              <p:nvPr/>
            </p:nvSpPr>
            <p:spPr>
              <a:xfrm>
                <a:off x="5635198" y="5415057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2" name="Elipse 431"/>
              <p:cNvSpPr/>
              <p:nvPr/>
            </p:nvSpPr>
            <p:spPr>
              <a:xfrm>
                <a:off x="5253742" y="5415236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3" name="Elipse 441"/>
              <p:cNvSpPr/>
              <p:nvPr/>
            </p:nvSpPr>
            <p:spPr>
              <a:xfrm>
                <a:off x="4970114" y="5421543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4" name="Elipse 426"/>
              <p:cNvSpPr/>
              <p:nvPr/>
            </p:nvSpPr>
            <p:spPr>
              <a:xfrm>
                <a:off x="6063053" y="5196359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5" name="Elipse 426"/>
              <p:cNvSpPr/>
              <p:nvPr/>
            </p:nvSpPr>
            <p:spPr>
              <a:xfrm>
                <a:off x="5722793" y="4987442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6" name="Elipse 426"/>
              <p:cNvSpPr/>
              <p:nvPr/>
            </p:nvSpPr>
            <p:spPr>
              <a:xfrm>
                <a:off x="5513909" y="5128893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7" name="Elipse 426"/>
              <p:cNvSpPr/>
              <p:nvPr/>
            </p:nvSpPr>
            <p:spPr>
              <a:xfrm>
                <a:off x="5983801" y="4887129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  <p:sp>
            <p:nvSpPr>
              <p:cNvPr id="168" name="Elipse 426"/>
              <p:cNvSpPr/>
              <p:nvPr/>
            </p:nvSpPr>
            <p:spPr>
              <a:xfrm>
                <a:off x="5107961" y="5160854"/>
                <a:ext cx="93802" cy="144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dirty="0">
                  <a:latin typeface="+mj-lt"/>
                </a:endParaRPr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 flipH="1">
              <a:off x="3079754" y="3605659"/>
              <a:ext cx="2509094" cy="1569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Straight Connector 186"/>
            <p:cNvCxnSpPr>
              <a:endCxn id="80" idx="6"/>
            </p:cNvCxnSpPr>
            <p:nvPr/>
          </p:nvCxnSpPr>
          <p:spPr bwMode="auto">
            <a:xfrm flipH="1">
              <a:off x="6062137" y="4694155"/>
              <a:ext cx="949349" cy="11833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6" name="Group 275"/>
          <p:cNvGrpSpPr/>
          <p:nvPr/>
        </p:nvGrpSpPr>
        <p:grpSpPr>
          <a:xfrm>
            <a:off x="601187" y="994220"/>
            <a:ext cx="2976353" cy="2804328"/>
            <a:chOff x="601187" y="774700"/>
            <a:chExt cx="2976353" cy="2804328"/>
          </a:xfrm>
        </p:grpSpPr>
        <p:grpSp>
          <p:nvGrpSpPr>
            <p:cNvPr id="254" name="Group 253"/>
            <p:cNvGrpSpPr/>
            <p:nvPr/>
          </p:nvGrpSpPr>
          <p:grpSpPr>
            <a:xfrm>
              <a:off x="601187" y="774700"/>
              <a:ext cx="2976353" cy="1584790"/>
              <a:chOff x="601187" y="774700"/>
              <a:chExt cx="2976353" cy="1584790"/>
            </a:xfrm>
          </p:grpSpPr>
          <p:sp>
            <p:nvSpPr>
              <p:cNvPr id="236" name="Rounded Rectangle 235"/>
              <p:cNvSpPr/>
              <p:nvPr/>
            </p:nvSpPr>
            <p:spPr bwMode="auto">
              <a:xfrm>
                <a:off x="905987" y="7747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5" name="Rounded Rectangle 234"/>
              <p:cNvSpPr/>
              <p:nvPr/>
            </p:nvSpPr>
            <p:spPr bwMode="auto">
              <a:xfrm>
                <a:off x="753587" y="9144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8" name="Rounded Rectangle 197"/>
              <p:cNvSpPr/>
              <p:nvPr/>
            </p:nvSpPr>
            <p:spPr bwMode="auto">
              <a:xfrm>
                <a:off x="601187" y="10541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25" name="Straight Connector 224"/>
              <p:cNvCxnSpPr>
                <a:stCxn id="200" idx="3"/>
              </p:cNvCxnSpPr>
              <p:nvPr/>
            </p:nvCxnSpPr>
            <p:spPr bwMode="auto">
              <a:xfrm flipV="1">
                <a:off x="1422399" y="1642646"/>
                <a:ext cx="584558" cy="16927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>
                <a:off x="1079500" y="1824792"/>
                <a:ext cx="973656" cy="24530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Straight Connector 228"/>
              <p:cNvCxnSpPr/>
              <p:nvPr/>
            </p:nvCxnSpPr>
            <p:spPr bwMode="auto">
              <a:xfrm flipH="1">
                <a:off x="1845301" y="1926392"/>
                <a:ext cx="1031420" cy="3385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Straight Connector 231"/>
              <p:cNvCxnSpPr/>
              <p:nvPr/>
            </p:nvCxnSpPr>
            <p:spPr bwMode="auto">
              <a:xfrm>
                <a:off x="2146280" y="1642646"/>
                <a:ext cx="531994" cy="3385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>
                <a:stCxn id="200" idx="3"/>
              </p:cNvCxnSpPr>
              <p:nvPr/>
            </p:nvCxnSpPr>
            <p:spPr bwMode="auto">
              <a:xfrm flipV="1">
                <a:off x="1422399" y="1642646"/>
                <a:ext cx="499638" cy="169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0" name="TextBox 199"/>
              <p:cNvSpPr txBox="1"/>
              <p:nvPr/>
            </p:nvSpPr>
            <p:spPr>
              <a:xfrm>
                <a:off x="791642" y="1642646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8000"/>
                    </a:solidFill>
                  </a:rPr>
                  <a:t>NF1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755425" y="1473369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8000"/>
                    </a:solidFill>
                  </a:rPr>
                  <a:t>NF2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516008" y="1824792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8000"/>
                    </a:solidFill>
                  </a:rPr>
                  <a:t>NF4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690508" y="1951792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008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8000"/>
                    </a:solidFill>
                  </a:rPr>
                  <a:t>NF3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5763" y="1094026"/>
                <a:ext cx="1851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8000"/>
                    </a:solidFill>
                  </a:rPr>
                  <a:t>Network Service</a:t>
                </a:r>
              </a:p>
              <a:p>
                <a:r>
                  <a:rPr lang="en-US" sz="1400" b="1" dirty="0" smtClean="0">
                    <a:solidFill>
                      <a:srgbClr val="008000"/>
                    </a:solidFill>
                  </a:rPr>
                  <a:t>Tenant A</a:t>
                </a:r>
                <a:endParaRPr lang="en-US" sz="1400" b="1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269" name="Up-Down Arrow 268"/>
            <p:cNvSpPr/>
            <p:nvPr/>
          </p:nvSpPr>
          <p:spPr bwMode="auto">
            <a:xfrm>
              <a:off x="1971768" y="2384890"/>
              <a:ext cx="145781" cy="546100"/>
            </a:xfrm>
            <a:prstGeom prst="up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Up-Down Arrow 270"/>
            <p:cNvSpPr/>
            <p:nvPr/>
          </p:nvSpPr>
          <p:spPr bwMode="auto">
            <a:xfrm>
              <a:off x="2911568" y="2372189"/>
              <a:ext cx="145781" cy="1206839"/>
            </a:xfrm>
            <a:prstGeom prst="up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135087" y="1019620"/>
            <a:ext cx="2976353" cy="2778928"/>
            <a:chOff x="5135087" y="800100"/>
            <a:chExt cx="2976353" cy="2778928"/>
          </a:xfrm>
        </p:grpSpPr>
        <p:grpSp>
          <p:nvGrpSpPr>
            <p:cNvPr id="255" name="Group 254"/>
            <p:cNvGrpSpPr/>
            <p:nvPr/>
          </p:nvGrpSpPr>
          <p:grpSpPr>
            <a:xfrm>
              <a:off x="5135087" y="800100"/>
              <a:ext cx="2976353" cy="1584790"/>
              <a:chOff x="601187" y="774700"/>
              <a:chExt cx="2976353" cy="1584790"/>
            </a:xfrm>
          </p:grpSpPr>
          <p:sp>
            <p:nvSpPr>
              <p:cNvPr id="256" name="Rounded Rectangle 255"/>
              <p:cNvSpPr/>
              <p:nvPr/>
            </p:nvSpPr>
            <p:spPr bwMode="auto">
              <a:xfrm>
                <a:off x="905987" y="7747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7" name="Rounded Rectangle 256"/>
              <p:cNvSpPr/>
              <p:nvPr/>
            </p:nvSpPr>
            <p:spPr bwMode="auto">
              <a:xfrm>
                <a:off x="753587" y="9144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8" name="Rounded Rectangle 257"/>
              <p:cNvSpPr/>
              <p:nvPr/>
            </p:nvSpPr>
            <p:spPr bwMode="auto">
              <a:xfrm>
                <a:off x="601187" y="1054100"/>
                <a:ext cx="2671553" cy="1305390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59" name="Straight Connector 258"/>
              <p:cNvCxnSpPr>
                <a:stCxn id="264" idx="3"/>
              </p:cNvCxnSpPr>
              <p:nvPr/>
            </p:nvCxnSpPr>
            <p:spPr bwMode="auto">
              <a:xfrm flipV="1">
                <a:off x="1422399" y="1642646"/>
                <a:ext cx="584558" cy="16927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 bwMode="auto">
              <a:xfrm>
                <a:off x="1079500" y="1824792"/>
                <a:ext cx="973656" cy="24530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 bwMode="auto">
              <a:xfrm flipH="1">
                <a:off x="1845301" y="1926392"/>
                <a:ext cx="1031420" cy="3385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 bwMode="auto">
              <a:xfrm>
                <a:off x="2146280" y="1642646"/>
                <a:ext cx="531994" cy="33855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Straight Connector 262"/>
              <p:cNvCxnSpPr>
                <a:stCxn id="264" idx="3"/>
              </p:cNvCxnSpPr>
              <p:nvPr/>
            </p:nvCxnSpPr>
            <p:spPr bwMode="auto">
              <a:xfrm flipV="1">
                <a:off x="1422399" y="1642646"/>
                <a:ext cx="499638" cy="1692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4" name="TextBox 263"/>
              <p:cNvSpPr txBox="1"/>
              <p:nvPr/>
            </p:nvSpPr>
            <p:spPr>
              <a:xfrm>
                <a:off x="791642" y="1642646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NF1</a:t>
                </a:r>
                <a:endParaRPr lang="en-US" sz="1600" b="1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755425" y="1473369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NF2</a:t>
                </a:r>
                <a:endParaRPr lang="en-US" sz="1600" b="1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516008" y="1824792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NF4</a:t>
                </a:r>
                <a:endParaRPr lang="en-US" sz="1600" b="1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690508" y="1951792"/>
                <a:ext cx="630757" cy="338554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NF3</a:t>
                </a:r>
                <a:endParaRPr lang="en-US" sz="1600" b="1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85763" y="1094026"/>
                <a:ext cx="18518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Network Service</a:t>
                </a:r>
              </a:p>
              <a:p>
                <a:r>
                  <a:rPr lang="en-US" sz="1400" b="1" dirty="0" smtClean="0"/>
                  <a:t>Tenant B</a:t>
                </a:r>
                <a:endParaRPr lang="en-US" sz="1400" b="1" dirty="0"/>
              </a:p>
            </p:txBody>
          </p:sp>
        </p:grpSp>
        <p:sp>
          <p:nvSpPr>
            <p:cNvPr id="273" name="Up-Down Arrow 272"/>
            <p:cNvSpPr/>
            <p:nvPr/>
          </p:nvSpPr>
          <p:spPr bwMode="auto">
            <a:xfrm>
              <a:off x="5769068" y="2384889"/>
              <a:ext cx="145781" cy="672991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274" name="Up-Down Arrow 273"/>
            <p:cNvSpPr/>
            <p:nvPr/>
          </p:nvSpPr>
          <p:spPr bwMode="auto">
            <a:xfrm>
              <a:off x="6708868" y="2372189"/>
              <a:ext cx="145781" cy="1206839"/>
            </a:xfrm>
            <a:prstGeom prst="up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1251" y="44624"/>
            <a:ext cx="8199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Slice </a:t>
            </a:r>
            <a:r>
              <a:rPr lang="en-US" sz="2800" b="1" dirty="0"/>
              <a:t>as a union </a:t>
            </a:r>
            <a:r>
              <a:rPr lang="en-US" sz="2800" b="1" dirty="0" smtClean="0"/>
              <a:t>of subsets </a:t>
            </a:r>
            <a:r>
              <a:rPr lang="en-US" sz="2800" b="1" dirty="0"/>
              <a:t>of </a:t>
            </a:r>
            <a:r>
              <a:rPr lang="en-US" sz="2800" b="1" dirty="0" smtClean="0"/>
              <a:t>resources </a:t>
            </a:r>
            <a:r>
              <a:rPr lang="en-US" sz="2800" b="1" dirty="0"/>
              <a:t>&amp; </a:t>
            </a:r>
            <a:r>
              <a:rPr lang="en-US" sz="2800" b="1" dirty="0" smtClean="0"/>
              <a:t>NFs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0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505</Words>
  <Application>Microsoft Macintosh PowerPoint</Application>
  <PresentationFormat>On-screen Show 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Infrastructure Sharing and Usage -   Slicing </vt:lpstr>
      <vt:lpstr>Draft - NS Possible Problems Statement </vt:lpstr>
      <vt:lpstr>NS protocols  loculus</vt:lpstr>
      <vt:lpstr>Network Slicing – Current IETF assets</vt:lpstr>
      <vt:lpstr>What are the key NS Characteristics &amp; Benefits </vt:lpstr>
      <vt:lpstr>What is Network Slicing?</vt:lpstr>
      <vt:lpstr>Network Slice Representation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Infrastructure Sharing and Usage -   Slicing </dc:title>
  <dc:creator>Alex Galis</dc:creator>
  <cp:lastModifiedBy>Alex Galis</cp:lastModifiedBy>
  <cp:revision>3</cp:revision>
  <dcterms:created xsi:type="dcterms:W3CDTF">2017-05-03T11:40:27Z</dcterms:created>
  <dcterms:modified xsi:type="dcterms:W3CDTF">2017-05-03T11:47:38Z</dcterms:modified>
</cp:coreProperties>
</file>