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3E2D-6A43-6B45-B40F-EF02552CD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44CC-4422-474B-ADE2-53863A9B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6251-4F43-7445-A0A0-4B909F5C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CF62-134E-8248-A625-EB6152B4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33F6-E09F-8042-88B5-1FF7DE98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BAA4-F184-C04F-97ED-4B24B201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3D0F5-2894-D546-935C-1B6E6975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BE4A-CB25-114A-86DC-E93AECB6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4F32-64D2-EC4A-A2A1-808704C1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44D-5859-A443-B1F5-A4752E2F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6773F-D089-5B4D-B19E-1DD408872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21725-1F2C-6E4C-B1A3-6DB432D8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F201-D018-C847-8B59-95AF6B64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1EE8-2BB1-7648-BEA5-36DEADB7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3A26-0AA4-7B46-8552-4C28A338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93D2-7A8F-C046-83DA-E8741FF3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8B9B-F9A5-0D4C-B584-BC3D80BE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7112-72AF-0842-AC43-99920255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E9A2-5D16-C348-9A7C-7B59682F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A4AC-C06E-F64D-B00D-2D544E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263-3329-1945-9E8C-CB29E966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13F6-6720-214E-84F2-476C67E0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D039-815B-C449-BE1B-751FB8C3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FA3-6005-0B48-A162-8202C306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9B09-D94F-D344-8F50-8604CC38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0B87-AA03-8A43-A7F6-0486401C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14B1-B613-6347-B1DD-CB03958A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E267-4BA8-7F48-8E70-6A56E4494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5167-2CBD-5647-804A-275CA50B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A9F7-B19E-4649-9C54-27D836D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F9B9-C0D1-D340-9857-902AAD43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B9ED-B0DA-3948-9CFE-5D413202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4338-A6AA-6E4F-8B8F-C9E6474F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B964-AC26-0D46-9275-D8DCC7E9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10CB4-EAF9-0847-8EA8-883474B8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C08C5-5D0A-9F42-A476-24AE5BCF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6A8B9-4CA4-9448-83AD-7715A580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6C989-D61D-894F-8061-950A198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E022B-3FBD-EC40-8EE7-C63B9725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592-1499-974A-B911-2F119FDA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2BBF4-FF59-F84F-B315-50F179FE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D2B98-087B-A541-BEF6-3C29470D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8136F-09D0-1940-B74C-FC7454E0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93155-31A3-484C-AA3A-497E371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3B9F-567B-134D-BCEE-EC8C8487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FDDB-D148-D84A-A029-4005904D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B39A-B5C8-0F4A-A490-A2F1D76A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638-685A-F244-A834-E848AA43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39591-CEFE-1142-9DA3-DC1090ADE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1335-1914-5241-8BE4-444C48B8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7AB5-3981-C34E-9107-9C66AAA7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9C7B-0472-AE46-A51D-1C354E04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D41-F28B-0C4D-9703-F5BC29A5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35237-3FF7-5646-8244-271823C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A48D-1D87-C14C-A16D-570F1514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059C-9408-1342-8A51-A22FE85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B2A72-6E10-CC49-909A-6A9F4B77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AC4BB-7DB3-9E42-BE75-8D2D356E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395D9-8E1E-8B4C-A099-5363E9D7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CA5C-497D-8842-A437-085DC976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9B6E-4C63-BF45-9846-91ACA965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D3AB-07B6-FF40-873D-69B9A65C3CA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1C5-E34B-AF44-BA31-62336D994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043E-2034-F943-B689-1CF499A0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FA39-4533-A247-AF96-5E4FC4CC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wiki/wiki/Design-Rationa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iki/wiki/Patricia-Tree" TargetMode="External"/><Relationship Id="rId2" Type="http://schemas.openxmlformats.org/officeDocument/2006/relationships/hyperlink" Target="https://blog.ethereum.org/2015/11/15/merkling-in-ethereu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D502-8F13-2045-A321-44B93428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Yellow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393B9-4FC4-BA44-90C4-12F783D12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2F3B-92C9-8F4E-979E-3749B51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0D02-E696-9544-89C1-0C5101FA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</a:t>
            </a:r>
            <a:r>
              <a:rPr lang="en-US" altLang="zh-CN" baseline="-25000" dirty="0" err="1"/>
              <a:t>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owning</a:t>
            </a:r>
            <a:r>
              <a:rPr lang="zh-CN" altLang="en-US" dirty="0"/>
              <a:t> </a:t>
            </a:r>
            <a:r>
              <a:rPr lang="en-US" altLang="zh-CN" dirty="0"/>
              <a:t>account’s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r>
              <a:rPr lang="en-US" altLang="zh-CN" dirty="0"/>
              <a:t>I</a:t>
            </a:r>
            <a:r>
              <a:rPr lang="en-US" altLang="zh-CN" baseline="-25000" dirty="0"/>
              <a:t>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Sender’s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r>
              <a:rPr lang="en-US" altLang="zh-CN" dirty="0"/>
              <a:t>I</a:t>
            </a:r>
            <a:r>
              <a:rPr lang="en-US" altLang="zh-CN" baseline="-25000" dirty="0"/>
              <a:t>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(method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altLang="zh-CN" dirty="0"/>
              <a:t>I</a:t>
            </a:r>
            <a:r>
              <a:rPr lang="en-US" altLang="zh-CN" baseline="-25000" dirty="0"/>
              <a:t>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caller</a:t>
            </a:r>
          </a:p>
          <a:p>
            <a:r>
              <a:rPr lang="en-US" altLang="zh-CN" dirty="0"/>
              <a:t>I</a:t>
            </a:r>
            <a:r>
              <a:rPr lang="en-US" altLang="zh-CN" baseline="-25000" dirty="0"/>
              <a:t>v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Wei</a:t>
            </a:r>
          </a:p>
          <a:p>
            <a:r>
              <a:rPr lang="en-US" altLang="zh-CN" dirty="0" err="1"/>
              <a:t>I</a:t>
            </a:r>
            <a:r>
              <a:rPr lang="en-US" altLang="zh-CN" baseline="-25000" dirty="0" err="1"/>
              <a:t>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</a:p>
          <a:p>
            <a:r>
              <a:rPr lang="en-US" altLang="zh-CN" dirty="0"/>
              <a:t>I</a:t>
            </a:r>
            <a:r>
              <a:rPr lang="en-US" altLang="zh-CN" baseline="-25000" dirty="0"/>
              <a:t>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</a:p>
          <a:p>
            <a:r>
              <a:rPr lang="en-US" altLang="zh-CN" dirty="0" err="1"/>
              <a:t>I</a:t>
            </a:r>
            <a:r>
              <a:rPr lang="en-US" altLang="zh-CN" baseline="-25000" dirty="0" err="1"/>
              <a:t>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message-call</a:t>
            </a:r>
          </a:p>
          <a:p>
            <a:r>
              <a:rPr lang="en-US" altLang="zh-CN" dirty="0" err="1"/>
              <a:t>I</a:t>
            </a:r>
            <a:r>
              <a:rPr lang="en-US" altLang="zh-CN" baseline="-25000" dirty="0" err="1"/>
              <a:t>w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Permission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modification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FBD5-56BA-4F4A-A013-4292C711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99D3-9026-4045-873F-CF15AB5B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change.</a:t>
            </a:r>
            <a:endParaRPr lang="en-SG" altLang="zh-CN" dirty="0"/>
          </a:p>
          <a:p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small.</a:t>
            </a:r>
            <a:endParaRPr lang="en-SG" altLang="zh-CN" dirty="0"/>
          </a:p>
        </p:txBody>
      </p:sp>
    </p:spTree>
    <p:extLst>
      <p:ext uri="{BB962C8B-B14F-4D97-AF65-F5344CB8AC3E}">
        <p14:creationId xmlns:p14="http://schemas.microsoft.com/office/powerpoint/2010/main" val="207546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988-2B00-2143-B36F-0A2C7203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Ethereum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DEE3-E6D3-5344-951E-1EE1548A3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9D6C-7070-3846-BA41-70419641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Accounts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state)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UTXO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6CFC-E46F-A242-BE13-6B77D7FC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</a:t>
            </a:r>
            <a:r>
              <a:rPr lang="zh-CN" altLang="en-US" dirty="0"/>
              <a:t> </a:t>
            </a:r>
            <a:r>
              <a:rPr lang="en-US" altLang="zh-CN" dirty="0"/>
              <a:t>replay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</a:p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nonce</a:t>
            </a:r>
          </a:p>
          <a:p>
            <a:pPr lvl="1"/>
            <a:r>
              <a:rPr lang="en-US" altLang="zh-CN" dirty="0"/>
              <a:t>No-longer-used</a:t>
            </a:r>
            <a:r>
              <a:rPr lang="zh-CN" altLang="en-US" dirty="0"/>
              <a:t> </a:t>
            </a:r>
            <a:r>
              <a:rPr lang="en-US" altLang="zh-CN" dirty="0"/>
              <a:t>accounts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pruned</a:t>
            </a:r>
          </a:p>
          <a:p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marking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1.0</a:t>
            </a:r>
          </a:p>
          <a:p>
            <a:r>
              <a:rPr lang="en-US" altLang="zh-CN" dirty="0"/>
              <a:t>Reference:</a:t>
            </a:r>
          </a:p>
          <a:p>
            <a:pPr marL="0" indent="0">
              <a:buNone/>
            </a:pPr>
            <a:r>
              <a:rPr lang="en-SG" altLang="zh-CN" dirty="0">
                <a:hlinkClick r:id="rId2"/>
              </a:rPr>
              <a:t>https://github.com/ethereum/wiki/wiki/Design-Rationale</a:t>
            </a:r>
            <a:endParaRPr lang="en-SG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51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00E3-4478-4C43-8185-5476D129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Merkle</a:t>
            </a:r>
            <a:r>
              <a:rPr lang="zh-CN" altLang="en-US" dirty="0"/>
              <a:t> </a:t>
            </a:r>
            <a:r>
              <a:rPr lang="en-US" altLang="zh-CN" dirty="0"/>
              <a:t>Patricia</a:t>
            </a:r>
            <a:r>
              <a:rPr lang="zh-CN" altLang="en-US" dirty="0"/>
              <a:t> </a:t>
            </a:r>
            <a:r>
              <a:rPr lang="en-US" altLang="zh-CN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B3B9-A4D2-E548-8C28-2FAE18A3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 err="1"/>
              <a:t>Trie’s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Etherem</a:t>
            </a:r>
            <a:endParaRPr lang="en-US" altLang="zh-CN" dirty="0"/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Transactions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Receipts</a:t>
            </a:r>
          </a:p>
          <a:p>
            <a:r>
              <a:rPr lang="en-US" altLang="zh-CN" dirty="0"/>
              <a:t>Desirable</a:t>
            </a:r>
            <a:r>
              <a:rPr lang="zh-CN" altLang="en-US" dirty="0"/>
              <a:t> </a:t>
            </a:r>
            <a:r>
              <a:rPr lang="en-US" altLang="zh-CN" dirty="0"/>
              <a:t>properties:</a:t>
            </a:r>
          </a:p>
          <a:p>
            <a:pPr lvl="1"/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insert/edit/deletion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recomputing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O(log(n))</a:t>
            </a:r>
          </a:p>
          <a:p>
            <a:pPr lvl="1"/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bounded</a:t>
            </a:r>
          </a:p>
          <a:p>
            <a:pPr lvl="1"/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endParaRPr lang="en-US" dirty="0"/>
          </a:p>
          <a:p>
            <a:r>
              <a:rPr lang="en-US" altLang="zh-CN" dirty="0"/>
              <a:t>References: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https://blog.ethereum.org/2015/11/15/merkling-in-ethereum/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https://github.com/ethereum/wiki/wiki/Patricia-Tree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102-8C06-8D45-8230-8081EFD0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Ethereum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EA404-A0E7-544E-8C07-2B6CA2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transaction-based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SG" altLang="ja-JP" dirty="0"/>
          </a:p>
          <a:p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endParaRPr lang="en-SG" altLang="ja-JP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zh-CN" altLang="en-US" dirty="0">
                <a:sym typeface="Wingdings" pitchFamily="2" charset="2"/>
              </a:rPr>
              <a:t>𝜎</a:t>
            </a:r>
            <a:r>
              <a:rPr lang="en-US" altLang="zh-CN" dirty="0"/>
              <a:t>: state</a:t>
            </a:r>
          </a:p>
          <a:p>
            <a:r>
              <a:rPr lang="en-US" altLang="zh-CN" dirty="0" err="1"/>
              <a:t>ϒ</a:t>
            </a:r>
            <a:r>
              <a:rPr lang="en-US" altLang="zh-CN" dirty="0"/>
              <a:t>: state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contract</a:t>
            </a:r>
          </a:p>
          <a:p>
            <a:r>
              <a:rPr lang="en-US" altLang="zh-CN" dirty="0"/>
              <a:t>T: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00F30-F2F1-6C48-B002-FC054882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3152775"/>
            <a:ext cx="3423557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1620-3200-674C-A731-5F464CD0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4D46-15F7-4E42-B0AF-D65D98C8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mapping(address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account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state)</a:t>
            </a:r>
          </a:p>
          <a:p>
            <a:r>
              <a:rPr lang="en-US" altLang="zh-CN" dirty="0">
                <a:sym typeface="Wingdings" pitchFamily="2" charset="2"/>
              </a:rPr>
              <a:t>Account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state</a:t>
            </a:r>
            <a:r>
              <a:rPr lang="zh-CN" altLang="en-US" dirty="0">
                <a:sym typeface="Wingdings" pitchFamily="2" charset="2"/>
              </a:rPr>
              <a:t> 𝜎</a:t>
            </a:r>
            <a:r>
              <a:rPr lang="en-US" altLang="zh-CN" dirty="0">
                <a:sym typeface="Wingdings" pitchFamily="2" charset="2"/>
              </a:rPr>
              <a:t>[a]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Nonce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Balance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ether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wei</a:t>
            </a:r>
            <a:r>
              <a:rPr lang="en-US" altLang="zh-CN" dirty="0"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err="1"/>
              <a:t>StorageRoot</a:t>
            </a:r>
            <a:r>
              <a:rPr lang="zh-CN" altLang="en-US" dirty="0"/>
              <a:t> </a:t>
            </a:r>
            <a:r>
              <a:rPr lang="en-US" altLang="zh-CN" dirty="0"/>
              <a:t>(root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Merkle</a:t>
            </a:r>
            <a:r>
              <a:rPr lang="zh-CN" altLang="en-US" dirty="0"/>
              <a:t> </a:t>
            </a:r>
            <a:r>
              <a:rPr lang="en-US" altLang="zh-CN" dirty="0"/>
              <a:t>Patricia</a:t>
            </a:r>
            <a:r>
              <a:rPr lang="zh-CN" altLang="en-US" dirty="0"/>
              <a:t> </a:t>
            </a:r>
            <a:r>
              <a:rPr lang="en-US" altLang="zh-CN" dirty="0"/>
              <a:t>tree)</a:t>
            </a:r>
          </a:p>
          <a:p>
            <a:pPr lvl="2"/>
            <a:r>
              <a:rPr lang="en-US" altLang="zh-CN" dirty="0"/>
              <a:t>RLP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serialization,</a:t>
            </a:r>
            <a:r>
              <a:rPr lang="zh-CN" altLang="en-US" dirty="0"/>
              <a:t> </a:t>
            </a:r>
            <a:r>
              <a:rPr lang="en-US" altLang="zh-CN" dirty="0"/>
              <a:t>Keccak-256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</a:p>
          <a:p>
            <a:pPr lvl="1"/>
            <a:r>
              <a:rPr lang="en-US" altLang="zh-CN" dirty="0" err="1"/>
              <a:t>CodeHash</a:t>
            </a:r>
            <a:r>
              <a:rPr lang="zh-CN" altLang="en-US" dirty="0"/>
              <a:t> </a:t>
            </a:r>
            <a:r>
              <a:rPr lang="en-US" altLang="zh-CN" dirty="0"/>
              <a:t>(Hash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EVM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4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63EA-4A48-D542-84AD-CF6DA972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27BA-5091-D849-B959-FC303509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SG" dirty="0"/>
              <a:t>single cryptographically-signed instruction constructed by an actor externally to the scope of E</a:t>
            </a:r>
            <a:r>
              <a:rPr lang="en-US" altLang="zh-CN" dirty="0" err="1"/>
              <a:t>thereum</a:t>
            </a:r>
            <a:endParaRPr lang="en-US" altLang="zh-CN" dirty="0"/>
          </a:p>
          <a:p>
            <a:pPr lvl="1"/>
            <a:r>
              <a:rPr lang="en-US" altLang="zh-CN" dirty="0"/>
              <a:t>Nonce</a:t>
            </a:r>
          </a:p>
          <a:p>
            <a:pPr lvl="1"/>
            <a:r>
              <a:rPr lang="en-US" altLang="zh-CN" dirty="0" err="1"/>
              <a:t>GasPrice</a:t>
            </a:r>
            <a:endParaRPr lang="en-US" altLang="zh-CN" dirty="0"/>
          </a:p>
          <a:p>
            <a:pPr lvl="1"/>
            <a:r>
              <a:rPr lang="en-US" altLang="zh-CN" dirty="0" err="1"/>
              <a:t>GasLimit</a:t>
            </a:r>
            <a:endParaRPr lang="en-US" altLang="zh-CN" dirty="0"/>
          </a:p>
          <a:p>
            <a:pPr lvl="1"/>
            <a:r>
              <a:rPr lang="en-US" altLang="zh-CN" dirty="0"/>
              <a:t>To</a:t>
            </a:r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(number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Wei)</a:t>
            </a:r>
          </a:p>
          <a:p>
            <a:pPr lvl="1"/>
            <a:r>
              <a:rPr lang="en-US" altLang="zh-CN" dirty="0"/>
              <a:t>Signature</a:t>
            </a:r>
            <a:r>
              <a:rPr lang="zh-CN" altLang="en-US" dirty="0"/>
              <a:t> </a:t>
            </a:r>
            <a:r>
              <a:rPr lang="en-US" altLang="zh-CN" dirty="0"/>
              <a:t>(V,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S)</a:t>
            </a:r>
          </a:p>
          <a:p>
            <a:pPr lvl="1"/>
            <a:r>
              <a:rPr lang="en-US" altLang="zh-CN" dirty="0" err="1"/>
              <a:t>Init</a:t>
            </a:r>
            <a:r>
              <a:rPr lang="zh-CN" altLang="en-US" dirty="0"/>
              <a:t> </a:t>
            </a:r>
            <a:r>
              <a:rPr lang="en-US" altLang="zh-CN" dirty="0"/>
              <a:t>(EVM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txn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initialization)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 err="1"/>
              <a:t>txn</a:t>
            </a:r>
            <a:endParaRPr lang="en-US" altLang="zh-CN" dirty="0"/>
          </a:p>
          <a:p>
            <a:pPr lvl="2"/>
            <a:r>
              <a:rPr lang="en-US" altLang="zh-CN" dirty="0" err="1"/>
              <a:t>Init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discarded,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deployed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handled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account)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 err="1"/>
              <a:t>txn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B5C-B788-8A4C-A93D-A64A216A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37A6-2CB8-044D-BDDB-EEEDE405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ParentHash</a:t>
            </a:r>
            <a:endParaRPr lang="en-SG" altLang="zh-CN" dirty="0"/>
          </a:p>
          <a:p>
            <a:r>
              <a:rPr lang="en-US" altLang="zh-CN" dirty="0" err="1"/>
              <a:t>OmmersHash</a:t>
            </a:r>
            <a:r>
              <a:rPr lang="zh-CN" altLang="en-US" dirty="0"/>
              <a:t> </a:t>
            </a:r>
            <a:r>
              <a:rPr lang="en-US" altLang="zh-CN" dirty="0"/>
              <a:t>(uncle</a:t>
            </a:r>
            <a:r>
              <a:rPr lang="zh-CN" altLang="en-US" dirty="0"/>
              <a:t> </a:t>
            </a:r>
            <a:r>
              <a:rPr lang="en-US" altLang="zh-CN" dirty="0"/>
              <a:t>blocks)</a:t>
            </a:r>
          </a:p>
          <a:p>
            <a:r>
              <a:rPr lang="en-US" altLang="zh-CN" dirty="0"/>
              <a:t>Beneficiary</a:t>
            </a:r>
            <a:r>
              <a:rPr lang="zh-CN" altLang="en-US" dirty="0"/>
              <a:t> </a:t>
            </a:r>
            <a:r>
              <a:rPr lang="en-US" altLang="zh-CN" dirty="0"/>
              <a:t>(Miner)</a:t>
            </a:r>
          </a:p>
          <a:p>
            <a:r>
              <a:rPr lang="en-US" altLang="zh-CN" dirty="0" err="1"/>
              <a:t>StateRoot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TransactionRoot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ReceiptsRoot</a:t>
            </a:r>
            <a:endParaRPr lang="en-US" altLang="zh-CN" dirty="0"/>
          </a:p>
          <a:p>
            <a:r>
              <a:rPr lang="en-US" altLang="zh-CN" dirty="0" err="1"/>
              <a:t>LogsBloom</a:t>
            </a:r>
            <a:endParaRPr lang="en-US" altLang="zh-CN" dirty="0"/>
          </a:p>
          <a:p>
            <a:r>
              <a:rPr lang="en-US" altLang="zh-CN" dirty="0"/>
              <a:t>Difficulty,</a:t>
            </a:r>
            <a:r>
              <a:rPr lang="zh-CN" altLang="en-US" dirty="0"/>
              <a:t> </a:t>
            </a:r>
            <a:r>
              <a:rPr lang="en-US" altLang="zh-CN" dirty="0" err="1"/>
              <a:t>MixHash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Nonce</a:t>
            </a:r>
            <a:r>
              <a:rPr lang="zh-CN" altLang="en-US" dirty="0"/>
              <a:t> </a:t>
            </a:r>
            <a:r>
              <a:rPr lang="en-US" altLang="zh-CN" dirty="0"/>
              <a:t>(POW)</a:t>
            </a:r>
          </a:p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(block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genesis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0)</a:t>
            </a:r>
          </a:p>
          <a:p>
            <a:r>
              <a:rPr lang="en-US" altLang="zh-CN" dirty="0" err="1"/>
              <a:t>GasLimit</a:t>
            </a:r>
            <a:r>
              <a:rPr lang="zh-CN" altLang="en-US" dirty="0"/>
              <a:t> </a:t>
            </a:r>
            <a:r>
              <a:rPr lang="en-US" altLang="zh-CN" dirty="0"/>
              <a:t>(Current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expenditure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block)</a:t>
            </a:r>
          </a:p>
          <a:p>
            <a:r>
              <a:rPr lang="en-US" altLang="zh-CN" dirty="0" err="1"/>
              <a:t>GasUsed</a:t>
            </a:r>
            <a:endParaRPr lang="en-US" altLang="zh-CN" dirty="0"/>
          </a:p>
          <a:p>
            <a:r>
              <a:rPr lang="en-US" altLang="zh-CN" dirty="0"/>
              <a:t>Timestamp</a:t>
            </a:r>
            <a:r>
              <a:rPr lang="zh-CN" altLang="en-US" dirty="0"/>
              <a:t> </a:t>
            </a:r>
            <a:r>
              <a:rPr lang="en-US" altLang="zh-CN" dirty="0"/>
              <a:t>(at</a:t>
            </a:r>
            <a:r>
              <a:rPr lang="zh-CN" altLang="en-US" dirty="0"/>
              <a:t> </a:t>
            </a:r>
            <a:r>
              <a:rPr lang="en-US" altLang="zh-CN" dirty="0"/>
              <a:t>block’s</a:t>
            </a:r>
            <a:r>
              <a:rPr lang="zh-CN" altLang="en-US" dirty="0"/>
              <a:t> </a:t>
            </a:r>
            <a:r>
              <a:rPr lang="en-US" altLang="zh-CN" dirty="0"/>
              <a:t>inception)</a:t>
            </a:r>
          </a:p>
          <a:p>
            <a:r>
              <a:rPr lang="en-US" altLang="zh-CN" dirty="0" err="1"/>
              <a:t>ExtraData</a:t>
            </a:r>
            <a:r>
              <a:rPr lang="zh-CN" altLang="en-US" dirty="0"/>
              <a:t> </a:t>
            </a:r>
            <a:r>
              <a:rPr lang="en-US" altLang="zh-CN" dirty="0"/>
              <a:t>(arbitrary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array)</a:t>
            </a:r>
          </a:p>
        </p:txBody>
      </p:sp>
    </p:spTree>
    <p:extLst>
      <p:ext uri="{BB962C8B-B14F-4D97-AF65-F5344CB8AC3E}">
        <p14:creationId xmlns:p14="http://schemas.microsoft.com/office/powerpoint/2010/main" val="314171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E1E-31BA-DD42-A2A7-C7DAF99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0A53-E24F-EB47-8442-3D5B4C34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Transactions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58BD-732C-A346-B0D5-97A40572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Receipt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E48D-9723-534F-B7D5-3DCE5BAD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endParaRPr lang="en-SG" altLang="zh-CN" dirty="0"/>
          </a:p>
          <a:p>
            <a:pPr lvl="1"/>
            <a:r>
              <a:rPr lang="en-US" altLang="zh-CN" dirty="0"/>
              <a:t>Zero-knowledge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</a:p>
          <a:p>
            <a:pPr lvl="1"/>
            <a:r>
              <a:rPr lang="en-US" altLang="zh-CN" dirty="0"/>
              <a:t>Index</a:t>
            </a:r>
          </a:p>
          <a:p>
            <a:pPr lvl="1"/>
            <a:r>
              <a:rPr lang="en-US" altLang="zh-CN" dirty="0"/>
              <a:t>Search</a:t>
            </a:r>
          </a:p>
          <a:p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r>
              <a:rPr lang="en-US" altLang="zh-CN" dirty="0"/>
              <a:t>Cumulative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r>
              <a:rPr lang="en-US" altLang="zh-CN" dirty="0"/>
              <a:t>Bloom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9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B2B-F38C-9D48-9BE0-662324D8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8219-4E5E-2748-A8C0-8C337E5F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Sender</a:t>
            </a:r>
          </a:p>
          <a:p>
            <a:pPr lvl="1"/>
            <a:r>
              <a:rPr lang="en-US" altLang="zh-CN" dirty="0"/>
              <a:t>Originator</a:t>
            </a:r>
            <a:endParaRPr lang="en-SG" altLang="zh-CN" dirty="0"/>
          </a:p>
          <a:p>
            <a:pPr lvl="1"/>
            <a:r>
              <a:rPr lang="en-US" altLang="zh-CN" dirty="0"/>
              <a:t>Recipient</a:t>
            </a:r>
            <a:endParaRPr lang="en-SG" altLang="zh-CN" dirty="0"/>
          </a:p>
          <a:p>
            <a:pPr lvl="1"/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endParaRPr lang="en-SG" altLang="zh-CN" dirty="0"/>
          </a:p>
          <a:p>
            <a:pPr lvl="2"/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recipient</a:t>
            </a:r>
            <a:endParaRPr lang="en-SG" altLang="zh-CN" dirty="0"/>
          </a:p>
          <a:p>
            <a:pPr lvl="1"/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SG" altLang="zh-CN" dirty="0"/>
          </a:p>
          <a:p>
            <a:pPr lvl="1"/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SG" altLang="zh-CN" dirty="0"/>
          </a:p>
          <a:p>
            <a:pPr lvl="2"/>
            <a:r>
              <a:rPr lang="en-US" altLang="zh-CN" dirty="0"/>
              <a:t>Ignored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transactions</a:t>
            </a:r>
            <a:endParaRPr lang="en-SG" altLang="zh-CN" dirty="0"/>
          </a:p>
          <a:p>
            <a:pPr lvl="2"/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initiated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VM-code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28F-3920-344B-9CDC-1D4B4486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</a:t>
            </a:r>
            <a:r>
              <a:rPr lang="en-US" altLang="zh-CN" dirty="0"/>
              <a:t>compiled</a:t>
            </a:r>
            <a:r>
              <a:rPr lang="zh-CN" altLang="en-US" dirty="0"/>
              <a:t> </a:t>
            </a:r>
            <a:r>
              <a:rPr lang="en-US" altLang="zh-CN" dirty="0"/>
              <a:t>contracts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DC26-1328-2F4E-AEAA-31C8FDF5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Elliptic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en-US" altLang="zh-CN" dirty="0"/>
              <a:t>SHA256</a:t>
            </a:r>
          </a:p>
          <a:p>
            <a:r>
              <a:rPr lang="en-US" altLang="zh-CN" dirty="0"/>
              <a:t>RIPEMD160</a:t>
            </a:r>
          </a:p>
          <a:p>
            <a:r>
              <a:rPr lang="en-US" altLang="zh-CN" dirty="0"/>
              <a:t>ID</a:t>
            </a:r>
          </a:p>
          <a:p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modular</a:t>
            </a:r>
            <a:r>
              <a:rPr lang="zh-CN" altLang="en-US" dirty="0"/>
              <a:t> </a:t>
            </a:r>
            <a:r>
              <a:rPr lang="en-US" altLang="zh-CN" dirty="0"/>
              <a:t>exponentiation</a:t>
            </a:r>
          </a:p>
          <a:p>
            <a:r>
              <a:rPr lang="en-US" altLang="zh-CN" dirty="0"/>
              <a:t>Elliptic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addition</a:t>
            </a:r>
          </a:p>
          <a:p>
            <a:r>
              <a:rPr lang="en-US" altLang="zh-CN" dirty="0"/>
              <a:t>Elliptic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multiplication</a:t>
            </a:r>
          </a:p>
          <a:p>
            <a:r>
              <a:rPr lang="en-US" altLang="zh-CN" dirty="0"/>
              <a:t>Elliptic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pairing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9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546</Words>
  <Application>Microsoft Macintosh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游ゴシック</vt:lpstr>
      <vt:lpstr>Arial</vt:lpstr>
      <vt:lpstr>Calibri</vt:lpstr>
      <vt:lpstr>Calibri Light</vt:lpstr>
      <vt:lpstr>Wingdings</vt:lpstr>
      <vt:lpstr>Office Theme</vt:lpstr>
      <vt:lpstr>Yellow Paper</vt:lpstr>
      <vt:lpstr>Definition of Ethereum Platform</vt:lpstr>
      <vt:lpstr>World State</vt:lpstr>
      <vt:lpstr>Transaction</vt:lpstr>
      <vt:lpstr>Block Header</vt:lpstr>
      <vt:lpstr>Block Body</vt:lpstr>
      <vt:lpstr>Transaction Receipt</vt:lpstr>
      <vt:lpstr>Message Call</vt:lpstr>
      <vt:lpstr>Precompiled contracts</vt:lpstr>
      <vt:lpstr>Execution Environment</vt:lpstr>
      <vt:lpstr>Issues with Gas</vt:lpstr>
      <vt:lpstr>Some features of Ethereum</vt:lpstr>
      <vt:lpstr>Accounts (with state) instead of UTXO</vt:lpstr>
      <vt:lpstr>Merkle Patricia Trie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Guanglei Deng</dc:creator>
  <cp:lastModifiedBy>Guanglei Deng</cp:lastModifiedBy>
  <cp:revision>25</cp:revision>
  <dcterms:created xsi:type="dcterms:W3CDTF">2018-07-03T01:31:04Z</dcterms:created>
  <dcterms:modified xsi:type="dcterms:W3CDTF">2018-07-05T02:19:13Z</dcterms:modified>
</cp:coreProperties>
</file>