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77" r:id="rId6"/>
    <p:sldId id="262" r:id="rId7"/>
    <p:sldId id="263" r:id="rId8"/>
    <p:sldId id="264" r:id="rId9"/>
    <p:sldId id="265" r:id="rId10"/>
    <p:sldId id="266" r:id="rId11"/>
    <p:sldId id="269" r:id="rId12"/>
    <p:sldId id="278" r:id="rId13"/>
    <p:sldId id="270" r:id="rId14"/>
    <p:sldId id="271" r:id="rId15"/>
    <p:sldId id="276" r:id="rId16"/>
    <p:sldId id="279" r:id="rId17"/>
    <p:sldId id="272" r:id="rId18"/>
    <p:sldId id="273" r:id="rId19"/>
    <p:sldId id="280" r:id="rId20"/>
    <p:sldId id="281" r:id="rId21"/>
    <p:sldId id="285" r:id="rId22"/>
    <p:sldId id="282" r:id="rId23"/>
    <p:sldId id="283" r:id="rId24"/>
    <p:sldId id="287" r:id="rId25"/>
    <p:sldId id="288" r:id="rId26"/>
    <p:sldId id="284" r:id="rId27"/>
    <p:sldId id="286" r:id="rId28"/>
    <p:sldId id="259" r:id="rId29"/>
    <p:sldId id="274" r:id="rId30"/>
    <p:sldId id="275" r:id="rId31"/>
    <p:sldId id="260" r:id="rId3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7" autoAdjust="0"/>
    <p:restoredTop sz="93961" autoAdjust="0"/>
  </p:normalViewPr>
  <p:slideViewPr>
    <p:cSldViewPr>
      <p:cViewPr>
        <p:scale>
          <a:sx n="66" d="100"/>
          <a:sy n="66" d="100"/>
        </p:scale>
        <p:origin x="-1560" y="-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6064F-290E-419F-8EAD-2DEFB8A4ADF6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9E1A4F6B-8861-4C9A-A9E0-558972783F87}">
      <dgm:prSet phldrT="[Texto]" custT="1"/>
      <dgm:spPr/>
      <dgm:t>
        <a:bodyPr tIns="0" anchor="t"/>
        <a:lstStyle/>
        <a:p>
          <a:r>
            <a:rPr lang="es-CO" sz="1800" b="1" dirty="0" smtClean="0"/>
            <a:t>Exploración</a:t>
          </a:r>
        </a:p>
      </dgm:t>
    </dgm:pt>
    <dgm:pt modelId="{B372CF15-D8A4-4703-BB75-21059165FD65}" type="parTrans" cxnId="{EF842425-1D49-4959-A428-54E91F36890B}">
      <dgm:prSet/>
      <dgm:spPr/>
      <dgm:t>
        <a:bodyPr/>
        <a:lstStyle/>
        <a:p>
          <a:endParaRPr lang="es-CO"/>
        </a:p>
      </dgm:t>
    </dgm:pt>
    <dgm:pt modelId="{CFD14CFD-0215-4350-B3AF-334691ECD143}" type="sibTrans" cxnId="{EF842425-1D49-4959-A428-54E91F36890B}">
      <dgm:prSet/>
      <dgm:spPr/>
      <dgm:t>
        <a:bodyPr/>
        <a:lstStyle/>
        <a:p>
          <a:endParaRPr lang="es-CO"/>
        </a:p>
      </dgm:t>
    </dgm:pt>
    <dgm:pt modelId="{2972BCDD-BC7F-4E55-B4FD-0BA8B14608DF}">
      <dgm:prSet phldrT="[Texto]" custT="1"/>
      <dgm:spPr/>
      <dgm:t>
        <a:bodyPr anchor="t"/>
        <a:lstStyle/>
        <a:p>
          <a:r>
            <a:rPr lang="es-CO" sz="1800" b="1" dirty="0" smtClean="0"/>
            <a:t>Planificación</a:t>
          </a:r>
          <a:endParaRPr lang="es-CO" sz="1800" b="1" dirty="0"/>
        </a:p>
      </dgm:t>
    </dgm:pt>
    <dgm:pt modelId="{D429CF55-7391-4746-A8CE-DEE70172E2D8}" type="parTrans" cxnId="{FCDFB676-8F62-4666-A08E-529CEE44F91B}">
      <dgm:prSet/>
      <dgm:spPr/>
      <dgm:t>
        <a:bodyPr/>
        <a:lstStyle/>
        <a:p>
          <a:endParaRPr lang="es-CO"/>
        </a:p>
      </dgm:t>
    </dgm:pt>
    <dgm:pt modelId="{4E27E6AF-2634-4E71-87D0-DEBCF21B2573}" type="sibTrans" cxnId="{FCDFB676-8F62-4666-A08E-529CEE44F91B}">
      <dgm:prSet/>
      <dgm:spPr/>
      <dgm:t>
        <a:bodyPr/>
        <a:lstStyle/>
        <a:p>
          <a:endParaRPr lang="es-CO"/>
        </a:p>
      </dgm:t>
    </dgm:pt>
    <dgm:pt modelId="{01DCA6C7-8A52-41E6-B68C-99F7A61D0E8F}">
      <dgm:prSet phldrT="[Texto]" custT="1"/>
      <dgm:spPr/>
      <dgm:t>
        <a:bodyPr anchor="t"/>
        <a:lstStyle/>
        <a:p>
          <a:r>
            <a:rPr lang="es-CO" sz="1800" b="1" dirty="0" smtClean="0"/>
            <a:t>Producción</a:t>
          </a:r>
          <a:endParaRPr lang="es-CO" sz="1800" b="1" dirty="0"/>
        </a:p>
      </dgm:t>
    </dgm:pt>
    <dgm:pt modelId="{1DC9BC23-0C84-45DA-A25D-4CAAE2A6ECF9}" type="parTrans" cxnId="{B79ED7F8-80AB-4A78-9BCE-9886ABBDE7DE}">
      <dgm:prSet/>
      <dgm:spPr/>
      <dgm:t>
        <a:bodyPr/>
        <a:lstStyle/>
        <a:p>
          <a:endParaRPr lang="es-CO"/>
        </a:p>
      </dgm:t>
    </dgm:pt>
    <dgm:pt modelId="{4B050BBF-0168-4B8D-862B-5A3425FF7903}" type="sibTrans" cxnId="{B79ED7F8-80AB-4A78-9BCE-9886ABBDE7DE}">
      <dgm:prSet/>
      <dgm:spPr/>
      <dgm:t>
        <a:bodyPr/>
        <a:lstStyle/>
        <a:p>
          <a:endParaRPr lang="es-CO"/>
        </a:p>
      </dgm:t>
    </dgm:pt>
    <dgm:pt modelId="{1ADB1CB1-B91E-4178-BCCF-5054295A2D60}">
      <dgm:prSet phldrT="[Texto]" custT="1"/>
      <dgm:spPr/>
      <dgm:t>
        <a:bodyPr tIns="0" anchor="t"/>
        <a:lstStyle/>
        <a:p>
          <a:r>
            <a:rPr lang="es-CO" sz="1600" b="1" dirty="0" smtClean="0"/>
            <a:t>Mantenimiento</a:t>
          </a:r>
        </a:p>
      </dgm:t>
    </dgm:pt>
    <dgm:pt modelId="{A98D86AD-2295-4371-BC98-CF4A6208EB0A}" type="parTrans" cxnId="{F0947D22-1701-41BA-A9F2-13E368868317}">
      <dgm:prSet/>
      <dgm:spPr/>
      <dgm:t>
        <a:bodyPr/>
        <a:lstStyle/>
        <a:p>
          <a:endParaRPr lang="es-CO"/>
        </a:p>
      </dgm:t>
    </dgm:pt>
    <dgm:pt modelId="{B95D570D-2014-4A63-89AD-C9C66E02A103}" type="sibTrans" cxnId="{F0947D22-1701-41BA-A9F2-13E368868317}">
      <dgm:prSet/>
      <dgm:spPr/>
      <dgm:t>
        <a:bodyPr/>
        <a:lstStyle/>
        <a:p>
          <a:endParaRPr lang="es-CO"/>
        </a:p>
      </dgm:t>
    </dgm:pt>
    <dgm:pt modelId="{43C1403A-0934-41C0-BDC2-87C6AD813F93}" type="pres">
      <dgm:prSet presAssocID="{9C56064F-290E-419F-8EAD-2DEFB8A4AD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8574CBE-1669-44A6-B946-7EFBACC1510E}" type="pres">
      <dgm:prSet presAssocID="{9E1A4F6B-8861-4C9A-A9E0-558972783F87}" presName="node" presStyleLbl="node1" presStyleIdx="0" presStyleCnt="4" custScaleX="146583" custScaleY="138636" custRadScaleRad="104565" custRadScaleInc="-29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3A20D-EDE3-4012-B2BF-5F1D6048C72A}" type="pres">
      <dgm:prSet presAssocID="{CFD14CFD-0215-4350-B3AF-334691ECD143}" presName="sibTrans" presStyleLbl="sibTrans2D1" presStyleIdx="0" presStyleCnt="4"/>
      <dgm:spPr/>
      <dgm:t>
        <a:bodyPr/>
        <a:lstStyle/>
        <a:p>
          <a:endParaRPr lang="es-CO"/>
        </a:p>
      </dgm:t>
    </dgm:pt>
    <dgm:pt modelId="{45FB7C25-EA5B-444C-A303-AACD4E2DFC1C}" type="pres">
      <dgm:prSet presAssocID="{CFD14CFD-0215-4350-B3AF-334691ECD143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DE076E3A-BF58-46D4-965B-E6681979047E}" type="pres">
      <dgm:prSet presAssocID="{2972BCDD-BC7F-4E55-B4FD-0BA8B14608DF}" presName="node" presStyleLbl="node1" presStyleIdx="1" presStyleCnt="4" custScaleX="136213" custScaleY="144109" custRadScaleRad="131307" custRadScaleInc="18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26F2FE-4FDE-4D00-A38A-775460BE399D}" type="pres">
      <dgm:prSet presAssocID="{4E27E6AF-2634-4E71-87D0-DEBCF21B2573}" presName="sibTrans" presStyleLbl="sibTrans2D1" presStyleIdx="1" presStyleCnt="4"/>
      <dgm:spPr/>
      <dgm:t>
        <a:bodyPr/>
        <a:lstStyle/>
        <a:p>
          <a:endParaRPr lang="es-CO"/>
        </a:p>
      </dgm:t>
    </dgm:pt>
    <dgm:pt modelId="{D42D24DD-D5CD-424A-9CCA-3956F02DD28B}" type="pres">
      <dgm:prSet presAssocID="{4E27E6AF-2634-4E71-87D0-DEBCF21B2573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A847EA49-23E9-4F3F-9ECA-ACE22BEC7499}" type="pres">
      <dgm:prSet presAssocID="{01DCA6C7-8A52-41E6-B68C-99F7A61D0E8F}" presName="node" presStyleLbl="node1" presStyleIdx="2" presStyleCnt="4" custScaleX="148724" custScaleY="1410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C4D034-B6D7-4082-B8C7-35EFF3EC8521}" type="pres">
      <dgm:prSet presAssocID="{4B050BBF-0168-4B8D-862B-5A3425FF7903}" presName="sibTrans" presStyleLbl="sibTrans2D1" presStyleIdx="2" presStyleCnt="4"/>
      <dgm:spPr/>
      <dgm:t>
        <a:bodyPr/>
        <a:lstStyle/>
        <a:p>
          <a:endParaRPr lang="es-CO"/>
        </a:p>
      </dgm:t>
    </dgm:pt>
    <dgm:pt modelId="{A8C44EAE-B343-4B4A-AF09-7CD60ED89AED}" type="pres">
      <dgm:prSet presAssocID="{4B050BBF-0168-4B8D-862B-5A3425FF7903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11CD7886-8A5A-4AF0-BD6A-01AAB83FF8BB}" type="pres">
      <dgm:prSet presAssocID="{1ADB1CB1-B91E-4178-BCCF-5054295A2D60}" presName="node" presStyleLbl="node1" presStyleIdx="3" presStyleCnt="4" custScaleX="137219" custScaleY="140139" custRadScaleRad="142592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E34D9B-BE9A-4537-89A7-8D3FAF6EC34E}" type="pres">
      <dgm:prSet presAssocID="{B95D570D-2014-4A63-89AD-C9C66E02A103}" presName="sibTrans" presStyleLbl="sibTrans2D1" presStyleIdx="3" presStyleCnt="4"/>
      <dgm:spPr/>
      <dgm:t>
        <a:bodyPr/>
        <a:lstStyle/>
        <a:p>
          <a:endParaRPr lang="es-CO"/>
        </a:p>
      </dgm:t>
    </dgm:pt>
    <dgm:pt modelId="{323F41FA-6D2F-48C4-BCA6-11863921A7DC}" type="pres">
      <dgm:prSet presAssocID="{B95D570D-2014-4A63-89AD-C9C66E02A103}" presName="connectorText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23D487B6-3946-4354-80E0-8931D83F580A}" type="presOf" srcId="{9E1A4F6B-8861-4C9A-A9E0-558972783F87}" destId="{E8574CBE-1669-44A6-B946-7EFBACC1510E}" srcOrd="0" destOrd="0" presId="urn:microsoft.com/office/officeart/2005/8/layout/cycle2"/>
    <dgm:cxn modelId="{D94AB593-17C2-44A3-BB02-33ED712F6957}" type="presOf" srcId="{4B050BBF-0168-4B8D-862B-5A3425FF7903}" destId="{EEC4D034-B6D7-4082-B8C7-35EFF3EC8521}" srcOrd="0" destOrd="0" presId="urn:microsoft.com/office/officeart/2005/8/layout/cycle2"/>
    <dgm:cxn modelId="{358BD3C8-E865-40B4-B880-C3FE10D7A75F}" type="presOf" srcId="{CFD14CFD-0215-4350-B3AF-334691ECD143}" destId="{45FB7C25-EA5B-444C-A303-AACD4E2DFC1C}" srcOrd="1" destOrd="0" presId="urn:microsoft.com/office/officeart/2005/8/layout/cycle2"/>
    <dgm:cxn modelId="{CFC556AB-A7BD-4BE4-98C9-3F8A5E95CA2A}" type="presOf" srcId="{9C56064F-290E-419F-8EAD-2DEFB8A4ADF6}" destId="{43C1403A-0934-41C0-BDC2-87C6AD813F93}" srcOrd="0" destOrd="0" presId="urn:microsoft.com/office/officeart/2005/8/layout/cycle2"/>
    <dgm:cxn modelId="{F0947D22-1701-41BA-A9F2-13E368868317}" srcId="{9C56064F-290E-419F-8EAD-2DEFB8A4ADF6}" destId="{1ADB1CB1-B91E-4178-BCCF-5054295A2D60}" srcOrd="3" destOrd="0" parTransId="{A98D86AD-2295-4371-BC98-CF4A6208EB0A}" sibTransId="{B95D570D-2014-4A63-89AD-C9C66E02A103}"/>
    <dgm:cxn modelId="{6D970600-2DA1-4EAD-86B9-E4A47631E998}" type="presOf" srcId="{B95D570D-2014-4A63-89AD-C9C66E02A103}" destId="{323F41FA-6D2F-48C4-BCA6-11863921A7DC}" srcOrd="1" destOrd="0" presId="urn:microsoft.com/office/officeart/2005/8/layout/cycle2"/>
    <dgm:cxn modelId="{D785F255-9D4D-48D6-8A20-73F9CF52F2B2}" type="presOf" srcId="{01DCA6C7-8A52-41E6-B68C-99F7A61D0E8F}" destId="{A847EA49-23E9-4F3F-9ECA-ACE22BEC7499}" srcOrd="0" destOrd="0" presId="urn:microsoft.com/office/officeart/2005/8/layout/cycle2"/>
    <dgm:cxn modelId="{23EB8E64-F159-48AE-B331-6B3554BFAC2D}" type="presOf" srcId="{4E27E6AF-2634-4E71-87D0-DEBCF21B2573}" destId="{D42D24DD-D5CD-424A-9CCA-3956F02DD28B}" srcOrd="1" destOrd="0" presId="urn:microsoft.com/office/officeart/2005/8/layout/cycle2"/>
    <dgm:cxn modelId="{8CCFFD5F-9569-401B-BE36-C0365B712CC0}" type="presOf" srcId="{B95D570D-2014-4A63-89AD-C9C66E02A103}" destId="{52E34D9B-BE9A-4537-89A7-8D3FAF6EC34E}" srcOrd="0" destOrd="0" presId="urn:microsoft.com/office/officeart/2005/8/layout/cycle2"/>
    <dgm:cxn modelId="{B79ED7F8-80AB-4A78-9BCE-9886ABBDE7DE}" srcId="{9C56064F-290E-419F-8EAD-2DEFB8A4ADF6}" destId="{01DCA6C7-8A52-41E6-B68C-99F7A61D0E8F}" srcOrd="2" destOrd="0" parTransId="{1DC9BC23-0C84-45DA-A25D-4CAAE2A6ECF9}" sibTransId="{4B050BBF-0168-4B8D-862B-5A3425FF7903}"/>
    <dgm:cxn modelId="{BCDDB54E-A497-4BF2-AB86-85C7D6EB1C48}" type="presOf" srcId="{2972BCDD-BC7F-4E55-B4FD-0BA8B14608DF}" destId="{DE076E3A-BF58-46D4-965B-E6681979047E}" srcOrd="0" destOrd="0" presId="urn:microsoft.com/office/officeart/2005/8/layout/cycle2"/>
    <dgm:cxn modelId="{9F776A96-6CB2-4939-8986-AD1F2836F5DD}" type="presOf" srcId="{4B050BBF-0168-4B8D-862B-5A3425FF7903}" destId="{A8C44EAE-B343-4B4A-AF09-7CD60ED89AED}" srcOrd="1" destOrd="0" presId="urn:microsoft.com/office/officeart/2005/8/layout/cycle2"/>
    <dgm:cxn modelId="{B26D510F-23D3-4935-B9ED-9AF336138866}" type="presOf" srcId="{CFD14CFD-0215-4350-B3AF-334691ECD143}" destId="{18D3A20D-EDE3-4012-B2BF-5F1D6048C72A}" srcOrd="0" destOrd="0" presId="urn:microsoft.com/office/officeart/2005/8/layout/cycle2"/>
    <dgm:cxn modelId="{A41C7FB6-4894-4ACC-8BF4-0F5B0E4AD65C}" type="presOf" srcId="{1ADB1CB1-B91E-4178-BCCF-5054295A2D60}" destId="{11CD7886-8A5A-4AF0-BD6A-01AAB83FF8BB}" srcOrd="0" destOrd="0" presId="urn:microsoft.com/office/officeart/2005/8/layout/cycle2"/>
    <dgm:cxn modelId="{F92B08ED-98EB-418B-BC87-0094239C7E7A}" type="presOf" srcId="{4E27E6AF-2634-4E71-87D0-DEBCF21B2573}" destId="{9226F2FE-4FDE-4D00-A38A-775460BE399D}" srcOrd="0" destOrd="0" presId="urn:microsoft.com/office/officeart/2005/8/layout/cycle2"/>
    <dgm:cxn modelId="{EF842425-1D49-4959-A428-54E91F36890B}" srcId="{9C56064F-290E-419F-8EAD-2DEFB8A4ADF6}" destId="{9E1A4F6B-8861-4C9A-A9E0-558972783F87}" srcOrd="0" destOrd="0" parTransId="{B372CF15-D8A4-4703-BB75-21059165FD65}" sibTransId="{CFD14CFD-0215-4350-B3AF-334691ECD143}"/>
    <dgm:cxn modelId="{FCDFB676-8F62-4666-A08E-529CEE44F91B}" srcId="{9C56064F-290E-419F-8EAD-2DEFB8A4ADF6}" destId="{2972BCDD-BC7F-4E55-B4FD-0BA8B14608DF}" srcOrd="1" destOrd="0" parTransId="{D429CF55-7391-4746-A8CE-DEE70172E2D8}" sibTransId="{4E27E6AF-2634-4E71-87D0-DEBCF21B2573}"/>
    <dgm:cxn modelId="{16C8F906-8389-4338-A05E-326DC55164F3}" type="presParOf" srcId="{43C1403A-0934-41C0-BDC2-87C6AD813F93}" destId="{E8574CBE-1669-44A6-B946-7EFBACC1510E}" srcOrd="0" destOrd="0" presId="urn:microsoft.com/office/officeart/2005/8/layout/cycle2"/>
    <dgm:cxn modelId="{9951E50E-648E-4963-9742-D6365944CD35}" type="presParOf" srcId="{43C1403A-0934-41C0-BDC2-87C6AD813F93}" destId="{18D3A20D-EDE3-4012-B2BF-5F1D6048C72A}" srcOrd="1" destOrd="0" presId="urn:microsoft.com/office/officeart/2005/8/layout/cycle2"/>
    <dgm:cxn modelId="{99F5EECC-8F2A-4562-8286-F95A515FC096}" type="presParOf" srcId="{18D3A20D-EDE3-4012-B2BF-5F1D6048C72A}" destId="{45FB7C25-EA5B-444C-A303-AACD4E2DFC1C}" srcOrd="0" destOrd="0" presId="urn:microsoft.com/office/officeart/2005/8/layout/cycle2"/>
    <dgm:cxn modelId="{631659F5-6C90-4EE2-A21D-CC057299D506}" type="presParOf" srcId="{43C1403A-0934-41C0-BDC2-87C6AD813F93}" destId="{DE076E3A-BF58-46D4-965B-E6681979047E}" srcOrd="2" destOrd="0" presId="urn:microsoft.com/office/officeart/2005/8/layout/cycle2"/>
    <dgm:cxn modelId="{4202E11F-5F6F-4ED8-BB4A-FACAA66B5B23}" type="presParOf" srcId="{43C1403A-0934-41C0-BDC2-87C6AD813F93}" destId="{9226F2FE-4FDE-4D00-A38A-775460BE399D}" srcOrd="3" destOrd="0" presId="urn:microsoft.com/office/officeart/2005/8/layout/cycle2"/>
    <dgm:cxn modelId="{8A763B1E-1D97-4A73-871D-84ADC0EAFF8D}" type="presParOf" srcId="{9226F2FE-4FDE-4D00-A38A-775460BE399D}" destId="{D42D24DD-D5CD-424A-9CCA-3956F02DD28B}" srcOrd="0" destOrd="0" presId="urn:microsoft.com/office/officeart/2005/8/layout/cycle2"/>
    <dgm:cxn modelId="{2B070870-F44F-434F-AFD1-576C8C2263F4}" type="presParOf" srcId="{43C1403A-0934-41C0-BDC2-87C6AD813F93}" destId="{A847EA49-23E9-4F3F-9ECA-ACE22BEC7499}" srcOrd="4" destOrd="0" presId="urn:microsoft.com/office/officeart/2005/8/layout/cycle2"/>
    <dgm:cxn modelId="{FCE45108-061C-4FEA-8FFB-B20C245D1F41}" type="presParOf" srcId="{43C1403A-0934-41C0-BDC2-87C6AD813F93}" destId="{EEC4D034-B6D7-4082-B8C7-35EFF3EC8521}" srcOrd="5" destOrd="0" presId="urn:microsoft.com/office/officeart/2005/8/layout/cycle2"/>
    <dgm:cxn modelId="{E2601F5F-B184-4F8D-931D-446A94C42FB0}" type="presParOf" srcId="{EEC4D034-B6D7-4082-B8C7-35EFF3EC8521}" destId="{A8C44EAE-B343-4B4A-AF09-7CD60ED89AED}" srcOrd="0" destOrd="0" presId="urn:microsoft.com/office/officeart/2005/8/layout/cycle2"/>
    <dgm:cxn modelId="{D5FC0269-B6B7-4049-A760-8CD739DE42E9}" type="presParOf" srcId="{43C1403A-0934-41C0-BDC2-87C6AD813F93}" destId="{11CD7886-8A5A-4AF0-BD6A-01AAB83FF8BB}" srcOrd="6" destOrd="0" presId="urn:microsoft.com/office/officeart/2005/8/layout/cycle2"/>
    <dgm:cxn modelId="{5A39324B-B629-4652-BC8A-582B36C9F3F2}" type="presParOf" srcId="{43C1403A-0934-41C0-BDC2-87C6AD813F93}" destId="{52E34D9B-BE9A-4537-89A7-8D3FAF6EC34E}" srcOrd="7" destOrd="0" presId="urn:microsoft.com/office/officeart/2005/8/layout/cycle2"/>
    <dgm:cxn modelId="{3D7320E0-4019-45BC-814B-259881523114}" type="presParOf" srcId="{52E34D9B-BE9A-4537-89A7-8D3FAF6EC34E}" destId="{323F41FA-6D2F-48C4-BCA6-11863921A7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74CBE-1669-44A6-B946-7EFBACC1510E}">
      <dsp:nvSpPr>
        <dsp:cNvPr id="0" name=""/>
        <dsp:cNvSpPr/>
      </dsp:nvSpPr>
      <dsp:spPr>
        <a:xfrm>
          <a:off x="2188895" y="-278874"/>
          <a:ext cx="2059538" cy="194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Exploración</a:t>
          </a:r>
        </a:p>
      </dsp:txBody>
      <dsp:txXfrm>
        <a:off x="2490507" y="6386"/>
        <a:ext cx="1456314" cy="1377360"/>
      </dsp:txXfrm>
    </dsp:sp>
    <dsp:sp modelId="{18D3A20D-EDE3-4012-B2BF-5F1D6048C72A}">
      <dsp:nvSpPr>
        <dsp:cNvPr id="0" name=""/>
        <dsp:cNvSpPr/>
      </dsp:nvSpPr>
      <dsp:spPr>
        <a:xfrm rot="2265438">
          <a:off x="4074503" y="1223232"/>
          <a:ext cx="264513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>
        <a:off x="4082811" y="1293777"/>
        <a:ext cx="185159" cy="284518"/>
      </dsp:txXfrm>
    </dsp:sp>
    <dsp:sp modelId="{DE076E3A-BF58-46D4-965B-E6681979047E}">
      <dsp:nvSpPr>
        <dsp:cNvPr id="0" name=""/>
        <dsp:cNvSpPr/>
      </dsp:nvSpPr>
      <dsp:spPr>
        <a:xfrm>
          <a:off x="4225186" y="1203334"/>
          <a:ext cx="1913836" cy="2024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Planificación</a:t>
          </a:r>
          <a:endParaRPr lang="es-CO" sz="1800" b="1" kern="1200" dirty="0"/>
        </a:p>
      </dsp:txBody>
      <dsp:txXfrm>
        <a:off x="4505461" y="1499856"/>
        <a:ext cx="1353286" cy="1431733"/>
      </dsp:txXfrm>
    </dsp:sp>
    <dsp:sp modelId="{9226F2FE-4FDE-4D00-A38A-775460BE399D}">
      <dsp:nvSpPr>
        <dsp:cNvPr id="0" name=""/>
        <dsp:cNvSpPr/>
      </dsp:nvSpPr>
      <dsp:spPr>
        <a:xfrm rot="8593509">
          <a:off x="4108683" y="2692450"/>
          <a:ext cx="236712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 rot="10800000">
        <a:off x="4172631" y="2766033"/>
        <a:ext cx="165698" cy="284518"/>
      </dsp:txXfrm>
    </dsp:sp>
    <dsp:sp modelId="{A847EA49-23E9-4F3F-9ECA-ACE22BEC7499}">
      <dsp:nvSpPr>
        <dsp:cNvPr id="0" name=""/>
        <dsp:cNvSpPr/>
      </dsp:nvSpPr>
      <dsp:spPr>
        <a:xfrm>
          <a:off x="2177410" y="2689761"/>
          <a:ext cx="2089619" cy="19816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Producción</a:t>
          </a:r>
          <a:endParaRPr lang="es-CO" sz="1800" b="1" kern="1200" dirty="0"/>
        </a:p>
      </dsp:txBody>
      <dsp:txXfrm>
        <a:off x="2483428" y="2979960"/>
        <a:ext cx="1477583" cy="1401203"/>
      </dsp:txXfrm>
    </dsp:sp>
    <dsp:sp modelId="{EEC4D034-B6D7-4082-B8C7-35EFF3EC8521}">
      <dsp:nvSpPr>
        <dsp:cNvPr id="0" name=""/>
        <dsp:cNvSpPr/>
      </dsp:nvSpPr>
      <dsp:spPr>
        <a:xfrm rot="12902522">
          <a:off x="1982827" y="2686369"/>
          <a:ext cx="319673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 rot="10800000">
        <a:off x="2070037" y="2808741"/>
        <a:ext cx="223771" cy="284518"/>
      </dsp:txXfrm>
    </dsp:sp>
    <dsp:sp modelId="{11CD7886-8A5A-4AF0-BD6A-01AAB83FF8BB}">
      <dsp:nvSpPr>
        <dsp:cNvPr id="0" name=""/>
        <dsp:cNvSpPr/>
      </dsp:nvSpPr>
      <dsp:spPr>
        <a:xfrm>
          <a:off x="129694" y="1203314"/>
          <a:ext cx="1927970" cy="1968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Mantenimiento</a:t>
          </a:r>
        </a:p>
      </dsp:txBody>
      <dsp:txXfrm>
        <a:off x="412039" y="1491667"/>
        <a:ext cx="1363280" cy="1392291"/>
      </dsp:txXfrm>
    </dsp:sp>
    <dsp:sp modelId="{52E34D9B-BE9A-4537-89A7-8D3FAF6EC34E}">
      <dsp:nvSpPr>
        <dsp:cNvPr id="0" name=""/>
        <dsp:cNvSpPr/>
      </dsp:nvSpPr>
      <dsp:spPr>
        <a:xfrm rot="19494775">
          <a:off x="1969148" y="1221048"/>
          <a:ext cx="326479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>
        <a:off x="1978047" y="1344038"/>
        <a:ext cx="228535" cy="2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10152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EC69-C670-49B6-9A7B-37184E8B9FA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3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8176-A3CC-49D1-BFF3-A448F0284C8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6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B65D-1132-4806-850C-C8633113E91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6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71BB-09EB-4623-98C7-35B9F1B1C0C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9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9780F-2BC1-4C6B-8227-1B6C8501978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7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07BC-5C17-44EA-BEB6-702E608C0F9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7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B1E5-2133-4BF5-B654-BA8D4729039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6CC54-3BE4-41F4-9788-2C1D0348862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0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F278F-06D5-412A-BB71-73694342EF0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9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11B4E-FADE-4CC9-8276-17D3C6118B2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86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2DCE7-8059-4393-930A-290211EB72C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1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46EC-8877-4569-AE41-CD3AE4EE36B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9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8DF4260-FFF0-4A59-9326-BEBC59563E2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gif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26.gif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gif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hyperlink" Target="http://www.ingsistemas.ufps.edu.co:8084/CLASSModeler/index.xhtml" TargetMode="External"/><Relationship Id="rId4" Type="http://schemas.openxmlformats.org/officeDocument/2006/relationships/image" Target="../media/image4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7112"/>
              </p:ext>
            </p:extLst>
          </p:nvPr>
        </p:nvGraphicFramePr>
        <p:xfrm>
          <a:off x="323528" y="1340768"/>
          <a:ext cx="8568952" cy="45062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96827"/>
                <a:gridCol w="5372125"/>
              </a:tblGrid>
              <a:tr h="391414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OBJETIVO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RESULTADO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904732">
                <a:tc>
                  <a:txBody>
                    <a:bodyPr/>
                    <a:lstStyle/>
                    <a:p>
                      <a:r>
                        <a:rPr lang="es-CO" dirty="0" smtClean="0"/>
                        <a:t>Realizar</a:t>
                      </a:r>
                      <a:r>
                        <a:rPr lang="es-CO" baseline="0" dirty="0" smtClean="0"/>
                        <a:t> Pruebas de funcionamiento de la aplicación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Pruebas de Unidad de cada iteración utilizando el Framework </a:t>
                      </a:r>
                      <a:r>
                        <a:rPr lang="es-CO" baseline="0" dirty="0" err="1" smtClean="0"/>
                        <a:t>TestNG</a:t>
                      </a:r>
                      <a:r>
                        <a:rPr lang="es-CO" baseline="0" dirty="0" smtClean="0"/>
                        <a:t> y el servidor </a:t>
                      </a:r>
                      <a:r>
                        <a:rPr lang="es-CO" baseline="0" dirty="0" err="1" smtClean="0"/>
                        <a:t>Glassfish</a:t>
                      </a:r>
                      <a:r>
                        <a:rPr lang="es-CO" baseline="0" dirty="0" smtClean="0"/>
                        <a:t> embebido.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Pruebas de funcionamiento con los estudiantes y profesores del programa académico.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Encuesta para medir el nivel de satisfacción y aceptación de la herramienta.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Documentar</a:t>
                      </a:r>
                      <a:r>
                        <a:rPr lang="es-CO" baseline="0" dirty="0" smtClean="0"/>
                        <a:t> las pruebas realizadas y los resultados obtenidos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Resultados</a:t>
                      </a:r>
                      <a:r>
                        <a:rPr lang="es-CO" baseline="0" dirty="0" smtClean="0"/>
                        <a:t> de las pruebas unitarias satisfactorias.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Tabulación de los resultados de la encuesta.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baseline="0" dirty="0" smtClean="0"/>
                        <a:t>Corrección de los errores encontrados y sugerencias de los profesores.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Desplegar la aplicación</a:t>
                      </a:r>
                      <a:r>
                        <a:rPr lang="es-CO" baseline="0" dirty="0" smtClean="0"/>
                        <a:t> en un servidor que pueda ser accedido a través de Internet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Se despliega la aplicación en</a:t>
                      </a:r>
                      <a:r>
                        <a:rPr lang="es-CO" baseline="0" dirty="0" smtClean="0"/>
                        <a:t> el servidor </a:t>
                      </a:r>
                      <a:r>
                        <a:rPr lang="es-CO" baseline="0" dirty="0" err="1" smtClean="0"/>
                        <a:t>Sandbox</a:t>
                      </a:r>
                      <a:r>
                        <a:rPr lang="es-CO" baseline="0" dirty="0" smtClean="0"/>
                        <a:t> del programa de Ingeniería de Sistemas.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Se tiene acceso mediante la URL: http://ingsistemas.ufps.edu.co:8084/CLASSModeler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9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58237" y="1352430"/>
            <a:ext cx="402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ALCANCES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38679" y="2277877"/>
            <a:ext cx="486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Diagramas de Clase UML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38679" y="2990513"/>
            <a:ext cx="416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Código Fuente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38679" y="3782717"/>
            <a:ext cx="530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Trabajo Colaborativo entre Estudiantes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7411" name="Picture 3" descr="C:\Users\Gabriel\AppData\Local\Microsoft\Windows\Temporary Internet Files\Content.IE5\S3D207WN\MP900430529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34" y="4328652"/>
            <a:ext cx="1533314" cy="20605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005495" y="4564241"/>
            <a:ext cx="31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No Edición del Código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005495" y="5338836"/>
            <a:ext cx="582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Administración automática de la aplicación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ANALISIS Y RECOLECCIÓN DE INFORMACIÓN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86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2613" y="1076710"/>
            <a:ext cx="594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ANALISIS DE LAS HERRAMIENTAS CASE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89343" y="3234018"/>
            <a:ext cx="173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Netbeans UML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58" name="Picture 2" descr="http://www.jimvernon.com/wp-content/uploads/2014/02/netbe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7" y="2073517"/>
            <a:ext cx="1059713" cy="10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9462" name="Picture 6" descr="http://marcin.dryka.pl/wp-content/uploads/2011/02/Dock_Icon__Enterprise_Architec_by_hwangj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4216"/>
            <a:ext cx="1532775" cy="15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92924" y="3238746"/>
            <a:ext cx="1314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Enterprise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Architect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64" name="Picture 8" descr="http://uniminutotgsjohn.wikispaces.com/file/view/staruml_logo.gif/221206378/staruml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02" y="2317944"/>
            <a:ext cx="2127153" cy="8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776164" y="3277116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StarUML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66" name="Picture 10" descr="GenMyMode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14" y="2489833"/>
            <a:ext cx="2344199" cy="4688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16 CuadroTexto"/>
          <p:cNvSpPr txBox="1"/>
          <p:nvPr/>
        </p:nvSpPr>
        <p:spPr>
          <a:xfrm>
            <a:off x="6982034" y="321588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GenMyModel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3270" y="4409003"/>
            <a:ext cx="3662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Características Generales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3270" y="5043032"/>
            <a:ext cx="630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Funcionalidades a nivel de Diagramas de Clase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1013" y="5719858"/>
            <a:ext cx="701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Clasificación de funcionalidades básicas y avanzadas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15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1913" y="1106920"/>
            <a:ext cx="250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LENGUAJE UML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6842035" y="2544345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Versión 2.4.1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49263" y="2498178"/>
            <a:ext cx="554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 la especificación del lenguaje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49263" y="3338720"/>
            <a:ext cx="678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del documento que define el </a:t>
            </a:r>
            <a:r>
              <a:rPr lang="es-CO" sz="2400" b="1" dirty="0" smtClean="0">
                <a:solidFill>
                  <a:schemeClr val="tx1"/>
                </a:solidFill>
              </a:rPr>
              <a:t>Metamodelo</a:t>
            </a:r>
            <a:endParaRPr lang="es-CO" sz="2400" b="1" dirty="0">
              <a:solidFill>
                <a:schemeClr val="tx1"/>
              </a:solidFill>
            </a:endParaRPr>
          </a:p>
        </p:txBody>
      </p:sp>
      <p:pic>
        <p:nvPicPr>
          <p:cNvPr id="43010" name="Picture 2" descr="http://www.know-how-studio.com/imagenes/temarios/Logo_U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90" y="1129800"/>
            <a:ext cx="1788002" cy="12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0870" y="4368304"/>
            <a:ext cx="577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solidFill>
                  <a:schemeClr val="tx1"/>
                </a:solidFill>
              </a:rPr>
              <a:t>http://www.omg.org/spec/UML/2.4.1/Superstructure/PDF/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83406" y="3990091"/>
            <a:ext cx="4604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tx1"/>
                </a:solidFill>
              </a:rPr>
              <a:t>UML 2.4.1   </a:t>
            </a:r>
            <a:r>
              <a:rPr lang="es-CO" sz="2000" b="1" dirty="0" err="1" smtClean="0">
                <a:solidFill>
                  <a:schemeClr val="tx1"/>
                </a:solidFill>
              </a:rPr>
              <a:t>Superstructure</a:t>
            </a:r>
            <a:r>
              <a:rPr lang="es-CO" sz="2000" b="1" dirty="0" smtClean="0">
                <a:solidFill>
                  <a:schemeClr val="tx1"/>
                </a:solidFill>
              </a:rPr>
              <a:t> </a:t>
            </a:r>
            <a:r>
              <a:rPr lang="es-CO" sz="2000" b="1" dirty="0" err="1" smtClean="0">
                <a:solidFill>
                  <a:schemeClr val="tx1"/>
                </a:solidFill>
              </a:rPr>
              <a:t>Especification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67544" y="5229200"/>
            <a:ext cx="707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 conceptos propios de Diagramas de Clase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3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9263" y="765563"/>
            <a:ext cx="590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FUNCIONALIDADES DE LA APLICACIÓN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460532" y="1268760"/>
            <a:ext cx="59723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Portapapeles (Copiar, Cortar y Pegar)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Arrastrar y Soltar (</a:t>
            </a:r>
            <a:r>
              <a:rPr lang="es-CO" sz="2400" dirty="0" err="1" smtClean="0">
                <a:solidFill>
                  <a:schemeClr val="tx1"/>
                </a:solidFill>
              </a:rPr>
              <a:t>Drag&amp;Drop</a:t>
            </a:r>
            <a:r>
              <a:rPr lang="es-CO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Deshacer y Rehacer (</a:t>
            </a:r>
            <a:r>
              <a:rPr lang="es-CO" sz="2400" dirty="0" err="1" smtClean="0">
                <a:solidFill>
                  <a:schemeClr val="tx1"/>
                </a:solidFill>
              </a:rPr>
              <a:t>Ctrl+Z</a:t>
            </a:r>
            <a:r>
              <a:rPr lang="es-CO" sz="2400" dirty="0" smtClean="0">
                <a:solidFill>
                  <a:schemeClr val="tx1"/>
                </a:solidFill>
              </a:rPr>
              <a:t>, </a:t>
            </a:r>
            <a:r>
              <a:rPr lang="es-CO" sz="2400" dirty="0" err="1" smtClean="0">
                <a:solidFill>
                  <a:schemeClr val="tx1"/>
                </a:solidFill>
              </a:rPr>
              <a:t>Ctrl+Y</a:t>
            </a:r>
            <a:r>
              <a:rPr lang="es-CO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Ordenamiento (Traer al frente, Enviar atrás)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Renombrado en línea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Zoom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Atajos de Teclado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Panel de Propiedades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Paleta de Componentes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Edición de elementos, atributos,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 operaciones y relaciones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Código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Imágenes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Vista en Miniatura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Trabajo en equipos</a:t>
            </a:r>
          </a:p>
          <a:p>
            <a:pPr marL="342900" indent="-342900">
              <a:buFont typeface="Arial" pitchFamily="34" charset="0"/>
              <a:buChar char="•"/>
            </a:pPr>
            <a:endParaRPr lang="es-CO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97136"/>
            <a:ext cx="1476375" cy="1813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76511"/>
            <a:ext cx="1476375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62" y="5157192"/>
            <a:ext cx="21812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08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DESARROLLO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3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70519" y="846633"/>
            <a:ext cx="5011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METODOLOGIA DE DESARROLLO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96162"/>
              </p:ext>
            </p:extLst>
          </p:nvPr>
        </p:nvGraphicFramePr>
        <p:xfrm>
          <a:off x="683568" y="1484784"/>
          <a:ext cx="8070784" cy="523526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312368"/>
                <a:gridCol w="1440160"/>
                <a:gridCol w="1656184"/>
                <a:gridCol w="1662072"/>
              </a:tblGrid>
              <a:tr h="399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CARACTERISTICA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</a:rPr>
                        <a:t>RUP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XP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SCRUM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Independiente de tecnologías 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Documentación estricta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Estrictamente sistemático 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Más enfocado en los procesos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Más enfocado en las personas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Resultados rápidos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Cliente activo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Manejo del tiempo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Refactorización del código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Iterativo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Respuesta a los cambios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82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40014" y="1146778"/>
            <a:ext cx="515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EJECUCIÓN DE LA METODOLOGIA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5058" name="Picture 2" descr="http://ld.net/products/images/ep_logo_sma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85313"/>
            <a:ext cx="1762491" cy="9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128237911"/>
              </p:ext>
            </p:extLst>
          </p:nvPr>
        </p:nvGraphicFramePr>
        <p:xfrm>
          <a:off x="1446995" y="1988840"/>
          <a:ext cx="6437373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1554626" y="5561071"/>
            <a:ext cx="1351561" cy="840321"/>
            <a:chOff x="234890" y="1203314"/>
            <a:chExt cx="1927970" cy="1968997"/>
          </a:xfrm>
        </p:grpSpPr>
        <p:sp>
          <p:nvSpPr>
            <p:cNvPr id="8" name="7 Elipse"/>
            <p:cNvSpPr/>
            <p:nvPr/>
          </p:nvSpPr>
          <p:spPr>
            <a:xfrm>
              <a:off x="234890" y="1203314"/>
              <a:ext cx="1927970" cy="1968997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Elipse 4"/>
            <p:cNvSpPr/>
            <p:nvPr/>
          </p:nvSpPr>
          <p:spPr>
            <a:xfrm>
              <a:off x="412040" y="1491666"/>
              <a:ext cx="1645624" cy="139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600" b="1" kern="1200" dirty="0" smtClean="0"/>
                <a:t>Release</a:t>
              </a:r>
              <a:endParaRPr lang="es-CO" sz="1600" b="1" kern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 rot="12300000">
            <a:off x="2996024" y="5652829"/>
            <a:ext cx="328007" cy="474198"/>
            <a:chOff x="1970090" y="1221070"/>
            <a:chExt cx="328007" cy="474198"/>
          </a:xfrm>
        </p:grpSpPr>
        <p:sp>
          <p:nvSpPr>
            <p:cNvPr id="11" name="10 Flecha derecha"/>
            <p:cNvSpPr/>
            <p:nvPr/>
          </p:nvSpPr>
          <p:spPr>
            <a:xfrm rot="19497478">
              <a:off x="1970090" y="1221070"/>
              <a:ext cx="328007" cy="47419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echa derecha 4"/>
            <p:cNvSpPr/>
            <p:nvPr/>
          </p:nvSpPr>
          <p:spPr>
            <a:xfrm rot="19497478">
              <a:off x="1979009" y="1344160"/>
              <a:ext cx="229605" cy="284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000" kern="120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3635896" y="2154683"/>
            <a:ext cx="2066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Roles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Actores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Historias de Usuario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Arquitectura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Tecnología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54626" y="3632011"/>
            <a:ext cx="2011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Solución de errores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 del cliente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Refactorización del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36096" y="3834890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Priorización y Estimación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Iteraciones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Pruebas de Unidad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313221" y="5355000"/>
            <a:ext cx="280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Pruebas de Funcionamiento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Corrección de Errores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9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9580" y="1146778"/>
            <a:ext cx="413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TECNOLOGIAS UTILIZADAS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 descr="mx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1876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javaserverfaces-spec-public.java.net/nonav/images/20110510-jsf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2" name="Picture 6" descr="Official JSF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86" y="1556792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gataycivici.files.wordpress.com/2011/05/logo.png?w=6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06" y="4126897"/>
            <a:ext cx="3240360" cy="9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4.bp.blogspot.com/-cKfCJ8_pLns/UO-PKlFSZcI/AAAAAAAAAHU/kbYKC99wyis/s1600/xml_log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134435"/>
            <a:ext cx="1509379" cy="56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1.bp.blogspot.com/-XpDjtIq73Ys/UO-RrVCazII/AAAAAAAAAHk/5Mdu1h5QZb0/s1600/cs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05" y="2937984"/>
            <a:ext cx="1229672" cy="11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Mail API Tutori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46" y="5343106"/>
            <a:ext cx="1069090" cy="10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JB Tutoria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15" y="5056633"/>
            <a:ext cx="952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Lin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10" y="5599557"/>
            <a:ext cx="27908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65" y="383107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jdevelop.eu/uploads/facelet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65" y="314526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.jdevelop.eu/uploads/glassfish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3980966"/>
            <a:ext cx="9429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Mysql 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107604"/>
            <a:ext cx="1581150" cy="8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_logo_unofficia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22" y="4199112"/>
            <a:ext cx="1234338" cy="12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11188" y="2997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20725" y="4103688"/>
            <a:ext cx="7920038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s-CO" b="1" dirty="0">
                <a:solidFill>
                  <a:srgbClr val="000000"/>
                </a:solidFill>
              </a:rPr>
              <a:t>CONSTRUCCIÓN DE UNA APLICACIÓN WEB PARA EL DISEÑO DE </a:t>
            </a:r>
            <a:endParaRPr lang="es-CO" b="1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s-CO" b="1" dirty="0" smtClean="0">
                <a:solidFill>
                  <a:srgbClr val="000000"/>
                </a:solidFill>
              </a:rPr>
              <a:t>DIAGRAMAS </a:t>
            </a:r>
            <a:r>
              <a:rPr lang="es-CO" b="1" dirty="0">
                <a:solidFill>
                  <a:srgbClr val="000000"/>
                </a:solidFill>
              </a:rPr>
              <a:t>DE CLASE, ORIENTADA BAJO EL MODELO DE </a:t>
            </a:r>
            <a:endParaRPr lang="es-CO" b="1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s-CO" b="1" dirty="0" smtClean="0">
                <a:solidFill>
                  <a:srgbClr val="000000"/>
                </a:solidFill>
              </a:rPr>
              <a:t>SERVICIOS </a:t>
            </a:r>
            <a:r>
              <a:rPr lang="es-CO" b="1" dirty="0">
                <a:solidFill>
                  <a:srgbClr val="000000"/>
                </a:solidFill>
              </a:rPr>
              <a:t>DE INTERNET CLOUD COMPUTING</a:t>
            </a:r>
          </a:p>
        </p:txBody>
      </p:sp>
      <p:sp>
        <p:nvSpPr>
          <p:cNvPr id="2052" name="1 CuadroTexto"/>
          <p:cNvSpPr txBox="1">
            <a:spLocks noChangeArrowheads="1"/>
          </p:cNvSpPr>
          <p:nvPr/>
        </p:nvSpPr>
        <p:spPr bwMode="auto">
          <a:xfrm>
            <a:off x="2578100" y="5308600"/>
            <a:ext cx="420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CO" b="1">
                <a:solidFill>
                  <a:schemeClr val="tx1"/>
                </a:solidFill>
              </a:rPr>
              <a:t>Gabriel Leonardo Díaz Cárdenas   0152685</a:t>
            </a:r>
          </a:p>
        </p:txBody>
      </p:sp>
      <p:sp>
        <p:nvSpPr>
          <p:cNvPr id="2053" name="2 CuadroTexto"/>
          <p:cNvSpPr txBox="1">
            <a:spLocks noChangeArrowheads="1"/>
          </p:cNvSpPr>
          <p:nvPr/>
        </p:nvSpPr>
        <p:spPr bwMode="auto">
          <a:xfrm>
            <a:off x="2657475" y="5672138"/>
            <a:ext cx="404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CO" b="1">
                <a:solidFill>
                  <a:schemeClr val="tx1"/>
                </a:solidFill>
              </a:rPr>
              <a:t>Director,  Marco Antonio Adarme Jaimes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96459" y="1113666"/>
            <a:ext cx="615553" cy="53020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ARQUITECTURA DE LA APLICACIÓN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3"/>
            <a:ext cx="6336704" cy="60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5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36696" y="1146778"/>
            <a:ext cx="3960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PATRONES DE SOFTWARE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899592" y="2522220"/>
            <a:ext cx="29412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MVC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Singleton</a:t>
            </a:r>
            <a:endParaRPr lang="es-CO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DAO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Front </a:t>
            </a:r>
            <a:r>
              <a:rPr lang="es-CO" sz="2800" dirty="0" err="1" smtClean="0">
                <a:solidFill>
                  <a:schemeClr val="tx1"/>
                </a:solidFill>
              </a:rPr>
              <a:t>Controller</a:t>
            </a:r>
            <a:endParaRPr lang="es-CO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Filter</a:t>
            </a:r>
            <a:r>
              <a:rPr lang="es-CO" sz="2800" dirty="0" smtClean="0">
                <a:solidFill>
                  <a:schemeClr val="tx1"/>
                </a:solidFill>
              </a:rPr>
              <a:t> Interceptor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Session</a:t>
            </a:r>
            <a:r>
              <a:rPr lang="es-CO" sz="2800" dirty="0" smtClean="0">
                <a:solidFill>
                  <a:schemeClr val="tx1"/>
                </a:solidFill>
              </a:rPr>
              <a:t> </a:t>
            </a:r>
            <a:r>
              <a:rPr lang="es-CO" sz="2800" dirty="0" err="1" smtClean="0">
                <a:solidFill>
                  <a:schemeClr val="tx1"/>
                </a:solidFill>
              </a:rPr>
              <a:t>Facade</a:t>
            </a:r>
            <a:endParaRPr lang="es-CO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75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 rot="16200000">
            <a:off x="-2256752" y="3534344"/>
            <a:ext cx="556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MODULOS / PAQUETES DE LA APLICACIÓN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85" y="7937"/>
            <a:ext cx="7358179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9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67976" y="836712"/>
            <a:ext cx="5700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ESPECIFICACIÓN DE FUNCIONALIDAD</a:t>
            </a:r>
          </a:p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Generación de Código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0" y="2861648"/>
            <a:ext cx="3095910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076056" y="246153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72000" y="2065201"/>
            <a:ext cx="42484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Representación XML  del </a:t>
            </a:r>
            <a:r>
              <a:rPr lang="es-CO" sz="2000" dirty="0" smtClean="0">
                <a:solidFill>
                  <a:srgbClr val="000000"/>
                </a:solidFill>
              </a:rPr>
              <a:t>diagrama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Representación grafica de los datos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Envío de información al Servidor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Conversión del XML a un modelo de objetos de UML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Generación del </a:t>
            </a:r>
            <a:r>
              <a:rPr lang="es-CO" sz="2000" dirty="0">
                <a:solidFill>
                  <a:srgbClr val="000000"/>
                </a:solidFill>
              </a:rPr>
              <a:t>c</a:t>
            </a:r>
            <a:r>
              <a:rPr lang="es-CO" sz="2000" dirty="0" smtClean="0">
                <a:solidFill>
                  <a:srgbClr val="000000"/>
                </a:solidFill>
              </a:rPr>
              <a:t>ódigo fuente usando un sistema de plantillas de texto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Descarga de archivos </a:t>
            </a:r>
            <a:r>
              <a:rPr lang="es-CO" sz="2000" i="1" dirty="0" smtClean="0">
                <a:solidFill>
                  <a:srgbClr val="000000"/>
                </a:solidFill>
              </a:rPr>
              <a:t>.java</a:t>
            </a:r>
            <a:r>
              <a:rPr lang="es-CO" sz="2000" dirty="0" smtClean="0">
                <a:solidFill>
                  <a:srgbClr val="000000"/>
                </a:solidFill>
              </a:rPr>
              <a:t>.</a:t>
            </a:r>
            <a:endParaRPr lang="es-CO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53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28182" y="700984"/>
            <a:ext cx="556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XML para una Clase y sus elementos</a:t>
            </a:r>
            <a:endParaRPr lang="es-CO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2" y="1224204"/>
            <a:ext cx="7531416" cy="5541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540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70644" y="1167351"/>
            <a:ext cx="317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Fases de Conversión</a:t>
            </a:r>
            <a:endParaRPr lang="es-CO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6" name="15 Grupo"/>
          <p:cNvGrpSpPr/>
          <p:nvPr/>
        </p:nvGrpSpPr>
        <p:grpSpPr>
          <a:xfrm>
            <a:off x="827584" y="2060848"/>
            <a:ext cx="7413341" cy="4176464"/>
            <a:chOff x="827584" y="2060848"/>
            <a:chExt cx="7413341" cy="4176464"/>
          </a:xfrm>
        </p:grpSpPr>
        <p:sp>
          <p:nvSpPr>
            <p:cNvPr id="5" name="4 Flecha derecha"/>
            <p:cNvSpPr/>
            <p:nvPr/>
          </p:nvSpPr>
          <p:spPr bwMode="auto">
            <a:xfrm>
              <a:off x="2987799" y="3573016"/>
              <a:ext cx="432073" cy="432048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s-CO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endParaRPr>
            </a:p>
          </p:txBody>
        </p:sp>
        <p:grpSp>
          <p:nvGrpSpPr>
            <p:cNvPr id="14" name="13 Grupo"/>
            <p:cNvGrpSpPr/>
            <p:nvPr/>
          </p:nvGrpSpPr>
          <p:grpSpPr>
            <a:xfrm>
              <a:off x="3611801" y="2060848"/>
              <a:ext cx="2544375" cy="4176464"/>
              <a:chOff x="3611801" y="2060848"/>
              <a:chExt cx="2544375" cy="4176464"/>
            </a:xfrm>
          </p:grpSpPr>
          <p:sp>
            <p:nvSpPr>
              <p:cNvPr id="6" name="5 Rectángulo redondeado"/>
              <p:cNvSpPr/>
              <p:nvPr/>
            </p:nvSpPr>
            <p:spPr bwMode="auto">
              <a:xfrm>
                <a:off x="3611801" y="2060848"/>
                <a:ext cx="2506894" cy="6480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s-CO" sz="1800" b="0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Persona : </a:t>
                </a:r>
                <a:r>
                  <a:rPr kumimoji="0" lang="es-CO" sz="1800" b="0" i="0" u="sng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Class</a:t>
                </a:r>
                <a:endParaRPr kumimoji="0" lang="es-CO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</a:endParaRPr>
              </a:p>
            </p:txBody>
          </p:sp>
          <p:sp>
            <p:nvSpPr>
              <p:cNvPr id="9" name="8 Rectángulo redondeado"/>
              <p:cNvSpPr/>
              <p:nvPr/>
            </p:nvSpPr>
            <p:spPr bwMode="auto">
              <a:xfrm>
                <a:off x="3611801" y="2928573"/>
                <a:ext cx="2526479" cy="6480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s-CO" sz="1800" b="0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documento : </a:t>
                </a:r>
                <a:r>
                  <a:rPr kumimoji="0" lang="es-CO" sz="1800" b="0" i="0" u="sng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Attribute</a:t>
                </a:r>
                <a:endParaRPr kumimoji="0" lang="es-CO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</a:endParaRPr>
              </a:p>
            </p:txBody>
          </p:sp>
          <p:sp>
            <p:nvSpPr>
              <p:cNvPr id="10" name="9 Rectángulo redondeado"/>
              <p:cNvSpPr/>
              <p:nvPr/>
            </p:nvSpPr>
            <p:spPr bwMode="auto">
              <a:xfrm>
                <a:off x="3639489" y="3789040"/>
                <a:ext cx="2516687" cy="6480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s-CO" sz="1800" b="0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nombres : </a:t>
                </a:r>
                <a:r>
                  <a:rPr kumimoji="0" lang="es-CO" sz="1800" b="0" i="0" u="sng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Attribute</a:t>
                </a:r>
                <a:endParaRPr kumimoji="0" lang="es-CO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</a:endParaRPr>
              </a:p>
            </p:txBody>
          </p:sp>
          <p:sp>
            <p:nvSpPr>
              <p:cNvPr id="11" name="10 Rectángulo redondeado"/>
              <p:cNvSpPr/>
              <p:nvPr/>
            </p:nvSpPr>
            <p:spPr bwMode="auto">
              <a:xfrm>
                <a:off x="3611801" y="4653136"/>
                <a:ext cx="2526480" cy="6480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s-CO" sz="1800" b="0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apellidos : </a:t>
                </a:r>
                <a:r>
                  <a:rPr kumimoji="0" lang="es-CO" sz="1800" b="0" i="0" u="sng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Attribute</a:t>
                </a:r>
                <a:endParaRPr kumimoji="0" lang="es-CO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</a:endParaRPr>
              </a:p>
            </p:txBody>
          </p:sp>
          <p:sp>
            <p:nvSpPr>
              <p:cNvPr id="12" name="11 Rectángulo redondeado"/>
              <p:cNvSpPr/>
              <p:nvPr/>
            </p:nvSpPr>
            <p:spPr bwMode="auto">
              <a:xfrm>
                <a:off x="3611801" y="5589240"/>
                <a:ext cx="2526480" cy="6480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s-CO" sz="1800" b="0" i="0" u="sng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Persona : </a:t>
                </a:r>
                <a:r>
                  <a:rPr kumimoji="0" lang="es-CO" sz="1800" b="0" i="0" u="sng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2" charset="0"/>
                  </a:rPr>
                  <a:t>Operation</a:t>
                </a:r>
                <a:endParaRPr kumimoji="0" lang="es-CO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</a:endParaRPr>
              </a:p>
            </p:txBody>
          </p:sp>
        </p:grpSp>
        <p:sp>
          <p:nvSpPr>
            <p:cNvPr id="13" name="12 Flecha derecha"/>
            <p:cNvSpPr/>
            <p:nvPr/>
          </p:nvSpPr>
          <p:spPr bwMode="auto">
            <a:xfrm>
              <a:off x="6372200" y="3573016"/>
              <a:ext cx="432073" cy="432048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s-CO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endParaRPr>
            </a:p>
          </p:txBody>
        </p:sp>
        <p:pic>
          <p:nvPicPr>
            <p:cNvPr id="2052" name="Picture 4" descr="java large p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314008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6876256" y="4395785"/>
              <a:ext cx="136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Persona.java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14 Grupo"/>
            <p:cNvGrpSpPr/>
            <p:nvPr/>
          </p:nvGrpSpPr>
          <p:grpSpPr>
            <a:xfrm>
              <a:off x="827584" y="2806037"/>
              <a:ext cx="2077153" cy="2204316"/>
              <a:chOff x="870644" y="2806037"/>
              <a:chExt cx="2077153" cy="2204316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44" y="2806037"/>
                <a:ext cx="1986824" cy="1974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2" descr="dati legge19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3363" y="4295918"/>
                <a:ext cx="714434" cy="714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906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9263" y="1412776"/>
            <a:ext cx="379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PRUEBAS DE SOFTWARE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899591" y="214464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Pruebas de Unidad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1" y="4166209"/>
            <a:ext cx="3965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Pruebas de Funcionamiento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63688" y="4745497"/>
            <a:ext cx="483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Pruebas con estudiantes y profesores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63688" y="5230360"/>
            <a:ext cx="13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Encuesta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1" name="Picture 12" descr="http://blog.jdevelop.eu/uploads/glassfish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39809"/>
            <a:ext cx="1316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stNG Tutor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65" y="2606306"/>
            <a:ext cx="890632" cy="11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99591" y="5871481"/>
            <a:ext cx="445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Corrección de errores y mejoras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53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80089" y="1412776"/>
            <a:ext cx="293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899591" y="214464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Manual de Usuario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1" y="3068960"/>
            <a:ext cx="24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Video tutoriales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80089" y="3861048"/>
            <a:ext cx="390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Java </a:t>
            </a:r>
            <a:r>
              <a:rPr lang="es-CO" sz="2400" dirty="0" err="1" smtClean="0">
                <a:solidFill>
                  <a:schemeClr val="tx1"/>
                </a:solidFill>
              </a:rPr>
              <a:t>Docs</a:t>
            </a:r>
            <a:r>
              <a:rPr lang="es-CO" sz="2400" dirty="0" smtClean="0">
                <a:solidFill>
                  <a:schemeClr val="tx1"/>
                </a:solidFill>
              </a:rPr>
              <a:t> del código fuente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29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Office para iP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2824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4103" name="Picture 7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54461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74017" y="899745"/>
            <a:ext cx="266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DEMOSTRACIÓN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491879" y="1385610"/>
            <a:ext cx="25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CONCLUSIONES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42969" y="2152020"/>
            <a:ext cx="467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Simulación de un ambiente de escritorio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mediante RIA.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921130" y="2859906"/>
            <a:ext cx="5204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Capacidad de representar UML en un modelo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objetos y luego transformarlo a código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fuente.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907179" y="3875569"/>
            <a:ext cx="458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La arquitectura fue la adecuada para la 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implementación del proyecto.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92434" y="4739705"/>
            <a:ext cx="5251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Simulación del paradigma orientado a objetos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en lenguajes de script como Javascript.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07179" y="5661248"/>
            <a:ext cx="479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mxGraph como herramienta para dibujar 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gráficos en un navegador web.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857829" y="694337"/>
            <a:ext cx="1475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AGENDA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098322"/>
            <a:ext cx="7992888" cy="618630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Introducción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Descripción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Planteamiento del Problema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Justificación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Objetivos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Alcances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Análisis y Recolección de Información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Herramientas CASE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Lenguaje UML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Funcionalidades de la Aplicación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Desarrollo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Metodología de Desarrollo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Tecnologías Utilizadas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Patrones de Desarrollo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Arquitectura del Software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Tecnologías y Patrones de Software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Implementación de Características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Pruebas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Demostración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Conclusiones y Recomendaciones</a:t>
            </a:r>
          </a:p>
          <a:p>
            <a:pPr marL="342900" indent="-342900">
              <a:buAutoNum type="arabicPeriod"/>
            </a:pPr>
            <a:endParaRPr lang="es-CO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119729" y="1628800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RECOMENDACIONES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91005" y="2498215"/>
            <a:ext cx="447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Soporte para otros tipos de Diagramas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83252" y="3304220"/>
            <a:ext cx="476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Generación de código en otros lenguajes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     de programación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092699" y="4293096"/>
            <a:ext cx="4383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Integración con otras herramientas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     desarrolladas en proyectos de grado</a:t>
            </a:r>
          </a:p>
          <a:p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smtClean="0">
                <a:solidFill>
                  <a:schemeClr val="tx1"/>
                </a:solidFill>
              </a:rPr>
              <a:t>    (IDE Web)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92699" y="5661248"/>
            <a:ext cx="462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Soporte de estándar XMI para importar </a:t>
            </a:r>
          </a:p>
          <a:p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smtClean="0">
                <a:solidFill>
                  <a:schemeClr val="tx1"/>
                </a:solidFill>
              </a:rPr>
              <a:t>    y exportar diagramas.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2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1175" y="3598863"/>
            <a:ext cx="576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600" b="1">
                <a:solidFill>
                  <a:srgbClr val="000000"/>
                </a:solidFill>
                <a:ea typeface="Verdana" pitchFamily="32" charset="0"/>
                <a:cs typeface="Verdana" pitchFamily="32" charset="0"/>
              </a:rPr>
              <a:t>Gracias por su atención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781175" y="4737100"/>
            <a:ext cx="57610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400">
                <a:solidFill>
                  <a:srgbClr val="000000"/>
                </a:solidFill>
                <a:latin typeface="Trebuchet MS" pitchFamily="32" charset="0"/>
                <a:ea typeface="Verdana" pitchFamily="32" charset="0"/>
                <a:cs typeface="Verdana" pitchFamily="32" charset="0"/>
              </a:rPr>
              <a:t>Gabriel.leonardo.diaz@gmail.com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781175" y="4365625"/>
            <a:ext cx="5761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2400" b="1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Gabriel Leonardo Díaz Cárdenas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781175" y="6237288"/>
            <a:ext cx="57610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400">
                <a:solidFill>
                  <a:srgbClr val="000000"/>
                </a:solidFill>
                <a:latin typeface="Trebuchet MS" pitchFamily="32" charset="0"/>
                <a:ea typeface="Verdana" pitchFamily="32" charset="0"/>
                <a:cs typeface="Verdana" pitchFamily="32" charset="0"/>
              </a:rPr>
              <a:t>22 de Mayo de 2014  Ingeniería de Sistemas @copyright</a:t>
            </a:r>
            <a:endParaRPr lang="es-CO" sz="1400">
              <a:solidFill>
                <a:srgbClr val="000000"/>
              </a:solidFill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96113" y="1352430"/>
            <a:ext cx="2553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INTRODUCCIÓN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30" y="4869160"/>
            <a:ext cx="1977264" cy="1383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80" y="4868413"/>
            <a:ext cx="1944216" cy="1371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43373" y="2204864"/>
            <a:ext cx="376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Herramientas CASE Online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43373" y="2676283"/>
            <a:ext cx="744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Diagramas de Clase y Generación de Código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335427" y="3137948"/>
            <a:ext cx="436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RIA (</a:t>
            </a:r>
            <a:r>
              <a:rPr lang="es-CO" sz="2400" dirty="0" err="1" smtClean="0">
                <a:solidFill>
                  <a:schemeClr val="tx1"/>
                </a:solidFill>
              </a:rPr>
              <a:t>Rich</a:t>
            </a:r>
            <a:r>
              <a:rPr lang="es-CO" sz="2400" dirty="0" smtClean="0">
                <a:solidFill>
                  <a:schemeClr val="tx1"/>
                </a:solidFill>
              </a:rPr>
              <a:t> Internet </a:t>
            </a:r>
            <a:r>
              <a:rPr lang="es-CO" sz="2400" dirty="0" err="1" smtClean="0">
                <a:solidFill>
                  <a:schemeClr val="tx1"/>
                </a:solidFill>
              </a:rPr>
              <a:t>Applications</a:t>
            </a:r>
            <a:r>
              <a:rPr lang="es-CO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48741" y="36051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Cloud Computing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863132" y="4191525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i="1" dirty="0" smtClean="0">
                <a:solidFill>
                  <a:schemeClr val="tx1"/>
                </a:solidFill>
              </a:rPr>
              <a:t>CLASS Modeler</a:t>
            </a:r>
            <a:endParaRPr lang="es-CO" sz="2000" b="1" i="1" dirty="0">
              <a:solidFill>
                <a:schemeClr val="tx1"/>
              </a:solidFill>
            </a:endParaRPr>
          </a:p>
        </p:txBody>
      </p:sp>
      <p:pic>
        <p:nvPicPr>
          <p:cNvPr id="12" name="Picture 10" descr="http://1.bp.blogspot.com/-77FT1NIj_YM/UO97CSELbVI/AAAAAAAAAGk/ldlTt2_LOwY/s1600/ri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91525"/>
            <a:ext cx="2430338" cy="2276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48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PRESENTACIÓN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2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74319" y="1352430"/>
            <a:ext cx="519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PLANTEAMIENTO DEL PROBLEMA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9156" y="2241606"/>
            <a:ext cx="606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Índices de deserción y mortalidad académica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9156" y="2802548"/>
            <a:ext cx="7754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Deficiencias en conceptos de abstracción y modelamiento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 de sistemas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94132" y="3579650"/>
            <a:ext cx="464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Tecnología actual no es suficiente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4339" name="Picture 3" descr="C:\Users\Gabriel\AppData\Local\Microsoft\Windows\Temporary Internet Files\Content.IE5\S3D207WN\MP90040904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0" y="4579894"/>
            <a:ext cx="2244128" cy="17935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Gabriel\AppData\Local\Microsoft\Windows\Temporary Internet Files\Content.IE5\W1ALDK1J\MP90039953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20" y="5041990"/>
            <a:ext cx="1664655" cy="13314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352430"/>
            <a:ext cx="252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1"/>
                </a:solidFill>
              </a:rPr>
              <a:t>JUSTIFICACIÓN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9156" y="2241606"/>
            <a:ext cx="444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Objeto de Estudio del programa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9156" y="2802548"/>
            <a:ext cx="719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mecanismos de apoyo al proceso educativo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9156" y="3379595"/>
            <a:ext cx="7423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Mejoramiento de la infraestructura de servicios y TI del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programa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C:\Users\Gabriel\AppData\Local\Microsoft\Windows\Temporary Internet Files\Content.IE5\W1ALDK1J\MP90044217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31" y="4411528"/>
            <a:ext cx="2664297" cy="17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Users\Gabriel\AppData\Local\Microsoft\Windows\Temporary Internet Files\Content.IE5\W1ALDK1J\MC90043162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68" y="1211430"/>
            <a:ext cx="1328439" cy="13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2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621080"/>
            <a:ext cx="460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1"/>
                </a:solidFill>
              </a:rPr>
              <a:t>OBJETIVO GENERAL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68868" y="3055640"/>
            <a:ext cx="737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tx1"/>
                </a:solidFill>
              </a:rPr>
              <a:t>Implementar una aplicación web </a:t>
            </a:r>
            <a:r>
              <a:rPr lang="es-CO" sz="2800" dirty="0" smtClean="0">
                <a:solidFill>
                  <a:schemeClr val="tx1"/>
                </a:solidFill>
              </a:rPr>
              <a:t>que </a:t>
            </a:r>
            <a:r>
              <a:rPr lang="es-CO" sz="2800" dirty="0">
                <a:solidFill>
                  <a:schemeClr val="tx1"/>
                </a:solidFill>
              </a:rPr>
              <a:t>permita el diseño y construcción de diagramas de clase UML </a:t>
            </a:r>
            <a:r>
              <a:rPr lang="es-CO" sz="2800" dirty="0" smtClean="0">
                <a:solidFill>
                  <a:schemeClr val="tx1"/>
                </a:solidFill>
              </a:rPr>
              <a:t>sirviendo como mecanismo de apoyo al proceso educativo de los estudiantes de </a:t>
            </a:r>
            <a:r>
              <a:rPr lang="es-CO" sz="2800" dirty="0">
                <a:solidFill>
                  <a:schemeClr val="tx1"/>
                </a:solidFill>
              </a:rPr>
              <a:t>Ingeniería de Sistemas de </a:t>
            </a:r>
            <a:r>
              <a:rPr lang="es-CO" sz="2800" dirty="0" smtClean="0">
                <a:solidFill>
                  <a:schemeClr val="tx1"/>
                </a:solidFill>
              </a:rPr>
              <a:t>la Universidad </a:t>
            </a:r>
            <a:r>
              <a:rPr lang="es-CO" sz="2800" dirty="0">
                <a:solidFill>
                  <a:schemeClr val="tx1"/>
                </a:solidFill>
              </a:rPr>
              <a:t>Francisco de Paula Santander.</a:t>
            </a:r>
          </a:p>
        </p:txBody>
      </p:sp>
      <p:pic>
        <p:nvPicPr>
          <p:cNvPr id="16389" name="Picture 5" descr="C:\Users\Gabriel\AppData\Local\Microsoft\Windows\Temporary Internet Files\Content.IE5\70JX15Z1\MC9004260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1291"/>
            <a:ext cx="1322676" cy="13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4744" y="827420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solidFill>
                  <a:schemeClr val="tx1"/>
                </a:solidFill>
              </a:rPr>
              <a:t>OBJETIVOS ESPECIFICOS</a:t>
            </a:r>
            <a:endParaRPr lang="es-CO" b="1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3911"/>
              </p:ext>
            </p:extLst>
          </p:nvPr>
        </p:nvGraphicFramePr>
        <p:xfrm>
          <a:off x="388453" y="1318049"/>
          <a:ext cx="8568952" cy="53291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96827"/>
                <a:gridCol w="5372125"/>
              </a:tblGrid>
              <a:tr h="391414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OBJETIVO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RESULTADO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904732">
                <a:tc>
                  <a:txBody>
                    <a:bodyPr/>
                    <a:lstStyle/>
                    <a:p>
                      <a:r>
                        <a:rPr lang="es-CO" dirty="0" smtClean="0"/>
                        <a:t>Estudiar de las Herramientas CASE utilizadas por</a:t>
                      </a:r>
                      <a:r>
                        <a:rPr lang="es-CO" baseline="0" dirty="0" smtClean="0"/>
                        <a:t> los estudiantes del Programa.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Análisis de las herramientas CASE: Enterprise Architect, Netbeans UML, StarUML y GenMyModel.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Matriz de Caracterización de las herramientas, definiendo características básicas y avanzadas a nivel de diagramas de clase.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Agrupación de las características según el nivel de cumplimiento entre las herramientas CASE.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 funcionalidades del software a construir.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Características</a:t>
                      </a:r>
                      <a:r>
                        <a:rPr lang="es-CO" baseline="0" dirty="0" smtClean="0"/>
                        <a:t> mínimas de la aplicación a construir.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Clasificación y agrupación de las características en base a su naturaleza.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Características</a:t>
                      </a:r>
                      <a:r>
                        <a:rPr lang="es-CO" baseline="0" dirty="0" smtClean="0"/>
                        <a:t> particulares de la herramienta.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</a:t>
                      </a:r>
                      <a:r>
                        <a:rPr lang="es-CO" baseline="0" dirty="0" smtClean="0"/>
                        <a:t> la metodología a utilizar, aspectos tecnologías y realizar el modelamiento del sistema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Se</a:t>
                      </a:r>
                      <a:r>
                        <a:rPr lang="es-CO" baseline="0" dirty="0" smtClean="0"/>
                        <a:t> escoge </a:t>
                      </a:r>
                      <a:r>
                        <a:rPr lang="es-CO" i="1" baseline="0" dirty="0" err="1" smtClean="0"/>
                        <a:t>eXtreme</a:t>
                      </a:r>
                      <a:r>
                        <a:rPr lang="es-CO" i="1" baseline="0" dirty="0" smtClean="0"/>
                        <a:t> </a:t>
                      </a:r>
                      <a:r>
                        <a:rPr lang="es-CO" i="1" baseline="0" dirty="0" err="1" smtClean="0"/>
                        <a:t>Programming</a:t>
                      </a:r>
                      <a:r>
                        <a:rPr lang="es-CO" i="1" baseline="0" dirty="0" smtClean="0"/>
                        <a:t> </a:t>
                      </a:r>
                      <a:r>
                        <a:rPr lang="es-CO" baseline="0" dirty="0" smtClean="0"/>
                        <a:t>como metodología de desarrollo del proyecto.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Historias de usuario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Iteraciones del proyecto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Definición de Arquitectura y </a:t>
                      </a:r>
                      <a:r>
                        <a:rPr lang="es-CO" baseline="0" dirty="0" err="1" smtClean="0"/>
                        <a:t>Tecnologia</a:t>
                      </a:r>
                      <a:endParaRPr lang="es-CO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Roles del Proyecto y Actores del sistema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19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961</Words>
  <Application>Microsoft Office PowerPoint</Application>
  <PresentationFormat>Presentación en pantalla (4:3)</PresentationFormat>
  <Paragraphs>246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Cogollo</dc:creator>
  <cp:lastModifiedBy>Mayasoft</cp:lastModifiedBy>
  <cp:revision>72</cp:revision>
  <cp:lastPrinted>1601-01-01T00:00:00Z</cp:lastPrinted>
  <dcterms:created xsi:type="dcterms:W3CDTF">2010-09-28T21:20:37Z</dcterms:created>
  <dcterms:modified xsi:type="dcterms:W3CDTF">2014-06-12T15:00:46Z</dcterms:modified>
</cp:coreProperties>
</file>