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9" r:id="rId5"/>
    <p:sldId id="281" r:id="rId6"/>
    <p:sldId id="267" r:id="rId7"/>
    <p:sldId id="260" r:id="rId8"/>
    <p:sldId id="265" r:id="rId9"/>
    <p:sldId id="270" r:id="rId10"/>
    <p:sldId id="261" r:id="rId11"/>
    <p:sldId id="271" r:id="rId12"/>
    <p:sldId id="275" r:id="rId13"/>
    <p:sldId id="272" r:id="rId14"/>
    <p:sldId id="273" r:id="rId15"/>
    <p:sldId id="276" r:id="rId16"/>
    <p:sldId id="280" r:id="rId17"/>
    <p:sldId id="279" r:id="rId18"/>
    <p:sldId id="278" r:id="rId19"/>
    <p:sldId id="277" r:id="rId20"/>
    <p:sldId id="263" r:id="rId21"/>
    <p:sldId id="266" r:id="rId22"/>
    <p:sldId id="264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B9D9AE-3127-4674-B5FD-2F9AF48D8573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A73C78-6462-416C-AA2A-F564A26B7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sourceforge.net/docs/user-guide(en)/toc.html" TargetMode="External"/><Relationship Id="rId2" Type="http://schemas.openxmlformats.org/officeDocument/2006/relationships/hyperlink" Target="http://staruml.sourceforge.net/en/articles.ph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aruml.sourceforge.net/en/download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Modeling with </a:t>
            </a:r>
            <a:r>
              <a:rPr lang="en-US" sz="7200" dirty="0" err="1" smtClean="0"/>
              <a:t>StarUML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886200"/>
            <a:ext cx="32004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</a:t>
            </a:r>
          </a:p>
          <a:p>
            <a:r>
              <a:rPr lang="en-US" sz="2800" dirty="0" err="1" smtClean="0"/>
              <a:t>Mitali</a:t>
            </a:r>
            <a:r>
              <a:rPr lang="en-US" sz="2800" dirty="0" smtClean="0"/>
              <a:t> </a:t>
            </a:r>
            <a:r>
              <a:rPr lang="en-US" sz="2800" dirty="0" err="1" smtClean="0"/>
              <a:t>Bakshi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64617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 Select the </a:t>
            </a:r>
            <a:r>
              <a:rPr lang="en-US" b="1" dirty="0" smtClean="0"/>
              <a:t>[File] -&gt; [New Project By Approach]</a:t>
            </a:r>
            <a:r>
              <a:rPr lang="en-US" dirty="0" smtClean="0"/>
              <a:t> menu.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33" y="1600200"/>
            <a:ext cx="8843367" cy="49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b="1" dirty="0" smtClean="0"/>
              <a:t>[Rational Approach]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9" y="1524000"/>
            <a:ext cx="9000331" cy="506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507736"/>
          </a:xfrm>
        </p:spPr>
        <p:txBody>
          <a:bodyPr/>
          <a:lstStyle/>
          <a:p>
            <a:r>
              <a:rPr lang="en-US" dirty="0" smtClean="0"/>
              <a:t>Now there are </a:t>
            </a:r>
            <a:r>
              <a:rPr lang="en-US" b="1" dirty="0" smtClean="0"/>
              <a:t>4 views </a:t>
            </a:r>
            <a:r>
              <a:rPr lang="en-US" dirty="0" smtClean="0"/>
              <a:t>in the Model Explorer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36" y="1426268"/>
            <a:ext cx="8983464" cy="505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draw a Use Case Diagram ,double click the </a:t>
            </a:r>
            <a:r>
              <a:rPr lang="en-US" sz="2000" b="1" dirty="0" smtClean="0"/>
              <a:t>Use Case view 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You can start drawing in the default ‘</a:t>
            </a:r>
            <a:r>
              <a:rPr lang="en-US" sz="2000" b="1" dirty="0" smtClean="0"/>
              <a:t>Main</a:t>
            </a:r>
            <a:r>
              <a:rPr lang="en-US" sz="2000" dirty="0" smtClean="0"/>
              <a:t>’ or </a:t>
            </a:r>
            <a:r>
              <a:rPr lang="en-US" sz="2000" b="1" dirty="0" smtClean="0"/>
              <a:t>[Add Diagram] -&gt; [Use Case Diagram] </a:t>
            </a:r>
            <a:r>
              <a:rPr lang="en-US" sz="2000" dirty="0" smtClean="0"/>
              <a:t>by right-clicking on the </a:t>
            </a:r>
            <a:r>
              <a:rPr lang="en-US" sz="2000" b="1" dirty="0" smtClean="0"/>
              <a:t>Use Case View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46580"/>
            <a:ext cx="8839200" cy="493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following elements are available in a </a:t>
            </a:r>
            <a:r>
              <a:rPr lang="en-US" dirty="0" err="1" smtClean="0"/>
              <a:t>usecase</a:t>
            </a:r>
            <a:r>
              <a:rPr lang="en-US" dirty="0" smtClean="0"/>
              <a:t> diagram.</a:t>
            </a:r>
          </a:p>
          <a:p>
            <a:r>
              <a:rPr lang="en-US" dirty="0" smtClean="0"/>
              <a:t>Actor</a:t>
            </a:r>
          </a:p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Directed Association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Dependency</a:t>
            </a:r>
          </a:p>
          <a:p>
            <a:r>
              <a:rPr lang="en-US" dirty="0" smtClean="0"/>
              <a:t>Include</a:t>
            </a:r>
          </a:p>
          <a:p>
            <a:r>
              <a:rPr lang="en-US" dirty="0" smtClean="0"/>
              <a:t>Extend</a:t>
            </a:r>
          </a:p>
          <a:p>
            <a:r>
              <a:rPr lang="en-US" dirty="0" smtClean="0"/>
              <a:t>System Boundary</a:t>
            </a:r>
          </a:p>
          <a:p>
            <a:r>
              <a:rPr lang="en-US" dirty="0" smtClean="0"/>
              <a:t>Package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ShortCut</a:t>
            </a:r>
            <a:r>
              <a:rPr lang="en-US" b="1" dirty="0" smtClean="0"/>
              <a:t> Generation Syntax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981200"/>
          <a:ext cx="7467600" cy="4378644"/>
        </p:xfrm>
        <a:graphic>
          <a:graphicData uri="http://schemas.openxmlformats.org/drawingml/2006/table">
            <a:tbl>
              <a:tblPr/>
              <a:tblGrid>
                <a:gridCol w="853013"/>
                <a:gridCol w="1900572"/>
                <a:gridCol w="4714015"/>
              </a:tblGrid>
              <a:tr h="507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()-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/>
                        <a:t>UseCase</a:t>
                      </a:r>
                      <a:endParaRPr lang="en-US" sz="1800" dirty="0"/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latin typeface="Verdana"/>
                        </a:rPr>
                        <a:t>The target model(Actor) linking with the current element makes a link of communication.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-()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Actor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latin typeface="Verdana"/>
                        </a:rPr>
                        <a:t>The target model(</a:t>
                      </a:r>
                      <a:r>
                        <a:rPr lang="en-US" sz="1800" dirty="0" err="1">
                          <a:latin typeface="Verdana"/>
                        </a:rPr>
                        <a:t>UseCase</a:t>
                      </a:r>
                      <a:r>
                        <a:rPr lang="en-US" sz="1800" dirty="0">
                          <a:latin typeface="Verdana"/>
                        </a:rPr>
                        <a:t>) linking with the current element makes a link of communication.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&lt;i-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UseCase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latin typeface="Verdana"/>
                        </a:rPr>
                        <a:t>Makes include relationship from target element to the current element.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-i&gt;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UseCase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latin typeface="Verdana"/>
                        </a:rPr>
                        <a:t>The target element linking with the current element makes a link of include.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&lt;e-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UseCase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latin typeface="Verdana"/>
                        </a:rPr>
                        <a:t>Makes include relationship from target element to the current extend.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-e&gt;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UseCase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latin typeface="Verdana"/>
                        </a:rPr>
                        <a:t>The target element linking with the current element makes a link of extend.</a:t>
                      </a:r>
                    </a:p>
                  </a:txBody>
                  <a:tcPr marL="32981" marR="32981" marT="21987" marB="21987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Create Actor</a:t>
            </a:r>
            <a:endParaRPr lang="en-US" dirty="0"/>
          </a:p>
        </p:txBody>
      </p:sp>
      <p:pic>
        <p:nvPicPr>
          <p:cNvPr id="4" name="Content Placeholder 3" descr="act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8791" y="1828800"/>
            <a:ext cx="8304209" cy="46688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Create Use Case</a:t>
            </a:r>
            <a:endParaRPr lang="en-US" dirty="0"/>
          </a:p>
        </p:txBody>
      </p:sp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258" y="1676400"/>
            <a:ext cx="8439742" cy="474503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Create Association</a:t>
            </a:r>
            <a:endParaRPr lang="en-US" dirty="0"/>
          </a:p>
        </p:txBody>
      </p:sp>
      <p:pic>
        <p:nvPicPr>
          <p:cNvPr id="4" name="Content Placeholder 3" descr="associ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9458" y="1676400"/>
            <a:ext cx="8439742" cy="47450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e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305800" cy="4838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StarUML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StarUML</a:t>
            </a:r>
            <a:r>
              <a:rPr lang="en-US" dirty="0" smtClean="0"/>
              <a:t> is an open source project to develop fast, flexible, extensible, </a:t>
            </a:r>
            <a:r>
              <a:rPr lang="en-US" dirty="0" err="1" smtClean="0"/>
              <a:t>featureful</a:t>
            </a:r>
            <a:r>
              <a:rPr lang="en-US" dirty="0" smtClean="0"/>
              <a:t>, and freely-available UML/MDA platform running on Win32 platform. </a:t>
            </a:r>
          </a:p>
          <a:p>
            <a:r>
              <a:rPr lang="en-US" dirty="0" smtClean="0"/>
              <a:t>GOAL : build a software modeling tool and also platform that is a compelling replacement of commercial UML tools such as Rational Rose, Borland Together and so 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smtClean="0"/>
              <a:t>plug-ins for both importing and exporting.</a:t>
            </a:r>
          </a:p>
          <a:p>
            <a:r>
              <a:rPr lang="en-US" dirty="0" smtClean="0"/>
              <a:t>Code and documentation plug-ins provided with package.</a:t>
            </a:r>
          </a:p>
          <a:p>
            <a:r>
              <a:rPr lang="en-US" dirty="0" smtClean="0"/>
              <a:t>Useable.</a:t>
            </a:r>
          </a:p>
          <a:p>
            <a:r>
              <a:rPr lang="en-US" dirty="0" smtClean="0"/>
              <a:t>Free.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for the beginner.</a:t>
            </a:r>
          </a:p>
          <a:p>
            <a:r>
              <a:rPr lang="en-US" dirty="0" smtClean="0"/>
              <a:t>No longer on a release cycle.</a:t>
            </a:r>
          </a:p>
          <a:p>
            <a:r>
              <a:rPr lang="en-US" dirty="0" smtClean="0"/>
              <a:t>Not cross platform. (only Windows)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http://staruml.sourceforge.net/en/articles.php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http://staruml.sourceforge.net/docs/user-guide(en)/toc.html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StarUML</a:t>
            </a:r>
            <a:r>
              <a:rPr lang="en-US" dirty="0" smtClean="0"/>
              <a:t> is mostly written in Delphi. However, </a:t>
            </a:r>
            <a:r>
              <a:rPr lang="en-US" dirty="0" err="1" smtClean="0"/>
              <a:t>StarUML</a:t>
            </a:r>
            <a:r>
              <a:rPr lang="en-US" dirty="0" smtClean="0"/>
              <a:t> is </a:t>
            </a:r>
            <a:r>
              <a:rPr lang="en-US" i="1" dirty="0" smtClean="0"/>
              <a:t>multi-lingual project</a:t>
            </a:r>
            <a:r>
              <a:rPr lang="en-US" dirty="0" smtClean="0"/>
              <a:t> and not tied to specific programming language, so any programming languages can be used to develop </a:t>
            </a:r>
            <a:r>
              <a:rPr lang="en-US" dirty="0" err="1" smtClean="0"/>
              <a:t>StarUML</a:t>
            </a:r>
            <a:r>
              <a:rPr lang="en-US" dirty="0" smtClean="0"/>
              <a:t>. </a:t>
            </a:r>
          </a:p>
          <a:p>
            <a:r>
              <a:rPr lang="en-US" i="1" dirty="0" err="1" smtClean="0"/>
              <a:t>StarUML</a:t>
            </a:r>
            <a:r>
              <a:rPr lang="en-US" i="1" dirty="0" smtClean="0"/>
              <a:t> was formerly known as "Plastic" or "Agora Plastic".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UML 2.0</a:t>
            </a:r>
            <a:r>
              <a:rPr lang="en-US" sz="2400" dirty="0" smtClean="0"/>
              <a:t> : UML is continuously expanding standard managed by </a:t>
            </a:r>
            <a:r>
              <a:rPr lang="en-US" sz="2400" dirty="0" smtClean="0">
                <a:hlinkClick r:id="rId2"/>
              </a:rPr>
              <a:t>OMG(Object Management Group)</a:t>
            </a:r>
            <a:r>
              <a:rPr lang="en-US" sz="2400" dirty="0" smtClean="0"/>
              <a:t>. Recently, UML 2.0 is released and </a:t>
            </a:r>
            <a:r>
              <a:rPr lang="en-US" sz="2400" dirty="0" err="1" smtClean="0"/>
              <a:t>StarUML</a:t>
            </a:r>
            <a:r>
              <a:rPr lang="en-US" sz="2400" dirty="0" smtClean="0"/>
              <a:t> support UML 2.0 and will support </a:t>
            </a:r>
            <a:r>
              <a:rPr lang="en-US" sz="2400" dirty="0" err="1" smtClean="0"/>
              <a:t>lastest</a:t>
            </a:r>
            <a:r>
              <a:rPr lang="en-US" sz="2400" dirty="0" smtClean="0"/>
              <a:t> UML standard.</a:t>
            </a:r>
          </a:p>
          <a:p>
            <a:r>
              <a:rPr lang="en-US" sz="2400" b="1" dirty="0" smtClean="0"/>
              <a:t>MDA (Model Driven Architecture)</a:t>
            </a:r>
            <a:r>
              <a:rPr lang="en-US" sz="2400" dirty="0" smtClean="0"/>
              <a:t> : MDA is a new technology introduced by OMG. To get advantages of MDA, software modeling tool should support many customization </a:t>
            </a:r>
            <a:r>
              <a:rPr lang="en-US" sz="2400" dirty="0" smtClean="0"/>
              <a:t>variables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Plug-in Architecture</a:t>
            </a:r>
            <a:r>
              <a:rPr lang="en-US" sz="2400" dirty="0" smtClean="0"/>
              <a:t> : Many users require more and more functionalities to software modeling tools. To meet the requirements, the tool must have well-defined plug-in platform. </a:t>
            </a:r>
            <a:r>
              <a:rPr lang="en-US" sz="2400" dirty="0" err="1" smtClean="0"/>
              <a:t>StarUML</a:t>
            </a:r>
            <a:r>
              <a:rPr lang="en-US" sz="2400" dirty="0" smtClean="0"/>
              <a:t> provides simple and powerful plug-in architecture so anyone can develop plug-in modules in COM-compatible languages (C++, Delphi, C#, VB, …)</a:t>
            </a:r>
          </a:p>
          <a:p>
            <a:r>
              <a:rPr lang="en-US" sz="2400" b="1" dirty="0" smtClean="0"/>
              <a:t>Usability</a:t>
            </a:r>
            <a:r>
              <a:rPr lang="en-US" sz="2400" dirty="0" smtClean="0"/>
              <a:t> : Usability is most important issue in software development. </a:t>
            </a:r>
            <a:r>
              <a:rPr lang="en-US" sz="2400" dirty="0" err="1" smtClean="0"/>
              <a:t>StarUML</a:t>
            </a:r>
            <a:r>
              <a:rPr lang="en-US" sz="2400" dirty="0" smtClean="0"/>
              <a:t> is implemented to provide many user-friend features such as </a:t>
            </a:r>
            <a:r>
              <a:rPr lang="en-US" sz="2400" dirty="0" err="1" smtClean="0"/>
              <a:t>ShortCut</a:t>
            </a:r>
            <a:r>
              <a:rPr lang="en-US" sz="2400" dirty="0" smtClean="0"/>
              <a:t> Generation </a:t>
            </a:r>
            <a:r>
              <a:rPr lang="en-US" sz="2400" dirty="0" err="1" smtClean="0"/>
              <a:t>Syntax,etc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085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http://staruml.sourceforge.net/en/download.php</a:t>
            </a:r>
            <a:r>
              <a:rPr lang="en-US" sz="2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726494"/>
            <a:ext cx="8991600" cy="505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following are the minimum system requirements for running </a:t>
            </a:r>
            <a:r>
              <a:rPr lang="en-US" dirty="0" err="1" smtClean="0"/>
              <a:t>StarUML</a:t>
            </a:r>
            <a:r>
              <a:rPr lang="en-US" dirty="0" smtClean="0"/>
              <a:t>™.</a:t>
            </a:r>
          </a:p>
          <a:p>
            <a:r>
              <a:rPr lang="en-US" dirty="0" smtClean="0"/>
              <a:t>Intel® Pentium® 233MHz or higher</a:t>
            </a:r>
          </a:p>
          <a:p>
            <a:r>
              <a:rPr lang="en-US" dirty="0" smtClean="0"/>
              <a:t>Windows® 2000, Windows XP™, or higher</a:t>
            </a:r>
          </a:p>
          <a:p>
            <a:r>
              <a:rPr lang="en-US" dirty="0" smtClean="0"/>
              <a:t>Microsoft® Internet Explorer 5.0 or higher</a:t>
            </a:r>
          </a:p>
          <a:p>
            <a:r>
              <a:rPr lang="en-US" dirty="0" smtClean="0"/>
              <a:t>128 MB RAM (256MB recommended)</a:t>
            </a:r>
          </a:p>
          <a:p>
            <a:r>
              <a:rPr lang="en-US" dirty="0" smtClean="0"/>
              <a:t>110 MB hard disc space (150MB space recommended)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using </a:t>
            </a:r>
            <a:r>
              <a:rPr lang="en-US" dirty="0" err="1" smtClean="0"/>
              <a:t>StarUML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StarUML</a:t>
            </a:r>
            <a:r>
              <a:rPr lang="en-US" dirty="0" smtClean="0"/>
              <a:t> supports </a:t>
            </a:r>
            <a:r>
              <a:rPr lang="en-US" dirty="0" smtClean="0"/>
              <a:t>the following</a:t>
            </a:r>
            <a:r>
              <a:rPr lang="en-US" dirty="0" smtClean="0"/>
              <a:t> </a:t>
            </a:r>
            <a:r>
              <a:rPr lang="en-US" dirty="0" smtClean="0"/>
              <a:t>UML </a:t>
            </a:r>
            <a:r>
              <a:rPr lang="en-US" dirty="0" smtClean="0"/>
              <a:t>diagrams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Use Case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Class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Sequence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Collaboration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Statechart</a:t>
            </a:r>
            <a:r>
              <a:rPr lang="en-US" dirty="0" smtClean="0"/>
              <a:t>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Activity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Component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Deployment Diagram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Composite Structure Diagram (UML 2.0)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generation can be done for Java, C++ and C# </a:t>
            </a:r>
            <a:r>
              <a:rPr lang="en-US" dirty="0" smtClean="0"/>
              <a:t> as well as Reverse Engineering</a:t>
            </a:r>
            <a:endParaRPr lang="en-US" dirty="0" smtClean="0"/>
          </a:p>
          <a:p>
            <a:r>
              <a:rPr lang="en-US" dirty="0" smtClean="0"/>
              <a:t>Documentation can be generated for all of the Microsoft </a:t>
            </a:r>
            <a:r>
              <a:rPr lang="en-US" u="sng" dirty="0" smtClean="0"/>
              <a:t>Office suite</a:t>
            </a:r>
            <a:r>
              <a:rPr lang="en-US" dirty="0" smtClean="0"/>
              <a:t> programs such as Word, Excel and PowerPoint.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Use </a:t>
            </a:r>
            <a:r>
              <a:rPr lang="en-US" sz="3200" dirty="0" smtClean="0"/>
              <a:t>Case Diagram </a:t>
            </a:r>
            <a:r>
              <a:rPr lang="en-US" sz="3200" dirty="0" smtClean="0"/>
              <a:t>&amp; Use Case Specification document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1198</TotalTime>
  <Words>452</Words>
  <Application>Microsoft Office PowerPoint</Application>
  <PresentationFormat>On-screen Show (4:3)</PresentationFormat>
  <Paragraphs>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Modeling with StarUML</vt:lpstr>
      <vt:lpstr>What is StarUML ??</vt:lpstr>
      <vt:lpstr>Slide 3</vt:lpstr>
      <vt:lpstr>Key Features:</vt:lpstr>
      <vt:lpstr>Slide 5</vt:lpstr>
      <vt:lpstr>Installation</vt:lpstr>
      <vt:lpstr>System Requirements</vt:lpstr>
      <vt:lpstr>What can you do using StarUML?</vt:lpstr>
      <vt:lpstr> Use Case Diagram &amp; Use Case Specification document</vt:lpstr>
      <vt:lpstr>Create a NEW PROJECT</vt:lpstr>
      <vt:lpstr>Slide 11</vt:lpstr>
      <vt:lpstr>Slide 12</vt:lpstr>
      <vt:lpstr>Slide 13</vt:lpstr>
      <vt:lpstr>Slide 14</vt:lpstr>
      <vt:lpstr>ShortCut Generation Syntax </vt:lpstr>
      <vt:lpstr>Create Actor</vt:lpstr>
      <vt:lpstr>Create Use Case</vt:lpstr>
      <vt:lpstr>Create Association</vt:lpstr>
      <vt:lpstr>Example</vt:lpstr>
      <vt:lpstr>Advantages</vt:lpstr>
      <vt:lpstr>Disadvantages</vt:lpstr>
      <vt:lpstr>References </vt:lpstr>
      <vt:lpstr>Thank You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StarUML</dc:title>
  <dc:creator>Mits</dc:creator>
  <cp:lastModifiedBy>Mits</cp:lastModifiedBy>
  <cp:revision>45</cp:revision>
  <dcterms:created xsi:type="dcterms:W3CDTF">2011-03-09T01:48:56Z</dcterms:created>
  <dcterms:modified xsi:type="dcterms:W3CDTF">2011-03-10T00:23:55Z</dcterms:modified>
</cp:coreProperties>
</file>