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8" y="7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a8101e879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a8101e87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a8101e879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a8101e879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a8101e879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8a8101e87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a8101e87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a8101e87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a8101e87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a8101e87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a8101e879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a8101e879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a8101e879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a8101e87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8a8101e879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8a8101e879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a8101e879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a8101e879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a8101e879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a8101e879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a8101e879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a8101e879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a8101e879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a8101e879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a8101e879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a8101e879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8a5093ec8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8a5093ec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a5093ec8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a5093ec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a8101e87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a8101e87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a8101e879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a8101e879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a8101e879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a8101e879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36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b="1">
                <a:latin typeface="Microsoft JhengHei"/>
                <a:ea typeface="Microsoft JhengHei"/>
                <a:cs typeface="Microsoft JhengHei"/>
                <a:sym typeface="Microsoft JhengHei"/>
              </a:rPr>
              <a:t>使用案例規格</a:t>
            </a:r>
            <a:endParaRPr b="1">
              <a:latin typeface="Microsoft JhengHei"/>
              <a:ea typeface="Microsoft JhengHei"/>
              <a:cs typeface="Microsoft JhengHei"/>
              <a:sym typeface="Microsoft JhengHei"/>
            </a:endParaRPr>
          </a:p>
          <a:p>
            <a:pPr marL="0" lvl="0" indent="0" algn="ctr" rtl="0">
              <a:spcBef>
                <a:spcPts val="0"/>
              </a:spcBef>
              <a:spcAft>
                <a:spcPts val="0"/>
              </a:spcAft>
              <a:buNone/>
            </a:pPr>
            <a:r>
              <a:rPr lang="zh-TW" b="1">
                <a:latin typeface="Microsoft JhengHei"/>
                <a:ea typeface="Microsoft JhengHei"/>
                <a:cs typeface="Microsoft JhengHei"/>
                <a:sym typeface="Microsoft JhengHei"/>
              </a:rPr>
              <a:t> (Use Case Specification)</a:t>
            </a:r>
            <a:endParaRPr b="1">
              <a:latin typeface="Microsoft JhengHei"/>
              <a:ea typeface="Microsoft JhengHei"/>
              <a:cs typeface="Microsoft JhengHei"/>
              <a:sym typeface="Microsoft JhengHei"/>
            </a:endParaRPr>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使用案例: 退選</a:t>
            </a:r>
            <a:endParaRPr sz="2000">
              <a:solidFill>
                <a:schemeClr val="dk1"/>
              </a:solidFill>
              <a:latin typeface="Microsoft JhengHei"/>
              <a:ea typeface="Microsoft JhengHei"/>
              <a:cs typeface="Microsoft JhengHei"/>
              <a:sym typeface="Microsoft JhengHei"/>
            </a:endParaRPr>
          </a:p>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簡述</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這個使用者案例描述一名學生如何在選課系統進行退選的一個過程</a:t>
            </a:r>
            <a:endParaRPr sz="2000">
              <a:solidFill>
                <a:schemeClr val="dk1"/>
              </a:solidFill>
              <a:latin typeface="Microsoft JhengHei"/>
              <a:ea typeface="Microsoft JhengHei"/>
              <a:cs typeface="Microsoft JhengHei"/>
              <a:sym typeface="Microsoft JhengHei"/>
            </a:endParaRPr>
          </a:p>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參與行動者</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學生(Student)</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助教(Manager)</a:t>
            </a:r>
            <a:endParaRPr sz="2000">
              <a:solidFill>
                <a:schemeClr val="dk1"/>
              </a:solidFill>
              <a:latin typeface="Microsoft JhengHei"/>
              <a:ea typeface="Microsoft JhengHei"/>
              <a:cs typeface="Microsoft JhengHei"/>
              <a:sym typeface="Microsoft JhengHei"/>
            </a:endParaRPr>
          </a:p>
          <a:p>
            <a:pPr marL="0" lvl="0" indent="0" algn="l" rtl="0">
              <a:spcBef>
                <a:spcPts val="1200"/>
              </a:spcBef>
              <a:spcAft>
                <a:spcPts val="0"/>
              </a:spcAft>
              <a:buNone/>
            </a:pPr>
            <a:endParaRPr sz="2000">
              <a:solidFill>
                <a:schemeClr val="dk1"/>
              </a:solidFill>
              <a:latin typeface="Microsoft JhengHei"/>
              <a:ea typeface="Microsoft JhengHei"/>
              <a:cs typeface="Microsoft JhengHei"/>
              <a:sym typeface="Microsoft JhengHei"/>
            </a:endParaRPr>
          </a:p>
          <a:p>
            <a:pPr marL="0" lvl="0" indent="0" algn="l" rtl="0">
              <a:spcBef>
                <a:spcPts val="120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t>使用規格案例(Cont.)</a:t>
            </a:r>
            <a:endParaRPr b="1"/>
          </a:p>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Clr>
                <a:schemeClr val="dk1"/>
              </a:buClr>
              <a:buSzPct val="43137"/>
              <a:buFont typeface="Arial"/>
              <a:buNone/>
            </a:pPr>
            <a:r>
              <a:rPr lang="zh-TW" altLang="en-US" sz="1800" dirty="0"/>
              <a:t>後置條件</a:t>
            </a:r>
            <a:r>
              <a:rPr lang="en-US" altLang="zh-TW" sz="1800" dirty="0"/>
              <a:t>:</a:t>
            </a:r>
            <a:br>
              <a:rPr lang="en-US" altLang="zh-TW" sz="1800" dirty="0"/>
            </a:br>
            <a:r>
              <a:rPr lang="en-US" altLang="zh-TW" sz="1800" dirty="0"/>
              <a:t>	1.</a:t>
            </a:r>
            <a:r>
              <a:rPr lang="zh-TW" altLang="en-US" sz="1800" dirty="0"/>
              <a:t>若使用案例結束，回應增加成功，則系統增加該課程到目錄中</a:t>
            </a:r>
            <a:br>
              <a:rPr lang="zh-TW" altLang="en-US" sz="1800" dirty="0"/>
            </a:br>
            <a:r>
              <a:rPr lang="zh-TW" altLang="en-US" sz="1800" dirty="0"/>
              <a:t>	</a:t>
            </a:r>
            <a:r>
              <a:rPr lang="en-US" altLang="zh-TW" sz="1800" dirty="0"/>
              <a:t>2.</a:t>
            </a:r>
            <a:r>
              <a:rPr lang="zh-TW" altLang="en-US" sz="1800" dirty="0"/>
              <a:t>若使用案例結束，回應增加失敗，則課程目錄不會變化</a:t>
            </a:r>
            <a:endParaRPr lang="zh-TW"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236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b="1">
                <a:latin typeface="Microsoft JhengHei"/>
                <a:ea typeface="Microsoft JhengHei"/>
                <a:cs typeface="Microsoft JhengHei"/>
                <a:sym typeface="Microsoft JhengHei"/>
              </a:rPr>
              <a:t>使用案例規格</a:t>
            </a:r>
            <a:endParaRPr b="1">
              <a:latin typeface="Microsoft JhengHei"/>
              <a:ea typeface="Microsoft JhengHei"/>
              <a:cs typeface="Microsoft JhengHei"/>
              <a:sym typeface="Microsoft JhengHei"/>
            </a:endParaRPr>
          </a:p>
          <a:p>
            <a:pPr marL="0" lvl="0" indent="0" algn="ctr" rtl="0">
              <a:spcBef>
                <a:spcPts val="0"/>
              </a:spcBef>
              <a:spcAft>
                <a:spcPts val="0"/>
              </a:spcAft>
              <a:buNone/>
            </a:pPr>
            <a:r>
              <a:rPr lang="zh-TW" b="1">
                <a:latin typeface="Microsoft JhengHei"/>
                <a:ea typeface="Microsoft JhengHei"/>
                <a:cs typeface="Microsoft JhengHei"/>
                <a:sym typeface="Microsoft JhengHei"/>
              </a:rPr>
              <a:t> (Use Case Specification)</a:t>
            </a:r>
            <a:endParaRPr b="1">
              <a:latin typeface="Microsoft JhengHei"/>
              <a:ea typeface="Microsoft JhengHei"/>
              <a:cs typeface="Microsoft JhengHei"/>
              <a:sym typeface="Microsoft JhengHei"/>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使用案例: 加選</a:t>
            </a:r>
            <a:endParaRPr sz="2000">
              <a:solidFill>
                <a:schemeClr val="dk1"/>
              </a:solidFill>
              <a:latin typeface="Microsoft JhengHei"/>
              <a:ea typeface="Microsoft JhengHei"/>
              <a:cs typeface="Microsoft JhengHei"/>
              <a:sym typeface="Microsoft JhengHei"/>
            </a:endParaRPr>
          </a:p>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簡述</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這個使用者案例描述一名學生如何在選課系統進行加選的一個過程</a:t>
            </a:r>
            <a:endParaRPr sz="2000">
              <a:solidFill>
                <a:schemeClr val="dk1"/>
              </a:solidFill>
              <a:latin typeface="Microsoft JhengHei"/>
              <a:ea typeface="Microsoft JhengHei"/>
              <a:cs typeface="Microsoft JhengHei"/>
              <a:sym typeface="Microsoft JhengHei"/>
            </a:endParaRPr>
          </a:p>
          <a:p>
            <a:pPr marL="457200" lvl="0"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參與行動者</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學生(Student)</a:t>
            </a:r>
            <a:endParaRPr sz="200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a:solidFill>
                  <a:schemeClr val="dk1"/>
                </a:solidFill>
                <a:latin typeface="Microsoft JhengHei"/>
                <a:ea typeface="Microsoft JhengHei"/>
                <a:cs typeface="Microsoft JhengHei"/>
                <a:sym typeface="Microsoft JhengHei"/>
              </a:rPr>
              <a:t>助教(Manager)</a:t>
            </a:r>
            <a:endParaRPr sz="2000">
              <a:solidFill>
                <a:schemeClr val="dk1"/>
              </a:solidFill>
              <a:latin typeface="Microsoft JhengHei"/>
              <a:ea typeface="Microsoft JhengHei"/>
              <a:cs typeface="Microsoft JhengHei"/>
              <a:sym typeface="Microsoft JhengHei"/>
            </a:endParaRPr>
          </a:p>
          <a:p>
            <a:pPr marL="0" lvl="0" indent="0" algn="l" rtl="0">
              <a:spcBef>
                <a:spcPts val="1200"/>
              </a:spcBef>
              <a:spcAft>
                <a:spcPts val="0"/>
              </a:spcAft>
              <a:buNone/>
            </a:pPr>
            <a:endParaRPr sz="2000">
              <a:solidFill>
                <a:schemeClr val="dk1"/>
              </a:solidFill>
              <a:latin typeface="Microsoft JhengHei"/>
              <a:ea typeface="Microsoft JhengHei"/>
              <a:cs typeface="Microsoft JhengHei"/>
              <a:sym typeface="Microsoft JhengHei"/>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使用規格案例(Cont.)</a:t>
            </a:r>
            <a:endParaRPr b="1"/>
          </a:p>
        </p:txBody>
      </p:sp>
      <p:sp>
        <p:nvSpPr>
          <p:cNvPr id="123" name="Google Shape;123;p24"/>
          <p:cNvSpPr txBox="1">
            <a:spLocks noGrp="1"/>
          </p:cNvSpPr>
          <p:nvPr>
            <p:ph type="body" idx="1"/>
          </p:nvPr>
        </p:nvSpPr>
        <p:spPr>
          <a:xfrm>
            <a:off x="311700" y="1152475"/>
            <a:ext cx="8520600" cy="390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基本流程</a:t>
            </a:r>
            <a:endParaRPr/>
          </a:p>
          <a:p>
            <a:pPr marL="457200" lvl="0" indent="0" algn="l" rtl="0">
              <a:lnSpc>
                <a:spcPct val="100000"/>
              </a:lnSpc>
              <a:spcBef>
                <a:spcPts val="1200"/>
              </a:spcBef>
              <a:spcAft>
                <a:spcPts val="0"/>
              </a:spcAft>
              <a:buNone/>
            </a:pPr>
            <a:r>
              <a:rPr lang="zh-TW" sz="1400"/>
              <a:t>1.使用案例開始於學生選擇加選功能</a:t>
            </a:r>
            <a:endParaRPr sz="1400"/>
          </a:p>
          <a:p>
            <a:pPr marL="457200" lvl="0" indent="0" algn="l" rtl="0">
              <a:lnSpc>
                <a:spcPct val="100000"/>
              </a:lnSpc>
              <a:spcBef>
                <a:spcPts val="1200"/>
              </a:spcBef>
              <a:spcAft>
                <a:spcPts val="0"/>
              </a:spcAft>
              <a:buNone/>
            </a:pPr>
            <a:r>
              <a:rPr lang="zh-TW" sz="1400"/>
              <a:t>2.使用者在搜尋欄輸入想要加選的課程代碼</a:t>
            </a:r>
            <a:endParaRPr sz="1400"/>
          </a:p>
          <a:p>
            <a:pPr marL="457200" lvl="0" indent="0" algn="l" rtl="0">
              <a:lnSpc>
                <a:spcPct val="100000"/>
              </a:lnSpc>
              <a:spcBef>
                <a:spcPts val="1200"/>
              </a:spcBef>
              <a:spcAft>
                <a:spcPts val="0"/>
              </a:spcAft>
              <a:buNone/>
            </a:pPr>
            <a:r>
              <a:rPr lang="zh-TW" sz="1400"/>
              <a:t>3.點擊確認加選此課程</a:t>
            </a:r>
            <a:endParaRPr sz="1400"/>
          </a:p>
          <a:p>
            <a:pPr marL="457200" lvl="0" indent="0" algn="l" rtl="0">
              <a:lnSpc>
                <a:spcPct val="100000"/>
              </a:lnSpc>
              <a:spcBef>
                <a:spcPts val="1200"/>
              </a:spcBef>
              <a:spcAft>
                <a:spcPts val="0"/>
              </a:spcAft>
              <a:buNone/>
            </a:pPr>
            <a:r>
              <a:rPr lang="zh-TW" sz="1400"/>
              <a:t>4.螢幕顯示已成功加選此課程</a:t>
            </a:r>
            <a:endParaRPr sz="1400"/>
          </a:p>
          <a:p>
            <a:pPr marL="457200" lvl="0" indent="0" algn="l" rtl="0">
              <a:lnSpc>
                <a:spcPct val="100000"/>
              </a:lnSpc>
              <a:spcBef>
                <a:spcPts val="1200"/>
              </a:spcBef>
              <a:spcAft>
                <a:spcPts val="0"/>
              </a:spcAft>
              <a:buNone/>
            </a:pPr>
            <a:r>
              <a:rPr lang="zh-TW" sz="1400"/>
              <a:t>5.加選課程出現在課表上</a:t>
            </a:r>
            <a:endParaRPr sz="1400"/>
          </a:p>
          <a:p>
            <a:pPr marL="457200" lvl="0" indent="0" algn="l" rtl="0">
              <a:lnSpc>
                <a:spcPct val="100000"/>
              </a:lnSpc>
              <a:spcBef>
                <a:spcPts val="1200"/>
              </a:spcBef>
              <a:spcAft>
                <a:spcPts val="1200"/>
              </a:spcAft>
              <a:buNone/>
            </a:pPr>
            <a:r>
              <a:rPr lang="zh-TW" sz="1400"/>
              <a:t>6.使用者案例結束，加選成功</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使用規格案例(Cont.)</a:t>
            </a:r>
            <a:endParaRPr b="1"/>
          </a:p>
        </p:txBody>
      </p:sp>
      <p:sp>
        <p:nvSpPr>
          <p:cNvPr id="129" name="Google Shape;129;p25"/>
          <p:cNvSpPr txBox="1">
            <a:spLocks noGrp="1"/>
          </p:cNvSpPr>
          <p:nvPr>
            <p:ph type="body" idx="1"/>
          </p:nvPr>
        </p:nvSpPr>
        <p:spPr>
          <a:xfrm>
            <a:off x="263900" y="967725"/>
            <a:ext cx="9450600" cy="4556400"/>
          </a:xfrm>
          <a:prstGeom prst="rect">
            <a:avLst/>
          </a:prstGeom>
        </p:spPr>
        <p:txBody>
          <a:bodyPr spcFirstLastPara="1" wrap="square" lIns="91425" tIns="91425" rIns="91425" bIns="91425" anchor="t" anchorCtr="0">
            <a:normAutofit fontScale="92500" lnSpcReduction="10000"/>
          </a:bodyPr>
          <a:lstStyle/>
          <a:p>
            <a:pPr marL="457200" lvl="0" indent="-336867" algn="l" rtl="0">
              <a:spcBef>
                <a:spcPts val="0"/>
              </a:spcBef>
              <a:spcAft>
                <a:spcPts val="0"/>
              </a:spcAft>
              <a:buSzPct val="100000"/>
              <a:buChar char="❏"/>
            </a:pPr>
            <a:r>
              <a:rPr lang="zh-TW" sz="2200"/>
              <a:t>替代流程</a:t>
            </a:r>
            <a:endParaRPr sz="2200"/>
          </a:p>
          <a:p>
            <a:pPr marL="457200" lvl="0" indent="0" algn="l" rtl="0">
              <a:lnSpc>
                <a:spcPct val="100000"/>
              </a:lnSpc>
              <a:spcBef>
                <a:spcPts val="1200"/>
              </a:spcBef>
              <a:spcAft>
                <a:spcPts val="0"/>
              </a:spcAft>
              <a:buNone/>
            </a:pPr>
            <a:r>
              <a:rPr lang="zh-TW" sz="2200"/>
              <a:t>2.1於基本流程第二步，假如學生輸入不存在的課程代碼</a:t>
            </a:r>
            <a:endParaRPr sz="2200"/>
          </a:p>
          <a:p>
            <a:pPr marL="457200" lvl="0" indent="0" algn="l" rtl="0">
              <a:lnSpc>
                <a:spcPct val="100000"/>
              </a:lnSpc>
              <a:spcBef>
                <a:spcPts val="1200"/>
              </a:spcBef>
              <a:spcAft>
                <a:spcPts val="0"/>
              </a:spcAft>
              <a:buNone/>
            </a:pPr>
            <a:r>
              <a:rPr lang="zh-TW" sz="2200"/>
              <a:t>     1.螢幕顯示不存在此課程代碼</a:t>
            </a:r>
            <a:endParaRPr sz="2200"/>
          </a:p>
          <a:p>
            <a:pPr marL="457200" lvl="0" indent="0" algn="l" rtl="0">
              <a:lnSpc>
                <a:spcPct val="100000"/>
              </a:lnSpc>
              <a:spcBef>
                <a:spcPts val="1200"/>
              </a:spcBef>
              <a:spcAft>
                <a:spcPts val="0"/>
              </a:spcAft>
              <a:buNone/>
            </a:pPr>
            <a:r>
              <a:rPr lang="zh-TW" sz="2200"/>
              <a:t>     2.進行基本流程第二步</a:t>
            </a:r>
            <a:endParaRPr sz="2200"/>
          </a:p>
          <a:p>
            <a:pPr marL="457200" lvl="0" indent="0" algn="l" rtl="0">
              <a:lnSpc>
                <a:spcPct val="100000"/>
              </a:lnSpc>
              <a:spcBef>
                <a:spcPts val="1200"/>
              </a:spcBef>
              <a:spcAft>
                <a:spcPts val="0"/>
              </a:spcAft>
              <a:buNone/>
            </a:pPr>
            <a:r>
              <a:rPr lang="zh-TW" sz="2200"/>
              <a:t>3.1於基本流程第三步，假如該課堂已額滿</a:t>
            </a:r>
            <a:endParaRPr sz="2200"/>
          </a:p>
          <a:p>
            <a:pPr marL="457200" lvl="0" indent="0" algn="l" rtl="0">
              <a:lnSpc>
                <a:spcPct val="100000"/>
              </a:lnSpc>
              <a:spcBef>
                <a:spcPts val="1200"/>
              </a:spcBef>
              <a:spcAft>
                <a:spcPts val="0"/>
              </a:spcAft>
              <a:buNone/>
            </a:pPr>
            <a:r>
              <a:rPr lang="zh-TW" sz="2200"/>
              <a:t>     1.螢幕顯示該課程已達到人數上限</a:t>
            </a:r>
            <a:endParaRPr sz="2200"/>
          </a:p>
          <a:p>
            <a:pPr marL="457200" lvl="0" indent="0" algn="l" rtl="0">
              <a:lnSpc>
                <a:spcPct val="100000"/>
              </a:lnSpc>
              <a:spcBef>
                <a:spcPts val="1200"/>
              </a:spcBef>
              <a:spcAft>
                <a:spcPts val="0"/>
              </a:spcAft>
              <a:buNone/>
            </a:pPr>
            <a:r>
              <a:rPr lang="zh-TW" sz="2200"/>
              <a:t>     2.進行基本流程第二步</a:t>
            </a:r>
            <a:endParaRPr sz="2200"/>
          </a:p>
          <a:p>
            <a:pPr marL="457200" lvl="0" indent="0" algn="l" rtl="0">
              <a:lnSpc>
                <a:spcPct val="100000"/>
              </a:lnSpc>
              <a:spcBef>
                <a:spcPts val="1200"/>
              </a:spcBef>
              <a:spcAft>
                <a:spcPts val="0"/>
              </a:spcAft>
              <a:buNone/>
            </a:pPr>
            <a:r>
              <a:rPr lang="zh-TW" sz="2200"/>
              <a:t>3.2於基本流程第三步，假如該時段有其他已選課程</a:t>
            </a:r>
            <a:endParaRPr sz="2200"/>
          </a:p>
          <a:p>
            <a:pPr marL="457200" lvl="0" indent="0" algn="l" rtl="0">
              <a:lnSpc>
                <a:spcPct val="100000"/>
              </a:lnSpc>
              <a:spcBef>
                <a:spcPts val="1200"/>
              </a:spcBef>
              <a:spcAft>
                <a:spcPts val="0"/>
              </a:spcAft>
              <a:buNone/>
            </a:pPr>
            <a:r>
              <a:rPr lang="zh-TW" sz="2200"/>
              <a:t>     1.螢幕顯示該時段已選過課</a:t>
            </a:r>
            <a:endParaRPr sz="2200"/>
          </a:p>
          <a:p>
            <a:pPr marL="457200" lvl="0" indent="0" algn="l" rtl="0">
              <a:lnSpc>
                <a:spcPct val="100000"/>
              </a:lnSpc>
              <a:spcBef>
                <a:spcPts val="1200"/>
              </a:spcBef>
              <a:spcAft>
                <a:spcPts val="0"/>
              </a:spcAft>
              <a:buNone/>
            </a:pPr>
            <a:r>
              <a:rPr lang="zh-TW" sz="2200"/>
              <a:t>     2.進行基本流程第二步</a:t>
            </a:r>
            <a:endParaRPr sz="2200"/>
          </a:p>
          <a:p>
            <a:pPr marL="457200" lvl="0" indent="0" algn="l" rtl="0">
              <a:lnSpc>
                <a:spcPct val="100000"/>
              </a:lnSpc>
              <a:spcBef>
                <a:spcPts val="1200"/>
              </a:spcBef>
              <a:spcAft>
                <a:spcPts val="0"/>
              </a:spcAft>
              <a:buClr>
                <a:schemeClr val="dk1"/>
              </a:buClr>
              <a:buSzPct val="78571"/>
              <a:buFont typeface="Arial"/>
              <a:buNone/>
            </a:pPr>
            <a:endParaRPr sz="1400"/>
          </a:p>
          <a:p>
            <a:pPr marL="457200" lvl="0" indent="0" algn="l" rtl="0">
              <a:lnSpc>
                <a:spcPct val="100000"/>
              </a:lnSpc>
              <a:spcBef>
                <a:spcPts val="1200"/>
              </a:spcBef>
              <a:spcAft>
                <a:spcPts val="0"/>
              </a:spcAft>
              <a:buNone/>
            </a:pPr>
            <a:endParaRPr sz="1400"/>
          </a:p>
          <a:p>
            <a:pPr marL="457200" lvl="0" indent="0" algn="l" rtl="0">
              <a:lnSpc>
                <a:spcPct val="100000"/>
              </a:lnSpc>
              <a:spcBef>
                <a:spcPts val="1200"/>
              </a:spcBef>
              <a:spcAft>
                <a:spcPts val="12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使用案例規格(Cont.)</a:t>
            </a:r>
            <a:endParaRPr b="1"/>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後置條件</a:t>
            </a:r>
            <a:endParaRPr/>
          </a:p>
          <a:p>
            <a:pPr marL="457200" lvl="0" indent="0" algn="l" rtl="0">
              <a:spcBef>
                <a:spcPts val="1200"/>
              </a:spcBef>
              <a:spcAft>
                <a:spcPts val="0"/>
              </a:spcAft>
              <a:buNone/>
            </a:pPr>
            <a:r>
              <a:rPr lang="zh-TW"/>
              <a:t>1.若使用者案例結束，加選成功，課表會新增此課程</a:t>
            </a:r>
            <a:endParaRPr/>
          </a:p>
          <a:p>
            <a:pPr marL="457200" lvl="0" indent="0" algn="l" rtl="0">
              <a:spcBef>
                <a:spcPts val="1200"/>
              </a:spcBef>
              <a:spcAft>
                <a:spcPts val="0"/>
              </a:spcAft>
              <a:buNone/>
            </a:pPr>
            <a:r>
              <a:rPr lang="zh-TW"/>
              <a:t>2.若使用者案例結束，加選失敗，則課表與使用案列開始前相同</a:t>
            </a:r>
            <a:endParaRPr/>
          </a:p>
          <a:p>
            <a:pPr marL="45720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102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b="1"/>
              <a:t>使用案例規格</a:t>
            </a:r>
            <a:br>
              <a:rPr lang="zh-TW" b="1"/>
            </a:br>
            <a:r>
              <a:rPr lang="zh-TW" b="1"/>
              <a:t>(Use Case Specification)</a:t>
            </a:r>
            <a:endParaRPr b="1"/>
          </a:p>
        </p:txBody>
      </p:sp>
      <p:sp>
        <p:nvSpPr>
          <p:cNvPr id="141" name="Google Shape;141;p27"/>
          <p:cNvSpPr txBox="1">
            <a:spLocks noGrp="1"/>
          </p:cNvSpPr>
          <p:nvPr>
            <p:ph type="body" idx="1"/>
          </p:nvPr>
        </p:nvSpPr>
        <p:spPr>
          <a:xfrm>
            <a:off x="311700" y="1470975"/>
            <a:ext cx="8520600" cy="309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使用案例:衝堂顯示</a:t>
            </a:r>
            <a:endParaRPr/>
          </a:p>
          <a:p>
            <a:pPr marL="457200" lvl="0" indent="-342900" algn="l" rtl="0">
              <a:spcBef>
                <a:spcPts val="0"/>
              </a:spcBef>
              <a:spcAft>
                <a:spcPts val="0"/>
              </a:spcAft>
              <a:buSzPts val="1800"/>
              <a:buChar char="❏"/>
            </a:pPr>
            <a:r>
              <a:rPr lang="zh-TW"/>
              <a:t>簡述:</a:t>
            </a:r>
            <a:endParaRPr/>
          </a:p>
          <a:p>
            <a:pPr marL="914400" lvl="1" indent="-317500" algn="l" rtl="0">
              <a:spcBef>
                <a:spcPts val="0"/>
              </a:spcBef>
              <a:spcAft>
                <a:spcPts val="0"/>
              </a:spcAft>
              <a:buSzPts val="1400"/>
              <a:buChar char="❏"/>
            </a:pPr>
            <a:r>
              <a:rPr lang="zh-TW"/>
              <a:t>這個使用案例說明若使用者在原本已有已選課程之時段再加選課程時，則會跳出警示以及在課表上用顯眼眼色進行標註以達提醒使用者之作用。</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zh-TW"/>
              <a:t>參與行動者:學生(Student)</a:t>
            </a:r>
            <a:endParaRPr/>
          </a:p>
          <a:p>
            <a:pPr marL="0" lvl="0" indent="0" algn="l" rtl="0">
              <a:spcBef>
                <a:spcPts val="1200"/>
              </a:spcBef>
              <a:spcAft>
                <a:spcPts val="12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使用案例規格(Cont.)</a:t>
            </a:r>
            <a:endParaRPr b="1"/>
          </a:p>
        </p:txBody>
      </p:sp>
      <p:sp>
        <p:nvSpPr>
          <p:cNvPr id="147" name="Google Shape;147;p28"/>
          <p:cNvSpPr txBox="1">
            <a:spLocks noGrp="1"/>
          </p:cNvSpPr>
          <p:nvPr>
            <p:ph type="body" idx="1"/>
          </p:nvPr>
        </p:nvSpPr>
        <p:spPr>
          <a:xfrm>
            <a:off x="311700" y="1152475"/>
            <a:ext cx="8520600" cy="3903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zh-TW"/>
              <a:t>基本流程</a:t>
            </a:r>
            <a:endParaRPr/>
          </a:p>
          <a:p>
            <a:pPr marL="457200" lvl="0" indent="0" algn="l" rtl="0">
              <a:lnSpc>
                <a:spcPct val="100000"/>
              </a:lnSpc>
              <a:spcBef>
                <a:spcPts val="1200"/>
              </a:spcBef>
              <a:spcAft>
                <a:spcPts val="0"/>
              </a:spcAft>
              <a:buNone/>
            </a:pPr>
            <a:r>
              <a:rPr lang="zh-TW" sz="1400"/>
              <a:t>1.登入NID以進入系統</a:t>
            </a:r>
            <a:endParaRPr sz="1400"/>
          </a:p>
          <a:p>
            <a:pPr marL="457200" lvl="0" indent="0" algn="l" rtl="0">
              <a:lnSpc>
                <a:spcPct val="100000"/>
              </a:lnSpc>
              <a:spcBef>
                <a:spcPts val="1200"/>
              </a:spcBef>
              <a:spcAft>
                <a:spcPts val="0"/>
              </a:spcAft>
              <a:buNone/>
            </a:pPr>
            <a:r>
              <a:rPr lang="zh-TW" sz="1400"/>
              <a:t>2.檢視使用者身分</a:t>
            </a:r>
            <a:endParaRPr sz="1400"/>
          </a:p>
          <a:p>
            <a:pPr marL="457200" lvl="0" indent="0" algn="l" rtl="0">
              <a:lnSpc>
                <a:spcPct val="100000"/>
              </a:lnSpc>
              <a:spcBef>
                <a:spcPts val="1200"/>
              </a:spcBef>
              <a:spcAft>
                <a:spcPts val="0"/>
              </a:spcAft>
              <a:buNone/>
            </a:pPr>
            <a:r>
              <a:rPr lang="zh-TW" sz="1400"/>
              <a:t>3.使用者進行加選</a:t>
            </a:r>
            <a:endParaRPr sz="1400"/>
          </a:p>
          <a:p>
            <a:pPr marL="457200" lvl="0" indent="0" algn="l" rtl="0">
              <a:lnSpc>
                <a:spcPct val="100000"/>
              </a:lnSpc>
              <a:spcBef>
                <a:spcPts val="1200"/>
              </a:spcBef>
              <a:spcAft>
                <a:spcPts val="0"/>
              </a:spcAft>
              <a:buNone/>
            </a:pPr>
            <a:r>
              <a:rPr lang="zh-TW" sz="1400"/>
              <a:t>4.加選時出現衝堂狀況</a:t>
            </a:r>
            <a:endParaRPr sz="1400"/>
          </a:p>
          <a:p>
            <a:pPr marL="457200" lvl="0" indent="0" algn="l" rtl="0">
              <a:lnSpc>
                <a:spcPct val="100000"/>
              </a:lnSpc>
              <a:spcBef>
                <a:spcPts val="1200"/>
              </a:spcBef>
              <a:spcAft>
                <a:spcPts val="0"/>
              </a:spcAft>
              <a:buNone/>
            </a:pPr>
            <a:r>
              <a:rPr lang="zh-TW" sz="1400"/>
              <a:t>5.執行使用案例:提醒使用者已在同一時段選擇多於一堂課</a:t>
            </a:r>
            <a:endParaRPr sz="1400"/>
          </a:p>
          <a:p>
            <a:pPr marL="457200" lvl="0" indent="0" algn="l" rtl="0">
              <a:lnSpc>
                <a:spcPct val="100000"/>
              </a:lnSpc>
              <a:spcBef>
                <a:spcPts val="1200"/>
              </a:spcBef>
              <a:spcAft>
                <a:spcPts val="0"/>
              </a:spcAft>
              <a:buNone/>
            </a:pPr>
            <a:r>
              <a:rPr lang="zh-TW" sz="1400"/>
              <a:t>6.彈出視窗詢問使用者是否仍要加選</a:t>
            </a:r>
            <a:endParaRPr sz="1400"/>
          </a:p>
          <a:p>
            <a:pPr marL="457200" lvl="0" indent="0" algn="l" rtl="0">
              <a:lnSpc>
                <a:spcPct val="100000"/>
              </a:lnSpc>
              <a:spcBef>
                <a:spcPts val="1200"/>
              </a:spcBef>
              <a:spcAft>
                <a:spcPts val="0"/>
              </a:spcAft>
              <a:buNone/>
            </a:pPr>
            <a:r>
              <a:rPr lang="zh-TW" sz="1400"/>
              <a:t>7.在衝趟時段處已顯眼之加深加粗文字標記</a:t>
            </a:r>
            <a:endParaRPr sz="1400"/>
          </a:p>
          <a:p>
            <a:pPr marL="457200" lvl="0" indent="0" algn="l" rtl="0">
              <a:lnSpc>
                <a:spcPct val="100000"/>
              </a:lnSpc>
              <a:spcBef>
                <a:spcPts val="1200"/>
              </a:spcBef>
              <a:spcAft>
                <a:spcPts val="0"/>
              </a:spcAft>
              <a:buNone/>
            </a:pPr>
            <a:r>
              <a:rPr lang="zh-TW" sz="1400"/>
              <a:t>8.系統內標記本使用者已衝堂</a:t>
            </a:r>
            <a:endParaRPr sz="1400"/>
          </a:p>
          <a:p>
            <a:pPr marL="457200" lvl="0" indent="0" algn="l" rtl="0">
              <a:lnSpc>
                <a:spcPct val="100000"/>
              </a:lnSpc>
              <a:spcBef>
                <a:spcPts val="1200"/>
              </a:spcBef>
              <a:spcAft>
                <a:spcPts val="1200"/>
              </a:spcAft>
              <a:buNone/>
            </a:pPr>
            <a:r>
              <a:rPr lang="zh-TW" sz="1400"/>
              <a:t>9.使用案例結束，衝堂顯示成功</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使用案例規格(Cont.)</a:t>
            </a:r>
            <a:endParaRPr b="1"/>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替代方案</a:t>
            </a:r>
            <a:endParaRPr/>
          </a:p>
          <a:p>
            <a:pPr marL="457200" lvl="0" indent="0" algn="l" rtl="0">
              <a:lnSpc>
                <a:spcPct val="100000"/>
              </a:lnSpc>
              <a:spcBef>
                <a:spcPts val="1200"/>
              </a:spcBef>
              <a:spcAft>
                <a:spcPts val="0"/>
              </a:spcAft>
              <a:buNone/>
            </a:pPr>
            <a:r>
              <a:rPr lang="zh-TW" sz="1600"/>
              <a:t>2.1於基本流程第二步，如使用者身分驗證失敗，無法確認身分別</a:t>
            </a:r>
            <a:endParaRPr sz="1600"/>
          </a:p>
          <a:p>
            <a:pPr marL="457200" lvl="0" indent="0" algn="l" rtl="0">
              <a:lnSpc>
                <a:spcPct val="100000"/>
              </a:lnSpc>
              <a:spcBef>
                <a:spcPts val="1200"/>
              </a:spcBef>
              <a:spcAft>
                <a:spcPts val="0"/>
              </a:spcAft>
              <a:buNone/>
            </a:pPr>
            <a:r>
              <a:rPr lang="zh-TW" sz="1600"/>
              <a:t>	</a:t>
            </a:r>
            <a:r>
              <a:rPr lang="zh-TW" sz="1400"/>
              <a:t>1.視窗顯示錯誤的帳號或密碼</a:t>
            </a:r>
            <a:endParaRPr sz="1400"/>
          </a:p>
          <a:p>
            <a:pPr marL="457200" lvl="0" indent="0" algn="l" rtl="0">
              <a:lnSpc>
                <a:spcPct val="100000"/>
              </a:lnSpc>
              <a:spcBef>
                <a:spcPts val="1200"/>
              </a:spcBef>
              <a:spcAft>
                <a:spcPts val="0"/>
              </a:spcAft>
              <a:buNone/>
            </a:pPr>
            <a:r>
              <a:rPr lang="zh-TW" sz="1400"/>
              <a:t>	2.重複基本流程第二步</a:t>
            </a:r>
            <a:endParaRPr sz="1400"/>
          </a:p>
          <a:p>
            <a:pPr marL="457200" lvl="0" indent="0" algn="l" rtl="0">
              <a:lnSpc>
                <a:spcPct val="100000"/>
              </a:lnSpc>
              <a:spcBef>
                <a:spcPts val="1200"/>
              </a:spcBef>
              <a:spcAft>
                <a:spcPts val="0"/>
              </a:spcAft>
              <a:buNone/>
            </a:pPr>
            <a:r>
              <a:rPr lang="zh-TW" sz="1600"/>
              <a:t>6.1於基本流程第六步，如使用者選擇不進行加選</a:t>
            </a:r>
            <a:endParaRPr sz="1600"/>
          </a:p>
          <a:p>
            <a:pPr marL="457200" lvl="0" indent="0" algn="l" rtl="0">
              <a:lnSpc>
                <a:spcPct val="100000"/>
              </a:lnSpc>
              <a:spcBef>
                <a:spcPts val="1200"/>
              </a:spcBef>
              <a:spcAft>
                <a:spcPts val="0"/>
              </a:spcAft>
              <a:buNone/>
            </a:pPr>
            <a:r>
              <a:rPr lang="zh-TW" sz="1600"/>
              <a:t>	1.取消本次的加選流程</a:t>
            </a:r>
            <a:endParaRPr sz="1600"/>
          </a:p>
          <a:p>
            <a:pPr marL="457200" lvl="0" indent="0" algn="l" rtl="0">
              <a:lnSpc>
                <a:spcPct val="100000"/>
              </a:lnSpc>
              <a:spcBef>
                <a:spcPts val="1200"/>
              </a:spcBef>
              <a:spcAft>
                <a:spcPts val="0"/>
              </a:spcAft>
              <a:buNone/>
            </a:pPr>
            <a:r>
              <a:rPr lang="zh-TW" sz="1600"/>
              <a:t>	2.回到基本流程第三步</a:t>
            </a:r>
            <a:endParaRPr sz="1600"/>
          </a:p>
          <a:p>
            <a:pPr marL="45720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使用案例規格(Cont.)</a:t>
            </a:r>
            <a:endParaRPr b="1"/>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後置條件</a:t>
            </a:r>
            <a:endParaRPr/>
          </a:p>
          <a:p>
            <a:pPr marL="457200" lvl="0" indent="0" algn="l" rtl="0">
              <a:spcBef>
                <a:spcPts val="1200"/>
              </a:spcBef>
              <a:spcAft>
                <a:spcPts val="0"/>
              </a:spcAft>
              <a:buNone/>
            </a:pPr>
            <a:r>
              <a:rPr lang="zh-TW"/>
              <a:t>1.若使用者在加選完畢後，系統仍標記已衝堂，則使用者需在最後確認時將已衝堂時段更改至只有一堂課，之後系統將已衝堂之標記刪除，使用者無衝堂情況</a:t>
            </a:r>
            <a:endParaRPr/>
          </a:p>
          <a:p>
            <a:pPr marL="457200" lvl="0" indent="0" algn="l" rtl="0">
              <a:spcBef>
                <a:spcPts val="1200"/>
              </a:spcBef>
              <a:spcAft>
                <a:spcPts val="1200"/>
              </a:spcAft>
              <a:buNone/>
            </a:pPr>
            <a:r>
              <a:rPr lang="zh-TW"/>
              <a:t>2.若使用者無處理衝堂情況，本時段回到原始狀態，本次選課無效</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latin typeface="Microsoft JhengHei"/>
                <a:ea typeface="Microsoft JhengHei"/>
                <a:cs typeface="Microsoft JhengHei"/>
                <a:sym typeface="Microsoft JhengHei"/>
              </a:rPr>
              <a:t>使用案例規格(cont.)</a:t>
            </a:r>
            <a:endParaRPr/>
          </a:p>
        </p:txBody>
      </p:sp>
      <p:sp>
        <p:nvSpPr>
          <p:cNvPr id="61" name="Google Shape;61;p14"/>
          <p:cNvSpPr txBox="1">
            <a:spLocks noGrp="1"/>
          </p:cNvSpPr>
          <p:nvPr>
            <p:ph type="body" idx="1"/>
          </p:nvPr>
        </p:nvSpPr>
        <p:spPr>
          <a:xfrm>
            <a:off x="311700" y="1152475"/>
            <a:ext cx="8520600" cy="3884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Font typeface="Microsoft JhengHei"/>
              <a:buChar char="●"/>
            </a:pPr>
            <a:r>
              <a:rPr lang="zh-TW" sz="1400">
                <a:solidFill>
                  <a:schemeClr val="dk1"/>
                </a:solidFill>
                <a:latin typeface="Microsoft JhengHei"/>
                <a:ea typeface="Microsoft JhengHei"/>
                <a:cs typeface="Microsoft JhengHei"/>
                <a:sym typeface="Microsoft JhengHei"/>
              </a:rPr>
              <a:t>基本流程(Basic Flow)</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使用案例開始於當學生使用NID學號登入選課系統</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執行使用案例:檢視使用者身分</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使用者檢視課表</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使用者選擇想退選之課程</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系統彈出視窗詢問使用者是否確認要進行退選</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使用者確認確定要進行退選</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系統回傳退選成功之訊息</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系統將被退選之課程從使用者資料庫中刪除</a:t>
            </a:r>
            <a:endParaRPr sz="1400">
              <a:solidFill>
                <a:schemeClr val="dk1"/>
              </a:solidFill>
              <a:latin typeface="Microsoft JhengHei"/>
              <a:ea typeface="Microsoft JhengHei"/>
              <a:cs typeface="Microsoft JhengHei"/>
              <a:sym typeface="Microsoft JhengHei"/>
            </a:endParaRPr>
          </a:p>
          <a:p>
            <a:pPr marL="914400" lvl="0" indent="-317500" algn="l" rtl="0">
              <a:lnSpc>
                <a:spcPct val="150000"/>
              </a:lnSpc>
              <a:spcBef>
                <a:spcPts val="0"/>
              </a:spcBef>
              <a:spcAft>
                <a:spcPts val="0"/>
              </a:spcAft>
              <a:buClr>
                <a:schemeClr val="dk1"/>
              </a:buClr>
              <a:buSzPts val="1400"/>
              <a:buFont typeface="Microsoft JhengHei"/>
              <a:buAutoNum type="arabicPeriod"/>
            </a:pPr>
            <a:r>
              <a:rPr lang="zh-TW" sz="1400">
                <a:solidFill>
                  <a:schemeClr val="dk1"/>
                </a:solidFill>
                <a:latin typeface="Microsoft JhengHei"/>
                <a:ea typeface="Microsoft JhengHei"/>
                <a:cs typeface="Microsoft JhengHei"/>
                <a:sym typeface="Microsoft JhengHei"/>
              </a:rPr>
              <a:t>使用案例結束，退選結束</a:t>
            </a:r>
            <a:endParaRPr sz="14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latin typeface="Microsoft JhengHei"/>
                <a:ea typeface="Microsoft JhengHei"/>
                <a:cs typeface="Microsoft JhengHei"/>
                <a:sym typeface="Microsoft JhengHei"/>
              </a:rPr>
              <a:t>使用案例規格(cont.)</a:t>
            </a:r>
            <a:endParaRPr/>
          </a:p>
        </p:txBody>
      </p:sp>
      <p:sp>
        <p:nvSpPr>
          <p:cNvPr id="67" name="Google Shape;67;p15"/>
          <p:cNvSpPr txBox="1">
            <a:spLocks noGrp="1"/>
          </p:cNvSpPr>
          <p:nvPr>
            <p:ph type="body" idx="1"/>
          </p:nvPr>
        </p:nvSpPr>
        <p:spPr>
          <a:xfrm>
            <a:off x="311700" y="1086300"/>
            <a:ext cx="8520600" cy="2759100"/>
          </a:xfrm>
          <a:prstGeom prst="rect">
            <a:avLst/>
          </a:prstGeom>
        </p:spPr>
        <p:txBody>
          <a:bodyPr spcFirstLastPara="1" wrap="square" lIns="91425" tIns="91425" rIns="91425" bIns="91425" anchor="t" anchorCtr="0">
            <a:normAutofit fontScale="92500" lnSpcReduction="10000"/>
          </a:bodyPr>
          <a:lstStyle/>
          <a:p>
            <a:pPr marL="457200" lvl="0" indent="-317500" algn="l" rtl="0">
              <a:lnSpc>
                <a:spcPct val="115000"/>
              </a:lnSpc>
              <a:spcBef>
                <a:spcPts val="0"/>
              </a:spcBef>
              <a:spcAft>
                <a:spcPts val="0"/>
              </a:spcAft>
              <a:buClr>
                <a:schemeClr val="dk1"/>
              </a:buClr>
              <a:buSzPts val="1400"/>
              <a:buFont typeface="Microsoft JhengHei"/>
              <a:buChar char="●"/>
            </a:pPr>
            <a:r>
              <a:rPr lang="zh-TW" sz="1400">
                <a:solidFill>
                  <a:schemeClr val="dk1"/>
                </a:solidFill>
                <a:latin typeface="Microsoft JhengHei"/>
                <a:ea typeface="Microsoft JhengHei"/>
                <a:cs typeface="Microsoft JhengHei"/>
                <a:sym typeface="Microsoft JhengHei"/>
              </a:rPr>
              <a:t>替代流程(Alternative Flow)</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0"/>
              </a:spcAft>
              <a:buNone/>
            </a:pPr>
            <a:r>
              <a:rPr lang="zh-TW" sz="1400">
                <a:solidFill>
                  <a:schemeClr val="dk1"/>
                </a:solidFill>
                <a:latin typeface="Microsoft JhengHei"/>
                <a:ea typeface="Microsoft JhengHei"/>
                <a:cs typeface="Microsoft JhengHei"/>
                <a:sym typeface="Microsoft JhengHei"/>
              </a:rPr>
              <a:t>2.1 於基本流程第二步，假如檢視使用者，發生無效NID學號</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0"/>
              </a:spcAft>
              <a:buNone/>
            </a:pPr>
            <a:r>
              <a:rPr lang="zh-TW" sz="1400">
                <a:solidFill>
                  <a:schemeClr val="dk1"/>
                </a:solidFill>
                <a:latin typeface="Microsoft JhengHei"/>
                <a:ea typeface="Microsoft JhengHei"/>
                <a:cs typeface="Microsoft JhengHei"/>
                <a:sym typeface="Microsoft JhengHei"/>
              </a:rPr>
              <a:t>	1. 畫面顯示學號無效</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0"/>
              </a:spcAft>
              <a:buNone/>
            </a:pPr>
            <a:r>
              <a:rPr lang="zh-TW" sz="1400">
                <a:solidFill>
                  <a:schemeClr val="dk1"/>
                </a:solidFill>
                <a:latin typeface="Microsoft JhengHei"/>
                <a:ea typeface="Microsoft JhengHei"/>
                <a:cs typeface="Microsoft JhengHei"/>
                <a:sym typeface="Microsoft JhengHei"/>
              </a:rPr>
              <a:t>	2. 使用者案例結束，登入失敗</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0"/>
              </a:spcAft>
              <a:buNone/>
            </a:pPr>
            <a:r>
              <a:rPr lang="zh-TW" sz="1400">
                <a:solidFill>
                  <a:schemeClr val="dk1"/>
                </a:solidFill>
                <a:latin typeface="Microsoft JhengHei"/>
                <a:ea typeface="Microsoft JhengHei"/>
                <a:cs typeface="Microsoft JhengHei"/>
                <a:sym typeface="Microsoft JhengHei"/>
              </a:rPr>
              <a:t>2.2 於基本流程第六步，使用者選擇否</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0"/>
              </a:spcAft>
              <a:buNone/>
            </a:pPr>
            <a:r>
              <a:rPr lang="zh-TW" sz="1400">
                <a:solidFill>
                  <a:schemeClr val="dk1"/>
                </a:solidFill>
                <a:latin typeface="Microsoft JhengHei"/>
                <a:ea typeface="Microsoft JhengHei"/>
                <a:cs typeface="Microsoft JhengHei"/>
                <a:sym typeface="Microsoft JhengHei"/>
              </a:rPr>
              <a:t>	1. 回到基本流程第三步</a:t>
            </a:r>
            <a:endParaRPr sz="1400">
              <a:solidFill>
                <a:schemeClr val="dk1"/>
              </a:solidFill>
              <a:latin typeface="Microsoft JhengHei"/>
              <a:ea typeface="Microsoft JhengHei"/>
              <a:cs typeface="Microsoft JhengHei"/>
              <a:sym typeface="Microsoft JhengHei"/>
            </a:endParaRPr>
          </a:p>
          <a:p>
            <a:pPr marL="457200" lvl="0" indent="0" algn="l" rtl="0">
              <a:lnSpc>
                <a:spcPct val="115000"/>
              </a:lnSpc>
              <a:spcBef>
                <a:spcPts val="1200"/>
              </a:spcBef>
              <a:spcAft>
                <a:spcPts val="1200"/>
              </a:spcAft>
              <a:buNone/>
            </a:pPr>
            <a:r>
              <a:rPr lang="zh-TW" sz="1400">
                <a:solidFill>
                  <a:schemeClr val="dk1"/>
                </a:solidFill>
                <a:latin typeface="Microsoft JhengHei"/>
                <a:ea typeface="Microsoft JhengHei"/>
                <a:cs typeface="Microsoft JhengHei"/>
                <a:sym typeface="Microsoft JhengHei"/>
              </a:rPr>
              <a:t>	2. 使用者案例結束，本次退選無效</a:t>
            </a:r>
            <a:endParaRPr sz="1400">
              <a:solidFill>
                <a:schemeClr val="dk1"/>
              </a:solidFill>
              <a:latin typeface="Microsoft JhengHei"/>
              <a:ea typeface="Microsoft JhengHei"/>
              <a:cs typeface="Microsoft JhengHei"/>
              <a:sym typeface="Microsoft JhengHei"/>
            </a:endParaRPr>
          </a:p>
        </p:txBody>
      </p:sp>
      <p:sp>
        <p:nvSpPr>
          <p:cNvPr id="68" name="Google Shape;68;p15"/>
          <p:cNvSpPr txBox="1">
            <a:spLocks noGrp="1"/>
          </p:cNvSpPr>
          <p:nvPr>
            <p:ph type="body" idx="1"/>
          </p:nvPr>
        </p:nvSpPr>
        <p:spPr>
          <a:xfrm>
            <a:off x="311700" y="3798100"/>
            <a:ext cx="8520600" cy="1180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1"/>
              </a:buClr>
              <a:buSzPts val="1400"/>
              <a:buFont typeface="Microsoft JhengHei"/>
              <a:buChar char="●"/>
            </a:pPr>
            <a:r>
              <a:rPr lang="zh-TW" sz="1400">
                <a:solidFill>
                  <a:schemeClr val="dk1"/>
                </a:solidFill>
                <a:latin typeface="Microsoft JhengHei"/>
                <a:ea typeface="Microsoft JhengHei"/>
                <a:cs typeface="Microsoft JhengHei"/>
                <a:sym typeface="Microsoft JhengHei"/>
              </a:rPr>
              <a:t>後置條件</a:t>
            </a:r>
            <a:endParaRPr sz="1400">
              <a:solidFill>
                <a:schemeClr val="dk1"/>
              </a:solidFill>
              <a:latin typeface="Microsoft JhengHei"/>
              <a:ea typeface="Microsoft JhengHei"/>
              <a:cs typeface="Microsoft JhengHei"/>
              <a:sym typeface="Microsoft JhengHei"/>
            </a:endParaRPr>
          </a:p>
          <a:p>
            <a:pPr marL="914400" lvl="1" indent="-317500" algn="l" rtl="0">
              <a:lnSpc>
                <a:spcPct val="150000"/>
              </a:lnSpc>
              <a:spcBef>
                <a:spcPts val="0"/>
              </a:spcBef>
              <a:spcAft>
                <a:spcPts val="0"/>
              </a:spcAft>
              <a:buClr>
                <a:schemeClr val="dk1"/>
              </a:buClr>
              <a:buSzPts val="1400"/>
              <a:buFont typeface="Microsoft JhengHei"/>
              <a:buChar char="○"/>
            </a:pPr>
            <a:r>
              <a:rPr lang="zh-TW">
                <a:solidFill>
                  <a:schemeClr val="dk1"/>
                </a:solidFill>
                <a:latin typeface="Microsoft JhengHei"/>
                <a:ea typeface="Microsoft JhengHei"/>
                <a:cs typeface="Microsoft JhengHei"/>
                <a:sym typeface="Microsoft JhengHei"/>
              </a:rPr>
              <a:t>若使用案例結束，退選成功，則系統將使用者退選之課表從其資料庫中刪除，並更新其課表</a:t>
            </a:r>
            <a:endParaRPr>
              <a:solidFill>
                <a:schemeClr val="dk1"/>
              </a:solidFill>
              <a:latin typeface="Microsoft JhengHei"/>
              <a:ea typeface="Microsoft JhengHei"/>
              <a:cs typeface="Microsoft JhengHei"/>
              <a:sym typeface="Microsoft JhengHei"/>
            </a:endParaRPr>
          </a:p>
          <a:p>
            <a:pPr marL="914400" lvl="1" indent="-317500" algn="l" rtl="0">
              <a:lnSpc>
                <a:spcPct val="150000"/>
              </a:lnSpc>
              <a:spcBef>
                <a:spcPts val="0"/>
              </a:spcBef>
              <a:spcAft>
                <a:spcPts val="0"/>
              </a:spcAft>
              <a:buClr>
                <a:schemeClr val="dk1"/>
              </a:buClr>
              <a:buSzPts val="1400"/>
              <a:buFont typeface="Microsoft JhengHei"/>
              <a:buChar char="○"/>
            </a:pPr>
            <a:r>
              <a:rPr lang="zh-TW">
                <a:solidFill>
                  <a:schemeClr val="dk1"/>
                </a:solidFill>
                <a:latin typeface="Microsoft JhengHei"/>
                <a:ea typeface="Microsoft JhengHei"/>
                <a:cs typeface="Microsoft JhengHei"/>
                <a:sym typeface="Microsoft JhengHei"/>
              </a:rPr>
              <a:t>若使用案例結束，退選失敗，則使用者課表與使用案例開始前相同，本次退選無效</a:t>
            </a:r>
            <a:endParaRPr>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10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TW" b="1">
                <a:latin typeface="Microsoft JhengHei"/>
                <a:ea typeface="Microsoft JhengHei"/>
                <a:cs typeface="Microsoft JhengHei"/>
                <a:sym typeface="Microsoft JhengHei"/>
              </a:rPr>
              <a:t>使用案例規格</a:t>
            </a:r>
            <a:endParaRPr b="1">
              <a:latin typeface="Microsoft JhengHei"/>
              <a:ea typeface="Microsoft JhengHei"/>
              <a:cs typeface="Microsoft JhengHei"/>
              <a:sym typeface="Microsoft JhengHei"/>
            </a:endParaRPr>
          </a:p>
          <a:p>
            <a:pPr marL="0" lvl="0" indent="0" algn="ctr" rtl="0">
              <a:spcBef>
                <a:spcPts val="0"/>
              </a:spcBef>
              <a:spcAft>
                <a:spcPts val="0"/>
              </a:spcAft>
              <a:buClr>
                <a:schemeClr val="dk1"/>
              </a:buClr>
              <a:buSzPct val="47826"/>
              <a:buFont typeface="Arial"/>
              <a:buNone/>
            </a:pPr>
            <a:r>
              <a:rPr lang="zh-TW" b="1">
                <a:latin typeface="Microsoft JhengHei"/>
                <a:ea typeface="Microsoft JhengHei"/>
                <a:cs typeface="Microsoft JhengHei"/>
                <a:sym typeface="Microsoft JhengHei"/>
              </a:rPr>
              <a:t> (Use Case Specification)</a:t>
            </a:r>
            <a:endParaRPr sz="2300">
              <a:solidFill>
                <a:srgbClr val="233A44"/>
              </a:solidFill>
              <a:latin typeface="Calibri"/>
              <a:ea typeface="Calibri"/>
              <a:cs typeface="Calibri"/>
              <a:sym typeface="Calibri"/>
            </a:endParaRPr>
          </a:p>
        </p:txBody>
      </p:sp>
      <p:sp>
        <p:nvSpPr>
          <p:cNvPr id="74" name="Google Shape;74;p16"/>
          <p:cNvSpPr txBox="1">
            <a:spLocks noGrp="1"/>
          </p:cNvSpPr>
          <p:nvPr>
            <p:ph type="body" idx="1"/>
          </p:nvPr>
        </p:nvSpPr>
        <p:spPr>
          <a:xfrm>
            <a:off x="311700" y="1419525"/>
            <a:ext cx="8520600" cy="3178200"/>
          </a:xfrm>
          <a:prstGeom prst="rect">
            <a:avLst/>
          </a:prstGeom>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SzPts val="2000"/>
              <a:buChar char="❏"/>
            </a:pPr>
            <a:r>
              <a:rPr lang="zh-TW" sz="2000">
                <a:solidFill>
                  <a:srgbClr val="233A44"/>
                </a:solidFill>
                <a:latin typeface="Calibri"/>
                <a:ea typeface="Calibri"/>
                <a:cs typeface="Calibri"/>
                <a:sym typeface="Calibri"/>
              </a:rPr>
              <a:t>使用案例:顯示目前課表</a:t>
            </a:r>
            <a:endParaRPr sz="2000">
              <a:solidFill>
                <a:srgbClr val="233A44"/>
              </a:solidFill>
              <a:latin typeface="Calibri"/>
              <a:ea typeface="Calibri"/>
              <a:cs typeface="Calibri"/>
              <a:sym typeface="Calibri"/>
            </a:endParaRPr>
          </a:p>
          <a:p>
            <a:pPr marL="457200" lvl="0" indent="-355600" algn="l" rtl="0">
              <a:lnSpc>
                <a:spcPct val="115000"/>
              </a:lnSpc>
              <a:spcBef>
                <a:spcPts val="0"/>
              </a:spcBef>
              <a:spcAft>
                <a:spcPts val="0"/>
              </a:spcAft>
              <a:buClr>
                <a:srgbClr val="233A44"/>
              </a:buClr>
              <a:buSzPts val="2000"/>
              <a:buFont typeface="Calibri"/>
              <a:buChar char="❏"/>
            </a:pPr>
            <a:r>
              <a:rPr lang="zh-TW" sz="2000">
                <a:solidFill>
                  <a:srgbClr val="233A44"/>
                </a:solidFill>
                <a:latin typeface="Calibri"/>
                <a:ea typeface="Calibri"/>
                <a:cs typeface="Calibri"/>
                <a:sym typeface="Calibri"/>
              </a:rPr>
              <a:t>簡述:</a:t>
            </a:r>
            <a:endParaRPr sz="2000">
              <a:solidFill>
                <a:srgbClr val="233A44"/>
              </a:solidFill>
              <a:latin typeface="Calibri"/>
              <a:ea typeface="Calibri"/>
              <a:cs typeface="Calibri"/>
              <a:sym typeface="Calibri"/>
            </a:endParaRPr>
          </a:p>
          <a:p>
            <a:pPr marL="914400" lvl="1" indent="-355600" algn="l" rtl="0">
              <a:lnSpc>
                <a:spcPct val="115000"/>
              </a:lnSpc>
              <a:spcBef>
                <a:spcPts val="0"/>
              </a:spcBef>
              <a:spcAft>
                <a:spcPts val="0"/>
              </a:spcAft>
              <a:buClr>
                <a:srgbClr val="233A44"/>
              </a:buClr>
              <a:buSzPts val="2000"/>
              <a:buFont typeface="Calibri"/>
              <a:buChar char="❏"/>
            </a:pPr>
            <a:r>
              <a:rPr lang="zh-TW" sz="2000">
                <a:solidFill>
                  <a:srgbClr val="233A44"/>
                </a:solidFill>
                <a:latin typeface="Calibri"/>
                <a:ea typeface="Calibri"/>
                <a:cs typeface="Calibri"/>
                <a:sym typeface="Calibri"/>
              </a:rPr>
              <a:t>顯示目前學生課表，以便於檢查當前的課程和時間</a:t>
            </a:r>
            <a:endParaRPr sz="2000">
              <a:solidFill>
                <a:srgbClr val="233A44"/>
              </a:solidFill>
              <a:latin typeface="Calibri"/>
              <a:ea typeface="Calibri"/>
              <a:cs typeface="Calibri"/>
              <a:sym typeface="Calibri"/>
            </a:endParaRPr>
          </a:p>
          <a:p>
            <a:pPr marL="457200" lvl="0" indent="-355600" algn="l" rtl="0">
              <a:lnSpc>
                <a:spcPct val="115000"/>
              </a:lnSpc>
              <a:spcBef>
                <a:spcPts val="0"/>
              </a:spcBef>
              <a:spcAft>
                <a:spcPts val="0"/>
              </a:spcAft>
              <a:buClr>
                <a:srgbClr val="233A44"/>
              </a:buClr>
              <a:buSzPts val="2000"/>
              <a:buFont typeface="Calibri"/>
              <a:buChar char="❏"/>
            </a:pPr>
            <a:r>
              <a:rPr lang="zh-TW" sz="2000">
                <a:solidFill>
                  <a:srgbClr val="233A44"/>
                </a:solidFill>
                <a:latin typeface="Calibri"/>
                <a:ea typeface="Calibri"/>
                <a:cs typeface="Calibri"/>
                <a:sym typeface="Calibri"/>
              </a:rPr>
              <a:t>參與行動者:</a:t>
            </a:r>
            <a:endParaRPr sz="2000">
              <a:solidFill>
                <a:srgbClr val="233A44"/>
              </a:solidFill>
              <a:latin typeface="Calibri"/>
              <a:ea typeface="Calibri"/>
              <a:cs typeface="Calibri"/>
              <a:sym typeface="Calibri"/>
            </a:endParaRPr>
          </a:p>
          <a:p>
            <a:pPr marL="914400" lvl="1" indent="-355600" algn="l" rtl="0">
              <a:lnSpc>
                <a:spcPct val="115000"/>
              </a:lnSpc>
              <a:spcBef>
                <a:spcPts val="0"/>
              </a:spcBef>
              <a:spcAft>
                <a:spcPts val="0"/>
              </a:spcAft>
              <a:buClr>
                <a:srgbClr val="233A44"/>
              </a:buClr>
              <a:buSzPts val="2000"/>
              <a:buFont typeface="Calibri"/>
              <a:buChar char="❏"/>
            </a:pPr>
            <a:r>
              <a:rPr lang="zh-TW" sz="2000">
                <a:solidFill>
                  <a:srgbClr val="233A44"/>
                </a:solidFill>
                <a:latin typeface="Calibri"/>
                <a:ea typeface="Calibri"/>
                <a:cs typeface="Calibri"/>
                <a:sym typeface="Calibri"/>
              </a:rPr>
              <a:t>學生</a:t>
            </a:r>
            <a:r>
              <a:rPr lang="zh-TW" sz="2000">
                <a:solidFill>
                  <a:schemeClr val="dk1"/>
                </a:solidFill>
                <a:latin typeface="Microsoft JhengHei"/>
                <a:ea typeface="Microsoft JhengHei"/>
                <a:cs typeface="Microsoft JhengHei"/>
                <a:sym typeface="Microsoft JhengHei"/>
              </a:rPr>
              <a:t>(Student)</a:t>
            </a:r>
            <a:endParaRPr sz="2000">
              <a:solidFill>
                <a:srgbClr val="233A44"/>
              </a:solidFill>
              <a:latin typeface="Calibri"/>
              <a:ea typeface="Calibri"/>
              <a:cs typeface="Calibri"/>
              <a:sym typeface="Calibri"/>
            </a:endParaRPr>
          </a:p>
          <a:p>
            <a:pPr marL="457200" lvl="0" indent="0" algn="l" rtl="0">
              <a:spcBef>
                <a:spcPts val="0"/>
              </a:spcBef>
              <a:spcAft>
                <a:spcPts val="0"/>
              </a:spcAft>
              <a:buNone/>
            </a:pPr>
            <a:endParaRPr sz="2000" b="1">
              <a:solidFill>
                <a:srgbClr val="233A44"/>
              </a:solidFill>
              <a:latin typeface="Calibri"/>
              <a:ea typeface="Calibri"/>
              <a:cs typeface="Calibri"/>
              <a:sym typeface="Calibri"/>
            </a:endParaRPr>
          </a:p>
          <a:p>
            <a:pPr marL="0" lvl="0" indent="0" algn="l" rtl="0">
              <a:spcBef>
                <a:spcPts val="1200"/>
              </a:spcBef>
              <a:spcAft>
                <a:spcPts val="0"/>
              </a:spcAft>
              <a:buNone/>
            </a:pPr>
            <a:endParaRPr sz="2000">
              <a:solidFill>
                <a:srgbClr val="233A44"/>
              </a:solidFill>
              <a:latin typeface="Calibri"/>
              <a:ea typeface="Calibri"/>
              <a:cs typeface="Calibri"/>
              <a:sym typeface="Calibri"/>
            </a:endParaRPr>
          </a:p>
          <a:p>
            <a:pPr marL="0" lvl="0" indent="0" algn="l" rtl="0">
              <a:spcBef>
                <a:spcPts val="1200"/>
              </a:spcBef>
              <a:spcAft>
                <a:spcPts val="1200"/>
              </a:spcAft>
              <a:buNone/>
            </a:pPr>
            <a:endParaRPr sz="20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b="1"/>
              <a:t>使用規格案例(Cont.)</a:t>
            </a:r>
            <a:endParaRPr b="1"/>
          </a:p>
          <a:p>
            <a:pPr marL="0" lvl="0" indent="0" algn="l" rtl="0">
              <a:spcBef>
                <a:spcPts val="0"/>
              </a:spcBef>
              <a:spcAft>
                <a:spcPts val="0"/>
              </a:spcAft>
              <a:buClr>
                <a:schemeClr val="dk1"/>
              </a:buClr>
              <a:buSzPct val="39285"/>
              <a:buFont typeface="Arial"/>
              <a:buNone/>
            </a:pPr>
            <a:endParaRPr b="1">
              <a:latin typeface="Microsoft JhengHei"/>
              <a:ea typeface="Microsoft JhengHei"/>
              <a:cs typeface="Microsoft JhengHei"/>
              <a:sym typeface="Microsoft JhengHei"/>
            </a:endParaRPr>
          </a:p>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600"/>
              <a:t>基本流程:</a:t>
            </a:r>
            <a:endParaRPr sz="1600"/>
          </a:p>
          <a:p>
            <a:pPr marL="457200" lvl="0" indent="0" algn="l" rtl="0">
              <a:spcBef>
                <a:spcPts val="1200"/>
              </a:spcBef>
              <a:spcAft>
                <a:spcPts val="0"/>
              </a:spcAft>
              <a:buNone/>
            </a:pPr>
            <a:r>
              <a:rPr lang="zh-TW" sz="1500"/>
              <a:t>1.	</a:t>
            </a:r>
            <a:r>
              <a:rPr lang="zh-TW" sz="1500">
                <a:solidFill>
                  <a:schemeClr val="dk1"/>
                </a:solidFill>
                <a:latin typeface="Microsoft JhengHei"/>
                <a:ea typeface="Microsoft JhengHei"/>
                <a:cs typeface="Microsoft JhengHei"/>
                <a:sym typeface="Microsoft JhengHei"/>
              </a:rPr>
              <a:t>學生使用NID學號登入選課系統</a:t>
            </a:r>
            <a:endParaRPr sz="1500">
              <a:solidFill>
                <a:schemeClr val="dk1"/>
              </a:solidFill>
              <a:latin typeface="Microsoft JhengHei"/>
              <a:ea typeface="Microsoft JhengHei"/>
              <a:cs typeface="Microsoft JhengHei"/>
              <a:sym typeface="Microsoft JhengHei"/>
            </a:endParaRPr>
          </a:p>
          <a:p>
            <a:pPr marL="457200" lvl="0" indent="0" algn="l" rtl="0">
              <a:spcBef>
                <a:spcPts val="1200"/>
              </a:spcBef>
              <a:spcAft>
                <a:spcPts val="0"/>
              </a:spcAft>
              <a:buNone/>
            </a:pPr>
            <a:r>
              <a:rPr lang="zh-TW" sz="1500">
                <a:solidFill>
                  <a:schemeClr val="dk1"/>
                </a:solidFill>
                <a:latin typeface="Microsoft JhengHei"/>
                <a:ea typeface="Microsoft JhengHei"/>
                <a:cs typeface="Microsoft JhengHei"/>
                <a:sym typeface="Microsoft JhengHei"/>
              </a:rPr>
              <a:t>2.	檢視使用者身分為學生</a:t>
            </a:r>
            <a:endParaRPr sz="1500">
              <a:solidFill>
                <a:schemeClr val="dk1"/>
              </a:solidFill>
              <a:latin typeface="Microsoft JhengHei"/>
              <a:ea typeface="Microsoft JhengHei"/>
              <a:cs typeface="Microsoft JhengHei"/>
              <a:sym typeface="Microsoft JhengHei"/>
            </a:endParaRPr>
          </a:p>
          <a:p>
            <a:pPr marL="457200" lvl="0" indent="0" algn="l" rtl="0">
              <a:spcBef>
                <a:spcPts val="1200"/>
              </a:spcBef>
              <a:spcAft>
                <a:spcPts val="0"/>
              </a:spcAft>
              <a:buNone/>
            </a:pPr>
            <a:r>
              <a:rPr lang="zh-TW" sz="1500">
                <a:solidFill>
                  <a:schemeClr val="dk1"/>
                </a:solidFill>
                <a:latin typeface="Microsoft JhengHei"/>
                <a:ea typeface="Microsoft JhengHei"/>
                <a:cs typeface="Microsoft JhengHei"/>
                <a:sym typeface="Microsoft JhengHei"/>
              </a:rPr>
              <a:t>3.	顯示當前學生的所有課程</a:t>
            </a:r>
            <a:endParaRPr sz="1500">
              <a:solidFill>
                <a:schemeClr val="dk1"/>
              </a:solidFill>
              <a:latin typeface="Microsoft JhengHei"/>
              <a:ea typeface="Microsoft JhengHei"/>
              <a:cs typeface="Microsoft JhengHei"/>
              <a:sym typeface="Microsoft JhengHei"/>
            </a:endParaRPr>
          </a:p>
          <a:p>
            <a:pPr marL="0" lvl="0" indent="0" algn="l" rtl="0">
              <a:spcBef>
                <a:spcPts val="1200"/>
              </a:spcBef>
              <a:spcAft>
                <a:spcPts val="1200"/>
              </a:spcAft>
              <a:buNone/>
            </a:pPr>
            <a:endParaRPr sz="14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t>使用規格案例(Cont.)</a:t>
            </a:r>
            <a:endParaRPr b="1"/>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替代流程:</a:t>
            </a:r>
            <a:br>
              <a:rPr lang="zh-TW"/>
            </a:br>
            <a:r>
              <a:rPr lang="zh-TW"/>
              <a:t>2.2	認證為IT或助教</a:t>
            </a:r>
            <a:endParaRPr/>
          </a:p>
          <a:p>
            <a:pPr marL="0" lvl="0" indent="457200" algn="l" rtl="0">
              <a:spcBef>
                <a:spcPts val="1200"/>
              </a:spcBef>
              <a:spcAft>
                <a:spcPts val="0"/>
              </a:spcAft>
              <a:buNone/>
            </a:pPr>
            <a:r>
              <a:rPr lang="zh-TW"/>
              <a:t>1.	則不會顯示課程畫面</a:t>
            </a:r>
            <a:endParaRPr/>
          </a:p>
          <a:p>
            <a:pPr marL="0" lvl="0" indent="0" algn="l" rtl="0">
              <a:spcBef>
                <a:spcPts val="1200"/>
              </a:spcBef>
              <a:spcAft>
                <a:spcPts val="0"/>
              </a:spcAft>
              <a:buNone/>
            </a:pPr>
            <a:r>
              <a:rPr lang="zh-TW"/>
              <a:t>3.2	若未顯示課程畫面</a:t>
            </a:r>
            <a:endParaRPr/>
          </a:p>
          <a:p>
            <a:pPr marL="0" lvl="0" indent="0" algn="l" rtl="0">
              <a:spcBef>
                <a:spcPts val="1200"/>
              </a:spcBef>
              <a:spcAft>
                <a:spcPts val="0"/>
              </a:spcAft>
              <a:buNone/>
            </a:pPr>
            <a:r>
              <a:rPr lang="zh-TW"/>
              <a:t>	1.	則回傳錯誤，並嘗試更新畫面</a:t>
            </a:r>
            <a:endParaRPr/>
          </a:p>
          <a:p>
            <a:pPr marL="0" lvl="0" indent="0" algn="l" rtl="0">
              <a:spcBef>
                <a:spcPts val="1200"/>
              </a:spcBef>
              <a:spcAft>
                <a:spcPts val="1200"/>
              </a:spcAft>
              <a:buClr>
                <a:schemeClr val="dk1"/>
              </a:buClr>
              <a:buSzPts val="1100"/>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zh-TW" b="1">
                <a:latin typeface="Microsoft JhengHei"/>
                <a:ea typeface="Microsoft JhengHei"/>
                <a:cs typeface="Microsoft JhengHei"/>
                <a:sym typeface="Microsoft JhengHei"/>
              </a:rPr>
              <a:t>使用案例規格</a:t>
            </a:r>
            <a:endParaRPr b="1">
              <a:latin typeface="Microsoft JhengHei"/>
              <a:ea typeface="Microsoft JhengHei"/>
              <a:cs typeface="Microsoft JhengHei"/>
              <a:sym typeface="Microsoft JhengHei"/>
            </a:endParaRPr>
          </a:p>
          <a:p>
            <a:pPr marL="0" lvl="0" indent="0" algn="ctr" rtl="0">
              <a:spcBef>
                <a:spcPts val="0"/>
              </a:spcBef>
              <a:spcAft>
                <a:spcPts val="0"/>
              </a:spcAft>
              <a:buClr>
                <a:schemeClr val="dk1"/>
              </a:buClr>
              <a:buSzPct val="39285"/>
              <a:buFont typeface="Arial"/>
              <a:buNone/>
            </a:pPr>
            <a:r>
              <a:rPr lang="zh-TW" b="1">
                <a:latin typeface="Microsoft JhengHei"/>
                <a:ea typeface="Microsoft JhengHei"/>
                <a:cs typeface="Microsoft JhengHei"/>
                <a:sym typeface="Microsoft JhengHei"/>
              </a:rPr>
              <a:t> (Use Case Specification)</a:t>
            </a:r>
            <a:endParaRPr/>
          </a:p>
        </p:txBody>
      </p:sp>
      <p:sp>
        <p:nvSpPr>
          <p:cNvPr id="92" name="Google Shape;92;p19"/>
          <p:cNvSpPr txBox="1">
            <a:spLocks noGrp="1"/>
          </p:cNvSpPr>
          <p:nvPr>
            <p:ph type="body" idx="1"/>
          </p:nvPr>
        </p:nvSpPr>
        <p:spPr>
          <a:xfrm>
            <a:off x="311700" y="1525975"/>
            <a:ext cx="8520600" cy="1311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Microsoft JhengHei"/>
              <a:buChar char="❏"/>
            </a:pPr>
            <a:r>
              <a:rPr lang="zh-TW" sz="2000" dirty="0">
                <a:solidFill>
                  <a:schemeClr val="dk1"/>
                </a:solidFill>
                <a:latin typeface="Microsoft JhengHei"/>
                <a:ea typeface="Microsoft JhengHei"/>
                <a:cs typeface="Microsoft JhengHei"/>
                <a:sym typeface="Microsoft JhengHei"/>
              </a:rPr>
              <a:t>使用案例: </a:t>
            </a:r>
            <a:r>
              <a:rPr lang="zh-TW" altLang="en-US" sz="2000" dirty="0">
                <a:solidFill>
                  <a:schemeClr val="dk1"/>
                </a:solidFill>
                <a:latin typeface="Microsoft JhengHei"/>
                <a:ea typeface="Microsoft JhengHei"/>
                <a:cs typeface="Microsoft JhengHei"/>
                <a:sym typeface="Microsoft JhengHei"/>
              </a:rPr>
              <a:t>新增課程</a:t>
            </a:r>
            <a:endParaRPr sz="2000" dirty="0">
              <a:solidFill>
                <a:schemeClr val="dk1"/>
              </a:solidFill>
              <a:latin typeface="Microsoft JhengHei"/>
              <a:ea typeface="Microsoft JhengHei"/>
              <a:cs typeface="Microsoft JhengHei"/>
              <a:sym typeface="Microsoft JhengHei"/>
            </a:endParaRPr>
          </a:p>
          <a:p>
            <a:pPr marL="457200" lvl="0" indent="-355600" algn="l" rtl="0">
              <a:spcBef>
                <a:spcPts val="0"/>
              </a:spcBef>
              <a:spcAft>
                <a:spcPts val="0"/>
              </a:spcAft>
              <a:buClr>
                <a:schemeClr val="dk1"/>
              </a:buClr>
              <a:buSzPts val="2000"/>
              <a:buFont typeface="Microsoft JhengHei"/>
              <a:buChar char="❏"/>
            </a:pPr>
            <a:r>
              <a:rPr lang="zh-TW" sz="2000" dirty="0">
                <a:solidFill>
                  <a:schemeClr val="dk1"/>
                </a:solidFill>
                <a:latin typeface="Microsoft JhengHei"/>
                <a:ea typeface="Microsoft JhengHei"/>
                <a:cs typeface="Microsoft JhengHei"/>
                <a:sym typeface="Microsoft JhengHei"/>
              </a:rPr>
              <a:t>簡述</a:t>
            </a:r>
            <a:endParaRPr sz="2000" dirty="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sz="2000" dirty="0">
                <a:solidFill>
                  <a:schemeClr val="dk1"/>
                </a:solidFill>
                <a:latin typeface="Microsoft JhengHei"/>
                <a:ea typeface="Microsoft JhengHei"/>
                <a:cs typeface="Microsoft JhengHei"/>
                <a:sym typeface="Microsoft JhengHei"/>
              </a:rPr>
              <a:t>描述</a:t>
            </a:r>
            <a:r>
              <a:rPr lang="zh-TW" altLang="en-US" sz="2000" dirty="0">
                <a:solidFill>
                  <a:schemeClr val="dk1"/>
                </a:solidFill>
                <a:latin typeface="Microsoft JhengHei"/>
                <a:ea typeface="Microsoft JhengHei"/>
                <a:cs typeface="Microsoft JhengHei"/>
                <a:sym typeface="Microsoft JhengHei"/>
              </a:rPr>
              <a:t>行政</a:t>
            </a:r>
            <a:r>
              <a:rPr lang="zh-TW" sz="2000" dirty="0">
                <a:solidFill>
                  <a:schemeClr val="dk1"/>
                </a:solidFill>
                <a:latin typeface="Microsoft JhengHei"/>
                <a:ea typeface="Microsoft JhengHei"/>
                <a:cs typeface="Microsoft JhengHei"/>
                <a:sym typeface="Microsoft JhengHei"/>
              </a:rPr>
              <a:t>人員如何</a:t>
            </a:r>
            <a:r>
              <a:rPr lang="zh-TW" altLang="en-US" sz="2000" dirty="0">
                <a:solidFill>
                  <a:schemeClr val="dk1"/>
                </a:solidFill>
                <a:latin typeface="Microsoft JhengHei"/>
                <a:ea typeface="Microsoft JhengHei"/>
                <a:cs typeface="Microsoft JhengHei"/>
                <a:sym typeface="Microsoft JhengHei"/>
              </a:rPr>
              <a:t>增加新課程</a:t>
            </a:r>
            <a:endParaRPr sz="2000" dirty="0">
              <a:solidFill>
                <a:schemeClr val="dk1"/>
              </a:solidFill>
              <a:latin typeface="Microsoft JhengHei"/>
              <a:ea typeface="Microsoft JhengHei"/>
              <a:cs typeface="Microsoft JhengHei"/>
              <a:sym typeface="Microsoft JhengHei"/>
            </a:endParaRPr>
          </a:p>
        </p:txBody>
      </p:sp>
      <p:sp>
        <p:nvSpPr>
          <p:cNvPr id="93" name="Google Shape;93;p19"/>
          <p:cNvSpPr txBox="1">
            <a:spLocks noGrp="1"/>
          </p:cNvSpPr>
          <p:nvPr>
            <p:ph type="body" idx="1"/>
          </p:nvPr>
        </p:nvSpPr>
        <p:spPr>
          <a:xfrm>
            <a:off x="311700" y="2651600"/>
            <a:ext cx="8520600" cy="13110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Microsoft JhengHei"/>
              <a:buChar char="❏"/>
            </a:pPr>
            <a:r>
              <a:rPr lang="zh-TW" sz="2000" dirty="0">
                <a:solidFill>
                  <a:schemeClr val="dk1"/>
                </a:solidFill>
                <a:latin typeface="Microsoft JhengHei"/>
                <a:ea typeface="Microsoft JhengHei"/>
                <a:cs typeface="Microsoft JhengHei"/>
                <a:sym typeface="Microsoft JhengHei"/>
              </a:rPr>
              <a:t>參與使用者:</a:t>
            </a:r>
            <a:endParaRPr sz="2000" dirty="0">
              <a:solidFill>
                <a:schemeClr val="dk1"/>
              </a:solidFill>
              <a:latin typeface="Microsoft JhengHei"/>
              <a:ea typeface="Microsoft JhengHei"/>
              <a:cs typeface="Microsoft JhengHei"/>
              <a:sym typeface="Microsoft JhengHei"/>
            </a:endParaRPr>
          </a:p>
          <a:p>
            <a:pPr marL="914400" lvl="1" indent="-355600" algn="l" rtl="0">
              <a:spcBef>
                <a:spcPts val="0"/>
              </a:spcBef>
              <a:spcAft>
                <a:spcPts val="0"/>
              </a:spcAft>
              <a:buClr>
                <a:schemeClr val="dk1"/>
              </a:buClr>
              <a:buSzPts val="2000"/>
              <a:buFont typeface="Microsoft JhengHei"/>
              <a:buChar char="❏"/>
            </a:pPr>
            <a:r>
              <a:rPr lang="zh-TW" altLang="en-US" sz="2000" dirty="0">
                <a:solidFill>
                  <a:schemeClr val="dk1"/>
                </a:solidFill>
                <a:latin typeface="Microsoft JhengHei"/>
                <a:ea typeface="Microsoft JhengHei"/>
                <a:cs typeface="Microsoft JhengHei"/>
                <a:sym typeface="Microsoft JhengHei"/>
              </a:rPr>
              <a:t>行政</a:t>
            </a:r>
            <a:r>
              <a:rPr lang="zh-TW" sz="2000" dirty="0">
                <a:solidFill>
                  <a:schemeClr val="dk1"/>
                </a:solidFill>
                <a:latin typeface="Microsoft JhengHei"/>
                <a:ea typeface="Microsoft JhengHei"/>
                <a:cs typeface="Microsoft JhengHei"/>
                <a:sym typeface="Microsoft JhengHei"/>
              </a:rPr>
              <a:t>人員 </a:t>
            </a:r>
            <a:endParaRPr sz="20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t>使用規格案例(Cont.)</a:t>
            </a:r>
            <a:endParaRPr b="1"/>
          </a:p>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dirty="0"/>
              <a:t>基本流程:</a:t>
            </a:r>
            <a:br>
              <a:rPr lang="zh-TW" dirty="0"/>
            </a:br>
            <a:r>
              <a:rPr lang="zh-TW" dirty="0"/>
              <a:t>1.登入</a:t>
            </a:r>
            <a:r>
              <a:rPr lang="zh-TW" altLang="en-US" dirty="0"/>
              <a:t>行政</a:t>
            </a:r>
            <a:r>
              <a:rPr lang="zh-TW" dirty="0"/>
              <a:t>人員使用的帳號</a:t>
            </a:r>
            <a:br>
              <a:rPr lang="zh-TW" dirty="0"/>
            </a:br>
            <a:r>
              <a:rPr lang="zh-TW" dirty="0"/>
              <a:t>2.進入</a:t>
            </a:r>
            <a:r>
              <a:rPr lang="zh-TW" altLang="en-US" dirty="0"/>
              <a:t>增加課程</a:t>
            </a:r>
            <a:r>
              <a:rPr lang="zh-TW" dirty="0"/>
              <a:t>頁面</a:t>
            </a:r>
            <a:br>
              <a:rPr lang="zh-TW" dirty="0"/>
            </a:br>
            <a:r>
              <a:rPr lang="zh-TW" dirty="0"/>
              <a:t>3.</a:t>
            </a:r>
            <a:r>
              <a:rPr lang="zh-TW" altLang="en-US" dirty="0"/>
              <a:t>填入所需資料</a:t>
            </a:r>
            <a:endParaRPr lang="en-US" altLang="zh-TW" dirty="0"/>
          </a:p>
          <a:p>
            <a:pPr marL="0" lvl="0" indent="0" algn="l" rtl="0">
              <a:spcBef>
                <a:spcPts val="0"/>
              </a:spcBef>
              <a:spcAft>
                <a:spcPts val="0"/>
              </a:spcAft>
              <a:buNone/>
            </a:pPr>
            <a:r>
              <a:rPr lang="zh-TW" dirty="0"/>
              <a:t>4.</a:t>
            </a:r>
            <a:r>
              <a:rPr lang="zh-TW" altLang="en-US" dirty="0"/>
              <a:t>按下送出</a:t>
            </a:r>
            <a:br>
              <a:rPr lang="zh-TW" dirty="0"/>
            </a:br>
            <a:r>
              <a:rPr lang="zh-TW" dirty="0"/>
              <a:t>5.</a:t>
            </a:r>
            <a:r>
              <a:rPr lang="zh-TW" altLang="zh-TW" dirty="0"/>
              <a:t>系統回應</a:t>
            </a:r>
            <a:r>
              <a:rPr lang="zh-TW" altLang="en-US" dirty="0"/>
              <a:t>輸入的資料</a:t>
            </a:r>
            <a:br>
              <a:rPr lang="zh-TW" dirty="0"/>
            </a:br>
            <a:r>
              <a:rPr lang="en-US" altLang="zh-TW" dirty="0"/>
              <a:t>6</a:t>
            </a:r>
            <a:r>
              <a:rPr lang="zh-TW" dirty="0"/>
              <a:t>.系統回應</a:t>
            </a:r>
            <a:r>
              <a:rPr lang="zh-TW" altLang="en-US" dirty="0"/>
              <a:t>增加</a:t>
            </a:r>
            <a:r>
              <a:rPr lang="zh-TW" dirty="0"/>
              <a:t>成功，或是</a:t>
            </a:r>
            <a:r>
              <a:rPr lang="zh-TW" altLang="en-US" dirty="0"/>
              <a:t>增加失敗</a:t>
            </a:r>
            <a:br>
              <a:rPr lang="zh-TW" dirty="0"/>
            </a:b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b="1"/>
              <a:t>使用規格案例(Cont.)</a:t>
            </a:r>
            <a:endParaRPr b="1"/>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zh-TW" sz="2550" dirty="0"/>
              <a:t>替代流程:</a:t>
            </a:r>
            <a:br>
              <a:rPr lang="zh-TW" sz="2550" dirty="0"/>
            </a:br>
            <a:r>
              <a:rPr lang="en-US" altLang="zh-TW" sz="2550" dirty="0"/>
              <a:t>3</a:t>
            </a:r>
            <a:r>
              <a:rPr lang="zh-TW" sz="2550" dirty="0"/>
              <a:t>.2點擊否</a:t>
            </a:r>
            <a:br>
              <a:rPr lang="zh-TW" sz="2550" dirty="0"/>
            </a:br>
            <a:r>
              <a:rPr lang="zh-TW" sz="2550" dirty="0"/>
              <a:t>	1.</a:t>
            </a:r>
            <a:r>
              <a:rPr lang="zh-TW" altLang="en-US" sz="2550" dirty="0"/>
              <a:t>缺少資料沒填</a:t>
            </a:r>
            <a:endParaRPr lang="en-US" altLang="zh-TW" sz="2550" dirty="0"/>
          </a:p>
          <a:p>
            <a:pPr marL="0" lvl="0" indent="0" algn="l" rtl="0">
              <a:spcBef>
                <a:spcPts val="0"/>
              </a:spcBef>
              <a:spcAft>
                <a:spcPts val="0"/>
              </a:spcAft>
              <a:buNone/>
            </a:pPr>
            <a:r>
              <a:rPr lang="en-US" sz="2550" dirty="0"/>
              <a:t>	</a:t>
            </a:r>
            <a:r>
              <a:rPr lang="en-US" altLang="zh-TW" sz="2550" dirty="0"/>
              <a:t>2.</a:t>
            </a:r>
            <a:r>
              <a:rPr lang="zh-TW" altLang="en-US" sz="2550" dirty="0"/>
              <a:t>系統回應缺少什麼資料</a:t>
            </a:r>
            <a:endParaRPr sz="2550" dirty="0"/>
          </a:p>
          <a:p>
            <a:pPr marL="0" lvl="0" indent="0" algn="l" rtl="0">
              <a:spcBef>
                <a:spcPts val="1200"/>
              </a:spcBef>
              <a:spcAft>
                <a:spcPts val="0"/>
              </a:spcAft>
              <a:buNone/>
            </a:pPr>
            <a:r>
              <a:rPr lang="en-US" altLang="zh-TW" sz="2550" dirty="0"/>
              <a:t>6</a:t>
            </a:r>
            <a:r>
              <a:rPr lang="zh-TW" sz="2550" dirty="0"/>
              <a:t>.2若是系統回應為更新失敗代碼</a:t>
            </a:r>
            <a:br>
              <a:rPr lang="zh-TW" sz="2550" dirty="0"/>
            </a:br>
            <a:r>
              <a:rPr lang="zh-TW" sz="2550" dirty="0"/>
              <a:t>	1.</a:t>
            </a:r>
            <a:r>
              <a:rPr lang="zh-TW" altLang="en-US" sz="2550" dirty="0"/>
              <a:t>系統回應失敗原因</a:t>
            </a:r>
            <a:br>
              <a:rPr lang="zh-TW" sz="2550" dirty="0"/>
            </a:br>
            <a:r>
              <a:rPr lang="zh-TW" sz="2550" dirty="0"/>
              <a:t>	2.</a:t>
            </a:r>
            <a:r>
              <a:rPr lang="zh-TW" altLang="en-US" sz="2550" dirty="0"/>
              <a:t>課程目錄無變化</a:t>
            </a:r>
            <a:r>
              <a:rPr lang="zh-TW" sz="2550" dirty="0"/>
              <a:t> 	</a:t>
            </a:r>
            <a:br>
              <a:rPr lang="en-US" altLang="zh-TW" sz="2550" dirty="0"/>
            </a:br>
            <a:r>
              <a:rPr lang="en-US" altLang="zh-TW" sz="2550" dirty="0"/>
              <a:t>	</a:t>
            </a:r>
            <a:r>
              <a:rPr lang="zh-TW" sz="2550" dirty="0"/>
              <a:t>3.改善失敗原因</a:t>
            </a:r>
            <a:br>
              <a:rPr lang="zh-TW" sz="2550" dirty="0"/>
            </a:br>
            <a:r>
              <a:rPr lang="zh-TW" sz="2550" dirty="0"/>
              <a:t>	4.再次</a:t>
            </a:r>
            <a:r>
              <a:rPr lang="zh-TW" altLang="en-US" sz="2550" dirty="0"/>
              <a:t>送出</a:t>
            </a:r>
            <a:endParaRPr sz="255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1182</Words>
  <Application>Microsoft Office PowerPoint</Application>
  <PresentationFormat>如螢幕大小 (16:9)</PresentationFormat>
  <Paragraphs>125</Paragraphs>
  <Slides>18</Slides>
  <Notes>18</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Microsoft JhengHei</vt:lpstr>
      <vt:lpstr>Arial</vt:lpstr>
      <vt:lpstr>Calibri</vt:lpstr>
      <vt:lpstr>Simple Light</vt:lpstr>
      <vt:lpstr>使用案例規格  (Use Case Specification)</vt:lpstr>
      <vt:lpstr>使用案例規格(cont.)</vt:lpstr>
      <vt:lpstr>使用案例規格(cont.)</vt:lpstr>
      <vt:lpstr>使用案例規格  (Use Case Specification)</vt:lpstr>
      <vt:lpstr>使用規格案例(Cont.)  </vt:lpstr>
      <vt:lpstr>使用規格案例(Cont.) </vt:lpstr>
      <vt:lpstr>使用案例規格  (Use Case Specification)</vt:lpstr>
      <vt:lpstr>使用規格案例(Cont.) </vt:lpstr>
      <vt:lpstr>使用規格案例(Cont.)</vt:lpstr>
      <vt:lpstr>使用規格案例(Cont.) </vt:lpstr>
      <vt:lpstr>使用案例規格  (Use Case Specification)</vt:lpstr>
      <vt:lpstr>使用規格案例(Cont.)</vt:lpstr>
      <vt:lpstr>使用規格案例(Cont.)</vt:lpstr>
      <vt:lpstr>使用案例規格(Cont.)</vt:lpstr>
      <vt:lpstr>使用案例規格 (Use Case Specification)</vt:lpstr>
      <vt:lpstr>使用案例規格(Cont.)</vt:lpstr>
      <vt:lpstr>使用案例規格(Cont.)</vt:lpstr>
      <vt:lpstr>使用案例規格(Cont.)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使用案例規格  (Use Case Specification)</dc:title>
  <cp:lastModifiedBy>桓瑋 吳</cp:lastModifiedBy>
  <cp:revision>1</cp:revision>
  <dcterms:modified xsi:type="dcterms:W3CDTF">2023-11-29T06:52:11Z</dcterms:modified>
</cp:coreProperties>
</file>