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34" r:id="rId3"/>
    <p:sldId id="340" r:id="rId4"/>
    <p:sldId id="337" r:id="rId5"/>
    <p:sldId id="338" r:id="rId6"/>
  </p:sldIdLst>
  <p:sldSz cx="6858000" cy="5143500"/>
  <p:notesSz cx="6670675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6" userDrawn="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iantyn Mishustin" initials="KM" lastIdx="15" clrIdx="0">
    <p:extLst>
      <p:ext uri="{19B8F6BF-5375-455C-9EA6-DF929625EA0E}">
        <p15:presenceInfo xmlns:p15="http://schemas.microsoft.com/office/powerpoint/2012/main" userId="21af68eecbd7a271" providerId="Windows Live"/>
      </p:ext>
    </p:extLst>
  </p:cmAuthor>
  <p:cmAuthor id="2" name="Кайданович Дмитро Броніславович" initials="КДБ" lastIdx="1" clrIdx="1">
    <p:extLst>
      <p:ext uri="{19B8F6BF-5375-455C-9EA6-DF929625EA0E}">
        <p15:presenceInfo xmlns:p15="http://schemas.microsoft.com/office/powerpoint/2012/main" userId="S-1-5-21-3491521372-1179716304-3283175823-30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32E"/>
    <a:srgbClr val="FEDB82"/>
    <a:srgbClr val="FFF3D5"/>
    <a:srgbClr val="FFC000"/>
    <a:srgbClr val="D9D9D9"/>
    <a:srgbClr val="09467C"/>
    <a:srgbClr val="B3E7F5"/>
    <a:srgbClr val="295A9E"/>
    <a:srgbClr val="0A6559"/>
    <a:srgbClr val="E4F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1B2F7-6F54-4E11-AFA8-3C377BC6913F}">
  <a:tblStyle styleId="{9401B2F7-6F54-4E11-AFA8-3C377BC691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9314" autoAdjust="0"/>
  </p:normalViewPr>
  <p:slideViewPr>
    <p:cSldViewPr snapToGrid="0">
      <p:cViewPr varScale="1">
        <p:scale>
          <a:sx n="169" d="100"/>
          <a:sy n="169" d="100"/>
        </p:scale>
        <p:origin x="1230" y="132"/>
      </p:cViewPr>
      <p:guideLst>
        <p:guide orient="horz" pos="1620"/>
        <p:guide pos="2160"/>
        <p:guide orient="horz" pos="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78" cy="4980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439" y="0"/>
            <a:ext cx="2890678" cy="4980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64089-C707-4ED9-9042-1E3482F90A67}" type="datetimeFigureOut">
              <a:rPr lang="uk-UA" smtClean="0"/>
              <a:t>03.02.2021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31806"/>
            <a:ext cx="2890678" cy="4980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439" y="9431806"/>
            <a:ext cx="2890678" cy="4980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9516A-F43E-42F5-84BC-EF5C76EF690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5199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7068" y="4716662"/>
            <a:ext cx="533654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504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5663" y="746125"/>
            <a:ext cx="4959350" cy="3721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98FEEA-C658-4C5A-9D9B-8A2366DA5710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11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MA 1\Google Диск\Upost\_ПРЕЗЕНТАЦИИ_\Upost\cor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94" y="2"/>
            <a:ext cx="3628407" cy="36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43938" y="2247713"/>
            <a:ext cx="6175867" cy="1728192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uk-UA" noProof="0" dirty="0"/>
              <a:t>ЗРАЗОК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43938" y="3996592"/>
            <a:ext cx="6175867" cy="843411"/>
          </a:xfrm>
        </p:spPr>
        <p:txBody>
          <a:bodyPr>
            <a:normAutofit/>
          </a:bodyPr>
          <a:lstStyle>
            <a:lvl1pPr marL="0" marR="0" indent="0" algn="l" defTabSz="514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75" b="0" baseline="0">
                <a:solidFill>
                  <a:schemeClr val="tx2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noProof="0" dirty="0"/>
              <a:t>Зразок підзаголовка</a:t>
            </a:r>
          </a:p>
        </p:txBody>
      </p:sp>
      <p:pic>
        <p:nvPicPr>
          <p:cNvPr id="10" name="Picture 5" descr="C:\Users\UMA 1\Google Диск\Upost\_ПРЕЗЕНТАЦИИ_\Upost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2" y="249493"/>
            <a:ext cx="1246154" cy="3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+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42900" y="1200151"/>
            <a:ext cx="1993847" cy="3394472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2431966" y="1200151"/>
            <a:ext cx="4083134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  <a:endParaRPr lang="uk-UA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8196" y="897564"/>
            <a:ext cx="6519805" cy="5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pic>
        <p:nvPicPr>
          <p:cNvPr id="9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uk-UA" noProof="0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06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'єкт: Рисунок/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951572"/>
            <a:ext cx="6176905" cy="3643053"/>
          </a:xfrm>
        </p:spPr>
        <p:txBody>
          <a:bodyPr/>
          <a:lstStyle>
            <a:lvl1pPr marL="0" indent="0">
              <a:buNone/>
              <a:defRPr sz="1575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endParaRPr lang="uk-UA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8196" y="897564"/>
            <a:ext cx="6519805" cy="5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uk-UA" dirty="0"/>
              <a:t>ЗРАЗОК</a:t>
            </a:r>
            <a:r>
              <a:rPr lang="ru-RU" dirty="0"/>
              <a:t> ЗАГОЛОВКА</a:t>
            </a:r>
            <a:endParaRPr lang="uk-UA" dirty="0"/>
          </a:p>
        </p:txBody>
      </p:sp>
      <p:pic>
        <p:nvPicPr>
          <p:cNvPr id="7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6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рожні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84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5400000">
            <a:off x="-1344816" y="1633159"/>
            <a:ext cx="3316171" cy="49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pic>
        <p:nvPicPr>
          <p:cNvPr id="13" name="Picture 5" descr="C:\Users\UMA 1\Google Диск\Upost\_ПРЕЗЕНТАЦИИ_\Upost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2" y="4569973"/>
            <a:ext cx="1246154" cy="3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4874700" y="4407954"/>
            <a:ext cx="1794661" cy="432048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25" b="0" dirty="0">
                <a:solidFill>
                  <a:schemeClr val="accent6"/>
                </a:solidFill>
              </a:rPr>
              <a:t>www.ukrposhta.ua</a:t>
            </a:r>
            <a:endParaRPr lang="uk-UA" sz="1125" b="0" dirty="0">
              <a:solidFill>
                <a:schemeClr val="accent6"/>
              </a:solidFill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uk-UA" noProof="0" dirty="0"/>
              <a:t>КОНТАКТИ</a:t>
            </a:r>
          </a:p>
        </p:txBody>
      </p:sp>
      <p:sp>
        <p:nvSpPr>
          <p:cNvPr id="16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42900" y="1200152"/>
            <a:ext cx="6176905" cy="2116019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90952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інальни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725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463" b="1"/>
            </a:lvl1pPr>
            <a:lvl2pPr marL="278598" indent="0">
              <a:buNone/>
              <a:defRPr sz="1219" b="1"/>
            </a:lvl2pPr>
            <a:lvl3pPr marL="557196" indent="0">
              <a:buNone/>
              <a:defRPr sz="1097" b="1"/>
            </a:lvl3pPr>
            <a:lvl4pPr marL="835793" indent="0">
              <a:buNone/>
              <a:defRPr sz="975" b="1"/>
            </a:lvl4pPr>
            <a:lvl5pPr marL="1114391" indent="0">
              <a:buNone/>
              <a:defRPr sz="975" b="1"/>
            </a:lvl5pPr>
            <a:lvl6pPr marL="1392989" indent="0">
              <a:buNone/>
              <a:defRPr sz="975" b="1"/>
            </a:lvl6pPr>
            <a:lvl7pPr marL="1671587" indent="0">
              <a:buNone/>
              <a:defRPr sz="975" b="1"/>
            </a:lvl7pPr>
            <a:lvl8pPr marL="1950184" indent="0">
              <a:buNone/>
              <a:defRPr sz="975" b="1"/>
            </a:lvl8pPr>
            <a:lvl9pPr marL="2228782" indent="0">
              <a:buNone/>
              <a:defRPr sz="9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463"/>
            </a:lvl1pPr>
            <a:lvl2pPr>
              <a:defRPr sz="1219"/>
            </a:lvl2pPr>
            <a:lvl3pPr>
              <a:defRPr sz="1097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463" b="1"/>
            </a:lvl1pPr>
            <a:lvl2pPr marL="278598" indent="0">
              <a:buNone/>
              <a:defRPr sz="1219" b="1"/>
            </a:lvl2pPr>
            <a:lvl3pPr marL="557196" indent="0">
              <a:buNone/>
              <a:defRPr sz="1097" b="1"/>
            </a:lvl3pPr>
            <a:lvl4pPr marL="835793" indent="0">
              <a:buNone/>
              <a:defRPr sz="975" b="1"/>
            </a:lvl4pPr>
            <a:lvl5pPr marL="1114391" indent="0">
              <a:buNone/>
              <a:defRPr sz="975" b="1"/>
            </a:lvl5pPr>
            <a:lvl6pPr marL="1392989" indent="0">
              <a:buNone/>
              <a:defRPr sz="975" b="1"/>
            </a:lvl6pPr>
            <a:lvl7pPr marL="1671587" indent="0">
              <a:buNone/>
              <a:defRPr sz="975" b="1"/>
            </a:lvl7pPr>
            <a:lvl8pPr marL="1950184" indent="0">
              <a:buNone/>
              <a:defRPr sz="975" b="1"/>
            </a:lvl8pPr>
            <a:lvl9pPr marL="2228782" indent="0">
              <a:buNone/>
              <a:defRPr sz="97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463"/>
            </a:lvl1pPr>
            <a:lvl2pPr>
              <a:defRPr sz="1219"/>
            </a:lvl2pPr>
            <a:lvl3pPr>
              <a:defRPr sz="1097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6CDC-6CB1-4B3F-A04C-56EFBF3A21D1}" type="datetime1">
              <a:rPr lang="uk-UA" smtClean="0"/>
              <a:t>03.02.2021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891D-4C16-455D-8265-AFAD54FD0912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60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5400000">
            <a:off x="-1344816" y="1633159"/>
            <a:ext cx="3316171" cy="49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uk-UA" noProof="0" dirty="0"/>
              <a:t>ЗМІСТ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42900" y="1200151"/>
            <a:ext cx="6176905" cy="3394472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1350" baseline="0">
                <a:solidFill>
                  <a:schemeClr val="tx2"/>
                </a:solidFill>
              </a:defRPr>
            </a:lvl1pPr>
            <a:lvl2pPr marL="514350" indent="-257175">
              <a:buFont typeface="+mj-lt"/>
              <a:buAutoNum type="arabicPeriod"/>
              <a:defRPr sz="1125">
                <a:solidFill>
                  <a:schemeClr val="tx2"/>
                </a:solidFill>
              </a:defRPr>
            </a:lvl2pPr>
            <a:lvl3pPr marL="707231" indent="-192881">
              <a:buFont typeface="+mj-lt"/>
              <a:buAutoNum type="arabicPeriod"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pic>
        <p:nvPicPr>
          <p:cNvPr id="9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UMA 1\Google Диск\Upost\_ПРЕЗЕНТАЦИИ_\Upost\corn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594" y="2"/>
            <a:ext cx="3628407" cy="36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43938" y="2031690"/>
            <a:ext cx="6175867" cy="2592288"/>
          </a:xfrm>
        </p:spPr>
        <p:txBody>
          <a:bodyPr anchor="b">
            <a:normAutofit/>
          </a:bodyPr>
          <a:lstStyle>
            <a:lvl1pPr algn="l">
              <a:defRPr sz="18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uk-UA" noProof="0" dirty="0"/>
              <a:t>ЗРАЗОК</a:t>
            </a:r>
            <a:r>
              <a:rPr lang="ru-RU" dirty="0"/>
              <a:t>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44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594" y="98"/>
            <a:ext cx="3628407" cy="36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43938" y="2031690"/>
            <a:ext cx="6175867" cy="2592288"/>
          </a:xfrm>
        </p:spPr>
        <p:txBody>
          <a:bodyPr anchor="b">
            <a:normAutofit/>
          </a:bodyPr>
          <a:lstStyle>
            <a:lvl1pPr algn="l">
              <a:defRPr sz="18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0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594" y="98"/>
            <a:ext cx="3628406" cy="36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43938" y="2031690"/>
            <a:ext cx="6175867" cy="2592288"/>
          </a:xfrm>
        </p:spPr>
        <p:txBody>
          <a:bodyPr anchor="b">
            <a:normAutofit/>
          </a:bodyPr>
          <a:lstStyle>
            <a:lvl1pPr algn="l">
              <a:defRPr sz="18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07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вий розділ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594" y="100"/>
            <a:ext cx="3628406" cy="36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43938" y="2031690"/>
            <a:ext cx="6175867" cy="2592288"/>
          </a:xfrm>
        </p:spPr>
        <p:txBody>
          <a:bodyPr anchor="b">
            <a:normAutofit/>
          </a:bodyPr>
          <a:lstStyle>
            <a:lvl1pPr algn="l">
              <a:defRPr sz="1800" b="1" baseline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ru-RU" dirty="0"/>
              <a:t>ЗРАЗОК ЗАГОЛОВКА</a:t>
            </a:r>
            <a:r>
              <a:rPr lang="en-US" dirty="0"/>
              <a:t> </a:t>
            </a:r>
            <a:r>
              <a:rPr lang="ru-RU" dirty="0"/>
              <a:t>РОЗДІЛУ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539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42900" y="1200151"/>
            <a:ext cx="6176905" cy="3394472"/>
          </a:xfrm>
        </p:spPr>
        <p:txBody>
          <a:bodyPr/>
          <a:lstStyle>
            <a:lvl1pPr marL="0" indent="0">
              <a:buNone/>
              <a:defRPr sz="1350" baseline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8196" y="897564"/>
            <a:ext cx="6519805" cy="5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pic>
        <p:nvPicPr>
          <p:cNvPr id="10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4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8196" y="897564"/>
            <a:ext cx="6519805" cy="5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uk-UA" noProof="0" dirty="0"/>
              <a:t>ЗРАЗОК ЗАГОЛОВКА</a:t>
            </a:r>
          </a:p>
        </p:txBody>
      </p:sp>
      <p:pic>
        <p:nvPicPr>
          <p:cNvPr id="9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42900" y="1200151"/>
            <a:ext cx="1993847" cy="3394472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11077" y="1200151"/>
            <a:ext cx="1993847" cy="3394472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8196" y="897564"/>
            <a:ext cx="6519805" cy="5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788" dirty="0"/>
          </a:p>
        </p:txBody>
      </p:sp>
      <p:sp>
        <p:nvSpPr>
          <p:cNvPr id="11" name="Объект 2"/>
          <p:cNvSpPr>
            <a:spLocks noGrp="1"/>
          </p:cNvSpPr>
          <p:nvPr>
            <p:ph sz="half" idx="13" hasCustomPrompt="1"/>
          </p:nvPr>
        </p:nvSpPr>
        <p:spPr>
          <a:xfrm>
            <a:off x="2430000" y="1201501"/>
            <a:ext cx="1993847" cy="3394472"/>
          </a:xfrm>
        </p:spPr>
        <p:txBody>
          <a:bodyPr/>
          <a:lstStyle>
            <a:lvl1pPr marL="0" indent="0">
              <a:buNone/>
              <a:defRPr sz="1350" b="0">
                <a:solidFill>
                  <a:schemeClr val="tx2"/>
                </a:solidFill>
              </a:defRPr>
            </a:lvl1pPr>
            <a:lvl2pPr marL="257175" indent="0">
              <a:buNone/>
              <a:defRPr sz="1125">
                <a:solidFill>
                  <a:schemeClr val="tx2"/>
                </a:solidFill>
              </a:defRPr>
            </a:lvl2pPr>
            <a:lvl3pPr marL="514350" indent="0">
              <a:buNone/>
              <a:defRPr sz="1013">
                <a:solidFill>
                  <a:schemeClr val="tx2"/>
                </a:solidFill>
              </a:defRPr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uk-UA" noProof="0" dirty="0"/>
              <a:t>Зразок тексту</a:t>
            </a:r>
          </a:p>
          <a:p>
            <a:pPr lvl="1"/>
            <a:r>
              <a:rPr lang="uk-UA" noProof="0" dirty="0"/>
              <a:t>Другий рівень</a:t>
            </a:r>
          </a:p>
          <a:p>
            <a:pPr lvl="2"/>
            <a:r>
              <a:rPr lang="uk-UA" noProof="0" dirty="0"/>
              <a:t>Третій рівень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2900" y="205978"/>
            <a:ext cx="6172200" cy="691586"/>
          </a:xfrm>
        </p:spPr>
        <p:txBody>
          <a:bodyPr anchor="b">
            <a:normAutofit/>
          </a:bodyPr>
          <a:lstStyle>
            <a:lvl1pPr algn="l">
              <a:defRPr sz="1350" b="1"/>
            </a:lvl1pPr>
          </a:lstStyle>
          <a:p>
            <a:r>
              <a:rPr lang="ru-RU" dirty="0"/>
              <a:t>ЗРАЗОК ЗАГОЛОВКА</a:t>
            </a:r>
            <a:endParaRPr lang="uk-UA" dirty="0"/>
          </a:p>
        </p:txBody>
      </p:sp>
      <p:pic>
        <p:nvPicPr>
          <p:cNvPr id="10" name="Picture 2" descr="C:\Users\UMA 1\Google Диск\UkrPoshta\ПРЕЗЕНТАЦИИ\presentation\pin_yellow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5" y="4597020"/>
            <a:ext cx="373847" cy="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4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F9A1-D991-4619-BC19-5EF4CA689321}" type="datetimeFigureOut">
              <a:rPr lang="uk-UA" smtClean="0"/>
              <a:t>03.02.2021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979F-E55F-4EC2-B53C-A863ACAAB1D0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8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7" r:id="rId15"/>
  </p:sldLayoutIdLst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3937" y="3481027"/>
            <a:ext cx="6175867" cy="51556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uk-UA" dirty="0"/>
              <a:t>М</a:t>
            </a:r>
            <a:r>
              <a:rPr lang="uk-UA" dirty="0" smtClean="0"/>
              <a:t>оделювання бізнес-процесів 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492124" y="247649"/>
            <a:ext cx="1667415" cy="3429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b="1" dirty="0"/>
              <a:t>UKRPOSHTA</a:t>
            </a:r>
          </a:p>
          <a:p>
            <a:r>
              <a:rPr lang="en-US" sz="600" b="1" dirty="0"/>
              <a:t>PRIME POSTAL SERVICE OF THE COUNTRY</a:t>
            </a:r>
            <a:endParaRPr lang="ru-RU" sz="600" b="1" dirty="0"/>
          </a:p>
        </p:txBody>
      </p:sp>
    </p:spTree>
    <p:extLst>
      <p:ext uri="{BB962C8B-B14F-4D97-AF65-F5344CB8AC3E}">
        <p14:creationId xmlns:p14="http://schemas.microsoft.com/office/powerpoint/2010/main" val="17683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513869"/>
          </a:xfrm>
        </p:spPr>
        <p:txBody>
          <a:bodyPr anchor="ctr" anchorCtr="1"/>
          <a:lstStyle/>
          <a:p>
            <a:pPr defTabSz="360000"/>
            <a:r>
              <a:rPr lang="uk-UA" sz="1200" dirty="0" smtClean="0"/>
              <a:t>Елементи потоку та правила їх використання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" y="1000236"/>
            <a:ext cx="638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Основна увагу в </a:t>
            </a:r>
            <a:r>
              <a:rPr lang="en-US" sz="1200" b="1" dirty="0" smtClean="0"/>
              <a:t>BPMN</a:t>
            </a:r>
            <a:r>
              <a:rPr lang="en-US" sz="1200" dirty="0" smtClean="0"/>
              <a:t> </a:t>
            </a:r>
            <a:r>
              <a:rPr lang="uk-UA" sz="1200" dirty="0" smtClean="0"/>
              <a:t>приділяється фіксації та переходу відповідальності. </a:t>
            </a:r>
          </a:p>
          <a:p>
            <a:r>
              <a:rPr lang="uk-UA" sz="1200" dirty="0" smtClean="0"/>
              <a:t>Для відстеження місцезнаходження відповідальності при виконанні процесу використовують віртуальне поняття «</a:t>
            </a:r>
            <a:r>
              <a:rPr lang="uk-UA" sz="1200" dirty="0" err="1" smtClean="0"/>
              <a:t>токен</a:t>
            </a:r>
            <a:r>
              <a:rPr lang="uk-UA" sz="1200" dirty="0" smtClean="0"/>
              <a:t>».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1055221" y="1995357"/>
            <a:ext cx="5256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Стартова подія </a:t>
            </a:r>
            <a:r>
              <a:rPr lang="uk-UA" sz="1200" dirty="0" smtClean="0"/>
              <a:t>«створює </a:t>
            </a:r>
            <a:r>
              <a:rPr lang="uk-UA" sz="1200" dirty="0" err="1" smtClean="0"/>
              <a:t>токен</a:t>
            </a:r>
            <a:r>
              <a:rPr lang="uk-UA" sz="1200" dirty="0" smtClean="0"/>
              <a:t>». Гарний стиль один початок.</a:t>
            </a:r>
          </a:p>
          <a:p>
            <a:endParaRPr lang="uk-UA" sz="1200" b="1" dirty="0"/>
          </a:p>
          <a:p>
            <a:endParaRPr lang="uk-UA" sz="1200" b="1" dirty="0" smtClean="0"/>
          </a:p>
          <a:p>
            <a:r>
              <a:rPr lang="uk-UA" sz="1200" b="1" dirty="0" smtClean="0"/>
              <a:t>Кінцева подія </a:t>
            </a:r>
            <a:r>
              <a:rPr lang="uk-UA" sz="1200" dirty="0" smtClean="0"/>
              <a:t>«знімає </a:t>
            </a:r>
            <a:r>
              <a:rPr lang="uk-UA" sz="1200" dirty="0" err="1" smtClean="0"/>
              <a:t>токен</a:t>
            </a:r>
            <a:r>
              <a:rPr lang="uk-UA" sz="1200" dirty="0" smtClean="0"/>
              <a:t>»</a:t>
            </a:r>
            <a:r>
              <a:rPr lang="uk-UA" sz="1200" b="1" dirty="0" smtClean="0"/>
              <a:t>. </a:t>
            </a:r>
            <a:r>
              <a:rPr lang="uk-UA" sz="1200" dirty="0" smtClean="0"/>
              <a:t>Гарний стиль декілька кінцевих подій.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328259"/>
            <a:ext cx="2976033" cy="5000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9" y="3943527"/>
            <a:ext cx="2880960" cy="7300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18933" y="3347457"/>
            <a:ext cx="334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Пул – </a:t>
            </a:r>
            <a:r>
              <a:rPr lang="uk-UA" sz="1200" dirty="0" smtClean="0"/>
              <a:t>контейнер для процесу або зовнішня сутність.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3355965" y="3943527"/>
            <a:ext cx="334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Доріжка  – </a:t>
            </a:r>
            <a:r>
              <a:rPr lang="uk-UA" sz="1200" dirty="0" smtClean="0"/>
              <a:t>зони відповідальності (ролі, посадові особи, відділи)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46" y="2487022"/>
            <a:ext cx="361950" cy="4381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98" y="1995357"/>
            <a:ext cx="438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513869"/>
          </a:xfrm>
        </p:spPr>
        <p:txBody>
          <a:bodyPr anchor="ctr" anchorCtr="1"/>
          <a:lstStyle/>
          <a:p>
            <a:pPr defTabSz="360000"/>
            <a:r>
              <a:rPr lang="uk-UA" sz="1200" dirty="0" smtClean="0"/>
              <a:t>Елементи потоку та правила їх використання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085" y="1031576"/>
            <a:ext cx="110490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5574" y="1031576"/>
            <a:ext cx="543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Активність. </a:t>
            </a:r>
            <a:r>
              <a:rPr lang="uk-UA" sz="1200" dirty="0" smtClean="0"/>
              <a:t>Дія чи набір дій, в рамках яких виконується робота. Чітко визначені початок та кінець дій. </a:t>
            </a:r>
            <a:r>
              <a:rPr lang="uk-UA" sz="1200" b="1" dirty="0" smtClean="0"/>
              <a:t>Процес </a:t>
            </a:r>
            <a:r>
              <a:rPr lang="uk-UA" sz="1200" dirty="0" smtClean="0"/>
              <a:t>– це набір взаємопов’язаних активностей, що ведуть від чітко визначеного початкового стану (подія) до чітко визначеного кінцевого стану (подія).</a:t>
            </a:r>
          </a:p>
          <a:p>
            <a:r>
              <a:rPr lang="uk-UA" sz="1200" dirty="0" smtClean="0"/>
              <a:t>Гарний стиль моделювання коли активність має формулювання «дієслово + іменник», а блок-схема містить не більше 10 </a:t>
            </a:r>
            <a:r>
              <a:rPr lang="uk-UA" sz="1200" dirty="0" err="1" smtClean="0"/>
              <a:t>активностей</a:t>
            </a:r>
            <a:r>
              <a:rPr lang="uk-UA" sz="1200" dirty="0" smtClean="0"/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43" y="2826160"/>
            <a:ext cx="1095375" cy="847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768" y="2887824"/>
            <a:ext cx="5256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Ручна активність. </a:t>
            </a:r>
            <a:r>
              <a:rPr lang="uk-UA" sz="1200" dirty="0" smtClean="0"/>
              <a:t>Дія чи набір дій, які виконуються учасником процесу вручну. 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9" y="3484307"/>
            <a:ext cx="1000125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52597" y="3484307"/>
            <a:ext cx="5256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Активність, як користувача. </a:t>
            </a:r>
            <a:r>
              <a:rPr lang="uk-UA" sz="1200" dirty="0" smtClean="0"/>
              <a:t>Дія чи набір дій, які виконуються учасником процесу з використанням програмних продуктів. 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3" y="4138957"/>
            <a:ext cx="933450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4985" y="4186856"/>
            <a:ext cx="5256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Сервісна активність. </a:t>
            </a:r>
            <a:r>
              <a:rPr lang="uk-UA" sz="1200" dirty="0"/>
              <a:t>Дія чи набір дій, які </a:t>
            </a:r>
            <a:r>
              <a:rPr lang="uk-UA" sz="1200" dirty="0" smtClean="0"/>
              <a:t>викликають веб-служби чи </a:t>
            </a:r>
            <a:r>
              <a:rPr lang="uk-UA" sz="1200" dirty="0" err="1" smtClean="0"/>
              <a:t>скріпти</a:t>
            </a:r>
            <a:r>
              <a:rPr lang="uk-UA" sz="1200" dirty="0" smtClean="0"/>
              <a:t>. </a:t>
            </a:r>
          </a:p>
          <a:p>
            <a:endParaRPr lang="uk-UA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86" y="2200476"/>
            <a:ext cx="933450" cy="65722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404985" y="2205922"/>
            <a:ext cx="5230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200" b="1" dirty="0" err="1" smtClean="0"/>
              <a:t>Підпроцес</a:t>
            </a:r>
            <a:r>
              <a:rPr lang="uk-UA" sz="1200" b="1" dirty="0" smtClean="0"/>
              <a:t> </a:t>
            </a:r>
            <a:r>
              <a:rPr lang="uk-UA" sz="1200" dirty="0"/>
              <a:t>– </a:t>
            </a:r>
            <a:r>
              <a:rPr lang="uk-UA" sz="1200" dirty="0" smtClean="0"/>
              <a:t>деталі процесу знаходяться на рівні нижче.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28941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6" y="1097513"/>
            <a:ext cx="476250" cy="647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1" y="1907062"/>
            <a:ext cx="800100" cy="695325"/>
          </a:xfrm>
          <a:prstGeom prst="rect">
            <a:avLst/>
          </a:prstGeom>
        </p:spPr>
      </p:pic>
      <p:sp>
        <p:nvSpPr>
          <p:cNvPr id="10" name="Заголовок 3"/>
          <p:cNvSpPr txBox="1">
            <a:spLocks/>
          </p:cNvSpPr>
          <p:nvPr/>
        </p:nvSpPr>
        <p:spPr>
          <a:xfrm>
            <a:off x="342900" y="205978"/>
            <a:ext cx="6172200" cy="513869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60000">
              <a:buClrTx/>
              <a:buFontTx/>
            </a:pPr>
            <a:r>
              <a:rPr lang="uk-UA" sz="1200" dirty="0" smtClean="0"/>
              <a:t>Елементи потоку та правила їх використання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1293845" y="1132114"/>
            <a:ext cx="548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Розвилка розгалуження «або/або» направляє «</a:t>
            </a:r>
            <a:r>
              <a:rPr lang="uk-UA" sz="1200" dirty="0" err="1" smtClean="0"/>
              <a:t>токен</a:t>
            </a:r>
            <a:r>
              <a:rPr lang="uk-UA" sz="1200" dirty="0" smtClean="0"/>
              <a:t>» тільки по одному з вихідних потоків. </a:t>
            </a:r>
          </a:p>
          <a:p>
            <a:r>
              <a:rPr lang="uk-UA" sz="1200" dirty="0" smtClean="0"/>
              <a:t>Розвилка зведення «або/або» не здійснює жодного впливу на «</a:t>
            </a:r>
            <a:r>
              <a:rPr lang="uk-UA" sz="1200" dirty="0" err="1" smtClean="0"/>
              <a:t>токен</a:t>
            </a:r>
            <a:r>
              <a:rPr lang="uk-UA" sz="1200" dirty="0" smtClean="0"/>
              <a:t>». </a:t>
            </a:r>
            <a:endParaRPr lang="uk-U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3844" y="1867546"/>
            <a:ext cx="5480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Розвилка розгалуження «та/та» одночасно направляє «</a:t>
            </a:r>
            <a:r>
              <a:rPr lang="uk-UA" sz="1200" dirty="0" err="1" smtClean="0"/>
              <a:t>токен</a:t>
            </a:r>
            <a:r>
              <a:rPr lang="uk-UA" sz="1200" dirty="0" smtClean="0"/>
              <a:t>» по всім вихідним потокам.</a:t>
            </a:r>
          </a:p>
          <a:p>
            <a:r>
              <a:rPr lang="uk-UA" sz="1200" dirty="0" smtClean="0"/>
              <a:t>Розвилка зведення «та/та» синхронізує всі потоки, тобто чекає всі «</a:t>
            </a:r>
            <a:r>
              <a:rPr lang="uk-UA" sz="1200" dirty="0" err="1" smtClean="0"/>
              <a:t>токени</a:t>
            </a:r>
            <a:r>
              <a:rPr lang="uk-UA" sz="1200" dirty="0" smtClean="0"/>
              <a:t>», а потім випускає тільки один.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768" y="2988887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Стандарт </a:t>
            </a:r>
            <a:r>
              <a:rPr lang="en-US" sz="1200" dirty="0" smtClean="0"/>
              <a:t>BPMN 2.0 </a:t>
            </a:r>
            <a:r>
              <a:rPr lang="uk-UA" sz="1200" dirty="0" smtClean="0"/>
              <a:t>дозволяє:</a:t>
            </a:r>
            <a:endParaRPr lang="uk-UA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1" y="3249945"/>
            <a:ext cx="2647950" cy="1885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32693" y="3556230"/>
            <a:ext cx="340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за даною логікою руху «</a:t>
            </a:r>
            <a:r>
              <a:rPr lang="uk-UA" sz="1200" dirty="0" err="1" smtClean="0"/>
              <a:t>токена</a:t>
            </a:r>
            <a:r>
              <a:rPr lang="uk-UA" sz="1200" dirty="0" smtClean="0"/>
              <a:t>» по процесу – Подія 3 може бути виконана або після Події 1, або після Події 2, або при їх одночасному виконанні. </a:t>
            </a:r>
            <a:endParaRPr lang="uk-UA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6" y="1112774"/>
            <a:ext cx="704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0" y="1241846"/>
            <a:ext cx="1847850" cy="333375"/>
          </a:xfrm>
          <a:prstGeom prst="rect">
            <a:avLst/>
          </a:prstGeom>
        </p:spPr>
      </p:pic>
      <p:sp>
        <p:nvSpPr>
          <p:cNvPr id="9" name="Заголовок 3"/>
          <p:cNvSpPr txBox="1">
            <a:spLocks/>
          </p:cNvSpPr>
          <p:nvPr/>
        </p:nvSpPr>
        <p:spPr>
          <a:xfrm>
            <a:off x="342900" y="205978"/>
            <a:ext cx="6172200" cy="513869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514350" rtl="0" eaLnBrk="1" latinLnBrk="0" hangingPunct="1">
              <a:spcBef>
                <a:spcPct val="0"/>
              </a:spcBef>
              <a:buNone/>
              <a:defRPr sz="13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60000">
              <a:buClrTx/>
              <a:buFontTx/>
            </a:pPr>
            <a:r>
              <a:rPr lang="uk-UA" sz="1200" dirty="0" smtClean="0"/>
              <a:t>Елементи потоку та правила їх використання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341206" y="1136827"/>
            <a:ext cx="417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Потік управління. Кріпиться тільки до елементів потоку ( активність, розвилка, подія). Не може перетинати межі </a:t>
            </a:r>
            <a:r>
              <a:rPr lang="uk-UA" sz="1200" dirty="0" err="1" smtClean="0"/>
              <a:t>пула</a:t>
            </a:r>
            <a:r>
              <a:rPr lang="uk-UA" sz="1200" dirty="0" smtClean="0"/>
              <a:t> чи </a:t>
            </a:r>
            <a:r>
              <a:rPr lang="uk-UA" sz="1200" dirty="0" err="1" smtClean="0"/>
              <a:t>підпроцесу</a:t>
            </a:r>
            <a:r>
              <a:rPr lang="uk-UA" sz="1200" dirty="0" smtClean="0"/>
              <a:t>.</a:t>
            </a:r>
            <a:endParaRPr lang="uk-UA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41206" y="1738473"/>
            <a:ext cx="417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Потік даних. Використовується для поєднання активностей з об’єктом чи базою даних. </a:t>
            </a:r>
            <a:endParaRPr lang="uk-UA" sz="12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10" y="1764517"/>
            <a:ext cx="1562100" cy="4095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44" y="3161783"/>
            <a:ext cx="866775" cy="8382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18" y="3999983"/>
            <a:ext cx="962025" cy="742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7132" y="2803264"/>
            <a:ext cx="6243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Другорядні елементи потоку - артефакти:</a:t>
            </a:r>
            <a:endParaRPr lang="uk-U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8253" y="3259494"/>
            <a:ext cx="504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Об’єкт даних</a:t>
            </a:r>
            <a:endParaRPr lang="uk-U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8252" y="4094459"/>
            <a:ext cx="504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База даних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650944141"/>
      </p:ext>
    </p:extLst>
  </p:cSld>
  <p:clrMapOvr>
    <a:masterClrMapping/>
  </p:clrMapOvr>
</p:sld>
</file>

<file path=ppt/theme/theme1.xml><?xml version="1.0" encoding="utf-8"?>
<a:theme xmlns:a="http://schemas.openxmlformats.org/drawingml/2006/main" name="Upost">
  <a:themeElements>
    <a:clrScheme name="Brend">
      <a:dk1>
        <a:srgbClr val="000000"/>
      </a:dk1>
      <a:lt1>
        <a:srgbClr val="FFFFFF"/>
      </a:lt1>
      <a:dk2>
        <a:srgbClr val="373935"/>
      </a:dk2>
      <a:lt2>
        <a:srgbClr val="FFFFFF"/>
      </a:lt2>
      <a:accent1>
        <a:srgbClr val="FDC32E"/>
      </a:accent1>
      <a:accent2>
        <a:srgbClr val="EB595E"/>
      </a:accent2>
      <a:accent3>
        <a:srgbClr val="34B0C9"/>
      </a:accent3>
      <a:accent4>
        <a:srgbClr val="96C11F"/>
      </a:accent4>
      <a:accent5>
        <a:srgbClr val="707C7C"/>
      </a:accent5>
      <a:accent6>
        <a:srgbClr val="373935"/>
      </a:accent6>
      <a:hlink>
        <a:srgbClr val="34B0C9"/>
      </a:hlink>
      <a:folHlink>
        <a:srgbClr val="EB595E"/>
      </a:folHlink>
    </a:clrScheme>
    <a:fontScheme name="Upos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19996</TotalTime>
  <Words>367</Words>
  <Application>Microsoft Office PowerPoint</Application>
  <PresentationFormat>Произвольный</PresentationFormat>
  <Paragraphs>33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Upost</vt:lpstr>
      <vt:lpstr>                                                                        Моделювання бізнес-процесів </vt:lpstr>
      <vt:lpstr>Елементи потоку та правила їх використання</vt:lpstr>
      <vt:lpstr>Елементи потоку та правила їх використання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Кайданович Дмитро Броніславович</dc:creator>
  <cp:lastModifiedBy>Позняк Людмила Олексіївна</cp:lastModifiedBy>
  <cp:revision>543</cp:revision>
  <cp:lastPrinted>2019-10-04T07:26:41Z</cp:lastPrinted>
  <dcterms:modified xsi:type="dcterms:W3CDTF">2021-02-03T13:23:16Z</dcterms:modified>
</cp:coreProperties>
</file>