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324" r:id="rId2"/>
    <p:sldId id="326" r:id="rId3"/>
    <p:sldId id="327" r:id="rId4"/>
    <p:sldId id="328" r:id="rId5"/>
    <p:sldId id="325" r:id="rId6"/>
    <p:sldId id="329" r:id="rId7"/>
    <p:sldId id="333" r:id="rId8"/>
    <p:sldId id="330" r:id="rId9"/>
    <p:sldId id="331" r:id="rId10"/>
    <p:sldId id="332" r:id="rId11"/>
    <p:sldId id="335" r:id="rId12"/>
    <p:sldId id="336" r:id="rId13"/>
    <p:sldId id="337" r:id="rId14"/>
    <p:sldId id="338" r:id="rId15"/>
  </p:sldIdLst>
  <p:sldSz cx="12192000" cy="6858000"/>
  <p:notesSz cx="6799263" cy="98758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99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6" autoAdjust="0"/>
    <p:restoredTop sz="96029"/>
  </p:normalViewPr>
  <p:slideViewPr>
    <p:cSldViewPr snapToGrid="0" snapToObjects="1">
      <p:cViewPr varScale="1">
        <p:scale>
          <a:sx n="73" d="100"/>
          <a:sy n="73" d="100"/>
        </p:scale>
        <p:origin x="5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55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55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C3AC5-F70D-461B-A03A-C663585D10CB}" type="datetimeFigureOut">
              <a:rPr lang="uk-UA" smtClean="0"/>
              <a:t>23.03.2021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2963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79927" y="4752747"/>
            <a:ext cx="5439410" cy="38886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9380333"/>
            <a:ext cx="2946347" cy="4955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51342" y="9380333"/>
            <a:ext cx="2946347" cy="4955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7FECE-FBE1-407E-B1B0-9818E9C5469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4536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11446" y="2996951"/>
            <a:ext cx="10979319" cy="2304256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uk-UA" noProof="0" dirty="0"/>
              <a:t>ЗРАЗОК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11446" y="5328788"/>
            <a:ext cx="10979319" cy="112454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="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noProof="0" dirty="0"/>
              <a:t>Зразок підзаголовка</a:t>
            </a:r>
          </a:p>
        </p:txBody>
      </p:sp>
      <p:pic>
        <p:nvPicPr>
          <p:cNvPr id="1030" name="Picture 6" descr="C:\Users\UMA 1\Google Диск\Upost\_ПРЕЗЕНТАЦИИ_\Upost\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16" y="319830"/>
            <a:ext cx="2217600" cy="44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UMA 1\Google Диск\Upost\_ПРЕЗЕНТАЦИИ_\Upost\corn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649" y="0"/>
            <a:ext cx="6237817" cy="437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06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+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09600" y="1600203"/>
            <a:ext cx="3544616" cy="4525963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noProof="0" dirty="0"/>
              <a:t>Зразок тексту</a:t>
            </a:r>
          </a:p>
          <a:p>
            <a:pPr lvl="1"/>
            <a:r>
              <a:rPr lang="uk-UA" noProof="0" dirty="0"/>
              <a:t>Другий рівень</a:t>
            </a:r>
          </a:p>
          <a:p>
            <a:pPr lvl="2"/>
            <a:r>
              <a:rPr lang="uk-UA" noProof="0" dirty="0"/>
              <a:t>Третій рівень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4323496" y="1600203"/>
            <a:ext cx="7258904" cy="4525963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noProof="0" dirty="0"/>
              <a:t>Зразок тексту</a:t>
            </a:r>
          </a:p>
          <a:p>
            <a:pPr lvl="1"/>
            <a:r>
              <a:rPr lang="uk-UA" noProof="0" dirty="0"/>
              <a:t>Другий рівень</a:t>
            </a:r>
          </a:p>
          <a:p>
            <a:pPr lvl="2"/>
            <a:r>
              <a:rPr lang="uk-UA" noProof="0" dirty="0"/>
              <a:t>Третій рівень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601237" y="1196752"/>
            <a:ext cx="11590764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 dirty="0"/>
          </a:p>
        </p:txBody>
      </p:sp>
      <p:sp>
        <p:nvSpPr>
          <p:cNvPr id="10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922114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uk-UA" noProof="0" dirty="0"/>
              <a:t>ЗРАЗОК ЗАГОЛОВКА</a:t>
            </a:r>
          </a:p>
        </p:txBody>
      </p:sp>
      <p:pic>
        <p:nvPicPr>
          <p:cNvPr id="12" name="Picture 2" descr="C:\Users\UMA 1\Google Диск\Upost\_ПРЕЗЕНТАЦИИ_\Upost\pin_yellow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650" y="6129360"/>
            <a:ext cx="720001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10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'єкт: Рисунок/Графі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1" y="1268761"/>
            <a:ext cx="10981164" cy="4857404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uk-UA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601237" y="1196752"/>
            <a:ext cx="11590764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922114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ru-RU" dirty="0"/>
              <a:t>ЗРАЗОК ЗАГОЛОВКА</a:t>
            </a:r>
            <a:endParaRPr lang="uk-UA" dirty="0"/>
          </a:p>
        </p:txBody>
      </p:sp>
      <p:pic>
        <p:nvPicPr>
          <p:cNvPr id="7" name="Picture 2" descr="C:\Users\UMA 1\Google Диск\UkrPoshta\ПРЕЗЕНТАЦИИ\presentation\pin_yellow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649" y="6129360"/>
            <a:ext cx="664616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152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рожні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UMA 1\Google Диск\Upost\_ПРЕЗЕНТАЦИИ_\Upost\pin_yellow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650" y="6129360"/>
            <a:ext cx="720001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236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rot="5400000">
            <a:off x="-1653857" y="2166468"/>
            <a:ext cx="4421561" cy="88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 dirty="0"/>
          </a:p>
        </p:txBody>
      </p:sp>
      <p:sp>
        <p:nvSpPr>
          <p:cNvPr id="14" name="Заголовок 1"/>
          <p:cNvSpPr txBox="1">
            <a:spLocks/>
          </p:cNvSpPr>
          <p:nvPr userDrawn="1"/>
        </p:nvSpPr>
        <p:spPr>
          <a:xfrm>
            <a:off x="7824193" y="6021288"/>
            <a:ext cx="4032448" cy="576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b="0" dirty="0">
                <a:solidFill>
                  <a:schemeClr val="accent6"/>
                </a:solidFill>
              </a:rPr>
              <a:t>www.ukrposhta.ua</a:t>
            </a:r>
            <a:endParaRPr lang="uk-UA" sz="2000" b="0" dirty="0">
              <a:solidFill>
                <a:schemeClr val="accent6"/>
              </a:solidFill>
            </a:endParaRPr>
          </a:p>
        </p:txBody>
      </p:sp>
      <p:sp>
        <p:nvSpPr>
          <p:cNvPr id="1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922114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uk-UA" noProof="0" dirty="0"/>
              <a:t>КОНТАКТИ</a:t>
            </a:r>
          </a:p>
        </p:txBody>
      </p:sp>
      <p:sp>
        <p:nvSpPr>
          <p:cNvPr id="16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09601" y="1600202"/>
            <a:ext cx="10981164" cy="2821359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noProof="0" dirty="0"/>
              <a:t>Зразок тексту</a:t>
            </a:r>
          </a:p>
          <a:p>
            <a:pPr lvl="1"/>
            <a:r>
              <a:rPr lang="uk-UA" noProof="0" dirty="0"/>
              <a:t>Другий рівень</a:t>
            </a:r>
          </a:p>
          <a:p>
            <a:pPr lvl="2"/>
            <a:r>
              <a:rPr lang="uk-UA" noProof="0" dirty="0"/>
              <a:t>Третій рівень</a:t>
            </a:r>
          </a:p>
        </p:txBody>
      </p:sp>
      <p:pic>
        <p:nvPicPr>
          <p:cNvPr id="17" name="Picture 6" descr="C:\Users\UMA 1\Google Диск\Upost\_ПРЕЗЕНТАЦИИ_\Upost\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6224486"/>
            <a:ext cx="2217600" cy="44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375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інальни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642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68CDE4-B43D-1E47-B8EE-0B9D6A89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D9A9AB-5E82-B540-A4EA-B0699A9F2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3B67AF-5CB1-F744-A64D-52B3F95D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3B0C-A45B-6941-8B1F-F943B10E3728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1C422C-DDF2-7842-A6E4-2DC63E8E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B86EC5-811F-9F45-B072-0E05F0FB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5B4-8EFC-8B41-9235-74847C98A9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90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rot="5400000">
            <a:off x="-1653857" y="2166468"/>
            <a:ext cx="4421561" cy="88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 dirty="0"/>
          </a:p>
        </p:txBody>
      </p:sp>
      <p:sp>
        <p:nvSpPr>
          <p:cNvPr id="1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922114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uk-UA" noProof="0" dirty="0"/>
              <a:t>ЗМІСТ</a:t>
            </a:r>
          </a:p>
        </p:txBody>
      </p:sp>
      <p:sp>
        <p:nvSpPr>
          <p:cNvPr id="8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09601" y="1600203"/>
            <a:ext cx="10981164" cy="4525963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 baseline="0">
                <a:solidFill>
                  <a:schemeClr val="tx2"/>
                </a:solidFill>
              </a:defRPr>
            </a:lvl1pPr>
            <a:lvl2pPr marL="914400" indent="-457200">
              <a:buFont typeface="+mj-lt"/>
              <a:buAutoNum type="arabicPeriod"/>
              <a:defRPr sz="2000">
                <a:solidFill>
                  <a:schemeClr val="tx2"/>
                </a:solidFill>
              </a:defRPr>
            </a:lvl2pPr>
            <a:lvl3pPr marL="1257300" indent="-342900">
              <a:buFont typeface="+mj-lt"/>
              <a:buAutoNum type="arabicPeriod"/>
              <a:defRPr sz="1800">
                <a:solidFill>
                  <a:schemeClr val="tx2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noProof="0" dirty="0"/>
              <a:t>Зразок тексту</a:t>
            </a:r>
          </a:p>
          <a:p>
            <a:pPr lvl="1"/>
            <a:r>
              <a:rPr lang="uk-UA" noProof="0" dirty="0"/>
              <a:t>Другий рівень</a:t>
            </a:r>
          </a:p>
          <a:p>
            <a:pPr lvl="2"/>
            <a:r>
              <a:rPr lang="uk-UA" noProof="0" dirty="0"/>
              <a:t>Третій рівень</a:t>
            </a:r>
          </a:p>
        </p:txBody>
      </p:sp>
      <p:pic>
        <p:nvPicPr>
          <p:cNvPr id="2050" name="Picture 2" descr="C:\Users\UMA 1\Google Диск\Upost\_ПРЕЗЕНТАЦИИ_\Upost\pin_yellow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650" y="6129360"/>
            <a:ext cx="720001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52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овий розділ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UMA 1\Google Диск\Upost\_ПРЕЗЕНТАЦИИ_\Upost\cor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649" y="0"/>
            <a:ext cx="6237817" cy="437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11446" y="2708920"/>
            <a:ext cx="10979319" cy="3456384"/>
          </a:xfrm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uk-UA" noProof="0" dirty="0"/>
              <a:t>ЗРАЗОК</a:t>
            </a:r>
            <a:r>
              <a:rPr lang="ru-RU" dirty="0"/>
              <a:t> ЗАГОЛОВКА</a:t>
            </a:r>
            <a:r>
              <a:rPr lang="en-US" dirty="0"/>
              <a:t> </a:t>
            </a:r>
            <a:r>
              <a:rPr lang="ru-RU" dirty="0"/>
              <a:t>РОЗДІЛУ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7520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овий розділ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6649" y="117"/>
            <a:ext cx="6237817" cy="437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11446" y="2708920"/>
            <a:ext cx="10979319" cy="3456384"/>
          </a:xfrm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ru-RU" dirty="0"/>
              <a:t>ЗРАЗОК ЗАГОЛОВКА</a:t>
            </a:r>
            <a:r>
              <a:rPr lang="en-US" dirty="0"/>
              <a:t> </a:t>
            </a:r>
            <a:r>
              <a:rPr lang="ru-RU" dirty="0"/>
              <a:t>РОЗДІЛУ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3883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овий розділ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6649" y="117"/>
            <a:ext cx="6237817" cy="437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11446" y="2708920"/>
            <a:ext cx="10979319" cy="3456384"/>
          </a:xfrm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ru-RU" dirty="0"/>
              <a:t>ЗРАЗОК ЗАГОЛОВКА</a:t>
            </a:r>
            <a:r>
              <a:rPr lang="en-US" dirty="0"/>
              <a:t> </a:t>
            </a:r>
            <a:r>
              <a:rPr lang="ru-RU" dirty="0"/>
              <a:t>РОЗДІЛУ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9370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овий розділ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6649" y="117"/>
            <a:ext cx="6237817" cy="437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11446" y="2708920"/>
            <a:ext cx="10979319" cy="3456384"/>
          </a:xfrm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ru-RU" dirty="0"/>
              <a:t>ЗРАЗОК ЗАГОЛОВКА</a:t>
            </a:r>
            <a:r>
              <a:rPr lang="en-US" dirty="0"/>
              <a:t> </a:t>
            </a:r>
            <a:r>
              <a:rPr lang="ru-RU" dirty="0"/>
              <a:t>РОЗДІЛУ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9474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бл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922114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ru-RU" dirty="0"/>
              <a:t>ЗРАЗОК ЗАГОЛОВКА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09601" y="1600203"/>
            <a:ext cx="10981164" cy="4525963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noProof="0" dirty="0"/>
              <a:t>Зразок тексту</a:t>
            </a:r>
          </a:p>
          <a:p>
            <a:pPr lvl="1"/>
            <a:r>
              <a:rPr lang="uk-UA" noProof="0" dirty="0"/>
              <a:t>Другий рівень</a:t>
            </a:r>
          </a:p>
          <a:p>
            <a:pPr lvl="2"/>
            <a:r>
              <a:rPr lang="uk-UA" noProof="0" dirty="0"/>
              <a:t>Третій рівень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601237" y="1196752"/>
            <a:ext cx="11590764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 dirty="0"/>
          </a:p>
        </p:txBody>
      </p:sp>
      <p:pic>
        <p:nvPicPr>
          <p:cNvPr id="6" name="Picture 2" descr="C:\Users\UMA 1\Google Диск\Upost\_ПРЕЗЕНТАЦИИ_\Upost\pin_yellow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650" y="6129360"/>
            <a:ext cx="720001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08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noProof="0" dirty="0"/>
              <a:t>Зразок тексту</a:t>
            </a:r>
          </a:p>
          <a:p>
            <a:pPr lvl="1"/>
            <a:r>
              <a:rPr lang="uk-UA" noProof="0" dirty="0"/>
              <a:t>Другий рівень</a:t>
            </a:r>
          </a:p>
          <a:p>
            <a:pPr lvl="2"/>
            <a:r>
              <a:rPr lang="uk-UA" noProof="0" dirty="0"/>
              <a:t>Третій рівень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noProof="0" dirty="0"/>
              <a:t>Зразок тексту</a:t>
            </a:r>
          </a:p>
          <a:p>
            <a:pPr lvl="1"/>
            <a:r>
              <a:rPr lang="uk-UA" noProof="0" dirty="0"/>
              <a:t>Другий рівень</a:t>
            </a:r>
          </a:p>
          <a:p>
            <a:pPr lvl="2"/>
            <a:r>
              <a:rPr lang="uk-UA" noProof="0" dirty="0"/>
              <a:t>Третій рівень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601237" y="1196752"/>
            <a:ext cx="11590764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922114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uk-UA" noProof="0" dirty="0"/>
              <a:t>ЗРАЗОК ЗАГОЛОВКА</a:t>
            </a:r>
          </a:p>
        </p:txBody>
      </p:sp>
      <p:pic>
        <p:nvPicPr>
          <p:cNvPr id="10" name="Picture 2" descr="C:\Users\UMA 1\Google Диск\Upost\_ПРЕЗЕНТАЦИИ_\Upost\pin_yellow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650" y="6129360"/>
            <a:ext cx="720001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53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09600" y="1600203"/>
            <a:ext cx="3544616" cy="4525963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noProof="0" dirty="0"/>
              <a:t>Зразок тексту</a:t>
            </a:r>
          </a:p>
          <a:p>
            <a:pPr lvl="1"/>
            <a:r>
              <a:rPr lang="uk-UA" noProof="0" dirty="0"/>
              <a:t>Другий рівень</a:t>
            </a:r>
          </a:p>
          <a:p>
            <a:pPr lvl="2"/>
            <a:r>
              <a:rPr lang="uk-UA" noProof="0" dirty="0"/>
              <a:t>Третій рівень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8019692" y="1600203"/>
            <a:ext cx="3544616" cy="4525963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noProof="0" dirty="0"/>
              <a:t>Зразок тексту</a:t>
            </a:r>
          </a:p>
          <a:p>
            <a:pPr lvl="1"/>
            <a:r>
              <a:rPr lang="uk-UA" noProof="0" dirty="0"/>
              <a:t>Другий рівень</a:t>
            </a:r>
          </a:p>
          <a:p>
            <a:pPr lvl="2"/>
            <a:r>
              <a:rPr lang="uk-UA" noProof="0" dirty="0"/>
              <a:t>Третій рівень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601237" y="1196752"/>
            <a:ext cx="11590764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 dirty="0"/>
          </a:p>
        </p:txBody>
      </p:sp>
      <p:sp>
        <p:nvSpPr>
          <p:cNvPr id="11" name="Объект 2"/>
          <p:cNvSpPr>
            <a:spLocks noGrp="1"/>
          </p:cNvSpPr>
          <p:nvPr>
            <p:ph sz="half" idx="13" hasCustomPrompt="1"/>
          </p:nvPr>
        </p:nvSpPr>
        <p:spPr>
          <a:xfrm>
            <a:off x="4320000" y="1602002"/>
            <a:ext cx="3544616" cy="4525963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noProof="0" dirty="0"/>
              <a:t>Зразок тексту</a:t>
            </a:r>
          </a:p>
          <a:p>
            <a:pPr lvl="1"/>
            <a:r>
              <a:rPr lang="uk-UA" noProof="0" dirty="0"/>
              <a:t>Другий рівень</a:t>
            </a:r>
          </a:p>
          <a:p>
            <a:pPr lvl="2"/>
            <a:r>
              <a:rPr lang="uk-UA" noProof="0" dirty="0"/>
              <a:t>Третій рівень</a:t>
            </a:r>
          </a:p>
        </p:txBody>
      </p:sp>
      <p:sp>
        <p:nvSpPr>
          <p:cNvPr id="9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922114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ru-RU" dirty="0"/>
              <a:t>ЗРАЗОК ЗАГОЛОВКА</a:t>
            </a:r>
            <a:endParaRPr lang="uk-UA" dirty="0"/>
          </a:p>
        </p:txBody>
      </p:sp>
      <p:pic>
        <p:nvPicPr>
          <p:cNvPr id="13" name="Picture 2" descr="C:\Users\UMA 1\Google Диск\Upost\_ПРЕЗЕНТАЦИИ_\Upost\pin_yellow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650" y="6129360"/>
            <a:ext cx="720001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91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uk-UA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6F9A1-D991-4619-BC19-5EF4CA689321}" type="datetimeFigureOut">
              <a:rPr lang="uk-UA" smtClean="0"/>
              <a:t>23.03.2021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979F-E55F-4EC2-B53C-A863ACAAB1D0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9199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Пользователи Почтовые услуги(без ЦАУ) + Розничная торговля</a:t>
            </a:r>
            <a:endParaRPr lang="uk-UA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812532"/>
              </p:ext>
            </p:extLst>
          </p:nvPr>
        </p:nvGraphicFramePr>
        <p:xfrm>
          <a:off x="0" y="1600200"/>
          <a:ext cx="12191998" cy="5414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118">
                  <a:extLst>
                    <a:ext uri="{9D8B030D-6E8A-4147-A177-3AD203B41FA5}">
                      <a16:colId xmlns:a16="http://schemas.microsoft.com/office/drawing/2014/main" val="2015971560"/>
                    </a:ext>
                  </a:extLst>
                </a:gridCol>
                <a:gridCol w="2358220">
                  <a:extLst>
                    <a:ext uri="{9D8B030D-6E8A-4147-A177-3AD203B41FA5}">
                      <a16:colId xmlns:a16="http://schemas.microsoft.com/office/drawing/2014/main" val="1655954973"/>
                    </a:ext>
                  </a:extLst>
                </a:gridCol>
                <a:gridCol w="2358220">
                  <a:extLst>
                    <a:ext uri="{9D8B030D-6E8A-4147-A177-3AD203B41FA5}">
                      <a16:colId xmlns:a16="http://schemas.microsoft.com/office/drawing/2014/main" val="716911568"/>
                    </a:ext>
                  </a:extLst>
                </a:gridCol>
                <a:gridCol w="2358220">
                  <a:extLst>
                    <a:ext uri="{9D8B030D-6E8A-4147-A177-3AD203B41FA5}">
                      <a16:colId xmlns:a16="http://schemas.microsoft.com/office/drawing/2014/main" val="2510703532"/>
                    </a:ext>
                  </a:extLst>
                </a:gridCol>
                <a:gridCol w="2358220">
                  <a:extLst>
                    <a:ext uri="{9D8B030D-6E8A-4147-A177-3AD203B41FA5}">
                      <a16:colId xmlns:a16="http://schemas.microsoft.com/office/drawing/2014/main" val="680273367"/>
                    </a:ext>
                  </a:extLst>
                </a:gridCol>
              </a:tblGrid>
              <a:tr h="91821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Дирекция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Ключевые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Пользователи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Сумма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Соотношение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337584"/>
                  </a:ext>
                </a:extLst>
              </a:tr>
              <a:tr h="918215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Вінницька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3,1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38711"/>
                  </a:ext>
                </a:extLst>
              </a:tr>
              <a:tr h="918215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Волинська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36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8,0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69612"/>
                  </a:ext>
                </a:extLst>
              </a:tr>
              <a:tr h="531982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Дніпропетровська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40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50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4,0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236275"/>
                  </a:ext>
                </a:extLst>
              </a:tr>
              <a:tr h="531982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Донецька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7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29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36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4,14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823838"/>
                  </a:ext>
                </a:extLst>
              </a:tr>
              <a:tr h="531982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Житомирська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8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39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3,87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339026"/>
                  </a:ext>
                </a:extLst>
              </a:tr>
              <a:tr h="531982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Закарпатська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6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16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3,66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81966"/>
                  </a:ext>
                </a:extLst>
              </a:tr>
              <a:tr h="531982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Запорізька 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7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39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6,4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81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51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обеспечения продаж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Ключевые 7	</a:t>
            </a:r>
          </a:p>
          <a:p>
            <a:r>
              <a:rPr lang="ru-RU" dirty="0" smtClean="0"/>
              <a:t>Обычные 18</a:t>
            </a:r>
          </a:p>
          <a:p>
            <a:r>
              <a:rPr lang="ru-RU" dirty="0" smtClean="0"/>
              <a:t>Количество аналитиков 1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5176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Департамент финансов</a:t>
            </a:r>
            <a:endParaRPr lang="uk-UA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947610"/>
              </p:ext>
            </p:extLst>
          </p:nvPr>
        </p:nvGraphicFramePr>
        <p:xfrm>
          <a:off x="13063" y="1600201"/>
          <a:ext cx="12192002" cy="267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118">
                  <a:extLst>
                    <a:ext uri="{9D8B030D-6E8A-4147-A177-3AD203B41FA5}">
                      <a16:colId xmlns:a16="http://schemas.microsoft.com/office/drawing/2014/main" val="2015971560"/>
                    </a:ext>
                  </a:extLst>
                </a:gridCol>
                <a:gridCol w="2358221">
                  <a:extLst>
                    <a:ext uri="{9D8B030D-6E8A-4147-A177-3AD203B41FA5}">
                      <a16:colId xmlns:a16="http://schemas.microsoft.com/office/drawing/2014/main" val="1655954973"/>
                    </a:ext>
                  </a:extLst>
                </a:gridCol>
                <a:gridCol w="2358221">
                  <a:extLst>
                    <a:ext uri="{9D8B030D-6E8A-4147-A177-3AD203B41FA5}">
                      <a16:colId xmlns:a16="http://schemas.microsoft.com/office/drawing/2014/main" val="716911568"/>
                    </a:ext>
                  </a:extLst>
                </a:gridCol>
                <a:gridCol w="2358221">
                  <a:extLst>
                    <a:ext uri="{9D8B030D-6E8A-4147-A177-3AD203B41FA5}">
                      <a16:colId xmlns:a16="http://schemas.microsoft.com/office/drawing/2014/main" val="2510703532"/>
                    </a:ext>
                  </a:extLst>
                </a:gridCol>
                <a:gridCol w="2358221">
                  <a:extLst>
                    <a:ext uri="{9D8B030D-6E8A-4147-A177-3AD203B41FA5}">
                      <a16:colId xmlns:a16="http://schemas.microsoft.com/office/drawing/2014/main" val="680273367"/>
                    </a:ext>
                  </a:extLst>
                </a:gridCol>
              </a:tblGrid>
              <a:tr h="89163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Дирекция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Ключевые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Пользователи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Сумма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Соотношение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337584"/>
                  </a:ext>
                </a:extLst>
              </a:tr>
              <a:tr h="891632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Дирекции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27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78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1,88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38711"/>
                  </a:ext>
                </a:extLst>
              </a:tr>
              <a:tr h="891632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ЦАУ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0,27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6961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47548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177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Количество аналитиков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Ключевые 32</a:t>
                </a:r>
              </a:p>
              <a:p>
                <a:r>
                  <a:rPr lang="ru-RU" dirty="0" smtClean="0"/>
                  <a:t>Обычные 65</a:t>
                </a:r>
              </a:p>
              <a:p>
                <a:r>
                  <a:rPr lang="ru-RU" dirty="0" smtClean="0"/>
                  <a:t>Количество аналитиков= 32/15=2,13</a:t>
                </a:r>
                <a:br>
                  <a:rPr lang="ru-RU" dirty="0" smtClean="0"/>
                </a:br>
                <a:r>
                  <a:rPr lang="ru-RU" dirty="0" smtClean="0"/>
                  <a:t/>
                </a:r>
                <a:br>
                  <a:rPr lang="ru-RU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solidFill>
                              <a:srgbClr val="7399C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solidFill>
                              <a:srgbClr val="7399C6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uk-UA" b="0" i="1" smtClean="0">
                            <a:solidFill>
                              <a:srgbClr val="7399C6"/>
                            </a:solidFill>
                            <a:latin typeface="Cambria Math" panose="02040503050406030204" pitchFamily="18" charset="0"/>
                          </a:rPr>
                          <m:t>пользователей</m:t>
                        </m:r>
                        <m:r>
                          <a:rPr lang="ru-RU" b="0" i="1" smtClean="0">
                            <a:solidFill>
                              <a:srgbClr val="7399C6"/>
                            </a:solidFill>
                            <a:latin typeface="Cambria Math" panose="02040503050406030204" pitchFamily="18" charset="0"/>
                          </a:rPr>
                          <m:t> 97</m:t>
                        </m:r>
                      </m:num>
                      <m:den>
                        <m:r>
                          <a:rPr lang="ru-RU" i="1">
                            <a:solidFill>
                              <a:srgbClr val="7399C6"/>
                            </a:solidFill>
                            <a:latin typeface="Cambria Math" panose="02040503050406030204" pitchFamily="18" charset="0"/>
                          </a:rPr>
                          <m:t>Аналитиков </m:t>
                        </m:r>
                        <m:r>
                          <a:rPr lang="ru-RU" b="0" i="1" smtClean="0">
                            <a:solidFill>
                              <a:srgbClr val="7399C6"/>
                            </a:solidFill>
                            <a:latin typeface="Cambria Math" panose="02040503050406030204" pitchFamily="18" charset="0"/>
                          </a:rPr>
                          <m:t>2,13</m:t>
                        </m:r>
                      </m:den>
                    </m:f>
                    <m:r>
                      <a:rPr lang="ru-RU" i="1">
                        <a:solidFill>
                          <a:srgbClr val="7399C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solidFill>
                          <a:srgbClr val="7399C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45,53</m:t>
                    </m:r>
                  </m:oMath>
                </a14:m>
                <a:endParaRPr lang="uk-UA" dirty="0"/>
              </a:p>
              <a:p>
                <a:endParaRPr lang="uk-UA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18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Свод аналитики</a:t>
            </a:r>
            <a:endParaRPr lang="uk-UA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7361969"/>
              </p:ext>
            </p:extLst>
          </p:nvPr>
        </p:nvGraphicFramePr>
        <p:xfrm>
          <a:off x="0" y="1600200"/>
          <a:ext cx="12192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4614">
                  <a:extLst>
                    <a:ext uri="{9D8B030D-6E8A-4147-A177-3AD203B41FA5}">
                      <a16:colId xmlns:a16="http://schemas.microsoft.com/office/drawing/2014/main" val="3666948682"/>
                    </a:ext>
                  </a:extLst>
                </a:gridCol>
                <a:gridCol w="3947386">
                  <a:extLst>
                    <a:ext uri="{9D8B030D-6E8A-4147-A177-3AD203B41FA5}">
                      <a16:colId xmlns:a16="http://schemas.microsoft.com/office/drawing/2014/main" val="2956449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Департамент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Количество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аналитиков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27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Почтовые</a:t>
                      </a:r>
                      <a:r>
                        <a:rPr lang="ru-RU" baseline="0" dirty="0" smtClean="0"/>
                        <a:t> услуги +Розничная торговля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(если связываем по удаленным локациям) 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16,86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54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Департамент</a:t>
                      </a:r>
                      <a:r>
                        <a:rPr lang="ru-RU" baseline="0" dirty="0" smtClean="0"/>
                        <a:t> почтовых услуг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13,8(ГПВ подало много 121</a:t>
                      </a:r>
                      <a:r>
                        <a:rPr lang="ru-RU" baseline="0" dirty="0" smtClean="0"/>
                        <a:t> ключевой)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724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Департамент</a:t>
                      </a:r>
                      <a:r>
                        <a:rPr lang="ru-RU" baseline="0" dirty="0" smtClean="0"/>
                        <a:t> розничной торговли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2,0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815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Корпоративный бизнес</a:t>
                      </a:r>
                      <a:r>
                        <a:rPr lang="ru-RU" baseline="0" dirty="0" smtClean="0"/>
                        <a:t> 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2,73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342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Управление</a:t>
                      </a:r>
                      <a:r>
                        <a:rPr lang="ru-RU" baseline="0" dirty="0" smtClean="0"/>
                        <a:t> обеспечения продаж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1,0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9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Департамент финансов 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2,13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05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Сумма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22,72 или 21,66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883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4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	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4525963"/>
          </a:xfrm>
        </p:spPr>
        <p:txBody>
          <a:bodyPr/>
          <a:lstStyle/>
          <a:p>
            <a:r>
              <a:rPr lang="ru-RU" dirty="0" smtClean="0"/>
              <a:t>Мы можем выгрузить с </a:t>
            </a:r>
            <a:r>
              <a:rPr lang="en-US" dirty="0" smtClean="0"/>
              <a:t>OTRS</a:t>
            </a:r>
            <a:r>
              <a:rPr lang="ru-RU" dirty="0"/>
              <a:t> </a:t>
            </a:r>
            <a:r>
              <a:rPr lang="ru-RU" dirty="0" smtClean="0"/>
              <a:t>инциденты и обращение по АС </a:t>
            </a:r>
            <a:r>
              <a:rPr lang="ru-RU" dirty="0" err="1" smtClean="0"/>
              <a:t>Товарооб</a:t>
            </a:r>
            <a:r>
              <a:rPr lang="uk-UA" dirty="0" err="1" smtClean="0"/>
              <a:t>іг</a:t>
            </a:r>
            <a:r>
              <a:rPr lang="uk-UA" dirty="0" smtClean="0"/>
              <a:t>: </a:t>
            </a:r>
            <a:br>
              <a:rPr lang="uk-UA" dirty="0" smtClean="0"/>
            </a:br>
            <a:r>
              <a:rPr lang="uk-UA" dirty="0" smtClean="0"/>
              <a:t>	-  Причин</a:t>
            </a:r>
            <a:r>
              <a:rPr lang="ru-RU" dirty="0" smtClean="0"/>
              <a:t>ы обращений/локация пользователя;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    -  </a:t>
            </a:r>
            <a:r>
              <a:rPr lang="ru-RU" dirty="0" smtClean="0"/>
              <a:t>Какие решения предлагает пользователям   поддержка;</a:t>
            </a:r>
            <a:br>
              <a:rPr lang="ru-RU" dirty="0" smtClean="0"/>
            </a:br>
            <a:r>
              <a:rPr lang="ru-RU" dirty="0" smtClean="0"/>
              <a:t>    -   Сколько сотрудников на первой линии по АС </a:t>
            </a:r>
            <a:r>
              <a:rPr lang="ru-RU" dirty="0" err="1" smtClean="0"/>
              <a:t>Товарооб</a:t>
            </a:r>
            <a:r>
              <a:rPr lang="uk-UA" dirty="0" err="1" smtClean="0"/>
              <a:t>іг</a:t>
            </a:r>
            <a:r>
              <a:rPr lang="uk-UA" dirty="0" smtClean="0"/>
              <a:t>;</a:t>
            </a:r>
            <a:br>
              <a:rPr lang="uk-UA" dirty="0" smtClean="0"/>
            </a:br>
            <a:r>
              <a:rPr lang="uk-UA" dirty="0" smtClean="0"/>
              <a:t>   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8537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Пользователи Почтовые услуги(без ЦАУ) + Розничная торговля</a:t>
            </a:r>
            <a:endParaRPr lang="uk-UA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067458"/>
              </p:ext>
            </p:extLst>
          </p:nvPr>
        </p:nvGraphicFramePr>
        <p:xfrm>
          <a:off x="0" y="1600200"/>
          <a:ext cx="12192002" cy="5414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118">
                  <a:extLst>
                    <a:ext uri="{9D8B030D-6E8A-4147-A177-3AD203B41FA5}">
                      <a16:colId xmlns:a16="http://schemas.microsoft.com/office/drawing/2014/main" val="2015971560"/>
                    </a:ext>
                  </a:extLst>
                </a:gridCol>
                <a:gridCol w="2358221">
                  <a:extLst>
                    <a:ext uri="{9D8B030D-6E8A-4147-A177-3AD203B41FA5}">
                      <a16:colId xmlns:a16="http://schemas.microsoft.com/office/drawing/2014/main" val="1655954973"/>
                    </a:ext>
                  </a:extLst>
                </a:gridCol>
                <a:gridCol w="2358221">
                  <a:extLst>
                    <a:ext uri="{9D8B030D-6E8A-4147-A177-3AD203B41FA5}">
                      <a16:colId xmlns:a16="http://schemas.microsoft.com/office/drawing/2014/main" val="716911568"/>
                    </a:ext>
                  </a:extLst>
                </a:gridCol>
                <a:gridCol w="2358221">
                  <a:extLst>
                    <a:ext uri="{9D8B030D-6E8A-4147-A177-3AD203B41FA5}">
                      <a16:colId xmlns:a16="http://schemas.microsoft.com/office/drawing/2014/main" val="2510703532"/>
                    </a:ext>
                  </a:extLst>
                </a:gridCol>
                <a:gridCol w="2358221">
                  <a:extLst>
                    <a:ext uri="{9D8B030D-6E8A-4147-A177-3AD203B41FA5}">
                      <a16:colId xmlns:a16="http://schemas.microsoft.com/office/drawing/2014/main" val="680273367"/>
                    </a:ext>
                  </a:extLst>
                </a:gridCol>
              </a:tblGrid>
              <a:tr h="91821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Дирекция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Ключевые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Пользователи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Сумма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Соотношение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337584"/>
                  </a:ext>
                </a:extLst>
              </a:tr>
              <a:tr h="918215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Івано-Франківська 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7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41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4,85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38711"/>
                  </a:ext>
                </a:extLst>
              </a:tr>
              <a:tr h="918215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Кіровоградська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28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7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69612"/>
                  </a:ext>
                </a:extLst>
              </a:tr>
              <a:tr h="531982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Луганська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17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236275"/>
                  </a:ext>
                </a:extLst>
              </a:tr>
              <a:tr h="531982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Львівська 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44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2,66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823838"/>
                  </a:ext>
                </a:extLst>
              </a:tr>
              <a:tr h="531982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Миколаївська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2,5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339026"/>
                  </a:ext>
                </a:extLst>
              </a:tr>
              <a:tr h="531982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Одеська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9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39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48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4,87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81966"/>
                  </a:ext>
                </a:extLst>
              </a:tr>
              <a:tr h="531982">
                <a:tc>
                  <a:txBody>
                    <a:bodyPr/>
                    <a:lstStyle/>
                    <a:p>
                      <a:r>
                        <a:rPr lang="uk-UA" dirty="0" smtClean="0"/>
                        <a:t>Полтавська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8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44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4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81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49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Пользователи Почтовые услуги(без ЦАУ) + Розничная торговля</a:t>
            </a:r>
            <a:endParaRPr lang="uk-UA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371766"/>
              </p:ext>
            </p:extLst>
          </p:nvPr>
        </p:nvGraphicFramePr>
        <p:xfrm>
          <a:off x="0" y="1600201"/>
          <a:ext cx="12192002" cy="5257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118">
                  <a:extLst>
                    <a:ext uri="{9D8B030D-6E8A-4147-A177-3AD203B41FA5}">
                      <a16:colId xmlns:a16="http://schemas.microsoft.com/office/drawing/2014/main" val="2015971560"/>
                    </a:ext>
                  </a:extLst>
                </a:gridCol>
                <a:gridCol w="2358221">
                  <a:extLst>
                    <a:ext uri="{9D8B030D-6E8A-4147-A177-3AD203B41FA5}">
                      <a16:colId xmlns:a16="http://schemas.microsoft.com/office/drawing/2014/main" val="1655954973"/>
                    </a:ext>
                  </a:extLst>
                </a:gridCol>
                <a:gridCol w="2358221">
                  <a:extLst>
                    <a:ext uri="{9D8B030D-6E8A-4147-A177-3AD203B41FA5}">
                      <a16:colId xmlns:a16="http://schemas.microsoft.com/office/drawing/2014/main" val="716911568"/>
                    </a:ext>
                  </a:extLst>
                </a:gridCol>
                <a:gridCol w="2358221">
                  <a:extLst>
                    <a:ext uri="{9D8B030D-6E8A-4147-A177-3AD203B41FA5}">
                      <a16:colId xmlns:a16="http://schemas.microsoft.com/office/drawing/2014/main" val="2510703532"/>
                    </a:ext>
                  </a:extLst>
                </a:gridCol>
                <a:gridCol w="2358221">
                  <a:extLst>
                    <a:ext uri="{9D8B030D-6E8A-4147-A177-3AD203B41FA5}">
                      <a16:colId xmlns:a16="http://schemas.microsoft.com/office/drawing/2014/main" val="680273367"/>
                    </a:ext>
                  </a:extLst>
                </a:gridCol>
              </a:tblGrid>
              <a:tr h="89163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Дирекция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Ключевые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Пользователи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Сумма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Соотношение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337584"/>
                  </a:ext>
                </a:extLst>
              </a:tr>
              <a:tr h="891632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Рівненська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8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26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3,25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38711"/>
                  </a:ext>
                </a:extLst>
              </a:tr>
              <a:tr h="891632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Сумська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8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29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37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3,62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69612"/>
                  </a:ext>
                </a:extLst>
              </a:tr>
              <a:tr h="516581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Тернопільська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38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1,95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236275"/>
                  </a:ext>
                </a:extLst>
              </a:tr>
              <a:tr h="516581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Харківська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49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60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4,45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823838"/>
                  </a:ext>
                </a:extLst>
              </a:tr>
              <a:tr h="516581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Херсонська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6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28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4,66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339026"/>
                  </a:ext>
                </a:extLst>
              </a:tr>
              <a:tr h="516581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Хмельницька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29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40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2,63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81966"/>
                  </a:ext>
                </a:extLst>
              </a:tr>
              <a:tr h="516581">
                <a:tc>
                  <a:txBody>
                    <a:bodyPr/>
                    <a:lstStyle/>
                    <a:p>
                      <a:r>
                        <a:rPr lang="uk-UA" dirty="0" smtClean="0"/>
                        <a:t>Черкаська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7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3,57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81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86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Пользователи Почтовые услуги(без ЦАУ) + Розничная торговля</a:t>
            </a:r>
            <a:endParaRPr lang="uk-UA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973002"/>
              </p:ext>
            </p:extLst>
          </p:nvPr>
        </p:nvGraphicFramePr>
        <p:xfrm>
          <a:off x="0" y="1600201"/>
          <a:ext cx="12192002" cy="3708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118">
                  <a:extLst>
                    <a:ext uri="{9D8B030D-6E8A-4147-A177-3AD203B41FA5}">
                      <a16:colId xmlns:a16="http://schemas.microsoft.com/office/drawing/2014/main" val="2015971560"/>
                    </a:ext>
                  </a:extLst>
                </a:gridCol>
                <a:gridCol w="2358221">
                  <a:extLst>
                    <a:ext uri="{9D8B030D-6E8A-4147-A177-3AD203B41FA5}">
                      <a16:colId xmlns:a16="http://schemas.microsoft.com/office/drawing/2014/main" val="1655954973"/>
                    </a:ext>
                  </a:extLst>
                </a:gridCol>
                <a:gridCol w="2358221">
                  <a:extLst>
                    <a:ext uri="{9D8B030D-6E8A-4147-A177-3AD203B41FA5}">
                      <a16:colId xmlns:a16="http://schemas.microsoft.com/office/drawing/2014/main" val="716911568"/>
                    </a:ext>
                  </a:extLst>
                </a:gridCol>
                <a:gridCol w="2358221">
                  <a:extLst>
                    <a:ext uri="{9D8B030D-6E8A-4147-A177-3AD203B41FA5}">
                      <a16:colId xmlns:a16="http://schemas.microsoft.com/office/drawing/2014/main" val="2510703532"/>
                    </a:ext>
                  </a:extLst>
                </a:gridCol>
                <a:gridCol w="2358221">
                  <a:extLst>
                    <a:ext uri="{9D8B030D-6E8A-4147-A177-3AD203B41FA5}">
                      <a16:colId xmlns:a16="http://schemas.microsoft.com/office/drawing/2014/main" val="680273367"/>
                    </a:ext>
                  </a:extLst>
                </a:gridCol>
              </a:tblGrid>
              <a:tr h="89163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Дирекция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Ключевые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Пользователи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Сумма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Соотношение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337584"/>
                  </a:ext>
                </a:extLst>
              </a:tr>
              <a:tr h="891632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Чернігівська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6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26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4,33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38711"/>
                  </a:ext>
                </a:extLst>
              </a:tr>
              <a:tr h="891632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Чернівецька 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6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2,5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69612"/>
                  </a:ext>
                </a:extLst>
              </a:tr>
              <a:tr h="516581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Київська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236275"/>
                  </a:ext>
                </a:extLst>
              </a:tr>
              <a:tr h="516581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ЦАУ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6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823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98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Количество аналитиков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Ключевые 226</a:t>
                </a:r>
              </a:p>
              <a:p>
                <a:r>
                  <a:rPr lang="ru-RU" dirty="0" smtClean="0"/>
                  <a:t>Обычные 704</a:t>
                </a:r>
              </a:p>
              <a:p>
                <a:r>
                  <a:rPr lang="ru-RU" dirty="0" smtClean="0"/>
                  <a:t>Количество аналитиков= 226/15=15</a:t>
                </a:r>
                <a:br>
                  <a:rPr lang="ru-RU" dirty="0" smtClean="0"/>
                </a:br>
                <a:r>
                  <a:rPr lang="ru-RU" dirty="0" smtClean="0"/>
                  <a:t/>
                </a:r>
                <a:br>
                  <a:rPr lang="ru-RU" dirty="0" smtClean="0"/>
                </a:b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solidFill>
                                <a:srgbClr val="7399C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solidFill>
                                <a:srgbClr val="7399C6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uk-UA" b="0" i="1" smtClean="0">
                              <a:solidFill>
                                <a:srgbClr val="7399C6"/>
                              </a:solidFill>
                              <a:latin typeface="Cambria Math" panose="02040503050406030204" pitchFamily="18" charset="0"/>
                            </a:rPr>
                            <m:t>пользователей</m:t>
                          </m:r>
                          <m:r>
                            <a:rPr lang="ru-RU" b="0" i="1" smtClean="0">
                              <a:solidFill>
                                <a:srgbClr val="7399C6"/>
                              </a:solidFill>
                              <a:latin typeface="Cambria Math" panose="02040503050406030204" pitchFamily="18" charset="0"/>
                            </a:rPr>
                            <m:t> 930</m:t>
                          </m:r>
                        </m:num>
                        <m:den>
                          <m:r>
                            <a:rPr lang="ru-RU" b="0" i="1" smtClean="0">
                              <a:solidFill>
                                <a:srgbClr val="7399C6"/>
                              </a:solidFill>
                              <a:latin typeface="Cambria Math" panose="02040503050406030204" pitchFamily="18" charset="0"/>
                            </a:rPr>
                            <m:t>Аналитиков 15</m:t>
                          </m:r>
                        </m:den>
                      </m:f>
                      <m:r>
                        <a:rPr lang="ru-RU" i="1" smtClean="0">
                          <a:solidFill>
                            <a:srgbClr val="7399C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solidFill>
                            <a:srgbClr val="7399C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62</m:t>
                      </m:r>
                    </m:oMath>
                  </m:oMathPara>
                </a14:m>
                <a:r>
                  <a:rPr lang="ru-RU" dirty="0" smtClean="0">
                    <a:solidFill>
                      <a:srgbClr val="7399C6"/>
                    </a:solidFill>
                  </a:rPr>
                  <a:t/>
                </a:r>
                <a:br>
                  <a:rPr lang="ru-RU" dirty="0" smtClean="0">
                    <a:solidFill>
                      <a:srgbClr val="7399C6"/>
                    </a:solidFill>
                  </a:rPr>
                </a:br>
                <a:endParaRPr lang="uk-UA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02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ЦАУ Почтовые услуги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28 пользователей</a:t>
            </a:r>
          </a:p>
          <a:p>
            <a:r>
              <a:rPr lang="ru-RU" dirty="0" smtClean="0"/>
              <a:t>8 ключевые</a:t>
            </a:r>
          </a:p>
          <a:p>
            <a:r>
              <a:rPr lang="ru-RU" dirty="0" smtClean="0"/>
              <a:t>Количество аналитиков= 28/15=1,86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3054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Розничная торговля ЦАУ +Дирекции 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Ключевые 27</a:t>
                </a:r>
              </a:p>
              <a:p>
                <a:r>
                  <a:rPr lang="ru-RU" dirty="0" smtClean="0"/>
                  <a:t>Обычные 308</a:t>
                </a:r>
              </a:p>
              <a:p>
                <a:r>
                  <a:rPr lang="ru-RU" dirty="0" smtClean="0"/>
                  <a:t>Количество аналитиков = 27/15=1,8</a:t>
                </a:r>
                <a:br>
                  <a:rPr lang="ru-RU" dirty="0" smtClean="0"/>
                </a:br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dirty="0" smtClean="0"/>
                  <a:t/>
                </a:r>
                <a:br>
                  <a:rPr lang="ru-RU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solidFill>
                              <a:srgbClr val="7399C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solidFill>
                              <a:srgbClr val="7399C6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uk-UA" b="0" i="1" smtClean="0">
                            <a:solidFill>
                              <a:srgbClr val="7399C6"/>
                            </a:solidFill>
                            <a:latin typeface="Cambria Math" panose="02040503050406030204" pitchFamily="18" charset="0"/>
                          </a:rPr>
                          <m:t>пользователей</m:t>
                        </m:r>
                        <m:r>
                          <a:rPr lang="ru-RU" i="1">
                            <a:solidFill>
                              <a:srgbClr val="7399C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b="0" i="1" smtClean="0">
                            <a:solidFill>
                              <a:srgbClr val="7399C6"/>
                            </a:solidFill>
                            <a:latin typeface="Cambria Math" panose="02040503050406030204" pitchFamily="18" charset="0"/>
                          </a:rPr>
                          <m:t>335</m:t>
                        </m:r>
                      </m:num>
                      <m:den>
                        <m:r>
                          <a:rPr lang="ru-RU" i="1">
                            <a:solidFill>
                              <a:srgbClr val="7399C6"/>
                            </a:solidFill>
                            <a:latin typeface="Cambria Math" panose="02040503050406030204" pitchFamily="18" charset="0"/>
                          </a:rPr>
                          <m:t>Аналитиков </m:t>
                        </m:r>
                        <m:r>
                          <a:rPr lang="ru-RU" b="0" i="1" smtClean="0">
                            <a:solidFill>
                              <a:srgbClr val="7399C6"/>
                            </a:solidFill>
                            <a:latin typeface="Cambria Math" panose="02040503050406030204" pitchFamily="18" charset="0"/>
                          </a:rPr>
                          <m:t>1,8</m:t>
                        </m:r>
                      </m:den>
                    </m:f>
                    <m:r>
                      <a:rPr lang="ru-RU" i="1">
                        <a:solidFill>
                          <a:srgbClr val="7399C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solidFill>
                          <a:srgbClr val="7399C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186,1</m:t>
                    </m:r>
                  </m:oMath>
                </a14:m>
                <a:endParaRPr lang="uk-UA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7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Корпоративный бизнес </a:t>
            </a:r>
            <a:r>
              <a:rPr lang="ru-RU" dirty="0" err="1" smtClean="0"/>
              <a:t>ЦАУ+дирекции</a:t>
            </a:r>
            <a:endParaRPr lang="uk-UA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042747"/>
              </p:ext>
            </p:extLst>
          </p:nvPr>
        </p:nvGraphicFramePr>
        <p:xfrm>
          <a:off x="13063" y="1600201"/>
          <a:ext cx="12192002" cy="267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118">
                  <a:extLst>
                    <a:ext uri="{9D8B030D-6E8A-4147-A177-3AD203B41FA5}">
                      <a16:colId xmlns:a16="http://schemas.microsoft.com/office/drawing/2014/main" val="2015971560"/>
                    </a:ext>
                  </a:extLst>
                </a:gridCol>
                <a:gridCol w="2358221">
                  <a:extLst>
                    <a:ext uri="{9D8B030D-6E8A-4147-A177-3AD203B41FA5}">
                      <a16:colId xmlns:a16="http://schemas.microsoft.com/office/drawing/2014/main" val="1655954973"/>
                    </a:ext>
                  </a:extLst>
                </a:gridCol>
                <a:gridCol w="2358221">
                  <a:extLst>
                    <a:ext uri="{9D8B030D-6E8A-4147-A177-3AD203B41FA5}">
                      <a16:colId xmlns:a16="http://schemas.microsoft.com/office/drawing/2014/main" val="716911568"/>
                    </a:ext>
                  </a:extLst>
                </a:gridCol>
                <a:gridCol w="2358221">
                  <a:extLst>
                    <a:ext uri="{9D8B030D-6E8A-4147-A177-3AD203B41FA5}">
                      <a16:colId xmlns:a16="http://schemas.microsoft.com/office/drawing/2014/main" val="2510703532"/>
                    </a:ext>
                  </a:extLst>
                </a:gridCol>
                <a:gridCol w="2358221">
                  <a:extLst>
                    <a:ext uri="{9D8B030D-6E8A-4147-A177-3AD203B41FA5}">
                      <a16:colId xmlns:a16="http://schemas.microsoft.com/office/drawing/2014/main" val="680273367"/>
                    </a:ext>
                  </a:extLst>
                </a:gridCol>
              </a:tblGrid>
              <a:tr h="89163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Дирекция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Ключевые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Пользователи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Сумма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Соотношение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337584"/>
                  </a:ext>
                </a:extLst>
              </a:tr>
              <a:tr h="891632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Дирекции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126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160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3,70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38711"/>
                  </a:ext>
                </a:extLst>
              </a:tr>
              <a:tr h="891632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ЦАУ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6961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47548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9488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Количество аналитиков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Ключевые 41</a:t>
                </a:r>
              </a:p>
              <a:p>
                <a:r>
                  <a:rPr lang="ru-RU" dirty="0" smtClean="0"/>
                  <a:t>Обычные 126</a:t>
                </a:r>
              </a:p>
              <a:p>
                <a:r>
                  <a:rPr lang="ru-RU" dirty="0" smtClean="0"/>
                  <a:t>Количество аналитиков= 41/15=2,73</a:t>
                </a:r>
                <a:br>
                  <a:rPr lang="ru-RU" dirty="0" smtClean="0"/>
                </a:br>
                <a:r>
                  <a:rPr lang="ru-RU" dirty="0" smtClean="0"/>
                  <a:t/>
                </a:r>
                <a:br>
                  <a:rPr lang="ru-RU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solidFill>
                              <a:srgbClr val="7399C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solidFill>
                              <a:srgbClr val="7399C6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uk-UA" b="0" i="1" smtClean="0">
                            <a:solidFill>
                              <a:srgbClr val="7399C6"/>
                            </a:solidFill>
                            <a:latin typeface="Cambria Math" panose="02040503050406030204" pitchFamily="18" charset="0"/>
                          </a:rPr>
                          <m:t>пользователей</m:t>
                        </m:r>
                        <m:r>
                          <a:rPr lang="ru-RU" i="1">
                            <a:solidFill>
                              <a:srgbClr val="7399C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b="0" i="1" smtClean="0">
                            <a:solidFill>
                              <a:srgbClr val="7399C6"/>
                            </a:solidFill>
                            <a:latin typeface="Cambria Math" panose="02040503050406030204" pitchFamily="18" charset="0"/>
                          </a:rPr>
                          <m:t>167</m:t>
                        </m:r>
                      </m:num>
                      <m:den>
                        <m:r>
                          <a:rPr lang="ru-RU" i="1">
                            <a:solidFill>
                              <a:srgbClr val="7399C6"/>
                            </a:solidFill>
                            <a:latin typeface="Cambria Math" panose="02040503050406030204" pitchFamily="18" charset="0"/>
                          </a:rPr>
                          <m:t>Аналитиков </m:t>
                        </m:r>
                        <m:r>
                          <a:rPr lang="ru-RU" b="0" i="1" smtClean="0">
                            <a:solidFill>
                              <a:srgbClr val="7399C6"/>
                            </a:solidFill>
                            <a:latin typeface="Cambria Math" panose="02040503050406030204" pitchFamily="18" charset="0"/>
                          </a:rPr>
                          <m:t>2,73</m:t>
                        </m:r>
                      </m:den>
                    </m:f>
                    <m:r>
                      <a:rPr lang="ru-RU" i="1">
                        <a:solidFill>
                          <a:srgbClr val="7399C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solidFill>
                          <a:srgbClr val="7399C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61,17</m:t>
                    </m:r>
                  </m:oMath>
                </a14:m>
                <a:endParaRPr lang="uk-UA" dirty="0"/>
              </a:p>
              <a:p>
                <a:endParaRPr lang="uk-UA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09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post">
  <a:themeElements>
    <a:clrScheme name="Upost">
      <a:dk1>
        <a:srgbClr val="000000"/>
      </a:dk1>
      <a:lt1>
        <a:srgbClr val="FFFFFF"/>
      </a:lt1>
      <a:dk2>
        <a:srgbClr val="3C3C3C"/>
      </a:dk2>
      <a:lt2>
        <a:srgbClr val="FFFFFF"/>
      </a:lt2>
      <a:accent1>
        <a:srgbClr val="FFC627"/>
      </a:accent1>
      <a:accent2>
        <a:srgbClr val="FF5959"/>
      </a:accent2>
      <a:accent3>
        <a:srgbClr val="3BB0C9"/>
      </a:accent3>
      <a:accent4>
        <a:srgbClr val="95D600"/>
      </a:accent4>
      <a:accent5>
        <a:srgbClr val="878787"/>
      </a:accent5>
      <a:accent6>
        <a:srgbClr val="3C3C3C"/>
      </a:accent6>
      <a:hlink>
        <a:srgbClr val="878787"/>
      </a:hlink>
      <a:folHlink>
        <a:srgbClr val="3C3C3C"/>
      </a:folHlink>
    </a:clrScheme>
    <a:fontScheme name="Upos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46597</TotalTime>
  <Words>420</Words>
  <Application>Microsoft Office PowerPoint</Application>
  <PresentationFormat>Широкоэкранный</PresentationFormat>
  <Paragraphs>225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Verdana</vt:lpstr>
      <vt:lpstr>Upost</vt:lpstr>
      <vt:lpstr>Пользователи Почтовые услуги(без ЦАУ) + Розничная торговля</vt:lpstr>
      <vt:lpstr>Пользователи Почтовые услуги(без ЦАУ) + Розничная торговля</vt:lpstr>
      <vt:lpstr>Пользователи Почтовые услуги(без ЦАУ) + Розничная торговля</vt:lpstr>
      <vt:lpstr>Пользователи Почтовые услуги(без ЦАУ) + Розничная торговля</vt:lpstr>
      <vt:lpstr>Количество аналитиков</vt:lpstr>
      <vt:lpstr>ЦАУ Почтовые услуги</vt:lpstr>
      <vt:lpstr>Розничная торговля ЦАУ +Дирекции </vt:lpstr>
      <vt:lpstr>Корпоративный бизнес ЦАУ+дирекции</vt:lpstr>
      <vt:lpstr>Количество аналитиков</vt:lpstr>
      <vt:lpstr>Управление обеспечения продаж</vt:lpstr>
      <vt:lpstr>Департамент финансов</vt:lpstr>
      <vt:lpstr>Количество аналитиков</vt:lpstr>
      <vt:lpstr>Свод аналитики</vt:lpstr>
      <vt:lpstr>Вопросы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Miniailo Yurii</dc:creator>
  <cp:lastModifiedBy>Руденко Гліб Борисович</cp:lastModifiedBy>
  <cp:revision>279</cp:revision>
  <cp:lastPrinted>2021-02-23T07:34:22Z</cp:lastPrinted>
  <dcterms:created xsi:type="dcterms:W3CDTF">2020-04-03T10:19:50Z</dcterms:created>
  <dcterms:modified xsi:type="dcterms:W3CDTF">2021-03-23T14:46:37Z</dcterms:modified>
</cp:coreProperties>
</file>