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8" r:id="rId2"/>
    <p:sldId id="285" r:id="rId3"/>
    <p:sldId id="280" r:id="rId4"/>
    <p:sldId id="277" r:id="rId5"/>
    <p:sldId id="281" r:id="rId6"/>
    <p:sldId id="286" r:id="rId7"/>
    <p:sldId id="28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2981" autoAdjust="0"/>
  </p:normalViewPr>
  <p:slideViewPr>
    <p:cSldViewPr snapToGrid="0">
      <p:cViewPr varScale="1">
        <p:scale>
          <a:sx n="72" d="100"/>
          <a:sy n="72" d="100"/>
        </p:scale>
        <p:origin x="10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10002460629922"/>
          <c:y val="0.15468749048428332"/>
          <c:w val="0.71223597440944886"/>
          <c:h val="0.778031017591595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legal problems</c:v>
                </c:pt>
                <c:pt idx="1">
                  <c:v>suboptimal operations</c:v>
                </c:pt>
                <c:pt idx="2">
                  <c:v>tech-related problems</c:v>
                </c:pt>
                <c:pt idx="3">
                  <c:v>cash flow problems</c:v>
                </c:pt>
                <c:pt idx="4">
                  <c:v>team / HR issues</c:v>
                </c:pt>
                <c:pt idx="5">
                  <c:v>wrong marketing strategies</c:v>
                </c:pt>
                <c:pt idx="6">
                  <c:v>poor product-market fit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16</c:v>
                </c:pt>
                <c:pt idx="4">
                  <c:v>18</c:v>
                </c:pt>
                <c:pt idx="5">
                  <c:v>22</c:v>
                </c:pt>
                <c:pt idx="6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A-4CF9-A7E6-20238201A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43938304"/>
        <c:axId val="743939968"/>
      </c:barChart>
      <c:catAx>
        <c:axId val="743938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9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ru-RU"/>
          </a:p>
        </c:txPr>
        <c:crossAx val="743939968"/>
        <c:crosses val="autoZero"/>
        <c:auto val="1"/>
        <c:lblAlgn val="ctr"/>
        <c:lblOffset val="100"/>
        <c:noMultiLvlLbl val="0"/>
      </c:catAx>
      <c:valAx>
        <c:axId val="74393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ru-RU"/>
          </a:p>
        </c:txPr>
        <c:crossAx val="743938304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4A27E-0616-4011-9327-0CE1DF927588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1B04E-1726-4FE3-8902-395AC03AB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02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B04E-1726-4FE3-8902-395AC03ABD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B04E-1726-4FE3-8902-395AC03ABD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09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B04E-1726-4FE3-8902-395AC03ABD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16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40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65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35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01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6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00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61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05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679-B95D-4486-BCED-CC1AD31D58C0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4F679-B95D-4486-BCED-CC1AD31D58C0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7885-A46E-4462-8883-8F569128C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75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5242" y="2286418"/>
            <a:ext cx="3201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mtClean="0">
                <a:latin typeface="Century Gothic" panose="020B0502020202020204" pitchFamily="34" charset="0"/>
              </a:rPr>
              <a:t>My survey</a:t>
            </a:r>
            <a:endParaRPr lang="ru-RU" sz="48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3688" y="3250988"/>
            <a:ext cx="5624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entury Gothic" panose="020B0502020202020204" pitchFamily="34" charset="0"/>
              </a:rPr>
              <a:t>your </a:t>
            </a:r>
            <a:r>
              <a:rPr lang="en-US" sz="2800" dirty="0">
                <a:latin typeface="Century Gothic" panose="020B0502020202020204" pitchFamily="34" charset="0"/>
              </a:rPr>
              <a:t>opinion is important</a:t>
            </a:r>
            <a:endParaRPr lang="en-US" sz="28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7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5422517" y="6049306"/>
            <a:ext cx="4525598" cy="2308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Statistics was taken from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https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://explodingtopics.com/blog/startup-failure-stats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158" y="563944"/>
            <a:ext cx="10249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According to statistics, 9 out of 10 startups </a:t>
            </a:r>
            <a:r>
              <a:rPr lang="en-US" sz="2400" b="1" dirty="0" smtClean="0">
                <a:latin typeface="Century Gothic" panose="020B0502020202020204" pitchFamily="34" charset="0"/>
              </a:rPr>
              <a:t>fail. But why</a:t>
            </a:r>
            <a:r>
              <a:rPr lang="ru-RU" sz="2400" b="1" dirty="0" smtClean="0">
                <a:latin typeface="Century Gothic" panose="020B0502020202020204" pitchFamily="34" charset="0"/>
              </a:rPr>
              <a:t>?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39018" y="6164722"/>
            <a:ext cx="620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latin typeface="Century Gothic" panose="020B0502020202020204" pitchFamily="34" charset="0"/>
              </a:rPr>
              <a:t>2</a:t>
            </a:r>
            <a:endParaRPr lang="ru-RU" dirty="0" smtClean="0">
              <a:latin typeface="Century Gothic" panose="020B0502020202020204" pitchFamily="34" charset="0"/>
            </a:endParaRPr>
          </a:p>
        </p:txBody>
      </p:sp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764713408"/>
              </p:ext>
            </p:extLst>
          </p:nvPr>
        </p:nvGraphicFramePr>
        <p:xfrm>
          <a:off x="1436577" y="900420"/>
          <a:ext cx="8930167" cy="5106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049914" y="6443722"/>
            <a:ext cx="9774030" cy="5060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371263" y="2636874"/>
            <a:ext cx="744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34% of startup failures are due to a poor product-market fit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55080" y="3246224"/>
            <a:ext cx="5081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n</a:t>
            </a:r>
            <a:r>
              <a:rPr lang="en-US" sz="2000" dirty="0" smtClean="0">
                <a:latin typeface="Century Gothic" panose="020B0502020202020204" pitchFamily="34" charset="0"/>
              </a:rPr>
              <a:t>o </a:t>
            </a:r>
            <a:r>
              <a:rPr lang="en-US" sz="2000" dirty="0">
                <a:latin typeface="Century Gothic" panose="020B0502020202020204" pitchFamily="34" charset="0"/>
              </a:rPr>
              <a:t>matter how good a product </a:t>
            </a:r>
            <a:r>
              <a:rPr lang="en-US" sz="2000" dirty="0" smtClean="0">
                <a:latin typeface="Century Gothic" panose="020B0502020202020204" pitchFamily="34" charset="0"/>
              </a:rPr>
              <a:t>is,</a:t>
            </a:r>
          </a:p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people </a:t>
            </a:r>
            <a:r>
              <a:rPr lang="en-US" sz="2000" dirty="0">
                <a:latin typeface="Century Gothic" panose="020B0502020202020204" pitchFamily="34" charset="0"/>
              </a:rPr>
              <a:t>won't use it if they don't need </a:t>
            </a:r>
            <a:r>
              <a:rPr lang="en-US" sz="2000" dirty="0" smtClean="0">
                <a:latin typeface="Century Gothic" panose="020B0502020202020204" pitchFamily="34" charset="0"/>
              </a:rPr>
              <a:t>it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2901" y="4163350"/>
            <a:ext cx="4846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so, before launching a </a:t>
            </a:r>
            <a:r>
              <a:rPr lang="en-US" sz="2000" dirty="0" smtClean="0">
                <a:latin typeface="Century Gothic" panose="020B0502020202020204" pitchFamily="34" charset="0"/>
              </a:rPr>
              <a:t>product,</a:t>
            </a:r>
            <a:endParaRPr lang="ru-RU" sz="2000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you </a:t>
            </a:r>
            <a:r>
              <a:rPr lang="en-US" sz="2000" dirty="0">
                <a:latin typeface="Century Gothic" panose="020B0502020202020204" pitchFamily="34" charset="0"/>
              </a:rPr>
              <a:t>need to find out if people need it</a:t>
            </a:r>
            <a:endParaRPr lang="ru-RU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0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-0.00287 -0.611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3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158" y="563944"/>
            <a:ext cx="10249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</a:rPr>
              <a:t>How to know what do people want</a:t>
            </a:r>
            <a:r>
              <a:rPr lang="ru-RU" sz="2400" b="1" dirty="0" smtClean="0">
                <a:latin typeface="Century Gothic" panose="020B0502020202020204" pitchFamily="34" charset="0"/>
              </a:rPr>
              <a:t>?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2609" y="2565273"/>
            <a:ext cx="4417492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</a:t>
            </a:r>
            <a:r>
              <a:rPr lang="en-US" dirty="0" smtClean="0">
                <a:latin typeface="Century Gothic" panose="020B0502020202020204" pitchFamily="34" charset="0"/>
              </a:rPr>
              <a:t>onduct a survey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</a:t>
            </a:r>
            <a:r>
              <a:rPr lang="en-US" dirty="0" smtClean="0">
                <a:latin typeface="Century Gothic" panose="020B0502020202020204" pitchFamily="34" charset="0"/>
              </a:rPr>
              <a:t>sk people about their problems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offer a product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use open and closed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39018" y="6164722"/>
            <a:ext cx="620672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dirty="0">
                <a:latin typeface="Century Gothic" panose="020B0502020202020204" pitchFamily="34" charset="0"/>
              </a:rPr>
              <a:t>3</a:t>
            </a:r>
            <a:endParaRPr lang="ru-RU" dirty="0" smtClean="0"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4847" y="1860540"/>
            <a:ext cx="243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You can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66928" y="2565273"/>
            <a:ext cx="4417492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h</a:t>
            </a:r>
            <a:r>
              <a:rPr lang="en-US" dirty="0" smtClean="0">
                <a:latin typeface="Century Gothic" panose="020B0502020202020204" pitchFamily="34" charset="0"/>
              </a:rPr>
              <a:t>ow to find people</a:t>
            </a:r>
            <a:r>
              <a:rPr lang="ru-RU" dirty="0" smtClean="0">
                <a:latin typeface="Century Gothic" panose="020B0502020202020204" pitchFamily="34" charset="0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how to understand if people are part of the target </a:t>
            </a:r>
            <a:r>
              <a:rPr lang="en-US" dirty="0" smtClean="0">
                <a:latin typeface="Century Gothic" panose="020B0502020202020204" pitchFamily="34" charset="0"/>
              </a:rPr>
              <a:t>audience</a:t>
            </a:r>
            <a:r>
              <a:rPr lang="ru-RU" dirty="0" smtClean="0">
                <a:latin typeface="Century Gothic" panose="020B0502020202020204" pitchFamily="34" charset="0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how to motivate people</a:t>
            </a:r>
            <a:r>
              <a:rPr lang="ru-RU" dirty="0" smtClean="0">
                <a:latin typeface="Century Gothic" panose="020B0502020202020204" pitchFamily="34" charset="0"/>
              </a:rPr>
              <a:t>?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9166" y="1860540"/>
            <a:ext cx="243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But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158" y="563944"/>
            <a:ext cx="376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</a:rPr>
              <a:t>We introduce My survey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158" y="1404202"/>
            <a:ext cx="1113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Century Gothic" panose="020B0502020202020204" pitchFamily="34" charset="0"/>
              </a:rPr>
              <a:t>My survey</a:t>
            </a:r>
            <a:r>
              <a:rPr 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is a cross-platform application for </a:t>
            </a:r>
            <a:r>
              <a:rPr lang="en-US" sz="2400" dirty="0" smtClean="0">
                <a:latin typeface="Century Gothic" panose="020B0502020202020204" pitchFamily="34" charset="0"/>
              </a:rPr>
              <a:t>startups </a:t>
            </a:r>
            <a:r>
              <a:rPr lang="en-US" sz="2400" dirty="0">
                <a:latin typeface="Century Gothic" panose="020B0502020202020204" pitchFamily="34" charset="0"/>
              </a:rPr>
              <a:t>and </a:t>
            </a:r>
            <a:r>
              <a:rPr lang="en-US" sz="2400" dirty="0" smtClean="0">
                <a:latin typeface="Century Gothic" panose="020B0502020202020204" pitchFamily="34" charset="0"/>
              </a:rPr>
              <a:t>users.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2609" y="2472675"/>
            <a:ext cx="80750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allows startups </a:t>
            </a:r>
            <a:r>
              <a:rPr lang="en-US" dirty="0" smtClean="0">
                <a:latin typeface="Century Gothic" panose="020B0502020202020204" pitchFamily="34" charset="0"/>
              </a:rPr>
              <a:t>to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quickly find </a:t>
            </a:r>
            <a:r>
              <a:rPr lang="en-US" dirty="0" smtClean="0">
                <a:latin typeface="Century Gothic" panose="020B0502020202020204" pitchFamily="34" charset="0"/>
              </a:rPr>
              <a:t>the </a:t>
            </a:r>
            <a:r>
              <a:rPr lang="en-US" dirty="0">
                <a:latin typeface="Century Gothic" panose="020B0502020202020204" pitchFamily="34" charset="0"/>
              </a:rPr>
              <a:t>target </a:t>
            </a:r>
            <a:r>
              <a:rPr lang="en-US" dirty="0" smtClean="0">
                <a:latin typeface="Century Gothic" panose="020B0502020202020204" pitchFamily="34" charset="0"/>
              </a:rPr>
              <a:t>audience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of their product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create </a:t>
            </a:r>
            <a:r>
              <a:rPr lang="en-US" dirty="0">
                <a:latin typeface="Century Gothic" panose="020B0502020202020204" pitchFamily="34" charset="0"/>
              </a:rPr>
              <a:t>personalized surveys and address them to </a:t>
            </a:r>
            <a:r>
              <a:rPr lang="en-US" dirty="0" smtClean="0">
                <a:latin typeface="Century Gothic" panose="020B0502020202020204" pitchFamily="34" charset="0"/>
              </a:rPr>
              <a:t>other users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allows </a:t>
            </a:r>
            <a:r>
              <a:rPr lang="en-US" dirty="0">
                <a:latin typeface="Century Gothic" panose="020B0502020202020204" pitchFamily="34" charset="0"/>
              </a:rPr>
              <a:t>users </a:t>
            </a:r>
            <a:r>
              <a:rPr lang="en-US" dirty="0" smtClean="0">
                <a:latin typeface="Century Gothic" panose="020B0502020202020204" pitchFamily="34" charset="0"/>
              </a:rPr>
              <a:t>to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earn </a:t>
            </a:r>
            <a:r>
              <a:rPr lang="en-US" dirty="0">
                <a:latin typeface="Century Gothic" panose="020B0502020202020204" pitchFamily="34" charset="0"/>
              </a:rPr>
              <a:t>money by completing </a:t>
            </a:r>
            <a:r>
              <a:rPr lang="en-US" dirty="0" smtClean="0">
                <a:latin typeface="Century Gothic" panose="020B0502020202020204" pitchFamily="34" charset="0"/>
              </a:rPr>
              <a:t>surveys</a:t>
            </a: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get access to early versions of products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39018" y="6164722"/>
            <a:ext cx="620672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latin typeface="Century Gothic" panose="020B0502020202020204" pitchFamily="34" charset="0"/>
              </a:rPr>
              <a:t>4</a:t>
            </a:r>
            <a:endParaRPr lang="ru-RU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2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158" y="563944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</a:rPr>
              <a:t>How does it work</a:t>
            </a:r>
            <a:r>
              <a:rPr lang="ru-RU" sz="2400" b="1" dirty="0" smtClean="0">
                <a:latin typeface="Century Gothic" panose="020B0502020202020204" pitchFamily="34" charset="0"/>
              </a:rPr>
              <a:t>?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39018" y="6164722"/>
            <a:ext cx="620672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latin typeface="Century Gothic" panose="020B0502020202020204" pitchFamily="34" charset="0"/>
              </a:rPr>
              <a:t>5</a:t>
            </a:r>
            <a:endParaRPr lang="ru-RU" dirty="0" smtClean="0">
              <a:latin typeface="Century Gothic" panose="020B0502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09" y="1669310"/>
            <a:ext cx="1573619" cy="15736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3151" y="1669310"/>
            <a:ext cx="1573619" cy="15736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68861" y="354919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</a:rPr>
              <a:t>A user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1045" y="3549195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</a:rPr>
              <a:t>A startup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5946" y="4202687"/>
            <a:ext cx="4417492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compiles a </a:t>
            </a:r>
            <a:r>
              <a:rPr lang="en-US" dirty="0" smtClean="0">
                <a:latin typeface="Century Gothic" panose="020B0502020202020204" pitchFamily="34" charset="0"/>
              </a:rPr>
              <a:t>survey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selects the target audience 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deposit the </a:t>
            </a:r>
            <a:r>
              <a:rPr lang="en-US" dirty="0" smtClean="0">
                <a:latin typeface="Century Gothic" panose="020B0502020202020204" pitchFamily="34" charset="0"/>
              </a:rPr>
              <a:t>amount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get </a:t>
            </a:r>
            <a:r>
              <a:rPr lang="en-US" dirty="0">
                <a:latin typeface="Century Gothic" panose="020B0502020202020204" pitchFamily="34" charset="0"/>
              </a:rPr>
              <a:t>people's opinions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210" y="4202687"/>
            <a:ext cx="4417492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fill in information about </a:t>
            </a:r>
            <a:r>
              <a:rPr lang="en-US" dirty="0" smtClean="0">
                <a:latin typeface="Century Gothic" panose="020B0502020202020204" pitchFamily="34" charset="0"/>
              </a:rPr>
              <a:t>himself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take the suggested </a:t>
            </a:r>
            <a:r>
              <a:rPr lang="en-US" dirty="0" smtClean="0">
                <a:latin typeface="Century Gothic" panose="020B0502020202020204" pitchFamily="34" charset="0"/>
              </a:rPr>
              <a:t>surveys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receive a </a:t>
            </a:r>
            <a:r>
              <a:rPr lang="en-US" dirty="0" smtClean="0">
                <a:latin typeface="Century Gothic" panose="020B0502020202020204" pitchFamily="34" charset="0"/>
              </a:rPr>
              <a:t>little cash for each survey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withdraws money to the card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299959" y="1767840"/>
            <a:ext cx="268901" cy="3352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70" t="9489" r="4729" b="74046"/>
          <a:stretch/>
        </p:blipFill>
        <p:spPr>
          <a:xfrm>
            <a:off x="7289629" y="1831869"/>
            <a:ext cx="289560" cy="25908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3" t="26855" r="37904" b="62169"/>
          <a:stretch/>
        </p:blipFill>
        <p:spPr>
          <a:xfrm>
            <a:off x="7952543" y="2164081"/>
            <a:ext cx="365760" cy="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158" y="563944"/>
            <a:ext cx="492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M</a:t>
            </a:r>
            <a:r>
              <a:rPr lang="en-US" sz="2400" b="1" dirty="0" smtClean="0">
                <a:latin typeface="Century Gothic" panose="020B0502020202020204" pitchFamily="34" charset="0"/>
              </a:rPr>
              <a:t>ore </a:t>
            </a:r>
            <a:r>
              <a:rPr lang="en-US" sz="2400" b="1" dirty="0">
                <a:latin typeface="Century Gothic" panose="020B0502020202020204" pitchFamily="34" charset="0"/>
              </a:rPr>
              <a:t>about the implementation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39018" y="6164722"/>
            <a:ext cx="620672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dirty="0">
                <a:latin typeface="Century Gothic" panose="020B0502020202020204" pitchFamily="34" charset="0"/>
              </a:rPr>
              <a:t>6</a:t>
            </a:r>
            <a:endParaRPr lang="ru-RU" dirty="0" smtClean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2028" y="1629608"/>
            <a:ext cx="8228297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entury Gothic" panose="020B0502020202020204" pitchFamily="34" charset="0"/>
              </a:rPr>
              <a:t>cross-platform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d</a:t>
            </a:r>
            <a:r>
              <a:rPr lang="en-US" dirty="0" smtClean="0">
                <a:latin typeface="Century Gothic" panose="020B0502020202020204" pitchFamily="34" charset="0"/>
              </a:rPr>
              <a:t>esktop version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m</a:t>
            </a:r>
            <a:r>
              <a:rPr lang="en-US" dirty="0" smtClean="0">
                <a:latin typeface="Century Gothic" panose="020B0502020202020204" pitchFamily="34" charset="0"/>
              </a:rPr>
              <a:t>obile app for IOS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m</a:t>
            </a:r>
            <a:r>
              <a:rPr lang="en-US" dirty="0" smtClean="0">
                <a:latin typeface="Century Gothic" panose="020B0502020202020204" pitchFamily="34" charset="0"/>
              </a:rPr>
              <a:t>obile app for Android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functionality for </a:t>
            </a:r>
            <a:r>
              <a:rPr lang="en-US" b="1" dirty="0" smtClean="0">
                <a:latin typeface="Century Gothic" panose="020B0502020202020204" pitchFamily="34" charset="0"/>
              </a:rPr>
              <a:t>startups</a:t>
            </a:r>
            <a:endParaRPr lang="ru-RU" b="1" dirty="0" smtClean="0">
              <a:latin typeface="Century Gothic" panose="020B0502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convenient survey editor with a variety of question </a:t>
            </a:r>
            <a:r>
              <a:rPr lang="en-US" dirty="0" smtClean="0">
                <a:latin typeface="Century Gothic" panose="020B0502020202020204" pitchFamily="34" charset="0"/>
              </a:rPr>
              <a:t>forms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detailed configuration of the target audience </a:t>
            </a:r>
            <a:r>
              <a:rPr lang="en-US" dirty="0" smtClean="0">
                <a:latin typeface="Century Gothic" panose="020B0502020202020204" pitchFamily="34" charset="0"/>
              </a:rPr>
              <a:t>for </a:t>
            </a:r>
            <a:r>
              <a:rPr lang="en-US" dirty="0">
                <a:latin typeface="Century Gothic" panose="020B0502020202020204" pitchFamily="34" charset="0"/>
              </a:rPr>
              <a:t>each </a:t>
            </a:r>
            <a:r>
              <a:rPr lang="en-US" dirty="0" smtClean="0">
                <a:latin typeface="Century Gothic" panose="020B0502020202020204" pitchFamily="34" charset="0"/>
              </a:rPr>
              <a:t>survey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functionality for </a:t>
            </a:r>
            <a:r>
              <a:rPr lang="en-US" b="1" dirty="0" smtClean="0">
                <a:latin typeface="Century Gothic" panose="020B0502020202020204" pitchFamily="34" charset="0"/>
              </a:rPr>
              <a:t>users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single registration for all </a:t>
            </a:r>
            <a:r>
              <a:rPr lang="en-US" dirty="0" smtClean="0">
                <a:latin typeface="Century Gothic" panose="020B0502020202020204" pitchFamily="34" charset="0"/>
              </a:rPr>
              <a:t>surveys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convenient division of surveys into categories and a filter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qrcoder.ru/code/?https%3A%2F%2Ft.me%2Fgleb_pp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043" y="1513333"/>
            <a:ext cx="2526154" cy="252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43845" y="4506125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j</a:t>
            </a:r>
            <a:r>
              <a:rPr lang="en-US" sz="2400" b="1" dirty="0" smtClean="0">
                <a:latin typeface="Century Gothic" panose="020B0502020202020204" pitchFamily="34" charset="0"/>
              </a:rPr>
              <a:t>oin </a:t>
            </a:r>
            <a:r>
              <a:rPr lang="en-US" sz="2400" b="1" dirty="0">
                <a:latin typeface="Century Gothic" panose="020B0502020202020204" pitchFamily="34" charset="0"/>
              </a:rPr>
              <a:t>the team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22272" y="4506125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or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8084" y="450612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support</a:t>
            </a:r>
          </a:p>
        </p:txBody>
      </p:sp>
      <p:pic>
        <p:nvPicPr>
          <p:cNvPr id="16" name="Picture 6" descr="https://code-qr.ru/storage/generated/2024/07/17/c2418a4fa798a78635274cc16cb22a96/20240717190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082" y="1592733"/>
            <a:ext cx="2446756" cy="244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qrcoder.ru/code/?https%3A%2F%2Ft.me%2Fgleb_pp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383" y="1553033"/>
            <a:ext cx="2526154" cy="252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55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281</Words>
  <Application>Microsoft Office PowerPoint</Application>
  <PresentationFormat>Широкоэкранный</PresentationFormat>
  <Paragraphs>60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Глеб Попов</dc:creator>
  <cp:lastModifiedBy>Глеб Попов</cp:lastModifiedBy>
  <cp:revision>34</cp:revision>
  <dcterms:created xsi:type="dcterms:W3CDTF">2024-06-27T08:22:13Z</dcterms:created>
  <dcterms:modified xsi:type="dcterms:W3CDTF">2024-07-18T10:01:45Z</dcterms:modified>
</cp:coreProperties>
</file>